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60" r:id="rId3"/>
    <p:sldId id="261" r:id="rId4"/>
    <p:sldId id="262" r:id="rId5"/>
    <p:sldId id="259" r:id="rId6"/>
    <p:sldId id="264" r:id="rId7"/>
    <p:sldId id="265" r:id="rId8"/>
    <p:sldId id="266" r:id="rId9"/>
    <p:sldId id="267" r:id="rId10"/>
    <p:sldId id="268" r:id="rId11"/>
  </p:sldIdLst>
  <p:sldSz cx="12192000" cy="6858000"/>
  <p:notesSz cx="6808788" cy="9939338"/>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50475" cy="498693"/>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idx="1"/>
          </p:nvPr>
        </p:nvSpPr>
        <p:spPr>
          <a:xfrm>
            <a:off x="3856737" y="0"/>
            <a:ext cx="2950475" cy="498693"/>
          </a:xfrm>
          <a:prstGeom prst="rect">
            <a:avLst/>
          </a:prstGeom>
        </p:spPr>
        <p:txBody>
          <a:bodyPr vert="horz" lIns="91440" tIns="45720" rIns="91440" bIns="45720" rtlCol="0"/>
          <a:lstStyle>
            <a:lvl1pPr algn="r">
              <a:defRPr sz="1200"/>
            </a:lvl1pPr>
          </a:lstStyle>
          <a:p>
            <a:fld id="{FEC68635-BADE-4AB6-98BD-2589B5584515}" type="datetimeFigureOut">
              <a:rPr lang="es-PE" smtClean="0"/>
              <a:t>07/10/2015</a:t>
            </a:fld>
            <a:endParaRPr lang="es-PE"/>
          </a:p>
        </p:txBody>
      </p:sp>
      <p:sp>
        <p:nvSpPr>
          <p:cNvPr id="4" name="Marcador de imagen de diapositiva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es-PE"/>
          </a:p>
        </p:txBody>
      </p:sp>
      <p:sp>
        <p:nvSpPr>
          <p:cNvPr id="5" name="Marcador de notas 4"/>
          <p:cNvSpPr>
            <a:spLocks noGrp="1"/>
          </p:cNvSpPr>
          <p:nvPr>
            <p:ph type="body" sz="quarter" idx="3"/>
          </p:nvPr>
        </p:nvSpPr>
        <p:spPr>
          <a:xfrm>
            <a:off x="680879" y="4783307"/>
            <a:ext cx="5447030" cy="3913614"/>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6" name="Marcador de pie de página 5"/>
          <p:cNvSpPr>
            <a:spLocks noGrp="1"/>
          </p:cNvSpPr>
          <p:nvPr>
            <p:ph type="ftr" sz="quarter" idx="4"/>
          </p:nvPr>
        </p:nvSpPr>
        <p:spPr>
          <a:xfrm>
            <a:off x="0" y="9440647"/>
            <a:ext cx="2950475" cy="498692"/>
          </a:xfrm>
          <a:prstGeom prst="rect">
            <a:avLst/>
          </a:prstGeom>
        </p:spPr>
        <p:txBody>
          <a:bodyPr vert="horz" lIns="91440" tIns="45720" rIns="91440" bIns="45720" rtlCol="0" anchor="b"/>
          <a:lstStyle>
            <a:lvl1pPr algn="l">
              <a:defRPr sz="1200"/>
            </a:lvl1pPr>
          </a:lstStyle>
          <a:p>
            <a:endParaRPr lang="es-PE"/>
          </a:p>
        </p:txBody>
      </p:sp>
      <p:sp>
        <p:nvSpPr>
          <p:cNvPr id="7" name="Marcador de número de diapositiva 6"/>
          <p:cNvSpPr>
            <a:spLocks noGrp="1"/>
          </p:cNvSpPr>
          <p:nvPr>
            <p:ph type="sldNum" sz="quarter" idx="5"/>
          </p:nvPr>
        </p:nvSpPr>
        <p:spPr>
          <a:xfrm>
            <a:off x="3856737" y="9440647"/>
            <a:ext cx="2950475" cy="498692"/>
          </a:xfrm>
          <a:prstGeom prst="rect">
            <a:avLst/>
          </a:prstGeom>
        </p:spPr>
        <p:txBody>
          <a:bodyPr vert="horz" lIns="91440" tIns="45720" rIns="91440" bIns="45720" rtlCol="0" anchor="b"/>
          <a:lstStyle>
            <a:lvl1pPr algn="r">
              <a:defRPr sz="1200"/>
            </a:lvl1pPr>
          </a:lstStyle>
          <a:p>
            <a:fld id="{7A3EE663-53B5-442D-A4B1-B1AC2488AD82}" type="slidenum">
              <a:rPr lang="es-PE" smtClean="0"/>
              <a:t>‹Nº›</a:t>
            </a:fld>
            <a:endParaRPr lang="es-PE"/>
          </a:p>
        </p:txBody>
      </p:sp>
    </p:spTree>
    <p:extLst>
      <p:ext uri="{BB962C8B-B14F-4D97-AF65-F5344CB8AC3E}">
        <p14:creationId xmlns:p14="http://schemas.microsoft.com/office/powerpoint/2010/main" val="3021082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número de diapositiva 3"/>
          <p:cNvSpPr>
            <a:spLocks noGrp="1"/>
          </p:cNvSpPr>
          <p:nvPr>
            <p:ph type="sldNum" sz="quarter" idx="10"/>
          </p:nvPr>
        </p:nvSpPr>
        <p:spPr/>
        <p:txBody>
          <a:bodyPr/>
          <a:lstStyle/>
          <a:p>
            <a:fld id="{B80A2FD5-DCA4-48A8-8FCE-0CF253789C9B}" type="slidenum">
              <a:rPr lang="es-PE" smtClean="0"/>
              <a:t>1</a:t>
            </a:fld>
            <a:endParaRPr lang="es-PE"/>
          </a:p>
        </p:txBody>
      </p:sp>
    </p:spTree>
    <p:extLst>
      <p:ext uri="{BB962C8B-B14F-4D97-AF65-F5344CB8AC3E}">
        <p14:creationId xmlns:p14="http://schemas.microsoft.com/office/powerpoint/2010/main" val="330919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número de diapositiva 3"/>
          <p:cNvSpPr>
            <a:spLocks noGrp="1"/>
          </p:cNvSpPr>
          <p:nvPr>
            <p:ph type="sldNum" sz="quarter" idx="10"/>
          </p:nvPr>
        </p:nvSpPr>
        <p:spPr/>
        <p:txBody>
          <a:bodyPr/>
          <a:lstStyle/>
          <a:p>
            <a:fld id="{B80A2FD5-DCA4-48A8-8FCE-0CF253789C9B}" type="slidenum">
              <a:rPr lang="es-PE" smtClean="0"/>
              <a:t>5</a:t>
            </a:fld>
            <a:endParaRPr lang="es-PE"/>
          </a:p>
        </p:txBody>
      </p:sp>
    </p:spTree>
    <p:extLst>
      <p:ext uri="{BB962C8B-B14F-4D97-AF65-F5344CB8AC3E}">
        <p14:creationId xmlns:p14="http://schemas.microsoft.com/office/powerpoint/2010/main" val="195765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p>
            <a:fld id="{5DE1BC0D-9380-4E7F-9926-9EB0FA838D9C}" type="datetimeFigureOut">
              <a:rPr lang="es-PE" smtClean="0"/>
              <a:t>07/10/2015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583EBC02-389C-4AB4-B655-70D7E0EF5831}" type="slidenum">
              <a:rPr lang="es-PE" smtClean="0"/>
              <a:t>‹Nº›</a:t>
            </a:fld>
            <a:endParaRPr lang="es-PE"/>
          </a:p>
        </p:txBody>
      </p:sp>
    </p:spTree>
    <p:extLst>
      <p:ext uri="{BB962C8B-B14F-4D97-AF65-F5344CB8AC3E}">
        <p14:creationId xmlns:p14="http://schemas.microsoft.com/office/powerpoint/2010/main" val="2896549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5DE1BC0D-9380-4E7F-9926-9EB0FA838D9C}" type="datetimeFigureOut">
              <a:rPr lang="es-PE" smtClean="0"/>
              <a:t>07/10/2015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583EBC02-389C-4AB4-B655-70D7E0EF5831}" type="slidenum">
              <a:rPr lang="es-PE" smtClean="0"/>
              <a:t>‹Nº›</a:t>
            </a:fld>
            <a:endParaRPr lang="es-PE"/>
          </a:p>
        </p:txBody>
      </p:sp>
    </p:spTree>
    <p:extLst>
      <p:ext uri="{BB962C8B-B14F-4D97-AF65-F5344CB8AC3E}">
        <p14:creationId xmlns:p14="http://schemas.microsoft.com/office/powerpoint/2010/main" val="1755014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5DE1BC0D-9380-4E7F-9926-9EB0FA838D9C}" type="datetimeFigureOut">
              <a:rPr lang="es-PE" smtClean="0"/>
              <a:t>07/10/2015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583EBC02-389C-4AB4-B655-70D7E0EF5831}" type="slidenum">
              <a:rPr lang="es-PE" smtClean="0"/>
              <a:t>‹Nº›</a:t>
            </a:fld>
            <a:endParaRPr lang="es-PE"/>
          </a:p>
        </p:txBody>
      </p:sp>
    </p:spTree>
    <p:extLst>
      <p:ext uri="{BB962C8B-B14F-4D97-AF65-F5344CB8AC3E}">
        <p14:creationId xmlns:p14="http://schemas.microsoft.com/office/powerpoint/2010/main" val="3973135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5DE1BC0D-9380-4E7F-9926-9EB0FA838D9C}" type="datetimeFigureOut">
              <a:rPr lang="es-PE" smtClean="0"/>
              <a:t>07/10/2015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583EBC02-389C-4AB4-B655-70D7E0EF5831}" type="slidenum">
              <a:rPr lang="es-PE" smtClean="0"/>
              <a:t>‹Nº›</a:t>
            </a:fld>
            <a:endParaRPr lang="es-PE"/>
          </a:p>
        </p:txBody>
      </p:sp>
    </p:spTree>
    <p:extLst>
      <p:ext uri="{BB962C8B-B14F-4D97-AF65-F5344CB8AC3E}">
        <p14:creationId xmlns:p14="http://schemas.microsoft.com/office/powerpoint/2010/main" val="156421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5DE1BC0D-9380-4E7F-9926-9EB0FA838D9C}" type="datetimeFigureOut">
              <a:rPr lang="es-PE" smtClean="0"/>
              <a:t>07/10/2015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583EBC02-389C-4AB4-B655-70D7E0EF5831}" type="slidenum">
              <a:rPr lang="es-PE" smtClean="0"/>
              <a:t>‹Nº›</a:t>
            </a:fld>
            <a:endParaRPr lang="es-PE"/>
          </a:p>
        </p:txBody>
      </p:sp>
    </p:spTree>
    <p:extLst>
      <p:ext uri="{BB962C8B-B14F-4D97-AF65-F5344CB8AC3E}">
        <p14:creationId xmlns:p14="http://schemas.microsoft.com/office/powerpoint/2010/main" val="884020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4"/>
          <p:cNvSpPr>
            <a:spLocks noGrp="1"/>
          </p:cNvSpPr>
          <p:nvPr>
            <p:ph type="dt" sz="half" idx="10"/>
          </p:nvPr>
        </p:nvSpPr>
        <p:spPr/>
        <p:txBody>
          <a:bodyPr/>
          <a:lstStyle/>
          <a:p>
            <a:fld id="{5DE1BC0D-9380-4E7F-9926-9EB0FA838D9C}" type="datetimeFigureOut">
              <a:rPr lang="es-PE" smtClean="0"/>
              <a:t>07/10/2015</a:t>
            </a:fld>
            <a:endParaRPr lang="es-PE"/>
          </a:p>
        </p:txBody>
      </p:sp>
      <p:sp>
        <p:nvSpPr>
          <p:cNvPr id="6" name="Marcador de pie de página 5"/>
          <p:cNvSpPr>
            <a:spLocks noGrp="1"/>
          </p:cNvSpPr>
          <p:nvPr>
            <p:ph type="ftr" sz="quarter" idx="11"/>
          </p:nvPr>
        </p:nvSpPr>
        <p:spPr/>
        <p:txBody>
          <a:bodyPr/>
          <a:lstStyle/>
          <a:p>
            <a:endParaRPr lang="es-PE"/>
          </a:p>
        </p:txBody>
      </p:sp>
      <p:sp>
        <p:nvSpPr>
          <p:cNvPr id="7" name="Marcador de número de diapositiva 6"/>
          <p:cNvSpPr>
            <a:spLocks noGrp="1"/>
          </p:cNvSpPr>
          <p:nvPr>
            <p:ph type="sldNum" sz="quarter" idx="12"/>
          </p:nvPr>
        </p:nvSpPr>
        <p:spPr/>
        <p:txBody>
          <a:bodyPr/>
          <a:lstStyle/>
          <a:p>
            <a:fld id="{583EBC02-389C-4AB4-B655-70D7E0EF5831}" type="slidenum">
              <a:rPr lang="es-PE" smtClean="0"/>
              <a:t>‹Nº›</a:t>
            </a:fld>
            <a:endParaRPr lang="es-PE"/>
          </a:p>
        </p:txBody>
      </p:sp>
    </p:spTree>
    <p:extLst>
      <p:ext uri="{BB962C8B-B14F-4D97-AF65-F5344CB8AC3E}">
        <p14:creationId xmlns:p14="http://schemas.microsoft.com/office/powerpoint/2010/main" val="2116981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6"/>
          <p:cNvSpPr>
            <a:spLocks noGrp="1"/>
          </p:cNvSpPr>
          <p:nvPr>
            <p:ph type="dt" sz="half" idx="10"/>
          </p:nvPr>
        </p:nvSpPr>
        <p:spPr/>
        <p:txBody>
          <a:bodyPr/>
          <a:lstStyle/>
          <a:p>
            <a:fld id="{5DE1BC0D-9380-4E7F-9926-9EB0FA838D9C}" type="datetimeFigureOut">
              <a:rPr lang="es-PE" smtClean="0"/>
              <a:t>07/10/2015</a:t>
            </a:fld>
            <a:endParaRPr lang="es-PE"/>
          </a:p>
        </p:txBody>
      </p:sp>
      <p:sp>
        <p:nvSpPr>
          <p:cNvPr id="8" name="Marcador de pie de página 7"/>
          <p:cNvSpPr>
            <a:spLocks noGrp="1"/>
          </p:cNvSpPr>
          <p:nvPr>
            <p:ph type="ftr" sz="quarter" idx="11"/>
          </p:nvPr>
        </p:nvSpPr>
        <p:spPr/>
        <p:txBody>
          <a:bodyPr/>
          <a:lstStyle/>
          <a:p>
            <a:endParaRPr lang="es-PE"/>
          </a:p>
        </p:txBody>
      </p:sp>
      <p:sp>
        <p:nvSpPr>
          <p:cNvPr id="9" name="Marcador de número de diapositiva 8"/>
          <p:cNvSpPr>
            <a:spLocks noGrp="1"/>
          </p:cNvSpPr>
          <p:nvPr>
            <p:ph type="sldNum" sz="quarter" idx="12"/>
          </p:nvPr>
        </p:nvSpPr>
        <p:spPr/>
        <p:txBody>
          <a:bodyPr/>
          <a:lstStyle/>
          <a:p>
            <a:fld id="{583EBC02-389C-4AB4-B655-70D7E0EF5831}" type="slidenum">
              <a:rPr lang="es-PE" smtClean="0"/>
              <a:t>‹Nº›</a:t>
            </a:fld>
            <a:endParaRPr lang="es-PE"/>
          </a:p>
        </p:txBody>
      </p:sp>
    </p:spTree>
    <p:extLst>
      <p:ext uri="{BB962C8B-B14F-4D97-AF65-F5344CB8AC3E}">
        <p14:creationId xmlns:p14="http://schemas.microsoft.com/office/powerpoint/2010/main" val="1389272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2"/>
          <p:cNvSpPr>
            <a:spLocks noGrp="1"/>
          </p:cNvSpPr>
          <p:nvPr>
            <p:ph type="dt" sz="half" idx="10"/>
          </p:nvPr>
        </p:nvSpPr>
        <p:spPr/>
        <p:txBody>
          <a:bodyPr/>
          <a:lstStyle/>
          <a:p>
            <a:fld id="{5DE1BC0D-9380-4E7F-9926-9EB0FA838D9C}" type="datetimeFigureOut">
              <a:rPr lang="es-PE" smtClean="0"/>
              <a:t>07/10/2015</a:t>
            </a:fld>
            <a:endParaRPr lang="es-PE"/>
          </a:p>
        </p:txBody>
      </p:sp>
      <p:sp>
        <p:nvSpPr>
          <p:cNvPr id="4" name="Marcador de pie de página 3"/>
          <p:cNvSpPr>
            <a:spLocks noGrp="1"/>
          </p:cNvSpPr>
          <p:nvPr>
            <p:ph type="ftr" sz="quarter" idx="11"/>
          </p:nvPr>
        </p:nvSpPr>
        <p:spPr/>
        <p:txBody>
          <a:bodyPr/>
          <a:lstStyle/>
          <a:p>
            <a:endParaRPr lang="es-PE"/>
          </a:p>
        </p:txBody>
      </p:sp>
      <p:sp>
        <p:nvSpPr>
          <p:cNvPr id="5" name="Marcador de número de diapositiva 4"/>
          <p:cNvSpPr>
            <a:spLocks noGrp="1"/>
          </p:cNvSpPr>
          <p:nvPr>
            <p:ph type="sldNum" sz="quarter" idx="12"/>
          </p:nvPr>
        </p:nvSpPr>
        <p:spPr/>
        <p:txBody>
          <a:bodyPr/>
          <a:lstStyle/>
          <a:p>
            <a:fld id="{583EBC02-389C-4AB4-B655-70D7E0EF5831}" type="slidenum">
              <a:rPr lang="es-PE" smtClean="0"/>
              <a:t>‹Nº›</a:t>
            </a:fld>
            <a:endParaRPr lang="es-PE"/>
          </a:p>
        </p:txBody>
      </p:sp>
    </p:spTree>
    <p:extLst>
      <p:ext uri="{BB962C8B-B14F-4D97-AF65-F5344CB8AC3E}">
        <p14:creationId xmlns:p14="http://schemas.microsoft.com/office/powerpoint/2010/main" val="3054816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5DE1BC0D-9380-4E7F-9926-9EB0FA838D9C}" type="datetimeFigureOut">
              <a:rPr lang="es-PE" smtClean="0"/>
              <a:t>07/10/2015</a:t>
            </a:fld>
            <a:endParaRPr lang="es-PE"/>
          </a:p>
        </p:txBody>
      </p:sp>
      <p:sp>
        <p:nvSpPr>
          <p:cNvPr id="3" name="Marcador de pie de página 2"/>
          <p:cNvSpPr>
            <a:spLocks noGrp="1"/>
          </p:cNvSpPr>
          <p:nvPr>
            <p:ph type="ftr" sz="quarter" idx="11"/>
          </p:nvPr>
        </p:nvSpPr>
        <p:spPr/>
        <p:txBody>
          <a:bodyPr/>
          <a:lstStyle/>
          <a:p>
            <a:endParaRPr lang="es-PE"/>
          </a:p>
        </p:txBody>
      </p:sp>
      <p:sp>
        <p:nvSpPr>
          <p:cNvPr id="4" name="Marcador de número de diapositiva 3"/>
          <p:cNvSpPr>
            <a:spLocks noGrp="1"/>
          </p:cNvSpPr>
          <p:nvPr>
            <p:ph type="sldNum" sz="quarter" idx="12"/>
          </p:nvPr>
        </p:nvSpPr>
        <p:spPr/>
        <p:txBody>
          <a:bodyPr/>
          <a:lstStyle/>
          <a:p>
            <a:fld id="{583EBC02-389C-4AB4-B655-70D7E0EF5831}" type="slidenum">
              <a:rPr lang="es-PE" smtClean="0"/>
              <a:t>‹Nº›</a:t>
            </a:fld>
            <a:endParaRPr lang="es-PE"/>
          </a:p>
        </p:txBody>
      </p:sp>
    </p:spTree>
    <p:extLst>
      <p:ext uri="{BB962C8B-B14F-4D97-AF65-F5344CB8AC3E}">
        <p14:creationId xmlns:p14="http://schemas.microsoft.com/office/powerpoint/2010/main" val="65671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5DE1BC0D-9380-4E7F-9926-9EB0FA838D9C}" type="datetimeFigureOut">
              <a:rPr lang="es-PE" smtClean="0"/>
              <a:t>07/10/2015</a:t>
            </a:fld>
            <a:endParaRPr lang="es-PE"/>
          </a:p>
        </p:txBody>
      </p:sp>
      <p:sp>
        <p:nvSpPr>
          <p:cNvPr id="6" name="Marcador de pie de página 5"/>
          <p:cNvSpPr>
            <a:spLocks noGrp="1"/>
          </p:cNvSpPr>
          <p:nvPr>
            <p:ph type="ftr" sz="quarter" idx="11"/>
          </p:nvPr>
        </p:nvSpPr>
        <p:spPr/>
        <p:txBody>
          <a:bodyPr/>
          <a:lstStyle/>
          <a:p>
            <a:endParaRPr lang="es-PE"/>
          </a:p>
        </p:txBody>
      </p:sp>
      <p:sp>
        <p:nvSpPr>
          <p:cNvPr id="7" name="Marcador de número de diapositiva 6"/>
          <p:cNvSpPr>
            <a:spLocks noGrp="1"/>
          </p:cNvSpPr>
          <p:nvPr>
            <p:ph type="sldNum" sz="quarter" idx="12"/>
          </p:nvPr>
        </p:nvSpPr>
        <p:spPr/>
        <p:txBody>
          <a:bodyPr/>
          <a:lstStyle/>
          <a:p>
            <a:fld id="{583EBC02-389C-4AB4-B655-70D7E0EF5831}" type="slidenum">
              <a:rPr lang="es-PE" smtClean="0"/>
              <a:t>‹Nº›</a:t>
            </a:fld>
            <a:endParaRPr lang="es-PE"/>
          </a:p>
        </p:txBody>
      </p:sp>
    </p:spTree>
    <p:extLst>
      <p:ext uri="{BB962C8B-B14F-4D97-AF65-F5344CB8AC3E}">
        <p14:creationId xmlns:p14="http://schemas.microsoft.com/office/powerpoint/2010/main" val="1107774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5DE1BC0D-9380-4E7F-9926-9EB0FA838D9C}" type="datetimeFigureOut">
              <a:rPr lang="es-PE" smtClean="0"/>
              <a:t>07/10/2015</a:t>
            </a:fld>
            <a:endParaRPr lang="es-PE"/>
          </a:p>
        </p:txBody>
      </p:sp>
      <p:sp>
        <p:nvSpPr>
          <p:cNvPr id="6" name="Marcador de pie de página 5"/>
          <p:cNvSpPr>
            <a:spLocks noGrp="1"/>
          </p:cNvSpPr>
          <p:nvPr>
            <p:ph type="ftr" sz="quarter" idx="11"/>
          </p:nvPr>
        </p:nvSpPr>
        <p:spPr/>
        <p:txBody>
          <a:bodyPr/>
          <a:lstStyle/>
          <a:p>
            <a:endParaRPr lang="es-PE"/>
          </a:p>
        </p:txBody>
      </p:sp>
      <p:sp>
        <p:nvSpPr>
          <p:cNvPr id="7" name="Marcador de número de diapositiva 6"/>
          <p:cNvSpPr>
            <a:spLocks noGrp="1"/>
          </p:cNvSpPr>
          <p:nvPr>
            <p:ph type="sldNum" sz="quarter" idx="12"/>
          </p:nvPr>
        </p:nvSpPr>
        <p:spPr/>
        <p:txBody>
          <a:bodyPr/>
          <a:lstStyle/>
          <a:p>
            <a:fld id="{583EBC02-389C-4AB4-B655-70D7E0EF5831}" type="slidenum">
              <a:rPr lang="es-PE" smtClean="0"/>
              <a:t>‹Nº›</a:t>
            </a:fld>
            <a:endParaRPr lang="es-PE"/>
          </a:p>
        </p:txBody>
      </p:sp>
    </p:spTree>
    <p:extLst>
      <p:ext uri="{BB962C8B-B14F-4D97-AF65-F5344CB8AC3E}">
        <p14:creationId xmlns:p14="http://schemas.microsoft.com/office/powerpoint/2010/main" val="13318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E1BC0D-9380-4E7F-9926-9EB0FA838D9C}" type="datetimeFigureOut">
              <a:rPr lang="es-PE" smtClean="0"/>
              <a:t>07/10/2015</a:t>
            </a:fld>
            <a:endParaRPr lang="es-PE"/>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3EBC02-389C-4AB4-B655-70D7E0EF5831}" type="slidenum">
              <a:rPr lang="es-PE" smtClean="0"/>
              <a:t>‹Nº›</a:t>
            </a:fld>
            <a:endParaRPr lang="es-PE"/>
          </a:p>
        </p:txBody>
      </p:sp>
    </p:spTree>
    <p:extLst>
      <p:ext uri="{BB962C8B-B14F-4D97-AF65-F5344CB8AC3E}">
        <p14:creationId xmlns:p14="http://schemas.microsoft.com/office/powerpoint/2010/main" val="20051751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5.xml"/><Relationship Id="rId7" Type="http://schemas.openxmlformats.org/officeDocument/2006/relationships/slide" Target="slide8.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4.xml"/><Relationship Id="rId5" Type="http://schemas.openxmlformats.org/officeDocument/2006/relationships/slide" Target="slide6.xml"/><Relationship Id="rId10" Type="http://schemas.openxmlformats.org/officeDocument/2006/relationships/slide" Target="slide2.xml"/><Relationship Id="rId4" Type="http://schemas.openxmlformats.org/officeDocument/2006/relationships/slide" Target="slide10.xml"/><Relationship Id="rId9" Type="http://schemas.openxmlformats.org/officeDocument/2006/relationships/slide" Target="slide3.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redondeado 3"/>
          <p:cNvSpPr/>
          <p:nvPr/>
        </p:nvSpPr>
        <p:spPr>
          <a:xfrm>
            <a:off x="586469" y="2112641"/>
            <a:ext cx="2361062" cy="106452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5" name="Rectángulo redondeado 4">
            <a:hlinkClick r:id="rId3" action="ppaction://hlinksldjump"/>
          </p:cNvPr>
          <p:cNvSpPr/>
          <p:nvPr/>
        </p:nvSpPr>
        <p:spPr>
          <a:xfrm>
            <a:off x="4548755" y="2105338"/>
            <a:ext cx="2361062" cy="106452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CuadroTexto 6">
            <a:hlinkClick r:id="rId3" action="ppaction://hlinksldjump"/>
          </p:cNvPr>
          <p:cNvSpPr txBox="1"/>
          <p:nvPr/>
        </p:nvSpPr>
        <p:spPr>
          <a:xfrm>
            <a:off x="571889" y="2205304"/>
            <a:ext cx="2361062" cy="830997"/>
          </a:xfrm>
          <a:prstGeom prst="rect">
            <a:avLst/>
          </a:prstGeom>
          <a:noFill/>
        </p:spPr>
        <p:txBody>
          <a:bodyPr wrap="square" rtlCol="0">
            <a:spAutoFit/>
          </a:bodyPr>
          <a:lstStyle/>
          <a:p>
            <a:pPr algn="ctr"/>
            <a:r>
              <a:rPr lang="es-PE" sz="1600" dirty="0" smtClean="0"/>
              <a:t>Etapa Indagatoria </a:t>
            </a:r>
          </a:p>
          <a:p>
            <a:pPr algn="ctr"/>
            <a:r>
              <a:rPr lang="es-PE" sz="1600" dirty="0" smtClean="0"/>
              <a:t>O</a:t>
            </a:r>
          </a:p>
          <a:p>
            <a:pPr algn="ctr"/>
            <a:r>
              <a:rPr lang="es-PE" sz="1600" dirty="0" smtClean="0"/>
              <a:t>Actos Preparatorios</a:t>
            </a:r>
            <a:endParaRPr lang="es-PE" sz="1600" dirty="0"/>
          </a:p>
        </p:txBody>
      </p:sp>
      <p:sp>
        <p:nvSpPr>
          <p:cNvPr id="8" name="CuadroTexto 7"/>
          <p:cNvSpPr txBox="1"/>
          <p:nvPr/>
        </p:nvSpPr>
        <p:spPr>
          <a:xfrm>
            <a:off x="4548755" y="2451526"/>
            <a:ext cx="2361062" cy="338554"/>
          </a:xfrm>
          <a:prstGeom prst="rect">
            <a:avLst/>
          </a:prstGeom>
          <a:noFill/>
        </p:spPr>
        <p:txBody>
          <a:bodyPr wrap="square" rtlCol="0">
            <a:spAutoFit/>
          </a:bodyPr>
          <a:lstStyle/>
          <a:p>
            <a:pPr algn="ctr"/>
            <a:r>
              <a:rPr lang="es-PE" sz="1600" dirty="0" smtClean="0"/>
              <a:t>Etapa Instructora</a:t>
            </a:r>
            <a:endParaRPr lang="es-PE" sz="1600" dirty="0"/>
          </a:p>
        </p:txBody>
      </p:sp>
      <p:grpSp>
        <p:nvGrpSpPr>
          <p:cNvPr id="3" name="Grupo 2"/>
          <p:cNvGrpSpPr/>
          <p:nvPr/>
        </p:nvGrpSpPr>
        <p:grpSpPr>
          <a:xfrm>
            <a:off x="8571265" y="2112642"/>
            <a:ext cx="2390222" cy="1064525"/>
            <a:chOff x="8571265" y="2112642"/>
            <a:chExt cx="2390222" cy="1064525"/>
          </a:xfrm>
        </p:grpSpPr>
        <p:sp>
          <p:nvSpPr>
            <p:cNvPr id="6" name="Rectángulo redondeado 5">
              <a:hlinkClick r:id="rId3" action="ppaction://hlinksldjump"/>
            </p:cNvPr>
            <p:cNvSpPr/>
            <p:nvPr/>
          </p:nvSpPr>
          <p:spPr>
            <a:xfrm>
              <a:off x="8571265" y="2112642"/>
              <a:ext cx="2361062" cy="106452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9" name="CuadroTexto 8"/>
            <p:cNvSpPr txBox="1"/>
            <p:nvPr/>
          </p:nvSpPr>
          <p:spPr>
            <a:xfrm>
              <a:off x="8600425" y="2346170"/>
              <a:ext cx="2361062" cy="830997"/>
            </a:xfrm>
            <a:prstGeom prst="rect">
              <a:avLst/>
            </a:prstGeom>
            <a:noFill/>
          </p:spPr>
          <p:txBody>
            <a:bodyPr wrap="square" rtlCol="0">
              <a:spAutoFit/>
            </a:bodyPr>
            <a:lstStyle/>
            <a:p>
              <a:pPr algn="ctr"/>
              <a:r>
                <a:rPr lang="es-PE" sz="1600" dirty="0" smtClean="0"/>
                <a:t>Etapa Sancionatoria</a:t>
              </a:r>
            </a:p>
            <a:p>
              <a:pPr algn="ctr"/>
              <a:r>
                <a:rPr lang="es-PE" sz="1600" dirty="0" smtClean="0"/>
                <a:t>O</a:t>
              </a:r>
            </a:p>
            <a:p>
              <a:pPr algn="ctr"/>
              <a:r>
                <a:rPr lang="es-PE" sz="1600" dirty="0" smtClean="0"/>
                <a:t>Resolutoria</a:t>
              </a:r>
              <a:endParaRPr lang="es-PE" sz="1600" dirty="0"/>
            </a:p>
          </p:txBody>
        </p:sp>
      </p:grpSp>
      <p:cxnSp>
        <p:nvCxnSpPr>
          <p:cNvPr id="11" name="Conector recto 10"/>
          <p:cNvCxnSpPr>
            <a:stCxn id="4" idx="3"/>
          </p:cNvCxnSpPr>
          <p:nvPr/>
        </p:nvCxnSpPr>
        <p:spPr>
          <a:xfrm flipV="1">
            <a:off x="2947531" y="2644312"/>
            <a:ext cx="1586644" cy="5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ector recto 11"/>
          <p:cNvCxnSpPr>
            <a:stCxn id="5" idx="3"/>
            <a:endCxn id="6" idx="1"/>
          </p:cNvCxnSpPr>
          <p:nvPr/>
        </p:nvCxnSpPr>
        <p:spPr>
          <a:xfrm>
            <a:off x="6909817" y="2637601"/>
            <a:ext cx="1661448" cy="7304"/>
          </a:xfrm>
          <a:prstGeom prst="line">
            <a:avLst/>
          </a:prstGeom>
        </p:spPr>
        <p:style>
          <a:lnRef idx="1">
            <a:schemeClr val="accent1"/>
          </a:lnRef>
          <a:fillRef idx="0">
            <a:schemeClr val="accent1"/>
          </a:fillRef>
          <a:effectRef idx="0">
            <a:schemeClr val="accent1"/>
          </a:effectRef>
          <a:fontRef idx="minor">
            <a:schemeClr val="tx1"/>
          </a:fontRef>
        </p:style>
      </p:cxnSp>
      <p:sp>
        <p:nvSpPr>
          <p:cNvPr id="16" name="CuadroTexto 15"/>
          <p:cNvSpPr txBox="1"/>
          <p:nvPr/>
        </p:nvSpPr>
        <p:spPr>
          <a:xfrm>
            <a:off x="2328853" y="771518"/>
            <a:ext cx="3965137" cy="954107"/>
          </a:xfrm>
          <a:prstGeom prst="rect">
            <a:avLst/>
          </a:prstGeom>
          <a:noFill/>
        </p:spPr>
        <p:txBody>
          <a:bodyPr wrap="square" rtlCol="0">
            <a:spAutoFit/>
          </a:bodyPr>
          <a:lstStyle/>
          <a:p>
            <a:pPr algn="ctr"/>
            <a:r>
              <a:rPr lang="es-PE" sz="1400" dirty="0" smtClean="0"/>
              <a:t> Lima: </a:t>
            </a:r>
            <a:r>
              <a:rPr lang="es-PE" sz="1400" dirty="0"/>
              <a:t>DCS</a:t>
            </a:r>
            <a:endParaRPr lang="es-PE" sz="1400" dirty="0" smtClean="0"/>
          </a:p>
          <a:p>
            <a:pPr algn="ctr"/>
            <a:r>
              <a:rPr lang="es-PE" sz="1400" dirty="0" smtClean="0"/>
              <a:t>Dirección Desconcentradas de Cultura</a:t>
            </a:r>
            <a:r>
              <a:rPr lang="es-PE" sz="1400" dirty="0"/>
              <a:t>: SDPCICI</a:t>
            </a:r>
          </a:p>
          <a:p>
            <a:pPr algn="ctr"/>
            <a:r>
              <a:rPr lang="es-PE" sz="1400" dirty="0" smtClean="0"/>
              <a:t>DDC Cusco: </a:t>
            </a:r>
            <a:r>
              <a:rPr lang="es-PE" sz="1400" dirty="0"/>
              <a:t>SDPCDPC </a:t>
            </a:r>
          </a:p>
          <a:p>
            <a:pPr algn="ctr"/>
            <a:endParaRPr lang="es-PE" sz="1400" dirty="0"/>
          </a:p>
        </p:txBody>
      </p:sp>
      <p:sp>
        <p:nvSpPr>
          <p:cNvPr id="19" name="CuadroTexto 18"/>
          <p:cNvSpPr txBox="1"/>
          <p:nvPr/>
        </p:nvSpPr>
        <p:spPr>
          <a:xfrm>
            <a:off x="8253327" y="678141"/>
            <a:ext cx="3037970" cy="738664"/>
          </a:xfrm>
          <a:prstGeom prst="rect">
            <a:avLst/>
          </a:prstGeom>
          <a:noFill/>
        </p:spPr>
        <p:txBody>
          <a:bodyPr wrap="square" rtlCol="0">
            <a:spAutoFit/>
          </a:bodyPr>
          <a:lstStyle/>
          <a:p>
            <a:pPr algn="ctr"/>
            <a:r>
              <a:rPr lang="es-PE" sz="1400" dirty="0" smtClean="0"/>
              <a:t>Lima: DGDP</a:t>
            </a:r>
          </a:p>
          <a:p>
            <a:pPr algn="ctr"/>
            <a:r>
              <a:rPr lang="es-PE" sz="1400" dirty="0" smtClean="0"/>
              <a:t>   DDC: siempre y cuando tengan Órgano </a:t>
            </a:r>
            <a:r>
              <a:rPr lang="es-PE" sz="1400" dirty="0"/>
              <a:t>T</a:t>
            </a:r>
            <a:r>
              <a:rPr lang="es-PE" sz="1400" dirty="0" smtClean="0"/>
              <a:t>écnico Colegiado</a:t>
            </a:r>
          </a:p>
        </p:txBody>
      </p:sp>
      <p:cxnSp>
        <p:nvCxnSpPr>
          <p:cNvPr id="22" name="Conector recto de flecha 21"/>
          <p:cNvCxnSpPr/>
          <p:nvPr/>
        </p:nvCxnSpPr>
        <p:spPr>
          <a:xfrm>
            <a:off x="4282295" y="2620802"/>
            <a:ext cx="0" cy="7819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Rectángulo 23"/>
          <p:cNvSpPr/>
          <p:nvPr/>
        </p:nvSpPr>
        <p:spPr>
          <a:xfrm>
            <a:off x="2462191" y="763531"/>
            <a:ext cx="3698460" cy="6922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5" name="Rectángulo 24"/>
          <p:cNvSpPr/>
          <p:nvPr/>
        </p:nvSpPr>
        <p:spPr>
          <a:xfrm>
            <a:off x="8415469" y="705347"/>
            <a:ext cx="2771294" cy="8003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7" name="CuadroTexto 26">
            <a:hlinkClick r:id="rId4" action="ppaction://hlinksldjump"/>
          </p:cNvPr>
          <p:cNvSpPr txBox="1"/>
          <p:nvPr/>
        </p:nvSpPr>
        <p:spPr>
          <a:xfrm>
            <a:off x="3856036" y="3634340"/>
            <a:ext cx="852518" cy="600164"/>
          </a:xfrm>
          <a:prstGeom prst="rect">
            <a:avLst/>
          </a:prstGeom>
          <a:noFill/>
        </p:spPr>
        <p:txBody>
          <a:bodyPr wrap="square" rtlCol="0">
            <a:spAutoFit/>
          </a:bodyPr>
          <a:lstStyle/>
          <a:p>
            <a:r>
              <a:rPr lang="es-PE" sz="1100" dirty="0" smtClean="0"/>
              <a:t>Resolución de  Inicio PAS</a:t>
            </a:r>
            <a:endParaRPr lang="es-PE" sz="1100" dirty="0"/>
          </a:p>
        </p:txBody>
      </p:sp>
      <p:cxnSp>
        <p:nvCxnSpPr>
          <p:cNvPr id="35" name="Conector recto 34"/>
          <p:cNvCxnSpPr>
            <a:stCxn id="6" idx="3"/>
          </p:cNvCxnSpPr>
          <p:nvPr/>
        </p:nvCxnSpPr>
        <p:spPr>
          <a:xfrm flipV="1">
            <a:off x="10932327" y="2644312"/>
            <a:ext cx="633357" cy="593"/>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Conector recto de flecha 38"/>
          <p:cNvCxnSpPr/>
          <p:nvPr/>
        </p:nvCxnSpPr>
        <p:spPr>
          <a:xfrm>
            <a:off x="10987701" y="2654006"/>
            <a:ext cx="0" cy="6334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CuadroTexto 40"/>
          <p:cNvSpPr txBox="1"/>
          <p:nvPr/>
        </p:nvSpPr>
        <p:spPr>
          <a:xfrm>
            <a:off x="10640175" y="3422499"/>
            <a:ext cx="925506" cy="430887"/>
          </a:xfrm>
          <a:prstGeom prst="rect">
            <a:avLst/>
          </a:prstGeom>
          <a:noFill/>
        </p:spPr>
        <p:txBody>
          <a:bodyPr wrap="square" rtlCol="0">
            <a:spAutoFit/>
          </a:bodyPr>
          <a:lstStyle/>
          <a:p>
            <a:r>
              <a:rPr lang="es-PE" sz="1100" dirty="0" smtClean="0"/>
              <a:t>Resolución de Sanción </a:t>
            </a:r>
            <a:endParaRPr lang="es-PE" sz="1100" dirty="0"/>
          </a:p>
        </p:txBody>
      </p:sp>
      <p:cxnSp>
        <p:nvCxnSpPr>
          <p:cNvPr id="43" name="Conector recto de flecha 42"/>
          <p:cNvCxnSpPr/>
          <p:nvPr/>
        </p:nvCxnSpPr>
        <p:spPr>
          <a:xfrm>
            <a:off x="4708554" y="3847577"/>
            <a:ext cx="243367" cy="116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5" name="CuadroTexto 44"/>
          <p:cNvSpPr txBox="1"/>
          <p:nvPr/>
        </p:nvSpPr>
        <p:spPr>
          <a:xfrm>
            <a:off x="5047520" y="3582996"/>
            <a:ext cx="1574930" cy="769441"/>
          </a:xfrm>
          <a:prstGeom prst="rect">
            <a:avLst/>
          </a:prstGeom>
          <a:noFill/>
        </p:spPr>
        <p:txBody>
          <a:bodyPr wrap="square" rtlCol="0">
            <a:spAutoFit/>
          </a:bodyPr>
          <a:lstStyle/>
          <a:p>
            <a:r>
              <a:rPr lang="es-PE" sz="1100" dirty="0" smtClean="0"/>
              <a:t>Notificación para presentación de descargos (5 días hábiles)</a:t>
            </a:r>
            <a:endParaRPr lang="es-PE" sz="1100" dirty="0"/>
          </a:p>
        </p:txBody>
      </p:sp>
      <p:cxnSp>
        <p:nvCxnSpPr>
          <p:cNvPr id="54" name="Conector recto 53"/>
          <p:cNvCxnSpPr/>
          <p:nvPr/>
        </p:nvCxnSpPr>
        <p:spPr>
          <a:xfrm flipV="1">
            <a:off x="273018" y="4670472"/>
            <a:ext cx="11292663"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Conector recto de flecha 55"/>
          <p:cNvCxnSpPr/>
          <p:nvPr/>
        </p:nvCxnSpPr>
        <p:spPr>
          <a:xfrm>
            <a:off x="1752420" y="4669657"/>
            <a:ext cx="0" cy="5064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Conector recto de flecha 56"/>
          <p:cNvCxnSpPr/>
          <p:nvPr/>
        </p:nvCxnSpPr>
        <p:spPr>
          <a:xfrm>
            <a:off x="5691567" y="4669657"/>
            <a:ext cx="0" cy="5064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Conector recto de flecha 57"/>
          <p:cNvCxnSpPr/>
          <p:nvPr/>
        </p:nvCxnSpPr>
        <p:spPr>
          <a:xfrm>
            <a:off x="8538193" y="4686755"/>
            <a:ext cx="0" cy="5064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CuadroTexto 59">
            <a:hlinkClick r:id="rId5" action="ppaction://hlinksldjump"/>
          </p:cNvPr>
          <p:cNvSpPr txBox="1"/>
          <p:nvPr/>
        </p:nvSpPr>
        <p:spPr>
          <a:xfrm>
            <a:off x="433426" y="5247907"/>
            <a:ext cx="2667148" cy="830997"/>
          </a:xfrm>
          <a:prstGeom prst="rect">
            <a:avLst/>
          </a:prstGeom>
          <a:noFill/>
        </p:spPr>
        <p:txBody>
          <a:bodyPr wrap="square" rtlCol="0">
            <a:spAutoFit/>
          </a:bodyPr>
          <a:lstStyle/>
          <a:p>
            <a:pPr algn="ctr"/>
            <a:r>
              <a:rPr lang="es-PE" sz="2400" b="1" dirty="0" smtClean="0"/>
              <a:t>Informe Técnico Preliminar</a:t>
            </a:r>
          </a:p>
        </p:txBody>
      </p:sp>
      <p:sp>
        <p:nvSpPr>
          <p:cNvPr id="61" name="CuadroTexto 60">
            <a:hlinkClick r:id="rId6" action="ppaction://hlinksldjump"/>
          </p:cNvPr>
          <p:cNvSpPr txBox="1"/>
          <p:nvPr/>
        </p:nvSpPr>
        <p:spPr>
          <a:xfrm>
            <a:off x="4486839" y="5247907"/>
            <a:ext cx="2401840" cy="830997"/>
          </a:xfrm>
          <a:prstGeom prst="rect">
            <a:avLst/>
          </a:prstGeom>
          <a:noFill/>
        </p:spPr>
        <p:txBody>
          <a:bodyPr wrap="square" rtlCol="0">
            <a:spAutoFit/>
          </a:bodyPr>
          <a:lstStyle/>
          <a:p>
            <a:pPr algn="ctr"/>
            <a:r>
              <a:rPr lang="es-PE" sz="2400" b="1" dirty="0" smtClean="0"/>
              <a:t>Informe Técnico Pericial</a:t>
            </a:r>
          </a:p>
        </p:txBody>
      </p:sp>
      <p:sp>
        <p:nvSpPr>
          <p:cNvPr id="62" name="CuadroTexto 61">
            <a:hlinkClick r:id="rId7" action="ppaction://hlinksldjump"/>
          </p:cNvPr>
          <p:cNvSpPr txBox="1"/>
          <p:nvPr/>
        </p:nvSpPr>
        <p:spPr>
          <a:xfrm>
            <a:off x="6033855" y="5247576"/>
            <a:ext cx="5215150" cy="830997"/>
          </a:xfrm>
          <a:prstGeom prst="rect">
            <a:avLst/>
          </a:prstGeom>
          <a:noFill/>
        </p:spPr>
        <p:txBody>
          <a:bodyPr wrap="square" rtlCol="0">
            <a:spAutoFit/>
          </a:bodyPr>
          <a:lstStyle/>
          <a:p>
            <a:pPr algn="ctr"/>
            <a:r>
              <a:rPr lang="es-PE" sz="2400" b="1" dirty="0" smtClean="0"/>
              <a:t>Informe Técnico </a:t>
            </a:r>
          </a:p>
          <a:p>
            <a:pPr algn="ctr"/>
            <a:r>
              <a:rPr lang="es-PE" sz="2400" b="1" dirty="0" smtClean="0"/>
              <a:t>Final</a:t>
            </a:r>
          </a:p>
        </p:txBody>
      </p:sp>
      <p:sp>
        <p:nvSpPr>
          <p:cNvPr id="2" name="CuadroTexto 1">
            <a:hlinkClick r:id="rId8" action="ppaction://hlinksldjump"/>
          </p:cNvPr>
          <p:cNvSpPr txBox="1"/>
          <p:nvPr/>
        </p:nvSpPr>
        <p:spPr>
          <a:xfrm>
            <a:off x="128789" y="771518"/>
            <a:ext cx="1416676" cy="646331"/>
          </a:xfrm>
          <a:prstGeom prst="rect">
            <a:avLst/>
          </a:prstGeom>
          <a:noFill/>
        </p:spPr>
        <p:txBody>
          <a:bodyPr wrap="square" rtlCol="0">
            <a:spAutoFit/>
          </a:bodyPr>
          <a:lstStyle/>
          <a:p>
            <a:r>
              <a:rPr lang="es-PE" dirty="0" smtClean="0"/>
              <a:t>Órgano Competente:</a:t>
            </a:r>
            <a:endParaRPr lang="es-PE" dirty="0"/>
          </a:p>
        </p:txBody>
      </p:sp>
      <p:cxnSp>
        <p:nvCxnSpPr>
          <p:cNvPr id="10" name="Conector recto 9"/>
          <p:cNvCxnSpPr/>
          <p:nvPr/>
        </p:nvCxnSpPr>
        <p:spPr>
          <a:xfrm flipH="1">
            <a:off x="254963" y="4480215"/>
            <a:ext cx="2615" cy="413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Conector recto 41"/>
          <p:cNvCxnSpPr/>
          <p:nvPr/>
        </p:nvCxnSpPr>
        <p:spPr>
          <a:xfrm flipH="1">
            <a:off x="11578506" y="4463117"/>
            <a:ext cx="2615" cy="413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Conector recto 43"/>
          <p:cNvCxnSpPr/>
          <p:nvPr/>
        </p:nvCxnSpPr>
        <p:spPr>
          <a:xfrm flipH="1">
            <a:off x="152985" y="2431060"/>
            <a:ext cx="2615" cy="413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Conector recto 45"/>
          <p:cNvCxnSpPr/>
          <p:nvPr/>
        </p:nvCxnSpPr>
        <p:spPr>
          <a:xfrm flipH="1">
            <a:off x="11597117" y="2437772"/>
            <a:ext cx="2615" cy="413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Conector recto 46"/>
          <p:cNvCxnSpPr>
            <a:endCxn id="4" idx="1"/>
          </p:cNvCxnSpPr>
          <p:nvPr/>
        </p:nvCxnSpPr>
        <p:spPr>
          <a:xfrm flipV="1">
            <a:off x="152985" y="2644904"/>
            <a:ext cx="433484" cy="9103"/>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ector recto 13">
            <a:hlinkClick r:id="rId9" action="ppaction://hlinksldjump"/>
          </p:cNvPr>
          <p:cNvCxnSpPr/>
          <p:nvPr/>
        </p:nvCxnSpPr>
        <p:spPr>
          <a:xfrm>
            <a:off x="2462191" y="1004551"/>
            <a:ext cx="36984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Conector recto 48">
            <a:hlinkClick r:id="rId10" action="ppaction://hlinksldjump"/>
          </p:cNvPr>
          <p:cNvCxnSpPr/>
          <p:nvPr/>
        </p:nvCxnSpPr>
        <p:spPr>
          <a:xfrm>
            <a:off x="8415469" y="933188"/>
            <a:ext cx="283353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Conector recto de flecha 62">
            <a:hlinkClick r:id="rId11" action="ppaction://hlinksldjump"/>
          </p:cNvPr>
          <p:cNvCxnSpPr/>
          <p:nvPr/>
        </p:nvCxnSpPr>
        <p:spPr>
          <a:xfrm>
            <a:off x="6684135" y="1275008"/>
            <a:ext cx="114622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22453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57895" y="115910"/>
            <a:ext cx="10515600" cy="6928834"/>
          </a:xfrm>
        </p:spPr>
        <p:txBody>
          <a:bodyPr>
            <a:normAutofit fontScale="77500" lnSpcReduction="20000"/>
          </a:bodyPr>
          <a:lstStyle/>
          <a:p>
            <a:pPr marL="0" indent="0" algn="ctr">
              <a:buNone/>
            </a:pPr>
            <a:r>
              <a:rPr lang="es-PE" sz="4100" b="1" dirty="0" smtClean="0"/>
              <a:t>SOBRE LA IMPUGNABILIDAD EN EL PAS</a:t>
            </a:r>
          </a:p>
          <a:p>
            <a:pPr marL="0" indent="0">
              <a:buNone/>
            </a:pPr>
            <a:endParaRPr lang="es-PE" sz="2600" b="1" u="sng" dirty="0"/>
          </a:p>
          <a:p>
            <a:pPr marL="0" indent="0">
              <a:buNone/>
            </a:pPr>
            <a:r>
              <a:rPr lang="es-PE" sz="2600" b="1" u="sng" dirty="0" smtClean="0"/>
              <a:t>Artículo </a:t>
            </a:r>
            <a:r>
              <a:rPr lang="es-PE" sz="2600" b="1" u="sng" dirty="0"/>
              <a:t>206.- Facultad de </a:t>
            </a:r>
            <a:r>
              <a:rPr lang="es-PE" sz="2600" b="1" u="sng" dirty="0" smtClean="0"/>
              <a:t>contradicción</a:t>
            </a:r>
          </a:p>
          <a:p>
            <a:pPr marL="0" indent="0">
              <a:buNone/>
            </a:pPr>
            <a:r>
              <a:rPr lang="es-PE" sz="2600" dirty="0" smtClean="0"/>
              <a:t>(…)</a:t>
            </a:r>
          </a:p>
          <a:p>
            <a:pPr marL="0" indent="0" algn="just">
              <a:buNone/>
            </a:pPr>
            <a:r>
              <a:rPr lang="es-PE" sz="2600" dirty="0" smtClean="0"/>
              <a:t>206.2 </a:t>
            </a:r>
            <a:r>
              <a:rPr lang="es-PE" sz="2600" dirty="0"/>
              <a:t>Sólo son impugnables los actos definitivos que ponen fin a la instancia y los actos de trámite que determinen la imposibilidad de continuar el procedimiento o produzcan indefensión. La contradicción a los restantes actos de trámite deberá alegarse por los interesados para su consideración en el acto que ponga fin al procedimiento y podrán impugnarse con el recurso administrativo que, en su caso, se interponga contra el acto </a:t>
            </a:r>
            <a:r>
              <a:rPr lang="es-PE" sz="2600" dirty="0" smtClean="0"/>
              <a:t>definitivo.</a:t>
            </a:r>
          </a:p>
          <a:p>
            <a:pPr marL="0" indent="0" algn="just">
              <a:buNone/>
            </a:pPr>
            <a:endParaRPr lang="es-PE" sz="2600" dirty="0" smtClean="0"/>
          </a:p>
          <a:p>
            <a:pPr marL="0" indent="0" algn="ctr">
              <a:buNone/>
            </a:pPr>
            <a:r>
              <a:rPr lang="es-PE" sz="4100" b="1" dirty="0" smtClean="0"/>
              <a:t>SOBRE LA NULIDAD DE OFICIO EN EL PAS</a:t>
            </a:r>
          </a:p>
          <a:p>
            <a:pPr marL="0" indent="0">
              <a:buNone/>
            </a:pPr>
            <a:r>
              <a:rPr lang="es-PE" sz="2600" b="1" u="sng" dirty="0" smtClean="0"/>
              <a:t>Artículo 202.- Nulidad de oficio</a:t>
            </a:r>
          </a:p>
          <a:p>
            <a:pPr marL="0" indent="0">
              <a:buNone/>
            </a:pPr>
            <a:r>
              <a:rPr lang="es-PE" sz="2600" dirty="0" smtClean="0"/>
              <a:t>202.1 </a:t>
            </a:r>
            <a:r>
              <a:rPr lang="es-PE" sz="2600" dirty="0"/>
              <a:t>En cualquiera de los casos enumerados en el Artículo 10, puede declararse de oficio la nulidad de los actos administrativos, aun cuando hayan quedado firmes, siempre que agravien el interés </a:t>
            </a:r>
            <a:r>
              <a:rPr lang="es-PE" sz="2600" dirty="0" smtClean="0"/>
              <a:t>público.202.2 </a:t>
            </a:r>
            <a:r>
              <a:rPr lang="es-PE" sz="2600" dirty="0"/>
              <a:t>La nulidad de oficio sólo puede ser declarada por el funcionario jerárquico superior al que expidió el acto que se invalida. Si se tratara de un acto emitido por una autoridad que no está sometida a subordinación jerárquica, la nulidad será declarada por resolución del mismo </a:t>
            </a:r>
            <a:r>
              <a:rPr lang="es-PE" sz="2600" dirty="0" smtClean="0"/>
              <a:t>funcionario.</a:t>
            </a:r>
          </a:p>
          <a:p>
            <a:pPr marL="0" indent="0">
              <a:buNone/>
            </a:pPr>
            <a:r>
              <a:rPr lang="es-PE" sz="2600" dirty="0" smtClean="0"/>
              <a:t>Además </a:t>
            </a:r>
            <a:r>
              <a:rPr lang="es-PE" sz="2600" dirty="0"/>
              <a:t>de declarar la nulidad, la autoridad podrá resolver sobre el fondo del asunto de contarse con los elementos suficientes para ello. En este caso, este extremo sólo podrá ser objeto de reconsideración. Cuando no sea posible pronunciarse sobre el fondo del asunto, se dispondrá la reposición del procedimiento al momento en que el vicio se produjo</a:t>
            </a:r>
            <a:r>
              <a:rPr lang="es-PE" sz="2600" dirty="0" smtClean="0"/>
              <a:t>.</a:t>
            </a:r>
          </a:p>
          <a:p>
            <a:pPr marL="0" indent="0">
              <a:buNone/>
            </a:pPr>
            <a:r>
              <a:rPr lang="es-PE" sz="2600" dirty="0" smtClean="0"/>
              <a:t>(…)</a:t>
            </a:r>
            <a:endParaRPr lang="es-PE" sz="2600" dirty="0"/>
          </a:p>
          <a:p>
            <a:pPr marL="0" indent="0" algn="just">
              <a:buNone/>
            </a:pPr>
            <a:endParaRPr lang="es-PE" sz="2000" dirty="0" smtClean="0"/>
          </a:p>
          <a:p>
            <a:pPr marL="0" indent="0" algn="just">
              <a:buNone/>
            </a:pPr>
            <a:endParaRPr lang="es-PE" sz="2000" dirty="0"/>
          </a:p>
          <a:p>
            <a:pPr marL="0" indent="0" algn="just">
              <a:buNone/>
            </a:pPr>
            <a:endParaRPr lang="es-PE" sz="2000" b="1" dirty="0"/>
          </a:p>
        </p:txBody>
      </p:sp>
      <p:pic>
        <p:nvPicPr>
          <p:cNvPr id="4" name="Imagen 3">
            <a:hlinkClick r:id="rId2" action="ppaction://hlinksldjump"/>
          </p:cNvPr>
          <p:cNvPicPr>
            <a:picLocks noChangeAspect="1"/>
          </p:cNvPicPr>
          <p:nvPr/>
        </p:nvPicPr>
        <p:blipFill>
          <a:blip r:embed="rId3"/>
          <a:stretch>
            <a:fillRect/>
          </a:stretch>
        </p:blipFill>
        <p:spPr>
          <a:xfrm>
            <a:off x="11301959" y="6051716"/>
            <a:ext cx="560881" cy="524301"/>
          </a:xfrm>
          <a:prstGeom prst="rect">
            <a:avLst/>
          </a:prstGeom>
        </p:spPr>
      </p:pic>
    </p:spTree>
    <p:extLst>
      <p:ext uri="{BB962C8B-B14F-4D97-AF65-F5344CB8AC3E}">
        <p14:creationId xmlns:p14="http://schemas.microsoft.com/office/powerpoint/2010/main" val="38060925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30559" y="1367548"/>
            <a:ext cx="11861441" cy="4124206"/>
          </a:xfrm>
          <a:prstGeom prst="rect">
            <a:avLst/>
          </a:prstGeom>
        </p:spPr>
        <p:txBody>
          <a:bodyPr wrap="square">
            <a:spAutoFit/>
          </a:bodyPr>
          <a:lstStyle/>
          <a:p>
            <a:r>
              <a:rPr lang="es-PE" sz="2400" b="1" i="1" dirty="0" smtClean="0"/>
              <a:t>Artículo 71.- De la Dirección General de Defensa de Patrimonio Cultural</a:t>
            </a:r>
          </a:p>
          <a:p>
            <a:r>
              <a:rPr lang="es-PE" sz="2400" dirty="0" smtClean="0"/>
              <a:t>La Dirección General de Defensa del Patrimonio es el órgano de línea que tiene a su cargo la protección, defensa, recuperación, repatriación, vigilancia y custodia de los bienes integrantes pertenecientes al patrimonio cultural de la Nación. Dependen funcionalmente del Despacho Viceministerial de Patrimonio Cultural e Industrias Culturales.</a:t>
            </a:r>
          </a:p>
          <a:p>
            <a:r>
              <a:rPr lang="es-PE" sz="2400" b="1" i="1" dirty="0" smtClean="0"/>
              <a:t>(…)</a:t>
            </a:r>
          </a:p>
          <a:p>
            <a:r>
              <a:rPr lang="es-PE" sz="2400" dirty="0" smtClean="0"/>
              <a:t>72.6. Emitir las resoluciones de sanción en los casos que se acredite la infracción a las normas de protección al Patrimonio Cultural de la Nación y/o emitir la resolución de archivo del procedimiento de no configurarse la existencia de infracción sancionable.</a:t>
            </a:r>
          </a:p>
          <a:p>
            <a:r>
              <a:rPr lang="es-PE" sz="2400" b="1" i="1" dirty="0" smtClean="0"/>
              <a:t>(…)</a:t>
            </a:r>
          </a:p>
          <a:p>
            <a:endParaRPr lang="es-PE" sz="1100" dirty="0" smtClean="0"/>
          </a:p>
          <a:p>
            <a:endParaRPr lang="es-PE" sz="1100" dirty="0"/>
          </a:p>
        </p:txBody>
      </p:sp>
      <p:sp>
        <p:nvSpPr>
          <p:cNvPr id="5" name="CuadroTexto 4"/>
          <p:cNvSpPr txBox="1"/>
          <p:nvPr/>
        </p:nvSpPr>
        <p:spPr>
          <a:xfrm>
            <a:off x="2783983" y="280004"/>
            <a:ext cx="6954592" cy="830997"/>
          </a:xfrm>
          <a:prstGeom prst="rect">
            <a:avLst/>
          </a:prstGeom>
          <a:noFill/>
        </p:spPr>
        <p:txBody>
          <a:bodyPr wrap="square" rtlCol="0">
            <a:spAutoFit/>
          </a:bodyPr>
          <a:lstStyle/>
          <a:p>
            <a:pPr algn="ctr"/>
            <a:r>
              <a:rPr lang="es-PE" sz="2400" b="1" dirty="0" smtClean="0">
                <a:cs typeface="Arial" panose="020B0604020202020204" pitchFamily="34" charset="0"/>
              </a:rPr>
              <a:t>ROF DEL MINISTERIO DE CULTURA</a:t>
            </a:r>
          </a:p>
          <a:p>
            <a:pPr algn="ctr"/>
            <a:r>
              <a:rPr lang="es-PE" sz="2400" b="1" dirty="0">
                <a:cs typeface="Arial" panose="020B0604020202020204" pitchFamily="34" charset="0"/>
              </a:rPr>
              <a:t>(</a:t>
            </a:r>
            <a:r>
              <a:rPr lang="es-PE" sz="2400" b="1" dirty="0" smtClean="0">
                <a:cs typeface="Arial" panose="020B0604020202020204" pitchFamily="34" charset="0"/>
              </a:rPr>
              <a:t>DECRETO SUPREMO N° 005-2013-MC) </a:t>
            </a:r>
            <a:endParaRPr lang="es-PE" sz="2400" b="1" dirty="0">
              <a:cs typeface="Arial" panose="020B0604020202020204" pitchFamily="34" charset="0"/>
            </a:endParaRPr>
          </a:p>
        </p:txBody>
      </p:sp>
      <p:pic>
        <p:nvPicPr>
          <p:cNvPr id="2" name="Imagen 1">
            <a:hlinkClick r:id="rId2" action="ppaction://hlinksldjump"/>
          </p:cNvPr>
          <p:cNvPicPr>
            <a:picLocks noChangeAspect="1"/>
          </p:cNvPicPr>
          <p:nvPr/>
        </p:nvPicPr>
        <p:blipFill>
          <a:blip r:embed="rId3"/>
          <a:stretch>
            <a:fillRect/>
          </a:stretch>
        </p:blipFill>
        <p:spPr>
          <a:xfrm>
            <a:off x="11301959" y="6051716"/>
            <a:ext cx="560881" cy="524301"/>
          </a:xfrm>
          <a:prstGeom prst="rect">
            <a:avLst/>
          </a:prstGeom>
        </p:spPr>
      </p:pic>
    </p:spTree>
    <p:extLst>
      <p:ext uri="{BB962C8B-B14F-4D97-AF65-F5344CB8AC3E}">
        <p14:creationId xmlns:p14="http://schemas.microsoft.com/office/powerpoint/2010/main" val="489081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9979" y="1249251"/>
            <a:ext cx="11121980" cy="4700790"/>
          </a:xfrm>
        </p:spPr>
        <p:txBody>
          <a:bodyPr>
            <a:normAutofit/>
          </a:bodyPr>
          <a:lstStyle/>
          <a:p>
            <a:pPr marL="0" indent="0" algn="just">
              <a:buNone/>
            </a:pPr>
            <a:endParaRPr lang="es-PE" sz="2000" b="1" i="1" dirty="0" smtClean="0"/>
          </a:p>
          <a:p>
            <a:pPr marL="0" indent="0" algn="just">
              <a:buNone/>
            </a:pPr>
            <a:r>
              <a:rPr lang="es-PE" sz="2400" b="1" i="1" dirty="0" smtClean="0"/>
              <a:t>Artículo 74.- De las funciones de la Dirección de Control y Supervisión</a:t>
            </a:r>
          </a:p>
          <a:p>
            <a:pPr marL="0" indent="0" algn="just">
              <a:buNone/>
            </a:pPr>
            <a:r>
              <a:rPr lang="es-PE" sz="2400" dirty="0" smtClean="0"/>
              <a:t>La Dirección de Control y Supervisión es la unidad orgánica encargada de diseñar, conducir e implementar planes y estrategias de investigación, averiguación, vigilancia e inspección y demás acciones preliminares, que permitan garantizar el cumplimiento de la legislación vigente en materia de patrimonio cultural. Tiene las siguientes funciones:</a:t>
            </a:r>
          </a:p>
          <a:p>
            <a:pPr marL="0" indent="0" algn="just">
              <a:buNone/>
            </a:pPr>
            <a:r>
              <a:rPr lang="es-PE" sz="2400" b="1" i="1" dirty="0" smtClean="0"/>
              <a:t>(…)</a:t>
            </a:r>
          </a:p>
          <a:p>
            <a:pPr marL="0" indent="0" algn="just">
              <a:buNone/>
            </a:pPr>
            <a:r>
              <a:rPr lang="es-PE" sz="2400" dirty="0" smtClean="0"/>
              <a:t>74.5. Emitir la resolución que de inicio al procedimiento administrativo sancionador y llevar a cabo la instrucción del procedimiento.</a:t>
            </a:r>
          </a:p>
          <a:p>
            <a:pPr marL="0" indent="0">
              <a:buNone/>
            </a:pPr>
            <a:endParaRPr lang="es-PE" dirty="0" smtClean="0"/>
          </a:p>
          <a:p>
            <a:endParaRPr lang="es-PE" dirty="0" smtClean="0"/>
          </a:p>
          <a:p>
            <a:endParaRPr lang="es-PE" dirty="0"/>
          </a:p>
        </p:txBody>
      </p:sp>
      <p:pic>
        <p:nvPicPr>
          <p:cNvPr id="4" name="Imagen 3">
            <a:hlinkClick r:id="rId2" action="ppaction://hlinksldjump"/>
          </p:cNvPr>
          <p:cNvPicPr>
            <a:picLocks noChangeAspect="1"/>
          </p:cNvPicPr>
          <p:nvPr/>
        </p:nvPicPr>
        <p:blipFill>
          <a:blip r:embed="rId3"/>
          <a:stretch>
            <a:fillRect/>
          </a:stretch>
        </p:blipFill>
        <p:spPr>
          <a:xfrm>
            <a:off x="11301959" y="6051716"/>
            <a:ext cx="560881" cy="524301"/>
          </a:xfrm>
          <a:prstGeom prst="rect">
            <a:avLst/>
          </a:prstGeom>
        </p:spPr>
      </p:pic>
      <p:sp>
        <p:nvSpPr>
          <p:cNvPr id="2" name="Rectángulo 1"/>
          <p:cNvSpPr/>
          <p:nvPr/>
        </p:nvSpPr>
        <p:spPr>
          <a:xfrm>
            <a:off x="3151031" y="323328"/>
            <a:ext cx="6096000" cy="830997"/>
          </a:xfrm>
          <a:prstGeom prst="rect">
            <a:avLst/>
          </a:prstGeom>
        </p:spPr>
        <p:txBody>
          <a:bodyPr>
            <a:spAutoFit/>
          </a:bodyPr>
          <a:lstStyle/>
          <a:p>
            <a:pPr algn="ctr"/>
            <a:r>
              <a:rPr lang="es-PE" sz="2400" b="1" dirty="0">
                <a:cs typeface="Arial" panose="020B0604020202020204" pitchFamily="34" charset="0"/>
              </a:rPr>
              <a:t>ROF DEL MINISTERIO DE CULTURA</a:t>
            </a:r>
          </a:p>
          <a:p>
            <a:pPr algn="ctr"/>
            <a:r>
              <a:rPr lang="es-PE" sz="2400" b="1" dirty="0">
                <a:cs typeface="Arial" panose="020B0604020202020204" pitchFamily="34" charset="0"/>
              </a:rPr>
              <a:t>(DECRETO SUPREMO N° 005-2013-MC) </a:t>
            </a:r>
          </a:p>
        </p:txBody>
      </p:sp>
    </p:spTree>
    <p:extLst>
      <p:ext uri="{BB962C8B-B14F-4D97-AF65-F5344CB8AC3E}">
        <p14:creationId xmlns:p14="http://schemas.microsoft.com/office/powerpoint/2010/main" val="26998241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02276" y="412124"/>
            <a:ext cx="10851524" cy="5764839"/>
          </a:xfrm>
        </p:spPr>
        <p:txBody>
          <a:bodyPr>
            <a:normAutofit/>
          </a:bodyPr>
          <a:lstStyle/>
          <a:p>
            <a:pPr marL="0" indent="0" algn="just">
              <a:buNone/>
            </a:pPr>
            <a:endParaRPr lang="es-PE" sz="2200" b="1" dirty="0" smtClean="0"/>
          </a:p>
          <a:p>
            <a:pPr marL="0" indent="0" algn="just">
              <a:buNone/>
            </a:pPr>
            <a:endParaRPr lang="es-PE" sz="2200" b="1" dirty="0" smtClean="0"/>
          </a:p>
          <a:p>
            <a:pPr marL="0" indent="0" algn="just">
              <a:buNone/>
            </a:pPr>
            <a:endParaRPr lang="es-PE" sz="2200" b="1" dirty="0" smtClean="0"/>
          </a:p>
          <a:p>
            <a:pPr marL="0" indent="0" algn="just">
              <a:buNone/>
            </a:pPr>
            <a:r>
              <a:rPr lang="es-PE" sz="2400" b="1" i="1" dirty="0" smtClean="0"/>
              <a:t>99.2. De las funciones de la Sub Dirección Desconcentrada de Patrimonio Cultural y Defensa del Patrimonio Cultural:</a:t>
            </a:r>
          </a:p>
          <a:p>
            <a:pPr marL="0" indent="0" algn="just">
              <a:buNone/>
            </a:pPr>
            <a:r>
              <a:rPr lang="es-PE" sz="2400" i="1" dirty="0" smtClean="0"/>
              <a:t>13. Dirigir el procedimiento administrativo sancionador, emitiendo el acto administrativo de inicio, conduciendo la etapa de instrucción, emitiendo las medidas cautelares respectivas, así como el informe técnico ante el Director Regional para la determinación de responsabilidad y la aplicación de la sanción correspondiente.</a:t>
            </a:r>
          </a:p>
          <a:p>
            <a:pPr marL="0" indent="0" algn="just">
              <a:buNone/>
            </a:pPr>
            <a:endParaRPr lang="es-PE" sz="2000" dirty="0" smtClean="0"/>
          </a:p>
          <a:p>
            <a:pPr marL="0" indent="0">
              <a:buNone/>
            </a:pPr>
            <a:endParaRPr lang="es-PE" dirty="0" smtClean="0"/>
          </a:p>
          <a:p>
            <a:endParaRPr lang="es-PE" dirty="0"/>
          </a:p>
        </p:txBody>
      </p:sp>
      <p:sp>
        <p:nvSpPr>
          <p:cNvPr id="2" name="Rectángulo 1"/>
          <p:cNvSpPr/>
          <p:nvPr/>
        </p:nvSpPr>
        <p:spPr>
          <a:xfrm>
            <a:off x="2880038" y="412124"/>
            <a:ext cx="6096000" cy="830997"/>
          </a:xfrm>
          <a:prstGeom prst="rect">
            <a:avLst/>
          </a:prstGeom>
        </p:spPr>
        <p:txBody>
          <a:bodyPr>
            <a:spAutoFit/>
          </a:bodyPr>
          <a:lstStyle/>
          <a:p>
            <a:pPr algn="ctr"/>
            <a:r>
              <a:rPr lang="es-PE" sz="2400" b="1" dirty="0">
                <a:cs typeface="Arial" panose="020B0604020202020204" pitchFamily="34" charset="0"/>
              </a:rPr>
              <a:t>ROF DEL MINISTERIO DE CULTURA</a:t>
            </a:r>
          </a:p>
          <a:p>
            <a:pPr algn="ctr"/>
            <a:r>
              <a:rPr lang="es-PE" sz="2400" b="1" dirty="0">
                <a:cs typeface="Arial" panose="020B0604020202020204" pitchFamily="34" charset="0"/>
              </a:rPr>
              <a:t>(DECRETO SUPREMO N° 005-2013-MC) </a:t>
            </a:r>
          </a:p>
        </p:txBody>
      </p:sp>
    </p:spTree>
    <p:extLst>
      <p:ext uri="{BB962C8B-B14F-4D97-AF65-F5344CB8AC3E}">
        <p14:creationId xmlns:p14="http://schemas.microsoft.com/office/powerpoint/2010/main" val="19413342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96213" y="463638"/>
            <a:ext cx="11719775" cy="6078829"/>
          </a:xfrm>
        </p:spPr>
        <p:txBody>
          <a:bodyPr>
            <a:noAutofit/>
          </a:bodyPr>
          <a:lstStyle/>
          <a:p>
            <a:pPr marL="0" indent="0">
              <a:buNone/>
            </a:pPr>
            <a:r>
              <a:rPr lang="es-PE" sz="1500" b="1" u="sng" dirty="0" smtClean="0">
                <a:latin typeface="Arial" panose="020B0604020202020204" pitchFamily="34" charset="0"/>
                <a:cs typeface="Arial" panose="020B0604020202020204" pitchFamily="34" charset="0"/>
              </a:rPr>
              <a:t>Articulo 235° de la Ley N° 27444, Ley del Procedimiento Administrativo General</a:t>
            </a:r>
          </a:p>
          <a:p>
            <a:pPr marL="0" indent="0">
              <a:buNone/>
            </a:pPr>
            <a:r>
              <a:rPr lang="es-PE" sz="1500" b="1" dirty="0">
                <a:latin typeface="Arial" panose="020B0604020202020204" pitchFamily="34" charset="0"/>
                <a:cs typeface="Arial" panose="020B0604020202020204" pitchFamily="34" charset="0"/>
              </a:rPr>
              <a:t>Artículo 235.- Procedimiento </a:t>
            </a:r>
            <a:r>
              <a:rPr lang="es-PE" sz="1500" b="1" dirty="0" smtClean="0">
                <a:latin typeface="Arial" panose="020B0604020202020204" pitchFamily="34" charset="0"/>
                <a:cs typeface="Arial" panose="020B0604020202020204" pitchFamily="34" charset="0"/>
              </a:rPr>
              <a:t>sancionador</a:t>
            </a:r>
          </a:p>
          <a:p>
            <a:pPr marL="0" indent="0" algn="just">
              <a:buNone/>
            </a:pPr>
            <a:r>
              <a:rPr lang="es-PE" sz="1500" dirty="0" smtClean="0">
                <a:latin typeface="Arial" panose="020B0604020202020204" pitchFamily="34" charset="0"/>
                <a:cs typeface="Arial" panose="020B0604020202020204" pitchFamily="34" charset="0"/>
              </a:rPr>
              <a:t>Las </a:t>
            </a:r>
            <a:r>
              <a:rPr lang="es-PE" sz="1500" dirty="0">
                <a:latin typeface="Arial" panose="020B0604020202020204" pitchFamily="34" charset="0"/>
                <a:cs typeface="Arial" panose="020B0604020202020204" pitchFamily="34" charset="0"/>
              </a:rPr>
              <a:t>entidades en el ejercicio de su potestad sancionadora se ceñirán a las siguientes disposiciones</a:t>
            </a:r>
            <a:r>
              <a:rPr lang="es-PE" sz="1500" dirty="0" smtClean="0">
                <a:latin typeface="Arial" panose="020B0604020202020204" pitchFamily="34" charset="0"/>
                <a:cs typeface="Arial" panose="020B0604020202020204" pitchFamily="34" charset="0"/>
              </a:rPr>
              <a:t>:</a:t>
            </a:r>
            <a:endParaRPr lang="es-PE" sz="1500" dirty="0">
              <a:latin typeface="Arial" panose="020B0604020202020204" pitchFamily="34" charset="0"/>
              <a:cs typeface="Arial" panose="020B0604020202020204" pitchFamily="34" charset="0"/>
            </a:endParaRPr>
          </a:p>
          <a:p>
            <a:pPr marL="0" indent="0" algn="just">
              <a:buNone/>
            </a:pPr>
            <a:r>
              <a:rPr lang="es-PE" sz="1500" dirty="0" smtClean="0">
                <a:latin typeface="Arial" panose="020B0604020202020204" pitchFamily="34" charset="0"/>
                <a:cs typeface="Arial" panose="020B0604020202020204" pitchFamily="34" charset="0"/>
              </a:rPr>
              <a:t>1</a:t>
            </a:r>
            <a:r>
              <a:rPr lang="es-PE" sz="1500" dirty="0">
                <a:latin typeface="Arial" panose="020B0604020202020204" pitchFamily="34" charset="0"/>
                <a:cs typeface="Arial" panose="020B0604020202020204" pitchFamily="34" charset="0"/>
              </a:rPr>
              <a:t>. El procedimiento sancionador se inicia siempre de oficio, bien por propia iniciativa o como consecuencia de orden superior, petición motivada de otros órganos o entidades o por denuncia</a:t>
            </a:r>
            <a:r>
              <a:rPr lang="es-PE" sz="1500" dirty="0" smtClean="0">
                <a:latin typeface="Arial" panose="020B0604020202020204" pitchFamily="34" charset="0"/>
                <a:cs typeface="Arial" panose="020B0604020202020204" pitchFamily="34" charset="0"/>
              </a:rPr>
              <a:t>.</a:t>
            </a:r>
            <a:endParaRPr lang="es-PE" sz="1500" dirty="0">
              <a:latin typeface="Arial" panose="020B0604020202020204" pitchFamily="34" charset="0"/>
              <a:cs typeface="Arial" panose="020B0604020202020204" pitchFamily="34" charset="0"/>
            </a:endParaRPr>
          </a:p>
          <a:p>
            <a:pPr marL="0" indent="0" algn="just">
              <a:buNone/>
            </a:pPr>
            <a:r>
              <a:rPr lang="es-PE" sz="1500" dirty="0" smtClean="0">
                <a:latin typeface="Arial" panose="020B0604020202020204" pitchFamily="34" charset="0"/>
                <a:cs typeface="Arial" panose="020B0604020202020204" pitchFamily="34" charset="0"/>
              </a:rPr>
              <a:t>2</a:t>
            </a:r>
            <a:r>
              <a:rPr lang="es-PE" sz="1500" dirty="0">
                <a:latin typeface="Arial" panose="020B0604020202020204" pitchFamily="34" charset="0"/>
                <a:cs typeface="Arial" panose="020B0604020202020204" pitchFamily="34" charset="0"/>
              </a:rPr>
              <a:t>. Con anterioridad a la iniciación formal del procedimiento se podrán realizar actuaciones previas de investigación, averiguación e inspección con el objeto de determinar con carácter preliminar si concurren circunstancias que justifiquen su iniciación</a:t>
            </a:r>
            <a:r>
              <a:rPr lang="es-PE" sz="1500" dirty="0" smtClean="0">
                <a:latin typeface="Arial" panose="020B0604020202020204" pitchFamily="34" charset="0"/>
                <a:cs typeface="Arial" panose="020B0604020202020204" pitchFamily="34" charset="0"/>
              </a:rPr>
              <a:t>.</a:t>
            </a:r>
            <a:endParaRPr lang="es-PE" sz="1500" dirty="0">
              <a:latin typeface="Arial" panose="020B0604020202020204" pitchFamily="34" charset="0"/>
              <a:cs typeface="Arial" panose="020B0604020202020204" pitchFamily="34" charset="0"/>
            </a:endParaRPr>
          </a:p>
          <a:p>
            <a:pPr marL="0" indent="0" algn="just">
              <a:buNone/>
            </a:pPr>
            <a:r>
              <a:rPr lang="es-PE" sz="1500" dirty="0" smtClean="0">
                <a:latin typeface="Arial" panose="020B0604020202020204" pitchFamily="34" charset="0"/>
                <a:cs typeface="Arial" panose="020B0604020202020204" pitchFamily="34" charset="0"/>
              </a:rPr>
              <a:t>3</a:t>
            </a:r>
            <a:r>
              <a:rPr lang="es-PE" sz="1500" dirty="0">
                <a:latin typeface="Arial" panose="020B0604020202020204" pitchFamily="34" charset="0"/>
                <a:cs typeface="Arial" panose="020B0604020202020204" pitchFamily="34" charset="0"/>
              </a:rPr>
              <a:t>. Decidida la iniciación del procedimiento sancionador, la autoridad instructora del procedimiento formula la respectiva notificación de cargo al posible sancionado, la que debe contener los datos a que se refiere el numeral 3 del artículo precedente para que presente sus descargos por escrito en un plazo que no podrá ser inferior a cinco días hábiles contados a partir de la fecha de notificación</a:t>
            </a:r>
            <a:r>
              <a:rPr lang="es-PE" sz="1500" dirty="0" smtClean="0">
                <a:latin typeface="Arial" panose="020B0604020202020204" pitchFamily="34" charset="0"/>
                <a:cs typeface="Arial" panose="020B0604020202020204" pitchFamily="34" charset="0"/>
              </a:rPr>
              <a:t>.</a:t>
            </a:r>
            <a:endParaRPr lang="es-PE" sz="1500" dirty="0">
              <a:latin typeface="Arial" panose="020B0604020202020204" pitchFamily="34" charset="0"/>
              <a:cs typeface="Arial" panose="020B0604020202020204" pitchFamily="34" charset="0"/>
            </a:endParaRPr>
          </a:p>
          <a:p>
            <a:pPr marL="0" indent="0" algn="just">
              <a:buNone/>
            </a:pPr>
            <a:r>
              <a:rPr lang="es-PE" sz="1500" dirty="0" smtClean="0">
                <a:latin typeface="Arial" panose="020B0604020202020204" pitchFamily="34" charset="0"/>
                <a:cs typeface="Arial" panose="020B0604020202020204" pitchFamily="34" charset="0"/>
              </a:rPr>
              <a:t>4</a:t>
            </a:r>
            <a:r>
              <a:rPr lang="es-PE" sz="1500" dirty="0">
                <a:latin typeface="Arial" panose="020B0604020202020204" pitchFamily="34" charset="0"/>
                <a:cs typeface="Arial" panose="020B0604020202020204" pitchFamily="34" charset="0"/>
              </a:rPr>
              <a:t>. Vencido dicho plazo y con el respectivo descargo o sin él, la autoridad que instruye el procedimiento realizará de oficio todas las actuaciones necesarias para el examen de los hechos, recabando los datos e informaciones que sean relevantes para determinar, en su caso, la existencia de responsabilidad susceptible de sanción</a:t>
            </a:r>
            <a:r>
              <a:rPr lang="es-PE" sz="1500" dirty="0" smtClean="0">
                <a:latin typeface="Arial" panose="020B0604020202020204" pitchFamily="34" charset="0"/>
                <a:cs typeface="Arial" panose="020B0604020202020204" pitchFamily="34" charset="0"/>
              </a:rPr>
              <a:t>.</a:t>
            </a:r>
            <a:endParaRPr lang="es-PE" sz="1500" dirty="0">
              <a:latin typeface="Arial" panose="020B0604020202020204" pitchFamily="34" charset="0"/>
              <a:cs typeface="Arial" panose="020B0604020202020204" pitchFamily="34" charset="0"/>
            </a:endParaRPr>
          </a:p>
          <a:p>
            <a:pPr marL="0" indent="0" algn="just">
              <a:buNone/>
            </a:pPr>
            <a:r>
              <a:rPr lang="es-PE" sz="1500" dirty="0" smtClean="0">
                <a:latin typeface="Arial" panose="020B0604020202020204" pitchFamily="34" charset="0"/>
                <a:cs typeface="Arial" panose="020B0604020202020204" pitchFamily="34" charset="0"/>
              </a:rPr>
              <a:t>5</a:t>
            </a:r>
            <a:r>
              <a:rPr lang="es-PE" sz="1500" dirty="0">
                <a:latin typeface="Arial" panose="020B0604020202020204" pitchFamily="34" charset="0"/>
                <a:cs typeface="Arial" panose="020B0604020202020204" pitchFamily="34" charset="0"/>
              </a:rPr>
              <a:t>. Concluida, de ser el caso, la recolección de pruebas, la autoridad instructora del procedimiento resuelve la imposición de una sanción o la no existencia de infracción. En caso de que la estructura del procedimiento contemple la existencia diferenciada de órganos de instrucción y órganos de resolución concluida la recolección de pruebas, la autoridad instructora formulará propuesta de resolución en la que se determinará, de manera motivada, las conductas que se consideren probadas constitutivas de infracción, la norma que prevé la imposición de sanción para dicha conducta y la sanción que se propone que se imponga; o bien se propondrá la declaración de no existencia de infracción.  Recibida la propuesta de resolución, el órgano competente para decidir la aplicación de la sanción podrá disponer la realización de actuaciones complementarias, siempre que sean indispensables para resolver el procedimiento. </a:t>
            </a:r>
          </a:p>
          <a:p>
            <a:pPr marL="0" indent="0" algn="just">
              <a:buNone/>
            </a:pPr>
            <a:r>
              <a:rPr lang="es-PE" sz="1500" dirty="0" smtClean="0">
                <a:latin typeface="Arial" panose="020B0604020202020204" pitchFamily="34" charset="0"/>
                <a:cs typeface="Arial" panose="020B0604020202020204" pitchFamily="34" charset="0"/>
              </a:rPr>
              <a:t>6</a:t>
            </a:r>
            <a:r>
              <a:rPr lang="es-PE" sz="1500" dirty="0">
                <a:latin typeface="Arial" panose="020B0604020202020204" pitchFamily="34" charset="0"/>
                <a:cs typeface="Arial" panose="020B0604020202020204" pitchFamily="34" charset="0"/>
              </a:rPr>
              <a:t>. La resolución que aplique la sanción o la decisión de archivar el procedimiento será notificada tanto al administrado como al órgano u entidad que formuló la solicitud o a quién denunció la infracción, de ser el caso</a:t>
            </a:r>
            <a:r>
              <a:rPr lang="es-PE" sz="1500" dirty="0" smtClean="0">
                <a:latin typeface="Arial" panose="020B0604020202020204" pitchFamily="34" charset="0"/>
                <a:cs typeface="Arial" panose="020B0604020202020204" pitchFamily="34" charset="0"/>
              </a:rPr>
              <a:t>.</a:t>
            </a:r>
          </a:p>
        </p:txBody>
      </p:sp>
      <p:pic>
        <p:nvPicPr>
          <p:cNvPr id="4" name="Imagen 3">
            <a:hlinkClick r:id="rId3" action="ppaction://hlinksldjump"/>
          </p:cNvPr>
          <p:cNvPicPr>
            <a:picLocks noChangeAspect="1"/>
          </p:cNvPicPr>
          <p:nvPr/>
        </p:nvPicPr>
        <p:blipFill>
          <a:blip r:embed="rId4"/>
          <a:stretch>
            <a:fillRect/>
          </a:stretch>
        </p:blipFill>
        <p:spPr>
          <a:xfrm>
            <a:off x="11301959" y="6051716"/>
            <a:ext cx="560881" cy="524301"/>
          </a:xfrm>
          <a:prstGeom prst="rect">
            <a:avLst/>
          </a:prstGeom>
        </p:spPr>
      </p:pic>
    </p:spTree>
    <p:extLst>
      <p:ext uri="{BB962C8B-B14F-4D97-AF65-F5344CB8AC3E}">
        <p14:creationId xmlns:p14="http://schemas.microsoft.com/office/powerpoint/2010/main" val="2978953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53793" y="321971"/>
            <a:ext cx="11372044" cy="6272011"/>
          </a:xfrm>
        </p:spPr>
        <p:txBody>
          <a:bodyPr>
            <a:normAutofit/>
          </a:bodyPr>
          <a:lstStyle/>
          <a:p>
            <a:pPr marL="0" indent="0" algn="ctr">
              <a:buNone/>
            </a:pPr>
            <a:r>
              <a:rPr lang="es-ES" sz="3200" b="1" u="sng" dirty="0" smtClean="0"/>
              <a:t>Informe Técnico Preliminar</a:t>
            </a:r>
          </a:p>
          <a:p>
            <a:pPr marL="0" indent="0" algn="ctr">
              <a:buNone/>
            </a:pPr>
            <a:endParaRPr lang="es-ES" sz="3200" u="sng" dirty="0" smtClean="0"/>
          </a:p>
          <a:p>
            <a:r>
              <a:rPr lang="es-ES" sz="3200" dirty="0" smtClean="0"/>
              <a:t>Descripción </a:t>
            </a:r>
            <a:r>
              <a:rPr lang="es-ES" sz="3200" dirty="0"/>
              <a:t>del bien </a:t>
            </a:r>
          </a:p>
          <a:p>
            <a:r>
              <a:rPr lang="es-ES" sz="3200" dirty="0" smtClean="0"/>
              <a:t>Presuntas </a:t>
            </a:r>
            <a:r>
              <a:rPr lang="es-ES" sz="3200" dirty="0"/>
              <a:t>afectaciones  </a:t>
            </a:r>
          </a:p>
          <a:p>
            <a:r>
              <a:rPr lang="es-ES" sz="3200" dirty="0" smtClean="0"/>
              <a:t>Presuntos infractores</a:t>
            </a:r>
          </a:p>
          <a:p>
            <a:pPr marL="0" indent="0">
              <a:buNone/>
            </a:pPr>
            <a:endParaRPr lang="es-PE" sz="3200" dirty="0" smtClean="0"/>
          </a:p>
          <a:p>
            <a:pPr marL="0" indent="0">
              <a:buNone/>
            </a:pPr>
            <a:r>
              <a:rPr lang="es-PE" sz="3200" u="sng" dirty="0" smtClean="0"/>
              <a:t>Base Legal: </a:t>
            </a:r>
          </a:p>
          <a:p>
            <a:pPr>
              <a:buFont typeface="Wingdings" panose="05000000000000000000" pitchFamily="2" charset="2"/>
              <a:buChar char="ü"/>
            </a:pPr>
            <a:r>
              <a:rPr lang="es-PE" sz="3200" dirty="0" smtClean="0"/>
              <a:t>Articulo 235.2 de la Ley N° 27444, Ley del Procedimiento Administrativo General. </a:t>
            </a:r>
          </a:p>
          <a:p>
            <a:pPr>
              <a:buFont typeface="Wingdings" panose="05000000000000000000" pitchFamily="2" charset="2"/>
              <a:buChar char="ü"/>
            </a:pPr>
            <a:r>
              <a:rPr lang="es-PE" sz="3200" dirty="0" smtClean="0"/>
              <a:t>Articulo 24.1 Resolución Directoral Nacional N° 1405/INC.</a:t>
            </a:r>
          </a:p>
          <a:p>
            <a:pPr>
              <a:buFont typeface="Wingdings" panose="05000000000000000000" pitchFamily="2" charset="2"/>
              <a:buChar char="ü"/>
            </a:pPr>
            <a:endParaRPr lang="es-PE" u="sng" dirty="0" smtClean="0"/>
          </a:p>
          <a:p>
            <a:pPr marL="0" indent="0">
              <a:buNone/>
            </a:pPr>
            <a:endParaRPr lang="es-PE" dirty="0" smtClean="0"/>
          </a:p>
          <a:p>
            <a:pPr marL="0" indent="0">
              <a:buNone/>
            </a:pPr>
            <a:endParaRPr lang="es-PE" dirty="0"/>
          </a:p>
          <a:p>
            <a:pPr marL="0" indent="0">
              <a:buNone/>
            </a:pPr>
            <a:endParaRPr lang="es-PE" dirty="0"/>
          </a:p>
        </p:txBody>
      </p:sp>
      <p:pic>
        <p:nvPicPr>
          <p:cNvPr id="4" name="Imagen 3">
            <a:hlinkClick r:id="rId2" action="ppaction://hlinksldjump"/>
          </p:cNvPr>
          <p:cNvPicPr>
            <a:picLocks noChangeAspect="1"/>
          </p:cNvPicPr>
          <p:nvPr/>
        </p:nvPicPr>
        <p:blipFill>
          <a:blip r:embed="rId3"/>
          <a:stretch>
            <a:fillRect/>
          </a:stretch>
        </p:blipFill>
        <p:spPr>
          <a:xfrm>
            <a:off x="11301959" y="6051716"/>
            <a:ext cx="560881" cy="524301"/>
          </a:xfrm>
          <a:prstGeom prst="rect">
            <a:avLst/>
          </a:prstGeom>
        </p:spPr>
      </p:pic>
    </p:spTree>
    <p:extLst>
      <p:ext uri="{BB962C8B-B14F-4D97-AF65-F5344CB8AC3E}">
        <p14:creationId xmlns:p14="http://schemas.microsoft.com/office/powerpoint/2010/main" val="24305717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566670" y="103597"/>
            <a:ext cx="10805375" cy="6001643"/>
          </a:xfrm>
          <a:prstGeom prst="rect">
            <a:avLst/>
          </a:prstGeom>
        </p:spPr>
        <p:txBody>
          <a:bodyPr wrap="square">
            <a:spAutoFit/>
          </a:bodyPr>
          <a:lstStyle/>
          <a:p>
            <a:pPr algn="ctr"/>
            <a:r>
              <a:rPr lang="es-PE" sz="3200" b="1" u="sng" dirty="0" smtClean="0">
                <a:cs typeface="Arial" panose="020B0604020202020204" pitchFamily="34" charset="0"/>
              </a:rPr>
              <a:t>Informe Técnico Pericial</a:t>
            </a:r>
          </a:p>
          <a:p>
            <a:endParaRPr lang="es-PE" sz="3200" u="sng" dirty="0" smtClean="0">
              <a:cs typeface="Arial" panose="020B0604020202020204" pitchFamily="34" charset="0"/>
            </a:endParaRPr>
          </a:p>
          <a:p>
            <a:r>
              <a:rPr lang="es-PE" sz="3200" dirty="0" smtClean="0">
                <a:cs typeface="Arial" panose="020B0604020202020204" pitchFamily="34" charset="0"/>
              </a:rPr>
              <a:t>Para el caso de las multas:</a:t>
            </a:r>
          </a:p>
          <a:p>
            <a:pPr marL="457200" indent="-457200">
              <a:buFont typeface="Arial" panose="020B0604020202020204" pitchFamily="34" charset="0"/>
              <a:buChar char="•"/>
            </a:pPr>
            <a:r>
              <a:rPr lang="es-PE" sz="3200" dirty="0" smtClean="0">
                <a:cs typeface="Arial" panose="020B0604020202020204" pitchFamily="34" charset="0"/>
              </a:rPr>
              <a:t>Valoración </a:t>
            </a:r>
            <a:r>
              <a:rPr lang="es-PE" sz="3200" dirty="0">
                <a:cs typeface="Arial" panose="020B0604020202020204" pitchFamily="34" charset="0"/>
              </a:rPr>
              <a:t>del bien</a:t>
            </a:r>
          </a:p>
          <a:p>
            <a:pPr marL="457200" indent="-457200">
              <a:buFont typeface="Arial" panose="020B0604020202020204" pitchFamily="34" charset="0"/>
              <a:buChar char="•"/>
            </a:pPr>
            <a:r>
              <a:rPr lang="es-PE" sz="3200" dirty="0">
                <a:cs typeface="Arial" panose="020B0604020202020204" pitchFamily="34" charset="0"/>
              </a:rPr>
              <a:t>Evaluación del daño causado</a:t>
            </a:r>
          </a:p>
          <a:p>
            <a:r>
              <a:rPr lang="es-PE" sz="3200" dirty="0" smtClean="0">
                <a:cs typeface="Arial" panose="020B0604020202020204" pitchFamily="34" charset="0"/>
              </a:rPr>
              <a:t>    </a:t>
            </a:r>
          </a:p>
          <a:p>
            <a:r>
              <a:rPr lang="es-PE" sz="3200" u="sng" dirty="0" smtClean="0">
                <a:cs typeface="Arial" panose="020B0604020202020204" pitchFamily="34" charset="0"/>
              </a:rPr>
              <a:t>Base Legal:</a:t>
            </a:r>
          </a:p>
          <a:p>
            <a:pPr marL="457200" indent="-457200">
              <a:buFont typeface="Wingdings" panose="05000000000000000000" pitchFamily="2" charset="2"/>
              <a:buChar char="ü"/>
            </a:pPr>
            <a:r>
              <a:rPr lang="es-PE" sz="3200" dirty="0" smtClean="0">
                <a:cs typeface="Arial" panose="020B0604020202020204" pitchFamily="34" charset="0"/>
              </a:rPr>
              <a:t>Articulo </a:t>
            </a:r>
            <a:r>
              <a:rPr lang="es-PE" sz="3200" dirty="0">
                <a:cs typeface="Arial" panose="020B0604020202020204" pitchFamily="34" charset="0"/>
              </a:rPr>
              <a:t>176 </a:t>
            </a:r>
            <a:r>
              <a:rPr lang="es-PE" sz="3200" dirty="0" smtClean="0">
                <a:cs typeface="Arial" panose="020B0604020202020204" pitchFamily="34" charset="0"/>
              </a:rPr>
              <a:t>de la Ley N° 27444, Ley del Procedimiento Administrativo General.</a:t>
            </a:r>
            <a:endParaRPr lang="es-PE" sz="3200" dirty="0">
              <a:cs typeface="Arial" panose="020B0604020202020204" pitchFamily="34" charset="0"/>
            </a:endParaRPr>
          </a:p>
          <a:p>
            <a:pPr marL="457200" indent="-457200">
              <a:buFont typeface="Wingdings" panose="05000000000000000000" pitchFamily="2" charset="2"/>
              <a:buChar char="ü"/>
            </a:pPr>
            <a:r>
              <a:rPr lang="es-PE" sz="3200" dirty="0" smtClean="0">
                <a:cs typeface="Arial" panose="020B0604020202020204" pitchFamily="34" charset="0"/>
              </a:rPr>
              <a:t>Articulo </a:t>
            </a:r>
            <a:r>
              <a:rPr lang="es-PE" sz="3200" dirty="0">
                <a:cs typeface="Arial" panose="020B0604020202020204" pitchFamily="34" charset="0"/>
              </a:rPr>
              <a:t>50.1 Ley N° </a:t>
            </a:r>
            <a:r>
              <a:rPr lang="es-PE" sz="3200" dirty="0" smtClean="0">
                <a:cs typeface="Arial" panose="020B0604020202020204" pitchFamily="34" charset="0"/>
              </a:rPr>
              <a:t>28296, Ley General del Patrimonio Cultural de la Nación. </a:t>
            </a:r>
          </a:p>
          <a:p>
            <a:pPr marL="457200" indent="-457200">
              <a:buFont typeface="Wingdings" panose="05000000000000000000" pitchFamily="2" charset="2"/>
              <a:buChar char="ü"/>
            </a:pPr>
            <a:r>
              <a:rPr lang="es-PE" sz="3200" dirty="0" smtClean="0">
                <a:cs typeface="Arial" panose="020B0604020202020204" pitchFamily="34" charset="0"/>
              </a:rPr>
              <a:t>Articulo 12 de la Resolución Directoral Nacional N° 1405/INC.</a:t>
            </a:r>
            <a:endParaRPr lang="es-PE" sz="3200" dirty="0">
              <a:cs typeface="Arial" panose="020B0604020202020204" pitchFamily="34" charset="0"/>
            </a:endParaRPr>
          </a:p>
        </p:txBody>
      </p:sp>
      <p:pic>
        <p:nvPicPr>
          <p:cNvPr id="3" name="Imagen 2">
            <a:hlinkClick r:id="rId2" action="ppaction://hlinksldjump"/>
          </p:cNvPr>
          <p:cNvPicPr>
            <a:picLocks noChangeAspect="1"/>
          </p:cNvPicPr>
          <p:nvPr/>
        </p:nvPicPr>
        <p:blipFill>
          <a:blip r:embed="rId3"/>
          <a:stretch>
            <a:fillRect/>
          </a:stretch>
        </p:blipFill>
        <p:spPr>
          <a:xfrm>
            <a:off x="11372045" y="6073381"/>
            <a:ext cx="560881" cy="524301"/>
          </a:xfrm>
          <a:prstGeom prst="rect">
            <a:avLst/>
          </a:prstGeom>
        </p:spPr>
      </p:pic>
    </p:spTree>
    <p:extLst>
      <p:ext uri="{BB962C8B-B14F-4D97-AF65-F5344CB8AC3E}">
        <p14:creationId xmlns:p14="http://schemas.microsoft.com/office/powerpoint/2010/main" val="3693924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09093" y="321972"/>
            <a:ext cx="11642501" cy="6555641"/>
          </a:xfrm>
          <a:prstGeom prst="rect">
            <a:avLst/>
          </a:prstGeom>
        </p:spPr>
        <p:txBody>
          <a:bodyPr wrap="square">
            <a:spAutoFit/>
          </a:bodyPr>
          <a:lstStyle/>
          <a:p>
            <a:pPr algn="ctr"/>
            <a:r>
              <a:rPr lang="es-PE" sz="3200" b="1" u="sng" dirty="0" smtClean="0">
                <a:cs typeface="Arial" panose="020B0604020202020204" pitchFamily="34" charset="0"/>
              </a:rPr>
              <a:t>Informe Técnico Final</a:t>
            </a:r>
          </a:p>
          <a:p>
            <a:pPr algn="ctr"/>
            <a:endParaRPr lang="es-PE" sz="2400" u="sng" dirty="0" smtClean="0">
              <a:cs typeface="Arial" panose="020B0604020202020204" pitchFamily="34" charset="0"/>
            </a:endParaRPr>
          </a:p>
          <a:p>
            <a:pPr marL="457200" indent="-457200">
              <a:buFont typeface="Arial" panose="020B0604020202020204" pitchFamily="34" charset="0"/>
              <a:buChar char="•"/>
            </a:pPr>
            <a:r>
              <a:rPr lang="es-PE" sz="2400" dirty="0">
                <a:cs typeface="Arial" panose="020B0604020202020204" pitchFamily="34" charset="0"/>
              </a:rPr>
              <a:t>Pronunciamiento sobre </a:t>
            </a:r>
            <a:r>
              <a:rPr lang="es-PE" sz="2400" dirty="0" smtClean="0">
                <a:cs typeface="Arial" panose="020B0604020202020204" pitchFamily="34" charset="0"/>
              </a:rPr>
              <a:t>los descargos presentados.</a:t>
            </a:r>
          </a:p>
          <a:p>
            <a:pPr marL="457200" indent="-457200">
              <a:buFont typeface="Arial" panose="020B0604020202020204" pitchFamily="34" charset="0"/>
              <a:buChar char="•"/>
            </a:pPr>
            <a:r>
              <a:rPr lang="es-PE" sz="2400" dirty="0" smtClean="0">
                <a:cs typeface="Arial" panose="020B0604020202020204" pitchFamily="34" charset="0"/>
              </a:rPr>
              <a:t>Relación </a:t>
            </a:r>
            <a:r>
              <a:rPr lang="es-PE" sz="2400" dirty="0">
                <a:cs typeface="Arial" panose="020B0604020202020204" pitchFamily="34" charset="0"/>
              </a:rPr>
              <a:t>circunstanciada de los hechos investigados.</a:t>
            </a:r>
          </a:p>
          <a:p>
            <a:pPr marL="457200" indent="-457200">
              <a:buFont typeface="Arial" panose="020B0604020202020204" pitchFamily="34" charset="0"/>
              <a:buChar char="•"/>
            </a:pPr>
            <a:r>
              <a:rPr lang="es-PE" sz="2400" dirty="0">
                <a:cs typeface="Arial" panose="020B0604020202020204" pitchFamily="34" charset="0"/>
              </a:rPr>
              <a:t>Persona(s) autores </a:t>
            </a:r>
            <a:r>
              <a:rPr lang="es-PE" sz="2400" dirty="0" smtClean="0">
                <a:cs typeface="Arial" panose="020B0604020202020204" pitchFamily="34" charset="0"/>
              </a:rPr>
              <a:t>de la infracción administrativa investigada.</a:t>
            </a:r>
            <a:endParaRPr lang="es-PE" sz="2400" dirty="0">
              <a:cs typeface="Arial" panose="020B0604020202020204" pitchFamily="34" charset="0"/>
            </a:endParaRPr>
          </a:p>
          <a:p>
            <a:pPr marL="457200" indent="-457200">
              <a:buFont typeface="Arial" panose="020B0604020202020204" pitchFamily="34" charset="0"/>
              <a:buChar char="•"/>
            </a:pPr>
            <a:r>
              <a:rPr lang="es-PE" sz="2400" dirty="0">
                <a:cs typeface="Arial" panose="020B0604020202020204" pitchFamily="34" charset="0"/>
              </a:rPr>
              <a:t>La norma legal que tipifica </a:t>
            </a:r>
            <a:r>
              <a:rPr lang="es-PE" sz="2400" dirty="0" smtClean="0">
                <a:cs typeface="Arial" panose="020B0604020202020204" pitchFamily="34" charset="0"/>
              </a:rPr>
              <a:t>el o </a:t>
            </a:r>
            <a:r>
              <a:rPr lang="es-PE" sz="2400" dirty="0">
                <a:cs typeface="Arial" panose="020B0604020202020204" pitchFamily="34" charset="0"/>
              </a:rPr>
              <a:t>los hechos a </a:t>
            </a:r>
            <a:r>
              <a:rPr lang="es-PE" sz="2400" dirty="0" smtClean="0">
                <a:cs typeface="Arial" panose="020B0604020202020204" pitchFamily="34" charset="0"/>
              </a:rPr>
              <a:t>ser sancionados.</a:t>
            </a:r>
            <a:endParaRPr lang="es-PE" sz="2400" dirty="0">
              <a:cs typeface="Arial" panose="020B0604020202020204" pitchFamily="34" charset="0"/>
            </a:endParaRPr>
          </a:p>
          <a:p>
            <a:pPr marL="457200" indent="-457200">
              <a:buFont typeface="Arial" panose="020B0604020202020204" pitchFamily="34" charset="0"/>
              <a:buChar char="•"/>
            </a:pPr>
            <a:r>
              <a:rPr lang="es-PE" sz="2400" dirty="0">
                <a:cs typeface="Arial" panose="020B0604020202020204" pitchFamily="34" charset="0"/>
              </a:rPr>
              <a:t>Análisis de los elementos de prueba acumulados en el </a:t>
            </a:r>
            <a:r>
              <a:rPr lang="es-PE" sz="2400" dirty="0" smtClean="0">
                <a:cs typeface="Arial" panose="020B0604020202020204" pitchFamily="34" charset="0"/>
              </a:rPr>
              <a:t>procedimiento.</a:t>
            </a:r>
            <a:endParaRPr lang="es-PE" sz="2400" dirty="0">
              <a:cs typeface="Arial" panose="020B0604020202020204" pitchFamily="34" charset="0"/>
            </a:endParaRPr>
          </a:p>
          <a:p>
            <a:pPr marL="457200" indent="-457200">
              <a:buFont typeface="Arial" panose="020B0604020202020204" pitchFamily="34" charset="0"/>
              <a:buChar char="•"/>
            </a:pPr>
            <a:r>
              <a:rPr lang="es-PE" sz="2400" dirty="0">
                <a:cs typeface="Arial" panose="020B0604020202020204" pitchFamily="34" charset="0"/>
              </a:rPr>
              <a:t>Las condiciones personales del </a:t>
            </a:r>
            <a:r>
              <a:rPr lang="es-PE" sz="2400" dirty="0" smtClean="0">
                <a:cs typeface="Arial" panose="020B0604020202020204" pitchFamily="34" charset="0"/>
              </a:rPr>
              <a:t>infractor </a:t>
            </a:r>
            <a:r>
              <a:rPr lang="es-PE" sz="2400" dirty="0">
                <a:cs typeface="Arial" panose="020B0604020202020204" pitchFamily="34" charset="0"/>
              </a:rPr>
              <a:t>que puedan tener influencia para determinar la gravedad de los hechos.</a:t>
            </a:r>
          </a:p>
          <a:p>
            <a:pPr marL="457200" indent="-457200">
              <a:buFont typeface="Arial" panose="020B0604020202020204" pitchFamily="34" charset="0"/>
              <a:buChar char="•"/>
            </a:pPr>
            <a:r>
              <a:rPr lang="es-PE" sz="2400" dirty="0">
                <a:cs typeface="Arial" panose="020B0604020202020204" pitchFamily="34" charset="0"/>
              </a:rPr>
              <a:t>Las razones por las cuales desestiman o estiman los descargos presentados por los instruidos.</a:t>
            </a:r>
          </a:p>
          <a:p>
            <a:pPr marL="457200" indent="-457200">
              <a:buFont typeface="Arial" panose="020B0604020202020204" pitchFamily="34" charset="0"/>
              <a:buChar char="•"/>
            </a:pPr>
            <a:r>
              <a:rPr lang="es-PE" sz="2400" dirty="0">
                <a:cs typeface="Arial" panose="020B0604020202020204" pitchFamily="34" charset="0"/>
              </a:rPr>
              <a:t>La </a:t>
            </a:r>
            <a:r>
              <a:rPr lang="es-PE" sz="2400" dirty="0" smtClean="0">
                <a:cs typeface="Arial" panose="020B0604020202020204" pitchFamily="34" charset="0"/>
              </a:rPr>
              <a:t>propuesta de sanción (justificando </a:t>
            </a:r>
            <a:r>
              <a:rPr lang="es-PE" sz="2400" dirty="0">
                <a:cs typeface="Arial" panose="020B0604020202020204" pitchFamily="34" charset="0"/>
              </a:rPr>
              <a:t>la elección realizada) o la absolución</a:t>
            </a:r>
            <a:r>
              <a:rPr lang="es-PE" sz="2400" dirty="0" smtClean="0">
                <a:cs typeface="Arial" panose="020B0604020202020204" pitchFamily="34" charset="0"/>
              </a:rPr>
              <a:t>.</a:t>
            </a:r>
          </a:p>
          <a:p>
            <a:endParaRPr lang="es-PE" sz="2400" b="1" dirty="0">
              <a:cs typeface="Arial" panose="020B0604020202020204" pitchFamily="34" charset="0"/>
            </a:endParaRPr>
          </a:p>
          <a:p>
            <a:r>
              <a:rPr lang="es-PE" sz="2400" u="sng" dirty="0" smtClean="0">
                <a:cs typeface="Arial" panose="020B0604020202020204" pitchFamily="34" charset="0"/>
              </a:rPr>
              <a:t>Base Legal:</a:t>
            </a:r>
          </a:p>
          <a:p>
            <a:pPr marL="457200" indent="-457200">
              <a:buFont typeface="Wingdings" panose="05000000000000000000" pitchFamily="2" charset="2"/>
              <a:buChar char="ü"/>
            </a:pPr>
            <a:r>
              <a:rPr lang="es-PE" sz="2400" dirty="0"/>
              <a:t>Articulo 235.2 </a:t>
            </a:r>
            <a:r>
              <a:rPr lang="es-PE" sz="2400" dirty="0" smtClean="0"/>
              <a:t>de la Ley N° 27444, Ley del Procedimiento Administrativo General. </a:t>
            </a:r>
            <a:endParaRPr lang="es-PE" sz="2400" dirty="0"/>
          </a:p>
          <a:p>
            <a:pPr marL="457200" indent="-457200">
              <a:buFont typeface="Wingdings" panose="05000000000000000000" pitchFamily="2" charset="2"/>
              <a:buChar char="ü"/>
            </a:pPr>
            <a:r>
              <a:rPr lang="es-PE" sz="2400" dirty="0" smtClean="0">
                <a:cs typeface="Arial" panose="020B0604020202020204" pitchFamily="34" charset="0"/>
              </a:rPr>
              <a:t>Articulo 24.6 de la Resolución Directoral Nacional N° 1405/INC.</a:t>
            </a:r>
            <a:endParaRPr lang="es-PE" sz="2400" dirty="0">
              <a:cs typeface="Arial" panose="020B0604020202020204" pitchFamily="34" charset="0"/>
            </a:endParaRPr>
          </a:p>
          <a:p>
            <a:pPr marL="457200" indent="-457200">
              <a:buFont typeface="Wingdings" panose="05000000000000000000" pitchFamily="2" charset="2"/>
              <a:buChar char="ü"/>
            </a:pPr>
            <a:endParaRPr lang="es-PE" sz="2400" b="1" dirty="0">
              <a:cs typeface="Arial" panose="020B0604020202020204" pitchFamily="34" charset="0"/>
            </a:endParaRPr>
          </a:p>
        </p:txBody>
      </p:sp>
      <p:pic>
        <p:nvPicPr>
          <p:cNvPr id="3" name="Imagen 2">
            <a:hlinkClick r:id="rId2" action="ppaction://hlinksldjump"/>
          </p:cNvPr>
          <p:cNvPicPr>
            <a:picLocks noChangeAspect="1"/>
          </p:cNvPicPr>
          <p:nvPr/>
        </p:nvPicPr>
        <p:blipFill>
          <a:blip r:embed="rId3"/>
          <a:stretch>
            <a:fillRect/>
          </a:stretch>
        </p:blipFill>
        <p:spPr>
          <a:xfrm>
            <a:off x="11390713" y="6051716"/>
            <a:ext cx="560881" cy="524301"/>
          </a:xfrm>
          <a:prstGeom prst="rect">
            <a:avLst/>
          </a:prstGeom>
        </p:spPr>
      </p:pic>
    </p:spTree>
    <p:extLst>
      <p:ext uri="{BB962C8B-B14F-4D97-AF65-F5344CB8AC3E}">
        <p14:creationId xmlns:p14="http://schemas.microsoft.com/office/powerpoint/2010/main" val="39099642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63639" y="257577"/>
            <a:ext cx="10890161" cy="5919386"/>
          </a:xfrm>
        </p:spPr>
        <p:txBody>
          <a:bodyPr/>
          <a:lstStyle/>
          <a:p>
            <a:pPr marL="0" indent="0" algn="ctr">
              <a:buNone/>
            </a:pPr>
            <a:r>
              <a:rPr lang="es-PE" sz="3200" b="1" dirty="0" smtClean="0"/>
              <a:t>UNA CARÁCTERÍTICA BÁSICA DEL PROCEDIMIENTO ADMINISTRATIVO SANCIONADOR</a:t>
            </a:r>
          </a:p>
          <a:p>
            <a:pPr marL="0" indent="0">
              <a:buNone/>
            </a:pPr>
            <a:endParaRPr lang="es-PE" sz="3200" b="1" u="sng" dirty="0" smtClean="0"/>
          </a:p>
          <a:p>
            <a:pPr marL="0" indent="0">
              <a:buNone/>
            </a:pPr>
            <a:r>
              <a:rPr lang="es-PE" sz="3200" b="1" dirty="0" smtClean="0"/>
              <a:t>Artículo </a:t>
            </a:r>
            <a:r>
              <a:rPr lang="es-PE" sz="3200" b="1" dirty="0"/>
              <a:t>234.- Caracteres del procedimiento </a:t>
            </a:r>
            <a:r>
              <a:rPr lang="es-PE" sz="3200" b="1" dirty="0" smtClean="0"/>
              <a:t>sancionador</a:t>
            </a:r>
          </a:p>
          <a:p>
            <a:pPr marL="0" indent="0" algn="just">
              <a:buNone/>
            </a:pPr>
            <a:r>
              <a:rPr lang="es-PE" sz="3200" dirty="0"/>
              <a:t>Para el ejercicio de la potestad sancionadora se requiere obligatoriamente haber seguido el procedimiento legal o reglamentariamente establecido caracterizado por</a:t>
            </a:r>
            <a:r>
              <a:rPr lang="es-PE" sz="3200" dirty="0" smtClean="0"/>
              <a:t>:</a:t>
            </a:r>
          </a:p>
          <a:p>
            <a:pPr marL="457200" indent="-457200" algn="just">
              <a:buAutoNum type="arabicPeriod"/>
            </a:pPr>
            <a:r>
              <a:rPr lang="es-PE" sz="3200" dirty="0" smtClean="0"/>
              <a:t>Diferenciar </a:t>
            </a:r>
            <a:r>
              <a:rPr lang="es-PE" sz="3200" dirty="0"/>
              <a:t>en su estructura entre la autoridad que conduce la fase instructora y la que decide la aplicación de la sanción, cuando la organización de la entidad lo permita</a:t>
            </a:r>
            <a:r>
              <a:rPr lang="es-PE" sz="3200" dirty="0" smtClean="0"/>
              <a:t>.</a:t>
            </a:r>
          </a:p>
          <a:p>
            <a:pPr marL="0" indent="0">
              <a:buNone/>
            </a:pPr>
            <a:r>
              <a:rPr lang="es-PE" sz="3200" dirty="0" smtClean="0"/>
              <a:t>(…)</a:t>
            </a:r>
            <a:endParaRPr lang="es-PE" sz="3200" dirty="0"/>
          </a:p>
          <a:p>
            <a:pPr marL="0" indent="0">
              <a:buNone/>
            </a:pPr>
            <a:endParaRPr lang="es-PE" dirty="0"/>
          </a:p>
        </p:txBody>
      </p:sp>
      <p:pic>
        <p:nvPicPr>
          <p:cNvPr id="4" name="Imagen 3">
            <a:hlinkClick r:id="rId2" action="ppaction://hlinksldjump"/>
          </p:cNvPr>
          <p:cNvPicPr>
            <a:picLocks noChangeAspect="1"/>
          </p:cNvPicPr>
          <p:nvPr/>
        </p:nvPicPr>
        <p:blipFill>
          <a:blip r:embed="rId3"/>
          <a:stretch>
            <a:fillRect/>
          </a:stretch>
        </p:blipFill>
        <p:spPr>
          <a:xfrm>
            <a:off x="11301959" y="6051716"/>
            <a:ext cx="560881" cy="524301"/>
          </a:xfrm>
          <a:prstGeom prst="rect">
            <a:avLst/>
          </a:prstGeom>
        </p:spPr>
      </p:pic>
    </p:spTree>
    <p:extLst>
      <p:ext uri="{BB962C8B-B14F-4D97-AF65-F5344CB8AC3E}">
        <p14:creationId xmlns:p14="http://schemas.microsoft.com/office/powerpoint/2010/main" val="16396861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300</TotalTime>
  <Words>1335</Words>
  <Application>Microsoft Office PowerPoint</Application>
  <PresentationFormat>Personalizado</PresentationFormat>
  <Paragraphs>107</Paragraphs>
  <Slides>10</Slides>
  <Notes>2</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Claudia Fiorella Pulache Torres</dc:creator>
  <cp:lastModifiedBy>JOSE</cp:lastModifiedBy>
  <cp:revision>35</cp:revision>
  <cp:lastPrinted>2015-02-02T22:17:52Z</cp:lastPrinted>
  <dcterms:created xsi:type="dcterms:W3CDTF">2015-01-23T15:58:19Z</dcterms:created>
  <dcterms:modified xsi:type="dcterms:W3CDTF">2015-10-07T08:12:09Z</dcterms:modified>
</cp:coreProperties>
</file>