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523" r:id="rId2"/>
    <p:sldId id="592" r:id="rId3"/>
    <p:sldId id="593" r:id="rId4"/>
    <p:sldId id="570" r:id="rId5"/>
    <p:sldId id="596" r:id="rId6"/>
    <p:sldId id="597" r:id="rId7"/>
    <p:sldId id="598" r:id="rId8"/>
    <p:sldId id="594" r:id="rId9"/>
    <p:sldId id="582" r:id="rId10"/>
    <p:sldId id="583" r:id="rId11"/>
    <p:sldId id="595" r:id="rId12"/>
    <p:sldId id="584" r:id="rId13"/>
    <p:sldId id="585" r:id="rId14"/>
    <p:sldId id="586" r:id="rId15"/>
    <p:sldId id="587" r:id="rId16"/>
    <p:sldId id="588" r:id="rId17"/>
    <p:sldId id="589" r:id="rId18"/>
    <p:sldId id="590" r:id="rId19"/>
    <p:sldId id="591" r:id="rId20"/>
    <p:sldId id="552" r:id="rId21"/>
  </p:sldIdLst>
  <p:sldSz cx="9144000" cy="6858000" type="screen4x3"/>
  <p:notesSz cx="6797675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ellys Anderson Paucar Anccasi" initials="TAP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8066"/>
    <a:srgbClr val="2FC79F"/>
    <a:srgbClr val="191137"/>
    <a:srgbClr val="6691C6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21029" autoAdjust="0"/>
    <p:restoredTop sz="85049" autoAdjust="0"/>
  </p:normalViewPr>
  <p:slideViewPr>
    <p:cSldViewPr>
      <p:cViewPr>
        <p:scale>
          <a:sx n="86" d="100"/>
          <a:sy n="86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D07164-A433-4EEB-B45B-2AB6385B063E}" type="doc">
      <dgm:prSet loTypeId="urn:microsoft.com/office/officeart/2005/8/layout/radial4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PE"/>
        </a:p>
      </dgm:t>
    </dgm:pt>
    <dgm:pt modelId="{8B7FF7B0-8F98-4707-983A-60DFD9C76378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PE" sz="1200" dirty="0" smtClean="0"/>
            <a:t>Escenario 2</a:t>
          </a:r>
          <a:endParaRPr lang="es-PE" sz="1200" dirty="0"/>
        </a:p>
      </dgm:t>
    </dgm:pt>
    <dgm:pt modelId="{3906F95D-2E4B-4E9C-B303-494DD54EFFDC}" type="parTrans" cxnId="{2A837E60-80EA-41CE-AF77-03EFBC91D28D}">
      <dgm:prSet/>
      <dgm:spPr/>
      <dgm:t>
        <a:bodyPr/>
        <a:lstStyle/>
        <a:p>
          <a:endParaRPr lang="es-PE"/>
        </a:p>
      </dgm:t>
    </dgm:pt>
    <dgm:pt modelId="{9540065E-8237-4F31-85FF-E6FF035626DC}" type="sibTrans" cxnId="{2A837E60-80EA-41CE-AF77-03EFBC91D28D}">
      <dgm:prSet/>
      <dgm:spPr/>
      <dgm:t>
        <a:bodyPr/>
        <a:lstStyle/>
        <a:p>
          <a:endParaRPr lang="es-PE"/>
        </a:p>
      </dgm:t>
    </dgm:pt>
    <dgm:pt modelId="{78164331-A868-4177-9618-F671BCD952E5}">
      <dgm:prSet phldrT="[Texto]" custT="1"/>
      <dgm:spPr/>
      <dgm:t>
        <a:bodyPr/>
        <a:lstStyle/>
        <a:p>
          <a:r>
            <a:rPr lang="es-PE" sz="2000" dirty="0" smtClean="0"/>
            <a:t>Tendencias Globales</a:t>
          </a:r>
          <a:endParaRPr lang="es-PE" sz="2000" dirty="0"/>
        </a:p>
      </dgm:t>
    </dgm:pt>
    <dgm:pt modelId="{318D7389-25FE-4E03-BB57-7B74804C8BBF}" type="parTrans" cxnId="{6CB5AF4F-F1B6-4A00-B626-E777043A1378}">
      <dgm:prSet/>
      <dgm:spPr/>
      <dgm:t>
        <a:bodyPr/>
        <a:lstStyle/>
        <a:p>
          <a:endParaRPr lang="es-PE"/>
        </a:p>
      </dgm:t>
    </dgm:pt>
    <dgm:pt modelId="{82663DEB-B276-4071-B44F-848398E87F32}" type="sibTrans" cxnId="{6CB5AF4F-F1B6-4A00-B626-E777043A1378}">
      <dgm:prSet/>
      <dgm:spPr/>
      <dgm:t>
        <a:bodyPr/>
        <a:lstStyle/>
        <a:p>
          <a:endParaRPr lang="es-PE"/>
        </a:p>
      </dgm:t>
    </dgm:pt>
    <dgm:pt modelId="{0BFAC370-F738-4FCF-946E-C09EFCB8C056}">
      <dgm:prSet phldrT="[Texto]" custT="1"/>
      <dgm:spPr/>
      <dgm:t>
        <a:bodyPr/>
        <a:lstStyle/>
        <a:p>
          <a:r>
            <a:rPr lang="es-PE" sz="2000" dirty="0" smtClean="0"/>
            <a:t>Variables de Cambio</a:t>
          </a:r>
          <a:endParaRPr lang="es-PE" sz="2000" dirty="0"/>
        </a:p>
      </dgm:t>
    </dgm:pt>
    <dgm:pt modelId="{EDF55397-77CB-4C2E-9E8E-B21E70CB5263}" type="parTrans" cxnId="{76B78DD3-1929-4486-B876-3A9A39C517A3}">
      <dgm:prSet/>
      <dgm:spPr/>
      <dgm:t>
        <a:bodyPr/>
        <a:lstStyle/>
        <a:p>
          <a:endParaRPr lang="es-PE"/>
        </a:p>
      </dgm:t>
    </dgm:pt>
    <dgm:pt modelId="{D9B88F49-6095-452C-B0C8-37F3DB840465}" type="sibTrans" cxnId="{76B78DD3-1929-4486-B876-3A9A39C517A3}">
      <dgm:prSet/>
      <dgm:spPr/>
      <dgm:t>
        <a:bodyPr/>
        <a:lstStyle/>
        <a:p>
          <a:endParaRPr lang="es-PE"/>
        </a:p>
      </dgm:t>
    </dgm:pt>
    <dgm:pt modelId="{7F9AEE69-32F7-4C8C-8F3D-07DA97E99B76}">
      <dgm:prSet phldrT="[Texto]" custT="1"/>
      <dgm:spPr/>
      <dgm:t>
        <a:bodyPr/>
        <a:lstStyle/>
        <a:p>
          <a:r>
            <a:rPr lang="es-PE" sz="2000" dirty="0" smtClean="0"/>
            <a:t>Elementos </a:t>
          </a:r>
          <a:r>
            <a:rPr lang="es-PE" sz="2000" dirty="0" err="1" smtClean="0"/>
            <a:t>Disruptores</a:t>
          </a:r>
          <a:endParaRPr lang="es-PE" sz="2000" dirty="0"/>
        </a:p>
      </dgm:t>
    </dgm:pt>
    <dgm:pt modelId="{8BA2E930-80D7-4832-AB35-334ACDB2FB4C}" type="parTrans" cxnId="{3D249ECB-5C66-4301-993B-AFDBEDC9F18E}">
      <dgm:prSet/>
      <dgm:spPr/>
      <dgm:t>
        <a:bodyPr/>
        <a:lstStyle/>
        <a:p>
          <a:endParaRPr lang="es-PE"/>
        </a:p>
      </dgm:t>
    </dgm:pt>
    <dgm:pt modelId="{E4F93BB4-E5BA-4EFF-B9CE-ADBD7D308841}" type="sibTrans" cxnId="{3D249ECB-5C66-4301-993B-AFDBEDC9F18E}">
      <dgm:prSet/>
      <dgm:spPr/>
      <dgm:t>
        <a:bodyPr/>
        <a:lstStyle/>
        <a:p>
          <a:endParaRPr lang="es-PE"/>
        </a:p>
      </dgm:t>
    </dgm:pt>
    <dgm:pt modelId="{6EC84AC9-3152-440F-9904-1156B921BD77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s-PE"/>
        </a:p>
      </dgm:t>
    </dgm:pt>
    <dgm:pt modelId="{8AFB6ECF-5717-48D7-BECD-5B3C4EFAA48E}" type="parTrans" cxnId="{B2B5CF75-DE84-498C-BFC4-10442F5D8F1D}">
      <dgm:prSet/>
      <dgm:spPr/>
      <dgm:t>
        <a:bodyPr/>
        <a:lstStyle/>
        <a:p>
          <a:endParaRPr lang="es-PE"/>
        </a:p>
      </dgm:t>
    </dgm:pt>
    <dgm:pt modelId="{4738F739-A2FB-4435-B58F-47871155BF0A}" type="sibTrans" cxnId="{B2B5CF75-DE84-498C-BFC4-10442F5D8F1D}">
      <dgm:prSet/>
      <dgm:spPr/>
      <dgm:t>
        <a:bodyPr/>
        <a:lstStyle/>
        <a:p>
          <a:endParaRPr lang="es-PE"/>
        </a:p>
      </dgm:t>
    </dgm:pt>
    <dgm:pt modelId="{B83A4C8D-C2FC-40E3-94FA-3008EEBF18F9}" type="pres">
      <dgm:prSet presAssocID="{58D07164-A433-4EEB-B45B-2AB6385B063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4F2EBCB0-7535-4085-A241-A5AD463A4086}" type="pres">
      <dgm:prSet presAssocID="{8B7FF7B0-8F98-4707-983A-60DFD9C76378}" presName="centerShape" presStyleLbl="node0" presStyleIdx="0" presStyleCnt="1" custScaleX="62931" custScaleY="57938" custLinFactNeighborX="134" custLinFactNeighborY="2737"/>
      <dgm:spPr/>
      <dgm:t>
        <a:bodyPr/>
        <a:lstStyle/>
        <a:p>
          <a:endParaRPr lang="es-PE"/>
        </a:p>
      </dgm:t>
    </dgm:pt>
    <dgm:pt modelId="{1BADDC8E-921E-4E32-9F7F-9B77D3C20E55}" type="pres">
      <dgm:prSet presAssocID="{318D7389-25FE-4E03-BB57-7B74804C8BBF}" presName="parTrans" presStyleLbl="bgSibTrans2D1" presStyleIdx="0" presStyleCnt="3" custAng="1333988" custScaleX="62036" custLinFactNeighborX="-23150" custLinFactNeighborY="-44385"/>
      <dgm:spPr/>
      <dgm:t>
        <a:bodyPr/>
        <a:lstStyle/>
        <a:p>
          <a:endParaRPr lang="es-PE"/>
        </a:p>
      </dgm:t>
    </dgm:pt>
    <dgm:pt modelId="{8B358B98-7154-4D76-BFC9-84F8BA15E0B8}" type="pres">
      <dgm:prSet presAssocID="{78164331-A868-4177-9618-F671BCD952E5}" presName="node" presStyleLbl="node1" presStyleIdx="0" presStyleCnt="3" custScaleY="72377" custRadScaleRad="109460" custRadScaleInc="1091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13906B7-21DB-40EE-A967-FAC7B43FD294}" type="pres">
      <dgm:prSet presAssocID="{EDF55397-77CB-4C2E-9E8E-B21E70CB5263}" presName="parTrans" presStyleLbl="bgSibTrans2D1" presStyleIdx="1" presStyleCnt="3" custScaleX="65784"/>
      <dgm:spPr/>
      <dgm:t>
        <a:bodyPr/>
        <a:lstStyle/>
        <a:p>
          <a:endParaRPr lang="es-PE"/>
        </a:p>
      </dgm:t>
    </dgm:pt>
    <dgm:pt modelId="{F7E3DB11-DCBD-4CFD-8D51-D1EAB9848C76}" type="pres">
      <dgm:prSet presAssocID="{0BFAC370-F738-4FCF-946E-C09EFCB8C056}" presName="node" presStyleLbl="node1" presStyleIdx="1" presStyleCnt="3" custScaleY="72377" custRadScaleRad="10309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74A68CA-8FF5-4D2D-9E20-6E5DB72190CE}" type="pres">
      <dgm:prSet presAssocID="{8BA2E930-80D7-4832-AB35-334ACDB2FB4C}" presName="parTrans" presStyleLbl="bgSibTrans2D1" presStyleIdx="2" presStyleCnt="3" custAng="20815563" custScaleX="59864" custLinFactNeighborX="18528" custLinFactNeighborY="-36900"/>
      <dgm:spPr/>
      <dgm:t>
        <a:bodyPr/>
        <a:lstStyle/>
        <a:p>
          <a:endParaRPr lang="es-PE"/>
        </a:p>
      </dgm:t>
    </dgm:pt>
    <dgm:pt modelId="{7A3BA6E9-501D-4D9F-BD6A-1FCE604F0C43}" type="pres">
      <dgm:prSet presAssocID="{7F9AEE69-32F7-4C8C-8F3D-07DA97E99B76}" presName="node" presStyleLbl="node1" presStyleIdx="2" presStyleCnt="3" custScaleY="72377" custRadScaleRad="112078" custRadScaleInc="-1340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59976BEE-ED7C-490A-870B-8E4DDF7C25D4}" type="presOf" srcId="{8BA2E930-80D7-4832-AB35-334ACDB2FB4C}" destId="{874A68CA-8FF5-4D2D-9E20-6E5DB72190CE}" srcOrd="0" destOrd="0" presId="urn:microsoft.com/office/officeart/2005/8/layout/radial4"/>
    <dgm:cxn modelId="{412E9B32-06E2-4F6D-8E3B-64E8E88C2FA0}" type="presOf" srcId="{58D07164-A433-4EEB-B45B-2AB6385B063E}" destId="{B83A4C8D-C2FC-40E3-94FA-3008EEBF18F9}" srcOrd="0" destOrd="0" presId="urn:microsoft.com/office/officeart/2005/8/layout/radial4"/>
    <dgm:cxn modelId="{7D7039D0-EABF-41D0-8812-2E129C87935B}" type="presOf" srcId="{0BFAC370-F738-4FCF-946E-C09EFCB8C056}" destId="{F7E3DB11-DCBD-4CFD-8D51-D1EAB9848C76}" srcOrd="0" destOrd="0" presId="urn:microsoft.com/office/officeart/2005/8/layout/radial4"/>
    <dgm:cxn modelId="{3D249ECB-5C66-4301-993B-AFDBEDC9F18E}" srcId="{8B7FF7B0-8F98-4707-983A-60DFD9C76378}" destId="{7F9AEE69-32F7-4C8C-8F3D-07DA97E99B76}" srcOrd="2" destOrd="0" parTransId="{8BA2E930-80D7-4832-AB35-334ACDB2FB4C}" sibTransId="{E4F93BB4-E5BA-4EFF-B9CE-ADBD7D308841}"/>
    <dgm:cxn modelId="{76B78DD3-1929-4486-B876-3A9A39C517A3}" srcId="{8B7FF7B0-8F98-4707-983A-60DFD9C76378}" destId="{0BFAC370-F738-4FCF-946E-C09EFCB8C056}" srcOrd="1" destOrd="0" parTransId="{EDF55397-77CB-4C2E-9E8E-B21E70CB5263}" sibTransId="{D9B88F49-6095-452C-B0C8-37F3DB840465}"/>
    <dgm:cxn modelId="{6CB5AF4F-F1B6-4A00-B626-E777043A1378}" srcId="{8B7FF7B0-8F98-4707-983A-60DFD9C76378}" destId="{78164331-A868-4177-9618-F671BCD952E5}" srcOrd="0" destOrd="0" parTransId="{318D7389-25FE-4E03-BB57-7B74804C8BBF}" sibTransId="{82663DEB-B276-4071-B44F-848398E87F32}"/>
    <dgm:cxn modelId="{02B8A439-7697-4097-975C-82F04D249EF9}" type="presOf" srcId="{78164331-A868-4177-9618-F671BCD952E5}" destId="{8B358B98-7154-4D76-BFC9-84F8BA15E0B8}" srcOrd="0" destOrd="0" presId="urn:microsoft.com/office/officeart/2005/8/layout/radial4"/>
    <dgm:cxn modelId="{5B57033D-DCCD-407E-91E9-EBB6A831CABA}" type="presOf" srcId="{318D7389-25FE-4E03-BB57-7B74804C8BBF}" destId="{1BADDC8E-921E-4E32-9F7F-9B77D3C20E55}" srcOrd="0" destOrd="0" presId="urn:microsoft.com/office/officeart/2005/8/layout/radial4"/>
    <dgm:cxn modelId="{621E221F-5668-44C6-8EEB-C5D2A1AFBC5E}" type="presOf" srcId="{8B7FF7B0-8F98-4707-983A-60DFD9C76378}" destId="{4F2EBCB0-7535-4085-A241-A5AD463A4086}" srcOrd="0" destOrd="0" presId="urn:microsoft.com/office/officeart/2005/8/layout/radial4"/>
    <dgm:cxn modelId="{2A837E60-80EA-41CE-AF77-03EFBC91D28D}" srcId="{58D07164-A433-4EEB-B45B-2AB6385B063E}" destId="{8B7FF7B0-8F98-4707-983A-60DFD9C76378}" srcOrd="0" destOrd="0" parTransId="{3906F95D-2E4B-4E9C-B303-494DD54EFFDC}" sibTransId="{9540065E-8237-4F31-85FF-E6FF035626DC}"/>
    <dgm:cxn modelId="{B2B5CF75-DE84-498C-BFC4-10442F5D8F1D}" srcId="{58D07164-A433-4EEB-B45B-2AB6385B063E}" destId="{6EC84AC9-3152-440F-9904-1156B921BD77}" srcOrd="1" destOrd="0" parTransId="{8AFB6ECF-5717-48D7-BECD-5B3C4EFAA48E}" sibTransId="{4738F739-A2FB-4435-B58F-47871155BF0A}"/>
    <dgm:cxn modelId="{C76147B7-1A39-4526-86A6-87E06C6612EC}" type="presOf" srcId="{7F9AEE69-32F7-4C8C-8F3D-07DA97E99B76}" destId="{7A3BA6E9-501D-4D9F-BD6A-1FCE604F0C43}" srcOrd="0" destOrd="0" presId="urn:microsoft.com/office/officeart/2005/8/layout/radial4"/>
    <dgm:cxn modelId="{C65976D8-0888-467B-807F-01A3A0F93AE4}" type="presOf" srcId="{EDF55397-77CB-4C2E-9E8E-B21E70CB5263}" destId="{B13906B7-21DB-40EE-A967-FAC7B43FD294}" srcOrd="0" destOrd="0" presId="urn:microsoft.com/office/officeart/2005/8/layout/radial4"/>
    <dgm:cxn modelId="{4C7DB7E6-6695-41C4-B716-B5381923944A}" type="presParOf" srcId="{B83A4C8D-C2FC-40E3-94FA-3008EEBF18F9}" destId="{4F2EBCB0-7535-4085-A241-A5AD463A4086}" srcOrd="0" destOrd="0" presId="urn:microsoft.com/office/officeart/2005/8/layout/radial4"/>
    <dgm:cxn modelId="{DA4ED4E3-1DAB-4D99-90FC-88D194BD8226}" type="presParOf" srcId="{B83A4C8D-C2FC-40E3-94FA-3008EEBF18F9}" destId="{1BADDC8E-921E-4E32-9F7F-9B77D3C20E55}" srcOrd="1" destOrd="0" presId="urn:microsoft.com/office/officeart/2005/8/layout/radial4"/>
    <dgm:cxn modelId="{C19053F9-5414-426C-B635-298606180C45}" type="presParOf" srcId="{B83A4C8D-C2FC-40E3-94FA-3008EEBF18F9}" destId="{8B358B98-7154-4D76-BFC9-84F8BA15E0B8}" srcOrd="2" destOrd="0" presId="urn:microsoft.com/office/officeart/2005/8/layout/radial4"/>
    <dgm:cxn modelId="{ABE239C6-BC89-4EEA-8738-DCDB9E79E320}" type="presParOf" srcId="{B83A4C8D-C2FC-40E3-94FA-3008EEBF18F9}" destId="{B13906B7-21DB-40EE-A967-FAC7B43FD294}" srcOrd="3" destOrd="0" presId="urn:microsoft.com/office/officeart/2005/8/layout/radial4"/>
    <dgm:cxn modelId="{31A245BB-10E3-4D58-9443-16A4B0816E49}" type="presParOf" srcId="{B83A4C8D-C2FC-40E3-94FA-3008EEBF18F9}" destId="{F7E3DB11-DCBD-4CFD-8D51-D1EAB9848C76}" srcOrd="4" destOrd="0" presId="urn:microsoft.com/office/officeart/2005/8/layout/radial4"/>
    <dgm:cxn modelId="{40A1A28D-68D2-46D6-A5E7-0C1ADC479648}" type="presParOf" srcId="{B83A4C8D-C2FC-40E3-94FA-3008EEBF18F9}" destId="{874A68CA-8FF5-4D2D-9E20-6E5DB72190CE}" srcOrd="5" destOrd="0" presId="urn:microsoft.com/office/officeart/2005/8/layout/radial4"/>
    <dgm:cxn modelId="{680D21E1-5B0F-4662-8B0E-F13E9A722A3E}" type="presParOf" srcId="{B83A4C8D-C2FC-40E3-94FA-3008EEBF18F9}" destId="{7A3BA6E9-501D-4D9F-BD6A-1FCE604F0C43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864585-745A-4354-8AC2-63CEF8962844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PE"/>
        </a:p>
      </dgm:t>
    </dgm:pt>
    <dgm:pt modelId="{8A973924-F721-433D-8090-EE74378381F3}">
      <dgm:prSet phldrT="[Texto]" custT="1"/>
      <dgm:spPr/>
      <dgm:t>
        <a:bodyPr/>
        <a:lstStyle/>
        <a:p>
          <a:r>
            <a:rPr lang="es-PE" sz="1600" b="1" dirty="0" smtClean="0"/>
            <a:t>Tecnologías “Disruptivas”</a:t>
          </a:r>
          <a:endParaRPr lang="es-PE" sz="1600" b="1" dirty="0"/>
        </a:p>
      </dgm:t>
    </dgm:pt>
    <dgm:pt modelId="{B0AF36B3-179E-4E53-9856-5AD413E3067A}" type="parTrans" cxnId="{C681AFA6-DDE3-4F63-A8B7-B9A7699A4F59}">
      <dgm:prSet/>
      <dgm:spPr/>
      <dgm:t>
        <a:bodyPr/>
        <a:lstStyle/>
        <a:p>
          <a:endParaRPr lang="es-PE"/>
        </a:p>
      </dgm:t>
    </dgm:pt>
    <dgm:pt modelId="{661F8AF2-9113-4339-826B-E412B59B7CC5}" type="sibTrans" cxnId="{C681AFA6-DDE3-4F63-A8B7-B9A7699A4F59}">
      <dgm:prSet/>
      <dgm:spPr/>
      <dgm:t>
        <a:bodyPr/>
        <a:lstStyle/>
        <a:p>
          <a:endParaRPr lang="es-PE"/>
        </a:p>
      </dgm:t>
    </dgm:pt>
    <dgm:pt modelId="{A7E05D30-3960-4D66-8D70-6FA94CB6512D}">
      <dgm:prSet phldrT="[Texto]" custT="1"/>
      <dgm:spPr/>
      <dgm:t>
        <a:bodyPr/>
        <a:lstStyle/>
        <a:p>
          <a:r>
            <a:rPr lang="es-PE" sz="1600" b="1" dirty="0" smtClean="0"/>
            <a:t>Escasez de recursos naturales</a:t>
          </a:r>
          <a:endParaRPr lang="es-PE" sz="1600" b="1" dirty="0"/>
        </a:p>
      </dgm:t>
    </dgm:pt>
    <dgm:pt modelId="{F2F48283-D83E-48DD-A18F-3BA2CCAC3D0D}" type="parTrans" cxnId="{74E10CEC-C031-4E4E-B2E8-37B121505ED2}">
      <dgm:prSet/>
      <dgm:spPr/>
      <dgm:t>
        <a:bodyPr/>
        <a:lstStyle/>
        <a:p>
          <a:endParaRPr lang="es-PE"/>
        </a:p>
      </dgm:t>
    </dgm:pt>
    <dgm:pt modelId="{20156415-A502-48AB-9EE6-F42AB9E0AF24}" type="sibTrans" cxnId="{74E10CEC-C031-4E4E-B2E8-37B121505ED2}">
      <dgm:prSet/>
      <dgm:spPr/>
      <dgm:t>
        <a:bodyPr/>
        <a:lstStyle/>
        <a:p>
          <a:endParaRPr lang="es-PE"/>
        </a:p>
      </dgm:t>
    </dgm:pt>
    <dgm:pt modelId="{CE6B07C7-A814-459A-B889-C07F600E8036}">
      <dgm:prSet phldrT="[Texto]" custT="1"/>
      <dgm:spPr/>
      <dgm:t>
        <a:bodyPr/>
        <a:lstStyle/>
        <a:p>
          <a:r>
            <a:rPr lang="es-PE" sz="1600" b="1" dirty="0" smtClean="0"/>
            <a:t>Cambio demográfico y de los centros de poder</a:t>
          </a:r>
          <a:endParaRPr lang="es-PE" sz="1600" b="1" dirty="0"/>
        </a:p>
      </dgm:t>
    </dgm:pt>
    <dgm:pt modelId="{EF0FA59D-5EBA-4712-A884-DC7BB4BB9737}" type="parTrans" cxnId="{3784F206-8EAF-4D33-AEBF-5B9A25CFE829}">
      <dgm:prSet/>
      <dgm:spPr/>
      <dgm:t>
        <a:bodyPr/>
        <a:lstStyle/>
        <a:p>
          <a:endParaRPr lang="es-PE"/>
        </a:p>
      </dgm:t>
    </dgm:pt>
    <dgm:pt modelId="{603B9BC6-9152-4B63-ADC2-B41D87C08B7D}" type="sibTrans" cxnId="{3784F206-8EAF-4D33-AEBF-5B9A25CFE829}">
      <dgm:prSet/>
      <dgm:spPr/>
      <dgm:t>
        <a:bodyPr/>
        <a:lstStyle/>
        <a:p>
          <a:endParaRPr lang="es-PE"/>
        </a:p>
      </dgm:t>
    </dgm:pt>
    <dgm:pt modelId="{87D68631-729B-4A13-A31A-048316B078C7}">
      <dgm:prSet phldrT="[Texto]" custT="1"/>
      <dgm:spPr/>
      <dgm:t>
        <a:bodyPr/>
        <a:lstStyle/>
        <a:p>
          <a:r>
            <a:rPr lang="es-PE" sz="1600" b="1" dirty="0" smtClean="0"/>
            <a:t>Crecimiento de las ciudades y urbanización</a:t>
          </a:r>
          <a:endParaRPr lang="es-PE" sz="1600" b="1" dirty="0"/>
        </a:p>
      </dgm:t>
    </dgm:pt>
    <dgm:pt modelId="{C6213C3E-EBAD-4023-99D6-CEBBEC644683}" type="parTrans" cxnId="{16574E81-2DFD-4C34-86FB-723A8A4CE442}">
      <dgm:prSet/>
      <dgm:spPr/>
      <dgm:t>
        <a:bodyPr/>
        <a:lstStyle/>
        <a:p>
          <a:endParaRPr lang="es-PE"/>
        </a:p>
      </dgm:t>
    </dgm:pt>
    <dgm:pt modelId="{41355A18-8AA2-4F94-9BAB-118E4E83E535}" type="sibTrans" cxnId="{16574E81-2DFD-4C34-86FB-723A8A4CE442}">
      <dgm:prSet/>
      <dgm:spPr/>
      <dgm:t>
        <a:bodyPr/>
        <a:lstStyle/>
        <a:p>
          <a:endParaRPr lang="es-PE"/>
        </a:p>
      </dgm:t>
    </dgm:pt>
    <dgm:pt modelId="{F78843EC-8C8A-4259-985E-FBEBBA331DF3}">
      <dgm:prSet phldrT="[Texto]" custT="1"/>
      <dgm:spPr/>
      <dgm:t>
        <a:bodyPr/>
        <a:lstStyle/>
        <a:p>
          <a:r>
            <a:rPr lang="es-PE" sz="1600" b="1" dirty="0" smtClean="0"/>
            <a:t>Cambio climático</a:t>
          </a:r>
          <a:endParaRPr lang="es-PE" sz="1600" b="1" dirty="0"/>
        </a:p>
      </dgm:t>
    </dgm:pt>
    <dgm:pt modelId="{289DA27C-4B53-418F-9D87-D7889566809F}" type="parTrans" cxnId="{154E690C-E30D-4C3B-8F13-091426B28F87}">
      <dgm:prSet/>
      <dgm:spPr/>
      <dgm:t>
        <a:bodyPr/>
        <a:lstStyle/>
        <a:p>
          <a:endParaRPr lang="es-PE"/>
        </a:p>
      </dgm:t>
    </dgm:pt>
    <dgm:pt modelId="{7E605656-D014-4D84-B049-0E2E8A4D61A4}" type="sibTrans" cxnId="{154E690C-E30D-4C3B-8F13-091426B28F87}">
      <dgm:prSet/>
      <dgm:spPr/>
      <dgm:t>
        <a:bodyPr/>
        <a:lstStyle/>
        <a:p>
          <a:endParaRPr lang="es-PE"/>
        </a:p>
      </dgm:t>
    </dgm:pt>
    <dgm:pt modelId="{15DDBD45-1663-4C9B-968E-0AE25AF99D17}">
      <dgm:prSet phldrT="[Texto]" custT="1"/>
      <dgm:spPr/>
      <dgm:t>
        <a:bodyPr/>
        <a:lstStyle/>
        <a:p>
          <a:r>
            <a:rPr lang="es-PE" sz="1600" b="1" dirty="0" smtClean="0"/>
            <a:t>Gobernabilidad democrática</a:t>
          </a:r>
          <a:endParaRPr lang="es-PE" sz="1600" b="1" dirty="0"/>
        </a:p>
      </dgm:t>
    </dgm:pt>
    <dgm:pt modelId="{01C9A7E8-8EC0-40F5-B717-346F6B4C3858}" type="parTrans" cxnId="{60A3E2A1-BA4B-4661-9C23-F6431C381BBE}">
      <dgm:prSet/>
      <dgm:spPr/>
      <dgm:t>
        <a:bodyPr/>
        <a:lstStyle/>
        <a:p>
          <a:endParaRPr lang="es-PE"/>
        </a:p>
      </dgm:t>
    </dgm:pt>
    <dgm:pt modelId="{C88B6ECF-EBE2-4697-804A-9274F8441D76}" type="sibTrans" cxnId="{60A3E2A1-BA4B-4661-9C23-F6431C381BBE}">
      <dgm:prSet/>
      <dgm:spPr/>
      <dgm:t>
        <a:bodyPr/>
        <a:lstStyle/>
        <a:p>
          <a:endParaRPr lang="es-PE"/>
        </a:p>
      </dgm:t>
    </dgm:pt>
    <dgm:pt modelId="{8FDC86E5-8041-401F-8666-1BED35391533}" type="pres">
      <dgm:prSet presAssocID="{25864585-745A-4354-8AC2-63CEF896284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B107FE9B-451E-401E-8F64-07D9CD287875}" type="pres">
      <dgm:prSet presAssocID="{8A973924-F721-433D-8090-EE74378381F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866E65B-8810-4D3E-8CC9-60D057CCC381}" type="pres">
      <dgm:prSet presAssocID="{661F8AF2-9113-4339-826B-E412B59B7CC5}" presName="sibTrans" presStyleCnt="0"/>
      <dgm:spPr/>
    </dgm:pt>
    <dgm:pt modelId="{6B978622-1D5F-41E2-AE32-47EDEB5DD787}" type="pres">
      <dgm:prSet presAssocID="{A7E05D30-3960-4D66-8D70-6FA94CB6512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38B1C4E-B952-45EB-98D3-2477432955A6}" type="pres">
      <dgm:prSet presAssocID="{20156415-A502-48AB-9EE6-F42AB9E0AF24}" presName="sibTrans" presStyleCnt="0"/>
      <dgm:spPr/>
    </dgm:pt>
    <dgm:pt modelId="{B858FE8B-B57A-4F45-A9DD-3FFB5E4EC3C7}" type="pres">
      <dgm:prSet presAssocID="{CE6B07C7-A814-459A-B889-C07F600E803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018A393-79C7-40B3-BD78-3C1B89B6A304}" type="pres">
      <dgm:prSet presAssocID="{603B9BC6-9152-4B63-ADC2-B41D87C08B7D}" presName="sibTrans" presStyleCnt="0"/>
      <dgm:spPr/>
    </dgm:pt>
    <dgm:pt modelId="{F66950EA-DD1E-4E9D-93BF-F23449568090}" type="pres">
      <dgm:prSet presAssocID="{87D68631-729B-4A13-A31A-048316B078C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26E1A69-E912-4849-AB7C-954E17D7ECCD}" type="pres">
      <dgm:prSet presAssocID="{41355A18-8AA2-4F94-9BAB-118E4E83E535}" presName="sibTrans" presStyleCnt="0"/>
      <dgm:spPr/>
    </dgm:pt>
    <dgm:pt modelId="{9D401F52-0FD2-456B-8574-44100BC18367}" type="pres">
      <dgm:prSet presAssocID="{F78843EC-8C8A-4259-985E-FBEBBA331DF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47AA034-E29F-4AFE-A1EA-0AA3B9DF46FD}" type="pres">
      <dgm:prSet presAssocID="{7E605656-D014-4D84-B049-0E2E8A4D61A4}" presName="sibTrans" presStyleCnt="0"/>
      <dgm:spPr/>
    </dgm:pt>
    <dgm:pt modelId="{EC34AC52-0C3A-429F-A062-31C59A4E5723}" type="pres">
      <dgm:prSet presAssocID="{15DDBD45-1663-4C9B-968E-0AE25AF99D1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154E690C-E30D-4C3B-8F13-091426B28F87}" srcId="{25864585-745A-4354-8AC2-63CEF8962844}" destId="{F78843EC-8C8A-4259-985E-FBEBBA331DF3}" srcOrd="4" destOrd="0" parTransId="{289DA27C-4B53-418F-9D87-D7889566809F}" sibTransId="{7E605656-D014-4D84-B049-0E2E8A4D61A4}"/>
    <dgm:cxn modelId="{74E10CEC-C031-4E4E-B2E8-37B121505ED2}" srcId="{25864585-745A-4354-8AC2-63CEF8962844}" destId="{A7E05D30-3960-4D66-8D70-6FA94CB6512D}" srcOrd="1" destOrd="0" parTransId="{F2F48283-D83E-48DD-A18F-3BA2CCAC3D0D}" sibTransId="{20156415-A502-48AB-9EE6-F42AB9E0AF24}"/>
    <dgm:cxn modelId="{2B97C98E-5EDE-4B7B-8D4F-7B1E9215B38F}" type="presOf" srcId="{25864585-745A-4354-8AC2-63CEF8962844}" destId="{8FDC86E5-8041-401F-8666-1BED35391533}" srcOrd="0" destOrd="0" presId="urn:microsoft.com/office/officeart/2005/8/layout/default"/>
    <dgm:cxn modelId="{D1499D78-68BD-4098-A449-09844A1EF9D2}" type="presOf" srcId="{F78843EC-8C8A-4259-985E-FBEBBA331DF3}" destId="{9D401F52-0FD2-456B-8574-44100BC18367}" srcOrd="0" destOrd="0" presId="urn:microsoft.com/office/officeart/2005/8/layout/default"/>
    <dgm:cxn modelId="{16574E81-2DFD-4C34-86FB-723A8A4CE442}" srcId="{25864585-745A-4354-8AC2-63CEF8962844}" destId="{87D68631-729B-4A13-A31A-048316B078C7}" srcOrd="3" destOrd="0" parTransId="{C6213C3E-EBAD-4023-99D6-CEBBEC644683}" sibTransId="{41355A18-8AA2-4F94-9BAB-118E4E83E535}"/>
    <dgm:cxn modelId="{913B7922-0CA0-45EA-98C5-6D25C7BA0A3D}" type="presOf" srcId="{8A973924-F721-433D-8090-EE74378381F3}" destId="{B107FE9B-451E-401E-8F64-07D9CD287875}" srcOrd="0" destOrd="0" presId="urn:microsoft.com/office/officeart/2005/8/layout/default"/>
    <dgm:cxn modelId="{38519564-6C4B-41EA-835F-6756EF5D0A31}" type="presOf" srcId="{15DDBD45-1663-4C9B-968E-0AE25AF99D17}" destId="{EC34AC52-0C3A-429F-A062-31C59A4E5723}" srcOrd="0" destOrd="0" presId="urn:microsoft.com/office/officeart/2005/8/layout/default"/>
    <dgm:cxn modelId="{3784F206-8EAF-4D33-AEBF-5B9A25CFE829}" srcId="{25864585-745A-4354-8AC2-63CEF8962844}" destId="{CE6B07C7-A814-459A-B889-C07F600E8036}" srcOrd="2" destOrd="0" parTransId="{EF0FA59D-5EBA-4712-A884-DC7BB4BB9737}" sibTransId="{603B9BC6-9152-4B63-ADC2-B41D87C08B7D}"/>
    <dgm:cxn modelId="{60A3E2A1-BA4B-4661-9C23-F6431C381BBE}" srcId="{25864585-745A-4354-8AC2-63CEF8962844}" destId="{15DDBD45-1663-4C9B-968E-0AE25AF99D17}" srcOrd="5" destOrd="0" parTransId="{01C9A7E8-8EC0-40F5-B717-346F6B4C3858}" sibTransId="{C88B6ECF-EBE2-4697-804A-9274F8441D76}"/>
    <dgm:cxn modelId="{C681AFA6-DDE3-4F63-A8B7-B9A7699A4F59}" srcId="{25864585-745A-4354-8AC2-63CEF8962844}" destId="{8A973924-F721-433D-8090-EE74378381F3}" srcOrd="0" destOrd="0" parTransId="{B0AF36B3-179E-4E53-9856-5AD413E3067A}" sibTransId="{661F8AF2-9113-4339-826B-E412B59B7CC5}"/>
    <dgm:cxn modelId="{497511CE-7BAE-47D3-B6DC-055D8E0C959F}" type="presOf" srcId="{A7E05D30-3960-4D66-8D70-6FA94CB6512D}" destId="{6B978622-1D5F-41E2-AE32-47EDEB5DD787}" srcOrd="0" destOrd="0" presId="urn:microsoft.com/office/officeart/2005/8/layout/default"/>
    <dgm:cxn modelId="{ACA49257-96D8-4FF2-A70E-9516C7866C31}" type="presOf" srcId="{87D68631-729B-4A13-A31A-048316B078C7}" destId="{F66950EA-DD1E-4E9D-93BF-F23449568090}" srcOrd="0" destOrd="0" presId="urn:microsoft.com/office/officeart/2005/8/layout/default"/>
    <dgm:cxn modelId="{5EB460BD-1FEF-4CC9-B583-23C6ACAB5501}" type="presOf" srcId="{CE6B07C7-A814-459A-B889-C07F600E8036}" destId="{B858FE8B-B57A-4F45-A9DD-3FFB5E4EC3C7}" srcOrd="0" destOrd="0" presId="urn:microsoft.com/office/officeart/2005/8/layout/default"/>
    <dgm:cxn modelId="{0661B335-58E6-427B-BBAA-C025943F59E7}" type="presParOf" srcId="{8FDC86E5-8041-401F-8666-1BED35391533}" destId="{B107FE9B-451E-401E-8F64-07D9CD287875}" srcOrd="0" destOrd="0" presId="urn:microsoft.com/office/officeart/2005/8/layout/default"/>
    <dgm:cxn modelId="{9630B321-3112-4824-ACD1-74AE7C986B45}" type="presParOf" srcId="{8FDC86E5-8041-401F-8666-1BED35391533}" destId="{8866E65B-8810-4D3E-8CC9-60D057CCC381}" srcOrd="1" destOrd="0" presId="urn:microsoft.com/office/officeart/2005/8/layout/default"/>
    <dgm:cxn modelId="{C009C942-C459-427A-A5B9-3BB96D72A978}" type="presParOf" srcId="{8FDC86E5-8041-401F-8666-1BED35391533}" destId="{6B978622-1D5F-41E2-AE32-47EDEB5DD787}" srcOrd="2" destOrd="0" presId="urn:microsoft.com/office/officeart/2005/8/layout/default"/>
    <dgm:cxn modelId="{17CB95A0-4702-495E-8B0F-42A2D85A5A05}" type="presParOf" srcId="{8FDC86E5-8041-401F-8666-1BED35391533}" destId="{238B1C4E-B952-45EB-98D3-2477432955A6}" srcOrd="3" destOrd="0" presId="urn:microsoft.com/office/officeart/2005/8/layout/default"/>
    <dgm:cxn modelId="{2DDF3DDF-F606-48A6-984D-E0449C2D1490}" type="presParOf" srcId="{8FDC86E5-8041-401F-8666-1BED35391533}" destId="{B858FE8B-B57A-4F45-A9DD-3FFB5E4EC3C7}" srcOrd="4" destOrd="0" presId="urn:microsoft.com/office/officeart/2005/8/layout/default"/>
    <dgm:cxn modelId="{2DCC73CE-096B-4657-B6CB-CC5B8AC3AF4E}" type="presParOf" srcId="{8FDC86E5-8041-401F-8666-1BED35391533}" destId="{0018A393-79C7-40B3-BD78-3C1B89B6A304}" srcOrd="5" destOrd="0" presId="urn:microsoft.com/office/officeart/2005/8/layout/default"/>
    <dgm:cxn modelId="{1B9A3883-BF84-4EAF-B7A0-8CB219A25ABA}" type="presParOf" srcId="{8FDC86E5-8041-401F-8666-1BED35391533}" destId="{F66950EA-DD1E-4E9D-93BF-F23449568090}" srcOrd="6" destOrd="0" presId="urn:microsoft.com/office/officeart/2005/8/layout/default"/>
    <dgm:cxn modelId="{05001319-8DD6-40E2-8F62-25C711E5B200}" type="presParOf" srcId="{8FDC86E5-8041-401F-8666-1BED35391533}" destId="{F26E1A69-E912-4849-AB7C-954E17D7ECCD}" srcOrd="7" destOrd="0" presId="urn:microsoft.com/office/officeart/2005/8/layout/default"/>
    <dgm:cxn modelId="{18B3D1A5-4E2E-426B-BA68-F07CE8F72B6C}" type="presParOf" srcId="{8FDC86E5-8041-401F-8666-1BED35391533}" destId="{9D401F52-0FD2-456B-8574-44100BC18367}" srcOrd="8" destOrd="0" presId="urn:microsoft.com/office/officeart/2005/8/layout/default"/>
    <dgm:cxn modelId="{9888F616-4B59-4F0C-B9A0-3004A1C93232}" type="presParOf" srcId="{8FDC86E5-8041-401F-8666-1BED35391533}" destId="{A47AA034-E29F-4AFE-A1EA-0AA3B9DF46FD}" srcOrd="9" destOrd="0" presId="urn:microsoft.com/office/officeart/2005/8/layout/default"/>
    <dgm:cxn modelId="{D9F81880-4DAE-4FA1-A2F5-18AE433E18C9}" type="presParOf" srcId="{8FDC86E5-8041-401F-8666-1BED35391533}" destId="{EC34AC52-0C3A-429F-A062-31C59A4E572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EBCB0-7535-4085-A241-A5AD463A4086}">
      <dsp:nvSpPr>
        <dsp:cNvPr id="0" name=""/>
        <dsp:cNvSpPr/>
      </dsp:nvSpPr>
      <dsp:spPr>
        <a:xfrm>
          <a:off x="2253249" y="2191870"/>
          <a:ext cx="904193" cy="832454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Escenario 2</a:t>
          </a:r>
          <a:endParaRPr lang="es-PE" sz="1200" kern="1200" dirty="0"/>
        </a:p>
      </dsp:txBody>
      <dsp:txXfrm>
        <a:off x="2385665" y="2313780"/>
        <a:ext cx="639361" cy="588634"/>
      </dsp:txXfrm>
    </dsp:sp>
    <dsp:sp modelId="{1BADDC8E-921E-4E32-9F7F-9B77D3C20E55}">
      <dsp:nvSpPr>
        <dsp:cNvPr id="0" name=""/>
        <dsp:cNvSpPr/>
      </dsp:nvSpPr>
      <dsp:spPr>
        <a:xfrm rot="14745937">
          <a:off x="869986" y="1304885"/>
          <a:ext cx="996871" cy="40948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358B98-7154-4D76-BFC9-84F8BA15E0B8}">
      <dsp:nvSpPr>
        <dsp:cNvPr id="0" name=""/>
        <dsp:cNvSpPr/>
      </dsp:nvSpPr>
      <dsp:spPr>
        <a:xfrm>
          <a:off x="475446" y="742816"/>
          <a:ext cx="1364962" cy="7903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/>
            <a:t>Tendencias Globales</a:t>
          </a:r>
          <a:endParaRPr lang="es-PE" sz="2000" kern="1200" dirty="0"/>
        </a:p>
      </dsp:txBody>
      <dsp:txXfrm>
        <a:off x="498594" y="765964"/>
        <a:ext cx="1318666" cy="744038"/>
      </dsp:txXfrm>
    </dsp:sp>
    <dsp:sp modelId="{B13906B7-21DB-40EE-A967-FAC7B43FD294}">
      <dsp:nvSpPr>
        <dsp:cNvPr id="0" name=""/>
        <dsp:cNvSpPr/>
      </dsp:nvSpPr>
      <dsp:spPr>
        <a:xfrm rot="16191514">
          <a:off x="2196155" y="1128338"/>
          <a:ext cx="1012085" cy="40948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E3DB11-DCBD-4CFD-8D51-D1EAB9848C76}">
      <dsp:nvSpPr>
        <dsp:cNvPr id="0" name=""/>
        <dsp:cNvSpPr/>
      </dsp:nvSpPr>
      <dsp:spPr>
        <a:xfrm>
          <a:off x="2017818" y="168668"/>
          <a:ext cx="1364962" cy="7903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/>
            <a:t>Variables de Cambio</a:t>
          </a:r>
          <a:endParaRPr lang="es-PE" sz="2000" kern="1200" dirty="0"/>
        </a:p>
      </dsp:txBody>
      <dsp:txXfrm>
        <a:off x="2040966" y="191816"/>
        <a:ext cx="1318666" cy="744038"/>
      </dsp:txXfrm>
    </dsp:sp>
    <dsp:sp modelId="{874A68CA-8FF5-4D2D-9E20-6E5DB72190CE}">
      <dsp:nvSpPr>
        <dsp:cNvPr id="0" name=""/>
        <dsp:cNvSpPr/>
      </dsp:nvSpPr>
      <dsp:spPr>
        <a:xfrm rot="18108820">
          <a:off x="3472563" y="1293181"/>
          <a:ext cx="987395" cy="40948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3BA6E9-501D-4D9F-BD6A-1FCE604F0C43}">
      <dsp:nvSpPr>
        <dsp:cNvPr id="0" name=""/>
        <dsp:cNvSpPr/>
      </dsp:nvSpPr>
      <dsp:spPr>
        <a:xfrm>
          <a:off x="3560185" y="669566"/>
          <a:ext cx="1364962" cy="7903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/>
            <a:t>Elementos </a:t>
          </a:r>
          <a:r>
            <a:rPr lang="es-PE" sz="2000" kern="1200" dirty="0" err="1" smtClean="0"/>
            <a:t>Disruptores</a:t>
          </a:r>
          <a:endParaRPr lang="es-PE" sz="2000" kern="1200" dirty="0"/>
        </a:p>
      </dsp:txBody>
      <dsp:txXfrm>
        <a:off x="3583333" y="692714"/>
        <a:ext cx="1318666" cy="7440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07FE9B-451E-401E-8F64-07D9CD287875}">
      <dsp:nvSpPr>
        <dsp:cNvPr id="0" name=""/>
        <dsp:cNvSpPr/>
      </dsp:nvSpPr>
      <dsp:spPr>
        <a:xfrm>
          <a:off x="673467" y="2134"/>
          <a:ext cx="1769220" cy="10615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kern="1200" dirty="0" smtClean="0"/>
            <a:t>Tecnologías “Disruptivas”</a:t>
          </a:r>
          <a:endParaRPr lang="es-PE" sz="1600" b="1" kern="1200" dirty="0"/>
        </a:p>
      </dsp:txBody>
      <dsp:txXfrm>
        <a:off x="673467" y="2134"/>
        <a:ext cx="1769220" cy="1061532"/>
      </dsp:txXfrm>
    </dsp:sp>
    <dsp:sp modelId="{6B978622-1D5F-41E2-AE32-47EDEB5DD787}">
      <dsp:nvSpPr>
        <dsp:cNvPr id="0" name=""/>
        <dsp:cNvSpPr/>
      </dsp:nvSpPr>
      <dsp:spPr>
        <a:xfrm>
          <a:off x="2619609" y="2134"/>
          <a:ext cx="1769220" cy="1061532"/>
        </a:xfrm>
        <a:prstGeom prst="rect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kern="1200" dirty="0" smtClean="0"/>
            <a:t>Escasez de recursos naturales</a:t>
          </a:r>
          <a:endParaRPr lang="es-PE" sz="1600" b="1" kern="1200" dirty="0"/>
        </a:p>
      </dsp:txBody>
      <dsp:txXfrm>
        <a:off x="2619609" y="2134"/>
        <a:ext cx="1769220" cy="1061532"/>
      </dsp:txXfrm>
    </dsp:sp>
    <dsp:sp modelId="{B858FE8B-B57A-4F45-A9DD-3FFB5E4EC3C7}">
      <dsp:nvSpPr>
        <dsp:cNvPr id="0" name=""/>
        <dsp:cNvSpPr/>
      </dsp:nvSpPr>
      <dsp:spPr>
        <a:xfrm>
          <a:off x="4565752" y="2134"/>
          <a:ext cx="1769220" cy="1061532"/>
        </a:xfrm>
        <a:prstGeom prst="rect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kern="1200" dirty="0" smtClean="0"/>
            <a:t>Cambio demográfico y de los centros de poder</a:t>
          </a:r>
          <a:endParaRPr lang="es-PE" sz="1600" b="1" kern="1200" dirty="0"/>
        </a:p>
      </dsp:txBody>
      <dsp:txXfrm>
        <a:off x="4565752" y="2134"/>
        <a:ext cx="1769220" cy="1061532"/>
      </dsp:txXfrm>
    </dsp:sp>
    <dsp:sp modelId="{F66950EA-DD1E-4E9D-93BF-F23449568090}">
      <dsp:nvSpPr>
        <dsp:cNvPr id="0" name=""/>
        <dsp:cNvSpPr/>
      </dsp:nvSpPr>
      <dsp:spPr>
        <a:xfrm>
          <a:off x="673467" y="1240589"/>
          <a:ext cx="1769220" cy="1061532"/>
        </a:xfrm>
        <a:prstGeom prst="rect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kern="1200" dirty="0" smtClean="0"/>
            <a:t>Crecimiento de las ciudades y urbanización</a:t>
          </a:r>
          <a:endParaRPr lang="es-PE" sz="1600" b="1" kern="1200" dirty="0"/>
        </a:p>
      </dsp:txBody>
      <dsp:txXfrm>
        <a:off x="673467" y="1240589"/>
        <a:ext cx="1769220" cy="1061532"/>
      </dsp:txXfrm>
    </dsp:sp>
    <dsp:sp modelId="{9D401F52-0FD2-456B-8574-44100BC18367}">
      <dsp:nvSpPr>
        <dsp:cNvPr id="0" name=""/>
        <dsp:cNvSpPr/>
      </dsp:nvSpPr>
      <dsp:spPr>
        <a:xfrm>
          <a:off x="2619609" y="1240589"/>
          <a:ext cx="1769220" cy="1061532"/>
        </a:xfrm>
        <a:prstGeom prst="rect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kern="1200" dirty="0" smtClean="0"/>
            <a:t>Cambio climático</a:t>
          </a:r>
          <a:endParaRPr lang="es-PE" sz="1600" b="1" kern="1200" dirty="0"/>
        </a:p>
      </dsp:txBody>
      <dsp:txXfrm>
        <a:off x="2619609" y="1240589"/>
        <a:ext cx="1769220" cy="1061532"/>
      </dsp:txXfrm>
    </dsp:sp>
    <dsp:sp modelId="{EC34AC52-0C3A-429F-A062-31C59A4E5723}">
      <dsp:nvSpPr>
        <dsp:cNvPr id="0" name=""/>
        <dsp:cNvSpPr/>
      </dsp:nvSpPr>
      <dsp:spPr>
        <a:xfrm>
          <a:off x="4565752" y="1240589"/>
          <a:ext cx="1769220" cy="1061532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kern="1200" dirty="0" smtClean="0"/>
            <a:t>Gobernabilidad democrática</a:t>
          </a:r>
          <a:endParaRPr lang="es-PE" sz="1600" b="1" kern="1200" dirty="0"/>
        </a:p>
      </dsp:txBody>
      <dsp:txXfrm>
        <a:off x="4565752" y="1240589"/>
        <a:ext cx="1769220" cy="10615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33BE3-CCA4-49C7-B883-E7740742E3F9}" type="datetimeFigureOut">
              <a:rPr lang="es-PE" smtClean="0"/>
              <a:pPr/>
              <a:t>05/06/2014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7378B-4A2E-42D0-8B99-DED13DD9C235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25573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D3A9A-288C-4408-9034-F11FD82E5620}" type="datetimeFigureOut">
              <a:rPr lang="es-ES" smtClean="0"/>
              <a:pPr/>
              <a:t>05/06/2014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F2537-9411-419B-8133-7361DC7185A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9245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4BC2-7C89-42A4-A201-0AD8CE1F13C7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6934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 smtClean="0"/>
              <a:t>Primera </a:t>
            </a:r>
            <a:r>
              <a:rPr lang="es-PE" dirty="0" err="1" smtClean="0"/>
              <a:t>observacion</a:t>
            </a:r>
            <a:r>
              <a:rPr lang="es-PE" dirty="0" smtClean="0"/>
              <a:t> del tema </a:t>
            </a:r>
            <a:r>
              <a:rPr lang="es-PE" dirty="0" err="1" smtClean="0"/>
              <a:t>pcm</a:t>
            </a:r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5A984-155A-414B-9DD2-060A9740E931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5949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5A984-155A-414B-9DD2-060A9740E931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5949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5A984-155A-414B-9DD2-060A9740E931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5949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5A984-155A-414B-9DD2-060A9740E931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5949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 smtClean="0"/>
              <a:t>Primera </a:t>
            </a:r>
            <a:r>
              <a:rPr lang="es-PE" dirty="0" err="1" smtClean="0"/>
              <a:t>observacion</a:t>
            </a:r>
            <a:r>
              <a:rPr lang="es-PE" dirty="0" smtClean="0"/>
              <a:t> del tema </a:t>
            </a:r>
            <a:r>
              <a:rPr lang="es-PE" dirty="0" err="1" smtClean="0"/>
              <a:t>pcm</a:t>
            </a:r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5A984-155A-414B-9DD2-060A9740E931}" type="slidenum">
              <a:rPr lang="es-MX" smtClean="0"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5949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E849BE-9479-4DD7-9554-BF8F858E67B3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4BC2-7C89-42A4-A201-0AD8CE1F13C7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56934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4BC2-7C89-42A4-A201-0AD8CE1F13C7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6934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4BC2-7C89-42A4-A201-0AD8CE1F13C7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6934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E849BE-9479-4DD7-9554-BF8F858E67B3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E849BE-9479-4DD7-9554-BF8F858E67B3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4BC2-7C89-42A4-A201-0AD8CE1F13C7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6934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5A984-155A-414B-9DD2-060A9740E931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5949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58A1-21CB-487A-96AB-AF8D21C73FCD}" type="datetimeFigureOut">
              <a:rPr lang="es-ES" smtClean="0"/>
              <a:pPr/>
              <a:t>05/06/2014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7C6A-E820-4B7C-A1DA-822BB730642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0806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58A1-21CB-487A-96AB-AF8D21C73FCD}" type="datetimeFigureOut">
              <a:rPr lang="es-ES" smtClean="0"/>
              <a:pPr/>
              <a:t>05/06/2014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7C6A-E820-4B7C-A1DA-822BB730642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1618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58A1-21CB-487A-96AB-AF8D21C73FCD}" type="datetimeFigureOut">
              <a:rPr lang="es-ES" smtClean="0"/>
              <a:pPr/>
              <a:t>05/06/2014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7C6A-E820-4B7C-A1DA-822BB730642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7528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58A1-21CB-487A-96AB-AF8D21C73FCD}" type="datetimeFigureOut">
              <a:rPr lang="es-ES" smtClean="0"/>
              <a:pPr/>
              <a:t>05/06/2014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7C6A-E820-4B7C-A1DA-822BB730642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3822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58A1-21CB-487A-96AB-AF8D21C73FCD}" type="datetimeFigureOut">
              <a:rPr lang="es-ES" smtClean="0"/>
              <a:pPr/>
              <a:t>05/06/2014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7C6A-E820-4B7C-A1DA-822BB730642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3174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58A1-21CB-487A-96AB-AF8D21C73FCD}" type="datetimeFigureOut">
              <a:rPr lang="es-ES" smtClean="0"/>
              <a:pPr/>
              <a:t>05/06/2014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7C6A-E820-4B7C-A1DA-822BB730642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7089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58A1-21CB-487A-96AB-AF8D21C73FCD}" type="datetimeFigureOut">
              <a:rPr lang="es-ES" smtClean="0"/>
              <a:pPr/>
              <a:t>05/06/2014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7C6A-E820-4B7C-A1DA-822BB730642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4754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58A1-21CB-487A-96AB-AF8D21C73FCD}" type="datetimeFigureOut">
              <a:rPr lang="es-ES" smtClean="0"/>
              <a:pPr/>
              <a:t>05/06/2014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7C6A-E820-4B7C-A1DA-822BB730642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3559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58A1-21CB-487A-96AB-AF8D21C73FCD}" type="datetimeFigureOut">
              <a:rPr lang="es-ES" smtClean="0"/>
              <a:pPr/>
              <a:t>05/06/2014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7C6A-E820-4B7C-A1DA-822BB730642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0368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58A1-21CB-487A-96AB-AF8D21C73FCD}" type="datetimeFigureOut">
              <a:rPr lang="es-ES" smtClean="0"/>
              <a:pPr/>
              <a:t>05/06/2014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7C6A-E820-4B7C-A1DA-822BB730642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8387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58A1-21CB-487A-96AB-AF8D21C73FCD}" type="datetimeFigureOut">
              <a:rPr lang="es-ES" smtClean="0"/>
              <a:pPr/>
              <a:t>05/06/2014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7C6A-E820-4B7C-A1DA-822BB730642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5291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358A1-21CB-487A-96AB-AF8D21C73FCD}" type="datetimeFigureOut">
              <a:rPr lang="es-ES" smtClean="0"/>
              <a:pPr/>
              <a:t>05/06/2014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57C6A-E820-4B7C-A1DA-822BB730642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9544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image" Target="../media/image13.png"/><Relationship Id="rId10" Type="http://schemas.microsoft.com/office/2007/relationships/diagramDrawing" Target="../diagrams/drawing2.xml"/><Relationship Id="rId4" Type="http://schemas.openxmlformats.org/officeDocument/2006/relationships/image" Target="../media/image4.jpeg"/><Relationship Id="rId9" Type="http://schemas.openxmlformats.org/officeDocument/2006/relationships/diagramColors" Target="../diagrams/colors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5.jpg"/><Relationship Id="rId4" Type="http://schemas.openxmlformats.org/officeDocument/2006/relationships/image" Target="../media/image4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418"/>
          <a:stretch/>
        </p:blipFill>
        <p:spPr bwMode="auto">
          <a:xfrm>
            <a:off x="214312" y="235248"/>
            <a:ext cx="8761413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 Título"/>
          <p:cNvSpPr>
            <a:spLocks noGrp="1"/>
          </p:cNvSpPr>
          <p:nvPr/>
        </p:nvSpPr>
        <p:spPr bwMode="auto">
          <a:xfrm>
            <a:off x="396875" y="2419350"/>
            <a:ext cx="540067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  <a:cs typeface="ヒラギノ角ゴ Pro W3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  <a:cs typeface="ヒラギノ角ゴ Pro W3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  <a:cs typeface="ヒラギノ角ゴ Pro W3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  <a:cs typeface="ヒラギノ角ゴ Pro W3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s-PE" sz="2400" dirty="0" smtClean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49894" y="908720"/>
            <a:ext cx="6769323" cy="3385468"/>
          </a:xfrm>
          <a:prstGeom prst="rect">
            <a:avLst/>
          </a:prstGeom>
          <a:solidFill>
            <a:schemeClr val="tx2">
              <a:lumMod val="5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14" name="13 Triángulo isósceles"/>
          <p:cNvSpPr/>
          <p:nvPr/>
        </p:nvSpPr>
        <p:spPr>
          <a:xfrm>
            <a:off x="34925" y="1125538"/>
            <a:ext cx="179388" cy="285750"/>
          </a:xfrm>
          <a:prstGeom prst="triangle">
            <a:avLst>
              <a:gd name="adj" fmla="val 100000"/>
            </a:avLst>
          </a:prstGeom>
          <a:solidFill>
            <a:schemeClr val="tx2">
              <a:lumMod val="7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18" name="17 Rectángulo"/>
          <p:cNvSpPr/>
          <p:nvPr/>
        </p:nvSpPr>
        <p:spPr>
          <a:xfrm>
            <a:off x="1476598" y="4040188"/>
            <a:ext cx="532765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5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</a:rPr>
              <a:t>Junio, </a:t>
            </a:r>
            <a:r>
              <a:rPr lang="es-ES" sz="105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</a:rPr>
              <a:t>2014</a:t>
            </a:r>
            <a:endParaRPr lang="es-PE" sz="105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7019925" y="5229225"/>
            <a:ext cx="2124075" cy="1223963"/>
          </a:xfrm>
          <a:prstGeom prst="rect">
            <a:avLst/>
          </a:prstGeom>
          <a:solidFill>
            <a:schemeClr val="bg1">
              <a:lumMod val="7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pic>
        <p:nvPicPr>
          <p:cNvPr id="4107" name="2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5510213"/>
            <a:ext cx="1328738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Triángulo isósceles"/>
          <p:cNvSpPr/>
          <p:nvPr/>
        </p:nvSpPr>
        <p:spPr>
          <a:xfrm rot="5400000">
            <a:off x="8933657" y="5018881"/>
            <a:ext cx="252412" cy="168275"/>
          </a:xfrm>
          <a:prstGeom prst="triangle">
            <a:avLst>
              <a:gd name="adj" fmla="val 100000"/>
            </a:avLst>
          </a:prstGeom>
          <a:solidFill>
            <a:schemeClr val="tx1">
              <a:lumMod val="65000"/>
              <a:lumOff val="3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20" name="19 Rectángulo"/>
          <p:cNvSpPr/>
          <p:nvPr/>
        </p:nvSpPr>
        <p:spPr>
          <a:xfrm>
            <a:off x="283160" y="3577371"/>
            <a:ext cx="53285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solidFill>
                  <a:srgbClr val="FFFF00"/>
                </a:solidFill>
                <a:latin typeface="Helvetica" pitchFamily="34" charset="0"/>
                <a:cs typeface="Arial" pitchFamily="34" charset="0"/>
              </a:rPr>
              <a:t>Fredy Vargas Lama</a:t>
            </a:r>
          </a:p>
          <a:p>
            <a:r>
              <a:rPr lang="es-ES" sz="1400" dirty="0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Director </a:t>
            </a:r>
            <a:r>
              <a:rPr lang="es-ES" sz="1400" dirty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Nacional de </a:t>
            </a:r>
            <a:r>
              <a:rPr lang="es-ES" sz="1400" dirty="0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Prospectiva y Estudios Estratégicos - CEPLAN</a:t>
            </a:r>
            <a:endParaRPr lang="es-PE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208881" y="1141636"/>
            <a:ext cx="6451351" cy="60529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s-PE"/>
            </a:defPPr>
            <a:lvl1pPr>
              <a:lnSpc>
                <a:spcPts val="4400"/>
              </a:lnSpc>
              <a:defRPr sz="4400" b="1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9pPr>
          </a:lstStyle>
          <a:p>
            <a:pPr>
              <a:lnSpc>
                <a:spcPts val="4000"/>
              </a:lnSpc>
            </a:pPr>
            <a:r>
              <a:rPr lang="es-PE" sz="3000" dirty="0" smtClean="0"/>
              <a:t>Análisis Prospectivo</a:t>
            </a:r>
          </a:p>
        </p:txBody>
      </p:sp>
      <p:sp>
        <p:nvSpPr>
          <p:cNvPr id="24" name="1 Título"/>
          <p:cNvSpPr txBox="1">
            <a:spLocks/>
          </p:cNvSpPr>
          <p:nvPr/>
        </p:nvSpPr>
        <p:spPr>
          <a:xfrm>
            <a:off x="299568" y="2801794"/>
            <a:ext cx="6163319" cy="60529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s-PE"/>
            </a:defPPr>
            <a:lvl1pPr>
              <a:lnSpc>
                <a:spcPts val="4400"/>
              </a:lnSpc>
              <a:defRPr sz="4400" b="1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9pPr>
          </a:lstStyle>
          <a:p>
            <a:pPr>
              <a:lnSpc>
                <a:spcPts val="4000"/>
              </a:lnSpc>
            </a:pPr>
            <a:r>
              <a:rPr lang="es-PE" sz="1800" dirty="0" smtClean="0">
                <a:solidFill>
                  <a:schemeClr val="bg1">
                    <a:lumMod val="85000"/>
                  </a:schemeClr>
                </a:solidFill>
              </a:rPr>
              <a:t>Proceso de planeamiento estratégico del Ministerio de Cultura</a:t>
            </a:r>
          </a:p>
        </p:txBody>
      </p:sp>
    </p:spTree>
    <p:extLst>
      <p:ext uri="{BB962C8B-B14F-4D97-AF65-F5344CB8AC3E}">
        <p14:creationId xmlns:p14="http://schemas.microsoft.com/office/powerpoint/2010/main" val="33625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10 Conector recto"/>
          <p:cNvCxnSpPr/>
          <p:nvPr/>
        </p:nvCxnSpPr>
        <p:spPr>
          <a:xfrm>
            <a:off x="323850" y="6237288"/>
            <a:ext cx="8424863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1403350" y="549275"/>
            <a:ext cx="74152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r>
              <a:rPr lang="es-ES" sz="1800" b="1" kern="0" dirty="0" smtClean="0">
                <a:solidFill>
                  <a:schemeClr val="tx2"/>
                </a:solidFill>
                <a:latin typeface="+mn-lt"/>
              </a:rPr>
              <a:t>¿Está América Latina mirando hacia el futuro?</a:t>
            </a:r>
            <a:endParaRPr lang="es-ES" sz="1800" b="1" kern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7652" name="AutoShape 2" descr="data:image/jpeg;base64,/9j/4AAQSkZJRgABAQAAAQABAAD/2wCEAAkGBhQSERQUExQVFRUWGRUWFRUYFBUVFxQYFRcYFRwYGBgXHCceGBkjGhYXHy8gJCcpLCwsGB4xNTAqNSYsLCkBCQoKDgwOGg8PGiwkHCQsLCwqLSwsKSksLCksLCwsLCwsLCwsLCwsLCwsLywsLCwsLCwpLCwsLCwsLCwsKSwsLP/AABEIAIUA2AMBIgACEQEDEQH/xAAcAAACAwEBAQEAAAAAAAAAAAAAAwECBAUHBgj/xABAEAACAQIEAgYGBwcEAwEAAAABAhEAAwQSITFBUQUiYXGBkRMyUqGxwQYUQmJykqIVI4Ky0dLhBzNT8EOTwnP/xAAbAQACAwEBAQAAAAAAAAAAAAAAAQIDBAUGB//EACcRAAICAQQBAwQDAAAAAAAAAAABAhEDBBIhQTEyYcEFIkLwExRx/9oADAMBAAIRAxEAPwD1iqXrQZSp2Ig6wfAjY9tXorcc4+e6UUKhz3DNoJMTLJ7TL9rtA3g89N/R/SYezbdyFzKCSdFJPJiIp+OCvZuRa9M6NCrAJDMF17AJBNdDoLBGzhrVtjLKgDTG+5Gmm5NZss1tr3NGJPdfsZ5qK3P0XbOyBTzXq/y71h+pHNCXCJZgAyhxCjfgTr28aoU0aaJoq7YO6OCN2hip8iCP1Utlcb238Ib4GnuQEzRSmxSj1pX8Ssg82Aq1vEK3qsp7iD8KYF6KKKAIBoFTFQxipN2QSpk0A1FSKRIKKipoYLkKy3cMSMswCToNMo2BB5jeK1UU1JrwKUVLyRUEVaoNIGTVSeJ2FWrLihEdYiTrroANSe6mlYSdIZaJOp04dwHDv58qU2JSUKvu0Agkhuzt34UxGfKC1oohgdZgTLc1HDbjudqvdtTqNCIPfGwPZrU45FfsVSxuvcZfuZVYgFiASANz2VFclsfeIIWDqQCFJI0JIMSJB0jTz0qK1quzE93VnboJooW3mYLEj7XIDt79vOoN0rZYlbpDMJhjbAYAy5LXFBncaGDsdFBjtrT9cHEOD/8Am594BFPormSluds6EVSpCRjU4mOxpUnuDQTWfKfR23AJK/vIGubMDmA/MY8K04q7AiJLdVVOzHt7ONUbDH0JRWg5SobkYgGOykMbYvK6hlMqwDA8CCNCKvWfAucsEAFSVhdhG0T2RWgUhgTSrmHV/WRT+JQfjTaKBHPTo63mc+jWJGwjZRypv7LtH7P6m/rU2cSoLyY6x1IIHDiRFX+vW/8AkT86/wBalyAr9kW/vfnb+tZbfQ9u5ZAuZmDKM4LMZMaiO+a6K4tD9tPzD+tUwTdWNDDPtt6xPzotgc650XeUHJcR4GgdCpbsZ1aAe3L4VRjcWS1ogCZOdI05a6jyrsFwoJOgAkkmB5mudiMC11AWMsQsoJUAGJA4kxO/uqcZc8si+FwZUvOQGCdXeC0P5RHhNMt4hWMDQ+ydG8juO0aVtzoIBzLJgEggEnbrDqzyE1W/g7ZEP1vl3cQavU4tVRQ1JO7EUTWU57TQ8unC5HWGmzBR+r4VpVpEiCDqCDuOYqKi2W70FAqapccKCSYA1NIkXrF0ogyMRGdgLayYkuwAUcpJrVdw90IX6qQM0GXaBqdAQAYniam90aFuBpZzaUvLRpJHqgACYRhz1qO5dBR08Zh/SIyTEjQxOU7gxxgwa4LYpgWVoBtmHK65p2Ca6EyuhOk+NbOlL7XSbSZkSAWuqwBJP2EjXbc6RIieEDCqEyDQdm4O8yeM6zzq7Di4tmfLl/GJg+rFXATdgWJJlbeo2HFjJjh1TRW3C4TJJzMxbdmiYGw0AECT5mir9q7Kdz64Q+uB0t9OkwV8W3ts4ZQxZWErvAKnz341368V+kpf63fFxs7ByM3Z6wA5QCB4VRqZbYHW+kaWGozNT8JX8HrvR309wd7a8qHTS51D79K79u6GAKkEHYggg1+cspM5QSeAGpn/ALxr9AdGdEJas27eUdRVWRvIGuo7awxdm76ho4aatr83wzReEug5Zn/LA+LDyp9Z/qkGVdgYA1IYaSftCePAioe46lR1GkxxXYE7a8udSOWWfBKWLSwJABysRMTEgcdfhSMDglC8Tq2pJLHUjVtztxpz4oqCxRoAJMFTt40zC2yqKDuFAPfGvvoAr9VHAsO5jR6Bv+RvJP7adUikMRgpyamTLa7T1jTSdRWTBO/o06oMqp0bmJ4in+lb2P1CmIYyg70jCJGcDYMSP4gGPvNH1kjQo/ZAzT5beNIwdxnNxlZQM5EFGkQANZYEHwoA04xCV01IKmO5gfgKZauhhI+EEdhB1BpeR/bXwQ/NjSHHo7gdm6rAqzEAAEEZZIGn2hJ5igDRibIdSp4jnHcR2jeud0dhQXcySBAkncjUk9pJNbzjE4Gfwgt/KDWLom71nAnfiCOAOxHbV2P0yoqn6lZvxPqxxO1cfDLlzJ7DEeB6w9xrvV87bxgYlwJN05kUb5YABPLSPOKeKTragnFXbHXbkEAAksYAHOCdztsaZawLs6l1CqpzRmkkjbSI7fAVXC4W4zB3UEKTlQNGVhpLE7mDpEAa76V0yHPsL5t7tPjSlOuBqNjbiBgQdiCCOw6VzrF1lljly5VTM7gf7bXBJMcQRT7jujLrnDSMsKsEDNKkcIB0M8NefCXpT0odbNtZLOrMYOUEkE5hMazHPgCNahDG5+BzyKHk04a6FhCRJJykDqldwRqerG2vACtdZrHRyISwXrEkk8yWLH3mtNdJKlRgCiiigAryD6ZdGm1i7u5DH0gMHTNJy8jrPlXr9ef/AOqNqGsNnAkMuWDJy6lgeQzxHaKo1EU4c9HX+j5ZQ1KjH8uPn4Pl/oyLZxlj0rBUDqSTtIMqDylo1r3wV+byJFev/wCnX0r+s2vQ3D++tAan/wAibBu8bHwNc2D6O99X08mllXhcP29/32PsaSdbg+6pJ/jMD+RvOnUmzqzntA/KP6k+dTPOlrmHBVlkgMCDHCRGk0q6bix1lMkCCpB8wflWmk3fXQfibwAj4sKdiJzP7KnuY/MVS7ecKYQzBiCp1jTcitFFIZnS9lUAqwAhQSB2AbE1opGMEqADEsonxB+VTkf218UPyYUCHVmBy3iODrm7jbIUz3h0/Kavkf2l/If76y9IYZyuYZWZMzKuUjPp6s5jE93KmB0JrPi3kBRlJaV11A0Jkjj3UWrVtgGAUg6gjUVS7ZVHFzKAIKsQIiSCD3bz4UAarawANTAA11OnPtrHh8GsuZaSxmGYbdgNbQaThjq45MfeAaLChSYVc7AiRCHUk75h/wDNOtYRFJKqoJ3IAE1nu4qLsAFuqc+XrZMpXLIGsnO2m+h5VGJ6RkZbf+4dEzKyiTx6w6wG5js50chwWwuJGa6CQArxJI1lVPxJHhQvTNktkW4rN7KnOdPw1N/DItsyCx56B2JPtCIMncRHZSrfRSwSVUPqV0jJoQvqmZg6meJo4ARiOlVe6LcFchBZzsh9mRIkgwQToGHMVTCmVmIBJKjQQpOmg7NfGuDdsXEuXVJyvcVVPXElgrILgzKZksCY7OIr6Q10MeNR5Rglkc/P7+oKKKKtIBRRRQAV879POihewjH7Vr94p04aEa8xX0VJxmGFy2yMAQwIIYSp7COVRlHcmi7BleLJHIunZ4TWrozpO5h7q3bRh0MidmHFT2GvqfpP9BPRr6XDxl1zWwWYzO6TrETpwivjAa488csbpn0LT6nDrMdw5XafyfoDo3p21ew6X1PUbvJU8VMcQabhc+WQVOYlhIIMEyJ1PCOVeV/6Z9LlMSLJb93cMxExcUaEHhI0PcK9fqado8pq9O9PlcOuv8EG6/FPJgT74pX1oel1VxlTTqFvXb7kj/xjzrZSbPrOe0DyUfMmpGQPrie0o7CYPkaYLq8x5irVQ2V9lfIUhlL/ANn8S/OnVz7WBBk9XVmIBSYgkaQRyq/1WGUHKZnZSp0E75qYjbU0j6ov3vzv/Wj6qOb/APsuf3Uhk4T1fF/5jTSKyYVXywCuhYa5ifWO+tOyP7S/kP8AdTEItXxaGRyBALBtgwnXTgQSNO3Tsz4XD3irdZULuzZgsvlJ00YZQcoA1Bjkaqlu5dvdfqi1mghUOYvIG+aIQSR98TtW5MENZZzqd3Ye5YA8qAG2LOURqTuSdyTuayY+6CQqsouDrAnUINpYTsdo0nhtI0HCIN1HjWBryNGUhFOoKgG5cH3QASB2jWNo3oAYuIzkEupUGQtsF5IkdYgHTsAGo34Vr+sHgjHtMKPeZ91LS8EAGR1XYGAfOCWk84p1q+G0EzyIKnyYAxQB8/07b9EReW0xfSQJcEZhPCFbltJI34brV0MAw2Oo4e47Vn6aV7rqtvQIwzkk5SCDICgwxg8RE84itFu2FEDbvn3mujivYrOfk9botRRRVhEKKKKACiiigChtyQeU6aRrx7/6mvNOk/oTiPrFx7dlHtl2IQXFXqk6jUiDvtMV6dSV0Zh3N5yPlVOeClHk3aHVT0824dqj5T/S3oB7Vy+162y3FCIs5YgySRBOu2u0V6LXzxQgZ5OmY5ho6iTseIEbGfGt9npJl/3BI9tR/Mu/iPIVklicDRl1L1M3kl5OlSsLsTzZvjHyqLeOtts6n+IVmsdI21VFZwGKq5n78mZ2GobyqsrN9TWW10lbacrSAYJAbLP4ojjTBjE9pfOkMjB+oDzk/mJPzqMVmBVgpaA0qCAdY2nTgfOpwaxbQfdX4CnUCELj0mM0HkwKeWYCf8ir/WkgHMsHbrDWpu2lYQwDA6QQCNe+qjCJ7C/lFAEYcet+I/KrX74RSzbASePgOZ7KzWMNkuOLYABCMQS0SS4JA2EwNqjpLP6JicsLDHQ7IQx+FMC+GwZiXLZm6zAOQFJ4DKeG1FjCqc05jDH1mZv5ia1zSsP9r8TfKgBJwyrcU5RDAqdOI6w92b3Ve7gwdV6rCcpGkTGhA3BgSKjpAkW2YesvWUcyNQPHae2tVACLOIklSMrDccxzB4is3SF4Eqo9aZJBgoImZG06Cp6ZMW8wMOCAh7WOXXmNfd2VlsWMigSWPFmMs3ax4mtGHHu+5lGXJX2osiAaDtPiTJ99WooraZAooooAKKKKAEriCRIRiOB6nzap9Mf+N/NP7qXhHAVQdJ27eJ8a0GgBK32jVG47ZP7uVUuXzmH7twdtcgmY2ltaZh8P6QtCxlbXNOsiMy++O0V1hYGQKZYQBqZJjSSefbWfLlSdF+PG3ycZHMEG20a8U2P8fbVsPclRO40MxuN9tKbfcIxBMgRrHPgY47HxrJauhQzEwpZjJ0ynt7DvrTl90U0OD2SdmhrYO4B7wKi1YVZKqATEwImNvifOrxU1QaRTFkb0lsS0QyTAuDlyDDgfDauvYvi4iuNVYBhI4ETqOBrm0q1ibllSqKLg1yCQpQnYGdCgPLUDgahKNjO3RXAVLygEX2LaFgwQo54iAsoD906dvHs4PFC4gcAidwd1I0IMcQQRUHGgHUUUu7iFUEyNJ0GpkcAOJ7KSVg3QrECLlthuSUI5qRm9xE+J51bGW2IAUAjMCwJiQPA8Yrn2cRdYW2uBUYAkqOsASI37BI8atexV7dSmgPVIIzHhLcBtwq/+vMo/nibHxuUgOFUGdc8xpOsgVhvdNomeCGg5tJaQY2A1Y76Dka5/TdhsRp6EBRrLMudiCIAiRBEgyeXPTfYWFEiDuRvBOpE8datjp1VyK5Z3dRJbpNbgKszIHhBmsuslwRAJ48NeJHOti4lpylrZYROjDU+Oh7KyugIgiQeBqtuwqiAABy/7vTenj0wWeXY/G4O48Ev1V1CKo6zAg6zJ2BAiN6WDWjAXicylpKkRO8EA689Z17KyXcy3mBjIwDWz2ic6ngI6pHPMeRpYXtbgwy1JKaL0UUVpKAooooAKKKKAEWEBtqCJ0FS6P9lh3MPmNanC+ovdTaEDMNvGX7evopZoBVLgZQfbOcDYDhvPlstdK3Ezm8qhFXMHVjqRuCCBHYe+atQROh241CeOMuiUJyj2LQHc6k6k9p+VIs4ZTmJVT1mmQDOvGuT9D77+ie3cJL2nZSxnrCTBBO8wfdzrt4bY/ib41XCO2biy7JPdBSRBwqAeov5R8hQMNb9le7KKfUFauoz2xNzCJB6i7H7Iq1r1R3D4U27aISeBBpVr1R3D4VnyNOqNOFNXZaqYO8bd4Lobd0nTilwAmRzDAeBHGdL0vEWcywCVOhVhEqRqCJ0qlqzQbemMYyJCaO5yocpYAniY0ECTrvFYMH0etvaWY+tcbVnPMn5bVXGX7zKqkI0Ohzg5SIYScpBG0jQ1rrRgVRMmf1BRRRV5SFFFFABRRRQBmu3DaY3UQuSFV1G5UEmR2iT/ANArp420GQtoQozqeRGsz2iRWUmsWUkNbt9S2TDDJA3k5e8aaCND41Tx7mpLyWRntTT8Gi7bLaBso4xE+Z2pVlchYljk6uWZMHUHtHDsrSezesPR15szowYMgXUmVcEesNeYYa61cVM3AztU1iNwW+JAA1XUjU6EMdBqfeJrWvCd6ATLUUUUhnJTpbKMuWY0meXhVv219z9X+KKKhbLKQftr7n6v8Uftv7n6v8UUUWwpHOwuLFq65VTlZU6mbQEF9RpxBA/hFa7HTUD1NyftdvdRRUW+bJJKlHoaOm/ufq/xQenPufq/xU0U3J0RUVYXOnSVjLpB0zf41roWxAHcKKKzyZqgkiaKKKiTK/aHifKB86bRRWrH6THl9QUUUVYVBRRRQAUUUUAFYOmOlPQIGy5pMRMcQOR50UVKKtpEZuotov0bj/ShjlywYiZ247CtlFFElTCLtFHfUDmSPcT8qV9SXOGjYQBw4fCKmikPyDWDACsygTOuYnbi09tFFFFi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460375" y="1052513"/>
            <a:ext cx="8288338" cy="5040312"/>
          </a:xfrm>
          <a:prstGeom prst="rect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 algn="just">
              <a:tabLst>
                <a:tab pos="273050" algn="l"/>
              </a:tabLst>
              <a:defRPr/>
            </a:pPr>
            <a:endParaRPr lang="es-PE" sz="1400" dirty="0">
              <a:solidFill>
                <a:srgbClr val="000000"/>
              </a:solidFill>
            </a:endParaRPr>
          </a:p>
        </p:txBody>
      </p:sp>
      <p:cxnSp>
        <p:nvCxnSpPr>
          <p:cNvPr id="21" name="20 Conector recto"/>
          <p:cNvCxnSpPr/>
          <p:nvPr/>
        </p:nvCxnSpPr>
        <p:spPr>
          <a:xfrm>
            <a:off x="1476375" y="981075"/>
            <a:ext cx="7199313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813" y="6334125"/>
            <a:ext cx="7778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7" name="Picture 2" descr="https://encrypted-tbn2.google.com/images?q=tbn:ANd9GcRgOUtkHN_ATbU2ig2M8_3WZ135oV8Zlm4EFvblspchC80gMDG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900" y="6308725"/>
            <a:ext cx="912813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17900" y="6303963"/>
            <a:ext cx="2133600" cy="365125"/>
          </a:xfrm>
        </p:spPr>
        <p:txBody>
          <a:bodyPr/>
          <a:lstStyle/>
          <a:p>
            <a:pPr algn="ctr">
              <a:defRPr/>
            </a:pPr>
            <a:fld id="{002A8607-3F2F-43D1-BBA6-E32308DD8F6B}" type="slidenum">
              <a:rPr lang="es-ES" b="1">
                <a:solidFill>
                  <a:schemeClr val="accent1">
                    <a:lumMod val="50000"/>
                  </a:schemeClr>
                </a:solidFill>
              </a:rPr>
              <a:pPr algn="ctr">
                <a:defRPr/>
              </a:pPr>
              <a:t>10</a:t>
            </a:fld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32537" y="501317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E" sz="1400" i="1" dirty="0"/>
              <a:t>Fuente: S</a:t>
            </a:r>
            <a:r>
              <a:rPr lang="en-US" sz="1400" i="1" dirty="0" err="1"/>
              <a:t>ergio</a:t>
            </a:r>
            <a:r>
              <a:rPr lang="en-US" sz="1400" i="1" dirty="0"/>
              <a:t> </a:t>
            </a:r>
            <a:r>
              <a:rPr lang="en-US" sz="1400" i="1" dirty="0" err="1"/>
              <a:t>Bitar</a:t>
            </a:r>
            <a:r>
              <a:rPr lang="en-US" sz="1400" i="1" dirty="0"/>
              <a:t>. Why and how Latin America should think about the future. Global trends and the future of Latin America. </a:t>
            </a:r>
            <a:r>
              <a:rPr lang="es-PE" sz="1400" i="1" dirty="0"/>
              <a:t>Diciembre, 2013. </a:t>
            </a: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012" y="4528722"/>
            <a:ext cx="2214376" cy="1508144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727352" y="1196752"/>
            <a:ext cx="77330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600" i="1" dirty="0">
                <a:solidFill>
                  <a:schemeClr val="tx2">
                    <a:lumMod val="75000"/>
                  </a:schemeClr>
                </a:solidFill>
              </a:rPr>
              <a:t>El Diálogo Inter-Americano,  ha registrado más de 700 estudios prospectivos, dentro de los cuales ha identificado 6 tendencias que son fundamentales ha tomar en cuenta para el futuro de Latinoamérica.</a:t>
            </a:r>
          </a:p>
        </p:txBody>
      </p:sp>
      <p:graphicFrame>
        <p:nvGraphicFramePr>
          <p:cNvPr id="22" name="21 Diagrama"/>
          <p:cNvGraphicFramePr/>
          <p:nvPr>
            <p:extLst>
              <p:ext uri="{D42A27DB-BD31-4B8C-83A1-F6EECF244321}">
                <p14:modId xmlns:p14="http://schemas.microsoft.com/office/powerpoint/2010/main" val="429725977"/>
              </p:ext>
            </p:extLst>
          </p:nvPr>
        </p:nvGraphicFramePr>
        <p:xfrm>
          <a:off x="1032061" y="2132856"/>
          <a:ext cx="700844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7448928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1303324" y="980728"/>
            <a:ext cx="7373132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323528" y="6237312"/>
            <a:ext cx="8424936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18520" y="6304235"/>
            <a:ext cx="2133600" cy="365125"/>
          </a:xfrm>
        </p:spPr>
        <p:txBody>
          <a:bodyPr/>
          <a:lstStyle/>
          <a:p>
            <a:pPr algn="ctr"/>
            <a:fld id="{98CDB9B7-5760-4EF0-8400-A71788FFDEFC}" type="slidenum">
              <a:rPr lang="es-ES" b="1" smtClean="0">
                <a:solidFill>
                  <a:schemeClr val="accent1">
                    <a:lumMod val="50000"/>
                  </a:schemeClr>
                </a:solidFill>
              </a:rPr>
              <a:pPr algn="ctr"/>
              <a:t>11</a:t>
            </a:fld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961152" y="3016696"/>
            <a:ext cx="7715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kern="0" dirty="0" smtClean="0">
                <a:solidFill>
                  <a:schemeClr val="tx2"/>
                </a:solidFill>
              </a:rPr>
              <a:t>Perú, ¿cómo incorporar la visión de futuro?</a:t>
            </a:r>
            <a:endParaRPr lang="es-ES" sz="3600" b="1" kern="0" dirty="0">
              <a:solidFill>
                <a:schemeClr val="tx2"/>
              </a:solidFill>
            </a:endParaRPr>
          </a:p>
        </p:txBody>
      </p:sp>
      <p:sp>
        <p:nvSpPr>
          <p:cNvPr id="7170" name="AutoShape 2" descr="data:image/jpeg;base64,/9j/4AAQSkZJRgABAQAAAQABAAD/2wCEAAkGBhMGEBUSERQRFRAWGBcWFhUYFBcWFBcXGRgXFxgdHhsXHighFxomHhUdHy8gJSgqLjEsGB4yNzAqNSYrMCkBCQoKDgwOGg8PGTUiHyQ1LS4pLTUtKiwvLCwsLCouLCkqLCw1LCwsNiosKSwsKiwsLCksLCwpLCwsLCwpKSwpLf/AABEIAHIBuAMBIgACEQEDEQH/xAAcAAEBAAICAwAAAAAAAAAAAAAABgUHBAgBAgP/xABQEAABAwICBQYKBgYHBgcAAAABAAIDBBEFBgcSITGTExYXQVHTMlJTVFVhcZTR0hQiYoGRsSM1coKhswgYM0JzssEVNEOSw/AkY3SiwuHj/8QAGgEBAAMBAQEAAAAAAAAAAAAAAAEDBQIEBv/EAC8RAAIBAgQFAgUFAQEAAAAAAAABAgMRBBITITFRoeHwQVJhcYGRwQUisdHxMzL/2gAMAwEAAhEDEQA/AN4oiIAiIgCIiAIiIAiIgCIiAIiIAiIgCIiAIiIAiIgCIiAIiIAiIgCIiAIiIAiIgCIiAIiIAiIgCIiAIiIAiIgCIiAIiIAiIgCIiAIiIAiL5VdU2hjdI8hrGNLnOO4NaLk/gEBwMw5kgyvCZqh4a3cBve93Y0dZ/wCzYLTmYNOVVWuIpGMgj6nECSU/j9Ueyx9pUlnPNkmcKp0z7iMXEUfUxnUP2jvJ6z6gLYOOMykNaCXE2AAuSTuAA3lUubfA+gw2AhCN6iu+iKU6S8TJ1vpc1/3Lfhq2VHl3TZW0z2sqGMqWkgbGiOW52CxYNUn1Fu3tCmW6OMSczX+iT6u+1gHf8hOt/BZ3RBlR2I4iZJWODaX67muBBEu0Rgg7QQQXfuBQr3LKscPpt2Tty7HYBh1gCRY9nZ+C8oivPmzULv6QAaSPoTveB3a2BkrNPPClFQI+Tu5zdXW1/B672H5Lq9L4R9pXYHQn+qm/4sv5hVRk2zYxuFpUqeaC3+pfKUz9nsZGZE8wmXlHObblNS2qAfFN96q1qfT/AP2FL/iSf5WruTsjPwsI1KsYy4HvhmnuGpla2anfFETYyCTlNX1loYCR222+oraNPUNq2NexzXMcAWuaQWkHcQRvC6gq00f6SZcnPEb9aSjcfrR3+sy+9zL7j1lu4+o7Vwp8zUxP6fG16XHkbaz9pHGRnxMMBl5RrnX5TUtqkC3gm+9YvKemMZorIqX6KY+U1vr8sHW1WOfu1Bfwbb+tTGm3EosaZQ1ED2vie2ezh6jFsPYRfaDtCm9Ev64pvbJ/JkRydzinhabwznKP7rPn6XOyaIitMY1TiWnYYfNJF9DJ5N72X5cC+q4tvbk9m5cb+sEPMne8Du1q7Mv++1P+PN/McrHR3VYPBTPGJCMz8qS3WjmceT1GW2xgjwtb1qlSb9TflhaEIKWRv5XK7A9N4xmphg+iFvKyMj1uXB1dZwF7cmL7+1bRWu8uPwDEKqNtGyI1IOvHaKdpBYNe93tA2at9vYtiKyN/UysSoKSUIuPzC11nLS7zSq3U30blNUMOvy2pfWaHbtQ9vatirrppl/W8v7EX+QJJ2R3gaUKtTLNXVi0w3T5FUysbNTOiiJs6QS6+oO3V1Bcdtje3buW1IZm1DQ5hDmuALXA3BB2ggjeF1AWxtF2kw5ccKWqcTSOP1XHaYST/ACyd46t4678RnzPbisBFRzUlw9DfiL1Y8SAEEEEXBG0EHcpzPOd4slwa7rOmdcRRX2uPaexg6z928qxuxjwhKcssVueueM+w5JjBeOUnf4EIdYkdbibHVaO2207O20N/WCHmR94//JaqxjGJcemfPO4vkebk9Q7AB1NG4BcJVObN+l+n0ox/erv6nazKmPc56OKp1OT5QOOpra1rPc3fYX8G+7rWWUloo/U9L+y/+bIq1WrgYVWKjUkl6NhTOe88R5HhY9zOUke7VZGHapIAu517GwGzq3uCpSdVdZ9I2audlc+RpvAz9HD2agPhfvG7vYQOpRJ2R6MHh9apvwXEuv6wQ8yd7wO7Wy8tY+zM9LHUx7GvG1t7lrhsc0+wgj17D1rrnimTZcLw+nrnX1Z3OBFvBG+M/vBrj7NXtVZoRzZ/s2odRyH9FP8AWjvuEoG795ot7Wt7VwpO+57cRhKTpOdFcPxxN6IiK0xiNz/pEGRXQgwGXlQ8/wBpqauoWjxTe+t/BSX9YIeZH3gd2vj/AEgfDo/2ZvziUPo4njpsUp3TOY2IOdrOeQGD9G8bS7YNtlU5O9jaoYalKhqSjd7+r+Jft/pBNO+jdb1Tg/8ATVVlXStR5pkEQ14Z3eCyS1nHsa4Egn1Gx7FOaWMVwuqonNjdSyVZLeSMWo57frAuu5m5urfYTt2fdp/CKaWsniZAHGZz2hlt+tcWPqtvv1WRyaZMMLRrU3JRcfPidt0XgLyrTEIjSRpBfkYwBkTJOV5S+s4ttqanYNvh/wAFgso6Y5cyVsNM6njY2QkFwe4kWa524j7K4H9ILfR+yf8AOFQWj3EY8JxKCaZwZEwvc5x3Acm/s3nqt2lVOTzGzRw1OeGz5d7P8nZ2WZsDS5xDWtBJcSAABtJJO4LVGYNO7aSYspIWyxN2co5xbrH7IA8H1nf2KO0g6TJc3uMUWtHRg7GbnSW3F9vxDdw9ZX20ZaOBnBxmmeBTRus5jXDlHu322bWN9Z2nq7Qcm9kc0sHClDUr/Y2NkXPVbnR+sKWKOlabPlL3m58Vgt9Z38B19QN+vjSUjKBjY4mtZG0Wa1os0AdQC+ysRmVZRlK8VZBERSVhERAEREAUPpkxA0GFSBuwyuZFf1E6zvxDCPvVwoTTRQmrwp7h/wAOSOQ+y+of891zLgX4a2rG/NHXhbu0H5UjhpzXPaHTPc5sZO3UY06riOxxcCCewDtK0it76D8xsq6M0hIE0LnODet0b3a1x22c4g9n1e1Vw4m7+oOWj+36/I2WvRsLWEuAAc62sQBc22C5617orj5sIiIDqBL4R9pXYHQn+qm/4sv5ha2foZxNxJ5OLf5Zq23ozy9NlmgEFQGiQPe6wcHCziLbQqoJ3NzH1qc6VoyT3Kxan0//ANhS/wCJJ/latsKB0tZQqc2xQNpmtcWPeXazw3YWgDfv3LuXAzcJJRrRcnZdjTGRaVlbiNNHK0PjfJqOaRcEOBH+qz+kPRhJlMmaDWkoyd+90V+p/a3sd9xsbXyOVtFOIYTW080kcYjjlje4iVpIaHDW2dexbzkiEzS1wBaQQQRcEHYQQd4XEY3W5o4jGadVSg7r1OoJkJGrc6oJNr7LmwJt27B+AVbol/XFN7ZP5Mirs6aE3ul5TDtTk3H60Lnauofsk72+o7R6xu9MgaMa7L+IwVEzIxEwv1iJGuO2N7RsG/a4LlRaZ6KmKpToytLinsboREV584dT8y/77U/4838xys9HWjGLOlK+aSWWNzZTHZoaRYMY6+3r+uvONaIcRramaRkcWo+WR7f0rRsc9xHs2FcVmh3FI9zIx7J2hUJfA+klWhKmlGokzZGVtEcOVqplSyeZ7mBwDXNaAdZpb1C/95Xy0Xl3RZieH1lPLI1nJxzRPf8Apgfqte0nZfbsG5b0VsfkY2L/APSefMF100y/reX9iL/IF2LXXTTL+t5f2Iv8gUT4F/6b/wBn8v6IhFlspAHEKS9rfSIb32i3KNurLSjozOXnGqpWk0jj9dg28iT/ANM9R6t3YqrbXNqVaMZqD9eB8shaWX5WhdBO100TWkw2I1mO6mEn/hn8R1A7hG49j02ZJ3Tzu1pHf8rW9TWjqaOz8ySVjlysLwyXGZmQwtL5XmzWj/vYBvJO4BLvgFRpwk6iVm+JxUW088ZFjyTgzBsfUvnj5WXt+pKdVt9zB/HeeoDViNWJpVY1VmjwOyuij9T0v7L/AObIq1SWij9T0v7L/wCbIq1XrgfMV/8ArL5v+SB0xZr/ANg0XIMNp6i7B2tj/wCIfvBDf3j2LQFLqa7eU1uT1hr6ttbVv9a1yBe25bRzzkLFc21sk/JM5PwIgZo9kbb6vXsJuXH1uKy+j/RC2kZI7EoY3yEgMZrawa0C5N2G1yTb931qppyZr0KtLD0eN3624+I4GY9KmHY7QyUYgqmtLA2P6sVmObYxn+03AtH3XWpYJ3Ur2vYS17SHNcN4cDcEesELst0Y4Z5pF/7/AJlr/PWhyWWpD8OiYIHNF2coG6jxsNtY7QRY+26mUWRhcTQjeCuk+ZszJeZW5roo6gW1yNWRo/uyN2OHs6x6iFnFq7RVlbEcoTPZPG0UsoubSsdqyN8E2B6xdpt9nsW0VZF7bmViIRhUag7r0NNf0gfDo/2ZvziWvcl4IzMddDTSF7Y5C4EtIDhZjnbLgje3sW3tLuS6rNrqc0rGuEYkDrva22sWW8I7fBKnMh6Ma/AsRgnmjYImOcXESscRdjmjYDc7SFU08xrUK8IYa2azs/ycDSHon5qw/SKZ75IAQJGvtrsvsDrtABbfYdmy439WC0dZv5oVbXvawwvsyQlgL2tP95rrawtvIGwgbr2I7I1tGzEI3xSDWje0scO1rhYj8CtA1mhfEYpHiNjHxhxDHcqwFzb7DYnYSOpTKNndHOGxUatN06zOwjHiQAggg7QRuIXlTOj2kq8NomQVrQ2SL6jCHtfrRjwfBOwjwfYAqZWIxpxyyavc05/SC30fsn/OFQOj/DY8YxKCGZofE8vDm3IuOTed42g3F7+pbb0uZLqs3Gm+jNY7kxLrazw3wuTtv3+CVNZF0X1+BYhBPMyMRMc4uIkaTtY5u4b9pCrknmNqhXhHC5c1nZ/kx2d9D02A601JrT0+8tteaMesDwx6xt7R1qHwbG58vyiankdHIOsbiOwg7HD1FdtFBZ40TQZn1pYNWCqNyXAfo5D9to3H7Q29oKlw5FeH/ULrJW4c/wCzj5I0wQY/qw1WrBUnYDe0Mh9RPgH7J+4nctirqfj2XajLUpiqY3Mf1dbXDta7c4ez77KryRpaqMs6sU+tPSjZYn9JGPsuO8fZOzsIUKfMV8ApLPR+39HYVFjcBzFT5liEtNI17OsbnNPY5p2tPtWSVpkNOLswiIhAREQBcfEKFmJxPhkF45GuY4docLH81yEQJ2OqmastS5UqX08oOzax9tj2HwXD/UdRBHUsdR1j8Pe2SJ7mSNN2uaS1wPqIXaPNGUqfN0PJVDb2uWPGyRhPW0/mDsNty0zj2hOtw1xNPqVEfVYhklvW15t+BKpcWj6HD46FSNqjs+jOHBpkxOFoBljdbrdEy/8AABfTppxLx4eC1YJ2QsQYbfQ6r7onH+IC8cxcQ8zquC/4KLsu08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qVx/HpcyzmectMrg0EhuqLNFhsHqXM5i4h5nVcF/wTmLiHmdVwX/BRudwVCDvGy+xxsrHVrqU/wDnw/zGrtXLEJ2lrgHNcCCCLgg7CCDvC61YHkuvp6qBzqSqDWyxuJ5J1gA9pJ3dgXZhWQMr9SknKNmaE0gaJ5cIna+iY+SnlcGtYNronuOxp+x2OO7cTuJ2Xo80fx5Lh1nar6t4/SSdQG/Ub9kdvWdvYBYIulFJ3PLUxdSpTUG+5rbTy62HRDtqGfy5VoZdgdNOEzYxRRMp4pJXCcOIY0uIHJyC9h1XI/Fab5i4h5nVcF/wVc+Jq4CcVRs3zMhgulGuwCBlPC6IRMuGgxgna4uO3r2uK53TTiXjw8FqwPMXEPM6rgv+CcxcQ8zquC/4KNz0Onh27tLoZ7ppxLx4eC1OmnEvHh4LVgeYuIeZ1XBf8E5i4h5nVcF/wS7I0s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p004l48PBasDzFxDzOq4L/gnMXEPM6rgv+CXY0sNyXQz3TTiXjw8FqdNOJePDwWrA8xcQ8zquC/4JzFxDzOq4L/gl2NLDcl0MhjOk2szBEYqgU8kZ6jC24Pa072u9YUks7zFxDzOq4L/gnMXEPM6rgv8Ago3LYOlBWi0jg4Ljk+XpRLTyOjkHWNxHY4HY4eoreGSNL8GYNWKq1YKk7Ab2hkPqJ8A/ZP3E7lp3mLiHmdVwX/BOYuIeZ1XBf8FKbRTXpUKy/c1fnc39nitqaNjPo1xfW1iBsuLFoJG1oI1rdpAHXY5zCpHywsMl9cjbcarj2Et/uuIsSOokhajyRmHGMtasVRR1k9KNgBidysY+y47x9k/cQtw0lSKxjXgPaHC9nscx49Ra4XBVqdzDr03TSjs/ij7IiLo8oRFhsXyrFjUnKPkqmmwbaOolibYEnwWEC+3eh1G19zMopjo+g8tX++z/ADJ0fQeWr/fZ/mUbneWHu6dymRTPR9B5av8AfZ/mTo+g8tX++z/Mm4yw93TuUyKLwzLNFjBlEVRiDjDI6GT/AMXUiz27xtdt37xsXO6PoPLV/vs/zKLslwgtm39u5TIpno+g8tX++z/MnR9B5av99n+ZTuRlh7uncpkUz0fQeWr/AH2f5k6PoPLV/vs/zJuMsPd07lMimej6Dy1f77P8y8OyBTsBJmr7Db/vs/zJuMsOfTuU6KSosmUmJRtliqK58bwHNcK2cgg/vL1rMn0mH6nKVNc3lHtjYDWz3c9xsABrbT/oCVF2Tkhe139u5Xopno+g8tX++z/MnR9B5av99n+ZTuRlh7uncpkUz0fQeWr/AH2f5k6PoPLV/vs/zJuMsPd07lMii6HLNFiMs0MdRiBkgLWyD6XUgAuBLdpdZ2wdS53R9B5av99n+ZRdkuEFxb+3cpkUz0fQeWr/AH2f5k6PoPLV/vs/zKdyMsPd07lMvKmOj6Dy1f77P8ydH0Hlq/32f5k3GWHu6dynRTHR9B5av99n+ZOj6Dy1f77P8ybjLD3dO5Trwpno+g8tX++z/MnR9B5av99n+ZNxlh7uncpkUz0fQeWr/fZ/mTo+g8tX++z/ADJuMsPd07lMimej6Dy1f77P8ydH0Hlq/wB9n+ZNxlh7uncpkUz0fQeWr/fZ/mTo+g8tX++z/Mm4yw93TuUyKZ6PoPLV/vs/zLB5hosNytYVNXXNe7a1gq6l8hHbqtcSB6zYbFF2TGnGTtFt/TubCRa9y7R4ZmkubT1dc6Rou6N1XUskA3X1XOFxtG0X3hZzo+g8tX++z/Ml2JU4xdpNr6dymRRWH5aosUkmjiqMQL4H6kg+l1Is7fa5d9b2hc/o+g8tX++z/Ml2HCC2bf27lMimej6Dy1f77P8AMnR9B5av99n+ZTuRlh7uncpkUz0fQeWr/fZ/mTo+g8tX++z/ADJuMsPd07lMimej6Dy1f77P8ydH0Hlq/wB9n+ZNxlh7uncpkUz0fQeWr/fZ/mTo+g8tX++z/Mm4yw93TuUyKZ6PoPLV/vs/zJ0fQeWr/fZ/mTcZYe7p3KZeVMdH0Hlq/wB9n+ZZHBstR4G5zmPqXFwseVnklA232B5Nj603IahbZ9DLIiKSsIiIAiIgCFF4QEZo5/tcT/8AXz//ABVooCHKWJ4VPUvpKmkZFPPJPqvic5wLzs227AFkst4FX0lW+oramOVrouTEcYe1gOs1wdqn6t7Ai+/auVyPVVjGTclJFatd0ddiWeXzS0tSykpYpHxRDkWyvlLN7na3gg36vZY2udiKEkybXYHLKcMqYY4J3mR0UzC4Rvd4RYQD+B2bBvRnNFxV+F/S+6MrkbMUuORyx1LWtqqaV0Eur4Di3c4dgP8Ap1XsKZYLKGVxlaFzDI6WaR7pZpXbC+R2826hs3e3tWdUrgV1XFzeXgF86nwHfsn8l9F6St5RpHaCFJWjSuR8Sqsj0MNbZ0+Gza/LRt8OB7ZHxh7b7NU6ovuFzttsJ5FXDWYlXYdX1t4+VqmNgpvJReFc/bdsvsv222AbHyVl52WaCKlkcx7ma9y2+qdaR7+v1OsvXM2XX45NRyMc1op5xM4G93ADcLdftVeXY0XiYuo3Zeu/w3t/pQBQukbP3Nsx00MkbKmUgukkaXMhjNxrkAHWJINht3HZuVypvOeThmdsb43iKrhdrxS6gePW1zT4TD2fntB7d7bHkoOCms/A42RH1NYDM+vjraRwsxwp+SeJAbO3W+qLdd736rba5TOVsLr6B7jVz0rotWzYYYdRode+vrEAg7wRYj2WVMi4EVmnN26f4iPyVilTVVmIQVEolEEkYjOo1lmvD3W+qNuyw233KvJsofIEorq7FJ2bYXzxsa/qcY2EPt22uPxVyojwOq6tP7fwjXOF1mKZ6Y+rpqqOkp9ZzYIuRbIXhpteRztrbkW2X9nbSZGzG/MlM50zQyoikfBMG+DyjLXI9RBH8Vg2ZLxDL5kjw2rhZSSOc8MljLnQlx26hANx2A/ncmlynlpmVKYQtc57i5z5JHeFJI7wnHs3AewDfvUK5bWlTcXa3w23S+PjOTj75Y6WYwOayYMcWOc3WaCBfd93/wBHcYvKxxXMsUNd9NhYyR1zT/RmlgjDy131r62tYG2395XtdB9KiewEAua5oPVtBH+qxmTsEdluhhpnua58bSC5t9U3c52y+3rUtblUJqNN8L35X2M0iIuigKK0j585qtZDE6NtVKRZ0gcWRRkkGR1gb2Itbb22NrG1U9nLKDM1xNAdydRG4SRS6ocWub1EHwmm+72FQ722LaLgprPwMZkSepxAmY4hFW0hBabU/JObKNUkAi31QD19u4K0UtlfCMQoJL1U9KYQ0gRQw6gc42+uTYWOzdtG3qVSi4E1mnPa30/xGvK6rxLFMUmoYquKCJjBO17YA94Y7Va1lnGxsbkm/WeqwGWyRjlTVS1VHWFj6ilcwcq1uqJGSNLmEtGwGw6u0dlzzabLr4cUlrS5vJvgZCG7dYFrg6/ZbYvOD5dfh2IVtU5zSyp5DVaL6zeSZqG/Vt9ShJlspwcXHbgvT12v+TPoiLo8gUBozpGYlJWVsoDqx1TLGSdromMsGsF/BFj+AA6lfqMxTJdRSVL6vDKhsEstjNFI3Wgkd41hta71gdZ3XN+WX0mrSi3a/r+CsbRRskMoYwSkBpfqjXLQbgF28i/UvupzLmE19PK6auq2SXbqthijDYW7b61yNYu6vv69lqJSiuas7XuR+QsUqayauiqpRKYJhG12o1myxO5oH8bqwKn8t5cfgtRWSucxwqZhI0C92ixFjfr29SoEXA6rNOd4/D+DWeEy4vmWWpjbXQwmlldF9WmaRK65IJ1r6rbWGy+7cd5qshZhkzHSa87Q2eOR8Mur4JfGRcj2gj77r3yzl1+BzVkjnNcKiczNAvdoItY36/YmTsuvy3HMx7muMlRLMNW+xr9WwN+vYoSZdVnCSaVvS233M1WVjMPjfLIdWNjS9ztuxrRcnZ6gtUUGd6nOdQ4U+IQ0ji9zaemMHKOkAuQZHFpDbgdV/Z27bewSAggEHYQdoIWvm5ArMCkeMOqKZlO9xe0Swh0kBdv5N1jcdgPxJSuMO4JPNx9L8P4ZfUjXsjaJC10gaNdzRqtLrbSASbC/VdYLPmJVeFUbpKGLlJgduzWLGbbuDP75GzZ672NrLOUbHxRtbI8PkDQHPDdUOcBtOrc6tztsuFmGjqK6AtpJxBPcODywPBsb6pB3A9ql8CiDSmm+xK6P8Rq8XcJRXw1dKWnlGuhEVRFJ1N1WbhfrJtYbO1XqhMsZBnoq91fVSwiYgjk6ZpjjeTvc+9tc7b2tvsb7FdqI8NyzEOLn+3z+AiIujzhERAEREAWJxTAnYk/XbVVcIsBqROjDNl9v143G+3t6gssiEqTW6J3mk/0hiXEh7lOaT/SGJcSHuVRIosd6svEid5pP9IYlxIe5Tmk/0hiXEh7lUSJYasvEid5pP9IYlxIe5Tmk/wBIYlxIe5VEiWGrLxIneaT/AEhiXEh7lOaT/SGJcSHuVRIlhqy8SJ3mk/0hiXEh7lOaT/SGJcSHuVRIlhqy8SJ3mk/0hiXEh7lOaT/SGJcSHuVRIlhqy8SJ3mk/0hiXEh7lOaT/AEhiXEh7lUSJYasvEid5pP8ASGJcSHuU5pP9IYlxIe5VEiWGrLxIneaT/SGJcSHuU5pP9IYlxIO5VEiWGrLxIm2ZNdF4NdiAFydj4BtJuTsh3km917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5+E4K7C3OLqmqmuLWldGQPWNRjdqyaJYh1JNWf4CIik4CIiAIiIAiIgCIiAIiIAiIgCIiAIiIAiIgCIiA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16790" y="1196752"/>
            <a:ext cx="9143999" cy="4752528"/>
          </a:xfrm>
          <a:prstGeom prst="rect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 algn="just">
              <a:tabLst>
                <a:tab pos="273050" algn="l"/>
              </a:tabLst>
              <a:defRPr/>
            </a:pPr>
            <a:endParaRPr lang="es-PE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11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220072" y="0"/>
            <a:ext cx="3923928" cy="685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5 CuadroTexto"/>
          <p:cNvSpPr txBox="1"/>
          <p:nvPr/>
        </p:nvSpPr>
        <p:spPr>
          <a:xfrm>
            <a:off x="5580112" y="4993378"/>
            <a:ext cx="34161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dirty="0" smtClean="0">
                <a:solidFill>
                  <a:srgbClr val="7030A0"/>
                </a:solidFill>
              </a:rPr>
              <a:t>El foro del futuro contribuye a la </a:t>
            </a:r>
            <a:r>
              <a:rPr lang="es-PE" sz="2400" b="1" dirty="0" smtClean="0">
                <a:solidFill>
                  <a:srgbClr val="7030A0"/>
                </a:solidFill>
              </a:rPr>
              <a:t>formulación de la visión del Perú al 2050</a:t>
            </a:r>
            <a:endParaRPr lang="es-PE" sz="2400" b="1" dirty="0">
              <a:solidFill>
                <a:srgbClr val="7030A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580112" y="2060848"/>
            <a:ext cx="324036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solidFill>
                  <a:schemeClr val="bg1"/>
                </a:solidFill>
              </a:rPr>
              <a:t>Siendo la naturaleza del Foro, promover </a:t>
            </a:r>
            <a:r>
              <a:rPr lang="es-PE" sz="2000" b="1" dirty="0">
                <a:solidFill>
                  <a:schemeClr val="bg1"/>
                </a:solidFill>
              </a:rPr>
              <a:t>discusiones de interés nacional</a:t>
            </a:r>
            <a:r>
              <a:rPr lang="es-PE" sz="2000" dirty="0">
                <a:solidFill>
                  <a:schemeClr val="bg1"/>
                </a:solidFill>
              </a:rPr>
              <a:t>,</a:t>
            </a:r>
            <a:r>
              <a:rPr lang="es-PE" dirty="0">
                <a:solidFill>
                  <a:schemeClr val="bg1"/>
                </a:solidFill>
              </a:rPr>
              <a:t> </a:t>
            </a:r>
            <a:r>
              <a:rPr lang="es-PE" dirty="0" smtClean="0">
                <a:solidFill>
                  <a:schemeClr val="bg1"/>
                </a:solidFill>
              </a:rPr>
              <a:t>es de importancia </a:t>
            </a:r>
            <a:r>
              <a:rPr lang="es-PE" dirty="0">
                <a:solidFill>
                  <a:schemeClr val="bg1"/>
                </a:solidFill>
              </a:rPr>
              <a:t>su difusión a través de los principales medios de comunicación, con el </a:t>
            </a:r>
            <a:r>
              <a:rPr lang="es-PE" sz="2000" b="1" dirty="0">
                <a:solidFill>
                  <a:schemeClr val="bg1"/>
                </a:solidFill>
              </a:rPr>
              <a:t>propósito de informar, sensibilizar y concientizar a la sociedad civil </a:t>
            </a:r>
            <a:r>
              <a:rPr lang="es-PE" dirty="0">
                <a:solidFill>
                  <a:schemeClr val="bg1"/>
                </a:solidFill>
              </a:rPr>
              <a:t>de los cambios futuros. 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354" y="177166"/>
            <a:ext cx="3600400" cy="1350150"/>
          </a:xfrm>
          <a:prstGeom prst="rect">
            <a:avLst/>
          </a:prstGeom>
        </p:spPr>
      </p:pic>
      <p:sp>
        <p:nvSpPr>
          <p:cNvPr id="33" name="32 Rectángulo"/>
          <p:cNvSpPr/>
          <p:nvPr/>
        </p:nvSpPr>
        <p:spPr>
          <a:xfrm>
            <a:off x="350170" y="1908121"/>
            <a:ext cx="2293894" cy="9091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400" dirty="0">
                <a:solidFill>
                  <a:schemeClr val="tx1"/>
                </a:solidFill>
              </a:rPr>
              <a:t>El futuro de la educación</a:t>
            </a:r>
          </a:p>
          <a:p>
            <a:pPr algn="ctr"/>
            <a:r>
              <a:rPr lang="es-PE" sz="1400" dirty="0" smtClean="0">
                <a:solidFill>
                  <a:schemeClr val="tx1"/>
                </a:solidFill>
              </a:rPr>
              <a:t>y </a:t>
            </a:r>
            <a:r>
              <a:rPr lang="es-PE" sz="1400" dirty="0">
                <a:solidFill>
                  <a:schemeClr val="tx1"/>
                </a:solidFill>
              </a:rPr>
              <a:t>la educación del futuro</a:t>
            </a:r>
          </a:p>
        </p:txBody>
      </p:sp>
      <p:sp>
        <p:nvSpPr>
          <p:cNvPr id="34" name="33 Rectángulo"/>
          <p:cNvSpPr/>
          <p:nvPr/>
        </p:nvSpPr>
        <p:spPr>
          <a:xfrm>
            <a:off x="350170" y="2989982"/>
            <a:ext cx="2293894" cy="7990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400" dirty="0">
                <a:solidFill>
                  <a:schemeClr val="tx1"/>
                </a:solidFill>
              </a:rPr>
              <a:t>Las empresas peruanas y el surgimiento de China como gran potencia</a:t>
            </a:r>
          </a:p>
        </p:txBody>
      </p:sp>
      <p:sp>
        <p:nvSpPr>
          <p:cNvPr id="35" name="34 Rectángulo"/>
          <p:cNvSpPr/>
          <p:nvPr/>
        </p:nvSpPr>
        <p:spPr>
          <a:xfrm>
            <a:off x="2771800" y="2340169"/>
            <a:ext cx="2304256" cy="4770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400" dirty="0">
                <a:solidFill>
                  <a:schemeClr val="tx1"/>
                </a:solidFill>
              </a:rPr>
              <a:t>Seguridad alimentaria</a:t>
            </a:r>
          </a:p>
        </p:txBody>
      </p:sp>
      <p:sp>
        <p:nvSpPr>
          <p:cNvPr id="36" name="35 Rectángulo"/>
          <p:cNvSpPr/>
          <p:nvPr/>
        </p:nvSpPr>
        <p:spPr>
          <a:xfrm>
            <a:off x="354330" y="3902860"/>
            <a:ext cx="2286011" cy="3815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400" dirty="0">
                <a:solidFill>
                  <a:schemeClr val="tx1"/>
                </a:solidFill>
              </a:rPr>
              <a:t>Educación superior</a:t>
            </a:r>
          </a:p>
        </p:txBody>
      </p:sp>
      <p:sp>
        <p:nvSpPr>
          <p:cNvPr id="37" name="36 Rectángulo"/>
          <p:cNvSpPr/>
          <p:nvPr/>
        </p:nvSpPr>
        <p:spPr>
          <a:xfrm>
            <a:off x="2771800" y="2988240"/>
            <a:ext cx="2304256" cy="3592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400" dirty="0">
                <a:solidFill>
                  <a:schemeClr val="tx1"/>
                </a:solidFill>
              </a:rPr>
              <a:t>Cambio climático</a:t>
            </a:r>
          </a:p>
        </p:txBody>
      </p:sp>
      <p:sp>
        <p:nvSpPr>
          <p:cNvPr id="38" name="37 Rectángulo"/>
          <p:cNvSpPr/>
          <p:nvPr/>
        </p:nvSpPr>
        <p:spPr>
          <a:xfrm>
            <a:off x="2771800" y="1908121"/>
            <a:ext cx="2304256" cy="3687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400" dirty="0">
                <a:solidFill>
                  <a:schemeClr val="tx1"/>
                </a:solidFill>
              </a:rPr>
              <a:t>El futuro de la salud</a:t>
            </a:r>
          </a:p>
        </p:txBody>
      </p:sp>
      <p:sp>
        <p:nvSpPr>
          <p:cNvPr id="39" name="38 Rectángulo"/>
          <p:cNvSpPr/>
          <p:nvPr/>
        </p:nvSpPr>
        <p:spPr>
          <a:xfrm>
            <a:off x="2771800" y="3899083"/>
            <a:ext cx="2304256" cy="3853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400" dirty="0">
                <a:solidFill>
                  <a:schemeClr val="tx1"/>
                </a:solidFill>
              </a:rPr>
              <a:t>El futuro de las TIC</a:t>
            </a:r>
          </a:p>
        </p:txBody>
      </p:sp>
      <p:sp>
        <p:nvSpPr>
          <p:cNvPr id="40" name="39 Rectángulo"/>
          <p:cNvSpPr/>
          <p:nvPr/>
        </p:nvSpPr>
        <p:spPr>
          <a:xfrm>
            <a:off x="381541" y="4424238"/>
            <a:ext cx="2286009" cy="6006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400" dirty="0">
                <a:solidFill>
                  <a:schemeClr val="tx1"/>
                </a:solidFill>
              </a:rPr>
              <a:t>Riesgos y posibilidades</a:t>
            </a:r>
          </a:p>
          <a:p>
            <a:pPr algn="ctr"/>
            <a:r>
              <a:rPr lang="es-PE" sz="1400" dirty="0">
                <a:solidFill>
                  <a:schemeClr val="tx1"/>
                </a:solidFill>
              </a:rPr>
              <a:t>de la Alianza del Pacífico</a:t>
            </a:r>
          </a:p>
        </p:txBody>
      </p:sp>
      <p:sp>
        <p:nvSpPr>
          <p:cNvPr id="41" name="40 Rectángulo"/>
          <p:cNvSpPr/>
          <p:nvPr/>
        </p:nvSpPr>
        <p:spPr>
          <a:xfrm>
            <a:off x="2771800" y="3432327"/>
            <a:ext cx="2304256" cy="3567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400" dirty="0">
                <a:solidFill>
                  <a:schemeClr val="tx1"/>
                </a:solidFill>
              </a:rPr>
              <a:t>Ciudades sostenibles</a:t>
            </a:r>
          </a:p>
        </p:txBody>
      </p:sp>
      <p:sp>
        <p:nvSpPr>
          <p:cNvPr id="42" name="41 Rectángulo"/>
          <p:cNvSpPr/>
          <p:nvPr/>
        </p:nvSpPr>
        <p:spPr>
          <a:xfrm>
            <a:off x="2771800" y="4440071"/>
            <a:ext cx="230425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400" dirty="0">
                <a:solidFill>
                  <a:schemeClr val="tx1"/>
                </a:solidFill>
              </a:rPr>
              <a:t>Tercera revolución industrial:</a:t>
            </a:r>
          </a:p>
          <a:p>
            <a:pPr algn="ctr"/>
            <a:r>
              <a:rPr lang="es-PE" sz="1400" dirty="0">
                <a:solidFill>
                  <a:schemeClr val="tx1"/>
                </a:solidFill>
              </a:rPr>
              <a:t>la nueva era de la innovación</a:t>
            </a:r>
          </a:p>
        </p:txBody>
      </p:sp>
      <p:sp>
        <p:nvSpPr>
          <p:cNvPr id="43" name="42 Rectángulo"/>
          <p:cNvSpPr/>
          <p:nvPr/>
        </p:nvSpPr>
        <p:spPr>
          <a:xfrm>
            <a:off x="381540" y="5157192"/>
            <a:ext cx="2286010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400" dirty="0">
                <a:solidFill>
                  <a:schemeClr val="tx1"/>
                </a:solidFill>
              </a:rPr>
              <a:t>I Cumbre de Agentes del Cambio:</a:t>
            </a:r>
          </a:p>
          <a:p>
            <a:pPr algn="ctr"/>
            <a:r>
              <a:rPr lang="es-PE" sz="1400" dirty="0">
                <a:solidFill>
                  <a:schemeClr val="tx1"/>
                </a:solidFill>
              </a:rPr>
              <a:t>Perú Digital 2.0</a:t>
            </a:r>
          </a:p>
        </p:txBody>
      </p:sp>
      <p:sp>
        <p:nvSpPr>
          <p:cNvPr id="49" name="48 CuadroTexto"/>
          <p:cNvSpPr txBox="1"/>
          <p:nvPr/>
        </p:nvSpPr>
        <p:spPr>
          <a:xfrm>
            <a:off x="350170" y="726430"/>
            <a:ext cx="45940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b="1" dirty="0" smtClean="0">
                <a:solidFill>
                  <a:schemeClr val="accent1">
                    <a:lumMod val="75000"/>
                  </a:schemeClr>
                </a:solidFill>
              </a:rPr>
              <a:t>A través de los… </a:t>
            </a:r>
            <a:endParaRPr lang="es-PE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2771800" y="5167912"/>
            <a:ext cx="2304256" cy="7813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400" dirty="0"/>
              <a:t>América Latina: Imaginando el futuro, hoy</a:t>
            </a:r>
          </a:p>
        </p:txBody>
      </p:sp>
      <p:sp>
        <p:nvSpPr>
          <p:cNvPr id="2" name="1 Flecha derecha"/>
          <p:cNvSpPr/>
          <p:nvPr/>
        </p:nvSpPr>
        <p:spPr>
          <a:xfrm>
            <a:off x="2771800" y="476672"/>
            <a:ext cx="1656184" cy="93610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379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580126" y="1052736"/>
            <a:ext cx="8168590" cy="4896544"/>
          </a:xfrm>
          <a:prstGeom prst="rect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 algn="just">
              <a:tabLst>
                <a:tab pos="273050" algn="l"/>
              </a:tabLst>
              <a:defRPr/>
            </a:pPr>
            <a:endParaRPr lang="es-PE" sz="1400" dirty="0">
              <a:solidFill>
                <a:srgbClr val="000000"/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755494" y="1903788"/>
            <a:ext cx="2199850" cy="3579238"/>
          </a:xfrm>
          <a:prstGeom prst="rect">
            <a:avLst/>
          </a:prstGeom>
          <a:noFill/>
          <a:ln w="635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1400" b="1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323852" y="6237288"/>
            <a:ext cx="8424863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580125" y="798612"/>
            <a:ext cx="7876970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17900" y="6303966"/>
            <a:ext cx="2133600" cy="365125"/>
          </a:xfrm>
        </p:spPr>
        <p:txBody>
          <a:bodyPr/>
          <a:lstStyle/>
          <a:p>
            <a:pPr algn="ctr">
              <a:defRPr/>
            </a:pPr>
            <a:fld id="{FC3EB930-8334-4AC3-9200-8287529D0EAC}" type="slidenum">
              <a:rPr lang="es-ES" b="1">
                <a:solidFill>
                  <a:schemeClr val="accent1">
                    <a:lumMod val="50000"/>
                  </a:schemeClr>
                </a:solidFill>
              </a:rPr>
              <a:pPr algn="ctr">
                <a:defRPr/>
              </a:pPr>
              <a:t>13</a:t>
            </a:fld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4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993" y="6323016"/>
            <a:ext cx="779463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327384" y="260648"/>
            <a:ext cx="734229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s-ES"/>
            </a:defPPr>
            <a:lvl1pPr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b="1" kern="0">
                <a:solidFill>
                  <a:schemeClr val="tx2"/>
                </a:solidFill>
                <a:ea typeface="ヒラギノ角ゴ Pro W3"/>
                <a:cs typeface="ヒラギノ角ゴ Pro W3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s-ES" sz="2000" dirty="0" smtClean="0"/>
              <a:t>Resultados de los primeros foros</a:t>
            </a:r>
            <a:endParaRPr lang="es-ES" sz="2000" dirty="0"/>
          </a:p>
        </p:txBody>
      </p:sp>
      <p:sp>
        <p:nvSpPr>
          <p:cNvPr id="11" name="10 Rectángulo"/>
          <p:cNvSpPr/>
          <p:nvPr/>
        </p:nvSpPr>
        <p:spPr>
          <a:xfrm>
            <a:off x="766724" y="1352311"/>
            <a:ext cx="2199850" cy="4591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400" b="1" dirty="0" smtClean="0"/>
              <a:t>Información relevante</a:t>
            </a:r>
            <a:endParaRPr lang="es-PE" sz="1400" b="1" dirty="0"/>
          </a:p>
        </p:txBody>
      </p:sp>
      <p:sp>
        <p:nvSpPr>
          <p:cNvPr id="24" name="23 Rectángulo"/>
          <p:cNvSpPr/>
          <p:nvPr/>
        </p:nvSpPr>
        <p:spPr>
          <a:xfrm>
            <a:off x="911114" y="2180934"/>
            <a:ext cx="1904038" cy="459186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 smtClean="0">
                <a:solidFill>
                  <a:schemeClr val="tx1"/>
                </a:solidFill>
              </a:rPr>
              <a:t>Tendencias globales</a:t>
            </a: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914630" y="2801868"/>
            <a:ext cx="1904038" cy="459186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 smtClean="0">
                <a:solidFill>
                  <a:schemeClr val="tx1"/>
                </a:solidFill>
              </a:rPr>
              <a:t>Tendencias nacionales</a:t>
            </a: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914630" y="3449940"/>
            <a:ext cx="1904038" cy="459186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 smtClean="0">
                <a:solidFill>
                  <a:schemeClr val="tx1"/>
                </a:solidFill>
              </a:rPr>
              <a:t>Casos de éxito</a:t>
            </a: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910436" y="4098012"/>
            <a:ext cx="1904038" cy="459186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 smtClean="0">
                <a:solidFill>
                  <a:schemeClr val="tx1"/>
                </a:solidFill>
              </a:rPr>
              <a:t>Temas clave</a:t>
            </a: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914630" y="4746084"/>
            <a:ext cx="1904038" cy="459186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 smtClean="0">
                <a:solidFill>
                  <a:schemeClr val="tx1"/>
                </a:solidFill>
              </a:rPr>
              <a:t>Disruptores positivos</a:t>
            </a:r>
            <a:endParaRPr lang="es-PE" sz="1200" dirty="0">
              <a:solidFill>
                <a:schemeClr val="tx1"/>
              </a:solidFill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3531216" y="1351432"/>
            <a:ext cx="2199850" cy="4131594"/>
            <a:chOff x="6221463" y="1372594"/>
            <a:chExt cx="2199850" cy="4131594"/>
          </a:xfrm>
        </p:grpSpPr>
        <p:sp>
          <p:nvSpPr>
            <p:cNvPr id="13" name="12 Rectángulo"/>
            <p:cNvSpPr/>
            <p:nvPr/>
          </p:nvSpPr>
          <p:spPr>
            <a:xfrm>
              <a:off x="6221463" y="1372594"/>
              <a:ext cx="2199850" cy="459186"/>
            </a:xfrm>
            <a:prstGeom prst="rect">
              <a:avLst/>
            </a:prstGeom>
            <a:solidFill>
              <a:srgbClr val="DC4A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400" b="1" dirty="0" smtClean="0"/>
                <a:t>Documentos en construcción </a:t>
              </a:r>
              <a:endParaRPr lang="es-PE" sz="1400" b="1" dirty="0"/>
            </a:p>
          </p:txBody>
        </p:sp>
        <p:sp>
          <p:nvSpPr>
            <p:cNvPr id="23" name="22 Rectángulo"/>
            <p:cNvSpPr/>
            <p:nvPr/>
          </p:nvSpPr>
          <p:spPr>
            <a:xfrm>
              <a:off x="6221463" y="1924950"/>
              <a:ext cx="2199850" cy="3579238"/>
            </a:xfrm>
            <a:prstGeom prst="rect">
              <a:avLst/>
            </a:prstGeom>
            <a:noFill/>
            <a:ln w="63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400" b="1" dirty="0"/>
            </a:p>
          </p:txBody>
        </p:sp>
        <p:sp>
          <p:nvSpPr>
            <p:cNvPr id="44" name="43 Rectángulo"/>
            <p:cNvSpPr/>
            <p:nvPr/>
          </p:nvSpPr>
          <p:spPr>
            <a:xfrm>
              <a:off x="6386608" y="2047804"/>
              <a:ext cx="1904038" cy="459186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200" dirty="0" smtClean="0">
                  <a:solidFill>
                    <a:schemeClr val="tx1"/>
                  </a:solidFill>
                </a:rPr>
                <a:t>El futuro de la salud</a:t>
              </a:r>
              <a:endParaRPr lang="es-PE" sz="1200" dirty="0">
                <a:solidFill>
                  <a:schemeClr val="tx1"/>
                </a:solidFill>
              </a:endParaRPr>
            </a:p>
          </p:txBody>
        </p:sp>
        <p:sp>
          <p:nvSpPr>
            <p:cNvPr id="45" name="44 Rectángulo"/>
            <p:cNvSpPr/>
            <p:nvPr/>
          </p:nvSpPr>
          <p:spPr>
            <a:xfrm>
              <a:off x="6390124" y="2668738"/>
              <a:ext cx="1904038" cy="459186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PE" sz="1200" dirty="0">
                  <a:solidFill>
                    <a:schemeClr val="tx1"/>
                  </a:solidFill>
                </a:rPr>
                <a:t>Ciudades sostenibles</a:t>
              </a:r>
            </a:p>
          </p:txBody>
        </p:sp>
        <p:sp>
          <p:nvSpPr>
            <p:cNvPr id="46" name="45 Rectángulo"/>
            <p:cNvSpPr/>
            <p:nvPr/>
          </p:nvSpPr>
          <p:spPr>
            <a:xfrm>
              <a:off x="6390124" y="3316810"/>
              <a:ext cx="1904038" cy="459186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PE" sz="1200" dirty="0">
                  <a:solidFill>
                    <a:schemeClr val="tx1"/>
                  </a:solidFill>
                </a:rPr>
                <a:t>Educación superior</a:t>
              </a:r>
            </a:p>
          </p:txBody>
        </p:sp>
        <p:sp>
          <p:nvSpPr>
            <p:cNvPr id="47" name="46 Rectángulo"/>
            <p:cNvSpPr/>
            <p:nvPr/>
          </p:nvSpPr>
          <p:spPr>
            <a:xfrm>
              <a:off x="6385930" y="3930288"/>
              <a:ext cx="1904038" cy="836958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PE" sz="1200" dirty="0">
                  <a:solidFill>
                    <a:schemeClr val="tx1"/>
                  </a:solidFill>
                </a:rPr>
                <a:t>Tercera revolución industrial:</a:t>
              </a:r>
            </a:p>
            <a:p>
              <a:pPr algn="ctr"/>
              <a:r>
                <a:rPr lang="es-PE" sz="1200" dirty="0">
                  <a:solidFill>
                    <a:schemeClr val="tx1"/>
                  </a:solidFill>
                </a:rPr>
                <a:t>la nueva era de la innovación</a:t>
              </a:r>
            </a:p>
          </p:txBody>
        </p:sp>
        <p:sp>
          <p:nvSpPr>
            <p:cNvPr id="48" name="47 Rectángulo"/>
            <p:cNvSpPr/>
            <p:nvPr/>
          </p:nvSpPr>
          <p:spPr>
            <a:xfrm>
              <a:off x="6390124" y="4890322"/>
              <a:ext cx="1904038" cy="469850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PE" sz="1200" dirty="0">
                  <a:solidFill>
                    <a:schemeClr val="tx1"/>
                  </a:solidFill>
                </a:rPr>
                <a:t>Cambio climático</a:t>
              </a:r>
            </a:p>
          </p:txBody>
        </p:sp>
      </p:grpSp>
      <p:sp>
        <p:nvSpPr>
          <p:cNvPr id="88" name="87 Cheurón"/>
          <p:cNvSpPr/>
          <p:nvPr/>
        </p:nvSpPr>
        <p:spPr>
          <a:xfrm>
            <a:off x="3006448" y="3589533"/>
            <a:ext cx="173020" cy="18000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PE" sz="1400" b="1"/>
          </a:p>
        </p:txBody>
      </p:sp>
      <p:sp>
        <p:nvSpPr>
          <p:cNvPr id="89" name="88 Cheurón"/>
          <p:cNvSpPr/>
          <p:nvPr/>
        </p:nvSpPr>
        <p:spPr>
          <a:xfrm>
            <a:off x="3158848" y="3589533"/>
            <a:ext cx="173020" cy="18000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PE" sz="1400" b="1"/>
          </a:p>
        </p:txBody>
      </p:sp>
      <p:sp>
        <p:nvSpPr>
          <p:cNvPr id="90" name="89 Cheurón"/>
          <p:cNvSpPr/>
          <p:nvPr/>
        </p:nvSpPr>
        <p:spPr>
          <a:xfrm>
            <a:off x="3300158" y="3589533"/>
            <a:ext cx="173020" cy="18000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PE" sz="1400" b="1"/>
          </a:p>
        </p:txBody>
      </p:sp>
      <p:sp>
        <p:nvSpPr>
          <p:cNvPr id="92" name="91 Cheurón"/>
          <p:cNvSpPr/>
          <p:nvPr/>
        </p:nvSpPr>
        <p:spPr>
          <a:xfrm>
            <a:off x="6014866" y="3649412"/>
            <a:ext cx="173020" cy="18000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PE" sz="1400" b="1"/>
          </a:p>
        </p:txBody>
      </p:sp>
      <p:sp>
        <p:nvSpPr>
          <p:cNvPr id="91" name="90 Cheurón"/>
          <p:cNvSpPr/>
          <p:nvPr/>
        </p:nvSpPr>
        <p:spPr>
          <a:xfrm>
            <a:off x="5862466" y="3649412"/>
            <a:ext cx="173020" cy="18000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PE" sz="1400" b="1"/>
          </a:p>
        </p:txBody>
      </p:sp>
      <p:sp>
        <p:nvSpPr>
          <p:cNvPr id="93" name="92 Cheurón"/>
          <p:cNvSpPr/>
          <p:nvPr/>
        </p:nvSpPr>
        <p:spPr>
          <a:xfrm>
            <a:off x="6156176" y="3649412"/>
            <a:ext cx="173020" cy="18000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PE" sz="1400" b="1"/>
          </a:p>
        </p:txBody>
      </p:sp>
      <p:grpSp>
        <p:nvGrpSpPr>
          <p:cNvPr id="94" name="93 Grupo"/>
          <p:cNvGrpSpPr/>
          <p:nvPr/>
        </p:nvGrpSpPr>
        <p:grpSpPr>
          <a:xfrm>
            <a:off x="6376931" y="1372594"/>
            <a:ext cx="2209140" cy="3603083"/>
            <a:chOff x="3603627" y="1372594"/>
            <a:chExt cx="2209140" cy="3603083"/>
          </a:xfrm>
        </p:grpSpPr>
        <p:sp>
          <p:nvSpPr>
            <p:cNvPr id="95" name="94 Rectángulo"/>
            <p:cNvSpPr/>
            <p:nvPr/>
          </p:nvSpPr>
          <p:spPr>
            <a:xfrm>
              <a:off x="3603627" y="1372594"/>
              <a:ext cx="2199850" cy="45918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400" b="1" dirty="0" smtClean="0"/>
                <a:t>Documentos terminados</a:t>
              </a:r>
              <a:endParaRPr lang="es-PE" sz="1400" b="1" dirty="0"/>
            </a:p>
          </p:txBody>
        </p:sp>
        <p:sp>
          <p:nvSpPr>
            <p:cNvPr id="96" name="95 Rectángulo"/>
            <p:cNvSpPr/>
            <p:nvPr/>
          </p:nvSpPr>
          <p:spPr>
            <a:xfrm>
              <a:off x="3612917" y="2410527"/>
              <a:ext cx="2199850" cy="2565150"/>
            </a:xfrm>
            <a:prstGeom prst="rect">
              <a:avLst/>
            </a:prstGeom>
            <a:noFill/>
            <a:ln w="6350">
              <a:solidFill>
                <a:schemeClr val="accent5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400" b="1" dirty="0"/>
            </a:p>
          </p:txBody>
        </p:sp>
        <p:sp>
          <p:nvSpPr>
            <p:cNvPr id="97" name="96 Rectángulo"/>
            <p:cNvSpPr/>
            <p:nvPr/>
          </p:nvSpPr>
          <p:spPr>
            <a:xfrm>
              <a:off x="3760823" y="2640120"/>
              <a:ext cx="1904038" cy="620934"/>
            </a:xfrm>
            <a:prstGeom prst="rect">
              <a:avLst/>
            </a:prstGeom>
            <a:solidFill>
              <a:schemeClr val="accent5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200" dirty="0" smtClean="0">
                  <a:solidFill>
                    <a:schemeClr val="tx1"/>
                  </a:solidFill>
                </a:rPr>
                <a:t>El futuro de la educación y la educación del futuro</a:t>
              </a:r>
              <a:endParaRPr lang="es-PE" sz="1200" dirty="0">
                <a:solidFill>
                  <a:schemeClr val="tx1"/>
                </a:solidFill>
              </a:endParaRPr>
            </a:p>
          </p:txBody>
        </p:sp>
        <p:sp>
          <p:nvSpPr>
            <p:cNvPr id="98" name="97 Rectángulo"/>
            <p:cNvSpPr/>
            <p:nvPr/>
          </p:nvSpPr>
          <p:spPr>
            <a:xfrm>
              <a:off x="3751533" y="3649412"/>
              <a:ext cx="1904038" cy="896091"/>
            </a:xfrm>
            <a:prstGeom prst="rect">
              <a:avLst/>
            </a:prstGeom>
            <a:solidFill>
              <a:schemeClr val="accent5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PE" sz="1200" dirty="0">
                  <a:solidFill>
                    <a:schemeClr val="tx1"/>
                  </a:solidFill>
                </a:rPr>
                <a:t>Las empresas peruanas y el surgimiento de China como gran potencia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600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323850" y="6309320"/>
            <a:ext cx="8424863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813" y="6334125"/>
            <a:ext cx="777875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395536" y="1052736"/>
            <a:ext cx="8424863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16790" y="1196752"/>
            <a:ext cx="9143999" cy="4752528"/>
          </a:xfrm>
          <a:prstGeom prst="rect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 algn="just">
              <a:tabLst>
                <a:tab pos="273050" algn="l"/>
              </a:tabLst>
              <a:defRPr/>
            </a:pPr>
            <a:endParaRPr lang="es-PE" sz="1400" dirty="0">
              <a:solidFill>
                <a:srgbClr val="000000"/>
              </a:solidFill>
            </a:endParaRPr>
          </a:p>
        </p:txBody>
      </p:sp>
      <p:sp>
        <p:nvSpPr>
          <p:cNvPr id="16" name="3 Título"/>
          <p:cNvSpPr txBox="1">
            <a:spLocks/>
          </p:cNvSpPr>
          <p:nvPr/>
        </p:nvSpPr>
        <p:spPr>
          <a:xfrm>
            <a:off x="838200" y="2607047"/>
            <a:ext cx="7772400" cy="22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dirty="0" smtClean="0">
                <a:solidFill>
                  <a:schemeClr val="accent1">
                    <a:lumMod val="50000"/>
                  </a:schemeClr>
                </a:solidFill>
              </a:rPr>
              <a:t>Propuesta temática para </a:t>
            </a:r>
          </a:p>
          <a:p>
            <a:r>
              <a:rPr lang="es-PE" dirty="0" smtClean="0">
                <a:solidFill>
                  <a:schemeClr val="accent1">
                    <a:lumMod val="50000"/>
                  </a:schemeClr>
                </a:solidFill>
              </a:rPr>
              <a:t>Foro del Futuro XIII</a:t>
            </a:r>
          </a:p>
          <a:p>
            <a:endParaRPr lang="es-PE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PE" sz="5800" b="1" dirty="0" smtClean="0">
                <a:solidFill>
                  <a:schemeClr val="accent1">
                    <a:lumMod val="50000"/>
                  </a:schemeClr>
                </a:solidFill>
              </a:rPr>
              <a:t>Industrias CULTURALES</a:t>
            </a:r>
            <a:endParaRPr lang="es-PE" sz="5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60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323850" y="6309320"/>
            <a:ext cx="8424863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813" y="6334125"/>
            <a:ext cx="777875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395536" y="764704"/>
            <a:ext cx="8424863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4 Subtítulo"/>
          <p:cNvSpPr txBox="1">
            <a:spLocks/>
          </p:cNvSpPr>
          <p:nvPr/>
        </p:nvSpPr>
        <p:spPr>
          <a:xfrm>
            <a:off x="420777" y="306763"/>
            <a:ext cx="8399622" cy="745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PE" sz="1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Partiendo de la organización de la Institución…</a:t>
            </a:r>
            <a:endParaRPr lang="es-PE" sz="1800" b="1" dirty="0">
              <a:solidFill>
                <a:schemeClr val="accent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7" t="16804" r="34286" b="51787"/>
          <a:stretch/>
        </p:blipFill>
        <p:spPr bwMode="auto">
          <a:xfrm>
            <a:off x="1225587" y="1163982"/>
            <a:ext cx="6358506" cy="341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1 Grupo"/>
          <p:cNvGrpSpPr/>
          <p:nvPr/>
        </p:nvGrpSpPr>
        <p:grpSpPr>
          <a:xfrm>
            <a:off x="1259633" y="4632506"/>
            <a:ext cx="6624735" cy="1028742"/>
            <a:chOff x="971601" y="4282781"/>
            <a:chExt cx="6624735" cy="1028742"/>
          </a:xfrm>
        </p:grpSpPr>
        <p:sp>
          <p:nvSpPr>
            <p:cNvPr id="13" name="5 Cuadro de texto"/>
            <p:cNvSpPr txBox="1"/>
            <p:nvPr/>
          </p:nvSpPr>
          <p:spPr>
            <a:xfrm>
              <a:off x="971601" y="4293096"/>
              <a:ext cx="1728191" cy="73039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lvl="0" indent="-342900">
                <a:lnSpc>
                  <a:spcPct val="115000"/>
                </a:lnSpc>
                <a:spcAft>
                  <a:spcPts val="0"/>
                </a:spcAft>
                <a:buFont typeface="Symbol"/>
                <a:buChar char=""/>
              </a:pPr>
              <a:r>
                <a:rPr lang="es-PE" sz="1200" dirty="0" smtClean="0">
                  <a:ea typeface="Calibri"/>
                  <a:cs typeface="Times New Roman"/>
                </a:rPr>
                <a:t>Sector </a:t>
              </a:r>
              <a:r>
                <a:rPr lang="es-PE" sz="1200" dirty="0">
                  <a:ea typeface="Calibri"/>
                  <a:cs typeface="Times New Roman"/>
                </a:rPr>
                <a:t>Artes </a:t>
              </a:r>
              <a:r>
                <a:rPr lang="es-PE" sz="1200" dirty="0" smtClean="0">
                  <a:ea typeface="Calibri"/>
                  <a:cs typeface="Times New Roman"/>
                </a:rPr>
                <a:t>visuales</a:t>
              </a:r>
            </a:p>
            <a:p>
              <a:pPr marL="342900" lvl="0" indent="-342900">
                <a:lnSpc>
                  <a:spcPct val="115000"/>
                </a:lnSpc>
                <a:spcAft>
                  <a:spcPts val="0"/>
                </a:spcAft>
                <a:buFont typeface="Symbol"/>
                <a:buChar char=""/>
              </a:pPr>
              <a:r>
                <a:rPr lang="es-PE" sz="1200" dirty="0" smtClean="0">
                  <a:ea typeface="Calibri"/>
                  <a:cs typeface="Times New Roman"/>
                </a:rPr>
                <a:t>Sector Música</a:t>
              </a:r>
            </a:p>
            <a:p>
              <a:pPr marL="342900" lvl="0" indent="-342900">
                <a:lnSpc>
                  <a:spcPct val="115000"/>
                </a:lnSpc>
                <a:spcAft>
                  <a:spcPts val="0"/>
                </a:spcAft>
                <a:buFont typeface="Symbol"/>
                <a:buChar char=""/>
              </a:pPr>
              <a:r>
                <a:rPr lang="es-PE" sz="1200" dirty="0" smtClean="0">
                  <a:ea typeface="Calibri"/>
                  <a:cs typeface="Times New Roman"/>
                </a:rPr>
                <a:t>Sector Videojuegos</a:t>
              </a:r>
              <a:endParaRPr lang="es-PE" sz="1200" dirty="0">
                <a:ea typeface="Calibri"/>
                <a:cs typeface="Times New Roman"/>
              </a:endParaRPr>
            </a:p>
          </p:txBody>
        </p:sp>
        <p:sp>
          <p:nvSpPr>
            <p:cNvPr id="16" name="5 Cuadro de texto"/>
            <p:cNvSpPr txBox="1"/>
            <p:nvPr/>
          </p:nvSpPr>
          <p:spPr>
            <a:xfrm>
              <a:off x="2650928" y="4293096"/>
              <a:ext cx="1489024" cy="1018427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lvl="0" indent="-342900">
                <a:lnSpc>
                  <a:spcPct val="115000"/>
                </a:lnSpc>
                <a:spcAft>
                  <a:spcPts val="0"/>
                </a:spcAft>
                <a:buFont typeface="Symbol"/>
                <a:buChar char=""/>
              </a:pPr>
              <a:r>
                <a:rPr lang="es-PE" sz="1200" dirty="0" smtClean="0">
                  <a:effectLst/>
                  <a:ea typeface="Calibri"/>
                  <a:cs typeface="Times New Roman"/>
                </a:rPr>
                <a:t>Sector  Editorial</a:t>
              </a:r>
              <a:endParaRPr lang="es-PE" sz="12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17" name="5 Cuadro de texto"/>
            <p:cNvSpPr txBox="1"/>
            <p:nvPr/>
          </p:nvSpPr>
          <p:spPr>
            <a:xfrm>
              <a:off x="5808897" y="4293096"/>
              <a:ext cx="1787439" cy="1018427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lvl="0" indent="-342900">
                <a:lnSpc>
                  <a:spcPct val="115000"/>
                </a:lnSpc>
                <a:spcAft>
                  <a:spcPts val="0"/>
                </a:spcAft>
                <a:buFont typeface="Symbol"/>
                <a:buChar char=""/>
              </a:pPr>
              <a:r>
                <a:rPr lang="es-PE" sz="1200" dirty="0" smtClean="0">
                  <a:ea typeface="Calibri"/>
                  <a:cs typeface="Times New Roman"/>
                </a:rPr>
                <a:t>Sector </a:t>
              </a:r>
              <a:r>
                <a:rPr lang="es-PE" sz="1200" dirty="0">
                  <a:ea typeface="Calibri"/>
                  <a:cs typeface="Times New Roman"/>
                </a:rPr>
                <a:t>Artes </a:t>
              </a:r>
              <a:r>
                <a:rPr lang="es-PE" sz="1200" dirty="0" smtClean="0">
                  <a:effectLst/>
                  <a:ea typeface="Calibri"/>
                  <a:cs typeface="Times New Roman"/>
                </a:rPr>
                <a:t>Escénicas</a:t>
              </a:r>
              <a:endParaRPr lang="es-PE" sz="12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18" name="5 Cuadro de texto"/>
            <p:cNvSpPr txBox="1"/>
            <p:nvPr/>
          </p:nvSpPr>
          <p:spPr>
            <a:xfrm>
              <a:off x="4211960" y="4282781"/>
              <a:ext cx="1394356" cy="1018427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lvl="0" indent="-342900">
                <a:lnSpc>
                  <a:spcPct val="115000"/>
                </a:lnSpc>
                <a:spcAft>
                  <a:spcPts val="0"/>
                </a:spcAft>
                <a:buFont typeface="Symbol"/>
                <a:buChar char=""/>
              </a:pPr>
              <a:r>
                <a:rPr lang="es-PE" sz="1200" dirty="0" smtClean="0">
                  <a:effectLst/>
                  <a:ea typeface="Calibri"/>
                  <a:cs typeface="Times New Roman"/>
                </a:rPr>
                <a:t>Sector Diseño</a:t>
              </a:r>
              <a:endParaRPr lang="es-PE" sz="1200" dirty="0">
                <a:effectLst/>
                <a:ea typeface="Calibri"/>
                <a:cs typeface="Times New Roman"/>
              </a:endParaRPr>
            </a:p>
          </p:txBody>
        </p:sp>
      </p:grpSp>
      <p:sp>
        <p:nvSpPr>
          <p:cNvPr id="3" name="2 CuadroTexto"/>
          <p:cNvSpPr txBox="1"/>
          <p:nvPr/>
        </p:nvSpPr>
        <p:spPr>
          <a:xfrm>
            <a:off x="1884573" y="581144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i="1" dirty="0" smtClean="0">
                <a:solidFill>
                  <a:schemeClr val="accent1">
                    <a:lumMod val="50000"/>
                  </a:schemeClr>
                </a:solidFill>
              </a:rPr>
              <a:t>Formulando preguntas que generen el debate y las ideas de futuro….</a:t>
            </a:r>
            <a:endParaRPr lang="es-PE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57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323850" y="6381328"/>
            <a:ext cx="8424863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813" y="6405388"/>
            <a:ext cx="777875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395536" y="1052736"/>
            <a:ext cx="8424863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95536" y="1196752"/>
            <a:ext cx="8424863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lnSpc>
                <a:spcPct val="115000"/>
              </a:lnSpc>
              <a:spcBef>
                <a:spcPct val="70000"/>
              </a:spcBef>
              <a:spcAft>
                <a:spcPct val="20000"/>
              </a:spcAft>
              <a:buClr>
                <a:srgbClr val="003A5B"/>
              </a:buClr>
              <a:buFont typeface="Wingdings" pitchFamily="2" charset="2"/>
              <a:buChar char="l"/>
              <a:defRPr sz="1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23888" indent="-171450" algn="l" rtl="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20000"/>
              </a:spcAft>
              <a:buClr>
                <a:srgbClr val="003A5B"/>
              </a:buClr>
              <a:buFont typeface="Arial" pitchFamily="34" charset="0"/>
              <a:buChar char="■"/>
              <a:defRPr sz="1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84250" indent="-180975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buClr>
                <a:srgbClr val="003A5B"/>
              </a:buClr>
              <a:buFont typeface="Arial" pitchFamily="34" charset="0"/>
              <a:buChar char="–"/>
              <a:defRPr sz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44613" indent="-180975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lr>
                <a:srgbClr val="003A5B"/>
              </a:buClr>
              <a:buFont typeface="Arial" pitchFamily="34" charset="0"/>
              <a:buChar char="○"/>
              <a:defRPr sz="10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704975" indent="-180975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lr>
                <a:srgbClr val="003A5B"/>
              </a:buClr>
              <a:buFont typeface="Wingdings" pitchFamily="2" charset="2"/>
              <a:buChar char=""/>
              <a:defRPr sz="10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A5B"/>
              </a:buClr>
              <a:buFont typeface="Wingdings" pitchFamily="2" charset="2"/>
              <a:buChar char=""/>
              <a:defRPr sz="1400">
                <a:solidFill>
                  <a:srgbClr val="003A5B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A5B"/>
              </a:buClr>
              <a:buFont typeface="Wingdings" pitchFamily="2" charset="2"/>
              <a:buChar char=""/>
              <a:defRPr sz="1400">
                <a:solidFill>
                  <a:srgbClr val="003A5B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A5B"/>
              </a:buClr>
              <a:buFont typeface="Wingdings" pitchFamily="2" charset="2"/>
              <a:buChar char=""/>
              <a:defRPr sz="1400">
                <a:solidFill>
                  <a:srgbClr val="003A5B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A5B"/>
              </a:buClr>
              <a:buFont typeface="Wingdings" pitchFamily="2" charset="2"/>
              <a:buChar char=""/>
              <a:defRPr sz="1400">
                <a:solidFill>
                  <a:srgbClr val="003A5B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SzPct val="200000"/>
              <a:buNone/>
            </a:pPr>
            <a:r>
              <a:rPr lang="es-PE" sz="800" i="1" kern="0" dirty="0" smtClean="0">
                <a:solidFill>
                  <a:srgbClr val="00386D"/>
                </a:solidFill>
                <a:latin typeface="+mj-lt"/>
              </a:rPr>
              <a:t> 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SzPct val="200000"/>
              <a:buNone/>
            </a:pPr>
            <a:r>
              <a:rPr lang="es-PE" sz="1800" b="1" i="1" kern="0" dirty="0" smtClean="0">
                <a:solidFill>
                  <a:schemeClr val="tx2"/>
                </a:solidFill>
                <a:latin typeface="+mj-lt"/>
              </a:rPr>
              <a:t>Sector Música e Industrias basadas en derechos de autor: </a:t>
            </a:r>
          </a:p>
          <a:p>
            <a:pPr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SzPct val="200000"/>
              <a:buFontTx/>
              <a:buChar char="-"/>
            </a:pPr>
            <a:endParaRPr lang="es-PE" sz="1800" i="1" kern="0" dirty="0">
              <a:solidFill>
                <a:schemeClr val="tx2"/>
              </a:solidFill>
              <a:latin typeface="+mj-lt"/>
            </a:endParaRPr>
          </a:p>
          <a:p>
            <a:pPr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SzPct val="200000"/>
              <a:buFontTx/>
              <a:buChar char="-"/>
            </a:pPr>
            <a:endParaRPr lang="es-PE" sz="1800" i="1" kern="0" dirty="0" smtClean="0">
              <a:solidFill>
                <a:schemeClr val="tx2"/>
              </a:solidFill>
              <a:latin typeface="+mj-lt"/>
            </a:endParaRPr>
          </a:p>
          <a:p>
            <a:pPr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SzPct val="200000"/>
              <a:buFontTx/>
              <a:buChar char="-"/>
            </a:pPr>
            <a:endParaRPr lang="es-PE" sz="1800" i="1" kern="0" dirty="0">
              <a:solidFill>
                <a:schemeClr val="tx2"/>
              </a:solidFill>
              <a:latin typeface="+mj-lt"/>
            </a:endParaRPr>
          </a:p>
          <a:p>
            <a:pPr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SzPct val="200000"/>
              <a:buFontTx/>
              <a:buChar char="-"/>
            </a:pPr>
            <a:endParaRPr lang="es-PE" sz="1800" i="1" kern="0" dirty="0" smtClean="0">
              <a:solidFill>
                <a:srgbClr val="FF0000"/>
              </a:solidFill>
              <a:latin typeface="+mj-lt"/>
            </a:endParaRPr>
          </a:p>
          <a:p>
            <a:pPr marL="0" inden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SzPct val="200000"/>
              <a:buNone/>
            </a:pPr>
            <a:endParaRPr lang="es-PE" sz="1800" i="1" kern="0" dirty="0" smtClean="0">
              <a:solidFill>
                <a:schemeClr val="accent6"/>
              </a:solidFill>
              <a:latin typeface="+mj-lt"/>
            </a:endParaRPr>
          </a:p>
          <a:p>
            <a:pPr marL="350838" lvl="1" inden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SzPct val="200000"/>
              <a:buNone/>
            </a:pPr>
            <a:endParaRPr lang="es-PE" sz="1800" b="1" i="1" kern="0" dirty="0" smtClean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marL="350838" lvl="1" indent="0" algn="r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SzPct val="200000"/>
              <a:buNone/>
            </a:pPr>
            <a:r>
              <a:rPr lang="es-PE" sz="1800" i="1" kern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¿Cómo son los modelos de negocio del sector musical en el país?</a:t>
            </a:r>
          </a:p>
          <a:p>
            <a:pPr marL="350838" lvl="1" indent="0" algn="r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SzPct val="200000"/>
              <a:buNone/>
            </a:pPr>
            <a:r>
              <a:rPr lang="es-PE" sz="1800" i="1" kern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¿Cómo </a:t>
            </a:r>
            <a:r>
              <a:rPr lang="es-PE" sz="1800" i="1" kern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conseguir un equilibrio entre </a:t>
            </a:r>
            <a:r>
              <a:rPr lang="es-PE" sz="1800" i="1" kern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derechos </a:t>
            </a:r>
            <a:r>
              <a:rPr lang="es-PE" sz="1800" i="1" kern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de autor y </a:t>
            </a:r>
            <a:r>
              <a:rPr lang="es-PE" sz="1800" i="1" kern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derechos </a:t>
            </a:r>
            <a:endParaRPr lang="es-PE" sz="1800" i="1" kern="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350838" lvl="1" indent="0" algn="r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SzPct val="200000"/>
              <a:buNone/>
            </a:pPr>
            <a:r>
              <a:rPr lang="es-PE" sz="1800" i="1" kern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del consumidor? </a:t>
            </a:r>
            <a:endParaRPr lang="es-PE" sz="1800" i="1" kern="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SzPct val="200000"/>
              <a:buNone/>
            </a:pPr>
            <a:endParaRPr lang="es-PE" sz="1800" i="1" kern="0" dirty="0">
              <a:solidFill>
                <a:srgbClr val="FF0000"/>
              </a:solidFill>
              <a:latin typeface="+mj-lt"/>
            </a:endParaRPr>
          </a:p>
          <a:p>
            <a:pPr marL="0" inden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SzPct val="200000"/>
              <a:buNone/>
            </a:pPr>
            <a:endParaRPr lang="es-PE" sz="1800" i="1" kern="0" dirty="0" smtClean="0">
              <a:solidFill>
                <a:srgbClr val="FF0000"/>
              </a:solidFill>
              <a:latin typeface="+mj-lt"/>
            </a:endParaRPr>
          </a:p>
          <a:p>
            <a:pPr marL="0" inden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SzPct val="200000"/>
              <a:buNone/>
            </a:pPr>
            <a:endParaRPr lang="es-PE" sz="1800" i="1" kern="0" dirty="0">
              <a:solidFill>
                <a:srgbClr val="FF0000"/>
              </a:solidFill>
              <a:latin typeface="+mj-lt"/>
            </a:endParaRPr>
          </a:p>
          <a:p>
            <a:pPr marL="0" inden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SzPct val="200000"/>
              <a:buNone/>
            </a:pPr>
            <a:endParaRPr lang="es-PE" sz="1800" i="1" kern="0" dirty="0" smtClean="0">
              <a:solidFill>
                <a:srgbClr val="FF0000"/>
              </a:solidFill>
              <a:latin typeface="+mj-lt"/>
            </a:endParaRPr>
          </a:p>
          <a:p>
            <a:pPr marL="0" inden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SzPct val="200000"/>
              <a:buNone/>
            </a:pPr>
            <a:endParaRPr lang="es-PE" sz="1800" i="1" kern="0" dirty="0" smtClean="0">
              <a:solidFill>
                <a:srgbClr val="FF0000"/>
              </a:solidFill>
              <a:latin typeface="+mj-lt"/>
            </a:endParaRPr>
          </a:p>
          <a:p>
            <a:pPr marL="0" inden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SzPct val="200000"/>
              <a:buNone/>
            </a:pPr>
            <a:r>
              <a:rPr lang="es-PE" sz="1800" i="1" kern="0" dirty="0" smtClean="0">
                <a:solidFill>
                  <a:srgbClr val="00386D"/>
                </a:solidFill>
                <a:latin typeface="+mj-lt"/>
              </a:rPr>
              <a:t>		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SzPct val="200000"/>
              <a:buNone/>
            </a:pPr>
            <a:endParaRPr lang="es-PE" sz="1800" i="1" kern="0" dirty="0">
              <a:solidFill>
                <a:srgbClr val="00386D"/>
              </a:solidFill>
              <a:latin typeface="+mj-lt"/>
            </a:endParaRPr>
          </a:p>
        </p:txBody>
      </p:sp>
      <p:sp>
        <p:nvSpPr>
          <p:cNvPr id="8" name="4 Subtítulo"/>
          <p:cNvSpPr>
            <a:spLocks noGrp="1"/>
          </p:cNvSpPr>
          <p:nvPr>
            <p:ph type="subTitle" idx="1"/>
          </p:nvPr>
        </p:nvSpPr>
        <p:spPr>
          <a:xfrm>
            <a:off x="323528" y="476672"/>
            <a:ext cx="8784976" cy="864096"/>
          </a:xfrm>
        </p:spPr>
        <p:txBody>
          <a:bodyPr>
            <a:normAutofit/>
          </a:bodyPr>
          <a:lstStyle/>
          <a:p>
            <a:pPr algn="l"/>
            <a:r>
              <a:rPr lang="es-PE" sz="1800" b="1" dirty="0" smtClean="0">
                <a:solidFill>
                  <a:schemeClr val="accent1">
                    <a:lumMod val="50000"/>
                  </a:schemeClr>
                </a:solidFill>
              </a:rPr>
              <a:t>¿Cómo fortalecer a </a:t>
            </a:r>
            <a:r>
              <a:rPr lang="es-PE" sz="1800" b="1" dirty="0">
                <a:solidFill>
                  <a:schemeClr val="accent1">
                    <a:lumMod val="50000"/>
                  </a:schemeClr>
                </a:solidFill>
              </a:rPr>
              <a:t>las empresas del sector de industrias culturales y creativas?</a:t>
            </a:r>
          </a:p>
        </p:txBody>
      </p:sp>
      <p:grpSp>
        <p:nvGrpSpPr>
          <p:cNvPr id="2" name="1 Grupo"/>
          <p:cNvGrpSpPr/>
          <p:nvPr/>
        </p:nvGrpSpPr>
        <p:grpSpPr>
          <a:xfrm>
            <a:off x="339373" y="2132856"/>
            <a:ext cx="8169138" cy="1502773"/>
            <a:chOff x="827584" y="4212511"/>
            <a:chExt cx="8169138" cy="1502773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09" t="14510" r="51388" b="60221"/>
            <a:stretch/>
          </p:blipFill>
          <p:spPr bwMode="auto">
            <a:xfrm>
              <a:off x="827584" y="4212512"/>
              <a:ext cx="4104456" cy="15027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9" t="46053" r="51241" b="33404"/>
            <a:stretch/>
          </p:blipFill>
          <p:spPr bwMode="auto">
            <a:xfrm>
              <a:off x="4932040" y="4212511"/>
              <a:ext cx="4064682" cy="15027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7803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323850" y="6309320"/>
            <a:ext cx="8424863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813" y="6334125"/>
            <a:ext cx="777875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395536" y="1052736"/>
            <a:ext cx="8424863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339752" y="1340768"/>
            <a:ext cx="3240360" cy="287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lnSpc>
                <a:spcPct val="115000"/>
              </a:lnSpc>
              <a:spcBef>
                <a:spcPct val="70000"/>
              </a:spcBef>
              <a:spcAft>
                <a:spcPct val="20000"/>
              </a:spcAft>
              <a:buClr>
                <a:srgbClr val="003A5B"/>
              </a:buClr>
              <a:buFont typeface="Wingdings" pitchFamily="2" charset="2"/>
              <a:buChar char="l"/>
              <a:defRPr sz="1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23888" indent="-171450" algn="l" rtl="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20000"/>
              </a:spcAft>
              <a:buClr>
                <a:srgbClr val="003A5B"/>
              </a:buClr>
              <a:buFont typeface="Arial" pitchFamily="34" charset="0"/>
              <a:buChar char="■"/>
              <a:defRPr sz="1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84250" indent="-180975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buClr>
                <a:srgbClr val="003A5B"/>
              </a:buClr>
              <a:buFont typeface="Arial" pitchFamily="34" charset="0"/>
              <a:buChar char="–"/>
              <a:defRPr sz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44613" indent="-180975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lr>
                <a:srgbClr val="003A5B"/>
              </a:buClr>
              <a:buFont typeface="Arial" pitchFamily="34" charset="0"/>
              <a:buChar char="○"/>
              <a:defRPr sz="10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704975" indent="-180975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lr>
                <a:srgbClr val="003A5B"/>
              </a:buClr>
              <a:buFont typeface="Wingdings" pitchFamily="2" charset="2"/>
              <a:buChar char=""/>
              <a:defRPr sz="10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A5B"/>
              </a:buClr>
              <a:buFont typeface="Wingdings" pitchFamily="2" charset="2"/>
              <a:buChar char=""/>
              <a:defRPr sz="1400">
                <a:solidFill>
                  <a:srgbClr val="003A5B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A5B"/>
              </a:buClr>
              <a:buFont typeface="Wingdings" pitchFamily="2" charset="2"/>
              <a:buChar char=""/>
              <a:defRPr sz="1400">
                <a:solidFill>
                  <a:srgbClr val="003A5B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A5B"/>
              </a:buClr>
              <a:buFont typeface="Wingdings" pitchFamily="2" charset="2"/>
              <a:buChar char=""/>
              <a:defRPr sz="1400">
                <a:solidFill>
                  <a:srgbClr val="003A5B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A5B"/>
              </a:buClr>
              <a:buFont typeface="Wingdings" pitchFamily="2" charset="2"/>
              <a:buChar char=""/>
              <a:defRPr sz="1400">
                <a:solidFill>
                  <a:srgbClr val="003A5B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SzPct val="200000"/>
              <a:buFont typeface="Wingdings" pitchFamily="2" charset="2"/>
              <a:buChar char="ü"/>
            </a:pPr>
            <a:r>
              <a:rPr lang="es-PE" sz="1800" b="1" kern="0" dirty="0">
                <a:solidFill>
                  <a:schemeClr val="tx2"/>
                </a:solidFill>
                <a:latin typeface="Arial"/>
              </a:rPr>
              <a:t>Sector </a:t>
            </a:r>
            <a:r>
              <a:rPr lang="es-PE" sz="1800" b="1" kern="0" dirty="0" smtClean="0">
                <a:solidFill>
                  <a:schemeClr val="tx2"/>
                </a:solidFill>
                <a:latin typeface="Arial"/>
              </a:rPr>
              <a:t>Artes visuales: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SzPct val="200000"/>
              <a:buNone/>
            </a:pPr>
            <a:endParaRPr lang="es-PE" sz="1800" b="1" kern="0" dirty="0" smtClean="0">
              <a:solidFill>
                <a:schemeClr val="tx2"/>
              </a:solidFill>
              <a:latin typeface="Arial"/>
            </a:endParaRPr>
          </a:p>
          <a:p>
            <a:pPr marL="0" inden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SzPct val="200000"/>
              <a:buNone/>
            </a:pPr>
            <a:r>
              <a:rPr lang="es-PE" sz="1800" i="1" kern="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En Nueva Zelanda la producción audiovisual </a:t>
            </a:r>
            <a:r>
              <a:rPr lang="es-PE" sz="1800" i="1" kern="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pasó de 26 millones </a:t>
            </a:r>
            <a:r>
              <a:rPr lang="es-PE" sz="1800" i="1" kern="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de </a:t>
            </a:r>
            <a:r>
              <a:rPr lang="es-PE" sz="1800" i="1" kern="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dólares en </a:t>
            </a:r>
            <a:r>
              <a:rPr lang="es-PE" sz="1800" i="1" kern="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2007a </a:t>
            </a:r>
            <a:r>
              <a:rPr lang="es-PE" sz="1800" i="1" kern="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197 </a:t>
            </a:r>
            <a:r>
              <a:rPr lang="es-PE" sz="1800" i="1" kern="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millones  en 2009, luego del éxito del Señor de los Anillos.</a:t>
            </a:r>
          </a:p>
          <a:p>
            <a:pPr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SzPct val="200000"/>
              <a:buFontTx/>
              <a:buChar char="-"/>
            </a:pPr>
            <a:endParaRPr lang="es-PE" sz="1800" i="1" kern="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marL="0" inden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SzPct val="200000"/>
              <a:buNone/>
            </a:pPr>
            <a:r>
              <a:rPr lang="es-PE" sz="1800" i="1" kern="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</a:p>
          <a:p>
            <a:pPr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SzPct val="200000"/>
              <a:buFont typeface="Wingdings" pitchFamily="2" charset="2"/>
              <a:buChar char="§"/>
            </a:pPr>
            <a:endParaRPr lang="es-PE" sz="1800" kern="0" dirty="0" smtClean="0">
              <a:solidFill>
                <a:srgbClr val="00386D"/>
              </a:solidFill>
              <a:latin typeface="Arial"/>
            </a:endParaRPr>
          </a:p>
          <a:p>
            <a:pPr marL="0" inden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SzPct val="200000"/>
              <a:buNone/>
            </a:pPr>
            <a:endParaRPr lang="es-PE" sz="1800" kern="0" dirty="0" smtClean="0">
              <a:solidFill>
                <a:srgbClr val="FF0000"/>
              </a:solidFill>
              <a:latin typeface="Arial"/>
            </a:endParaRPr>
          </a:p>
          <a:p>
            <a:pPr marL="0" inden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SzPct val="200000"/>
              <a:buNone/>
            </a:pPr>
            <a:r>
              <a:rPr lang="es-PE" sz="1800" kern="0" dirty="0">
                <a:solidFill>
                  <a:schemeClr val="accent6"/>
                </a:solidFill>
                <a:latin typeface="Arial"/>
              </a:rPr>
              <a:t>	</a:t>
            </a:r>
            <a:r>
              <a:rPr lang="es-PE" sz="1800" kern="0" dirty="0" smtClean="0">
                <a:solidFill>
                  <a:schemeClr val="accent6"/>
                </a:solidFill>
                <a:latin typeface="Arial"/>
              </a:rPr>
              <a:t>	      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SzPct val="200000"/>
              <a:buNone/>
            </a:pPr>
            <a:r>
              <a:rPr lang="es-PE" sz="1800" kern="0" dirty="0" smtClean="0">
                <a:solidFill>
                  <a:schemeClr val="accent6"/>
                </a:solidFill>
                <a:latin typeface="Arial"/>
              </a:rPr>
              <a:t>		</a:t>
            </a:r>
            <a:r>
              <a:rPr lang="es-PE" sz="1800" kern="0" dirty="0">
                <a:solidFill>
                  <a:schemeClr val="accent6"/>
                </a:solidFill>
                <a:latin typeface="Arial"/>
              </a:rPr>
              <a:t>	</a:t>
            </a:r>
            <a:r>
              <a:rPr lang="es-PE" sz="1800" kern="0" dirty="0" smtClean="0">
                <a:solidFill>
                  <a:schemeClr val="accent6"/>
                </a:solidFill>
                <a:latin typeface="Arial"/>
              </a:rPr>
              <a:t>	</a:t>
            </a:r>
            <a:endParaRPr lang="es-PE" sz="1800" kern="0" dirty="0">
              <a:solidFill>
                <a:srgbClr val="FF0000"/>
              </a:solidFill>
              <a:latin typeface="Arial"/>
            </a:endParaRPr>
          </a:p>
          <a:p>
            <a:pPr marL="0" inden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SzPct val="200000"/>
              <a:buNone/>
            </a:pPr>
            <a:endParaRPr lang="es-PE" sz="1800" kern="0" dirty="0" smtClean="0">
              <a:solidFill>
                <a:srgbClr val="00386D"/>
              </a:solidFill>
              <a:latin typeface="Arial"/>
            </a:endParaRPr>
          </a:p>
          <a:p>
            <a:pPr marL="0" inden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SzPct val="200000"/>
              <a:buNone/>
            </a:pPr>
            <a:endParaRPr lang="es-PE" sz="800" kern="0" dirty="0" smtClean="0">
              <a:solidFill>
                <a:srgbClr val="00386D"/>
              </a:solidFill>
              <a:latin typeface="Arial"/>
            </a:endParaRPr>
          </a:p>
          <a:p>
            <a:pPr marL="0" inden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SzPct val="200000"/>
              <a:buNone/>
            </a:pPr>
            <a:endParaRPr lang="es-PE" sz="1800" kern="0" dirty="0">
              <a:solidFill>
                <a:srgbClr val="00386D"/>
              </a:solidFill>
              <a:latin typeface="Arial"/>
            </a:endParaRPr>
          </a:p>
          <a:p>
            <a:pPr marL="0" inden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SzPct val="200000"/>
              <a:buNone/>
            </a:pPr>
            <a:endParaRPr lang="es-PE" sz="1800" kern="0" dirty="0">
              <a:solidFill>
                <a:srgbClr val="00386D"/>
              </a:solidFill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048" y="1340768"/>
            <a:ext cx="2047875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" t="19042" r="2526" b="15895"/>
          <a:stretch/>
        </p:blipFill>
        <p:spPr bwMode="auto">
          <a:xfrm>
            <a:off x="611560" y="4412360"/>
            <a:ext cx="3279344" cy="168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4 Subtítulo"/>
          <p:cNvSpPr txBox="1">
            <a:spLocks/>
          </p:cNvSpPr>
          <p:nvPr/>
        </p:nvSpPr>
        <p:spPr>
          <a:xfrm>
            <a:off x="323528" y="548680"/>
            <a:ext cx="878497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PE" sz="1800" b="1" dirty="0" smtClean="0">
                <a:solidFill>
                  <a:schemeClr val="accent1">
                    <a:lumMod val="50000"/>
                  </a:schemeClr>
                </a:solidFill>
              </a:rPr>
              <a:t>¿Cómo fortalecer a las empresas del sector de industrias culturales y creativas?</a:t>
            </a:r>
            <a:endParaRPr lang="es-PE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779912" y="3575683"/>
            <a:ext cx="46805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ct val="0"/>
              </a:spcAft>
              <a:buSzPct val="200000"/>
            </a:pPr>
            <a:r>
              <a:rPr lang="es-PE" sz="1600" i="1" kern="0" dirty="0">
                <a:solidFill>
                  <a:srgbClr val="FF0000"/>
                </a:solidFill>
                <a:latin typeface="+mj-lt"/>
              </a:rPr>
              <a:t>Canadá es referente del apoyo a las </a:t>
            </a:r>
          </a:p>
          <a:p>
            <a:pPr algn="r">
              <a:spcAft>
                <a:spcPct val="0"/>
              </a:spcAft>
              <a:buSzPct val="200000"/>
            </a:pPr>
            <a:r>
              <a:rPr lang="es-PE" sz="1600" i="1" kern="0" dirty="0" smtClean="0">
                <a:solidFill>
                  <a:srgbClr val="FF0000"/>
                </a:solidFill>
                <a:latin typeface="+mj-lt"/>
              </a:rPr>
              <a:t>industrias </a:t>
            </a:r>
            <a:r>
              <a:rPr lang="es-PE" sz="1600" i="1" kern="0" dirty="0">
                <a:solidFill>
                  <a:srgbClr val="FF0000"/>
                </a:solidFill>
                <a:latin typeface="+mj-lt"/>
              </a:rPr>
              <a:t>culturales vinculadas a los  </a:t>
            </a:r>
          </a:p>
          <a:p>
            <a:pPr algn="r">
              <a:spcAft>
                <a:spcPct val="0"/>
              </a:spcAft>
              <a:buSzPct val="200000"/>
            </a:pPr>
            <a:r>
              <a:rPr lang="es-PE" sz="1600" i="1" kern="0" dirty="0" smtClean="0">
                <a:solidFill>
                  <a:srgbClr val="FF0000"/>
                </a:solidFill>
                <a:latin typeface="+mj-lt"/>
              </a:rPr>
              <a:t>Elencos Nacionales</a:t>
            </a:r>
            <a:r>
              <a:rPr lang="es-PE" sz="1600" i="1" kern="0" dirty="0" smtClean="0">
                <a:solidFill>
                  <a:schemeClr val="accent6"/>
                </a:solidFill>
                <a:latin typeface="+mj-lt"/>
              </a:rPr>
              <a:t>.</a:t>
            </a:r>
            <a:endParaRPr lang="es-PE" sz="1600" i="1" kern="0" dirty="0">
              <a:solidFill>
                <a:schemeClr val="accent6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9" y="1484784"/>
            <a:ext cx="178117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975103" y="4487330"/>
            <a:ext cx="3922710" cy="161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SzPct val="200000"/>
              <a:buFont typeface="Wingdings" pitchFamily="2" charset="2"/>
              <a:buChar char="ü"/>
            </a:pPr>
            <a:r>
              <a:rPr lang="es-PE" kern="0" dirty="0">
                <a:solidFill>
                  <a:srgbClr val="00386D"/>
                </a:solidFill>
                <a:latin typeface="Arial"/>
              </a:rPr>
              <a:t>Sector </a:t>
            </a:r>
            <a:r>
              <a:rPr lang="es-PE" kern="0" dirty="0">
                <a:solidFill>
                  <a:schemeClr val="tx2"/>
                </a:solidFill>
                <a:latin typeface="Arial"/>
              </a:rPr>
              <a:t>Editorial </a:t>
            </a:r>
            <a:r>
              <a:rPr lang="es-PE" kern="0" dirty="0" smtClean="0">
                <a:solidFill>
                  <a:srgbClr val="00386D"/>
                </a:solidFill>
                <a:latin typeface="Arial"/>
              </a:rPr>
              <a:t>:</a:t>
            </a:r>
          </a:p>
          <a:p>
            <a:pPr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SzPct val="200000"/>
            </a:pPr>
            <a:r>
              <a:rPr lang="es-PE" i="1" kern="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Colombia </a:t>
            </a:r>
            <a:r>
              <a:rPr lang="es-PE" i="1" kern="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es referente en </a:t>
            </a:r>
            <a:r>
              <a:rPr lang="es-PE" i="1" kern="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la </a:t>
            </a:r>
            <a:r>
              <a:rPr lang="es-PE" i="1" kern="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industria Editorial </a:t>
            </a:r>
            <a:r>
              <a:rPr lang="es-PE" i="1" kern="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en </a:t>
            </a:r>
            <a:r>
              <a:rPr lang="es-PE" i="1" kern="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toda la </a:t>
            </a:r>
            <a:r>
              <a:rPr lang="es-PE" i="1" kern="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región </a:t>
            </a:r>
            <a:endParaRPr lang="es-PE" i="1" kern="0" dirty="0" smtClean="0">
              <a:solidFill>
                <a:schemeClr val="accent6">
                  <a:lumMod val="75000"/>
                </a:schemeClr>
              </a:solidFill>
              <a:latin typeface="+mj-lt"/>
              <a:cs typeface="Arial" pitchFamily="34" charset="0"/>
            </a:endParaRPr>
          </a:p>
          <a:p>
            <a:pPr algn="r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SzPct val="200000"/>
            </a:pPr>
            <a:endParaRPr lang="es-PE" sz="1600" i="1" kern="0" dirty="0" smtClean="0"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SzPct val="200000"/>
            </a:pPr>
            <a:r>
              <a:rPr lang="es-PE" sz="1600" i="1" kern="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s-PE" sz="1600" i="1" dirty="0">
                <a:latin typeface="Arial" pitchFamily="34" charset="0"/>
                <a:cs typeface="Arial" pitchFamily="34" charset="0"/>
              </a:rPr>
              <a:t>452 mil asistentes en FILBO 2014</a:t>
            </a:r>
            <a:r>
              <a:rPr lang="es-PE" sz="1600" i="1" dirty="0" smtClean="0">
                <a:latin typeface="Arial" pitchFamily="34" charset="0"/>
                <a:cs typeface="Arial" pitchFamily="34" charset="0"/>
              </a:rPr>
              <a:t>)</a:t>
            </a:r>
            <a:endParaRPr lang="es-PE" kern="0" dirty="0">
              <a:solidFill>
                <a:srgbClr val="00386D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535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323850" y="6309320"/>
            <a:ext cx="8424863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813" y="6334125"/>
            <a:ext cx="777875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395536" y="1052736"/>
            <a:ext cx="8424863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55576" y="1340768"/>
            <a:ext cx="7715719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lnSpc>
                <a:spcPct val="115000"/>
              </a:lnSpc>
              <a:spcBef>
                <a:spcPct val="70000"/>
              </a:spcBef>
              <a:spcAft>
                <a:spcPct val="20000"/>
              </a:spcAft>
              <a:buClr>
                <a:srgbClr val="003A5B"/>
              </a:buClr>
              <a:buFont typeface="Wingdings" pitchFamily="2" charset="2"/>
              <a:buChar char="l"/>
              <a:defRPr sz="1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23888" indent="-171450" algn="l" rtl="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20000"/>
              </a:spcAft>
              <a:buClr>
                <a:srgbClr val="003A5B"/>
              </a:buClr>
              <a:buFont typeface="Arial" pitchFamily="34" charset="0"/>
              <a:buChar char="■"/>
              <a:defRPr sz="1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84250" indent="-180975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buClr>
                <a:srgbClr val="003A5B"/>
              </a:buClr>
              <a:buFont typeface="Arial" pitchFamily="34" charset="0"/>
              <a:buChar char="–"/>
              <a:defRPr sz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44613" indent="-180975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lr>
                <a:srgbClr val="003A5B"/>
              </a:buClr>
              <a:buFont typeface="Arial" pitchFamily="34" charset="0"/>
              <a:buChar char="○"/>
              <a:defRPr sz="10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704975" indent="-180975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lr>
                <a:srgbClr val="003A5B"/>
              </a:buClr>
              <a:buFont typeface="Wingdings" pitchFamily="2" charset="2"/>
              <a:buChar char=""/>
              <a:defRPr sz="10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A5B"/>
              </a:buClr>
              <a:buFont typeface="Wingdings" pitchFamily="2" charset="2"/>
              <a:buChar char=""/>
              <a:defRPr sz="1400">
                <a:solidFill>
                  <a:srgbClr val="003A5B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A5B"/>
              </a:buClr>
              <a:buFont typeface="Wingdings" pitchFamily="2" charset="2"/>
              <a:buChar char=""/>
              <a:defRPr sz="1400">
                <a:solidFill>
                  <a:srgbClr val="003A5B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A5B"/>
              </a:buClr>
              <a:buFont typeface="Wingdings" pitchFamily="2" charset="2"/>
              <a:buChar char=""/>
              <a:defRPr sz="1400">
                <a:solidFill>
                  <a:srgbClr val="003A5B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A5B"/>
              </a:buClr>
              <a:buFont typeface="Wingdings" pitchFamily="2" charset="2"/>
              <a:buChar char=""/>
              <a:defRPr sz="1400">
                <a:solidFill>
                  <a:srgbClr val="003A5B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SzPct val="200000"/>
              <a:buFont typeface="Wingdings" pitchFamily="2" charset="2"/>
              <a:buChar char="ü"/>
            </a:pPr>
            <a:r>
              <a:rPr lang="es-PE" sz="1800" i="1" kern="0" dirty="0" smtClean="0">
                <a:solidFill>
                  <a:srgbClr val="00386D"/>
                </a:solidFill>
                <a:latin typeface="+mj-lt"/>
              </a:rPr>
              <a:t>Sector Diseño (interior, moda y joyería, entre otros):</a:t>
            </a:r>
            <a:endParaRPr lang="es-PE" sz="1800" i="1" kern="0" dirty="0">
              <a:solidFill>
                <a:srgbClr val="00386D"/>
              </a:solidFill>
              <a:latin typeface="+mj-lt"/>
            </a:endParaRPr>
          </a:p>
          <a:p>
            <a:pPr marL="0" inden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SzPct val="200000"/>
              <a:buNone/>
            </a:pPr>
            <a:r>
              <a:rPr lang="es-PE" sz="1800" i="1" kern="0" dirty="0">
                <a:solidFill>
                  <a:srgbClr val="00386D"/>
                </a:solidFill>
                <a:latin typeface="+mj-lt"/>
              </a:rPr>
              <a:t> </a:t>
            </a:r>
            <a:r>
              <a:rPr lang="es-PE" sz="1800" i="1" kern="0" dirty="0" smtClean="0">
                <a:solidFill>
                  <a:schemeClr val="accent6"/>
                </a:solidFill>
                <a:latin typeface="+mj-lt"/>
              </a:rPr>
              <a:t>¿Cómo afianzar la industria del diseño para el posicionamiento internacional? 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200000"/>
              <a:buNone/>
            </a:pPr>
            <a:endParaRPr lang="es-PE" sz="1800" i="1" kern="0" dirty="0" smtClean="0">
              <a:solidFill>
                <a:srgbClr val="FF0000"/>
              </a:solidFill>
              <a:latin typeface="+mj-lt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200000"/>
              <a:buNone/>
            </a:pPr>
            <a:r>
              <a:rPr lang="es-PE" i="1" kern="0" dirty="0" smtClean="0">
                <a:solidFill>
                  <a:srgbClr val="002060"/>
                </a:solidFill>
                <a:latin typeface="+mj-lt"/>
              </a:rPr>
              <a:t>En Buenos Aires, Industrias Creativas 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200000"/>
              <a:buNone/>
            </a:pPr>
            <a:r>
              <a:rPr lang="es-PE" i="1" kern="0" dirty="0" smtClean="0">
                <a:solidFill>
                  <a:srgbClr val="002060"/>
                </a:solidFill>
                <a:latin typeface="+mj-lt"/>
              </a:rPr>
              <a:t>representan 9,1% de su valor agregado y las 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200000"/>
              <a:buNone/>
            </a:pPr>
            <a:r>
              <a:rPr lang="es-PE" i="1" kern="0" dirty="0" smtClean="0">
                <a:solidFill>
                  <a:srgbClr val="002060"/>
                </a:solidFill>
                <a:latin typeface="+mj-lt"/>
              </a:rPr>
              <a:t>exportaciones de bienes de alto contenido de 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200000"/>
              <a:buNone/>
            </a:pPr>
            <a:r>
              <a:rPr lang="es-PE" i="1" kern="0" dirty="0" smtClean="0">
                <a:solidFill>
                  <a:srgbClr val="002060"/>
                </a:solidFill>
                <a:latin typeface="+mj-lt"/>
              </a:rPr>
              <a:t>diseño dobla en crecimiento a las 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200000"/>
              <a:buNone/>
            </a:pPr>
            <a:r>
              <a:rPr lang="es-PE" i="1" kern="0" dirty="0" smtClean="0">
                <a:solidFill>
                  <a:srgbClr val="002060"/>
                </a:solidFill>
                <a:latin typeface="+mj-lt"/>
              </a:rPr>
              <a:t>Exportaciones totales del sector 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200000"/>
              <a:buNone/>
            </a:pPr>
            <a:r>
              <a:rPr lang="es-PE" i="1" kern="0" dirty="0" smtClean="0">
                <a:solidFill>
                  <a:srgbClr val="002060"/>
                </a:solidFill>
                <a:latin typeface="+mj-lt"/>
              </a:rPr>
              <a:t>(</a:t>
            </a:r>
            <a:r>
              <a:rPr lang="es-PE" i="1" kern="0" dirty="0" err="1" smtClean="0">
                <a:solidFill>
                  <a:srgbClr val="002060"/>
                </a:solidFill>
                <a:latin typeface="+mj-lt"/>
              </a:rPr>
              <a:t>Mincul</a:t>
            </a:r>
            <a:r>
              <a:rPr lang="es-PE" i="1" kern="0" dirty="0" smtClean="0">
                <a:solidFill>
                  <a:srgbClr val="002060"/>
                </a:solidFill>
                <a:latin typeface="+mj-lt"/>
              </a:rPr>
              <a:t> Colombia, 2010)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SzPct val="200000"/>
              <a:buNone/>
            </a:pPr>
            <a:endParaRPr lang="es-PE" sz="1800" i="1" kern="0" dirty="0" smtClean="0">
              <a:solidFill>
                <a:srgbClr val="00386D"/>
              </a:solidFill>
              <a:latin typeface="+mj-lt"/>
            </a:endParaRPr>
          </a:p>
          <a:p>
            <a:pPr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SzPct val="200000"/>
              <a:buFont typeface="Wingdings" pitchFamily="2" charset="2"/>
              <a:buChar char="ü"/>
            </a:pPr>
            <a:r>
              <a:rPr lang="es-PE" sz="1800" i="1" kern="0" dirty="0">
                <a:solidFill>
                  <a:srgbClr val="00386D"/>
                </a:solidFill>
                <a:latin typeface="+mj-lt"/>
              </a:rPr>
              <a:t>Sector </a:t>
            </a:r>
            <a:r>
              <a:rPr lang="es-PE" sz="1800" i="1" kern="0" dirty="0" smtClean="0">
                <a:solidFill>
                  <a:srgbClr val="00386D"/>
                </a:solidFill>
                <a:latin typeface="+mj-lt"/>
              </a:rPr>
              <a:t>Videojuegos: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SzPct val="200000"/>
              <a:buNone/>
            </a:pPr>
            <a:r>
              <a:rPr lang="es-PE" sz="1800" i="1" kern="0" dirty="0" smtClean="0">
                <a:solidFill>
                  <a:srgbClr val="00386D"/>
                </a:solidFill>
                <a:latin typeface="+mj-lt"/>
              </a:rPr>
              <a:t>Reino Unido, Japón y USA, entre otros son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SzPct val="200000"/>
              <a:buNone/>
            </a:pPr>
            <a:r>
              <a:rPr lang="es-PE" sz="1800" i="1" kern="0" dirty="0" smtClean="0">
                <a:solidFill>
                  <a:srgbClr val="00386D"/>
                </a:solidFill>
                <a:latin typeface="+mj-lt"/>
              </a:rPr>
              <a:t>los referentes a nivel global. </a:t>
            </a:r>
          </a:p>
          <a:p>
            <a:pPr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SzPct val="200000"/>
              <a:buFontTx/>
              <a:buChar char="-"/>
            </a:pPr>
            <a:endParaRPr lang="es-PE" sz="1800" i="1" kern="0" dirty="0">
              <a:solidFill>
                <a:srgbClr val="00386D"/>
              </a:solidFill>
              <a:latin typeface="+mj-lt"/>
            </a:endParaRPr>
          </a:p>
          <a:p>
            <a:pPr marL="0" inden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SzPct val="200000"/>
              <a:buNone/>
            </a:pPr>
            <a:endParaRPr lang="es-PE" sz="1800" i="1" kern="0" dirty="0" smtClean="0">
              <a:solidFill>
                <a:srgbClr val="00386D"/>
              </a:solidFill>
              <a:latin typeface="+mj-lt"/>
            </a:endParaRPr>
          </a:p>
          <a:p>
            <a:pPr marL="0" inden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SzPct val="200000"/>
              <a:buNone/>
            </a:pPr>
            <a:r>
              <a:rPr lang="es-PE" sz="1800" i="1" kern="0" dirty="0" smtClean="0">
                <a:solidFill>
                  <a:srgbClr val="00386D"/>
                </a:solidFill>
                <a:latin typeface="+mj-lt"/>
              </a:rPr>
              <a:t>	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SzPct val="200000"/>
              <a:buNone/>
            </a:pPr>
            <a:endParaRPr lang="es-PE" sz="1800" i="1" kern="0" dirty="0">
              <a:solidFill>
                <a:srgbClr val="00386D"/>
              </a:solidFill>
              <a:latin typeface="+mj-lt"/>
            </a:endParaRPr>
          </a:p>
        </p:txBody>
      </p:sp>
      <p:sp>
        <p:nvSpPr>
          <p:cNvPr id="9" name="4 Subtítulo"/>
          <p:cNvSpPr txBox="1">
            <a:spLocks/>
          </p:cNvSpPr>
          <p:nvPr/>
        </p:nvSpPr>
        <p:spPr>
          <a:xfrm>
            <a:off x="323528" y="548680"/>
            <a:ext cx="878497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PE" sz="1800" b="1" dirty="0" smtClean="0">
                <a:solidFill>
                  <a:schemeClr val="accent1">
                    <a:lumMod val="50000"/>
                  </a:schemeClr>
                </a:solidFill>
              </a:rPr>
              <a:t>¿Cómo fortalecer a las empresas del sector de industrias culturales y creativas?</a:t>
            </a:r>
            <a:endParaRPr lang="es-PE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223697"/>
            <a:ext cx="302895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6871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96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323850" y="6309320"/>
            <a:ext cx="8424863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813" y="6334125"/>
            <a:ext cx="777875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395536" y="764704"/>
            <a:ext cx="8424863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4 Subtítulo"/>
          <p:cNvSpPr>
            <a:spLocks noGrp="1"/>
          </p:cNvSpPr>
          <p:nvPr>
            <p:ph type="subTitle" idx="1"/>
          </p:nvPr>
        </p:nvSpPr>
        <p:spPr>
          <a:xfrm>
            <a:off x="420777" y="332656"/>
            <a:ext cx="8399622" cy="648072"/>
          </a:xfrm>
        </p:spPr>
        <p:txBody>
          <a:bodyPr>
            <a:normAutofit/>
          </a:bodyPr>
          <a:lstStyle/>
          <a:p>
            <a:pPr algn="l"/>
            <a:r>
              <a:rPr lang="es-PE" sz="1800" b="1" dirty="0" smtClean="0">
                <a:solidFill>
                  <a:schemeClr val="accent1">
                    <a:lumMod val="50000"/>
                  </a:schemeClr>
                </a:solidFill>
              </a:rPr>
              <a:t>Participantes: Empresas</a:t>
            </a:r>
            <a:endParaRPr lang="es-PE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4" t="23650" r="65143" b="59293"/>
          <a:stretch/>
        </p:blipFill>
        <p:spPr bwMode="auto">
          <a:xfrm>
            <a:off x="428625" y="908720"/>
            <a:ext cx="3351287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5 Cuadro de texto"/>
          <p:cNvSpPr txBox="1"/>
          <p:nvPr/>
        </p:nvSpPr>
        <p:spPr>
          <a:xfrm>
            <a:off x="3779912" y="1052736"/>
            <a:ext cx="5364088" cy="1512168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PE" b="1" i="1" dirty="0" smtClean="0">
                <a:solidFill>
                  <a:schemeClr val="accent1">
                    <a:lumMod val="50000"/>
                  </a:schemeClr>
                </a:solidFill>
              </a:rPr>
              <a:t>Empresas peruanas que cumplen con estándares de: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PE" sz="1600" b="1" i="1" dirty="0" smtClean="0">
                <a:solidFill>
                  <a:schemeClr val="accent6">
                    <a:lumMod val="75000"/>
                  </a:schemeClr>
                </a:solidFill>
              </a:rPr>
              <a:t>Innovación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PE" sz="1600" b="1" i="1" dirty="0" smtClean="0">
                <a:solidFill>
                  <a:schemeClr val="accent6">
                    <a:lumMod val="75000"/>
                  </a:schemeClr>
                </a:solidFill>
              </a:rPr>
              <a:t>Calidad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PE" sz="1600" b="1" i="1" dirty="0" smtClean="0">
                <a:solidFill>
                  <a:schemeClr val="accent6">
                    <a:lumMod val="75000"/>
                  </a:schemeClr>
                </a:solidFill>
              </a:rPr>
              <a:t>Posicionamiento </a:t>
            </a:r>
            <a:r>
              <a:rPr lang="es-PE" sz="1600" b="1" i="1" dirty="0">
                <a:solidFill>
                  <a:schemeClr val="accent6">
                    <a:lumMod val="75000"/>
                  </a:schemeClr>
                </a:solidFill>
              </a:rPr>
              <a:t>en el </a:t>
            </a:r>
            <a:r>
              <a:rPr lang="es-PE" sz="1600" b="1" i="1" dirty="0" smtClean="0">
                <a:solidFill>
                  <a:schemeClr val="accent6">
                    <a:lumMod val="75000"/>
                  </a:schemeClr>
                </a:solidFill>
              </a:rPr>
              <a:t>mercado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PE" sz="1600" b="1" i="1" dirty="0" smtClean="0">
                <a:solidFill>
                  <a:schemeClr val="accent6">
                    <a:lumMod val="75000"/>
                  </a:schemeClr>
                </a:solidFill>
              </a:rPr>
              <a:t>Apuesta </a:t>
            </a:r>
            <a:r>
              <a:rPr lang="es-PE" sz="1600" b="1" i="1" dirty="0">
                <a:solidFill>
                  <a:schemeClr val="accent6">
                    <a:lumMod val="75000"/>
                  </a:schemeClr>
                </a:solidFill>
              </a:rPr>
              <a:t>a la producción </a:t>
            </a:r>
            <a:r>
              <a:rPr lang="es-PE" sz="1600" b="1" i="1" dirty="0" smtClean="0">
                <a:solidFill>
                  <a:schemeClr val="accent6">
                    <a:lumMod val="75000"/>
                  </a:schemeClr>
                </a:solidFill>
              </a:rPr>
              <a:t>local</a:t>
            </a:r>
            <a:endParaRPr lang="es-PE" sz="1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619161" y="2780928"/>
            <a:ext cx="8395295" cy="3384376"/>
            <a:chOff x="619161" y="2780928"/>
            <a:chExt cx="8395295" cy="3384376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21" t="14389" r="50000" b="41088"/>
            <a:stretch/>
          </p:blipFill>
          <p:spPr bwMode="auto">
            <a:xfrm>
              <a:off x="619161" y="2836398"/>
              <a:ext cx="2872719" cy="32568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84" t="21221" r="50000" b="32760"/>
            <a:stretch/>
          </p:blipFill>
          <p:spPr bwMode="auto">
            <a:xfrm>
              <a:off x="3592647" y="2798904"/>
              <a:ext cx="2851561" cy="3366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8" name="7 Grupo"/>
            <p:cNvGrpSpPr/>
            <p:nvPr/>
          </p:nvGrpSpPr>
          <p:grpSpPr>
            <a:xfrm>
              <a:off x="6084168" y="2780928"/>
              <a:ext cx="2930288" cy="1782225"/>
              <a:chOff x="5648596" y="2798903"/>
              <a:chExt cx="2930288" cy="1782225"/>
            </a:xfrm>
          </p:grpSpPr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184" t="64160" r="53759" b="20470"/>
              <a:stretch/>
            </p:blipFill>
            <p:spPr bwMode="auto">
              <a:xfrm>
                <a:off x="5648596" y="3456831"/>
                <a:ext cx="2739828" cy="11242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084" t="67394" r="52632" b="18979"/>
              <a:stretch/>
            </p:blipFill>
            <p:spPr bwMode="auto">
              <a:xfrm>
                <a:off x="6015355" y="2798903"/>
                <a:ext cx="2563529" cy="10185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78188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2 Rectángulo"/>
          <p:cNvSpPr/>
          <p:nvPr/>
        </p:nvSpPr>
        <p:spPr>
          <a:xfrm>
            <a:off x="1" y="1052736"/>
            <a:ext cx="9143999" cy="4752528"/>
          </a:xfrm>
          <a:prstGeom prst="rect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tabLst>
                <a:tab pos="273050" algn="l"/>
              </a:tabLst>
              <a:defRPr/>
            </a:pPr>
            <a:endParaRPr lang="es-PE" sz="1400" dirty="0">
              <a:solidFill>
                <a:srgbClr val="000000"/>
              </a:solidFill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1303324" y="980728"/>
            <a:ext cx="7373132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323528" y="6237312"/>
            <a:ext cx="8424936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1115616" y="2276872"/>
            <a:ext cx="648072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400" i="1" dirty="0" smtClean="0">
                <a:solidFill>
                  <a:schemeClr val="tx2"/>
                </a:solidFill>
              </a:rPr>
              <a:t>“</a:t>
            </a:r>
            <a:r>
              <a:rPr lang="es-PE" sz="4400" i="1" dirty="0" err="1" smtClean="0">
                <a:solidFill>
                  <a:schemeClr val="tx2"/>
                </a:solidFill>
              </a:rPr>
              <a:t>The</a:t>
            </a:r>
            <a:r>
              <a:rPr lang="es-PE" sz="4400" i="1" dirty="0" smtClean="0">
                <a:solidFill>
                  <a:schemeClr val="tx2"/>
                </a:solidFill>
              </a:rPr>
              <a:t> </a:t>
            </a:r>
            <a:r>
              <a:rPr lang="es-PE" sz="4400" i="1" dirty="0" err="1" smtClean="0">
                <a:solidFill>
                  <a:schemeClr val="tx2"/>
                </a:solidFill>
              </a:rPr>
              <a:t>best</a:t>
            </a:r>
            <a:r>
              <a:rPr lang="es-PE" sz="4400" i="1" dirty="0" smtClean="0">
                <a:solidFill>
                  <a:schemeClr val="tx2"/>
                </a:solidFill>
              </a:rPr>
              <a:t> </a:t>
            </a:r>
            <a:r>
              <a:rPr lang="es-PE" sz="4400" i="1" dirty="0" err="1" smtClean="0">
                <a:solidFill>
                  <a:schemeClr val="tx2"/>
                </a:solidFill>
              </a:rPr>
              <a:t>way</a:t>
            </a:r>
            <a:r>
              <a:rPr lang="es-PE" sz="4400" i="1" dirty="0" smtClean="0">
                <a:solidFill>
                  <a:schemeClr val="tx2"/>
                </a:solidFill>
              </a:rPr>
              <a:t> </a:t>
            </a:r>
            <a:r>
              <a:rPr lang="es-PE" sz="4400" i="1" dirty="0" err="1" smtClean="0">
                <a:solidFill>
                  <a:schemeClr val="tx2"/>
                </a:solidFill>
              </a:rPr>
              <a:t>to</a:t>
            </a:r>
            <a:r>
              <a:rPr lang="es-PE" sz="4400" i="1" dirty="0" smtClean="0">
                <a:solidFill>
                  <a:schemeClr val="tx2"/>
                </a:solidFill>
              </a:rPr>
              <a:t> </a:t>
            </a:r>
            <a:r>
              <a:rPr lang="es-PE" sz="4400" i="1" dirty="0" err="1" smtClean="0">
                <a:solidFill>
                  <a:schemeClr val="tx2"/>
                </a:solidFill>
              </a:rPr>
              <a:t>predict</a:t>
            </a:r>
            <a:r>
              <a:rPr lang="es-PE" sz="4400" i="1" dirty="0" smtClean="0">
                <a:solidFill>
                  <a:schemeClr val="tx2"/>
                </a:solidFill>
              </a:rPr>
              <a:t> </a:t>
            </a:r>
            <a:r>
              <a:rPr lang="es-PE" sz="4400" i="1" dirty="0" err="1" smtClean="0">
                <a:solidFill>
                  <a:schemeClr val="tx2"/>
                </a:solidFill>
              </a:rPr>
              <a:t>the</a:t>
            </a:r>
            <a:r>
              <a:rPr lang="es-PE" sz="4400" i="1" dirty="0" smtClean="0">
                <a:solidFill>
                  <a:schemeClr val="tx2"/>
                </a:solidFill>
              </a:rPr>
              <a:t> </a:t>
            </a:r>
            <a:r>
              <a:rPr lang="es-PE" sz="4400" i="1" dirty="0" err="1" smtClean="0">
                <a:solidFill>
                  <a:schemeClr val="tx2"/>
                </a:solidFill>
              </a:rPr>
              <a:t>future</a:t>
            </a:r>
            <a:r>
              <a:rPr lang="es-PE" sz="4400" i="1" dirty="0" smtClean="0">
                <a:solidFill>
                  <a:schemeClr val="tx2"/>
                </a:solidFill>
              </a:rPr>
              <a:t> </a:t>
            </a:r>
            <a:r>
              <a:rPr lang="es-PE" sz="4400" i="1" dirty="0" err="1" smtClean="0">
                <a:solidFill>
                  <a:schemeClr val="tx2"/>
                </a:solidFill>
              </a:rPr>
              <a:t>is</a:t>
            </a:r>
            <a:r>
              <a:rPr lang="es-PE" sz="4400" i="1" dirty="0" smtClean="0">
                <a:solidFill>
                  <a:schemeClr val="tx2"/>
                </a:solidFill>
              </a:rPr>
              <a:t> </a:t>
            </a:r>
            <a:r>
              <a:rPr lang="es-PE" sz="4400" i="1" dirty="0" err="1" smtClean="0">
                <a:solidFill>
                  <a:schemeClr val="tx2"/>
                </a:solidFill>
              </a:rPr>
              <a:t>to</a:t>
            </a:r>
            <a:r>
              <a:rPr lang="es-PE" sz="4400" i="1" dirty="0" smtClean="0">
                <a:solidFill>
                  <a:schemeClr val="tx2"/>
                </a:solidFill>
              </a:rPr>
              <a:t> </a:t>
            </a:r>
            <a:r>
              <a:rPr lang="es-PE" sz="4400" i="1" dirty="0" err="1" smtClean="0">
                <a:solidFill>
                  <a:schemeClr val="tx2"/>
                </a:solidFill>
              </a:rPr>
              <a:t>create</a:t>
            </a:r>
            <a:r>
              <a:rPr lang="es-PE" sz="4400" i="1" dirty="0" smtClean="0">
                <a:solidFill>
                  <a:schemeClr val="tx2"/>
                </a:solidFill>
              </a:rPr>
              <a:t> </a:t>
            </a:r>
            <a:r>
              <a:rPr lang="es-PE" sz="4400" i="1" dirty="0" err="1" smtClean="0">
                <a:solidFill>
                  <a:schemeClr val="tx2"/>
                </a:solidFill>
              </a:rPr>
              <a:t>it</a:t>
            </a:r>
            <a:r>
              <a:rPr lang="es-PE" sz="4400" i="1" dirty="0" smtClean="0">
                <a:solidFill>
                  <a:schemeClr val="tx2"/>
                </a:solidFill>
              </a:rPr>
              <a:t>.”</a:t>
            </a:r>
          </a:p>
          <a:p>
            <a:pPr algn="r"/>
            <a:r>
              <a:rPr lang="es-PE" sz="3600" i="1" dirty="0" smtClean="0">
                <a:solidFill>
                  <a:schemeClr val="accent6">
                    <a:lumMod val="75000"/>
                  </a:schemeClr>
                </a:solidFill>
              </a:rPr>
              <a:t>Abraham Lincoln</a:t>
            </a:r>
            <a:endParaRPr lang="es-PE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03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418"/>
          <a:stretch/>
        </p:blipFill>
        <p:spPr bwMode="auto">
          <a:xfrm>
            <a:off x="214312" y="235248"/>
            <a:ext cx="8761413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 Título"/>
          <p:cNvSpPr>
            <a:spLocks noGrp="1"/>
          </p:cNvSpPr>
          <p:nvPr/>
        </p:nvSpPr>
        <p:spPr bwMode="auto">
          <a:xfrm>
            <a:off x="396875" y="2419350"/>
            <a:ext cx="540067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  <a:cs typeface="ヒラギノ角ゴ Pro W3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  <a:cs typeface="ヒラギノ角ゴ Pro W3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  <a:cs typeface="ヒラギノ角ゴ Pro W3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  <a:cs typeface="ヒラギノ角ゴ Pro W3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s-PE" sz="2400" dirty="0" smtClean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4925" y="1411288"/>
            <a:ext cx="5580063" cy="2882900"/>
          </a:xfrm>
          <a:prstGeom prst="rect">
            <a:avLst/>
          </a:prstGeom>
          <a:solidFill>
            <a:schemeClr val="tx2">
              <a:lumMod val="5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14" name="13 Triángulo isósceles"/>
          <p:cNvSpPr/>
          <p:nvPr/>
        </p:nvSpPr>
        <p:spPr>
          <a:xfrm>
            <a:off x="34925" y="1125538"/>
            <a:ext cx="179388" cy="285750"/>
          </a:xfrm>
          <a:prstGeom prst="triangle">
            <a:avLst>
              <a:gd name="adj" fmla="val 100000"/>
            </a:avLst>
          </a:prstGeom>
          <a:solidFill>
            <a:schemeClr val="tx2">
              <a:lumMod val="7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18" name="17 Rectángulo"/>
          <p:cNvSpPr/>
          <p:nvPr/>
        </p:nvSpPr>
        <p:spPr>
          <a:xfrm>
            <a:off x="252413" y="4040188"/>
            <a:ext cx="532765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50" b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</a:rPr>
              <a:t>Junio, </a:t>
            </a:r>
            <a:r>
              <a:rPr lang="es-ES" sz="105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</a:rPr>
              <a:t>2014</a:t>
            </a:r>
            <a:endParaRPr lang="es-PE" sz="105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7019925" y="5229225"/>
            <a:ext cx="2124075" cy="1223963"/>
          </a:xfrm>
          <a:prstGeom prst="rect">
            <a:avLst/>
          </a:prstGeom>
          <a:solidFill>
            <a:schemeClr val="bg1">
              <a:lumMod val="7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pic>
        <p:nvPicPr>
          <p:cNvPr id="4107" name="2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5510213"/>
            <a:ext cx="1328738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Triángulo isósceles"/>
          <p:cNvSpPr/>
          <p:nvPr/>
        </p:nvSpPr>
        <p:spPr>
          <a:xfrm rot="5400000">
            <a:off x="8933657" y="5018881"/>
            <a:ext cx="252412" cy="168275"/>
          </a:xfrm>
          <a:prstGeom prst="triangle">
            <a:avLst>
              <a:gd name="adj" fmla="val 100000"/>
            </a:avLst>
          </a:prstGeom>
          <a:solidFill>
            <a:schemeClr val="tx1">
              <a:lumMod val="65000"/>
              <a:lumOff val="3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20" name="19 Rectángulo"/>
          <p:cNvSpPr/>
          <p:nvPr/>
        </p:nvSpPr>
        <p:spPr>
          <a:xfrm>
            <a:off x="251520" y="3429000"/>
            <a:ext cx="53285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 smtClean="0">
                <a:solidFill>
                  <a:srgbClr val="FFFF00"/>
                </a:solidFill>
                <a:latin typeface="Helvetica" pitchFamily="34" charset="0"/>
                <a:cs typeface="Arial" pitchFamily="34" charset="0"/>
              </a:rPr>
              <a:t>Fredy </a:t>
            </a:r>
            <a:r>
              <a:rPr lang="es-ES" sz="1400" b="1" dirty="0">
                <a:solidFill>
                  <a:srgbClr val="FFFF00"/>
                </a:solidFill>
                <a:latin typeface="Helvetica" pitchFamily="34" charset="0"/>
                <a:cs typeface="Arial" pitchFamily="34" charset="0"/>
              </a:rPr>
              <a:t>Vargas </a:t>
            </a:r>
            <a:r>
              <a:rPr lang="es-ES" sz="1400" b="1" dirty="0" smtClean="0">
                <a:solidFill>
                  <a:srgbClr val="FFFF00"/>
                </a:solidFill>
                <a:latin typeface="Helvetica" pitchFamily="34" charset="0"/>
                <a:cs typeface="Arial" pitchFamily="34" charset="0"/>
              </a:rPr>
              <a:t>Lama</a:t>
            </a:r>
            <a:endParaRPr lang="es-ES" sz="1400" b="1" dirty="0">
              <a:solidFill>
                <a:srgbClr val="FFFF00"/>
              </a:solidFill>
              <a:latin typeface="Helvetica" pitchFamily="34" charset="0"/>
              <a:cs typeface="Arial" pitchFamily="34" charset="0"/>
            </a:endParaRPr>
          </a:p>
          <a:p>
            <a:r>
              <a:rPr lang="es-ES" sz="1400" dirty="0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Director </a:t>
            </a:r>
            <a:r>
              <a:rPr lang="es-ES" sz="1400" dirty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Nacional de Prospectiva y Estudios Estratégicos - CEPLAN</a:t>
            </a:r>
            <a:endParaRPr lang="es-PE" sz="1400" dirty="0">
              <a:solidFill>
                <a:schemeClr val="bg1">
                  <a:lumMod val="75000"/>
                </a:schemeClr>
              </a:solidFill>
            </a:endParaRPr>
          </a:p>
          <a:p>
            <a:endParaRPr lang="es-PE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208881" y="1844824"/>
            <a:ext cx="5227215" cy="6124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s-PE"/>
            </a:defPPr>
            <a:lvl1pPr>
              <a:lnSpc>
                <a:spcPts val="4400"/>
              </a:lnSpc>
              <a:defRPr sz="4400" b="1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9pPr>
          </a:lstStyle>
          <a:p>
            <a:pPr>
              <a:lnSpc>
                <a:spcPts val="4000"/>
              </a:lnSpc>
            </a:pPr>
            <a:r>
              <a:rPr lang="es-PE" sz="4000" dirty="0" smtClean="0"/>
              <a:t>Gracias</a:t>
            </a: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28" y="2578211"/>
            <a:ext cx="325158" cy="325156"/>
          </a:xfrm>
          <a:prstGeom prst="rect">
            <a:avLst/>
          </a:prstGeom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584" y="2578211"/>
            <a:ext cx="382782" cy="382780"/>
          </a:xfrm>
          <a:prstGeom prst="rect">
            <a:avLst/>
          </a:prstGeom>
        </p:spPr>
      </p:pic>
      <p:sp>
        <p:nvSpPr>
          <p:cNvPr id="24" name="23 CuadroTexto"/>
          <p:cNvSpPr txBox="1"/>
          <p:nvPr/>
        </p:nvSpPr>
        <p:spPr>
          <a:xfrm>
            <a:off x="1115616" y="2615712"/>
            <a:ext cx="1242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dirty="0" smtClean="0">
                <a:solidFill>
                  <a:schemeClr val="bg1"/>
                </a:solidFill>
              </a:rPr>
              <a:t>/ CEPLAN Perú</a:t>
            </a:r>
            <a:endParaRPr lang="es-PE" sz="1400" dirty="0">
              <a:solidFill>
                <a:schemeClr val="bg1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3151641" y="2615711"/>
            <a:ext cx="128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s-PE" sz="1400" dirty="0"/>
              <a:t>@CEPLAN2050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263" y="3067844"/>
            <a:ext cx="296069" cy="296069"/>
          </a:xfrm>
          <a:prstGeom prst="rect">
            <a:avLst/>
          </a:prstGeom>
        </p:spPr>
      </p:pic>
      <p:sp>
        <p:nvSpPr>
          <p:cNvPr id="26" name="25 CuadroTexto"/>
          <p:cNvSpPr txBox="1"/>
          <p:nvPr/>
        </p:nvSpPr>
        <p:spPr>
          <a:xfrm>
            <a:off x="1928247" y="3054117"/>
            <a:ext cx="16356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smtClean="0">
                <a:solidFill>
                  <a:schemeClr val="bg1"/>
                </a:solidFill>
              </a:rPr>
              <a:t>www.ceplan.gob.pe</a:t>
            </a:r>
            <a:endParaRPr lang="es-P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19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10 Conector recto"/>
          <p:cNvCxnSpPr/>
          <p:nvPr/>
        </p:nvCxnSpPr>
        <p:spPr>
          <a:xfrm>
            <a:off x="323528" y="6237312"/>
            <a:ext cx="8424936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1403648" y="548680"/>
            <a:ext cx="741483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r>
              <a:rPr lang="es-ES" sz="1800" b="1" kern="0" dirty="0" smtClean="0">
                <a:solidFill>
                  <a:schemeClr val="tx2"/>
                </a:solidFill>
                <a:latin typeface="+mn-lt"/>
              </a:rPr>
              <a:t>¿Análisis Prospectivo?</a:t>
            </a:r>
            <a:endParaRPr lang="es-ES" sz="1800" b="1" kern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074" name="AutoShape 2" descr="data:image/jpeg;base64,/9j/4AAQSkZJRgABAQAAAQABAAD/2wCEAAkGBhQSERQUExQVFRUWGRUWFRUYFBUVFxQYFRcYFRwYGBgXHCceGBkjGhYXHy8gJCcpLCwsGB4xNTAqNSYsLCkBCQoKDgwOGg8PGiwkHCQsLCwqLSwsKSksLCksLCwsLCwsLCwsLCwsLCwsLywsLCwsLCwpLCwsLCwsLCwsKSwsLP/AABEIAIUA2AMBIgACEQEDEQH/xAAcAAACAwEBAQEAAAAAAAAAAAAAAwECBAUHBgj/xABAEAACAQIEAgYGBwcEAwEAAAABAhEAAwQSITFBUQUiYXGBkRMyUqGxwQYUQmJykqIVI4Ky0dLhBzNT8EOTwnP/xAAbAQACAwEBAQAAAAAAAAAAAAAAAQIDBAUGB//EACcRAAICAQQBAwQDAAAAAAAAAAABAhEDBBIhQTEyYcEFIkLwExRx/9oADAMBAAIRAxEAPwD1iqXrQZSp2Ig6wfAjY9tXorcc4+e6UUKhz3DNoJMTLJ7TL9rtA3g89N/R/SYezbdyFzKCSdFJPJiIp+OCvZuRa9M6NCrAJDMF17AJBNdDoLBGzhrVtjLKgDTG+5Gmm5NZss1tr3NGJPdfsZ5qK3P0XbOyBTzXq/y71h+pHNCXCJZgAyhxCjfgTr28aoU0aaJoq7YO6OCN2hip8iCP1Utlcb238Ib4GnuQEzRSmxSj1pX8Ssg82Aq1vEK3qsp7iD8KYF6KKKAIBoFTFQxipN2QSpk0A1FSKRIKKipoYLkKy3cMSMswCToNMo2BB5jeK1UU1JrwKUVLyRUEVaoNIGTVSeJ2FWrLihEdYiTrroANSe6mlYSdIZaJOp04dwHDv58qU2JSUKvu0Agkhuzt34UxGfKC1oohgdZgTLc1HDbjudqvdtTqNCIPfGwPZrU45FfsVSxuvcZfuZVYgFiASANz2VFclsfeIIWDqQCFJI0JIMSJB0jTz0qK1quzE93VnboJooW3mYLEj7XIDt79vOoN0rZYlbpDMJhjbAYAy5LXFBncaGDsdFBjtrT9cHEOD/8Am594BFPormSluds6EVSpCRjU4mOxpUnuDQTWfKfR23AJK/vIGubMDmA/MY8K04q7AiJLdVVOzHt7ONUbDH0JRWg5SobkYgGOykMbYvK6hlMqwDA8CCNCKvWfAucsEAFSVhdhG0T2RWgUhgTSrmHV/WRT+JQfjTaKBHPTo63mc+jWJGwjZRypv7LtH7P6m/rU2cSoLyY6x1IIHDiRFX+vW/8AkT86/wBalyAr9kW/vfnb+tZbfQ9u5ZAuZmDKM4LMZMaiO+a6K4tD9tPzD+tUwTdWNDDPtt6xPzotgc650XeUHJcR4GgdCpbsZ1aAe3L4VRjcWS1ogCZOdI05a6jyrsFwoJOgAkkmB5mudiMC11AWMsQsoJUAGJA4kxO/uqcZc8si+FwZUvOQGCdXeC0P5RHhNMt4hWMDQ+ydG8juO0aVtzoIBzLJgEggEnbrDqzyE1W/g7ZEP1vl3cQavU4tVRQ1JO7EUTWU57TQ8unC5HWGmzBR+r4VpVpEiCDqCDuOYqKi2W70FAqapccKCSYA1NIkXrF0ogyMRGdgLayYkuwAUcpJrVdw90IX6qQM0GXaBqdAQAYniam90aFuBpZzaUvLRpJHqgACYRhz1qO5dBR08Zh/SIyTEjQxOU7gxxgwa4LYpgWVoBtmHK65p2Ca6EyuhOk+NbOlL7XSbSZkSAWuqwBJP2EjXbc6RIieEDCqEyDQdm4O8yeM6zzq7Di4tmfLl/GJg+rFXATdgWJJlbeo2HFjJjh1TRW3C4TJJzMxbdmiYGw0AECT5mir9q7Kdz64Q+uB0t9OkwV8W3ts4ZQxZWErvAKnz341368V+kpf63fFxs7ByM3Z6wA5QCB4VRqZbYHW+kaWGozNT8JX8HrvR309wd7a8qHTS51D79K79u6GAKkEHYggg1+cspM5QSeAGpn/ALxr9AdGdEJas27eUdRVWRvIGuo7awxdm76ho4aatr83wzReEug5Zn/LA+LDyp9Z/qkGVdgYA1IYaSftCePAioe46lR1GkxxXYE7a8udSOWWfBKWLSwJABysRMTEgcdfhSMDglC8Tq2pJLHUjVtztxpz4oqCxRoAJMFTt40zC2yqKDuFAPfGvvoAr9VHAsO5jR6Bv+RvJP7adUikMRgpyamTLa7T1jTSdRWTBO/o06oMqp0bmJ4in+lb2P1CmIYyg70jCJGcDYMSP4gGPvNH1kjQo/ZAzT5beNIwdxnNxlZQM5EFGkQANZYEHwoA04xCV01IKmO5gfgKZauhhI+EEdhB1BpeR/bXwQ/NjSHHo7gdm6rAqzEAAEEZZIGn2hJ5igDRibIdSp4jnHcR2jeud0dhQXcySBAkncjUk9pJNbzjE4Gfwgt/KDWLom71nAnfiCOAOxHbV2P0yoqn6lZvxPqxxO1cfDLlzJ7DEeB6w9xrvV87bxgYlwJN05kUb5YABPLSPOKeKTragnFXbHXbkEAAksYAHOCdztsaZawLs6l1CqpzRmkkjbSI7fAVXC4W4zB3UEKTlQNGVhpLE7mDpEAa76V0yHPsL5t7tPjSlOuBqNjbiBgQdiCCOw6VzrF1lljly5VTM7gf7bXBJMcQRT7jujLrnDSMsKsEDNKkcIB0M8NefCXpT0odbNtZLOrMYOUEkE5hMazHPgCNahDG5+BzyKHk04a6FhCRJJykDqldwRqerG2vACtdZrHRyISwXrEkk8yWLH3mtNdJKlRgCiiigAryD6ZdGm1i7u5DH0gMHTNJy8jrPlXr9ef/AOqNqGsNnAkMuWDJy6lgeQzxHaKo1EU4c9HX+j5ZQ1KjH8uPn4Pl/oyLZxlj0rBUDqSTtIMqDylo1r3wV+byJFev/wCnX0r+s2vQ3D++tAan/wAibBu8bHwNc2D6O99X08mllXhcP29/32PsaSdbg+6pJ/jMD+RvOnUmzqzntA/KP6k+dTPOlrmHBVlkgMCDHCRGk0q6bix1lMkCCpB8wflWmk3fXQfibwAj4sKdiJzP7KnuY/MVS7ecKYQzBiCp1jTcitFFIZnS9lUAqwAhQSB2AbE1opGMEqADEsonxB+VTkf218UPyYUCHVmBy3iODrm7jbIUz3h0/Kavkf2l/If76y9IYZyuYZWZMzKuUjPp6s5jE93KmB0JrPi3kBRlJaV11A0Jkjj3UWrVtgGAUg6gjUVS7ZVHFzKAIKsQIiSCD3bz4UAarawANTAA11OnPtrHh8GsuZaSxmGYbdgNbQaThjq45MfeAaLChSYVc7AiRCHUk75h/wDNOtYRFJKqoJ3IAE1nu4qLsAFuqc+XrZMpXLIGsnO2m+h5VGJ6RkZbf+4dEzKyiTx6w6wG5js50chwWwuJGa6CQArxJI1lVPxJHhQvTNktkW4rN7KnOdPw1N/DItsyCx56B2JPtCIMncRHZSrfRSwSVUPqV0jJoQvqmZg6meJo4ARiOlVe6LcFchBZzsh9mRIkgwQToGHMVTCmVmIBJKjQQpOmg7NfGuDdsXEuXVJyvcVVPXElgrILgzKZksCY7OIr6Q10MeNR5Rglkc/P7+oKKKKtIBRRRQAV879POihewjH7Vr94p04aEa8xX0VJxmGFy2yMAQwIIYSp7COVRlHcmi7BleLJHIunZ4TWrozpO5h7q3bRh0MidmHFT2GvqfpP9BPRr6XDxl1zWwWYzO6TrETpwivjAa488csbpn0LT6nDrMdw5XafyfoDo3p21ew6X1PUbvJU8VMcQabhc+WQVOYlhIIMEyJ1PCOVeV/6Z9LlMSLJb93cMxExcUaEHhI0PcK9fqado8pq9O9PlcOuv8EG6/FPJgT74pX1oel1VxlTTqFvXb7kj/xjzrZSbPrOe0DyUfMmpGQPrie0o7CYPkaYLq8x5irVQ2V9lfIUhlL/ANn8S/OnVz7WBBk9XVmIBSYgkaQRyq/1WGUHKZnZSp0E75qYjbU0j6ov3vzv/Wj6qOb/APsuf3Uhk4T1fF/5jTSKyYVXywCuhYa5ifWO+tOyP7S/kP8AdTEItXxaGRyBALBtgwnXTgQSNO3Tsz4XD3irdZULuzZgsvlJ00YZQcoA1Bjkaqlu5dvdfqi1mghUOYvIG+aIQSR98TtW5MENZZzqd3Ye5YA8qAG2LOURqTuSdyTuayY+6CQqsouDrAnUINpYTsdo0nhtI0HCIN1HjWBryNGUhFOoKgG5cH3QASB2jWNo3oAYuIzkEupUGQtsF5IkdYgHTsAGo34Vr+sHgjHtMKPeZ91LS8EAGR1XYGAfOCWk84p1q+G0EzyIKnyYAxQB8/07b9EReW0xfSQJcEZhPCFbltJI34brV0MAw2Oo4e47Vn6aV7rqtvQIwzkk5SCDICgwxg8RE84itFu2FEDbvn3mujivYrOfk9botRRRVhEKKKKACiiigChtyQeU6aRrx7/6mvNOk/oTiPrFx7dlHtl2IQXFXqk6jUiDvtMV6dSV0Zh3N5yPlVOeClHk3aHVT0824dqj5T/S3oB7Vy+162y3FCIs5YgySRBOu2u0V6LXzxQgZ5OmY5ho6iTseIEbGfGt9npJl/3BI9tR/Mu/iPIVklicDRl1L1M3kl5OlSsLsTzZvjHyqLeOtts6n+IVmsdI21VFZwGKq5n78mZ2GobyqsrN9TWW10lbacrSAYJAbLP4ojjTBjE9pfOkMjB+oDzk/mJPzqMVmBVgpaA0qCAdY2nTgfOpwaxbQfdX4CnUCELj0mM0HkwKeWYCf8ir/WkgHMsHbrDWpu2lYQwDA6QQCNe+qjCJ7C/lFAEYcet+I/KrX74RSzbASePgOZ7KzWMNkuOLYABCMQS0SS4JA2EwNqjpLP6JicsLDHQ7IQx+FMC+GwZiXLZm6zAOQFJ4DKeG1FjCqc05jDH1mZv5ia1zSsP9r8TfKgBJwyrcU5RDAqdOI6w92b3Ve7gwdV6rCcpGkTGhA3BgSKjpAkW2YesvWUcyNQPHae2tVACLOIklSMrDccxzB4is3SF4Eqo9aZJBgoImZG06Cp6ZMW8wMOCAh7WOXXmNfd2VlsWMigSWPFmMs3ax4mtGHHu+5lGXJX2osiAaDtPiTJ99WooraZAooooAKKKKAEriCRIRiOB6nzap9Mf+N/NP7qXhHAVQdJ27eJ8a0GgBK32jVG47ZP7uVUuXzmH7twdtcgmY2ltaZh8P6QtCxlbXNOsiMy++O0V1hYGQKZYQBqZJjSSefbWfLlSdF+PG3ycZHMEG20a8U2P8fbVsPclRO40MxuN9tKbfcIxBMgRrHPgY47HxrJauhQzEwpZjJ0ynt7DvrTl90U0OD2SdmhrYO4B7wKi1YVZKqATEwImNvifOrxU1QaRTFkb0lsS0QyTAuDlyDDgfDauvYvi4iuNVYBhI4ETqOBrm0q1ibllSqKLg1yCQpQnYGdCgPLUDgahKNjO3RXAVLygEX2LaFgwQo54iAsoD906dvHs4PFC4gcAidwd1I0IMcQQRUHGgHUUUu7iFUEyNJ0GpkcAOJ7KSVg3QrECLlthuSUI5qRm9xE+J51bGW2IAUAjMCwJiQPA8Yrn2cRdYW2uBUYAkqOsASI37BI8atexV7dSmgPVIIzHhLcBtwq/+vMo/nibHxuUgOFUGdc8xpOsgVhvdNomeCGg5tJaQY2A1Y76Dka5/TdhsRp6EBRrLMudiCIAiRBEgyeXPTfYWFEiDuRvBOpE8datjp1VyK5Z3dRJbpNbgKszIHhBmsuslwRAJ48NeJHOti4lpylrZYROjDU+Oh7KyugIgiQeBqtuwqiAABy/7vTenj0wWeXY/G4O48Ev1V1CKo6zAg6zJ2BAiN6WDWjAXicylpKkRO8EA689Z17KyXcy3mBjIwDWz2ic6ngI6pHPMeRpYXtbgwy1JKaL0UUVpKAooooAKKKKAEWEBtqCJ0FS6P9lh3MPmNanC+ovdTaEDMNvGX7evopZoBVLgZQfbOcDYDhvPlstdK3Ezm8qhFXMHVjqRuCCBHYe+atQROh241CeOMuiUJyj2LQHc6k6k9p+VIs4ZTmJVT1mmQDOvGuT9D77+ie3cJL2nZSxnrCTBBO8wfdzrt4bY/ib41XCO2biy7JPdBSRBwqAeov5R8hQMNb9le7KKfUFauoz2xNzCJB6i7H7Iq1r1R3D4U27aISeBBpVr1R3D4VnyNOqNOFNXZaqYO8bd4Lobd0nTilwAmRzDAeBHGdL0vEWcywCVOhVhEqRqCJ0qlqzQbemMYyJCaO5yocpYAniY0ECTrvFYMH0etvaWY+tcbVnPMn5bVXGX7zKqkI0Ohzg5SIYScpBG0jQ1rrRgVRMmf1BRRRV5SFFFFABRRRQBmu3DaY3UQuSFV1G5UEmR2iT/ANArp420GQtoQozqeRGsz2iRWUmsWUkNbt9S2TDDJA3k5e8aaCND41Tx7mpLyWRntTT8Gi7bLaBso4xE+Z2pVlchYljk6uWZMHUHtHDsrSezesPR15szowYMgXUmVcEesNeYYa61cVM3AztU1iNwW+JAA1XUjU6EMdBqfeJrWvCd6ATLUUUUhnJTpbKMuWY0meXhVv219z9X+KKKhbLKQftr7n6v8Uftv7n6v8UUUWwpHOwuLFq65VTlZU6mbQEF9RpxBA/hFa7HTUD1NyftdvdRRUW+bJJKlHoaOm/ufq/xQenPufq/xU0U3J0RUVYXOnSVjLpB0zf41roWxAHcKKKzyZqgkiaKKKiTK/aHifKB86bRRWrH6THl9QUUUVYVBRRRQAUUUUAFYOmOlPQIGy5pMRMcQOR50UVKKtpEZuotov0bj/ShjlywYiZ247CtlFFElTCLtFHfUDmSPcT8qV9SXOGjYQBw4fCKmikPyDWDACsygTOuYnbi09tFFFFi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460375" y="1052736"/>
            <a:ext cx="8288089" cy="5040559"/>
          </a:xfrm>
          <a:prstGeom prst="rect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 algn="just">
              <a:tabLst>
                <a:tab pos="273050" algn="l"/>
              </a:tabLst>
              <a:defRPr/>
            </a:pPr>
            <a:endParaRPr lang="es-PE" sz="1400" dirty="0">
              <a:solidFill>
                <a:srgbClr val="000000"/>
              </a:solidFill>
            </a:endParaRPr>
          </a:p>
        </p:txBody>
      </p:sp>
      <p:cxnSp>
        <p:nvCxnSpPr>
          <p:cNvPr id="21" name="20 Conector recto"/>
          <p:cNvCxnSpPr/>
          <p:nvPr/>
        </p:nvCxnSpPr>
        <p:spPr>
          <a:xfrm>
            <a:off x="1475656" y="980728"/>
            <a:ext cx="7200800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300" y="6334197"/>
            <a:ext cx="779156" cy="407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04391" y="1412776"/>
            <a:ext cx="32475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r>
              <a:rPr lang="es-PE" sz="1400" i="1" kern="0" dirty="0">
                <a:solidFill>
                  <a:schemeClr val="tx2">
                    <a:lumMod val="75000"/>
                  </a:schemeClr>
                </a:solidFill>
              </a:rPr>
              <a:t>La </a:t>
            </a:r>
            <a:r>
              <a:rPr lang="es-PE" sz="1400" b="1" i="1" kern="0" dirty="0" smtClean="0">
                <a:solidFill>
                  <a:srgbClr val="FF0000"/>
                </a:solidFill>
              </a:rPr>
              <a:t>metodología prospectiva </a:t>
            </a:r>
            <a:r>
              <a:rPr lang="es-PE" sz="1400" i="1" kern="0" dirty="0">
                <a:solidFill>
                  <a:schemeClr val="tx2">
                    <a:lumMod val="75000"/>
                  </a:schemeClr>
                </a:solidFill>
              </a:rPr>
              <a:t>es un proceso sistemático y participativo que permite gestionar conocimientos para la exploración de futuros posibles y/o probables, con el objetivo de informar la toma de decisiones en el presente y movilizar acciones conjuntas para construir un futuro compartido.</a:t>
            </a:r>
          </a:p>
        </p:txBody>
      </p:sp>
      <p:pic>
        <p:nvPicPr>
          <p:cNvPr id="32" name="Picture 2" descr="https://encrypted-tbn2.google.com/images?q=tbn:ANd9GcRgOUtkHN_ATbU2ig2M8_3WZ135oV8Zlm4EFvblspchC80gMDG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6314" y="6309320"/>
            <a:ext cx="912150" cy="476672"/>
          </a:xfrm>
          <a:prstGeom prst="rect">
            <a:avLst/>
          </a:prstGeom>
          <a:noFill/>
        </p:spPr>
      </p:pic>
      <p:sp>
        <p:nvSpPr>
          <p:cNvPr id="33" name="15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D647FC-643C-4E67-8857-EC44B8799FC4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25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17900" y="6303966"/>
            <a:ext cx="2133600" cy="365125"/>
          </a:xfrm>
        </p:spPr>
        <p:txBody>
          <a:bodyPr/>
          <a:lstStyle/>
          <a:p>
            <a:pPr algn="ctr">
              <a:defRPr/>
            </a:pPr>
            <a:fld id="{FC3EB930-8334-4AC3-9200-8287529D0EAC}" type="slidenum">
              <a:rPr lang="es-ES" b="1">
                <a:solidFill>
                  <a:schemeClr val="accent1">
                    <a:lumMod val="50000"/>
                  </a:schemeClr>
                </a:solidFill>
              </a:rPr>
              <a:pPr algn="ctr">
                <a:defRPr/>
              </a:pPr>
              <a:t>3</a:t>
            </a:fld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998498033"/>
              </p:ext>
            </p:extLst>
          </p:nvPr>
        </p:nvGraphicFramePr>
        <p:xfrm>
          <a:off x="3347864" y="1268760"/>
          <a:ext cx="5400600" cy="3148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9" name="8 Grupo"/>
          <p:cNvGrpSpPr/>
          <p:nvPr/>
        </p:nvGrpSpPr>
        <p:grpSpPr>
          <a:xfrm>
            <a:off x="4471115" y="3573016"/>
            <a:ext cx="1157340" cy="870789"/>
            <a:chOff x="2627784" y="4869160"/>
            <a:chExt cx="1224136" cy="936104"/>
          </a:xfrm>
        </p:grpSpPr>
        <p:sp>
          <p:nvSpPr>
            <p:cNvPr id="7" name="6 Conector"/>
            <p:cNvSpPr/>
            <p:nvPr/>
          </p:nvSpPr>
          <p:spPr>
            <a:xfrm>
              <a:off x="2699792" y="4869160"/>
              <a:ext cx="1008112" cy="936104"/>
            </a:xfrm>
            <a:prstGeom prst="flowChartConnector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100" dirty="0"/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2627784" y="5075602"/>
              <a:ext cx="1224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400" dirty="0" smtClean="0"/>
                <a:t>Escenario </a:t>
              </a:r>
            </a:p>
            <a:p>
              <a:pPr algn="ctr"/>
              <a:r>
                <a:rPr lang="es-PE" sz="1400" dirty="0" smtClean="0"/>
                <a:t>1</a:t>
              </a:r>
              <a:endParaRPr lang="es-PE" sz="1400" dirty="0"/>
            </a:p>
          </p:txBody>
        </p:sp>
      </p:grpSp>
      <p:grpSp>
        <p:nvGrpSpPr>
          <p:cNvPr id="27" name="26 Grupo"/>
          <p:cNvGrpSpPr/>
          <p:nvPr/>
        </p:nvGrpSpPr>
        <p:grpSpPr>
          <a:xfrm>
            <a:off x="6631355" y="3573016"/>
            <a:ext cx="1157340" cy="870789"/>
            <a:chOff x="2627784" y="4869160"/>
            <a:chExt cx="1224136" cy="936104"/>
          </a:xfrm>
        </p:grpSpPr>
        <p:sp>
          <p:nvSpPr>
            <p:cNvPr id="28" name="27 Conector"/>
            <p:cNvSpPr/>
            <p:nvPr/>
          </p:nvSpPr>
          <p:spPr>
            <a:xfrm>
              <a:off x="2699792" y="4869160"/>
              <a:ext cx="1008112" cy="936104"/>
            </a:xfrm>
            <a:prstGeom prst="flowChartConnector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100" dirty="0"/>
            </a:p>
          </p:txBody>
        </p:sp>
        <p:sp>
          <p:nvSpPr>
            <p:cNvPr id="29" name="28 CuadroTexto"/>
            <p:cNvSpPr txBox="1"/>
            <p:nvPr/>
          </p:nvSpPr>
          <p:spPr>
            <a:xfrm>
              <a:off x="2627784" y="5075602"/>
              <a:ext cx="1224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400" dirty="0" smtClean="0"/>
                <a:t>Escenario </a:t>
              </a:r>
            </a:p>
            <a:p>
              <a:pPr algn="ctr"/>
              <a:r>
                <a:rPr lang="es-PE" sz="1400" dirty="0" smtClean="0"/>
                <a:t>3</a:t>
              </a:r>
              <a:endParaRPr lang="es-PE" sz="1400" dirty="0"/>
            </a:p>
          </p:txBody>
        </p:sp>
      </p:grpSp>
      <p:sp>
        <p:nvSpPr>
          <p:cNvPr id="10" name="9 CuadroTexto"/>
          <p:cNvSpPr txBox="1"/>
          <p:nvPr/>
        </p:nvSpPr>
        <p:spPr>
          <a:xfrm>
            <a:off x="4997462" y="3059668"/>
            <a:ext cx="217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>
                <a:solidFill>
                  <a:schemeClr val="tx2">
                    <a:lumMod val="50000"/>
                  </a:schemeClr>
                </a:solidFill>
              </a:rPr>
              <a:t>Escenarios Posibles</a:t>
            </a:r>
            <a:endParaRPr lang="es-P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11 Abrir llave"/>
          <p:cNvSpPr/>
          <p:nvPr/>
        </p:nvSpPr>
        <p:spPr>
          <a:xfrm rot="16200000">
            <a:off x="5928702" y="3233563"/>
            <a:ext cx="368413" cy="3063544"/>
          </a:xfrm>
          <a:prstGeom prst="leftBrac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1" name="30 CuadroTexto"/>
          <p:cNvSpPr txBox="1"/>
          <p:nvPr/>
        </p:nvSpPr>
        <p:spPr>
          <a:xfrm>
            <a:off x="5652120" y="5733256"/>
            <a:ext cx="29523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050" b="1" dirty="0" smtClean="0"/>
              <a:t>Fuente: </a:t>
            </a:r>
            <a:r>
              <a:rPr lang="es-PE" sz="1050" dirty="0" smtClean="0"/>
              <a:t>Inter-American Dialogue (2013)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4684436" y="5058319"/>
            <a:ext cx="2864806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b="1" dirty="0" smtClean="0">
                <a:solidFill>
                  <a:schemeClr val="tx2">
                    <a:lumMod val="50000"/>
                  </a:schemeClr>
                </a:solidFill>
              </a:rPr>
              <a:t>Decisiones Estratégicas</a:t>
            </a:r>
            <a:endParaRPr lang="es-PE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36" name="35 Conector recto"/>
          <p:cNvCxnSpPr/>
          <p:nvPr/>
        </p:nvCxnSpPr>
        <p:spPr>
          <a:xfrm>
            <a:off x="664246" y="1340768"/>
            <a:ext cx="2723368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/>
          <p:nvPr/>
        </p:nvCxnSpPr>
        <p:spPr>
          <a:xfrm>
            <a:off x="672652" y="3356992"/>
            <a:ext cx="2723368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2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65" y="3588718"/>
            <a:ext cx="3088092" cy="211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51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10 Conector recto"/>
          <p:cNvCxnSpPr/>
          <p:nvPr/>
        </p:nvCxnSpPr>
        <p:spPr>
          <a:xfrm>
            <a:off x="323850" y="6237288"/>
            <a:ext cx="8424863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1403350" y="549275"/>
            <a:ext cx="74152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r>
              <a:rPr lang="es-ES" sz="1800" b="1" kern="0" dirty="0" smtClean="0">
                <a:solidFill>
                  <a:schemeClr val="tx2"/>
                </a:solidFill>
                <a:latin typeface="+mn-lt"/>
              </a:rPr>
              <a:t>Entonces, Prospectiva es…</a:t>
            </a:r>
            <a:endParaRPr lang="es-ES" sz="1800" b="1" kern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7652" name="AutoShape 2" descr="data:image/jpeg;base64,/9j/4AAQSkZJRgABAQAAAQABAAD/2wCEAAkGBhQSERQUExQVFRUWGRUWFRUYFBUVFxQYFRcYFRwYGBgXHCceGBkjGhYXHy8gJCcpLCwsGB4xNTAqNSYsLCkBCQoKDgwOGg8PGiwkHCQsLCwqLSwsKSksLCksLCwsLCwsLCwsLCwsLCwsLywsLCwsLCwpLCwsLCwsLCwsKSwsLP/AABEIAIUA2AMBIgACEQEDEQH/xAAcAAACAwEBAQEAAAAAAAAAAAAAAwECBAUHBgj/xABAEAACAQIEAgYGBwcEAwEAAAABAhEAAwQSITFBUQUiYXGBkRMyUqGxwQYUQmJykqIVI4Ky0dLhBzNT8EOTwnP/xAAbAQACAwEBAQAAAAAAAAAAAAAAAQIDBAUGB//EACcRAAICAQQBAwQDAAAAAAAAAAABAhEDBBIhQTEyYcEFIkLwExRx/9oADAMBAAIRAxEAPwD1iqXrQZSp2Ig6wfAjY9tXorcc4+e6UUKhz3DNoJMTLJ7TL9rtA3g89N/R/SYezbdyFzKCSdFJPJiIp+OCvZuRa9M6NCrAJDMF17AJBNdDoLBGzhrVtjLKgDTG+5Gmm5NZss1tr3NGJPdfsZ5qK3P0XbOyBTzXq/y71h+pHNCXCJZgAyhxCjfgTr28aoU0aaJoq7YO6OCN2hip8iCP1Utlcb238Ib4GnuQEzRSmxSj1pX8Ssg82Aq1vEK3qsp7iD8KYF6KKKAIBoFTFQxipN2QSpk0A1FSKRIKKipoYLkKy3cMSMswCToNMo2BB5jeK1UU1JrwKUVLyRUEVaoNIGTVSeJ2FWrLihEdYiTrroANSe6mlYSdIZaJOp04dwHDv58qU2JSUKvu0Agkhuzt34UxGfKC1oohgdZgTLc1HDbjudqvdtTqNCIPfGwPZrU45FfsVSxuvcZfuZVYgFiASANz2VFclsfeIIWDqQCFJI0JIMSJB0jTz0qK1quzE93VnboJooW3mYLEj7XIDt79vOoN0rZYlbpDMJhjbAYAy5LXFBncaGDsdFBjtrT9cHEOD/8Am594BFPormSluds6EVSpCRjU4mOxpUnuDQTWfKfR23AJK/vIGubMDmA/MY8K04q7AiJLdVVOzHt7ONUbDH0JRWg5SobkYgGOykMbYvK6hlMqwDA8CCNCKvWfAucsEAFSVhdhG0T2RWgUhgTSrmHV/WRT+JQfjTaKBHPTo63mc+jWJGwjZRypv7LtH7P6m/rU2cSoLyY6x1IIHDiRFX+vW/8AkT86/wBalyAr9kW/vfnb+tZbfQ9u5ZAuZmDKM4LMZMaiO+a6K4tD9tPzD+tUwTdWNDDPtt6xPzotgc650XeUHJcR4GgdCpbsZ1aAe3L4VRjcWS1ogCZOdI05a6jyrsFwoJOgAkkmB5mudiMC11AWMsQsoJUAGJA4kxO/uqcZc8si+FwZUvOQGCdXeC0P5RHhNMt4hWMDQ+ydG8juO0aVtzoIBzLJgEggEnbrDqzyE1W/g7ZEP1vl3cQavU4tVRQ1JO7EUTWU57TQ8unC5HWGmzBR+r4VpVpEiCDqCDuOYqKi2W70FAqapccKCSYA1NIkXrF0ogyMRGdgLayYkuwAUcpJrVdw90IX6qQM0GXaBqdAQAYniam90aFuBpZzaUvLRpJHqgACYRhz1qO5dBR08Zh/SIyTEjQxOU7gxxgwa4LYpgWVoBtmHK65p2Ca6EyuhOk+NbOlL7XSbSZkSAWuqwBJP2EjXbc6RIieEDCqEyDQdm4O8yeM6zzq7Di4tmfLl/GJg+rFXATdgWJJlbeo2HFjJjh1TRW3C4TJJzMxbdmiYGw0AECT5mir9q7Kdz64Q+uB0t9OkwV8W3ts4ZQxZWErvAKnz341368V+kpf63fFxs7ByM3Z6wA5QCB4VRqZbYHW+kaWGozNT8JX8HrvR309wd7a8qHTS51D79K79u6GAKkEHYggg1+cspM5QSeAGpn/ALxr9AdGdEJas27eUdRVWRvIGuo7awxdm76ho4aatr83wzReEug5Zn/LA+LDyp9Z/qkGVdgYA1IYaSftCePAioe46lR1GkxxXYE7a8udSOWWfBKWLSwJABysRMTEgcdfhSMDglC8Tq2pJLHUjVtztxpz4oqCxRoAJMFTt40zC2yqKDuFAPfGvvoAr9VHAsO5jR6Bv+RvJP7adUikMRgpyamTLa7T1jTSdRWTBO/o06oMqp0bmJ4in+lb2P1CmIYyg70jCJGcDYMSP4gGPvNH1kjQo/ZAzT5beNIwdxnNxlZQM5EFGkQANZYEHwoA04xCV01IKmO5gfgKZauhhI+EEdhB1BpeR/bXwQ/NjSHHo7gdm6rAqzEAAEEZZIGn2hJ5igDRibIdSp4jnHcR2jeud0dhQXcySBAkncjUk9pJNbzjE4Gfwgt/KDWLom71nAnfiCOAOxHbV2P0yoqn6lZvxPqxxO1cfDLlzJ7DEeB6w9xrvV87bxgYlwJN05kUb5YABPLSPOKeKTragnFXbHXbkEAAksYAHOCdztsaZawLs6l1CqpzRmkkjbSI7fAVXC4W4zB3UEKTlQNGVhpLE7mDpEAa76V0yHPsL5t7tPjSlOuBqNjbiBgQdiCCOw6VzrF1lljly5VTM7gf7bXBJMcQRT7jujLrnDSMsKsEDNKkcIB0M8NefCXpT0odbNtZLOrMYOUEkE5hMazHPgCNahDG5+BzyKHk04a6FhCRJJykDqldwRqerG2vACtdZrHRyISwXrEkk8yWLH3mtNdJKlRgCiiigAryD6ZdGm1i7u5DH0gMHTNJy8jrPlXr9ef/AOqNqGsNnAkMuWDJy6lgeQzxHaKo1EU4c9HX+j5ZQ1KjH8uPn4Pl/oyLZxlj0rBUDqSTtIMqDylo1r3wV+byJFev/wCnX0r+s2vQ3D++tAan/wAibBu8bHwNc2D6O99X08mllXhcP29/32PsaSdbg+6pJ/jMD+RvOnUmzqzntA/KP6k+dTPOlrmHBVlkgMCDHCRGk0q6bix1lMkCCpB8wflWmk3fXQfibwAj4sKdiJzP7KnuY/MVS7ecKYQzBiCp1jTcitFFIZnS9lUAqwAhQSB2AbE1opGMEqADEsonxB+VTkf218UPyYUCHVmBy3iODrm7jbIUz3h0/Kavkf2l/If76y9IYZyuYZWZMzKuUjPp6s5jE93KmB0JrPi3kBRlJaV11A0Jkjj3UWrVtgGAUg6gjUVS7ZVHFzKAIKsQIiSCD3bz4UAarawANTAA11OnPtrHh8GsuZaSxmGYbdgNbQaThjq45MfeAaLChSYVc7AiRCHUk75h/wDNOtYRFJKqoJ3IAE1nu4qLsAFuqc+XrZMpXLIGsnO2m+h5VGJ6RkZbf+4dEzKyiTx6w6wG5js50chwWwuJGa6CQArxJI1lVPxJHhQvTNktkW4rN7KnOdPw1N/DItsyCx56B2JPtCIMncRHZSrfRSwSVUPqV0jJoQvqmZg6meJo4ARiOlVe6LcFchBZzsh9mRIkgwQToGHMVTCmVmIBJKjQQpOmg7NfGuDdsXEuXVJyvcVVPXElgrILgzKZksCY7OIr6Q10MeNR5Rglkc/P7+oKKKKtIBRRRQAV879POihewjH7Vr94p04aEa8xX0VJxmGFy2yMAQwIIYSp7COVRlHcmi7BleLJHIunZ4TWrozpO5h7q3bRh0MidmHFT2GvqfpP9BPRr6XDxl1zWwWYzO6TrETpwivjAa488csbpn0LT6nDrMdw5XafyfoDo3p21ew6X1PUbvJU8VMcQabhc+WQVOYlhIIMEyJ1PCOVeV/6Z9LlMSLJb93cMxExcUaEHhI0PcK9fqado8pq9O9PlcOuv8EG6/FPJgT74pX1oel1VxlTTqFvXb7kj/xjzrZSbPrOe0DyUfMmpGQPrie0o7CYPkaYLq8x5irVQ2V9lfIUhlL/ANn8S/OnVz7WBBk9XVmIBSYgkaQRyq/1WGUHKZnZSp0E75qYjbU0j6ov3vzv/Wj6qOb/APsuf3Uhk4T1fF/5jTSKyYVXywCuhYa5ifWO+tOyP7S/kP8AdTEItXxaGRyBALBtgwnXTgQSNO3Tsz4XD3irdZULuzZgsvlJ00YZQcoA1Bjkaqlu5dvdfqi1mghUOYvIG+aIQSR98TtW5MENZZzqd3Ye5YA8qAG2LOURqTuSdyTuayY+6CQqsouDrAnUINpYTsdo0nhtI0HCIN1HjWBryNGUhFOoKgG5cH3QASB2jWNo3oAYuIzkEupUGQtsF5IkdYgHTsAGo34Vr+sHgjHtMKPeZ91LS8EAGR1XYGAfOCWk84p1q+G0EzyIKnyYAxQB8/07b9EReW0xfSQJcEZhPCFbltJI34brV0MAw2Oo4e47Vn6aV7rqtvQIwzkk5SCDICgwxg8RE84itFu2FEDbvn3mujivYrOfk9botRRRVhEKKKKACiiigChtyQeU6aRrx7/6mvNOk/oTiPrFx7dlHtl2IQXFXqk6jUiDvtMV6dSV0Zh3N5yPlVOeClHk3aHVT0824dqj5T/S3oB7Vy+162y3FCIs5YgySRBOu2u0V6LXzxQgZ5OmY5ho6iTseIEbGfGt9npJl/3BI9tR/Mu/iPIVklicDRl1L1M3kl5OlSsLsTzZvjHyqLeOtts6n+IVmsdI21VFZwGKq5n78mZ2GobyqsrN9TWW10lbacrSAYJAbLP4ojjTBjE9pfOkMjB+oDzk/mJPzqMVmBVgpaA0qCAdY2nTgfOpwaxbQfdX4CnUCELj0mM0HkwKeWYCf8ir/WkgHMsHbrDWpu2lYQwDA6QQCNe+qjCJ7C/lFAEYcet+I/KrX74RSzbASePgOZ7KzWMNkuOLYABCMQS0SS4JA2EwNqjpLP6JicsLDHQ7IQx+FMC+GwZiXLZm6zAOQFJ4DKeG1FjCqc05jDH1mZv5ia1zSsP9r8TfKgBJwyrcU5RDAqdOI6w92b3Ve7gwdV6rCcpGkTGhA3BgSKjpAkW2YesvWUcyNQPHae2tVACLOIklSMrDccxzB4is3SF4Eqo9aZJBgoImZG06Cp6ZMW8wMOCAh7WOXXmNfd2VlsWMigSWPFmMs3ax4mtGHHu+5lGXJX2osiAaDtPiTJ99WooraZAooooAKKKKAEriCRIRiOB6nzap9Mf+N/NP7qXhHAVQdJ27eJ8a0GgBK32jVG47ZP7uVUuXzmH7twdtcgmY2ltaZh8P6QtCxlbXNOsiMy++O0V1hYGQKZYQBqZJjSSefbWfLlSdF+PG3ycZHMEG20a8U2P8fbVsPclRO40MxuN9tKbfcIxBMgRrHPgY47HxrJauhQzEwpZjJ0ynt7DvrTl90U0OD2SdmhrYO4B7wKi1YVZKqATEwImNvifOrxU1QaRTFkb0lsS0QyTAuDlyDDgfDauvYvi4iuNVYBhI4ETqOBrm0q1ibllSqKLg1yCQpQnYGdCgPLUDgahKNjO3RXAVLygEX2LaFgwQo54iAsoD906dvHs4PFC4gcAidwd1I0IMcQQRUHGgHUUUu7iFUEyNJ0GpkcAOJ7KSVg3QrECLlthuSUI5qRm9xE+J51bGW2IAUAjMCwJiQPA8Yrn2cRdYW2uBUYAkqOsASI37BI8atexV7dSmgPVIIzHhLcBtwq/+vMo/nibHxuUgOFUGdc8xpOsgVhvdNomeCGg5tJaQY2A1Y76Dka5/TdhsRp6EBRrLMudiCIAiRBEgyeXPTfYWFEiDuRvBOpE8datjp1VyK5Z3dRJbpNbgKszIHhBmsuslwRAJ48NeJHOti4lpylrZYROjDU+Oh7KyugIgiQeBqtuwqiAABy/7vTenj0wWeXY/G4O48Ev1V1CKo6zAg6zJ2BAiN6WDWjAXicylpKkRO8EA689Z17KyXcy3mBjIwDWz2ic6ngI6pHPMeRpYXtbgwy1JKaL0UUVpKAooooAKKKKAEWEBtqCJ0FS6P9lh3MPmNanC+ovdTaEDMNvGX7evopZoBVLgZQfbOcDYDhvPlstdK3Ezm8qhFXMHVjqRuCCBHYe+atQROh241CeOMuiUJyj2LQHc6k6k9p+VIs4ZTmJVT1mmQDOvGuT9D77+ie3cJL2nZSxnrCTBBO8wfdzrt4bY/ib41XCO2biy7JPdBSRBwqAeov5R8hQMNb9le7KKfUFauoz2xNzCJB6i7H7Iq1r1R3D4U27aISeBBpVr1R3D4VnyNOqNOFNXZaqYO8bd4Lobd0nTilwAmRzDAeBHGdL0vEWcywCVOhVhEqRqCJ0qlqzQbemMYyJCaO5yocpYAniY0ECTrvFYMH0etvaWY+tcbVnPMn5bVXGX7zKqkI0Ohzg5SIYScpBG0jQ1rrRgVRMmf1BRRRV5SFFFFABRRRQBmu3DaY3UQuSFV1G5UEmR2iT/ANArp420GQtoQozqeRGsz2iRWUmsWUkNbt9S2TDDJA3k5e8aaCND41Tx7mpLyWRntTT8Gi7bLaBso4xE+Z2pVlchYljk6uWZMHUHtHDsrSezesPR15szowYMgXUmVcEesNeYYa61cVM3AztU1iNwW+JAA1XUjU6EMdBqfeJrWvCd6ATLUUUUhnJTpbKMuWY0meXhVv219z9X+KKKhbLKQftr7n6v8Uftv7n6v8UUUWwpHOwuLFq65VTlZU6mbQEF9RpxBA/hFa7HTUD1NyftdvdRRUW+bJJKlHoaOm/ufq/xQenPufq/xU0U3J0RUVYXOnSVjLpB0zf41roWxAHcKKKzyZqgkiaKKKiTK/aHifKB86bRRWrH6THl9QUUUVYVBRRRQAUUUUAFYOmOlPQIGy5pMRMcQOR50UVKKtpEZuotov0bj/ShjlywYiZ247CtlFFElTCLtFHfUDmSPcT8qV9SXOGjYQBw4fCKmikPyDWDACsygTOuYnbi09tFFFFi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338435" y="1052513"/>
            <a:ext cx="8410278" cy="5040312"/>
          </a:xfrm>
          <a:prstGeom prst="rect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 algn="just">
              <a:tabLst>
                <a:tab pos="273050" algn="l"/>
              </a:tabLst>
              <a:defRPr/>
            </a:pPr>
            <a:endParaRPr lang="es-PE" sz="1400" dirty="0">
              <a:solidFill>
                <a:srgbClr val="000000"/>
              </a:solidFill>
            </a:endParaRPr>
          </a:p>
        </p:txBody>
      </p:sp>
      <p:cxnSp>
        <p:nvCxnSpPr>
          <p:cNvPr id="21" name="20 Conector recto"/>
          <p:cNvCxnSpPr/>
          <p:nvPr/>
        </p:nvCxnSpPr>
        <p:spPr>
          <a:xfrm>
            <a:off x="1476375" y="981075"/>
            <a:ext cx="7199313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813" y="6334125"/>
            <a:ext cx="7778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7" name="Picture 2" descr="https://encrypted-tbn2.google.com/images?q=tbn:ANd9GcRgOUtkHN_ATbU2ig2M8_3WZ135oV8Zlm4EFvblspchC80gMDG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900" y="6308725"/>
            <a:ext cx="912813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17900" y="6303963"/>
            <a:ext cx="2133600" cy="365125"/>
          </a:xfrm>
        </p:spPr>
        <p:txBody>
          <a:bodyPr/>
          <a:lstStyle/>
          <a:p>
            <a:pPr algn="ctr">
              <a:defRPr/>
            </a:pPr>
            <a:fld id="{002A8607-3F2F-43D1-BBA6-E32308DD8F6B}" type="slidenum">
              <a:rPr lang="es-ES" b="1">
                <a:solidFill>
                  <a:schemeClr val="accent1">
                    <a:lumMod val="50000"/>
                  </a:schemeClr>
                </a:solidFill>
              </a:rPr>
              <a:pPr algn="ctr">
                <a:defRPr/>
              </a:pPr>
              <a:t>4</a:t>
            </a:fld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5" b="7353"/>
          <a:stretch/>
        </p:blipFill>
        <p:spPr bwMode="auto">
          <a:xfrm>
            <a:off x="323850" y="4005063"/>
            <a:ext cx="2116157" cy="211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12453" y="1556792"/>
            <a:ext cx="21433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400" i="1" dirty="0" smtClean="0">
                <a:solidFill>
                  <a:schemeClr val="tx2">
                    <a:lumMod val="75000"/>
                  </a:schemeClr>
                </a:solidFill>
              </a:rPr>
              <a:t>Observar </a:t>
            </a:r>
            <a:r>
              <a:rPr lang="es-PE" sz="1400" i="1" dirty="0">
                <a:solidFill>
                  <a:schemeClr val="tx2">
                    <a:lumMod val="75000"/>
                  </a:schemeClr>
                </a:solidFill>
              </a:rPr>
              <a:t>el futuro a partir del presente, sino </a:t>
            </a:r>
            <a:r>
              <a:rPr lang="es-PE" sz="1600" b="1" i="1" dirty="0">
                <a:solidFill>
                  <a:schemeClr val="tx2">
                    <a:lumMod val="75000"/>
                  </a:schemeClr>
                </a:solidFill>
              </a:rPr>
              <a:t>observar el presente a partir del futuro</a:t>
            </a:r>
            <a:r>
              <a:rPr lang="es-PE" sz="1600" b="1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s-PE" sz="16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38435" y="2762925"/>
            <a:ext cx="22238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400" i="1" dirty="0">
                <a:solidFill>
                  <a:schemeClr val="tx2">
                    <a:lumMod val="75000"/>
                  </a:schemeClr>
                </a:solidFill>
              </a:rPr>
              <a:t>Es “concebir un futuro deseado así como los medios reales para alcanzarlo</a:t>
            </a:r>
            <a:r>
              <a:rPr lang="es-PE" sz="1400" i="1" dirty="0" smtClean="0">
                <a:solidFill>
                  <a:schemeClr val="tx2">
                    <a:lumMod val="75000"/>
                  </a:schemeClr>
                </a:solidFill>
              </a:rPr>
              <a:t>”.</a:t>
            </a:r>
            <a:endParaRPr lang="es-PE" sz="1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79" y="1268760"/>
            <a:ext cx="370646" cy="288032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07704" y="3573016"/>
            <a:ext cx="370646" cy="288032"/>
          </a:xfrm>
          <a:prstGeom prst="rect">
            <a:avLst/>
          </a:prstGeom>
        </p:spPr>
      </p:pic>
      <p:sp>
        <p:nvSpPr>
          <p:cNvPr id="15" name="14 Rectángulo"/>
          <p:cNvSpPr/>
          <p:nvPr/>
        </p:nvSpPr>
        <p:spPr>
          <a:xfrm>
            <a:off x="3571954" y="1606351"/>
            <a:ext cx="2178901" cy="885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 smtClean="0">
                <a:solidFill>
                  <a:schemeClr val="bg1"/>
                </a:solidFill>
              </a:rPr>
              <a:t>Sufrir el cambio</a:t>
            </a:r>
            <a:endParaRPr lang="es-PE" sz="1400" dirty="0">
              <a:solidFill>
                <a:schemeClr val="bg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840978" y="1606351"/>
            <a:ext cx="2178901" cy="885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 smtClean="0">
                <a:solidFill>
                  <a:schemeClr val="bg1"/>
                </a:solidFill>
              </a:rPr>
              <a:t>Actuar con urgencia</a:t>
            </a:r>
            <a:endParaRPr lang="es-PE" sz="1400" dirty="0">
              <a:solidFill>
                <a:schemeClr val="bg1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3571954" y="2543200"/>
            <a:ext cx="2172575" cy="8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 smtClean="0">
                <a:solidFill>
                  <a:schemeClr val="bg1"/>
                </a:solidFill>
              </a:rPr>
              <a:t>Prepararse para los cambios previsibles</a:t>
            </a:r>
            <a:endParaRPr lang="es-PE" sz="1400" dirty="0">
              <a:solidFill>
                <a:schemeClr val="bg1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5848620" y="2543200"/>
            <a:ext cx="2182821" cy="885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 smtClean="0">
                <a:solidFill>
                  <a:schemeClr val="bg1"/>
                </a:solidFill>
              </a:rPr>
              <a:t>Actuar para provocar los cambios deseados</a:t>
            </a:r>
            <a:endParaRPr lang="es-PE" sz="1600" b="1" dirty="0">
              <a:solidFill>
                <a:schemeClr val="bg1"/>
              </a:solidFill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3131840" y="1124744"/>
            <a:ext cx="446924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r>
              <a:rPr lang="es-ES" sz="1400" b="1" kern="0" dirty="0" smtClean="0">
                <a:solidFill>
                  <a:schemeClr val="tx2"/>
                </a:solidFill>
                <a:latin typeface="+mn-lt"/>
              </a:rPr>
              <a:t>Cuatro actitudes que podemos adoptar de cara al futuro</a:t>
            </a:r>
            <a:endParaRPr lang="es-ES" sz="1400" b="1" kern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2627784" y="3697286"/>
            <a:ext cx="15227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400" i="1" dirty="0">
                <a:solidFill>
                  <a:schemeClr val="tx2">
                    <a:lumMod val="75000"/>
                  </a:schemeClr>
                </a:solidFill>
              </a:rPr>
              <a:t>La prospectiva como tal se concentra en el </a:t>
            </a:r>
            <a:endParaRPr lang="es-PE" sz="1400" i="1" dirty="0"/>
          </a:p>
        </p:txBody>
      </p:sp>
      <p:sp>
        <p:nvSpPr>
          <p:cNvPr id="26" name="25 Rectángulo"/>
          <p:cNvSpPr/>
          <p:nvPr/>
        </p:nvSpPr>
        <p:spPr>
          <a:xfrm>
            <a:off x="4283968" y="3758841"/>
            <a:ext cx="19079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400" i="1" dirty="0">
                <a:solidFill>
                  <a:schemeClr val="tx2">
                    <a:lumMod val="75000"/>
                  </a:schemeClr>
                </a:solidFill>
              </a:rPr>
              <a:t>Pero se vuelve estratégica cuando se pregunta </a:t>
            </a:r>
          </a:p>
        </p:txBody>
      </p:sp>
      <p:sp>
        <p:nvSpPr>
          <p:cNvPr id="27" name="26 Rectángulo"/>
          <p:cNvSpPr/>
          <p:nvPr/>
        </p:nvSpPr>
        <p:spPr>
          <a:xfrm>
            <a:off x="6310811" y="3699029"/>
            <a:ext cx="22216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400" i="1" dirty="0" smtClean="0">
                <a:solidFill>
                  <a:schemeClr val="tx2">
                    <a:lumMod val="75000"/>
                  </a:schemeClr>
                </a:solidFill>
              </a:rPr>
              <a:t>Luego, la estrategia parte del ¿Qué puedo hacer? Para luego hacerse otras dos preguntas: </a:t>
            </a:r>
            <a:endParaRPr lang="es-PE" sz="1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1" t="1883" r="13774" b="21270"/>
          <a:stretch/>
        </p:blipFill>
        <p:spPr>
          <a:xfrm>
            <a:off x="3859999" y="5024364"/>
            <a:ext cx="290573" cy="527689"/>
          </a:xfrm>
          <a:prstGeom prst="rect">
            <a:avLst/>
          </a:prstGeom>
        </p:spPr>
      </p:pic>
      <p:pic>
        <p:nvPicPr>
          <p:cNvPr id="29" name="28 Imagen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4" t="15070" r="50000"/>
          <a:stretch/>
        </p:blipFill>
        <p:spPr>
          <a:xfrm>
            <a:off x="2463435" y="5024364"/>
            <a:ext cx="301924" cy="583200"/>
          </a:xfrm>
          <a:prstGeom prst="rect">
            <a:avLst/>
          </a:prstGeom>
        </p:spPr>
      </p:pic>
      <p:sp>
        <p:nvSpPr>
          <p:cNvPr id="30" name="29 Rectángulo"/>
          <p:cNvSpPr/>
          <p:nvPr/>
        </p:nvSpPr>
        <p:spPr>
          <a:xfrm>
            <a:off x="2781515" y="5046275"/>
            <a:ext cx="10704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600" i="1" dirty="0" smtClean="0">
                <a:solidFill>
                  <a:schemeClr val="tx2">
                    <a:lumMod val="75000"/>
                  </a:schemeClr>
                </a:solidFill>
              </a:rPr>
              <a:t>Qué puede ocurrir</a:t>
            </a:r>
            <a:endParaRPr lang="es-PE" sz="1600" i="1" dirty="0"/>
          </a:p>
        </p:txBody>
      </p:sp>
      <p:pic>
        <p:nvPicPr>
          <p:cNvPr id="31" name="30 Imagen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1" t="1883" r="13774" b="21270"/>
          <a:stretch/>
        </p:blipFill>
        <p:spPr>
          <a:xfrm>
            <a:off x="5901322" y="5059293"/>
            <a:ext cx="290573" cy="527689"/>
          </a:xfrm>
          <a:prstGeom prst="rect">
            <a:avLst/>
          </a:prstGeom>
        </p:spPr>
      </p:pic>
      <p:pic>
        <p:nvPicPr>
          <p:cNvPr id="32" name="31 Imagen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4" t="15070" r="50000"/>
          <a:stretch/>
        </p:blipFill>
        <p:spPr>
          <a:xfrm>
            <a:off x="4230892" y="5031538"/>
            <a:ext cx="301924" cy="583200"/>
          </a:xfrm>
          <a:prstGeom prst="rect">
            <a:avLst/>
          </a:prstGeom>
        </p:spPr>
      </p:pic>
      <p:sp>
        <p:nvSpPr>
          <p:cNvPr id="33" name="32 Rectángulo"/>
          <p:cNvSpPr/>
          <p:nvPr/>
        </p:nvSpPr>
        <p:spPr>
          <a:xfrm>
            <a:off x="4498837" y="5079677"/>
            <a:ext cx="13856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600" i="1" dirty="0" smtClean="0">
                <a:solidFill>
                  <a:schemeClr val="tx2">
                    <a:lumMod val="75000"/>
                  </a:schemeClr>
                </a:solidFill>
              </a:rPr>
              <a:t>Qué puedo hacer</a:t>
            </a:r>
            <a:endParaRPr lang="es-PE" sz="1600" i="1" dirty="0"/>
          </a:p>
        </p:txBody>
      </p:sp>
      <p:pic>
        <p:nvPicPr>
          <p:cNvPr id="34" name="33 Imagen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1" t="1883" r="13774" b="21270"/>
          <a:stretch/>
        </p:blipFill>
        <p:spPr>
          <a:xfrm>
            <a:off x="8358553" y="5041582"/>
            <a:ext cx="290573" cy="527689"/>
          </a:xfrm>
          <a:prstGeom prst="rect">
            <a:avLst/>
          </a:prstGeom>
        </p:spPr>
      </p:pic>
      <p:pic>
        <p:nvPicPr>
          <p:cNvPr id="35" name="34 Imagen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4" t="15070" r="50000"/>
          <a:stretch/>
        </p:blipFill>
        <p:spPr>
          <a:xfrm>
            <a:off x="6191895" y="5013827"/>
            <a:ext cx="301924" cy="583200"/>
          </a:xfrm>
          <a:prstGeom prst="rect">
            <a:avLst/>
          </a:prstGeom>
        </p:spPr>
      </p:pic>
      <p:sp>
        <p:nvSpPr>
          <p:cNvPr id="36" name="35 Rectángulo"/>
          <p:cNvSpPr/>
          <p:nvPr/>
        </p:nvSpPr>
        <p:spPr>
          <a:xfrm>
            <a:off x="6388194" y="5022789"/>
            <a:ext cx="21156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600" i="1" dirty="0" smtClean="0">
                <a:solidFill>
                  <a:schemeClr val="tx2">
                    <a:lumMod val="75000"/>
                  </a:schemeClr>
                </a:solidFill>
              </a:rPr>
              <a:t>Qué voy a hacer y cómo lo voy a hacer</a:t>
            </a:r>
            <a:endParaRPr lang="es-PE" sz="1600" i="1" dirty="0"/>
          </a:p>
        </p:txBody>
      </p:sp>
      <p:sp>
        <p:nvSpPr>
          <p:cNvPr id="6" name="5 Flecha abajo"/>
          <p:cNvSpPr/>
          <p:nvPr/>
        </p:nvSpPr>
        <p:spPr>
          <a:xfrm>
            <a:off x="3131840" y="4707722"/>
            <a:ext cx="440114" cy="299647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7" name="36 Flecha abajo"/>
          <p:cNvSpPr/>
          <p:nvPr/>
        </p:nvSpPr>
        <p:spPr>
          <a:xfrm>
            <a:off x="4971621" y="4713529"/>
            <a:ext cx="440114" cy="299647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8" name="37 Flecha abajo"/>
          <p:cNvSpPr/>
          <p:nvPr/>
        </p:nvSpPr>
        <p:spPr>
          <a:xfrm>
            <a:off x="7201569" y="4714180"/>
            <a:ext cx="440114" cy="299647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522385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1303324" y="980728"/>
            <a:ext cx="7373132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323528" y="6237312"/>
            <a:ext cx="8424936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18520" y="6304235"/>
            <a:ext cx="2133600" cy="365125"/>
          </a:xfrm>
        </p:spPr>
        <p:txBody>
          <a:bodyPr/>
          <a:lstStyle/>
          <a:p>
            <a:pPr algn="ctr"/>
            <a:fld id="{98CDB9B7-5760-4EF0-8400-A71788FFDEFC}" type="slidenum">
              <a:rPr lang="es-ES" b="1" smtClean="0">
                <a:solidFill>
                  <a:schemeClr val="accent1">
                    <a:lumMod val="50000"/>
                  </a:schemeClr>
                </a:solidFill>
              </a:rPr>
              <a:pPr algn="ctr"/>
              <a:t>5</a:t>
            </a:fld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170" name="AutoShape 2" descr="data:image/jpeg;base64,/9j/4AAQSkZJRgABAQAAAQABAAD/2wCEAAkGBhMGEBUSERQRFRAWGBcWFhUYFBcWFBcXGRgXFxgdHhsXHighFxomHhUdHy8gJSgqLjEsGB4yNzAqNSYrMCkBCQoKDgwOGg8PGTUiHyQ1LS4pLTUtKiwvLCwsLCouLCkqLCw1LCwsNiosKSwsKiwsLCksLCwpLCwsLCwpKSwpLf/AABEIAHIBuAMBIgACEQEDEQH/xAAcAAEBAAICAwAAAAAAAAAAAAAABgUHBAgBAgP/xABQEAABAwICBQYKBgYHBgcAAAABAAIDBBEFBgcSITGTExYXQVHTMlJTVFVhcZTR0hQiYoGRsSM1coKhswgYM0JzssEVNEOSw/AkY3SiwuHj/8QAGgEBAAMBAQEAAAAAAAAAAAAAAAEDBQIEBv/EAC8RAAIBAgQFAgUFAQEAAAAAAAABAgMRBBITITFRoeHwQVJhcYGRwQUisdHxMzL/2gAMAwEAAhEDEQA/AN4oiIAiIgCIiAIiIAiIgCIiAIiIAiIgCIiAIiIAiIgCIiAIiIAiIgCIiAIiIAiIgCIiAIiIAiIgCIiAIiIAiIgCIiAIiIAiIgCIiAIiIAiL5VdU2hjdI8hrGNLnOO4NaLk/gEBwMw5kgyvCZqh4a3cBve93Y0dZ/wCzYLTmYNOVVWuIpGMgj6nECSU/j9Ueyx9pUlnPNkmcKp0z7iMXEUfUxnUP2jvJ6z6gLYOOMykNaCXE2AAuSTuAA3lUubfA+gw2AhCN6iu+iKU6S8TJ1vpc1/3Lfhq2VHl3TZW0z2sqGMqWkgbGiOW52CxYNUn1Fu3tCmW6OMSczX+iT6u+1gHf8hOt/BZ3RBlR2I4iZJWODaX67muBBEu0Rgg7QQQXfuBQr3LKscPpt2Tty7HYBh1gCRY9nZ+C8oivPmzULv6QAaSPoTveB3a2BkrNPPClFQI+Tu5zdXW1/B672H5Lq9L4R9pXYHQn+qm/4sv5hVRk2zYxuFpUqeaC3+pfKUz9nsZGZE8wmXlHObblNS2qAfFN96q1qfT/AP2FL/iSf5WruTsjPwsI1KsYy4HvhmnuGpla2anfFETYyCTlNX1loYCR222+oraNPUNq2NexzXMcAWuaQWkHcQRvC6gq00f6SZcnPEb9aSjcfrR3+sy+9zL7j1lu4+o7Vwp8zUxP6fG16XHkbaz9pHGRnxMMBl5RrnX5TUtqkC3gm+9YvKemMZorIqX6KY+U1vr8sHW1WOfu1Bfwbb+tTGm3EosaZQ1ED2vie2ezh6jFsPYRfaDtCm9Ev64pvbJ/JkRydzinhabwznKP7rPn6XOyaIitMY1TiWnYYfNJF9DJ5N72X5cC+q4tvbk9m5cb+sEPMne8Du1q7Mv++1P+PN/McrHR3VYPBTPGJCMz8qS3WjmceT1GW2xgjwtb1qlSb9TflhaEIKWRv5XK7A9N4xmphg+iFvKyMj1uXB1dZwF7cmL7+1bRWu8uPwDEKqNtGyI1IOvHaKdpBYNe93tA2at9vYtiKyN/UysSoKSUIuPzC11nLS7zSq3U30blNUMOvy2pfWaHbtQ9vatirrppl/W8v7EX+QJJ2R3gaUKtTLNXVi0w3T5FUysbNTOiiJs6QS6+oO3V1Bcdtje3buW1IZm1DQ5hDmuALXA3BB2ggjeF1AWxtF2kw5ccKWqcTSOP1XHaYST/ACyd46t4678RnzPbisBFRzUlw9DfiL1Y8SAEEEEXBG0EHcpzPOd4slwa7rOmdcRRX2uPaexg6z928qxuxjwhKcssVueueM+w5JjBeOUnf4EIdYkdbibHVaO2207O20N/WCHmR94//JaqxjGJcemfPO4vkebk9Q7AB1NG4BcJVObN+l+n0ox/erv6nazKmPc56OKp1OT5QOOpra1rPc3fYX8G+7rWWUloo/U9L+y/+bIq1WrgYVWKjUkl6NhTOe88R5HhY9zOUke7VZGHapIAu517GwGzq3uCpSdVdZ9I2audlc+RpvAz9HD2agPhfvG7vYQOpRJ2R6MHh9apvwXEuv6wQ8yd7wO7Wy8tY+zM9LHUx7GvG1t7lrhsc0+wgj17D1rrnimTZcLw+nrnX1Z3OBFvBG+M/vBrj7NXtVZoRzZ/s2odRyH9FP8AWjvuEoG795ot7Wt7VwpO+57cRhKTpOdFcPxxN6IiK0xiNz/pEGRXQgwGXlQ8/wBpqauoWjxTe+t/BSX9YIeZH3gd2vj/AEgfDo/2ZvziUPo4njpsUp3TOY2IOdrOeQGD9G8bS7YNtlU5O9jaoYalKhqSjd7+r+Jft/pBNO+jdb1Tg/8ATVVlXStR5pkEQ14Z3eCyS1nHsa4Egn1Gx7FOaWMVwuqonNjdSyVZLeSMWo57frAuu5m5urfYTt2fdp/CKaWsniZAHGZz2hlt+tcWPqtvv1WRyaZMMLRrU3JRcfPidt0XgLyrTEIjSRpBfkYwBkTJOV5S+s4ttqanYNvh/wAFgso6Y5cyVsNM6njY2QkFwe4kWa524j7K4H9ILfR+yf8AOFQWj3EY8JxKCaZwZEwvc5x3Acm/s3nqt2lVOTzGzRw1OeGz5d7P8nZ2WZsDS5xDWtBJcSAABtJJO4LVGYNO7aSYspIWyxN2co5xbrH7IA8H1nf2KO0g6TJc3uMUWtHRg7GbnSW3F9vxDdw9ZX20ZaOBnBxmmeBTRus5jXDlHu322bWN9Z2nq7Qcm9kc0sHClDUr/Y2NkXPVbnR+sKWKOlabPlL3m58Vgt9Z38B19QN+vjSUjKBjY4mtZG0Wa1os0AdQC+ysRmVZRlK8VZBERSVhERAEREAUPpkxA0GFSBuwyuZFf1E6zvxDCPvVwoTTRQmrwp7h/wAOSOQ+y+of891zLgX4a2rG/NHXhbu0H5UjhpzXPaHTPc5sZO3UY06riOxxcCCewDtK0it76D8xsq6M0hIE0LnODet0b3a1x22c4g9n1e1Vw4m7+oOWj+36/I2WvRsLWEuAAc62sQBc22C5617orj5sIiIDqBL4R9pXYHQn+qm/4sv5ha2foZxNxJ5OLf5Zq23ozy9NlmgEFQGiQPe6wcHCziLbQqoJ3NzH1qc6VoyT3Kxan0//ANhS/wCJJ/latsKB0tZQqc2xQNpmtcWPeXazw3YWgDfv3LuXAzcJJRrRcnZdjTGRaVlbiNNHK0PjfJqOaRcEOBH+qz+kPRhJlMmaDWkoyd+90V+p/a3sd9xsbXyOVtFOIYTW080kcYjjlje4iVpIaHDW2dexbzkiEzS1wBaQQQRcEHYQQd4XEY3W5o4jGadVSg7r1OoJkJGrc6oJNr7LmwJt27B+AVbol/XFN7ZP5Mirs6aE3ul5TDtTk3H60Lnauofsk72+o7R6xu9MgaMa7L+IwVEzIxEwv1iJGuO2N7RsG/a4LlRaZ6KmKpToytLinsboREV584dT8y/77U/4838xys9HWjGLOlK+aSWWNzZTHZoaRYMY6+3r+uvONaIcRramaRkcWo+WR7f0rRsc9xHs2FcVmh3FI9zIx7J2hUJfA+klWhKmlGokzZGVtEcOVqplSyeZ7mBwDXNaAdZpb1C/95Xy0Xl3RZieH1lPLI1nJxzRPf8Apgfqte0nZfbsG5b0VsfkY2L/APSefMF100y/reX9iL/IF2LXXTTL+t5f2Iv8gUT4F/6b/wBn8v6IhFlspAHEKS9rfSIb32i3KNurLSjozOXnGqpWk0jj9dg28iT/ANM9R6t3YqrbXNqVaMZqD9eB8shaWX5WhdBO100TWkw2I1mO6mEn/hn8R1A7hG49j02ZJ3Tzu1pHf8rW9TWjqaOz8ySVjlysLwyXGZmQwtL5XmzWj/vYBvJO4BLvgFRpwk6iVm+JxUW088ZFjyTgzBsfUvnj5WXt+pKdVt9zB/HeeoDViNWJpVY1VmjwOyuij9T0v7L/AObIq1SWij9T0v7L/wCbIq1XrgfMV/8ArL5v+SB0xZr/ANg0XIMNp6i7B2tj/wCIfvBDf3j2LQFLqa7eU1uT1hr6ttbVv9a1yBe25bRzzkLFc21sk/JM5PwIgZo9kbb6vXsJuXH1uKy+j/RC2kZI7EoY3yEgMZrawa0C5N2G1yTb931qppyZr0KtLD0eN3624+I4GY9KmHY7QyUYgqmtLA2P6sVmObYxn+03AtH3XWpYJ3Ur2vYS17SHNcN4cDcEesELst0Y4Z5pF/7/AJlr/PWhyWWpD8OiYIHNF2coG6jxsNtY7QRY+26mUWRhcTQjeCuk+ZszJeZW5roo6gW1yNWRo/uyN2OHs6x6iFnFq7RVlbEcoTPZPG0UsoubSsdqyN8E2B6xdpt9nsW0VZF7bmViIRhUag7r0NNf0gfDo/2ZvziWvcl4IzMddDTSF7Y5C4EtIDhZjnbLgje3sW3tLuS6rNrqc0rGuEYkDrva22sWW8I7fBKnMh6Ma/AsRgnmjYImOcXESscRdjmjYDc7SFU08xrUK8IYa2azs/ycDSHon5qw/SKZ75IAQJGvtrsvsDrtABbfYdmy439WC0dZv5oVbXvawwvsyQlgL2tP95rrawtvIGwgbr2I7I1tGzEI3xSDWje0scO1rhYj8CtA1mhfEYpHiNjHxhxDHcqwFzb7DYnYSOpTKNndHOGxUatN06zOwjHiQAggg7QRuIXlTOj2kq8NomQVrQ2SL6jCHtfrRjwfBOwjwfYAqZWIxpxyyavc05/SC30fsn/OFQOj/DY8YxKCGZofE8vDm3IuOTed42g3F7+pbb0uZLqs3Gm+jNY7kxLrazw3wuTtv3+CVNZF0X1+BYhBPMyMRMc4uIkaTtY5u4b9pCrknmNqhXhHC5c1nZ/kx2d9D02A601JrT0+8tteaMesDwx6xt7R1qHwbG58vyiankdHIOsbiOwg7HD1FdtFBZ40TQZn1pYNWCqNyXAfo5D9to3H7Q29oKlw5FeH/ULrJW4c/wCzj5I0wQY/qw1WrBUnYDe0Mh9RPgH7J+4nctirqfj2XajLUpiqY3Mf1dbXDta7c4ez77KryRpaqMs6sU+tPSjZYn9JGPsuO8fZOzsIUKfMV8ApLPR+39HYVFjcBzFT5liEtNI17OsbnNPY5p2tPtWSVpkNOLswiIhAREQBcfEKFmJxPhkF45GuY4docLH81yEQJ2OqmastS5UqX08oOzax9tj2HwXD/UdRBHUsdR1j8Pe2SJ7mSNN2uaS1wPqIXaPNGUqfN0PJVDb2uWPGyRhPW0/mDsNty0zj2hOtw1xNPqVEfVYhklvW15t+BKpcWj6HD46FSNqjs+jOHBpkxOFoBljdbrdEy/8AABfTppxLx4eC1YJ2QsQYbfQ6r7onH+IC8cxcQ8zquC/4KLsu08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qVx/HpcyzmectMrg0EhuqLNFhsHqXM5i4h5nVcF/wTmLiHmdVwX/BRudwVCDvGy+xxsrHVrqU/wDnw/zGrtXLEJ2lrgHNcCCCLgg7CCDvC61YHkuvp6qBzqSqDWyxuJ5J1gA9pJ3dgXZhWQMr9SknKNmaE0gaJ5cIna+iY+SnlcGtYNronuOxp+x2OO7cTuJ2Xo80fx5Lh1nar6t4/SSdQG/Ub9kdvWdvYBYIulFJ3PLUxdSpTUG+5rbTy62HRDtqGfy5VoZdgdNOEzYxRRMp4pJXCcOIY0uIHJyC9h1XI/Fab5i4h5nVcF/wVc+Jq4CcVRs3zMhgulGuwCBlPC6IRMuGgxgna4uO3r2uK53TTiXjw8FqwPMXEPM6rgv+CcxcQ8zquC/4KNz0Onh27tLoZ7ppxLx4eC1OmnEvHh4LVgeYuIeZ1XBf8E5i4h5nVcF/wS7I0s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p004l48PBasDzFxDzOq4L/gnMXEPM6rgv+CXY0sNyXQz3TTiXjw8FqdNOJePDwWrA8xcQ8zquC/4JzFxDzOq4L/gl2NLDcl0MhjOk2szBEYqgU8kZ6jC24Pa072u9YUks7zFxDzOq4L/gnMXEPM6rgv8Ago3LYOlBWi0jg4Ljk+XpRLTyOjkHWNxHY4HY4eoreGSNL8GYNWKq1YKk7Ab2hkPqJ8A/ZP3E7lp3mLiHmdVwX/BOYuIeZ1XBf8FKbRTXpUKy/c1fnc39nitqaNjPo1xfW1iBsuLFoJG1oI1rdpAHXY5zCpHywsMl9cjbcarj2Et/uuIsSOokhajyRmHGMtasVRR1k9KNgBidysY+y47x9k/cQtw0lSKxjXgPaHC9nscx49Ra4XBVqdzDr03TSjs/ij7IiLo8oRFhsXyrFjUnKPkqmmwbaOolibYEnwWEC+3eh1G19zMopjo+g8tX++z/ADJ0fQeWr/fZ/mUbneWHu6dymRTPR9B5av8AfZ/mTo+g8tX++z/Mm4yw93TuUyKLwzLNFjBlEVRiDjDI6GT/AMXUiz27xtdt37xsXO6PoPLV/vs/zKLslwgtm39u5TIpno+g8tX++z/MnR9B5av99n+ZTuRlh7uncpkUz0fQeWr/AH2f5k6PoPLV/vs/zJuMsPd07lMimej6Dy1f77P8y8OyBTsBJmr7Db/vs/zJuMsOfTuU6KSosmUmJRtliqK58bwHNcK2cgg/vL1rMn0mH6nKVNc3lHtjYDWz3c9xsABrbT/oCVF2Tkhe139u5Xopno+g8tX++z/MnR9B5av99n+ZTuRlh7uncpkUz0fQeWr/AH2f5k6PoPLV/vs/zJuMsPd07lMii6HLNFiMs0MdRiBkgLWyD6XUgAuBLdpdZ2wdS53R9B5av99n+ZRdkuEFxb+3cpkUz0fQeWr/AH2f5k6PoPLV/vs/zKdyMsPd07lMvKmOj6Dy1f77P8ydH0Hlq/32f5k3GWHu6dynRTHR9B5av99n+ZOj6Dy1f77P8ybjLD3dO5Trwpno+g8tX++z/MnR9B5av99n+ZNxlh7uncpkUz0fQeWr/fZ/mTo+g8tX++z/ADJuMsPd07lMimej6Dy1f77P8ydH0Hlq/wB9n+ZNxlh7uncpkUz0fQeWr/fZ/mTo+g8tX++z/Mm4yw93TuUyKZ6PoPLV/vs/zLB5hosNytYVNXXNe7a1gq6l8hHbqtcSB6zYbFF2TGnGTtFt/TubCRa9y7R4ZmkubT1dc6Rou6N1XUskA3X1XOFxtG0X3hZzo+g8tX++z/Ml2JU4xdpNr6dymRRWH5aosUkmjiqMQL4H6kg+l1Is7fa5d9b2hc/o+g8tX++z/Ml2HCC2bf27lMimej6Dy1f77P8AMnR9B5av99n+ZTuRlh7uncpkUz0fQeWr/fZ/mTo+g8tX++z/ADJuMsPd07lMimej6Dy1f77P8ydH0Hlq/wB9n+ZNxlh7uncpkUz0fQeWr/fZ/mTo+g8tX++z/Mm4yw93TuUyKZ6PoPLV/vs/zJ0fQeWr/fZ/mTcZYe7p3KZeVMdH0Hlq/wB9n+ZZHBstR4G5zmPqXFwseVnklA232B5Nj603IahbZ9DLIiKSsIiIAiIgCFF4QEZo5/tcT/8AXz//ABVooCHKWJ4VPUvpKmkZFPPJPqvic5wLzs227AFkst4FX0lW+oramOVrouTEcYe1gOs1wdqn6t7Ai+/auVyPVVjGTclJFatd0ddiWeXzS0tSykpYpHxRDkWyvlLN7na3gg36vZY2udiKEkybXYHLKcMqYY4J3mR0UzC4Rvd4RYQD+B2bBvRnNFxV+F/S+6MrkbMUuORyx1LWtqqaV0Eur4Di3c4dgP8Ap1XsKZYLKGVxlaFzDI6WaR7pZpXbC+R2826hs3e3tWdUrgV1XFzeXgF86nwHfsn8l9F6St5RpHaCFJWjSuR8Sqsj0MNbZ0+Gza/LRt8OB7ZHxh7b7NU6ovuFzttsJ5FXDWYlXYdX1t4+VqmNgpvJReFc/bdsvsv222AbHyVl52WaCKlkcx7ma9y2+qdaR7+v1OsvXM2XX45NRyMc1op5xM4G93ADcLdftVeXY0XiYuo3Zeu/w3t/pQBQukbP3Nsx00MkbKmUgukkaXMhjNxrkAHWJINht3HZuVypvOeThmdsb43iKrhdrxS6gePW1zT4TD2fntB7d7bHkoOCms/A42RH1NYDM+vjraRwsxwp+SeJAbO3W+qLdd736rba5TOVsLr6B7jVz0rotWzYYYdRode+vrEAg7wRYj2WVMi4EVmnN26f4iPyVilTVVmIQVEolEEkYjOo1lmvD3W+qNuyw233KvJsofIEorq7FJ2bYXzxsa/qcY2EPt22uPxVyojwOq6tP7fwjXOF1mKZ6Y+rpqqOkp9ZzYIuRbIXhpteRztrbkW2X9nbSZGzG/MlM50zQyoikfBMG+DyjLXI9RBH8Vg2ZLxDL5kjw2rhZSSOc8MljLnQlx26hANx2A/ncmlynlpmVKYQtc57i5z5JHeFJI7wnHs3AewDfvUK5bWlTcXa3w23S+PjOTj75Y6WYwOayYMcWOc3WaCBfd93/wBHcYvKxxXMsUNd9NhYyR1zT/RmlgjDy131r62tYG2395XtdB9KiewEAua5oPVtBH+qxmTsEdluhhpnua58bSC5t9U3c52y+3rUtblUJqNN8L35X2M0iIuigKK0j585qtZDE6NtVKRZ0gcWRRkkGR1gb2Itbb22NrG1U9nLKDM1xNAdydRG4SRS6ocWub1EHwmm+72FQ722LaLgprPwMZkSepxAmY4hFW0hBabU/JObKNUkAi31QD19u4K0UtlfCMQoJL1U9KYQ0gRQw6gc42+uTYWOzdtG3qVSi4E1mnPa30/xGvK6rxLFMUmoYquKCJjBO17YA94Y7Va1lnGxsbkm/WeqwGWyRjlTVS1VHWFj6ilcwcq1uqJGSNLmEtGwGw6u0dlzzabLr4cUlrS5vJvgZCG7dYFrg6/ZbYvOD5dfh2IVtU5zSyp5DVaL6zeSZqG/Vt9ShJlspwcXHbgvT12v+TPoiLo8gUBozpGYlJWVsoDqx1TLGSdromMsGsF/BFj+AA6lfqMxTJdRSVL6vDKhsEstjNFI3Wgkd41hta71gdZ3XN+WX0mrSi3a/r+CsbRRskMoYwSkBpfqjXLQbgF28i/UvupzLmE19PK6auq2SXbqthijDYW7b61yNYu6vv69lqJSiuas7XuR+QsUqayauiqpRKYJhG12o1myxO5oH8bqwKn8t5cfgtRWSucxwqZhI0C92ixFjfr29SoEXA6rNOd4/D+DWeEy4vmWWpjbXQwmlldF9WmaRK65IJ1r6rbWGy+7cd5qshZhkzHSa87Q2eOR8Mur4JfGRcj2gj77r3yzl1+BzVkjnNcKiczNAvdoItY36/YmTsuvy3HMx7muMlRLMNW+xr9WwN+vYoSZdVnCSaVvS233M1WVjMPjfLIdWNjS9ztuxrRcnZ6gtUUGd6nOdQ4U+IQ0ji9zaemMHKOkAuQZHFpDbgdV/Z27bewSAggEHYQdoIWvm5ArMCkeMOqKZlO9xe0Swh0kBdv5N1jcdgPxJSuMO4JPNx9L8P4ZfUjXsjaJC10gaNdzRqtLrbSASbC/VdYLPmJVeFUbpKGLlJgduzWLGbbuDP75GzZ672NrLOUbHxRtbI8PkDQHPDdUOcBtOrc6tztsuFmGjqK6AtpJxBPcODywPBsb6pB3A9ql8CiDSmm+xK6P8Rq8XcJRXw1dKWnlGuhEVRFJ1N1WbhfrJtYbO1XqhMsZBnoq91fVSwiYgjk6ZpjjeTvc+9tc7b2tvsb7FdqI8NyzEOLn+3z+AiIujzhERAEREAWJxTAnYk/XbVVcIsBqROjDNl9v143G+3t6gssiEqTW6J3mk/0hiXEh7lOaT/SGJcSHuVRIosd6svEid5pP9IYlxIe5Tmk/0hiXEh7lUSJYasvEid5pP9IYlxIe5Tmk/wBIYlxIe5VEiWGrLxIneaT/AEhiXEh7lOaT/SGJcSHuVRIlhqy8SJ3mk/0hiXEh7lOaT/SGJcSHuVRIlhqy8SJ3mk/0hiXEh7lOaT/SGJcSHuVRIlhqy8SJ3mk/0hiXEh7lOaT/AEhiXEh7lUSJYasvEid5pP8ASGJcSHuU5pP9IYlxIe5VEiWGrLxIneaT/SGJcSHuU5pP9IYlxIO5VEiWGrLxIm2ZNdF4NdiAFydj4BtJuTsh3km917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5+E4K7C3OLqmqmuLWldGQPWNRjdqyaJYh1JNWf4CIik4CIiAIiIAiIgCIiAIiIAiIgCIiAIiIAiIgCIiA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2" name="1 Rectángulo"/>
          <p:cNvSpPr/>
          <p:nvPr/>
        </p:nvSpPr>
        <p:spPr>
          <a:xfrm>
            <a:off x="1304780" y="2195338"/>
            <a:ext cx="6480720" cy="312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es-ES" sz="4400" b="1" kern="0" dirty="0" smtClean="0">
                <a:solidFill>
                  <a:schemeClr val="tx2"/>
                </a:solidFill>
              </a:rPr>
              <a:t>Una de las herramientas para hablar de Futuros es….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es-ES" sz="5400" b="1" kern="0" dirty="0" smtClean="0">
                <a:solidFill>
                  <a:schemeClr val="accent6">
                    <a:lumMod val="75000"/>
                  </a:schemeClr>
                </a:solidFill>
              </a:rPr>
              <a:t>El Modelo </a:t>
            </a:r>
            <a:r>
              <a:rPr lang="es-ES" sz="5400" b="1" kern="0" dirty="0" err="1" smtClean="0">
                <a:solidFill>
                  <a:schemeClr val="accent6">
                    <a:lumMod val="75000"/>
                  </a:schemeClr>
                </a:solidFill>
              </a:rPr>
              <a:t>IFs</a:t>
            </a:r>
            <a:endParaRPr lang="es-ES" sz="5400" b="1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12 Rectángulo"/>
          <p:cNvSpPr/>
          <p:nvPr/>
        </p:nvSpPr>
        <p:spPr>
          <a:xfrm>
            <a:off x="1" y="1268760"/>
            <a:ext cx="9143999" cy="4752528"/>
          </a:xfrm>
          <a:prstGeom prst="rect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tabLst>
                <a:tab pos="273050" algn="l"/>
              </a:tabLst>
              <a:defRPr/>
            </a:pPr>
            <a:endParaRPr lang="es-PE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48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http://3.bp.blogspot.com/-2DwuDXFBfls/Tb69T2F_GyI/AAAAAAAAEYs/LL-Gg3Y82dw/s1600/futuro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381870"/>
            <a:ext cx="5047956" cy="4711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99370" y="1124744"/>
            <a:ext cx="8190339" cy="4896544"/>
          </a:xfrm>
          <a:prstGeom prst="rect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 algn="just">
              <a:tabLst>
                <a:tab pos="273050" algn="l"/>
              </a:tabLst>
              <a:defRPr/>
            </a:pPr>
            <a:endParaRPr lang="es-PE" sz="1400" dirty="0">
              <a:solidFill>
                <a:srgbClr val="000000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323528" y="6237312"/>
            <a:ext cx="8424936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611560" y="980728"/>
            <a:ext cx="8064896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300" y="6334197"/>
            <a:ext cx="779156" cy="407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4427984" y="2594991"/>
            <a:ext cx="4320480" cy="5602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i="1" kern="0" dirty="0" smtClean="0">
                <a:solidFill>
                  <a:schemeClr val="tx1"/>
                </a:solidFill>
                <a:latin typeface="+mj-lt"/>
                <a:ea typeface="ヒラギノ角ゴ Pro W3"/>
                <a:cs typeface="ヒラギノ角ゴ Pro W3"/>
              </a:rPr>
              <a:t>Variables </a:t>
            </a:r>
            <a:r>
              <a:rPr lang="es-ES" i="1" kern="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ヒラギノ角ゴ Pro W3"/>
                <a:cs typeface="ヒラギノ角ゴ Pro W3"/>
              </a:rPr>
              <a:t>interconectadas en ecuaciones de comportamiento </a:t>
            </a:r>
            <a:endParaRPr lang="es-ES" i="1" kern="0" dirty="0">
              <a:solidFill>
                <a:schemeClr val="tx2">
                  <a:lumMod val="50000"/>
                </a:schemeClr>
              </a:solidFill>
              <a:latin typeface="+mj-lt"/>
              <a:ea typeface="ヒラギノ角ゴ Pro W3"/>
              <a:cs typeface="ヒラギノ角ゴ Pro W3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11560" y="507300"/>
            <a:ext cx="806489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s-ES"/>
            </a:defPPr>
            <a:lvl1pPr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b="1" kern="0">
                <a:solidFill>
                  <a:schemeClr val="tx2"/>
                </a:solidFill>
                <a:ea typeface="ヒラギノ角ゴ Pro W3"/>
                <a:cs typeface="ヒラギノ角ゴ Pro W3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marL="400050" indent="-400050">
              <a:defRPr/>
            </a:pPr>
            <a:r>
              <a:rPr lang="es-PE" sz="2400" i="1" dirty="0" smtClean="0">
                <a:solidFill>
                  <a:schemeClr val="tx2">
                    <a:lumMod val="50000"/>
                  </a:schemeClr>
                </a:solidFill>
              </a:rPr>
              <a:t>International </a:t>
            </a:r>
            <a:r>
              <a:rPr lang="es-PE" sz="2400" i="1" dirty="0" err="1" smtClean="0">
                <a:solidFill>
                  <a:schemeClr val="tx2">
                    <a:lumMod val="50000"/>
                  </a:schemeClr>
                </a:solidFill>
              </a:rPr>
              <a:t>Futures</a:t>
            </a:r>
            <a:r>
              <a:rPr lang="es-PE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PE" sz="2400" i="1" dirty="0" err="1" smtClean="0">
                <a:solidFill>
                  <a:schemeClr val="tx2">
                    <a:lumMod val="50000"/>
                  </a:schemeClr>
                </a:solidFill>
              </a:rPr>
              <a:t>Model</a:t>
            </a:r>
            <a:r>
              <a:rPr lang="es-PE" sz="2400" i="1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es-PE" sz="2400" i="1" dirty="0" err="1" smtClean="0">
                <a:solidFill>
                  <a:schemeClr val="accent6">
                    <a:lumMod val="75000"/>
                  </a:schemeClr>
                </a:solidFill>
              </a:rPr>
              <a:t>IFs</a:t>
            </a:r>
            <a:endParaRPr lang="es-PE" sz="2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348880"/>
            <a:ext cx="2454820" cy="1296144"/>
          </a:xfrm>
          <a:prstGeom prst="rect">
            <a:avLst/>
          </a:prstGeom>
        </p:spPr>
      </p:pic>
      <p:sp>
        <p:nvSpPr>
          <p:cNvPr id="4" name="3 Elipse"/>
          <p:cNvSpPr/>
          <p:nvPr/>
        </p:nvSpPr>
        <p:spPr>
          <a:xfrm>
            <a:off x="3067304" y="2348880"/>
            <a:ext cx="1296144" cy="115212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b="1" dirty="0" smtClean="0"/>
              <a:t>+ 2,000</a:t>
            </a:r>
            <a:endParaRPr lang="es-PE" b="1" dirty="0"/>
          </a:p>
        </p:txBody>
      </p:sp>
      <p:sp>
        <p:nvSpPr>
          <p:cNvPr id="14" name="13 Elipse"/>
          <p:cNvSpPr/>
          <p:nvPr/>
        </p:nvSpPr>
        <p:spPr>
          <a:xfrm>
            <a:off x="3105044" y="3573016"/>
            <a:ext cx="1250932" cy="115212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400" b="1" dirty="0" smtClean="0"/>
              <a:t>+ 10</a:t>
            </a:r>
            <a:endParaRPr lang="es-PE" sz="2400" b="1" dirty="0"/>
          </a:p>
        </p:txBody>
      </p:sp>
      <p:sp>
        <p:nvSpPr>
          <p:cNvPr id="15" name="14 Rectángulo"/>
          <p:cNvSpPr/>
          <p:nvPr/>
        </p:nvSpPr>
        <p:spPr>
          <a:xfrm>
            <a:off x="4499992" y="3789040"/>
            <a:ext cx="4104456" cy="5602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i="1" kern="0" dirty="0" smtClean="0">
                <a:solidFill>
                  <a:schemeClr val="tx1"/>
                </a:solidFill>
                <a:latin typeface="+mj-lt"/>
                <a:ea typeface="ヒラギノ角ゴ Pro W3"/>
                <a:cs typeface="ヒラギノ角ゴ Pro W3"/>
              </a:rPr>
              <a:t>Módulos </a:t>
            </a:r>
            <a:r>
              <a:rPr lang="es-ES" i="1" kern="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ヒラギノ角ゴ Pro W3"/>
                <a:cs typeface="ヒラギノ角ゴ Pro W3"/>
              </a:rPr>
              <a:t>o Sub-sistemas de interacción </a:t>
            </a:r>
            <a:endParaRPr lang="es-ES" sz="1600" i="1" kern="0" dirty="0">
              <a:solidFill>
                <a:schemeClr val="tx2">
                  <a:lumMod val="50000"/>
                </a:schemeClr>
              </a:solidFill>
              <a:latin typeface="+mj-lt"/>
              <a:ea typeface="ヒラギノ角ゴ Pro W3"/>
              <a:cs typeface="ヒラギノ角ゴ Pro W3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427984" y="1340767"/>
            <a:ext cx="3888432" cy="5602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i="1" kern="0" dirty="0" smtClean="0">
                <a:solidFill>
                  <a:schemeClr val="tx1"/>
                </a:solidFill>
                <a:latin typeface="+mj-lt"/>
                <a:ea typeface="ヒラギノ角ゴ Pro W3"/>
                <a:cs typeface="ヒラギノ角ゴ Pro W3"/>
              </a:rPr>
              <a:t>Años</a:t>
            </a:r>
            <a:r>
              <a:rPr lang="es-ES" sz="1600" i="1" kern="0" dirty="0" smtClean="0">
                <a:solidFill>
                  <a:schemeClr val="tx1"/>
                </a:solidFill>
                <a:latin typeface="+mj-lt"/>
                <a:ea typeface="ヒラギノ角ゴ Pro W3"/>
                <a:cs typeface="ヒラギノ角ゴ Pro W3"/>
              </a:rPr>
              <a:t> </a:t>
            </a:r>
            <a:r>
              <a:rPr lang="es-ES" sz="1600" i="1" kern="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ヒラギノ角ゴ Pro W3"/>
                <a:cs typeface="ヒラギノ角ゴ Pro W3"/>
              </a:rPr>
              <a:t>de desarrollo y actualización continua</a:t>
            </a:r>
            <a:endParaRPr lang="es-ES" sz="1600" i="1" kern="0" dirty="0">
              <a:solidFill>
                <a:schemeClr val="tx2">
                  <a:lumMod val="50000"/>
                </a:schemeClr>
              </a:solidFill>
              <a:latin typeface="+mj-lt"/>
              <a:ea typeface="ヒラギノ角ゴ Pro W3"/>
              <a:cs typeface="ヒラギノ角ゴ Pro W3"/>
            </a:endParaRPr>
          </a:p>
        </p:txBody>
      </p:sp>
      <p:sp>
        <p:nvSpPr>
          <p:cNvPr id="17" name="16 Elipse"/>
          <p:cNvSpPr/>
          <p:nvPr/>
        </p:nvSpPr>
        <p:spPr>
          <a:xfrm>
            <a:off x="3059832" y="1124744"/>
            <a:ext cx="1296144" cy="115212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400" b="1" dirty="0" smtClean="0"/>
              <a:t>+ 30</a:t>
            </a:r>
            <a:endParaRPr lang="es-PE" sz="2400" b="1" dirty="0"/>
          </a:p>
        </p:txBody>
      </p:sp>
      <p:sp>
        <p:nvSpPr>
          <p:cNvPr id="18" name="17 Elipse"/>
          <p:cNvSpPr/>
          <p:nvPr/>
        </p:nvSpPr>
        <p:spPr>
          <a:xfrm>
            <a:off x="3105044" y="4797152"/>
            <a:ext cx="1250932" cy="115212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b="1" dirty="0" smtClean="0"/>
              <a:t>186</a:t>
            </a:r>
            <a:endParaRPr lang="es-PE" sz="2000" b="1" dirty="0"/>
          </a:p>
        </p:txBody>
      </p:sp>
      <p:sp>
        <p:nvSpPr>
          <p:cNvPr id="19" name="18 Rectángulo"/>
          <p:cNvSpPr/>
          <p:nvPr/>
        </p:nvSpPr>
        <p:spPr>
          <a:xfrm>
            <a:off x="4499992" y="5013176"/>
            <a:ext cx="1296144" cy="5602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i="1" kern="0" dirty="0" smtClean="0">
                <a:solidFill>
                  <a:schemeClr val="tx1"/>
                </a:solidFill>
                <a:latin typeface="+mj-lt"/>
                <a:ea typeface="ヒラギノ角ゴ Pro W3"/>
                <a:cs typeface="ヒラギノ角ゴ Pro W3"/>
              </a:rPr>
              <a:t>Países </a:t>
            </a:r>
            <a:endParaRPr lang="es-ES" sz="2000" i="1" kern="0" dirty="0">
              <a:solidFill>
                <a:schemeClr val="tx1"/>
              </a:solidFill>
              <a:latin typeface="+mj-lt"/>
              <a:ea typeface="ヒラギノ角ゴ Pro W3"/>
              <a:cs typeface="ヒラギノ角ゴ Pro W3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91205" y="3810149"/>
            <a:ext cx="2326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i="1" dirty="0" smtClean="0">
                <a:solidFill>
                  <a:schemeClr val="accent6">
                    <a:lumMod val="75000"/>
                  </a:schemeClr>
                </a:solidFill>
              </a:rPr>
              <a:t>Modelo Prospectivo de Carácter Sistémico y Global</a:t>
            </a:r>
            <a:endParaRPr lang="es-PE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61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4572000" y="1124744"/>
            <a:ext cx="4104456" cy="4896544"/>
          </a:xfrm>
          <a:prstGeom prst="rect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 algn="just">
              <a:tabLst>
                <a:tab pos="273050" algn="l"/>
              </a:tabLst>
              <a:defRPr/>
            </a:pPr>
            <a:endParaRPr lang="es-PE" sz="1400" dirty="0">
              <a:solidFill>
                <a:srgbClr val="000000"/>
              </a:solidFill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323528" y="6237312"/>
            <a:ext cx="8424936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18520" y="6304235"/>
            <a:ext cx="2133600" cy="365125"/>
          </a:xfrm>
        </p:spPr>
        <p:txBody>
          <a:bodyPr/>
          <a:lstStyle/>
          <a:p>
            <a:pPr algn="ctr"/>
            <a:fld id="{98CDB9B7-5760-4EF0-8400-A71788FFDEFC}" type="slidenum">
              <a:rPr lang="es-ES" b="1" smtClean="0">
                <a:solidFill>
                  <a:schemeClr val="accent1">
                    <a:lumMod val="50000"/>
                  </a:schemeClr>
                </a:solidFill>
              </a:rPr>
              <a:pPr algn="ctr"/>
              <a:t>7</a:t>
            </a:fld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74" name="AutoShape 2" descr="data:image/jpeg;base64,/9j/4AAQSkZJRgABAQAAAQABAAD/2wCEAAkGBhQSERQUExQVFRUWGRUWFRUYFBUVFxQYFRcYFRwYGBgXHCceGBkjGhYXHy8gJCcpLCwsGB4xNTAqNSYsLCkBCQoKDgwOGg8PGiwkHCQsLCwqLSwsKSksLCksLCwsLCwsLCwsLCwsLCwsLywsLCwsLCwpLCwsLCwsLCwsKSwsLP/AABEIAIUA2AMBIgACEQEDEQH/xAAcAAACAwEBAQEAAAAAAAAAAAAAAwECBAUHBgj/xABAEAACAQIEAgYGBwcEAwEAAAABAhEAAwQSITFBUQUiYXGBkRMyUqGxwQYUQmJykqIVI4Ky0dLhBzNT8EOTwnP/xAAbAQACAwEBAQAAAAAAAAAAAAAAAQIDBAUGB//EACcRAAICAQQBAwQDAAAAAAAAAAABAhEDBBIhQTEyYcEFIkLwExRx/9oADAMBAAIRAxEAPwD1iqXrQZSp2Ig6wfAjY9tXorcc4+e6UUKhz3DNoJMTLJ7TL9rtA3g89N/R/SYezbdyFzKCSdFJPJiIp+OCvZuRa9M6NCrAJDMF17AJBNdDoLBGzhrVtjLKgDTG+5Gmm5NZss1tr3NGJPdfsZ5qK3P0XbOyBTzXq/y71h+pHNCXCJZgAyhxCjfgTr28aoU0aaJoq7YO6OCN2hip8iCP1Utlcb238Ib4GnuQEzRSmxSj1pX8Ssg82Aq1vEK3qsp7iD8KYF6KKKAIBoFTFQxipN2QSpk0A1FSKRIKKipoYLkKy3cMSMswCToNMo2BB5jeK1UU1JrwKUVLyRUEVaoNIGTVSeJ2FWrLihEdYiTrroANSe6mlYSdIZaJOp04dwHDv58qU2JSUKvu0Agkhuzt34UxGfKC1oohgdZgTLc1HDbjudqvdtTqNCIPfGwPZrU45FfsVSxuvcZfuZVYgFiASANz2VFclsfeIIWDqQCFJI0JIMSJB0jTz0qK1quzE93VnboJooW3mYLEj7XIDt79vOoN0rZYlbpDMJhjbAYAy5LXFBncaGDsdFBjtrT9cHEOD/8Am594BFPormSluds6EVSpCRjU4mOxpUnuDQTWfKfR23AJK/vIGubMDmA/MY8K04q7AiJLdVVOzHt7ONUbDH0JRWg5SobkYgGOykMbYvK6hlMqwDA8CCNCKvWfAucsEAFSVhdhG0T2RWgUhgTSrmHV/WRT+JQfjTaKBHPTo63mc+jWJGwjZRypv7LtH7P6m/rU2cSoLyY6x1IIHDiRFX+vW/8AkT86/wBalyAr9kW/vfnb+tZbfQ9u5ZAuZmDKM4LMZMaiO+a6K4tD9tPzD+tUwTdWNDDPtt6xPzotgc650XeUHJcR4GgdCpbsZ1aAe3L4VRjcWS1ogCZOdI05a6jyrsFwoJOgAkkmB5mudiMC11AWMsQsoJUAGJA4kxO/uqcZc8si+FwZUvOQGCdXeC0P5RHhNMt4hWMDQ+ydG8juO0aVtzoIBzLJgEggEnbrDqzyE1W/g7ZEP1vl3cQavU4tVRQ1JO7EUTWU57TQ8unC5HWGmzBR+r4VpVpEiCDqCDuOYqKi2W70FAqapccKCSYA1NIkXrF0ogyMRGdgLayYkuwAUcpJrVdw90IX6qQM0GXaBqdAQAYniam90aFuBpZzaUvLRpJHqgACYRhz1qO5dBR08Zh/SIyTEjQxOU7gxxgwa4LYpgWVoBtmHK65p2Ca6EyuhOk+NbOlL7XSbSZkSAWuqwBJP2EjXbc6RIieEDCqEyDQdm4O8yeM6zzq7Di4tmfLl/GJg+rFXATdgWJJlbeo2HFjJjh1TRW3C4TJJzMxbdmiYGw0AECT5mir9q7Kdz64Q+uB0t9OkwV8W3ts4ZQxZWErvAKnz341368V+kpf63fFxs7ByM3Z6wA5QCB4VRqZbYHW+kaWGozNT8JX8HrvR309wd7a8qHTS51D79K79u6GAKkEHYggg1+cspM5QSeAGpn/ALxr9AdGdEJas27eUdRVWRvIGuo7awxdm76ho4aatr83wzReEug5Zn/LA+LDyp9Z/qkGVdgYA1IYaSftCePAioe46lR1GkxxXYE7a8udSOWWfBKWLSwJABysRMTEgcdfhSMDglC8Tq2pJLHUjVtztxpz4oqCxRoAJMFTt40zC2yqKDuFAPfGvvoAr9VHAsO5jR6Bv+RvJP7adUikMRgpyamTLa7T1jTSdRWTBO/o06oMqp0bmJ4in+lb2P1CmIYyg70jCJGcDYMSP4gGPvNH1kjQo/ZAzT5beNIwdxnNxlZQM5EFGkQANZYEHwoA04xCV01IKmO5gfgKZauhhI+EEdhB1BpeR/bXwQ/NjSHHo7gdm6rAqzEAAEEZZIGn2hJ5igDRibIdSp4jnHcR2jeud0dhQXcySBAkncjUk9pJNbzjE4Gfwgt/KDWLom71nAnfiCOAOxHbV2P0yoqn6lZvxPqxxO1cfDLlzJ7DEeB6w9xrvV87bxgYlwJN05kUb5YABPLSPOKeKTragnFXbHXbkEAAksYAHOCdztsaZawLs6l1CqpzRmkkjbSI7fAVXC4W4zB3UEKTlQNGVhpLE7mDpEAa76V0yHPsL5t7tPjSlOuBqNjbiBgQdiCCOw6VzrF1lljly5VTM7gf7bXBJMcQRT7jujLrnDSMsKsEDNKkcIB0M8NefCXpT0odbNtZLOrMYOUEkE5hMazHPgCNahDG5+BzyKHk04a6FhCRJJykDqldwRqerG2vACtdZrHRyISwXrEkk8yWLH3mtNdJKlRgCiiigAryD6ZdGm1i7u5DH0gMHTNJy8jrPlXr9ef/AOqNqGsNnAkMuWDJy6lgeQzxHaKo1EU4c9HX+j5ZQ1KjH8uPn4Pl/oyLZxlj0rBUDqSTtIMqDylo1r3wV+byJFev/wCnX0r+s2vQ3D++tAan/wAibBu8bHwNc2D6O99X08mllXhcP29/32PsaSdbg+6pJ/jMD+RvOnUmzqzntA/KP6k+dTPOlrmHBVlkgMCDHCRGk0q6bix1lMkCCpB8wflWmk3fXQfibwAj4sKdiJzP7KnuY/MVS7ecKYQzBiCp1jTcitFFIZnS9lUAqwAhQSB2AbE1opGMEqADEsonxB+VTkf218UPyYUCHVmBy3iODrm7jbIUz3h0/Kavkf2l/If76y9IYZyuYZWZMzKuUjPp6s5jE93KmB0JrPi3kBRlJaV11A0Jkjj3UWrVtgGAUg6gjUVS7ZVHFzKAIKsQIiSCD3bz4UAarawANTAA11OnPtrHh8GsuZaSxmGYbdgNbQaThjq45MfeAaLChSYVc7AiRCHUk75h/wDNOtYRFJKqoJ3IAE1nu4qLsAFuqc+XrZMpXLIGsnO2m+h5VGJ6RkZbf+4dEzKyiTx6w6wG5js50chwWwuJGa6CQArxJI1lVPxJHhQvTNktkW4rN7KnOdPw1N/DItsyCx56B2JPtCIMncRHZSrfRSwSVUPqV0jJoQvqmZg6meJo4ARiOlVe6LcFchBZzsh9mRIkgwQToGHMVTCmVmIBJKjQQpOmg7NfGuDdsXEuXVJyvcVVPXElgrILgzKZksCY7OIr6Q10MeNR5Rglkc/P7+oKKKKtIBRRRQAV879POihewjH7Vr94p04aEa8xX0VJxmGFy2yMAQwIIYSp7COVRlHcmi7BleLJHIunZ4TWrozpO5h7q3bRh0MidmHFT2GvqfpP9BPRr6XDxl1zWwWYzO6TrETpwivjAa488csbpn0LT6nDrMdw5XafyfoDo3p21ew6X1PUbvJU8VMcQabhc+WQVOYlhIIMEyJ1PCOVeV/6Z9LlMSLJb93cMxExcUaEHhI0PcK9fqado8pq9O9PlcOuv8EG6/FPJgT74pX1oel1VxlTTqFvXb7kj/xjzrZSbPrOe0DyUfMmpGQPrie0o7CYPkaYLq8x5irVQ2V9lfIUhlL/ANn8S/OnVz7WBBk9XVmIBSYgkaQRyq/1WGUHKZnZSp0E75qYjbU0j6ov3vzv/Wj6qOb/APsuf3Uhk4T1fF/5jTSKyYVXywCuhYa5ifWO+tOyP7S/kP8AdTEItXxaGRyBALBtgwnXTgQSNO3Tsz4XD3irdZULuzZgsvlJ00YZQcoA1Bjkaqlu5dvdfqi1mghUOYvIG+aIQSR98TtW5MENZZzqd3Ye5YA8qAG2LOURqTuSdyTuayY+6CQqsouDrAnUINpYTsdo0nhtI0HCIN1HjWBryNGUhFOoKgG5cH3QASB2jWNo3oAYuIzkEupUGQtsF5IkdYgHTsAGo34Vr+sHgjHtMKPeZ91LS8EAGR1XYGAfOCWk84p1q+G0EzyIKnyYAxQB8/07b9EReW0xfSQJcEZhPCFbltJI34brV0MAw2Oo4e47Vn6aV7rqtvQIwzkk5SCDICgwxg8RE84itFu2FEDbvn3mujivYrOfk9botRRRVhEKKKKACiiigChtyQeU6aRrx7/6mvNOk/oTiPrFx7dlHtl2IQXFXqk6jUiDvtMV6dSV0Zh3N5yPlVOeClHk3aHVT0824dqj5T/S3oB7Vy+162y3FCIs5YgySRBOu2u0V6LXzxQgZ5OmY5ho6iTseIEbGfGt9npJl/3BI9tR/Mu/iPIVklicDRl1L1M3kl5OlSsLsTzZvjHyqLeOtts6n+IVmsdI21VFZwGKq5n78mZ2GobyqsrN9TWW10lbacrSAYJAbLP4ojjTBjE9pfOkMjB+oDzk/mJPzqMVmBVgpaA0qCAdY2nTgfOpwaxbQfdX4CnUCELj0mM0HkwKeWYCf8ir/WkgHMsHbrDWpu2lYQwDA6QQCNe+qjCJ7C/lFAEYcet+I/KrX74RSzbASePgOZ7KzWMNkuOLYABCMQS0SS4JA2EwNqjpLP6JicsLDHQ7IQx+FMC+GwZiXLZm6zAOQFJ4DKeG1FjCqc05jDH1mZv5ia1zSsP9r8TfKgBJwyrcU5RDAqdOI6w92b3Ve7gwdV6rCcpGkTGhA3BgSKjpAkW2YesvWUcyNQPHae2tVACLOIklSMrDccxzB4is3SF4Eqo9aZJBgoImZG06Cp6ZMW8wMOCAh7WOXXmNfd2VlsWMigSWPFmMs3ax4mtGHHu+5lGXJX2osiAaDtPiTJ99WooraZAooooAKKKKAEriCRIRiOB6nzap9Mf+N/NP7qXhHAVQdJ27eJ8a0GgBK32jVG47ZP7uVUuXzmH7twdtcgmY2ltaZh8P6QtCxlbXNOsiMy++O0V1hYGQKZYQBqZJjSSefbWfLlSdF+PG3ycZHMEG20a8U2P8fbVsPclRO40MxuN9tKbfcIxBMgRrHPgY47HxrJauhQzEwpZjJ0ynt7DvrTl90U0OD2SdmhrYO4B7wKi1YVZKqATEwImNvifOrxU1QaRTFkb0lsS0QyTAuDlyDDgfDauvYvi4iuNVYBhI4ETqOBrm0q1ibllSqKLg1yCQpQnYGdCgPLUDgahKNjO3RXAVLygEX2LaFgwQo54iAsoD906dvHs4PFC4gcAidwd1I0IMcQQRUHGgHUUUu7iFUEyNJ0GpkcAOJ7KSVg3QrECLlthuSUI5qRm9xE+J51bGW2IAUAjMCwJiQPA8Yrn2cRdYW2uBUYAkqOsASI37BI8atexV7dSmgPVIIzHhLcBtwq/+vMo/nibHxuUgOFUGdc8xpOsgVhvdNomeCGg5tJaQY2A1Y76Dka5/TdhsRp6EBRrLMudiCIAiRBEgyeXPTfYWFEiDuRvBOpE8datjp1VyK5Z3dRJbpNbgKszIHhBmsuslwRAJ48NeJHOti4lpylrZYROjDU+Oh7KyugIgiQeBqtuwqiAABy/7vTenj0wWeXY/G4O48Ev1V1CKo6zAg6zJ2BAiN6WDWjAXicylpKkRO8EA689Z17KyXcy3mBjIwDWz2ic6ngI6pHPMeRpYXtbgwy1JKaL0UUVpKAooooAKKKKAEWEBtqCJ0FS6P9lh3MPmNanC+ovdTaEDMNvGX7evopZoBVLgZQfbOcDYDhvPlstdK3Ezm8qhFXMHVjqRuCCBHYe+atQROh241CeOMuiUJyj2LQHc6k6k9p+VIs4ZTmJVT1mmQDOvGuT9D77+ie3cJL2nZSxnrCTBBO8wfdzrt4bY/ib41XCO2biy7JPdBSRBwqAeov5R8hQMNb9le7KKfUFauoz2xNzCJB6i7H7Iq1r1R3D4U27aISeBBpVr1R3D4VnyNOqNOFNXZaqYO8bd4Lobd0nTilwAmRzDAeBHGdL0vEWcywCVOhVhEqRqCJ0qlqzQbemMYyJCaO5yocpYAniY0ECTrvFYMH0etvaWY+tcbVnPMn5bVXGX7zKqkI0Ohzg5SIYScpBG0jQ1rrRgVRMmf1BRRRV5SFFFFABRRRQBmu3DaY3UQuSFV1G5UEmR2iT/ANArp420GQtoQozqeRGsz2iRWUmsWUkNbt9S2TDDJA3k5e8aaCND41Tx7mpLyWRntTT8Gi7bLaBso4xE+Z2pVlchYljk6uWZMHUHtHDsrSezesPR15szowYMgXUmVcEesNeYYa61cVM3AztU1iNwW+JAA1XUjU6EMdBqfeJrWvCd6ATLUUUUhnJTpbKMuWY0meXhVv219z9X+KKKhbLKQftr7n6v8Uftv7n6v8UUUWwpHOwuLFq65VTlZU6mbQEF9RpxBA/hFa7HTUD1NyftdvdRRUW+bJJKlHoaOm/ufq/xQenPufq/xU0U3J0RUVYXOnSVjLpB0zf41roWxAHcKKKzyZqgkiaKKKiTK/aHifKB86bRRWrH6THl9QUUUVYVBRRRQAUUUUAFYOmOlPQIGy5pMRMcQOR50UVKKtpEZuotov0bj/ShjlywYiZ247CtlFFElTCLtFHfUDmSPcT8qV9SXOGjYQBw4fCKmikPyDWDACsygTOuYnbi09tFFFFi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cxnSp>
        <p:nvCxnSpPr>
          <p:cNvPr id="21" name="20 Conector recto"/>
          <p:cNvCxnSpPr/>
          <p:nvPr/>
        </p:nvCxnSpPr>
        <p:spPr>
          <a:xfrm>
            <a:off x="1691680" y="980728"/>
            <a:ext cx="6984776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300" y="6334197"/>
            <a:ext cx="779156" cy="407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 descr="https://encrypted-tbn2.google.com/images?q=tbn:ANd9GcRgOUtkHN_ATbU2ig2M8_3WZ135oV8Zlm4EFvblspchC80gMDG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6314" y="6309320"/>
            <a:ext cx="912150" cy="476672"/>
          </a:xfrm>
          <a:prstGeom prst="rect">
            <a:avLst/>
          </a:prstGeom>
          <a:noFill/>
        </p:spPr>
      </p:pic>
      <p:sp>
        <p:nvSpPr>
          <p:cNvPr id="33" name="15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D647FC-643C-4E67-8857-EC44B8799FC4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691680" y="548680"/>
            <a:ext cx="56886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r>
              <a:rPr lang="es-ES" sz="1800" b="1" kern="0" dirty="0" err="1" smtClean="0">
                <a:solidFill>
                  <a:schemeClr val="tx2"/>
                </a:solidFill>
                <a:latin typeface="+mn-lt"/>
              </a:rPr>
              <a:t>IFs</a:t>
            </a:r>
            <a:r>
              <a:rPr lang="es-ES" sz="1800" b="1" kern="0" dirty="0" smtClean="0">
                <a:solidFill>
                  <a:schemeClr val="tx2"/>
                </a:solidFill>
                <a:latin typeface="+mn-lt"/>
              </a:rPr>
              <a:t>: Modelamiento Sistémico </a:t>
            </a:r>
            <a:endParaRPr lang="es-ES" sz="1800" b="1" kern="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69" name="68 Conector recto"/>
          <p:cNvCxnSpPr/>
          <p:nvPr/>
        </p:nvCxnSpPr>
        <p:spPr>
          <a:xfrm>
            <a:off x="4860424" y="1340768"/>
            <a:ext cx="352800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755576" y="1196752"/>
            <a:ext cx="330924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r>
              <a:rPr lang="es-ES" b="1" kern="0" dirty="0" smtClean="0">
                <a:solidFill>
                  <a:schemeClr val="tx2"/>
                </a:solidFill>
                <a:latin typeface="+mn-lt"/>
              </a:rPr>
              <a:t>Porque el Futuro depende de </a:t>
            </a:r>
            <a:r>
              <a:rPr lang="es-ES" b="1" kern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TODO</a:t>
            </a:r>
            <a:endParaRPr lang="es-ES" b="1" kern="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62" name="61 Conector recto"/>
          <p:cNvCxnSpPr/>
          <p:nvPr/>
        </p:nvCxnSpPr>
        <p:spPr>
          <a:xfrm>
            <a:off x="4860032" y="5877272"/>
            <a:ext cx="352800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58 Rectángulo"/>
          <p:cNvSpPr/>
          <p:nvPr/>
        </p:nvSpPr>
        <p:spPr>
          <a:xfrm>
            <a:off x="4968044" y="3037614"/>
            <a:ext cx="34203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Diagramas detallados</a:t>
            </a: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endParaRPr lang="es-ES" sz="1600" dirty="0" smtClean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es-ES" sz="16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E</a:t>
            </a: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cuaciones </a:t>
            </a:r>
            <a:r>
              <a:rPr lang="es-ES" sz="16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completas </a:t>
            </a:r>
            <a:endParaRPr lang="es-ES" sz="1600" dirty="0" smtClean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endParaRPr lang="es-ES" sz="1600" dirty="0" smtClean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Códigos </a:t>
            </a:r>
            <a:r>
              <a:rPr lang="es-ES" sz="16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del modelo </a:t>
            </a: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(programación)</a:t>
            </a: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endParaRPr lang="es-ES" sz="1600" dirty="0" smtClean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Documentación </a:t>
            </a:r>
            <a:r>
              <a:rPr lang="es-ES" sz="16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de </a:t>
            </a: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datos </a:t>
            </a:r>
            <a:r>
              <a:rPr lang="es-ES" sz="16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y </a:t>
            </a: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fuentes</a:t>
            </a:r>
            <a:endParaRPr lang="es-ES" sz="1600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3" name="Rectangle 2"/>
          <p:cNvSpPr txBox="1">
            <a:spLocks noChangeArrowheads="1"/>
          </p:cNvSpPr>
          <p:nvPr/>
        </p:nvSpPr>
        <p:spPr bwMode="auto">
          <a:xfrm>
            <a:off x="4791148" y="1988840"/>
            <a:ext cx="359688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r>
              <a:rPr lang="es-ES" i="1" kern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Los </a:t>
            </a:r>
            <a:r>
              <a:rPr lang="es-ES" b="1" i="1" kern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Modelos</a:t>
            </a:r>
            <a:r>
              <a:rPr lang="es-ES" b="1" i="1" kern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s-ES" b="1" i="1" kern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de</a:t>
            </a:r>
            <a:r>
              <a:rPr lang="es-ES" b="1" i="1" kern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s-ES" b="1" i="1" kern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Análisis</a:t>
            </a:r>
            <a:r>
              <a:rPr lang="es-ES" b="1" i="1" kern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s-ES" i="1" kern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de Largo Plazo </a:t>
            </a:r>
            <a:r>
              <a:rPr lang="es-ES" b="1" i="1" kern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ayudan</a:t>
            </a:r>
            <a:r>
              <a:rPr lang="es-ES" i="1" kern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s-ES" i="1" kern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a establecer e identificar las múltiples </a:t>
            </a:r>
            <a:r>
              <a:rPr lang="es-ES" b="1" i="1" kern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interacciones</a:t>
            </a:r>
            <a:r>
              <a:rPr lang="es-ES" i="1" kern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s-ES" i="1" kern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y </a:t>
            </a:r>
            <a:r>
              <a:rPr lang="es-ES" b="1" i="1" kern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relaciones</a:t>
            </a:r>
            <a:r>
              <a:rPr lang="es-ES" i="1" kern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s-ES" b="1" i="1" kern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dominantes</a:t>
            </a:r>
            <a:r>
              <a:rPr lang="es-ES" i="1" kern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s-ES" i="1" kern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existentes en cada economía a través de:</a:t>
            </a:r>
            <a:endParaRPr lang="es-ES" i="1" kern="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60" name="2 Grupo"/>
          <p:cNvGrpSpPr/>
          <p:nvPr/>
        </p:nvGrpSpPr>
        <p:grpSpPr>
          <a:xfrm>
            <a:off x="500657" y="1628800"/>
            <a:ext cx="3855319" cy="4641231"/>
            <a:chOff x="-340966" y="0"/>
            <a:chExt cx="5156662" cy="4752528"/>
          </a:xfrm>
        </p:grpSpPr>
        <p:sp>
          <p:nvSpPr>
            <p:cNvPr id="61" name="88 Rectángulo"/>
            <p:cNvSpPr/>
            <p:nvPr/>
          </p:nvSpPr>
          <p:spPr>
            <a:xfrm>
              <a:off x="72008" y="0"/>
              <a:ext cx="1224136" cy="43549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Aft>
                  <a:spcPts val="0"/>
                </a:spcAft>
              </a:pPr>
              <a:r>
                <a:rPr lang="es-ES" sz="1100" kern="120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Socio Político</a:t>
              </a:r>
              <a:endParaRPr lang="es-P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4" name="89 Rectángulo"/>
            <p:cNvSpPr/>
            <p:nvPr/>
          </p:nvSpPr>
          <p:spPr>
            <a:xfrm>
              <a:off x="2376264" y="0"/>
              <a:ext cx="1224136" cy="43549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Aft>
                  <a:spcPts val="0"/>
                </a:spcAft>
              </a:pPr>
              <a:r>
                <a:rPr lang="es-ES" sz="1050" kern="1200" dirty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Política Internacional</a:t>
              </a:r>
              <a:endParaRPr lang="es-PE" sz="11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5" name="90 Rectángulo"/>
            <p:cNvSpPr/>
            <p:nvPr/>
          </p:nvSpPr>
          <p:spPr>
            <a:xfrm>
              <a:off x="360040" y="1152128"/>
              <a:ext cx="963338" cy="43549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Aft>
                  <a:spcPts val="0"/>
                </a:spcAft>
              </a:pPr>
              <a:r>
                <a:rPr lang="es-ES" sz="1000" kern="1200" dirty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Educación</a:t>
              </a:r>
              <a:endParaRPr lang="es-PE" sz="105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6" name="91 Rectángulo"/>
            <p:cNvSpPr/>
            <p:nvPr/>
          </p:nvSpPr>
          <p:spPr>
            <a:xfrm>
              <a:off x="2376264" y="1148680"/>
              <a:ext cx="966423" cy="43549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Aft>
                  <a:spcPts val="0"/>
                </a:spcAft>
              </a:pPr>
              <a:r>
                <a:rPr lang="es-ES" sz="1100" kern="120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Salud</a:t>
              </a:r>
              <a:endParaRPr lang="es-P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7" name="92 Rectángulo"/>
            <p:cNvSpPr/>
            <p:nvPr/>
          </p:nvSpPr>
          <p:spPr>
            <a:xfrm>
              <a:off x="54006" y="2114644"/>
              <a:ext cx="1224136" cy="29148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Aft>
                  <a:spcPts val="0"/>
                </a:spcAft>
              </a:pPr>
              <a:r>
                <a:rPr lang="es-ES" sz="1100" kern="120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Población</a:t>
              </a:r>
              <a:endParaRPr lang="es-P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8" name="93 Rectángulo"/>
            <p:cNvSpPr/>
            <p:nvPr/>
          </p:nvSpPr>
          <p:spPr>
            <a:xfrm>
              <a:off x="2509857" y="2107753"/>
              <a:ext cx="1224136" cy="29148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Aft>
                  <a:spcPts val="0"/>
                </a:spcAft>
              </a:pPr>
              <a:r>
                <a:rPr lang="es-ES" sz="1100" kern="120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Economía</a:t>
              </a:r>
              <a:endParaRPr lang="es-P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0" name="94 Rectángulo"/>
            <p:cNvSpPr/>
            <p:nvPr/>
          </p:nvSpPr>
          <p:spPr>
            <a:xfrm>
              <a:off x="72008" y="3236912"/>
              <a:ext cx="945868" cy="29148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Aft>
                  <a:spcPts val="0"/>
                </a:spcAft>
              </a:pPr>
              <a:r>
                <a:rPr lang="es-ES" sz="900" kern="1200" dirty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Agricultura</a:t>
              </a:r>
              <a:endParaRPr lang="es-PE" sz="10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1" name="95 Rectángulo"/>
            <p:cNvSpPr/>
            <p:nvPr/>
          </p:nvSpPr>
          <p:spPr>
            <a:xfrm>
              <a:off x="2592288" y="3236912"/>
              <a:ext cx="1008112" cy="29148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Aft>
                  <a:spcPts val="0"/>
                </a:spcAft>
              </a:pPr>
              <a:r>
                <a:rPr lang="es-ES" sz="1100" kern="120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Energía</a:t>
              </a:r>
              <a:endParaRPr lang="es-P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2" name="96 Rectángulo"/>
            <p:cNvSpPr/>
            <p:nvPr/>
          </p:nvSpPr>
          <p:spPr>
            <a:xfrm>
              <a:off x="511636" y="4193450"/>
              <a:ext cx="1224136" cy="55907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Aft>
                  <a:spcPts val="0"/>
                </a:spcAft>
              </a:pPr>
              <a:r>
                <a:rPr lang="es-ES" sz="1100" kern="120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Tecnología</a:t>
              </a:r>
              <a:endParaRPr lang="es-P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3" name="97 Rectángulo"/>
            <p:cNvSpPr/>
            <p:nvPr/>
          </p:nvSpPr>
          <p:spPr>
            <a:xfrm>
              <a:off x="1735771" y="4193450"/>
              <a:ext cx="1720614" cy="55907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Aft>
                  <a:spcPts val="0"/>
                </a:spcAft>
              </a:pPr>
              <a:r>
                <a:rPr lang="es-ES" sz="900" kern="1200" dirty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Recursos Medioambientales y Calidad de los mismos.</a:t>
              </a:r>
              <a:endParaRPr lang="es-PE" sz="12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74" name="98 Conector recto de flecha"/>
            <p:cNvCxnSpPr/>
            <p:nvPr/>
          </p:nvCxnSpPr>
          <p:spPr>
            <a:xfrm flipV="1">
              <a:off x="1323378" y="1366428"/>
              <a:ext cx="1052886" cy="3448"/>
            </a:xfrm>
            <a:prstGeom prst="straightConnector1">
              <a:avLst/>
            </a:prstGeom>
            <a:ln w="19050" cmpd="thinThick">
              <a:solidFill>
                <a:schemeClr val="tx2">
                  <a:lumMod val="50000"/>
                </a:schemeClr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99 Conector recto de flecha"/>
            <p:cNvCxnSpPr/>
            <p:nvPr/>
          </p:nvCxnSpPr>
          <p:spPr>
            <a:xfrm>
              <a:off x="1296144" y="2302532"/>
              <a:ext cx="1080120" cy="0"/>
            </a:xfrm>
            <a:prstGeom prst="straightConnector1">
              <a:avLst/>
            </a:prstGeom>
            <a:ln w="19050" cmpd="thinThick">
              <a:solidFill>
                <a:schemeClr val="tx2">
                  <a:lumMod val="50000"/>
                </a:schemeClr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101 Conector recto de flecha"/>
            <p:cNvCxnSpPr/>
            <p:nvPr/>
          </p:nvCxnSpPr>
          <p:spPr>
            <a:xfrm>
              <a:off x="1296144" y="217748"/>
              <a:ext cx="1080120" cy="0"/>
            </a:xfrm>
            <a:prstGeom prst="straightConnector1">
              <a:avLst/>
            </a:prstGeom>
            <a:ln w="19050" cmpd="thinThick">
              <a:solidFill>
                <a:schemeClr val="tx2">
                  <a:lumMod val="50000"/>
                </a:schemeClr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102 Conector recto de flecha"/>
            <p:cNvCxnSpPr/>
            <p:nvPr/>
          </p:nvCxnSpPr>
          <p:spPr>
            <a:xfrm>
              <a:off x="144016" y="504056"/>
              <a:ext cx="0" cy="1512168"/>
            </a:xfrm>
            <a:prstGeom prst="straightConnector1">
              <a:avLst/>
            </a:prstGeom>
            <a:ln w="19050" cmpd="thinThick">
              <a:solidFill>
                <a:schemeClr val="tx2">
                  <a:lumMod val="50000"/>
                </a:schemeClr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103 Conector recto de flecha"/>
            <p:cNvCxnSpPr/>
            <p:nvPr/>
          </p:nvCxnSpPr>
          <p:spPr>
            <a:xfrm>
              <a:off x="3563615" y="861546"/>
              <a:ext cx="0" cy="1154678"/>
            </a:xfrm>
            <a:prstGeom prst="straightConnector1">
              <a:avLst/>
            </a:prstGeom>
            <a:ln w="19050" cmpd="thinThick">
              <a:solidFill>
                <a:schemeClr val="tx2">
                  <a:lumMod val="50000"/>
                </a:schemeClr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104 Conector recto de flecha"/>
            <p:cNvCxnSpPr/>
            <p:nvPr/>
          </p:nvCxnSpPr>
          <p:spPr>
            <a:xfrm>
              <a:off x="576064" y="504056"/>
              <a:ext cx="0" cy="576064"/>
            </a:xfrm>
            <a:prstGeom prst="straightConnector1">
              <a:avLst/>
            </a:prstGeom>
            <a:ln w="19050" cmpd="thinThick">
              <a:solidFill>
                <a:schemeClr val="tx2">
                  <a:lumMod val="50000"/>
                </a:schemeClr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105 Conector recto de flecha"/>
            <p:cNvCxnSpPr/>
            <p:nvPr/>
          </p:nvCxnSpPr>
          <p:spPr>
            <a:xfrm>
              <a:off x="163736" y="2414282"/>
              <a:ext cx="0" cy="788640"/>
            </a:xfrm>
            <a:prstGeom prst="straightConnector1">
              <a:avLst/>
            </a:prstGeom>
            <a:ln w="19050" cmpd="thinThick">
              <a:solidFill>
                <a:schemeClr val="tx2">
                  <a:lumMod val="50000"/>
                </a:schemeClr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106 Conector recto de flecha"/>
            <p:cNvCxnSpPr/>
            <p:nvPr/>
          </p:nvCxnSpPr>
          <p:spPr>
            <a:xfrm>
              <a:off x="3456384" y="2448272"/>
              <a:ext cx="0" cy="720660"/>
            </a:xfrm>
            <a:prstGeom prst="straightConnector1">
              <a:avLst/>
            </a:prstGeom>
            <a:ln w="19050" cmpd="thinThick">
              <a:solidFill>
                <a:schemeClr val="tx2">
                  <a:lumMod val="50000"/>
                </a:schemeClr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107 Conector recto de flecha"/>
            <p:cNvCxnSpPr/>
            <p:nvPr/>
          </p:nvCxnSpPr>
          <p:spPr>
            <a:xfrm>
              <a:off x="576064" y="1620232"/>
              <a:ext cx="0" cy="468000"/>
            </a:xfrm>
            <a:prstGeom prst="straightConnector1">
              <a:avLst/>
            </a:prstGeom>
            <a:ln w="19050" cmpd="thinThick">
              <a:solidFill>
                <a:schemeClr val="tx2">
                  <a:lumMod val="50000"/>
                </a:schemeClr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108 Conector recto de flecha"/>
            <p:cNvCxnSpPr/>
            <p:nvPr/>
          </p:nvCxnSpPr>
          <p:spPr>
            <a:xfrm>
              <a:off x="3024336" y="1620232"/>
              <a:ext cx="0" cy="468000"/>
            </a:xfrm>
            <a:prstGeom prst="straightConnector1">
              <a:avLst/>
            </a:prstGeom>
            <a:ln w="19050" cmpd="thinThick">
              <a:solidFill>
                <a:schemeClr val="tx2">
                  <a:lumMod val="50000"/>
                </a:schemeClr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110 Conector recto de flecha"/>
            <p:cNvCxnSpPr/>
            <p:nvPr/>
          </p:nvCxnSpPr>
          <p:spPr>
            <a:xfrm>
              <a:off x="1296144" y="504056"/>
              <a:ext cx="1174867" cy="576064"/>
            </a:xfrm>
            <a:prstGeom prst="straightConnector1">
              <a:avLst/>
            </a:prstGeom>
            <a:ln w="19050" cmpd="thinThick">
              <a:solidFill>
                <a:schemeClr val="tx2">
                  <a:lumMod val="50000"/>
                </a:schemeClr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111 Conector recto de flecha"/>
            <p:cNvCxnSpPr/>
            <p:nvPr/>
          </p:nvCxnSpPr>
          <p:spPr>
            <a:xfrm flipV="1">
              <a:off x="1368152" y="1584176"/>
              <a:ext cx="936104" cy="504056"/>
            </a:xfrm>
            <a:prstGeom prst="straightConnector1">
              <a:avLst/>
            </a:prstGeom>
            <a:ln w="19050" cmpd="thinThick">
              <a:solidFill>
                <a:schemeClr val="tx2">
                  <a:lumMod val="50000"/>
                </a:schemeClr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112 Conector recto de flecha"/>
            <p:cNvCxnSpPr/>
            <p:nvPr/>
          </p:nvCxnSpPr>
          <p:spPr>
            <a:xfrm>
              <a:off x="648072" y="3600400"/>
              <a:ext cx="288032" cy="576064"/>
            </a:xfrm>
            <a:prstGeom prst="straightConnector1">
              <a:avLst/>
            </a:prstGeom>
            <a:ln w="19050" cmpd="thinThick">
              <a:solidFill>
                <a:schemeClr val="tx2">
                  <a:lumMod val="50000"/>
                </a:schemeClr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113 Conector recto de flecha"/>
            <p:cNvCxnSpPr/>
            <p:nvPr/>
          </p:nvCxnSpPr>
          <p:spPr>
            <a:xfrm>
              <a:off x="936104" y="3600400"/>
              <a:ext cx="288032" cy="576064"/>
            </a:xfrm>
            <a:prstGeom prst="straightConnector1">
              <a:avLst/>
            </a:prstGeom>
            <a:ln w="19050" cmpd="thinThick">
              <a:solidFill>
                <a:schemeClr val="tx2">
                  <a:lumMod val="50000"/>
                </a:schemeClr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114 Conector recto de flecha"/>
            <p:cNvCxnSpPr/>
            <p:nvPr/>
          </p:nvCxnSpPr>
          <p:spPr>
            <a:xfrm flipV="1">
              <a:off x="2376264" y="3600400"/>
              <a:ext cx="504056" cy="576064"/>
            </a:xfrm>
            <a:prstGeom prst="straightConnector1">
              <a:avLst/>
            </a:prstGeom>
            <a:ln w="19050" cmpd="thinThick">
              <a:solidFill>
                <a:schemeClr val="tx2">
                  <a:lumMod val="50000"/>
                </a:schemeClr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115 Conector recto de flecha"/>
            <p:cNvCxnSpPr/>
            <p:nvPr/>
          </p:nvCxnSpPr>
          <p:spPr>
            <a:xfrm flipV="1">
              <a:off x="2088232" y="3600400"/>
              <a:ext cx="504056" cy="576064"/>
            </a:xfrm>
            <a:prstGeom prst="straightConnector1">
              <a:avLst/>
            </a:prstGeom>
            <a:ln w="19050" cmpd="thinThick">
              <a:solidFill>
                <a:schemeClr val="tx2">
                  <a:lumMod val="50000"/>
                </a:schemeClr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116 CuadroTexto"/>
            <p:cNvSpPr txBox="1"/>
            <p:nvPr/>
          </p:nvSpPr>
          <p:spPr>
            <a:xfrm>
              <a:off x="576064" y="576644"/>
              <a:ext cx="1152128" cy="43088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base">
                <a:spcAft>
                  <a:spcPts val="0"/>
                </a:spcAft>
              </a:pPr>
              <a:r>
                <a:rPr lang="es-ES" sz="1100" b="1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Arial"/>
                </a:rPr>
                <a:t>Gasto de Gobierno</a:t>
              </a:r>
              <a:endParaRPr lang="es-PE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1" name="117 CuadroTexto"/>
            <p:cNvSpPr txBox="1"/>
            <p:nvPr/>
          </p:nvSpPr>
          <p:spPr>
            <a:xfrm>
              <a:off x="2027876" y="444351"/>
              <a:ext cx="2304415" cy="4171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base">
                <a:spcAft>
                  <a:spcPts val="0"/>
                </a:spcAft>
              </a:pPr>
              <a:r>
                <a:rPr lang="es-ES" sz="1050" b="1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Arial"/>
                </a:rPr>
                <a:t>Conflictos/Cooperación</a:t>
              </a:r>
              <a:endParaRPr lang="es-PE" sz="1200">
                <a:effectLst/>
                <a:latin typeface="Times New Roman"/>
                <a:ea typeface="Times New Roman"/>
              </a:endParaRPr>
            </a:p>
            <a:p>
              <a:pPr fontAlgn="base">
                <a:spcAft>
                  <a:spcPts val="0"/>
                </a:spcAft>
              </a:pPr>
              <a:r>
                <a:rPr lang="es-ES" sz="1050" b="1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Arial"/>
                </a:rPr>
                <a:t>Estabilidad/Inestabilidad</a:t>
              </a:r>
              <a:endParaRPr lang="es-P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2" name="118 CuadroTexto"/>
            <p:cNvSpPr txBox="1"/>
            <p:nvPr/>
          </p:nvSpPr>
          <p:spPr>
            <a:xfrm>
              <a:off x="576064" y="1708447"/>
              <a:ext cx="1152128" cy="2616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base">
                <a:spcAft>
                  <a:spcPts val="0"/>
                </a:spcAft>
              </a:pPr>
              <a:r>
                <a:rPr lang="es-ES" sz="1100" b="1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Arial"/>
                </a:rPr>
                <a:t>Fertilidad</a:t>
              </a:r>
              <a:endParaRPr lang="es-P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3" name="119 CuadroTexto"/>
            <p:cNvSpPr txBox="1"/>
            <p:nvPr/>
          </p:nvSpPr>
          <p:spPr>
            <a:xfrm>
              <a:off x="1334395" y="1333262"/>
              <a:ext cx="1030851" cy="26160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base">
                <a:spcAft>
                  <a:spcPts val="0"/>
                </a:spcAft>
              </a:pPr>
              <a:r>
                <a:rPr lang="es-ES" sz="900" b="1" kern="1200" dirty="0" smtClean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Arial"/>
                </a:rPr>
                <a:t>Mortalidad</a:t>
              </a:r>
              <a:endParaRPr lang="es-PE" sz="10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4" name="120 CuadroTexto"/>
            <p:cNvSpPr txBox="1"/>
            <p:nvPr/>
          </p:nvSpPr>
          <p:spPr>
            <a:xfrm>
              <a:off x="2190560" y="1699862"/>
              <a:ext cx="1152128" cy="26160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base">
                <a:spcAft>
                  <a:spcPts val="0"/>
                </a:spcAft>
              </a:pPr>
              <a:r>
                <a:rPr lang="es-ES" sz="1100" b="1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Arial"/>
                </a:rPr>
                <a:t>Ingresos	</a:t>
              </a:r>
              <a:endParaRPr lang="es-PE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5" name="121 CuadroTexto"/>
            <p:cNvSpPr txBox="1"/>
            <p:nvPr/>
          </p:nvSpPr>
          <p:spPr>
            <a:xfrm>
              <a:off x="1489799" y="2414282"/>
              <a:ext cx="1030851" cy="26160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base">
                <a:spcAft>
                  <a:spcPts val="0"/>
                </a:spcAft>
              </a:pPr>
              <a:r>
                <a:rPr lang="es-ES" sz="1100" b="1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Arial"/>
                </a:rPr>
                <a:t>Trabajo</a:t>
              </a:r>
              <a:endParaRPr lang="es-PE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6" name="122 CuadroTexto"/>
            <p:cNvSpPr txBox="1"/>
            <p:nvPr/>
          </p:nvSpPr>
          <p:spPr>
            <a:xfrm>
              <a:off x="2632824" y="2434965"/>
              <a:ext cx="1151890" cy="74231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base">
                <a:spcAft>
                  <a:spcPts val="0"/>
                </a:spcAft>
              </a:pPr>
              <a:r>
                <a:rPr lang="es-ES" sz="1050" b="1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Arial"/>
                </a:rPr>
                <a:t>Demanda,</a:t>
              </a:r>
              <a:endParaRPr lang="es-PE" sz="1200">
                <a:effectLst/>
                <a:latin typeface="Times New Roman"/>
                <a:ea typeface="Times New Roman"/>
              </a:endParaRPr>
            </a:p>
            <a:p>
              <a:pPr fontAlgn="base">
                <a:spcAft>
                  <a:spcPts val="0"/>
                </a:spcAft>
              </a:pPr>
              <a:r>
                <a:rPr lang="es-ES" sz="1050" b="1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Arial"/>
                </a:rPr>
                <a:t>Oferta,</a:t>
              </a:r>
              <a:endParaRPr lang="es-PE" sz="1200">
                <a:effectLst/>
                <a:latin typeface="Times New Roman"/>
                <a:ea typeface="Times New Roman"/>
              </a:endParaRPr>
            </a:p>
            <a:p>
              <a:pPr fontAlgn="base">
                <a:spcAft>
                  <a:spcPts val="0"/>
                </a:spcAft>
              </a:pPr>
              <a:r>
                <a:rPr lang="es-ES" sz="1050" b="1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Arial"/>
                </a:rPr>
                <a:t>Precios,</a:t>
              </a:r>
              <a:endParaRPr lang="es-PE" sz="1200">
                <a:effectLst/>
                <a:latin typeface="Times New Roman"/>
                <a:ea typeface="Times New Roman"/>
              </a:endParaRPr>
            </a:p>
            <a:p>
              <a:pPr fontAlgn="base">
                <a:spcAft>
                  <a:spcPts val="0"/>
                </a:spcAft>
              </a:pPr>
              <a:r>
                <a:rPr lang="es-ES" sz="1050" b="1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Arial"/>
                </a:rPr>
                <a:t>Inversión</a:t>
              </a:r>
              <a:endParaRPr lang="es-P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7" name="123 CuadroTexto"/>
            <p:cNvSpPr txBox="1"/>
            <p:nvPr/>
          </p:nvSpPr>
          <p:spPr>
            <a:xfrm>
              <a:off x="1208791" y="3821486"/>
              <a:ext cx="1152128" cy="26160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base">
                <a:spcAft>
                  <a:spcPts val="0"/>
                </a:spcAft>
              </a:pPr>
              <a:r>
                <a:rPr lang="es-ES" sz="1100" b="1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Arial"/>
                </a:rPr>
                <a:t>Eficiencias</a:t>
              </a:r>
              <a:endParaRPr lang="es-PE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8" name="124 CuadroTexto"/>
            <p:cNvSpPr txBox="1"/>
            <p:nvPr/>
          </p:nvSpPr>
          <p:spPr>
            <a:xfrm>
              <a:off x="-340966" y="3663620"/>
              <a:ext cx="1344755" cy="43088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base">
                <a:spcAft>
                  <a:spcPts val="0"/>
                </a:spcAft>
              </a:pPr>
              <a:r>
                <a:rPr lang="es-ES" sz="1100" b="1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Arial"/>
                </a:rPr>
                <a:t>Uso de la </a:t>
              </a:r>
              <a:endParaRPr lang="es-PE" sz="1200" dirty="0">
                <a:effectLst/>
                <a:latin typeface="Times New Roman"/>
                <a:ea typeface="Times New Roman"/>
              </a:endParaRPr>
            </a:p>
            <a:p>
              <a:pPr fontAlgn="base">
                <a:spcAft>
                  <a:spcPts val="0"/>
                </a:spcAft>
              </a:pPr>
              <a:r>
                <a:rPr lang="es-ES" sz="1100" b="1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Arial"/>
                </a:rPr>
                <a:t>Tierra, Agua</a:t>
              </a:r>
              <a:endParaRPr lang="es-PE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9" name="125 CuadroTexto"/>
            <p:cNvSpPr txBox="1"/>
            <p:nvPr/>
          </p:nvSpPr>
          <p:spPr>
            <a:xfrm>
              <a:off x="2808092" y="3600282"/>
              <a:ext cx="2007604" cy="35200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base">
                <a:spcAft>
                  <a:spcPts val="0"/>
                </a:spcAft>
              </a:pPr>
              <a:r>
                <a:rPr lang="es-ES" sz="1050" b="1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Arial"/>
                </a:rPr>
                <a:t>Usos de Recursos,</a:t>
              </a:r>
              <a:endParaRPr lang="es-PE" sz="1200" dirty="0">
                <a:effectLst/>
                <a:latin typeface="Times New Roman"/>
                <a:ea typeface="Times New Roman"/>
              </a:endParaRPr>
            </a:p>
            <a:p>
              <a:pPr fontAlgn="base">
                <a:spcAft>
                  <a:spcPts val="0"/>
                </a:spcAft>
              </a:pPr>
              <a:r>
                <a:rPr lang="es-ES" sz="1050" b="1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Arial"/>
                </a:rPr>
                <a:t>Producción de Carbón</a:t>
              </a:r>
              <a:endParaRPr lang="es-PE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0" name="45 CuadroTexto"/>
            <p:cNvSpPr txBox="1"/>
            <p:nvPr/>
          </p:nvSpPr>
          <p:spPr>
            <a:xfrm>
              <a:off x="180020" y="2498909"/>
              <a:ext cx="900100" cy="25391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base">
                <a:spcAft>
                  <a:spcPts val="0"/>
                </a:spcAft>
              </a:pPr>
              <a:r>
                <a:rPr lang="es-ES" sz="900" b="1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Arial"/>
                </a:rPr>
                <a:t>Demanda</a:t>
              </a:r>
              <a:endParaRPr lang="es-PE" sz="105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1" name="46 Rectángulo"/>
            <p:cNvSpPr/>
            <p:nvPr/>
          </p:nvSpPr>
          <p:spPr>
            <a:xfrm>
              <a:off x="1182640" y="2804864"/>
              <a:ext cx="1224136" cy="29148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Aft>
                  <a:spcPts val="0"/>
                </a:spcAft>
              </a:pPr>
              <a:r>
                <a:rPr lang="es-ES" sz="900" kern="1200" dirty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Infraestructura</a:t>
              </a:r>
              <a:endParaRPr lang="es-PE" sz="10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02" name="47 Conector recto de flecha"/>
            <p:cNvCxnSpPr/>
            <p:nvPr/>
          </p:nvCxnSpPr>
          <p:spPr>
            <a:xfrm flipV="1">
              <a:off x="2391423" y="2448272"/>
              <a:ext cx="236869" cy="288032"/>
            </a:xfrm>
            <a:prstGeom prst="straightConnector1">
              <a:avLst/>
            </a:prstGeom>
            <a:ln w="19050" cmpd="thinThick">
              <a:solidFill>
                <a:schemeClr val="tx2">
                  <a:lumMod val="50000"/>
                </a:schemeClr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49 Conector recto de flecha"/>
            <p:cNvCxnSpPr/>
            <p:nvPr/>
          </p:nvCxnSpPr>
          <p:spPr>
            <a:xfrm flipH="1" flipV="1">
              <a:off x="2380054" y="3027784"/>
              <a:ext cx="252926" cy="209128"/>
            </a:xfrm>
            <a:prstGeom prst="straightConnector1">
              <a:avLst/>
            </a:prstGeom>
            <a:ln w="19050" cmpd="thinThick">
              <a:solidFill>
                <a:schemeClr val="tx2">
                  <a:lumMod val="50000"/>
                </a:schemeClr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52 Conector recto de flecha"/>
            <p:cNvCxnSpPr/>
            <p:nvPr/>
          </p:nvCxnSpPr>
          <p:spPr>
            <a:xfrm>
              <a:off x="1017876" y="2451582"/>
              <a:ext cx="494292" cy="353282"/>
            </a:xfrm>
            <a:prstGeom prst="straightConnector1">
              <a:avLst/>
            </a:prstGeom>
            <a:ln w="19050" cmpd="thinThick">
              <a:solidFill>
                <a:schemeClr val="tx2">
                  <a:lumMod val="50000"/>
                </a:schemeClr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55 Conector recto de flecha"/>
            <p:cNvCxnSpPr/>
            <p:nvPr/>
          </p:nvCxnSpPr>
          <p:spPr>
            <a:xfrm flipV="1">
              <a:off x="1003790" y="3096344"/>
              <a:ext cx="178850" cy="177152"/>
            </a:xfrm>
            <a:prstGeom prst="straightConnector1">
              <a:avLst/>
            </a:prstGeom>
            <a:ln w="19050" cmpd="thinThick">
              <a:solidFill>
                <a:schemeClr val="tx2">
                  <a:lumMod val="50000"/>
                </a:schemeClr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57 Conector recto de flecha"/>
            <p:cNvCxnSpPr/>
            <p:nvPr/>
          </p:nvCxnSpPr>
          <p:spPr>
            <a:xfrm flipV="1">
              <a:off x="180020" y="2302532"/>
              <a:ext cx="2196244" cy="866400"/>
            </a:xfrm>
            <a:prstGeom prst="straightConnector1">
              <a:avLst/>
            </a:prstGeom>
            <a:ln w="19050" cmpd="thinThick">
              <a:solidFill>
                <a:schemeClr val="tx2">
                  <a:lumMod val="50000"/>
                </a:schemeClr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62 Conector recto de flecha"/>
            <p:cNvCxnSpPr/>
            <p:nvPr/>
          </p:nvCxnSpPr>
          <p:spPr>
            <a:xfrm>
              <a:off x="1404156" y="1603697"/>
              <a:ext cx="972108" cy="504056"/>
            </a:xfrm>
            <a:prstGeom prst="straightConnector1">
              <a:avLst/>
            </a:prstGeom>
            <a:ln w="19050" cmpd="thinThick">
              <a:solidFill>
                <a:schemeClr val="tx2">
                  <a:lumMod val="50000"/>
                </a:schemeClr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Rectangle 2"/>
          <p:cNvSpPr txBox="1">
            <a:spLocks noChangeArrowheads="1"/>
          </p:cNvSpPr>
          <p:nvPr/>
        </p:nvSpPr>
        <p:spPr bwMode="auto">
          <a:xfrm>
            <a:off x="4879099" y="5144769"/>
            <a:ext cx="359688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r>
              <a:rPr lang="es-ES" i="1" kern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Diseñado en la U. de Denver, con más de 30 años de continuo desarrollo.</a:t>
            </a:r>
            <a:endParaRPr lang="es-ES" i="1" kern="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38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1303324" y="980728"/>
            <a:ext cx="7373132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323528" y="6237312"/>
            <a:ext cx="8424936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18520" y="6304235"/>
            <a:ext cx="2133600" cy="365125"/>
          </a:xfrm>
        </p:spPr>
        <p:txBody>
          <a:bodyPr/>
          <a:lstStyle/>
          <a:p>
            <a:pPr algn="ctr"/>
            <a:fld id="{98CDB9B7-5760-4EF0-8400-A71788FFDEFC}" type="slidenum">
              <a:rPr lang="es-ES" b="1" smtClean="0">
                <a:solidFill>
                  <a:schemeClr val="accent1">
                    <a:lumMod val="50000"/>
                  </a:schemeClr>
                </a:solidFill>
              </a:rPr>
              <a:pPr algn="ctr"/>
              <a:t>8</a:t>
            </a:fld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961152" y="3016696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kern="0" dirty="0" smtClean="0">
                <a:solidFill>
                  <a:schemeClr val="tx2"/>
                </a:solidFill>
              </a:rPr>
              <a:t>América Latina, ¿piensa en el futuro?</a:t>
            </a:r>
            <a:endParaRPr lang="es-ES" sz="3600" b="1" kern="0" dirty="0">
              <a:solidFill>
                <a:schemeClr val="tx2"/>
              </a:solidFill>
            </a:endParaRPr>
          </a:p>
        </p:txBody>
      </p:sp>
      <p:sp>
        <p:nvSpPr>
          <p:cNvPr id="7170" name="AutoShape 2" descr="data:image/jpeg;base64,/9j/4AAQSkZJRgABAQAAAQABAAD/2wCEAAkGBhMGEBUSERQRFRAWGBcWFhUYFBcWFBcXGRgXFxgdHhsXHighFxomHhUdHy8gJSgqLjEsGB4yNzAqNSYrMCkBCQoKDgwOGg8PGTUiHyQ1LS4pLTUtKiwvLCwsLCouLCkqLCw1LCwsNiosKSwsKiwsLCksLCwpLCwsLCwpKSwpLf/AABEIAHIBuAMBIgACEQEDEQH/xAAcAAEBAAICAwAAAAAAAAAAAAAABgUHBAgBAgP/xABQEAABAwICBQYKBgYHBgcAAAABAAIDBBEFBgcSITGTExYXQVHTMlJTVFVhcZTR0hQiYoGRsSM1coKhswgYM0JzssEVNEOSw/AkY3SiwuHj/8QAGgEBAAMBAQEAAAAAAAAAAAAAAAEDBQIEBv/EAC8RAAIBAgQFAgUFAQEAAAAAAAABAgMRBBITITFRoeHwQVJhcYGRwQUisdHxMzL/2gAMAwEAAhEDEQA/AN4oiIAiIgCIiAIiIAiIgCIiAIiIAiIgCIiAIiIAiIgCIiAIiIAiIgCIiAIiIAiIgCIiAIiIAiIgCIiAIiIAiIgCIiAIiIAiIgCIiAIiIAiL5VdU2hjdI8hrGNLnOO4NaLk/gEBwMw5kgyvCZqh4a3cBve93Y0dZ/wCzYLTmYNOVVWuIpGMgj6nECSU/j9Ueyx9pUlnPNkmcKp0z7iMXEUfUxnUP2jvJ6z6gLYOOMykNaCXE2AAuSTuAA3lUubfA+gw2AhCN6iu+iKU6S8TJ1vpc1/3Lfhq2VHl3TZW0z2sqGMqWkgbGiOW52CxYNUn1Fu3tCmW6OMSczX+iT6u+1gHf8hOt/BZ3RBlR2I4iZJWODaX67muBBEu0Rgg7QQQXfuBQr3LKscPpt2Tty7HYBh1gCRY9nZ+C8oivPmzULv6QAaSPoTveB3a2BkrNPPClFQI+Tu5zdXW1/B672H5Lq9L4R9pXYHQn+qm/4sv5hVRk2zYxuFpUqeaC3+pfKUz9nsZGZE8wmXlHObblNS2qAfFN96q1qfT/AP2FL/iSf5WruTsjPwsI1KsYy4HvhmnuGpla2anfFETYyCTlNX1loYCR222+oraNPUNq2NexzXMcAWuaQWkHcQRvC6gq00f6SZcnPEb9aSjcfrR3+sy+9zL7j1lu4+o7Vwp8zUxP6fG16XHkbaz9pHGRnxMMBl5RrnX5TUtqkC3gm+9YvKemMZorIqX6KY+U1vr8sHW1WOfu1Bfwbb+tTGm3EosaZQ1ED2vie2ezh6jFsPYRfaDtCm9Ev64pvbJ/JkRydzinhabwznKP7rPn6XOyaIitMY1TiWnYYfNJF9DJ5N72X5cC+q4tvbk9m5cb+sEPMne8Du1q7Mv++1P+PN/McrHR3VYPBTPGJCMz8qS3WjmceT1GW2xgjwtb1qlSb9TflhaEIKWRv5XK7A9N4xmphg+iFvKyMj1uXB1dZwF7cmL7+1bRWu8uPwDEKqNtGyI1IOvHaKdpBYNe93tA2at9vYtiKyN/UysSoKSUIuPzC11nLS7zSq3U30blNUMOvy2pfWaHbtQ9vatirrppl/W8v7EX+QJJ2R3gaUKtTLNXVi0w3T5FUysbNTOiiJs6QS6+oO3V1Bcdtje3buW1IZm1DQ5hDmuALXA3BB2ggjeF1AWxtF2kw5ccKWqcTSOP1XHaYST/ACyd46t4678RnzPbisBFRzUlw9DfiL1Y8SAEEEEXBG0EHcpzPOd4slwa7rOmdcRRX2uPaexg6z928qxuxjwhKcssVueueM+w5JjBeOUnf4EIdYkdbibHVaO2207O20N/WCHmR94//JaqxjGJcemfPO4vkebk9Q7AB1NG4BcJVObN+l+n0ox/erv6nazKmPc56OKp1OT5QOOpra1rPc3fYX8G+7rWWUloo/U9L+y/+bIq1WrgYVWKjUkl6NhTOe88R5HhY9zOUke7VZGHapIAu517GwGzq3uCpSdVdZ9I2audlc+RpvAz9HD2agPhfvG7vYQOpRJ2R6MHh9apvwXEuv6wQ8yd7wO7Wy8tY+zM9LHUx7GvG1t7lrhsc0+wgj17D1rrnimTZcLw+nrnX1Z3OBFvBG+M/vBrj7NXtVZoRzZ/s2odRyH9FP8AWjvuEoG795ot7Wt7VwpO+57cRhKTpOdFcPxxN6IiK0xiNz/pEGRXQgwGXlQ8/wBpqauoWjxTe+t/BSX9YIeZH3gd2vj/AEgfDo/2ZvziUPo4njpsUp3TOY2IOdrOeQGD9G8bS7YNtlU5O9jaoYalKhqSjd7+r+Jft/pBNO+jdb1Tg/8ATVVlXStR5pkEQ14Z3eCyS1nHsa4Egn1Gx7FOaWMVwuqonNjdSyVZLeSMWo57frAuu5m5urfYTt2fdp/CKaWsniZAHGZz2hlt+tcWPqtvv1WRyaZMMLRrU3JRcfPidt0XgLyrTEIjSRpBfkYwBkTJOV5S+s4ttqanYNvh/wAFgso6Y5cyVsNM6njY2QkFwe4kWa524j7K4H9ILfR+yf8AOFQWj3EY8JxKCaZwZEwvc5x3Acm/s3nqt2lVOTzGzRw1OeGz5d7P8nZ2WZsDS5xDWtBJcSAABtJJO4LVGYNO7aSYspIWyxN2co5xbrH7IA8H1nf2KO0g6TJc3uMUWtHRg7GbnSW3F9vxDdw9ZX20ZaOBnBxmmeBTRus5jXDlHu322bWN9Z2nq7Qcm9kc0sHClDUr/Y2NkXPVbnR+sKWKOlabPlL3m58Vgt9Z38B19QN+vjSUjKBjY4mtZG0Wa1os0AdQC+ysRmVZRlK8VZBERSVhERAEREAUPpkxA0GFSBuwyuZFf1E6zvxDCPvVwoTTRQmrwp7h/wAOSOQ+y+of891zLgX4a2rG/NHXhbu0H5UjhpzXPaHTPc5sZO3UY06riOxxcCCewDtK0it76D8xsq6M0hIE0LnODet0b3a1x22c4g9n1e1Vw4m7+oOWj+36/I2WvRsLWEuAAc62sQBc22C5617orj5sIiIDqBL4R9pXYHQn+qm/4sv5ha2foZxNxJ5OLf5Zq23ozy9NlmgEFQGiQPe6wcHCziLbQqoJ3NzH1qc6VoyT3Kxan0//ANhS/wCJJ/latsKB0tZQqc2xQNpmtcWPeXazw3YWgDfv3LuXAzcJJRrRcnZdjTGRaVlbiNNHK0PjfJqOaRcEOBH+qz+kPRhJlMmaDWkoyd+90V+p/a3sd9xsbXyOVtFOIYTW080kcYjjlje4iVpIaHDW2dexbzkiEzS1wBaQQQRcEHYQQd4XEY3W5o4jGadVSg7r1OoJkJGrc6oJNr7LmwJt27B+AVbol/XFN7ZP5Mirs6aE3ul5TDtTk3H60Lnauofsk72+o7R6xu9MgaMa7L+IwVEzIxEwv1iJGuO2N7RsG/a4LlRaZ6KmKpToytLinsboREV584dT8y/77U/4838xys9HWjGLOlK+aSWWNzZTHZoaRYMY6+3r+uvONaIcRramaRkcWo+WR7f0rRsc9xHs2FcVmh3FI9zIx7J2hUJfA+klWhKmlGokzZGVtEcOVqplSyeZ7mBwDXNaAdZpb1C/95Xy0Xl3RZieH1lPLI1nJxzRPf8Apgfqte0nZfbsG5b0VsfkY2L/APSefMF100y/reX9iL/IF2LXXTTL+t5f2Iv8gUT4F/6b/wBn8v6IhFlspAHEKS9rfSIb32i3KNurLSjozOXnGqpWk0jj9dg28iT/ANM9R6t3YqrbXNqVaMZqD9eB8shaWX5WhdBO100TWkw2I1mO6mEn/hn8R1A7hG49j02ZJ3Tzu1pHf8rW9TWjqaOz8ySVjlysLwyXGZmQwtL5XmzWj/vYBvJO4BLvgFRpwk6iVm+JxUW088ZFjyTgzBsfUvnj5WXt+pKdVt9zB/HeeoDViNWJpVY1VmjwOyuij9T0v7L/AObIq1SWij9T0v7L/wCbIq1XrgfMV/8ArL5v+SB0xZr/ANg0XIMNp6i7B2tj/wCIfvBDf3j2LQFLqa7eU1uT1hr6ttbVv9a1yBe25bRzzkLFc21sk/JM5PwIgZo9kbb6vXsJuXH1uKy+j/RC2kZI7EoY3yEgMZrawa0C5N2G1yTb931qppyZr0KtLD0eN3624+I4GY9KmHY7QyUYgqmtLA2P6sVmObYxn+03AtH3XWpYJ3Ur2vYS17SHNcN4cDcEesELst0Y4Z5pF/7/AJlr/PWhyWWpD8OiYIHNF2coG6jxsNtY7QRY+26mUWRhcTQjeCuk+ZszJeZW5roo6gW1yNWRo/uyN2OHs6x6iFnFq7RVlbEcoTPZPG0UsoubSsdqyN8E2B6xdpt9nsW0VZF7bmViIRhUag7r0NNf0gfDo/2ZvziWvcl4IzMddDTSF7Y5C4EtIDhZjnbLgje3sW3tLuS6rNrqc0rGuEYkDrva22sWW8I7fBKnMh6Ma/AsRgnmjYImOcXESscRdjmjYDc7SFU08xrUK8IYa2azs/ycDSHon5qw/SKZ75IAQJGvtrsvsDrtABbfYdmy439WC0dZv5oVbXvawwvsyQlgL2tP95rrawtvIGwgbr2I7I1tGzEI3xSDWje0scO1rhYj8CtA1mhfEYpHiNjHxhxDHcqwFzb7DYnYSOpTKNndHOGxUatN06zOwjHiQAggg7QRuIXlTOj2kq8NomQVrQ2SL6jCHtfrRjwfBOwjwfYAqZWIxpxyyavc05/SC30fsn/OFQOj/DY8YxKCGZofE8vDm3IuOTed42g3F7+pbb0uZLqs3Gm+jNY7kxLrazw3wuTtv3+CVNZF0X1+BYhBPMyMRMc4uIkaTtY5u4b9pCrknmNqhXhHC5c1nZ/kx2d9D02A601JrT0+8tteaMesDwx6xt7R1qHwbG58vyiankdHIOsbiOwg7HD1FdtFBZ40TQZn1pYNWCqNyXAfo5D9to3H7Q29oKlw5FeH/ULrJW4c/wCzj5I0wQY/qw1WrBUnYDe0Mh9RPgH7J+4nctirqfj2XajLUpiqY3Mf1dbXDta7c4ez77KryRpaqMs6sU+tPSjZYn9JGPsuO8fZOzsIUKfMV8ApLPR+39HYVFjcBzFT5liEtNI17OsbnNPY5p2tPtWSVpkNOLswiIhAREQBcfEKFmJxPhkF45GuY4docLH81yEQJ2OqmastS5UqX08oOzax9tj2HwXD/UdRBHUsdR1j8Pe2SJ7mSNN2uaS1wPqIXaPNGUqfN0PJVDb2uWPGyRhPW0/mDsNty0zj2hOtw1xNPqVEfVYhklvW15t+BKpcWj6HD46FSNqjs+jOHBpkxOFoBljdbrdEy/8AABfTppxLx4eC1YJ2QsQYbfQ6r7onH+IC8cxcQ8zquC/4KLsu08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qVx/HpcyzmectMrg0EhuqLNFhsHqXM5i4h5nVcF/wTmLiHmdVwX/BRudwVCDvGy+xxsrHVrqU/wDnw/zGrtXLEJ2lrgHNcCCCLgg7CCDvC61YHkuvp6qBzqSqDWyxuJ5J1gA9pJ3dgXZhWQMr9SknKNmaE0gaJ5cIna+iY+SnlcGtYNronuOxp+x2OO7cTuJ2Xo80fx5Lh1nar6t4/SSdQG/Ub9kdvWdvYBYIulFJ3PLUxdSpTUG+5rbTy62HRDtqGfy5VoZdgdNOEzYxRRMp4pJXCcOIY0uIHJyC9h1XI/Fab5i4h5nVcF/wVc+Jq4CcVRs3zMhgulGuwCBlPC6IRMuGgxgna4uO3r2uK53TTiXjw8FqwPMXEPM6rgv+CcxcQ8zquC/4KNz0Onh27tLoZ7ppxLx4eC1OmnEvHh4LVgeYuIeZ1XBf8E5i4h5nVcF/wS7I0s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p004l48PBasDzFxDzOq4L/gnMXEPM6rgv+CXY0sNyXQz3TTiXjw8FqdNOJePDwWrA8xcQ8zquC/4JzFxDzOq4L/gl2NLDcl0MhjOk2szBEYqgU8kZ6jC24Pa072u9YUks7zFxDzOq4L/gnMXEPM6rgv8Ago3LYOlBWi0jg4Ljk+XpRLTyOjkHWNxHY4HY4eoreGSNL8GYNWKq1YKk7Ab2hkPqJ8A/ZP3E7lp3mLiHmdVwX/BOYuIeZ1XBf8FKbRTXpUKy/c1fnc39nitqaNjPo1xfW1iBsuLFoJG1oI1rdpAHXY5zCpHywsMl9cjbcarj2Et/uuIsSOokhajyRmHGMtasVRR1k9KNgBidysY+y47x9k/cQtw0lSKxjXgPaHC9nscx49Ra4XBVqdzDr03TSjs/ij7IiLo8oRFhsXyrFjUnKPkqmmwbaOolibYEnwWEC+3eh1G19zMopjo+g8tX++z/ADJ0fQeWr/fZ/mUbneWHu6dymRTPR9B5av8AfZ/mTo+g8tX++z/Mm4yw93TuUyKLwzLNFjBlEVRiDjDI6GT/AMXUiz27xtdt37xsXO6PoPLV/vs/zKLslwgtm39u5TIpno+g8tX++z/MnR9B5av99n+ZTuRlh7uncpkUz0fQeWr/AH2f5k6PoPLV/vs/zJuMsPd07lMimej6Dy1f77P8y8OyBTsBJmr7Db/vs/zJuMsOfTuU6KSosmUmJRtliqK58bwHNcK2cgg/vL1rMn0mH6nKVNc3lHtjYDWz3c9xsABrbT/oCVF2Tkhe139u5Xopno+g8tX++z/MnR9B5av99n+ZTuRlh7uncpkUz0fQeWr/AH2f5k6PoPLV/vs/zJuMsPd07lMii6HLNFiMs0MdRiBkgLWyD6XUgAuBLdpdZ2wdS53R9B5av99n+ZRdkuEFxb+3cpkUz0fQeWr/AH2f5k6PoPLV/vs/zKdyMsPd07lMvKmOj6Dy1f77P8ydH0Hlq/32f5k3GWHu6dynRTHR9B5av99n+ZOj6Dy1f77P8ybjLD3dO5Trwpno+g8tX++z/MnR9B5av99n+ZNxlh7uncpkUz0fQeWr/fZ/mTo+g8tX++z/ADJuMsPd07lMimej6Dy1f77P8ydH0Hlq/wB9n+ZNxlh7uncpkUz0fQeWr/fZ/mTo+g8tX++z/Mm4yw93TuUyKZ6PoPLV/vs/zLB5hosNytYVNXXNe7a1gq6l8hHbqtcSB6zYbFF2TGnGTtFt/TubCRa9y7R4ZmkubT1dc6Rou6N1XUskA3X1XOFxtG0X3hZzo+g8tX++z/Ml2JU4xdpNr6dymRRWH5aosUkmjiqMQL4H6kg+l1Is7fa5d9b2hc/o+g8tX++z/Ml2HCC2bf27lMimej6Dy1f77P8AMnR9B5av99n+ZTuRlh7uncpkUz0fQeWr/fZ/mTo+g8tX++z/ADJuMsPd07lMimej6Dy1f77P8ydH0Hlq/wB9n+ZNxlh7uncpkUz0fQeWr/fZ/mTo+g8tX++z/Mm4yw93TuUyKZ6PoPLV/vs/zJ0fQeWr/fZ/mTcZYe7p3KZeVMdH0Hlq/wB9n+ZZHBstR4G5zmPqXFwseVnklA232B5Nj603IahbZ9DLIiKSsIiIAiIgCFF4QEZo5/tcT/8AXz//ABVooCHKWJ4VPUvpKmkZFPPJPqvic5wLzs227AFkst4FX0lW+oramOVrouTEcYe1gOs1wdqn6t7Ai+/auVyPVVjGTclJFatd0ddiWeXzS0tSykpYpHxRDkWyvlLN7na3gg36vZY2udiKEkybXYHLKcMqYY4J3mR0UzC4Rvd4RYQD+B2bBvRnNFxV+F/S+6MrkbMUuORyx1LWtqqaV0Eur4Di3c4dgP8Ap1XsKZYLKGVxlaFzDI6WaR7pZpXbC+R2826hs3e3tWdUrgV1XFzeXgF86nwHfsn8l9F6St5RpHaCFJWjSuR8Sqsj0MNbZ0+Gza/LRt8OB7ZHxh7b7NU6ovuFzttsJ5FXDWYlXYdX1t4+VqmNgpvJReFc/bdsvsv222AbHyVl52WaCKlkcx7ma9y2+qdaR7+v1OsvXM2XX45NRyMc1op5xM4G93ADcLdftVeXY0XiYuo3Zeu/w3t/pQBQukbP3Nsx00MkbKmUgukkaXMhjNxrkAHWJINht3HZuVypvOeThmdsb43iKrhdrxS6gePW1zT4TD2fntB7d7bHkoOCms/A42RH1NYDM+vjraRwsxwp+SeJAbO3W+qLdd736rba5TOVsLr6B7jVz0rotWzYYYdRode+vrEAg7wRYj2WVMi4EVmnN26f4iPyVilTVVmIQVEolEEkYjOo1lmvD3W+qNuyw233KvJsofIEorq7FJ2bYXzxsa/qcY2EPt22uPxVyojwOq6tP7fwjXOF1mKZ6Y+rpqqOkp9ZzYIuRbIXhpteRztrbkW2X9nbSZGzG/MlM50zQyoikfBMG+DyjLXI9RBH8Vg2ZLxDL5kjw2rhZSSOc8MljLnQlx26hANx2A/ncmlynlpmVKYQtc57i5z5JHeFJI7wnHs3AewDfvUK5bWlTcXa3w23S+PjOTj75Y6WYwOayYMcWOc3WaCBfd93/wBHcYvKxxXMsUNd9NhYyR1zT/RmlgjDy131r62tYG2395XtdB9KiewEAua5oPVtBH+qxmTsEdluhhpnua58bSC5t9U3c52y+3rUtblUJqNN8L35X2M0iIuigKK0j585qtZDE6NtVKRZ0gcWRRkkGR1gb2Itbb22NrG1U9nLKDM1xNAdydRG4SRS6ocWub1EHwmm+72FQ722LaLgprPwMZkSepxAmY4hFW0hBabU/JObKNUkAi31QD19u4K0UtlfCMQoJL1U9KYQ0gRQw6gc42+uTYWOzdtG3qVSi4E1mnPa30/xGvK6rxLFMUmoYquKCJjBO17YA94Y7Va1lnGxsbkm/WeqwGWyRjlTVS1VHWFj6ilcwcq1uqJGSNLmEtGwGw6u0dlzzabLr4cUlrS5vJvgZCG7dYFrg6/ZbYvOD5dfh2IVtU5zSyp5DVaL6zeSZqG/Vt9ShJlspwcXHbgvT12v+TPoiLo8gUBozpGYlJWVsoDqx1TLGSdromMsGsF/BFj+AA6lfqMxTJdRSVL6vDKhsEstjNFI3Wgkd41hta71gdZ3XN+WX0mrSi3a/r+CsbRRskMoYwSkBpfqjXLQbgF28i/UvupzLmE19PK6auq2SXbqthijDYW7b61yNYu6vv69lqJSiuas7XuR+QsUqayauiqpRKYJhG12o1myxO5oH8bqwKn8t5cfgtRWSucxwqZhI0C92ixFjfr29SoEXA6rNOd4/D+DWeEy4vmWWpjbXQwmlldF9WmaRK65IJ1r6rbWGy+7cd5qshZhkzHSa87Q2eOR8Mur4JfGRcj2gj77r3yzl1+BzVkjnNcKiczNAvdoItY36/YmTsuvy3HMx7muMlRLMNW+xr9WwN+vYoSZdVnCSaVvS233M1WVjMPjfLIdWNjS9ztuxrRcnZ6gtUUGd6nOdQ4U+IQ0ji9zaemMHKOkAuQZHFpDbgdV/Z27bewSAggEHYQdoIWvm5ArMCkeMOqKZlO9xe0Swh0kBdv5N1jcdgPxJSuMO4JPNx9L8P4ZfUjXsjaJC10gaNdzRqtLrbSASbC/VdYLPmJVeFUbpKGLlJgduzWLGbbuDP75GzZ672NrLOUbHxRtbI8PkDQHPDdUOcBtOrc6tztsuFmGjqK6AtpJxBPcODywPBsb6pB3A9ql8CiDSmm+xK6P8Rq8XcJRXw1dKWnlGuhEVRFJ1N1WbhfrJtYbO1XqhMsZBnoq91fVSwiYgjk6ZpjjeTvc+9tc7b2tvsb7FdqI8NyzEOLn+3z+AiIujzhERAEREAWJxTAnYk/XbVVcIsBqROjDNl9v143G+3t6gssiEqTW6J3mk/0hiXEh7lOaT/SGJcSHuVRIosd6svEid5pP9IYlxIe5Tmk/0hiXEh7lUSJYasvEid5pP9IYlxIe5Tmk/wBIYlxIe5VEiWGrLxIneaT/AEhiXEh7lOaT/SGJcSHuVRIlhqy8SJ3mk/0hiXEh7lOaT/SGJcSHuVRIlhqy8SJ3mk/0hiXEh7lOaT/SGJcSHuVRIlhqy8SJ3mk/0hiXEh7lOaT/AEhiXEh7lUSJYasvEid5pP8ASGJcSHuU5pP9IYlxIe5VEiWGrLxIneaT/SGJcSHuU5pP9IYlxIO5VEiWGrLxIm2ZNdF4NdiAFydj4BtJuTsh3km917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5+E4K7C3OLqmqmuLWldGQPWNRjdqyaJYh1JNWf4CIik4CIiAIiIAiIgCIiAIiIAiIgCIiAIiIAiIgCIiA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16790" y="1196752"/>
            <a:ext cx="9143999" cy="4752528"/>
          </a:xfrm>
          <a:prstGeom prst="rect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 algn="just">
              <a:tabLst>
                <a:tab pos="273050" algn="l"/>
              </a:tabLst>
              <a:defRPr/>
            </a:pPr>
            <a:endParaRPr lang="es-PE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81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10 Conector recto"/>
          <p:cNvCxnSpPr/>
          <p:nvPr/>
        </p:nvCxnSpPr>
        <p:spPr>
          <a:xfrm>
            <a:off x="323850" y="6237288"/>
            <a:ext cx="8424863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1403350" y="549275"/>
            <a:ext cx="74152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r>
              <a:rPr lang="es-ES" sz="1800" b="1" kern="0" dirty="0" smtClean="0">
                <a:solidFill>
                  <a:schemeClr val="tx2"/>
                </a:solidFill>
                <a:latin typeface="+mn-lt"/>
              </a:rPr>
              <a:t>América Latina y el futuro</a:t>
            </a:r>
            <a:endParaRPr lang="es-ES" sz="1800" b="1" kern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7652" name="AutoShape 2" descr="data:image/jpeg;base64,/9j/4AAQSkZJRgABAQAAAQABAAD/2wCEAAkGBhQSERQUExQVFRUWGRUWFRUYFBUVFxQYFRcYFRwYGBgXHCceGBkjGhYXHy8gJCcpLCwsGB4xNTAqNSYsLCkBCQoKDgwOGg8PGiwkHCQsLCwqLSwsKSksLCksLCwsLCwsLCwsLCwsLCwsLywsLCwsLCwpLCwsLCwsLCwsKSwsLP/AABEIAIUA2AMBIgACEQEDEQH/xAAcAAACAwEBAQEAAAAAAAAAAAAAAwECBAUHBgj/xABAEAACAQIEAgYGBwcEAwEAAAABAhEAAwQSITFBUQUiYXGBkRMyUqGxwQYUQmJykqIVI4Ky0dLhBzNT8EOTwnP/xAAbAQACAwEBAQAAAAAAAAAAAAAAAQIDBAUGB//EACcRAAICAQQBAwQDAAAAAAAAAAABAhEDBBIhQTEyYcEFIkLwExRx/9oADAMBAAIRAxEAPwD1iqXrQZSp2Ig6wfAjY9tXorcc4+e6UUKhz3DNoJMTLJ7TL9rtA3g89N/R/SYezbdyFzKCSdFJPJiIp+OCvZuRa9M6NCrAJDMF17AJBNdDoLBGzhrVtjLKgDTG+5Gmm5NZss1tr3NGJPdfsZ5qK3P0XbOyBTzXq/y71h+pHNCXCJZgAyhxCjfgTr28aoU0aaJoq7YO6OCN2hip8iCP1Utlcb238Ib4GnuQEzRSmxSj1pX8Ssg82Aq1vEK3qsp7iD8KYF6KKKAIBoFTFQxipN2QSpk0A1FSKRIKKipoYLkKy3cMSMswCToNMo2BB5jeK1UU1JrwKUVLyRUEVaoNIGTVSeJ2FWrLihEdYiTrroANSe6mlYSdIZaJOp04dwHDv58qU2JSUKvu0Agkhuzt34UxGfKC1oohgdZgTLc1HDbjudqvdtTqNCIPfGwPZrU45FfsVSxuvcZfuZVYgFiASANz2VFclsfeIIWDqQCFJI0JIMSJB0jTz0qK1quzE93VnboJooW3mYLEj7XIDt79vOoN0rZYlbpDMJhjbAYAy5LXFBncaGDsdFBjtrT9cHEOD/8Am594BFPormSluds6EVSpCRjU4mOxpUnuDQTWfKfR23AJK/vIGubMDmA/MY8K04q7AiJLdVVOzHt7ONUbDH0JRWg5SobkYgGOykMbYvK6hlMqwDA8CCNCKvWfAucsEAFSVhdhG0T2RWgUhgTSrmHV/WRT+JQfjTaKBHPTo63mc+jWJGwjZRypv7LtH7P6m/rU2cSoLyY6x1IIHDiRFX+vW/8AkT86/wBalyAr9kW/vfnb+tZbfQ9u5ZAuZmDKM4LMZMaiO+a6K4tD9tPzD+tUwTdWNDDPtt6xPzotgc650XeUHJcR4GgdCpbsZ1aAe3L4VRjcWS1ogCZOdI05a6jyrsFwoJOgAkkmB5mudiMC11AWMsQsoJUAGJA4kxO/uqcZc8si+FwZUvOQGCdXeC0P5RHhNMt4hWMDQ+ydG8juO0aVtzoIBzLJgEggEnbrDqzyE1W/g7ZEP1vl3cQavU4tVRQ1JO7EUTWU57TQ8unC5HWGmzBR+r4VpVpEiCDqCDuOYqKi2W70FAqapccKCSYA1NIkXrF0ogyMRGdgLayYkuwAUcpJrVdw90IX6qQM0GXaBqdAQAYniam90aFuBpZzaUvLRpJHqgACYRhz1qO5dBR08Zh/SIyTEjQxOU7gxxgwa4LYpgWVoBtmHK65p2Ca6EyuhOk+NbOlL7XSbSZkSAWuqwBJP2EjXbc6RIieEDCqEyDQdm4O8yeM6zzq7Di4tmfLl/GJg+rFXATdgWJJlbeo2HFjJjh1TRW3C4TJJzMxbdmiYGw0AECT5mir9q7Kdz64Q+uB0t9OkwV8W3ts4ZQxZWErvAKnz341368V+kpf63fFxs7ByM3Z6wA5QCB4VRqZbYHW+kaWGozNT8JX8HrvR309wd7a8qHTS51D79K79u6GAKkEHYggg1+cspM5QSeAGpn/ALxr9AdGdEJas27eUdRVWRvIGuo7awxdm76ho4aatr83wzReEug5Zn/LA+LDyp9Z/qkGVdgYA1IYaSftCePAioe46lR1GkxxXYE7a8udSOWWfBKWLSwJABysRMTEgcdfhSMDglC8Tq2pJLHUjVtztxpz4oqCxRoAJMFTt40zC2yqKDuFAPfGvvoAr9VHAsO5jR6Bv+RvJP7adUikMRgpyamTLa7T1jTSdRWTBO/o06oMqp0bmJ4in+lb2P1CmIYyg70jCJGcDYMSP4gGPvNH1kjQo/ZAzT5beNIwdxnNxlZQM5EFGkQANZYEHwoA04xCV01IKmO5gfgKZauhhI+EEdhB1BpeR/bXwQ/NjSHHo7gdm6rAqzEAAEEZZIGn2hJ5igDRibIdSp4jnHcR2jeud0dhQXcySBAkncjUk9pJNbzjE4Gfwgt/KDWLom71nAnfiCOAOxHbV2P0yoqn6lZvxPqxxO1cfDLlzJ7DEeB6w9xrvV87bxgYlwJN05kUb5YABPLSPOKeKTragnFXbHXbkEAAksYAHOCdztsaZawLs6l1CqpzRmkkjbSI7fAVXC4W4zB3UEKTlQNGVhpLE7mDpEAa76V0yHPsL5t7tPjSlOuBqNjbiBgQdiCCOw6VzrF1lljly5VTM7gf7bXBJMcQRT7jujLrnDSMsKsEDNKkcIB0M8NefCXpT0odbNtZLOrMYOUEkE5hMazHPgCNahDG5+BzyKHk04a6FhCRJJykDqldwRqerG2vACtdZrHRyISwXrEkk8yWLH3mtNdJKlRgCiiigAryD6ZdGm1i7u5DH0gMHTNJy8jrPlXr9ef/AOqNqGsNnAkMuWDJy6lgeQzxHaKo1EU4c9HX+j5ZQ1KjH8uPn4Pl/oyLZxlj0rBUDqSTtIMqDylo1r3wV+byJFev/wCnX0r+s2vQ3D++tAan/wAibBu8bHwNc2D6O99X08mllXhcP29/32PsaSdbg+6pJ/jMD+RvOnUmzqzntA/KP6k+dTPOlrmHBVlkgMCDHCRGk0q6bix1lMkCCpB8wflWmk3fXQfibwAj4sKdiJzP7KnuY/MVS7ecKYQzBiCp1jTcitFFIZnS9lUAqwAhQSB2AbE1opGMEqADEsonxB+VTkf218UPyYUCHVmBy3iODrm7jbIUz3h0/Kavkf2l/If76y9IYZyuYZWZMzKuUjPp6s5jE93KmB0JrPi3kBRlJaV11A0Jkjj3UWrVtgGAUg6gjUVS7ZVHFzKAIKsQIiSCD3bz4UAarawANTAA11OnPtrHh8GsuZaSxmGYbdgNbQaThjq45MfeAaLChSYVc7AiRCHUk75h/wDNOtYRFJKqoJ3IAE1nu4qLsAFuqc+XrZMpXLIGsnO2m+h5VGJ6RkZbf+4dEzKyiTx6w6wG5js50chwWwuJGa6CQArxJI1lVPxJHhQvTNktkW4rN7KnOdPw1N/DItsyCx56B2JPtCIMncRHZSrfRSwSVUPqV0jJoQvqmZg6meJo4ARiOlVe6LcFchBZzsh9mRIkgwQToGHMVTCmVmIBJKjQQpOmg7NfGuDdsXEuXVJyvcVVPXElgrILgzKZksCY7OIr6Q10MeNR5Rglkc/P7+oKKKKtIBRRRQAV879POihewjH7Vr94p04aEa8xX0VJxmGFy2yMAQwIIYSp7COVRlHcmi7BleLJHIunZ4TWrozpO5h7q3bRh0MidmHFT2GvqfpP9BPRr6XDxl1zWwWYzO6TrETpwivjAa488csbpn0LT6nDrMdw5XafyfoDo3p21ew6X1PUbvJU8VMcQabhc+WQVOYlhIIMEyJ1PCOVeV/6Z9LlMSLJb93cMxExcUaEHhI0PcK9fqado8pq9O9PlcOuv8EG6/FPJgT74pX1oel1VxlTTqFvXb7kj/xjzrZSbPrOe0DyUfMmpGQPrie0o7CYPkaYLq8x5irVQ2V9lfIUhlL/ANn8S/OnVz7WBBk9XVmIBSYgkaQRyq/1WGUHKZnZSp0E75qYjbU0j6ov3vzv/Wj6qOb/APsuf3Uhk4T1fF/5jTSKyYVXywCuhYa5ifWO+tOyP7S/kP8AdTEItXxaGRyBALBtgwnXTgQSNO3Tsz4XD3irdZULuzZgsvlJ00YZQcoA1Bjkaqlu5dvdfqi1mghUOYvIG+aIQSR98TtW5MENZZzqd3Ye5YA8qAG2LOURqTuSdyTuayY+6CQqsouDrAnUINpYTsdo0nhtI0HCIN1HjWBryNGUhFOoKgG5cH3QASB2jWNo3oAYuIzkEupUGQtsF5IkdYgHTsAGo34Vr+sHgjHtMKPeZ91LS8EAGR1XYGAfOCWk84p1q+G0EzyIKnyYAxQB8/07b9EReW0xfSQJcEZhPCFbltJI34brV0MAw2Oo4e47Vn6aV7rqtvQIwzkk5SCDICgwxg8RE84itFu2FEDbvn3mujivYrOfk9botRRRVhEKKKKACiiigChtyQeU6aRrx7/6mvNOk/oTiPrFx7dlHtl2IQXFXqk6jUiDvtMV6dSV0Zh3N5yPlVOeClHk3aHVT0824dqj5T/S3oB7Vy+162y3FCIs5YgySRBOu2u0V6LXzxQgZ5OmY5ho6iTseIEbGfGt9npJl/3BI9tR/Mu/iPIVklicDRl1L1M3kl5OlSsLsTzZvjHyqLeOtts6n+IVmsdI21VFZwGKq5n78mZ2GobyqsrN9TWW10lbacrSAYJAbLP4ojjTBjE9pfOkMjB+oDzk/mJPzqMVmBVgpaA0qCAdY2nTgfOpwaxbQfdX4CnUCELj0mM0HkwKeWYCf8ir/WkgHMsHbrDWpu2lYQwDA6QQCNe+qjCJ7C/lFAEYcet+I/KrX74RSzbASePgOZ7KzWMNkuOLYABCMQS0SS4JA2EwNqjpLP6JicsLDHQ7IQx+FMC+GwZiXLZm6zAOQFJ4DKeG1FjCqc05jDH1mZv5ia1zSsP9r8TfKgBJwyrcU5RDAqdOI6w92b3Ve7gwdV6rCcpGkTGhA3BgSKjpAkW2YesvWUcyNQPHae2tVACLOIklSMrDccxzB4is3SF4Eqo9aZJBgoImZG06Cp6ZMW8wMOCAh7WOXXmNfd2VlsWMigSWPFmMs3ax4mtGHHu+5lGXJX2osiAaDtPiTJ99WooraZAooooAKKKKAEriCRIRiOB6nzap9Mf+N/NP7qXhHAVQdJ27eJ8a0GgBK32jVG47ZP7uVUuXzmH7twdtcgmY2ltaZh8P6QtCxlbXNOsiMy++O0V1hYGQKZYQBqZJjSSefbWfLlSdF+PG3ycZHMEG20a8U2P8fbVsPclRO40MxuN9tKbfcIxBMgRrHPgY47HxrJauhQzEwpZjJ0ynt7DvrTl90U0OD2SdmhrYO4B7wKi1YVZKqATEwImNvifOrxU1QaRTFkb0lsS0QyTAuDlyDDgfDauvYvi4iuNVYBhI4ETqOBrm0q1ibllSqKLg1yCQpQnYGdCgPLUDgahKNjO3RXAVLygEX2LaFgwQo54iAsoD906dvHs4PFC4gcAidwd1I0IMcQQRUHGgHUUUu7iFUEyNJ0GpkcAOJ7KSVg3QrECLlthuSUI5qRm9xE+J51bGW2IAUAjMCwJiQPA8Yrn2cRdYW2uBUYAkqOsASI37BI8atexV7dSmgPVIIzHhLcBtwq/+vMo/nibHxuUgOFUGdc8xpOsgVhvdNomeCGg5tJaQY2A1Y76Dka5/TdhsRp6EBRrLMudiCIAiRBEgyeXPTfYWFEiDuRvBOpE8datjp1VyK5Z3dRJbpNbgKszIHhBmsuslwRAJ48NeJHOti4lpylrZYROjDU+Oh7KyugIgiQeBqtuwqiAABy/7vTenj0wWeXY/G4O48Ev1V1CKo6zAg6zJ2BAiN6WDWjAXicylpKkRO8EA689Z17KyXcy3mBjIwDWz2ic6ngI6pHPMeRpYXtbgwy1JKaL0UUVpKAooooAKKKKAEWEBtqCJ0FS6P9lh3MPmNanC+ovdTaEDMNvGX7evopZoBVLgZQfbOcDYDhvPlstdK3Ezm8qhFXMHVjqRuCCBHYe+atQROh241CeOMuiUJyj2LQHc6k6k9p+VIs4ZTmJVT1mmQDOvGuT9D77+ie3cJL2nZSxnrCTBBO8wfdzrt4bY/ib41XCO2biy7JPdBSRBwqAeov5R8hQMNb9le7KKfUFauoz2xNzCJB6i7H7Iq1r1R3D4U27aISeBBpVr1R3D4VnyNOqNOFNXZaqYO8bd4Lobd0nTilwAmRzDAeBHGdL0vEWcywCVOhVhEqRqCJ0qlqzQbemMYyJCaO5yocpYAniY0ECTrvFYMH0etvaWY+tcbVnPMn5bVXGX7zKqkI0Ohzg5SIYScpBG0jQ1rrRgVRMmf1BRRRV5SFFFFABRRRQBmu3DaY3UQuSFV1G5UEmR2iT/ANArp420GQtoQozqeRGsz2iRWUmsWUkNbt9S2TDDJA3k5e8aaCND41Tx7mpLyWRntTT8Gi7bLaBso4xE+Z2pVlchYljk6uWZMHUHtHDsrSezesPR15szowYMgXUmVcEesNeYYa61cVM3AztU1iNwW+JAA1XUjU6EMdBqfeJrWvCd6ATLUUUUhnJTpbKMuWY0meXhVv219z9X+KKKhbLKQftr7n6v8Uftv7n6v8UUUWwpHOwuLFq65VTlZU6mbQEF9RpxBA/hFa7HTUD1NyftdvdRRUW+bJJKlHoaOm/ufq/xQenPufq/xU0U3J0RUVYXOnSVjLpB0zf41roWxAHcKKKzyZqgkiaKKKiTK/aHifKB86bRRWrH6THl9QUUUVYVBRRRQAUUUUAFYOmOlPQIGy5pMRMcQOR50UVKKtpEZuotov0bj/ShjlywYiZ247CtlFFElTCLtFHfUDmSPcT8qV9SXOGjYQBw4fCKmikPyDWDACsygTOuYnbi09tFFFFi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460375" y="1052513"/>
            <a:ext cx="8288338" cy="5040312"/>
          </a:xfrm>
          <a:prstGeom prst="rect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 algn="just">
              <a:tabLst>
                <a:tab pos="273050" algn="l"/>
              </a:tabLst>
              <a:defRPr/>
            </a:pPr>
            <a:endParaRPr lang="es-PE" sz="1400" dirty="0">
              <a:solidFill>
                <a:srgbClr val="000000"/>
              </a:solidFill>
            </a:endParaRPr>
          </a:p>
        </p:txBody>
      </p:sp>
      <p:cxnSp>
        <p:nvCxnSpPr>
          <p:cNvPr id="21" name="20 Conector recto"/>
          <p:cNvCxnSpPr/>
          <p:nvPr/>
        </p:nvCxnSpPr>
        <p:spPr>
          <a:xfrm>
            <a:off x="1476375" y="981075"/>
            <a:ext cx="7199313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813" y="6334125"/>
            <a:ext cx="7778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7" name="Picture 2" descr="https://encrypted-tbn2.google.com/images?q=tbn:ANd9GcRgOUtkHN_ATbU2ig2M8_3WZ135oV8Zlm4EFvblspchC80gMDG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900" y="6308725"/>
            <a:ext cx="912813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17900" y="6303963"/>
            <a:ext cx="2133600" cy="365125"/>
          </a:xfrm>
        </p:spPr>
        <p:txBody>
          <a:bodyPr/>
          <a:lstStyle/>
          <a:p>
            <a:pPr algn="ctr">
              <a:defRPr/>
            </a:pPr>
            <a:fld id="{002A8607-3F2F-43D1-BBA6-E32308DD8F6B}" type="slidenum">
              <a:rPr lang="es-ES" b="1">
                <a:solidFill>
                  <a:schemeClr val="accent1">
                    <a:lumMod val="50000"/>
                  </a:schemeClr>
                </a:solidFill>
              </a:rPr>
              <a:pPr algn="ctr">
                <a:defRPr/>
              </a:pPr>
              <a:t>9</a:t>
            </a:fld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63488" y="1196752"/>
            <a:ext cx="811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600" i="1" dirty="0">
                <a:solidFill>
                  <a:schemeClr val="tx2">
                    <a:lumMod val="75000"/>
                  </a:schemeClr>
                </a:solidFill>
              </a:rPr>
              <a:t>América Latina no ha logrado construir una visión estratégica que ayude a priorizar metas y elaborar acuerdos políticos, porque: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16832"/>
            <a:ext cx="1152128" cy="1152128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3537154"/>
            <a:ext cx="821948" cy="732048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2339752" y="2094979"/>
            <a:ext cx="5990738" cy="76005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sz="1600" dirty="0">
                <a:solidFill>
                  <a:schemeClr val="bg1"/>
                </a:solidFill>
              </a:rPr>
              <a:t>Se posee una cultura que sólo considera elementos a corto plazo dentro de pequeños horizontes temporales.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2339752" y="3537154"/>
            <a:ext cx="5990738" cy="76005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sz="1600" dirty="0">
                <a:solidFill>
                  <a:schemeClr val="bg1"/>
                </a:solidFill>
              </a:rPr>
              <a:t>Se concentra en el cambio nacional y descuidan el ámbito internacional, reduciendo su capacidad para reaccionar ante eventos imprevistos.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732537" y="501317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E" sz="1400" i="1" dirty="0"/>
              <a:t>Fuente: S</a:t>
            </a:r>
            <a:r>
              <a:rPr lang="en-US" sz="1400" i="1" dirty="0" err="1"/>
              <a:t>ergio</a:t>
            </a:r>
            <a:r>
              <a:rPr lang="en-US" sz="1400" i="1" dirty="0"/>
              <a:t> </a:t>
            </a:r>
            <a:r>
              <a:rPr lang="en-US" sz="1400" i="1" dirty="0" err="1"/>
              <a:t>Bitar</a:t>
            </a:r>
            <a:r>
              <a:rPr lang="en-US" sz="1400" i="1" dirty="0"/>
              <a:t>. Why and how Latin America should think about the future. Global trends and the future of Latin America. </a:t>
            </a:r>
            <a:r>
              <a:rPr lang="es-PE" sz="1400" i="1" dirty="0"/>
              <a:t>Diciembre, 2013. </a:t>
            </a: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012" y="4528722"/>
            <a:ext cx="2214376" cy="150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930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9266</TotalTime>
  <Words>1162</Words>
  <Application>Microsoft Office PowerPoint</Application>
  <PresentationFormat>Presentación en pantalla (4:3)</PresentationFormat>
  <Paragraphs>243</Paragraphs>
  <Slides>20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luis bosio bobadilla</dc:creator>
  <cp:lastModifiedBy>Carmen Zana Carbajal</cp:lastModifiedBy>
  <cp:revision>505</cp:revision>
  <cp:lastPrinted>2014-02-10T19:49:35Z</cp:lastPrinted>
  <dcterms:created xsi:type="dcterms:W3CDTF">2013-08-23T00:28:18Z</dcterms:created>
  <dcterms:modified xsi:type="dcterms:W3CDTF">2014-06-05T14:00:41Z</dcterms:modified>
</cp:coreProperties>
</file>