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8.jpg" ContentType="image/jpeg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6" r:id="rId2"/>
  </p:sldMasterIdLst>
  <p:notesMasterIdLst>
    <p:notesMasterId r:id="rId68"/>
  </p:notesMasterIdLst>
  <p:sldIdLst>
    <p:sldId id="256" r:id="rId3"/>
    <p:sldId id="264" r:id="rId4"/>
    <p:sldId id="275" r:id="rId5"/>
    <p:sldId id="271" r:id="rId6"/>
    <p:sldId id="278" r:id="rId7"/>
    <p:sldId id="280" r:id="rId8"/>
    <p:sldId id="279" r:id="rId9"/>
    <p:sldId id="281" r:id="rId10"/>
    <p:sldId id="274" r:id="rId11"/>
    <p:sldId id="272" r:id="rId12"/>
    <p:sldId id="276" r:id="rId13"/>
    <p:sldId id="273" r:id="rId14"/>
    <p:sldId id="344" r:id="rId15"/>
    <p:sldId id="334" r:id="rId16"/>
    <p:sldId id="335" r:id="rId17"/>
    <p:sldId id="336" r:id="rId18"/>
    <p:sldId id="338" r:id="rId19"/>
    <p:sldId id="339" r:id="rId20"/>
    <p:sldId id="259" r:id="rId21"/>
    <p:sldId id="258" r:id="rId22"/>
    <p:sldId id="366" r:id="rId23"/>
    <p:sldId id="367" r:id="rId24"/>
    <p:sldId id="365" r:id="rId25"/>
    <p:sldId id="282" r:id="rId26"/>
    <p:sldId id="364" r:id="rId27"/>
    <p:sldId id="363" r:id="rId28"/>
    <p:sldId id="284" r:id="rId29"/>
    <p:sldId id="286" r:id="rId30"/>
    <p:sldId id="289" r:id="rId31"/>
    <p:sldId id="304" r:id="rId32"/>
    <p:sldId id="351" r:id="rId33"/>
    <p:sldId id="348" r:id="rId34"/>
    <p:sldId id="349" r:id="rId35"/>
    <p:sldId id="350" r:id="rId36"/>
    <p:sldId id="303" r:id="rId37"/>
    <p:sldId id="302" r:id="rId38"/>
    <p:sldId id="342" r:id="rId39"/>
    <p:sldId id="346" r:id="rId40"/>
    <p:sldId id="352" r:id="rId41"/>
    <p:sldId id="347" r:id="rId42"/>
    <p:sldId id="353" r:id="rId43"/>
    <p:sldId id="354" r:id="rId44"/>
    <p:sldId id="355" r:id="rId45"/>
    <p:sldId id="358" r:id="rId46"/>
    <p:sldId id="356" r:id="rId47"/>
    <p:sldId id="368" r:id="rId48"/>
    <p:sldId id="360" r:id="rId49"/>
    <p:sldId id="357" r:id="rId50"/>
    <p:sldId id="343" r:id="rId51"/>
    <p:sldId id="345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40" r:id="rId66"/>
    <p:sldId id="369" r:id="rId6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151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5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97EDB-FD81-4757-AD26-188533391982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4CACD-FB0F-4144-AB5D-5B2AFF277CE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3744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CB389-5DEA-49B1-9525-CD35909BC440}" type="slidenum">
              <a:rPr lang="es-PE"/>
              <a:pPr/>
              <a:t>2</a:t>
            </a:fld>
            <a:endParaRPr lang="es-PE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393412" algn="l"/>
                <a:tab pos="788218" algn="l"/>
                <a:tab pos="1183025" algn="l"/>
                <a:tab pos="1577833" algn="l"/>
                <a:tab pos="1972638" algn="l"/>
                <a:tab pos="2367444" algn="l"/>
                <a:tab pos="2762252" algn="l"/>
                <a:tab pos="3157059" algn="l"/>
                <a:tab pos="3551865" algn="l"/>
                <a:tab pos="3946672" algn="l"/>
                <a:tab pos="4341478" algn="l"/>
                <a:tab pos="4736286" algn="l"/>
                <a:tab pos="5131092" algn="l"/>
                <a:tab pos="5525898" algn="l"/>
                <a:tab pos="5920704" algn="l"/>
                <a:tab pos="6315511" algn="l"/>
                <a:tab pos="6710318" algn="l"/>
                <a:tab pos="7105126" algn="l"/>
                <a:tab pos="7499932" algn="l"/>
                <a:tab pos="78947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393412" algn="l"/>
                <a:tab pos="788218" algn="l"/>
                <a:tab pos="1183025" algn="l"/>
                <a:tab pos="1577833" algn="l"/>
                <a:tab pos="1972638" algn="l"/>
                <a:tab pos="2367444" algn="l"/>
                <a:tab pos="2762252" algn="l"/>
                <a:tab pos="3157059" algn="l"/>
                <a:tab pos="3551865" algn="l"/>
                <a:tab pos="3946672" algn="l"/>
                <a:tab pos="4341478" algn="l"/>
                <a:tab pos="4736286" algn="l"/>
                <a:tab pos="5131092" algn="l"/>
                <a:tab pos="5525898" algn="l"/>
                <a:tab pos="5920704" algn="l"/>
                <a:tab pos="6315511" algn="l"/>
                <a:tab pos="6710318" algn="l"/>
                <a:tab pos="7105126" algn="l"/>
                <a:tab pos="7499932" algn="l"/>
                <a:tab pos="78947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393412" algn="l"/>
                <a:tab pos="788218" algn="l"/>
                <a:tab pos="1183025" algn="l"/>
                <a:tab pos="1577833" algn="l"/>
                <a:tab pos="1972638" algn="l"/>
                <a:tab pos="2367444" algn="l"/>
                <a:tab pos="2762252" algn="l"/>
                <a:tab pos="3157059" algn="l"/>
                <a:tab pos="3551865" algn="l"/>
                <a:tab pos="3946672" algn="l"/>
                <a:tab pos="4341478" algn="l"/>
                <a:tab pos="4736286" algn="l"/>
                <a:tab pos="5131092" algn="l"/>
                <a:tab pos="5525898" algn="l"/>
                <a:tab pos="5920704" algn="l"/>
                <a:tab pos="6315511" algn="l"/>
                <a:tab pos="6710318" algn="l"/>
                <a:tab pos="7105126" algn="l"/>
                <a:tab pos="7499932" algn="l"/>
                <a:tab pos="78947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393412" algn="l"/>
                <a:tab pos="788218" algn="l"/>
                <a:tab pos="1183025" algn="l"/>
                <a:tab pos="1577833" algn="l"/>
                <a:tab pos="1972638" algn="l"/>
                <a:tab pos="2367444" algn="l"/>
                <a:tab pos="2762252" algn="l"/>
                <a:tab pos="3157059" algn="l"/>
                <a:tab pos="3551865" algn="l"/>
                <a:tab pos="3946672" algn="l"/>
                <a:tab pos="4341478" algn="l"/>
                <a:tab pos="4736286" algn="l"/>
                <a:tab pos="5131092" algn="l"/>
                <a:tab pos="5525898" algn="l"/>
                <a:tab pos="5920704" algn="l"/>
                <a:tab pos="6315511" algn="l"/>
                <a:tab pos="6710318" algn="l"/>
                <a:tab pos="7105126" algn="l"/>
                <a:tab pos="7499932" algn="l"/>
                <a:tab pos="78947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393412" algn="l"/>
                <a:tab pos="788218" algn="l"/>
                <a:tab pos="1183025" algn="l"/>
                <a:tab pos="1577833" algn="l"/>
                <a:tab pos="1972638" algn="l"/>
                <a:tab pos="2367444" algn="l"/>
                <a:tab pos="2762252" algn="l"/>
                <a:tab pos="3157059" algn="l"/>
                <a:tab pos="3551865" algn="l"/>
                <a:tab pos="3946672" algn="l"/>
                <a:tab pos="4341478" algn="l"/>
                <a:tab pos="4736286" algn="l"/>
                <a:tab pos="5131092" algn="l"/>
                <a:tab pos="5525898" algn="l"/>
                <a:tab pos="5920704" algn="l"/>
                <a:tab pos="6315511" algn="l"/>
                <a:tab pos="6710318" algn="l"/>
                <a:tab pos="7105126" algn="l"/>
                <a:tab pos="7499932" algn="l"/>
                <a:tab pos="78947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9801" indent="-200891" defTabSz="39480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3412" algn="l"/>
                <a:tab pos="788218" algn="l"/>
                <a:tab pos="1183025" algn="l"/>
                <a:tab pos="1577833" algn="l"/>
                <a:tab pos="1972638" algn="l"/>
                <a:tab pos="2367444" algn="l"/>
                <a:tab pos="2762252" algn="l"/>
                <a:tab pos="3157059" algn="l"/>
                <a:tab pos="3551865" algn="l"/>
                <a:tab pos="3946672" algn="l"/>
                <a:tab pos="4341478" algn="l"/>
                <a:tab pos="4736286" algn="l"/>
                <a:tab pos="5131092" algn="l"/>
                <a:tab pos="5525898" algn="l"/>
                <a:tab pos="5920704" algn="l"/>
                <a:tab pos="6315511" algn="l"/>
                <a:tab pos="6710318" algn="l"/>
                <a:tab pos="7105126" algn="l"/>
                <a:tab pos="7499932" algn="l"/>
                <a:tab pos="78947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11584" indent="-200891" defTabSz="39480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3412" algn="l"/>
                <a:tab pos="788218" algn="l"/>
                <a:tab pos="1183025" algn="l"/>
                <a:tab pos="1577833" algn="l"/>
                <a:tab pos="1972638" algn="l"/>
                <a:tab pos="2367444" algn="l"/>
                <a:tab pos="2762252" algn="l"/>
                <a:tab pos="3157059" algn="l"/>
                <a:tab pos="3551865" algn="l"/>
                <a:tab pos="3946672" algn="l"/>
                <a:tab pos="4341478" algn="l"/>
                <a:tab pos="4736286" algn="l"/>
                <a:tab pos="5131092" algn="l"/>
                <a:tab pos="5525898" algn="l"/>
                <a:tab pos="5920704" algn="l"/>
                <a:tab pos="6315511" algn="l"/>
                <a:tab pos="6710318" algn="l"/>
                <a:tab pos="7105126" algn="l"/>
                <a:tab pos="7499932" algn="l"/>
                <a:tab pos="78947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13366" indent="-200891" defTabSz="39480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3412" algn="l"/>
                <a:tab pos="788218" algn="l"/>
                <a:tab pos="1183025" algn="l"/>
                <a:tab pos="1577833" algn="l"/>
                <a:tab pos="1972638" algn="l"/>
                <a:tab pos="2367444" algn="l"/>
                <a:tab pos="2762252" algn="l"/>
                <a:tab pos="3157059" algn="l"/>
                <a:tab pos="3551865" algn="l"/>
                <a:tab pos="3946672" algn="l"/>
                <a:tab pos="4341478" algn="l"/>
                <a:tab pos="4736286" algn="l"/>
                <a:tab pos="5131092" algn="l"/>
                <a:tab pos="5525898" algn="l"/>
                <a:tab pos="5920704" algn="l"/>
                <a:tab pos="6315511" algn="l"/>
                <a:tab pos="6710318" algn="l"/>
                <a:tab pos="7105126" algn="l"/>
                <a:tab pos="7499932" algn="l"/>
                <a:tab pos="78947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15147" indent="-200891" defTabSz="39480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3412" algn="l"/>
                <a:tab pos="788218" algn="l"/>
                <a:tab pos="1183025" algn="l"/>
                <a:tab pos="1577833" algn="l"/>
                <a:tab pos="1972638" algn="l"/>
                <a:tab pos="2367444" algn="l"/>
                <a:tab pos="2762252" algn="l"/>
                <a:tab pos="3157059" algn="l"/>
                <a:tab pos="3551865" algn="l"/>
                <a:tab pos="3946672" algn="l"/>
                <a:tab pos="4341478" algn="l"/>
                <a:tab pos="4736286" algn="l"/>
                <a:tab pos="5131092" algn="l"/>
                <a:tab pos="5525898" algn="l"/>
                <a:tab pos="5920704" algn="l"/>
                <a:tab pos="6315511" algn="l"/>
                <a:tab pos="6710318" algn="l"/>
                <a:tab pos="7105126" algn="l"/>
                <a:tab pos="7499932" algn="l"/>
                <a:tab pos="78947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11F7D9FE-689C-4FE8-9546-A18874C48B1D}" type="slidenum">
              <a:rPr lang="es-ES" smtClean="0">
                <a:solidFill>
                  <a:srgbClr val="000000"/>
                </a:solidFill>
              </a:rPr>
              <a:pPr eaLnBrk="1" hangingPunct="1"/>
              <a:t>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43363" name="Text Box 1"/>
          <p:cNvSpPr txBox="1">
            <a:spLocks noChangeArrowheads="1"/>
          </p:cNvSpPr>
          <p:nvPr/>
        </p:nvSpPr>
        <p:spPr bwMode="auto">
          <a:xfrm>
            <a:off x="3884466" y="8685877"/>
            <a:ext cx="2962803" cy="44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4468" tIns="42077" rIns="84468" bIns="4207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/>
            <a:fld id="{BF512CF6-0042-4FF7-84F7-94682B4E1A59}" type="slidenum">
              <a:rPr lang="es-ES" sz="1200">
                <a:solidFill>
                  <a:srgbClr val="000000"/>
                </a:solidFill>
              </a:rPr>
              <a:pPr algn="r" eaLnBrk="1" hangingPunct="1"/>
              <a:t>4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143364" name="Text Box 2"/>
          <p:cNvSpPr txBox="1">
            <a:spLocks noChangeArrowheads="1"/>
          </p:cNvSpPr>
          <p:nvPr/>
        </p:nvSpPr>
        <p:spPr bwMode="auto">
          <a:xfrm>
            <a:off x="958465" y="686476"/>
            <a:ext cx="4936471" cy="3422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357" tIns="40178" rIns="80357" bIns="40178" anchor="ctr"/>
          <a:lstStyle/>
          <a:p>
            <a:endParaRPr lang="es-ES"/>
          </a:p>
        </p:txBody>
      </p:sp>
      <p:sp>
        <p:nvSpPr>
          <p:cNvPr id="143365" name="Rectangle 3"/>
          <p:cNvSpPr>
            <a:spLocks noGrp="1" noChangeArrowheads="1"/>
          </p:cNvSpPr>
          <p:nvPr>
            <p:ph type="body"/>
          </p:nvPr>
        </p:nvSpPr>
        <p:spPr>
          <a:xfrm>
            <a:off x="685497" y="4342944"/>
            <a:ext cx="5474745" cy="41897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73108783-6D3F-493F-B884-155F8DBC08CB}" type="slidenum">
              <a:rPr lang="es-ES" smtClean="0">
                <a:solidFill>
                  <a:srgbClr val="000000"/>
                </a:solidFill>
              </a:rPr>
              <a:pPr eaLnBrk="1" hangingPunct="1"/>
              <a:t>27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64195" name="Text Box 1"/>
          <p:cNvSpPr txBox="1">
            <a:spLocks noChangeArrowheads="1"/>
          </p:cNvSpPr>
          <p:nvPr/>
        </p:nvSpPr>
        <p:spPr bwMode="auto">
          <a:xfrm>
            <a:off x="3884465" y="8685878"/>
            <a:ext cx="2962802" cy="44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8728" tIns="44198" rIns="88728" bIns="44198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/>
            <a:fld id="{919E92CA-A732-4F3F-8368-B061A7AA7B3A}" type="slidenum">
              <a:rPr lang="es-ES" sz="1200">
                <a:solidFill>
                  <a:srgbClr val="000000"/>
                </a:solidFill>
              </a:rPr>
              <a:pPr algn="r" eaLnBrk="1" hangingPunct="1"/>
              <a:t>27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264196" name="Text Box 2"/>
          <p:cNvSpPr txBox="1">
            <a:spLocks noChangeArrowheads="1"/>
          </p:cNvSpPr>
          <p:nvPr/>
        </p:nvSpPr>
        <p:spPr bwMode="auto">
          <a:xfrm>
            <a:off x="958465" y="686474"/>
            <a:ext cx="4942606" cy="342811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/>
          <a:p>
            <a:endParaRPr lang="es-ES"/>
          </a:p>
        </p:txBody>
      </p:sp>
      <p:sp>
        <p:nvSpPr>
          <p:cNvPr id="264197" name="Rectangle 3"/>
          <p:cNvSpPr>
            <a:spLocks noGrp="1" noChangeArrowheads="1"/>
          </p:cNvSpPr>
          <p:nvPr>
            <p:ph type="body"/>
          </p:nvPr>
        </p:nvSpPr>
        <p:spPr>
          <a:xfrm>
            <a:off x="685496" y="4342942"/>
            <a:ext cx="5474745" cy="41897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73108783-6D3F-493F-B884-155F8DBC08CB}" type="slidenum">
              <a:rPr lang="es-ES" smtClean="0">
                <a:solidFill>
                  <a:srgbClr val="000000"/>
                </a:solidFill>
              </a:rPr>
              <a:pPr eaLnBrk="1" hangingPunct="1"/>
              <a:t>28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64195" name="Text Box 1"/>
          <p:cNvSpPr txBox="1">
            <a:spLocks noChangeArrowheads="1"/>
          </p:cNvSpPr>
          <p:nvPr/>
        </p:nvSpPr>
        <p:spPr bwMode="auto">
          <a:xfrm>
            <a:off x="3884465" y="8685878"/>
            <a:ext cx="2962802" cy="44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8728" tIns="44198" rIns="88728" bIns="44198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/>
            <a:fld id="{919E92CA-A732-4F3F-8368-B061A7AA7B3A}" type="slidenum">
              <a:rPr lang="es-ES" sz="1200">
                <a:solidFill>
                  <a:srgbClr val="000000"/>
                </a:solidFill>
              </a:rPr>
              <a:pPr algn="r" eaLnBrk="1" hangingPunct="1"/>
              <a:t>28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264196" name="Text Box 2"/>
          <p:cNvSpPr txBox="1">
            <a:spLocks noChangeArrowheads="1"/>
          </p:cNvSpPr>
          <p:nvPr/>
        </p:nvSpPr>
        <p:spPr bwMode="auto">
          <a:xfrm>
            <a:off x="958465" y="686474"/>
            <a:ext cx="4942606" cy="342811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/>
          <a:p>
            <a:endParaRPr lang="es-ES"/>
          </a:p>
        </p:txBody>
      </p:sp>
      <p:sp>
        <p:nvSpPr>
          <p:cNvPr id="264197" name="Rectangle 3"/>
          <p:cNvSpPr>
            <a:spLocks noGrp="1" noChangeArrowheads="1"/>
          </p:cNvSpPr>
          <p:nvPr>
            <p:ph type="body"/>
          </p:nvPr>
        </p:nvSpPr>
        <p:spPr>
          <a:xfrm>
            <a:off x="685496" y="4342942"/>
            <a:ext cx="5474745" cy="41897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73108783-6D3F-493F-B884-155F8DBC08CB}" type="slidenum">
              <a:rPr lang="es-ES" smtClean="0">
                <a:solidFill>
                  <a:srgbClr val="000000"/>
                </a:solidFill>
              </a:rPr>
              <a:pPr eaLnBrk="1" hangingPunct="1"/>
              <a:t>29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64195" name="Text Box 1"/>
          <p:cNvSpPr txBox="1">
            <a:spLocks noChangeArrowheads="1"/>
          </p:cNvSpPr>
          <p:nvPr/>
        </p:nvSpPr>
        <p:spPr bwMode="auto">
          <a:xfrm>
            <a:off x="3884465" y="8685878"/>
            <a:ext cx="2962802" cy="44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8728" tIns="44198" rIns="88728" bIns="44198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/>
            <a:fld id="{919E92CA-A732-4F3F-8368-B061A7AA7B3A}" type="slidenum">
              <a:rPr lang="es-ES" sz="1200">
                <a:solidFill>
                  <a:srgbClr val="000000"/>
                </a:solidFill>
              </a:rPr>
              <a:pPr algn="r" eaLnBrk="1" hangingPunct="1"/>
              <a:t>29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264196" name="Text Box 2"/>
          <p:cNvSpPr txBox="1">
            <a:spLocks noChangeArrowheads="1"/>
          </p:cNvSpPr>
          <p:nvPr/>
        </p:nvSpPr>
        <p:spPr bwMode="auto">
          <a:xfrm>
            <a:off x="958465" y="686474"/>
            <a:ext cx="4942606" cy="342811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/>
          <a:p>
            <a:endParaRPr lang="es-ES"/>
          </a:p>
        </p:txBody>
      </p:sp>
      <p:sp>
        <p:nvSpPr>
          <p:cNvPr id="264197" name="Rectangle 3"/>
          <p:cNvSpPr>
            <a:spLocks noGrp="1" noChangeArrowheads="1"/>
          </p:cNvSpPr>
          <p:nvPr>
            <p:ph type="body"/>
          </p:nvPr>
        </p:nvSpPr>
        <p:spPr>
          <a:xfrm>
            <a:off x="685496" y="4342942"/>
            <a:ext cx="5474745" cy="41897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9825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73108783-6D3F-493F-B884-155F8DBC08CB}" type="slidenum">
              <a:rPr lang="es-ES" smtClean="0">
                <a:solidFill>
                  <a:srgbClr val="000000"/>
                </a:solidFill>
              </a:rPr>
              <a:pPr eaLnBrk="1" hangingPunct="1"/>
              <a:t>46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264195" name="Text Box 1"/>
          <p:cNvSpPr txBox="1">
            <a:spLocks noChangeArrowheads="1"/>
          </p:cNvSpPr>
          <p:nvPr/>
        </p:nvSpPr>
        <p:spPr bwMode="auto">
          <a:xfrm>
            <a:off x="3884465" y="8685878"/>
            <a:ext cx="2962802" cy="44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8728" tIns="44198" rIns="88728" bIns="44198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/>
            <a:fld id="{919E92CA-A732-4F3F-8368-B061A7AA7B3A}" type="slidenum">
              <a:rPr lang="es-ES" sz="1200">
                <a:solidFill>
                  <a:srgbClr val="000000"/>
                </a:solidFill>
              </a:rPr>
              <a:pPr algn="r" eaLnBrk="1" hangingPunct="1"/>
              <a:t>46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264196" name="Text Box 2"/>
          <p:cNvSpPr txBox="1">
            <a:spLocks noChangeArrowheads="1"/>
          </p:cNvSpPr>
          <p:nvPr/>
        </p:nvSpPr>
        <p:spPr bwMode="auto">
          <a:xfrm>
            <a:off x="958465" y="686474"/>
            <a:ext cx="4942606" cy="342811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4408" tIns="42204" rIns="84408" bIns="42204" anchor="ctr"/>
          <a:lstStyle/>
          <a:p>
            <a:endParaRPr lang="es-ES"/>
          </a:p>
        </p:txBody>
      </p:sp>
      <p:sp>
        <p:nvSpPr>
          <p:cNvPr id="264197" name="Rectangle 3"/>
          <p:cNvSpPr>
            <a:spLocks noGrp="1" noChangeArrowheads="1"/>
          </p:cNvSpPr>
          <p:nvPr>
            <p:ph type="body"/>
          </p:nvPr>
        </p:nvSpPr>
        <p:spPr>
          <a:xfrm>
            <a:off x="685496" y="4342942"/>
            <a:ext cx="5474745" cy="41897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578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9151" y="2574463"/>
            <a:ext cx="4193117" cy="2116070"/>
          </a:xfrm>
        </p:spPr>
        <p:txBody>
          <a:bodyPr>
            <a:noAutofit/>
          </a:bodyPr>
          <a:lstStyle>
            <a:lvl1pPr algn="ctr">
              <a:defRPr sz="4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3426" y="4962063"/>
            <a:ext cx="2921924" cy="6608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64065-1DAA-4A49-8B58-3322AEFF5E81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0B94C-7680-4543-AF95-E5AC0D8A3AD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543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49E84-5B86-4096-AC7F-21662DD5D083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78820-F4CE-475C-86A1-4086CD39FCE4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784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EDFA-063E-4A08-90B6-7BC39A77A74E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1DA28-A75C-4EB3-88A0-92A40102F35A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6997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38C7E-3406-4AA8-AF22-D792D5D761F9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55229-1D1D-4BE0-9E93-66B8038F3DF7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8951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A7A52-DDC1-481D-A5C6-115348696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FECCAE-E84F-43C8-B1F0-6AD91F209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FF91F8-3D65-4CA9-8F12-E567CB091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20/11/2019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1528C6-2F6C-4CE0-B216-F4AF08A4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6115A7-E908-49E5-9D8C-999F43B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77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D830F-9E4C-4F37-ADF3-96E6334F7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159635-1766-4B49-AD3E-9DDA4D15B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9EE110-3CCE-4558-AADB-180F0B555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20/11/2019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792875-CEAC-430C-840C-A975E516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2B9F7F-CDC0-4B4F-9D43-8146CEE4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95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84643-6232-4A83-971F-C90ACA2D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CCF6B1-DE89-435B-A7F3-4C9A3456B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E8138-C173-4044-AB19-D433BAAA7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20/11/2019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16D592-90C9-4276-AC1D-B4E2D755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8878D2-9C71-4997-B715-1B3DCCBC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01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0FF4B-A293-41C2-980C-99666487D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C61CC4-F609-45C1-BEEE-9BC9B258F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24ECCA-84C5-4799-99D6-C1B846886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8860A4-440A-4D3E-BFAE-EBBFD194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20/11/2019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779126-66C8-4476-960B-06EF34AA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6AC490-10A2-4EDF-AF0C-EA7E4496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89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C63DD9-3F4B-4C53-9B95-9B3C6B3E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55546A-A1B4-4D65-BCCB-08AB5A11B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2DFF21-4FF9-4EDA-A606-667171627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6634A2-32CB-4784-A078-1932FCAA3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F2FD7F-6C89-4EDB-B571-9F0369DC2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4AA6A44-3A6A-4279-896B-C28420D6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20/11/2019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DAA4A4E-6593-4F75-96C4-05A1CA05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7F69FA-552A-4FE4-A8A8-FAE95762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01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A4178-B368-4CF2-93FD-2FB26723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884D6A5-3642-4AC1-92CD-9DFBB0F8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20/11/2019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EA0307-1924-40EF-9ABD-2DB0A5AEA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E01FF2-50B7-4CFB-8433-8B046EE8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34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3BA9384-80DC-49A3-8045-7A03664F5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20/11/2019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E0BF1F-BA34-497D-8126-EB11AFF8F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36887E-1BD9-43CA-844C-4C90EBD8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7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60F29-D43A-491E-8C50-242DCA3EEB93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4253A-46C6-4006-8018-E1C73A08F0D7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1178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775524-E2C6-4946-B5BA-001B862A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9D6F80-F977-4D3D-97E3-67E62422E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92C4AF-69A5-4552-841C-1CE293F33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B041FE-3675-4DB3-A4D8-FDBA4614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20/11/2019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246DEB-CBC0-4C07-B1CC-871790D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CEEB22-2B15-4B3F-9640-6CCAEAC45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75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0F641F-2FE1-45F5-B743-A5BD5266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F4B16C0-4D3D-4641-B0EB-9940496096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D3C668-245D-4EC0-876C-87647D598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42C3CA-079E-4E63-AE4C-272A3663C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20/11/2019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11141E-21F8-4903-84C5-70F548B5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581DDF-7051-44CF-BB8A-26A5C75B0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57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913D5-1A3C-411B-ABFA-B8F5073A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8C757-CAD9-4B79-B548-6EB1739A2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917357-CDEA-4DDB-B810-A29B9B8D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20/11/2019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59F30E-774F-4113-92AA-CC08DBF46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ABECAE-177E-47DF-A6FB-E57BDF0D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6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F9F927-0C16-4941-929A-A1D79DE72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F70EA4-21B1-4DB7-8A10-FF182CF33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312BA4-6F9C-4F64-9E42-18636F3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20/11/2019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438277-B8F7-4D78-9C4F-D8D6DFD35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01A11-A93F-4BA8-9995-A6A888B0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35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23588-CDC5-4A15-9661-2181D01D9A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0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739C-45A7-49AF-8B44-468F2EF13422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490A8-5A98-477A-89A3-4062A92AA778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797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01655-C513-4700-925A-39E7BFC0E14E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87480-FDA4-4CA8-A5B4-09DABF85C3A4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405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138844"/>
            <a:ext cx="7886700" cy="730826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36361"/>
            <a:ext cx="3868340" cy="5518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68387"/>
            <a:ext cx="3868340" cy="35212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036361"/>
            <a:ext cx="3887391" cy="5518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668387"/>
            <a:ext cx="3887391" cy="35212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47422-C84F-4E8F-9BFF-0138641FB900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6A645-D9F6-4BC6-B0A3-60D01E2A2723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7567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A07CC-C61B-4B03-98C7-C2769B5C9E1E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D59EF-DB9E-4358-8433-15E7D9D1352E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264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75D7-58EC-4AF5-BCE4-013DA83C6BCD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07D34-610D-4BFC-93DC-30884F6E1DC4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056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8EDA39-C9C9-4488-A981-EF4CCB83598D}" type="datetimeFigureOut">
              <a:rPr lang="es-PE" smtClean="0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6D697-3443-4FF1-B901-D7952292D225}" type="slidenum">
              <a:rPr lang="es-PE" smtClean="0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667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5616A-60BD-4B9C-9B57-8D5C972076FB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39878-4D17-42B1-BDC9-CA7703F0980E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811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59364" y="2833690"/>
            <a:ext cx="3367087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/>
              <a:t>Haga clic para modificar el estilo de título del patrón</a:t>
            </a:r>
            <a:endParaRPr lang="en-US" altLang="es-P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8EDA39-C9C9-4488-A981-EF4CCB83598D}" type="datetimeFigureOut">
              <a:rPr lang="es-PE"/>
              <a:pPr>
                <a:defRPr/>
              </a:pPr>
              <a:t>20/11/2019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16D697-3443-4FF1-B901-D7952292D22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5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71F079-65E1-4549-BE6A-FBCA4C52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0FCADC-8D6E-472D-8504-D5EBB44F1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1A58F3-FFB6-47FB-8C25-09EAB0590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FFEE2EB-7391-4AE2-B2FE-181C8636245F}" type="datetimeFigureOut">
              <a:rPr lang="es-P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20/11/2019</a:t>
            </a:fld>
            <a:endParaRPr lang="es-PE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96D6D0-C403-4111-BF2A-F9632D6E0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s-PE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DC3977-35C0-4DFD-8D07-050436669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457E47E4-A16A-4272-B502-90F21D585BA5}" type="slidenum">
              <a:rPr lang="es-P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PE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20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library.cornell.edu/preservation/tutorial-spanish/conversion/conversion-03.html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agn.gob.pe/portal/institucional/1518756636-consulta-de-documentos-historicos-en-linea-archidoc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PE" altLang="es-PE" sz="3200" b="1" dirty="0"/>
              <a:t>Digitalización y difusión del patrimonio documental del Archivo General de la Nación</a:t>
            </a:r>
          </a:p>
        </p:txBody>
      </p:sp>
      <p:sp>
        <p:nvSpPr>
          <p:cNvPr id="12291" name="Subtítulo 2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PE" altLang="es-PE" sz="2000" b="1" dirty="0"/>
              <a:t>Mg. Nicolás Díaz Sánchez</a:t>
            </a:r>
          </a:p>
          <a:p>
            <a:pPr eaLnBrk="1" hangingPunct="1"/>
            <a:r>
              <a:rPr lang="es-PE" altLang="es-PE" sz="2000" b="1" dirty="0"/>
              <a:t>Director de Conservación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 txBox="1">
            <a:spLocks/>
          </p:cNvSpPr>
          <p:nvPr/>
        </p:nvSpPr>
        <p:spPr>
          <a:xfrm>
            <a:off x="1302005" y="1072736"/>
            <a:ext cx="6750174" cy="775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s-PE" sz="2800" dirty="0">
                <a:solidFill>
                  <a:schemeClr val="tx1"/>
                </a:solidFill>
              </a:rPr>
              <a:t>Conservación, </a:t>
            </a:r>
            <a:r>
              <a:rPr lang="es-PE" sz="2800" u="sng" dirty="0">
                <a:solidFill>
                  <a:schemeClr val="tx1"/>
                </a:solidFill>
              </a:rPr>
              <a:t>Preservación</a:t>
            </a:r>
            <a:r>
              <a:rPr lang="es-PE" sz="2800" dirty="0">
                <a:solidFill>
                  <a:schemeClr val="tx1"/>
                </a:solidFill>
              </a:rPr>
              <a:t>, Restauración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5" y="1980131"/>
            <a:ext cx="5984472" cy="448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03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 txBox="1">
            <a:spLocks/>
          </p:cNvSpPr>
          <p:nvPr/>
        </p:nvSpPr>
        <p:spPr>
          <a:xfrm>
            <a:off x="1302005" y="1072736"/>
            <a:ext cx="6750174" cy="775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s-PE" sz="2800" dirty="0">
                <a:solidFill>
                  <a:schemeClr val="tx1"/>
                </a:solidFill>
              </a:rPr>
              <a:t>Conservación, Preservación, </a:t>
            </a:r>
            <a:r>
              <a:rPr lang="es-PE" sz="2800" u="sng" dirty="0">
                <a:solidFill>
                  <a:schemeClr val="tx1"/>
                </a:solidFill>
              </a:rPr>
              <a:t>Restauración</a:t>
            </a:r>
            <a:endParaRPr lang="es-PE" sz="28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65621"/>
            <a:ext cx="6120680" cy="409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776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 txBox="1">
            <a:spLocks/>
          </p:cNvSpPr>
          <p:nvPr/>
        </p:nvSpPr>
        <p:spPr>
          <a:xfrm>
            <a:off x="313900" y="1173707"/>
            <a:ext cx="8506571" cy="1473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es-PE" sz="2800" dirty="0">
                <a:solidFill>
                  <a:schemeClr val="tx1"/>
                </a:solidFill>
              </a:rPr>
              <a:t>Para recuperar la funcionalidad del objeto; se recurre a: reparaciones menores, encuadernación, restauración, reemplazo de partes.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6" y="3452013"/>
            <a:ext cx="4093333" cy="30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459824"/>
            <a:ext cx="4176463" cy="30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944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79773E4-53E8-4239-8132-84C37FA8C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738"/>
            <a:ext cx="9144000" cy="343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16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8" y="1091395"/>
            <a:ext cx="78295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07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9" y="1049882"/>
            <a:ext cx="7553325" cy="580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582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72" y="982639"/>
            <a:ext cx="4779346" cy="587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554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995435"/>
            <a:ext cx="5167668" cy="576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78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8" y="1060618"/>
            <a:ext cx="7602481" cy="53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019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3 CuadroTexto"/>
          <p:cNvSpPr txBox="1">
            <a:spLocks noChangeArrowheads="1"/>
          </p:cNvSpPr>
          <p:nvPr/>
        </p:nvSpPr>
        <p:spPr bwMode="auto">
          <a:xfrm>
            <a:off x="373064" y="4465639"/>
            <a:ext cx="84740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s-PE" altLang="es-PE" sz="2800" dirty="0"/>
              <a:t>Entidad adscrita al Ministerio de Cultura. En él se conservan los testimonios documentales – archivísticos de los acontecimientos de mayor relevancia que han protagonizado los peruanos desde el siglo XVI.</a:t>
            </a:r>
          </a:p>
          <a:p>
            <a:pPr algn="just" eaLnBrk="1" hangingPunct="1"/>
            <a:r>
              <a:rPr lang="es-PE" altLang="es-PE" sz="2800" dirty="0"/>
              <a:t>Encabeza el Sistema Nacional de Archivos.</a:t>
            </a:r>
            <a:endParaRPr lang="es-ES" altLang="es-PE" sz="2800" dirty="0"/>
          </a:p>
        </p:txBody>
      </p:sp>
      <p:sp>
        <p:nvSpPr>
          <p:cNvPr id="14339" name="4 Rectángulo"/>
          <p:cNvSpPr>
            <a:spLocks noChangeArrowheads="1"/>
          </p:cNvSpPr>
          <p:nvPr/>
        </p:nvSpPr>
        <p:spPr bwMode="auto">
          <a:xfrm>
            <a:off x="373064" y="1244600"/>
            <a:ext cx="84740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PE" altLang="es-PE" sz="2800" b="1" dirty="0"/>
              <a:t>AGN: MISIÓN INSTITUCIONAL</a:t>
            </a:r>
            <a:endParaRPr lang="es-PE" altLang="es-PE" sz="2800" dirty="0"/>
          </a:p>
          <a:p>
            <a:pPr algn="just" eaLnBrk="1" hangingPunct="1"/>
            <a:r>
              <a:rPr lang="es-PE" altLang="es-PE" sz="2800" b="1" dirty="0">
                <a:solidFill>
                  <a:schemeClr val="accent1"/>
                </a:solidFill>
              </a:rPr>
              <a:t>Proteger y servir</a:t>
            </a:r>
            <a:r>
              <a:rPr lang="es-PE" altLang="es-PE" sz="2800" dirty="0"/>
              <a:t> el patrimonio documental archivístico de la nación, promoviendo su acceso a los ciudadanos y entidades públicas a nivel nacional, a través de diversos soportes tecnológicos.</a:t>
            </a:r>
          </a:p>
        </p:txBody>
      </p:sp>
      <p:cxnSp>
        <p:nvCxnSpPr>
          <p:cNvPr id="3" name="2 Conector curvado"/>
          <p:cNvCxnSpPr/>
          <p:nvPr/>
        </p:nvCxnSpPr>
        <p:spPr>
          <a:xfrm>
            <a:off x="2073275" y="4056065"/>
            <a:ext cx="5332413" cy="14287"/>
          </a:xfrm>
          <a:prstGeom prst="curved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105384"/>
              </p:ext>
            </p:extLst>
          </p:nvPr>
        </p:nvGraphicFramePr>
        <p:xfrm>
          <a:off x="914401" y="1136175"/>
          <a:ext cx="7492620" cy="5619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9" name="Imagen de mapa de bits" r:id="rId4" imgW="9752381" imgH="7314286" progId="Paint.Picture">
                  <p:embed/>
                </p:oleObj>
              </mc:Choice>
              <mc:Fallback>
                <p:oleObj name="Imagen de mapa de bits" r:id="rId4" imgW="9752381" imgH="73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1" y="1136175"/>
                        <a:ext cx="7492620" cy="56194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6714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ED24378-930E-4E4D-B003-645377B87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94" y="1102271"/>
            <a:ext cx="5996411" cy="575572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5AA941-3584-4A37-A802-A0EE43FE0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35" y="1269788"/>
            <a:ext cx="7039730" cy="50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83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E4D076-408A-4CE0-AACC-13AFF77E7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99" y="1144301"/>
            <a:ext cx="6440002" cy="555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55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5834064" y="5241925"/>
            <a:ext cx="1146175" cy="952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1019175"/>
            <a:ext cx="8255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/>
          <p:cNvSpPr/>
          <p:nvPr/>
        </p:nvSpPr>
        <p:spPr>
          <a:xfrm>
            <a:off x="5821364" y="5241925"/>
            <a:ext cx="1146175" cy="952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15365" name="8 CuadroTexto"/>
          <p:cNvSpPr txBox="1">
            <a:spLocks noChangeArrowheads="1"/>
          </p:cNvSpPr>
          <p:nvPr/>
        </p:nvSpPr>
        <p:spPr bwMode="auto">
          <a:xfrm>
            <a:off x="949325" y="6283327"/>
            <a:ext cx="4903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PE" altLang="es-PE" sz="1200"/>
              <a:t>Fuente: Reglamento de Organización y Funciones  -ROF (D.S. 005-2018 MC) </a:t>
            </a:r>
          </a:p>
        </p:txBody>
      </p:sp>
    </p:spTree>
    <p:extLst>
      <p:ext uri="{BB962C8B-B14F-4D97-AF65-F5344CB8AC3E}">
        <p14:creationId xmlns:p14="http://schemas.microsoft.com/office/powerpoint/2010/main" val="2365334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AD6D74-0551-450D-A6FE-2FDCB390B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6" y="1203769"/>
            <a:ext cx="3705874" cy="49411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5ECB9C-EF5B-4AAE-AF7A-1E313FF67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70" y="1203769"/>
            <a:ext cx="3687486" cy="49166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36E462-A2DA-4173-8F3F-9D8642CA7E8F}"/>
              </a:ext>
            </a:extLst>
          </p:cNvPr>
          <p:cNvSpPr txBox="1"/>
          <p:nvPr/>
        </p:nvSpPr>
        <p:spPr>
          <a:xfrm>
            <a:off x="696286" y="6233020"/>
            <a:ext cx="798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Depósitos colapsados y documentación expuesta a agentes de deterioro</a:t>
            </a:r>
          </a:p>
        </p:txBody>
      </p:sp>
    </p:spTree>
    <p:extLst>
      <p:ext uri="{BB962C8B-B14F-4D97-AF65-F5344CB8AC3E}">
        <p14:creationId xmlns:p14="http://schemas.microsoft.com/office/powerpoint/2010/main" val="3156169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C7EED2-A472-41D9-8136-6108075EBB1E}"/>
              </a:ext>
            </a:extLst>
          </p:cNvPr>
          <p:cNvSpPr txBox="1"/>
          <p:nvPr/>
        </p:nvSpPr>
        <p:spPr>
          <a:xfrm>
            <a:off x="696286" y="6233020"/>
            <a:ext cx="798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Documentación requiere identificación y protección para su conservación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0325A4-3080-4770-A56E-154AB3A97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7624"/>
            <a:ext cx="4681056" cy="35107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4A464F3-C8F9-4129-8E97-D750D40DF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61" y="2636881"/>
            <a:ext cx="4531995" cy="339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23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752"/>
            <a:ext cx="5158854" cy="343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501" y="3187860"/>
            <a:ext cx="4892500" cy="367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564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ibal\Downloads\IMG-20190507-WA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98882"/>
            <a:ext cx="8770539" cy="493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512" y="6291385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tx1"/>
                </a:solidFill>
              </a:rPr>
              <a:t>Separación de hojas, en volumen encuadernado.</a:t>
            </a:r>
          </a:p>
        </p:txBody>
      </p:sp>
    </p:spTree>
    <p:extLst>
      <p:ext uri="{BB962C8B-B14F-4D97-AF65-F5344CB8AC3E}">
        <p14:creationId xmlns:p14="http://schemas.microsoft.com/office/powerpoint/2010/main" val="35899651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8ED58B-371D-4725-9D5E-71D227A3F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98" y="1129354"/>
            <a:ext cx="7460003" cy="5595003"/>
          </a:xfrm>
          <a:prstGeom prst="rect">
            <a:avLst/>
          </a:prstGeom>
        </p:spPr>
      </p:pic>
      <p:pic>
        <p:nvPicPr>
          <p:cNvPr id="8194" name="Picture 2" descr="C:\Users\Anibal\Downloads\IMG-20190507-WA0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2" y="1126230"/>
            <a:ext cx="3151353" cy="56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8553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DEA7352-3C3F-4A50-8931-E66CFF3C0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9935"/>
            <a:ext cx="3863768" cy="49063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AC8E469-A0D7-4DFC-9165-6695DF192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69" y="1260292"/>
            <a:ext cx="1920908" cy="256121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217CFC58-A209-4B59-8495-77C819F0D3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32" y="2179139"/>
            <a:ext cx="2498062" cy="4428697"/>
          </a:xfrm>
          <a:prstGeom prst="rect">
            <a:avLst/>
          </a:prstGeom>
        </p:spPr>
      </p:pic>
      <p:pic>
        <p:nvPicPr>
          <p:cNvPr id="28674" name="Picture 2" descr="Iberarchivos financia segundo proyecto presentado por el AGN sobre contaminación fúngica en documentos">
            <a:extLst>
              <a:ext uri="{FF2B5EF4-FFF2-40B4-BE49-F238E27FC236}">
                <a16:creationId xmlns:a16="http://schemas.microsoft.com/office/drawing/2014/main" id="{178D1B69-4D80-41A9-852C-4713F00B0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69" y="3821502"/>
            <a:ext cx="2660963" cy="177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5027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74440" y="6451709"/>
            <a:ext cx="7001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00" dirty="0">
                <a:cs typeface="Arial" pitchFamily="34" charset="0"/>
              </a:rPr>
              <a:t>Propuesta de los agentes agresores y canales de agresión por </a:t>
            </a:r>
            <a:r>
              <a:rPr lang="es-PE" sz="1000" dirty="0" err="1">
                <a:cs typeface="Arial" pitchFamily="34" charset="0"/>
              </a:rPr>
              <a:t>Gaël</a:t>
            </a:r>
            <a:r>
              <a:rPr lang="es-PE" sz="1000" dirty="0">
                <a:cs typeface="Arial" pitchFamily="34" charset="0"/>
              </a:rPr>
              <a:t> de </a:t>
            </a:r>
            <a:r>
              <a:rPr lang="es-PE" sz="1000" dirty="0" err="1">
                <a:cs typeface="Arial" pitchFamily="34" charset="0"/>
              </a:rPr>
              <a:t>Guichen</a:t>
            </a:r>
            <a:r>
              <a:rPr lang="es-PE" sz="1000" dirty="0">
                <a:cs typeface="Arial" pitchFamily="34" charset="0"/>
              </a:rPr>
              <a:t>. (Imagen obtenida de la revista nº 7 (2015) Patrimonio Cultural de España: Conservación preventiva: revisión de una disciplina)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36" y="1003800"/>
            <a:ext cx="5970342" cy="536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63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509C15-DF93-493F-ABAC-1215B4199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437" y="1308052"/>
            <a:ext cx="5182118" cy="50586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6DA85A0-7216-4B9B-8B61-F656FF4C7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6244"/>
            <a:ext cx="3732437" cy="1323686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9"/>
            <a:ext cx="9144000" cy="97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001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D3D2A5BE-23B2-483D-B09B-8D9050DB0F08}"/>
              </a:ext>
            </a:extLst>
          </p:cNvPr>
          <p:cNvSpPr txBox="1">
            <a:spLocks/>
          </p:cNvSpPr>
          <p:nvPr/>
        </p:nvSpPr>
        <p:spPr>
          <a:xfrm>
            <a:off x="827088" y="1019705"/>
            <a:ext cx="7772400" cy="56144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just" defTabSz="914400"/>
            <a:r>
              <a:rPr lang="es-PE" altLang="es-PE" sz="2400" dirty="0">
                <a:latin typeface="+mn-lt"/>
              </a:rPr>
              <a:t>Digitalizando papel:</a:t>
            </a:r>
            <a:r>
              <a:rPr lang="es-PE" altLang="es-PE" sz="2400" b="1" dirty="0">
                <a:latin typeface="+mn-lt"/>
              </a:rPr>
              <a:t> condiciones básicas</a:t>
            </a:r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88BC3E0B-1FF1-4F92-824F-B14D0C821308}"/>
              </a:ext>
            </a:extLst>
          </p:cNvPr>
          <p:cNvSpPr txBox="1">
            <a:spLocks/>
          </p:cNvSpPr>
          <p:nvPr/>
        </p:nvSpPr>
        <p:spPr>
          <a:xfrm>
            <a:off x="755650" y="1811869"/>
            <a:ext cx="7848600" cy="4630744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 defTabSz="9144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PE" sz="2400" dirty="0"/>
              <a:t>Excelente nivel de </a:t>
            </a:r>
            <a:r>
              <a:rPr lang="es-PE" sz="2400" b="1" dirty="0"/>
              <a:t>legibilidad</a:t>
            </a:r>
            <a:r>
              <a:rPr lang="es-PE" sz="2400" dirty="0"/>
              <a:t>, equilibrando aspectos relacionados con la calidad y el tamaño en bits de los archivos, los costos de procesamiento de la información y los medios de almacenamiento .</a:t>
            </a:r>
          </a:p>
          <a:p>
            <a:pPr marL="457200" indent="-457200" algn="just" defTabSz="9144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PE" sz="2400" dirty="0"/>
              <a:t>Adecuación técnica a las condiciones materiales de los </a:t>
            </a:r>
            <a:r>
              <a:rPr lang="es-PE" sz="2400" b="1" dirty="0"/>
              <a:t>soportes</a:t>
            </a:r>
            <a:r>
              <a:rPr lang="es-PE" sz="2400" dirty="0"/>
              <a:t> (papel) y los </a:t>
            </a:r>
            <a:r>
              <a:rPr lang="es-PE" sz="2400" b="1" dirty="0"/>
              <a:t>medios de registro </a:t>
            </a:r>
            <a:r>
              <a:rPr lang="es-PE" sz="2400" dirty="0"/>
              <a:t>informativo (letras, caracteres, imágenes fotográficas) </a:t>
            </a:r>
          </a:p>
          <a:p>
            <a:pPr marL="457200" indent="-457200" algn="just" defTabSz="9144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PE" sz="2400" dirty="0"/>
              <a:t>Facilidad para que los archivos digitales sean convertidos a diversos formatos que permitan su </a:t>
            </a:r>
            <a:r>
              <a:rPr lang="es-PE" sz="2400" b="1" dirty="0"/>
              <a:t>transferencia</a:t>
            </a:r>
            <a:r>
              <a:rPr lang="es-PE" sz="2400" dirty="0"/>
              <a:t> y </a:t>
            </a:r>
            <a:r>
              <a:rPr lang="es-PE" sz="2400" b="1" dirty="0"/>
              <a:t>distribución</a:t>
            </a:r>
            <a:r>
              <a:rPr lang="es-PE" sz="2400" dirty="0"/>
              <a:t>.</a:t>
            </a:r>
          </a:p>
          <a:p>
            <a:pPr marL="457200" indent="-457200" algn="just" defTabSz="9144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PE" sz="2400" dirty="0"/>
              <a:t>Calidad y versatilidad de las imágenes, para facilitar su </a:t>
            </a:r>
            <a:r>
              <a:rPr lang="es-PE" sz="2400" b="1" dirty="0"/>
              <a:t>conversión a formato texto</a:t>
            </a:r>
            <a:r>
              <a:rPr lang="es-PE" sz="2400" dirty="0"/>
              <a:t>, con la menor tasa de error en la transcripción (Opcional).</a:t>
            </a:r>
          </a:p>
          <a:p>
            <a:pPr marL="457200" indent="-457200" algn="just" defTabSz="9144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PE" sz="2400" dirty="0"/>
              <a:t>Alta expectativa de </a:t>
            </a:r>
            <a:r>
              <a:rPr lang="es-PE" sz="2400" b="1" dirty="0"/>
              <a:t>vida útil</a:t>
            </a:r>
            <a:r>
              <a:rPr lang="es-PE" sz="2400" dirty="0"/>
              <a:t> de los archivos a generar, para superar exitosamente un programa de preservación digital de la información, gracias al empleo de formatos compatibles y sencillos de migrar o verificar.</a:t>
            </a: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F29345FF-F858-43D5-B400-1D1A51BB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A0D2D8AA-9294-4B44-BA1B-65D1B13D00C7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15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Subtítulo">
            <a:extLst>
              <a:ext uri="{FF2B5EF4-FFF2-40B4-BE49-F238E27FC236}">
                <a16:creationId xmlns:a16="http://schemas.microsoft.com/office/drawing/2014/main" id="{4A9336FA-DDD0-4035-AD8F-2F52962D9FB3}"/>
              </a:ext>
            </a:extLst>
          </p:cNvPr>
          <p:cNvSpPr txBox="1">
            <a:spLocks/>
          </p:cNvSpPr>
          <p:nvPr/>
        </p:nvSpPr>
        <p:spPr bwMode="auto">
          <a:xfrm>
            <a:off x="823913" y="5962707"/>
            <a:ext cx="7851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</a:pPr>
            <a:r>
              <a:rPr lang="es-PE" altLang="es-PE" dirty="0">
                <a:solidFill>
                  <a:prstClr val="black"/>
                </a:solidFill>
                <a:cs typeface="+mn-cs"/>
              </a:rPr>
              <a:t> </a:t>
            </a:r>
            <a:r>
              <a:rPr lang="es-PE" altLang="es-PE" sz="1600" dirty="0">
                <a:solidFill>
                  <a:prstClr val="black"/>
                </a:solidFill>
                <a:cs typeface="+mn-cs"/>
              </a:rPr>
              <a:t>texto impreso          manuscrito              media tinta          tono continuo      tono combinado</a:t>
            </a:r>
          </a:p>
        </p:txBody>
      </p:sp>
      <p:pic>
        <p:nvPicPr>
          <p:cNvPr id="6" name="Picture 2" descr="http://www.library.cornell.edu/preservation/tutorial-spanish/tutorial-images/docutypes.gif">
            <a:extLst>
              <a:ext uri="{FF2B5EF4-FFF2-40B4-BE49-F238E27FC236}">
                <a16:creationId xmlns:a16="http://schemas.microsoft.com/office/drawing/2014/main" id="{B3394F69-667E-419F-ACD8-9D682B575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43120"/>
            <a:ext cx="76438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Subtítulo">
            <a:extLst>
              <a:ext uri="{FF2B5EF4-FFF2-40B4-BE49-F238E27FC236}">
                <a16:creationId xmlns:a16="http://schemas.microsoft.com/office/drawing/2014/main" id="{2F197253-3DF7-4F27-B251-0DCA526C3120}"/>
              </a:ext>
            </a:extLst>
          </p:cNvPr>
          <p:cNvSpPr txBox="1">
            <a:spLocks/>
          </p:cNvSpPr>
          <p:nvPr/>
        </p:nvSpPr>
        <p:spPr bwMode="auto">
          <a:xfrm>
            <a:off x="827088" y="993832"/>
            <a:ext cx="78533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</a:pPr>
            <a:r>
              <a:rPr lang="es-PE" altLang="es-PE" sz="2400" dirty="0">
                <a:solidFill>
                  <a:prstClr val="black"/>
                </a:solidFill>
                <a:cs typeface="+mn-cs"/>
              </a:rPr>
              <a:t>Digitalizar de acuerdo a </a:t>
            </a:r>
            <a:r>
              <a:rPr lang="es-PE" altLang="es-PE" sz="2400" b="1" dirty="0">
                <a:solidFill>
                  <a:prstClr val="black"/>
                </a:solidFill>
                <a:cs typeface="+mn-cs"/>
              </a:rPr>
              <a:t>tipo de documento</a:t>
            </a:r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ED956163-6ACE-405A-88E9-F168E6F2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D4D4651A-7943-45F9-A9B2-2B053CE7B552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80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>
            <a:extLst>
              <a:ext uri="{FF2B5EF4-FFF2-40B4-BE49-F238E27FC236}">
                <a16:creationId xmlns:a16="http://schemas.microsoft.com/office/drawing/2014/main" id="{488D84FA-1507-4EAB-8096-8AF685EC2515}"/>
              </a:ext>
            </a:extLst>
          </p:cNvPr>
          <p:cNvSpPr txBox="1">
            <a:spLocks/>
          </p:cNvSpPr>
          <p:nvPr/>
        </p:nvSpPr>
        <p:spPr>
          <a:xfrm>
            <a:off x="2227617" y="6303872"/>
            <a:ext cx="1368425" cy="5762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Imagen </a:t>
            </a:r>
            <a:r>
              <a:rPr lang="es-PE" sz="1800" dirty="0" err="1">
                <a:solidFill>
                  <a:prstClr val="black"/>
                </a:solidFill>
              </a:rPr>
              <a:t>bitonal</a:t>
            </a:r>
            <a:endParaRPr lang="es-PE" sz="1800" dirty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 1 bit</a:t>
            </a:r>
            <a:endParaRPr lang="es-PE" sz="1400" dirty="0">
              <a:solidFill>
                <a:prstClr val="black"/>
              </a:solidFill>
            </a:endParaRPr>
          </a:p>
        </p:txBody>
      </p:sp>
      <p:pic>
        <p:nvPicPr>
          <p:cNvPr id="3" name="Picture 2" descr="http://www.library.cornell.edu/preservation/tutorial-spanish/tutorial-images/bitdepth.gif">
            <a:extLst>
              <a:ext uri="{FF2B5EF4-FFF2-40B4-BE49-F238E27FC236}">
                <a16:creationId xmlns:a16="http://schemas.microsoft.com/office/drawing/2014/main" id="{C57F25D2-3ADE-4658-BB32-DCD3A378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25" y="1529774"/>
            <a:ext cx="4889200" cy="477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 Subtítulo">
            <a:extLst>
              <a:ext uri="{FF2B5EF4-FFF2-40B4-BE49-F238E27FC236}">
                <a16:creationId xmlns:a16="http://schemas.microsoft.com/office/drawing/2014/main" id="{BFC9401C-6D75-4C70-BFB5-B80C55416EA2}"/>
              </a:ext>
            </a:extLst>
          </p:cNvPr>
          <p:cNvSpPr txBox="1">
            <a:spLocks/>
          </p:cNvSpPr>
          <p:nvPr/>
        </p:nvSpPr>
        <p:spPr>
          <a:xfrm>
            <a:off x="3805716" y="6303872"/>
            <a:ext cx="1431925" cy="6477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Escala de grises</a:t>
            </a:r>
          </a:p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8 bits</a:t>
            </a:r>
            <a:endParaRPr lang="es-PE" sz="1400" dirty="0">
              <a:solidFill>
                <a:prstClr val="black"/>
              </a:solidFill>
            </a:endParaRPr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E82505FC-5A49-49D1-B1D2-24921556CDB1}"/>
              </a:ext>
            </a:extLst>
          </p:cNvPr>
          <p:cNvSpPr txBox="1">
            <a:spLocks/>
          </p:cNvSpPr>
          <p:nvPr/>
        </p:nvSpPr>
        <p:spPr>
          <a:xfrm>
            <a:off x="5651740" y="6303872"/>
            <a:ext cx="1081088" cy="49212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Color</a:t>
            </a:r>
          </a:p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=/+24 bits</a:t>
            </a:r>
            <a:endParaRPr lang="es-PE" sz="1400" dirty="0">
              <a:solidFill>
                <a:prstClr val="black"/>
              </a:solidFill>
            </a:endParaRPr>
          </a:p>
        </p:txBody>
      </p:sp>
      <p:sp>
        <p:nvSpPr>
          <p:cNvPr id="6" name="2 Subtítulo">
            <a:extLst>
              <a:ext uri="{FF2B5EF4-FFF2-40B4-BE49-F238E27FC236}">
                <a16:creationId xmlns:a16="http://schemas.microsoft.com/office/drawing/2014/main" id="{684DC815-D74C-47F5-ABE2-9B307ABA63E7}"/>
              </a:ext>
            </a:extLst>
          </p:cNvPr>
          <p:cNvSpPr txBox="1">
            <a:spLocks/>
          </p:cNvSpPr>
          <p:nvPr/>
        </p:nvSpPr>
        <p:spPr bwMode="auto">
          <a:xfrm>
            <a:off x="827088" y="974149"/>
            <a:ext cx="78533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</a:pPr>
            <a:r>
              <a:rPr lang="es-PE" altLang="es-PE" sz="2400" dirty="0">
                <a:solidFill>
                  <a:prstClr val="black"/>
                </a:solidFill>
                <a:cs typeface="+mn-cs"/>
              </a:rPr>
              <a:t>Digitalizar de acuerdo a </a:t>
            </a:r>
            <a:r>
              <a:rPr lang="es-PE" altLang="es-PE" sz="2400" b="1" dirty="0">
                <a:solidFill>
                  <a:prstClr val="black"/>
                </a:solidFill>
                <a:cs typeface="+mn-cs"/>
              </a:rPr>
              <a:t>tipo de imagen</a:t>
            </a:r>
            <a:r>
              <a:rPr lang="es-PE" altLang="es-PE" sz="2400" dirty="0">
                <a:solidFill>
                  <a:prstClr val="black"/>
                </a:solidFill>
                <a:cs typeface="+mn-cs"/>
              </a:rPr>
              <a:t>: profundidad de bits</a:t>
            </a:r>
          </a:p>
        </p:txBody>
      </p:sp>
    </p:spTree>
    <p:extLst>
      <p:ext uri="{BB962C8B-B14F-4D97-AF65-F5344CB8AC3E}">
        <p14:creationId xmlns:p14="http://schemas.microsoft.com/office/powerpoint/2010/main" val="2410166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>
            <a:extLst>
              <a:ext uri="{FF2B5EF4-FFF2-40B4-BE49-F238E27FC236}">
                <a16:creationId xmlns:a16="http://schemas.microsoft.com/office/drawing/2014/main" id="{A7C4A9CE-1AD2-4698-9673-70407AFC41F5}"/>
              </a:ext>
            </a:extLst>
          </p:cNvPr>
          <p:cNvSpPr txBox="1">
            <a:spLocks/>
          </p:cNvSpPr>
          <p:nvPr/>
        </p:nvSpPr>
        <p:spPr>
          <a:xfrm>
            <a:off x="827088" y="5445125"/>
            <a:ext cx="7853362" cy="10795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s-PE" sz="1800" i="1" dirty="0">
                <a:solidFill>
                  <a:prstClr val="black"/>
                </a:solidFill>
              </a:rPr>
              <a:t>La clave para obtener calidad de imagen no es capturar a la mayor resolución o profundidad de bits posible, sino ajustar el proceso de conversión al contenido de información del original, y escanear en ese nivel, ni más ni menos.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PE" sz="1600" dirty="0">
                <a:solidFill>
                  <a:prstClr val="black">
                    <a:tint val="75000"/>
                  </a:prstClr>
                </a:solidFill>
                <a:hlinkClick r:id="rId2"/>
              </a:rPr>
              <a:t>http://www.library.cornell.edu/preservation/tutorial-spanish/conversion/conversion-03.html</a:t>
            </a:r>
            <a:endParaRPr lang="es-PE" sz="1600" dirty="0">
              <a:solidFill>
                <a:prstClr val="black"/>
              </a:solidFill>
            </a:endParaRPr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9B232218-DE8F-4183-8439-8381AF40E3E0}"/>
              </a:ext>
            </a:extLst>
          </p:cNvPr>
          <p:cNvSpPr txBox="1">
            <a:spLocks/>
          </p:cNvSpPr>
          <p:nvPr/>
        </p:nvSpPr>
        <p:spPr bwMode="auto">
          <a:xfrm>
            <a:off x="827088" y="1080097"/>
            <a:ext cx="78533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</a:pPr>
            <a:r>
              <a:rPr lang="es-PE" altLang="es-PE" sz="2400" dirty="0">
                <a:solidFill>
                  <a:prstClr val="black"/>
                </a:solidFill>
                <a:cs typeface="+mn-cs"/>
              </a:rPr>
              <a:t>Resolución: ¿Cuántos </a:t>
            </a:r>
            <a:r>
              <a:rPr lang="es-PE" altLang="es-PE" sz="2400" b="1" dirty="0">
                <a:solidFill>
                  <a:prstClr val="black"/>
                </a:solidFill>
                <a:cs typeface="+mn-cs"/>
              </a:rPr>
              <a:t>DPI</a:t>
            </a:r>
            <a:r>
              <a:rPr lang="es-PE" altLang="es-PE" sz="2400" dirty="0">
                <a:solidFill>
                  <a:prstClr val="black"/>
                </a:solidFill>
                <a:cs typeface="+mn-cs"/>
              </a:rPr>
              <a:t> necesito?</a:t>
            </a:r>
          </a:p>
        </p:txBody>
      </p:sp>
      <p:pic>
        <p:nvPicPr>
          <p:cNvPr id="4" name="Picture 2" descr="http://www.library.cornell.edu/preservation/tutorial-spanish/tutorial-images/nomore.gif">
            <a:extLst>
              <a:ext uri="{FF2B5EF4-FFF2-40B4-BE49-F238E27FC236}">
                <a16:creationId xmlns:a16="http://schemas.microsoft.com/office/drawing/2014/main" id="{8E993D39-9F16-49E3-949B-523562456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516063"/>
            <a:ext cx="453707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D2A426C-F3A8-4121-AE56-3643FED7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DD99E732-2226-4246-8C28-FEA0242AE152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89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>
            <a:extLst>
              <a:ext uri="{FF2B5EF4-FFF2-40B4-BE49-F238E27FC236}">
                <a16:creationId xmlns:a16="http://schemas.microsoft.com/office/drawing/2014/main" id="{E80B4B80-53B2-4501-8FA6-F8A9F0ED5361}"/>
              </a:ext>
            </a:extLst>
          </p:cNvPr>
          <p:cNvSpPr txBox="1">
            <a:spLocks/>
          </p:cNvSpPr>
          <p:nvPr/>
        </p:nvSpPr>
        <p:spPr>
          <a:xfrm>
            <a:off x="755650" y="1773238"/>
            <a:ext cx="7848600" cy="47513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/>
              <a:t>Resolución de captura, según calidad de documento: texto, manchas.</a:t>
            </a:r>
            <a:endParaRPr lang="es-PE" sz="2400" dirty="0"/>
          </a:p>
        </p:txBody>
      </p:sp>
      <p:pic>
        <p:nvPicPr>
          <p:cNvPr id="3" name="Picture 2" descr="http://www.library.cornell.edu/preservation/tutorial-spanish/tutorial-images/dpi2.jpg">
            <a:extLst>
              <a:ext uri="{FF2B5EF4-FFF2-40B4-BE49-F238E27FC236}">
                <a16:creationId xmlns:a16="http://schemas.microsoft.com/office/drawing/2014/main" id="{1CB95B64-CF94-4214-9AFA-6515741E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801938"/>
            <a:ext cx="2017712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www.library.cornell.edu/preservation/tutorial-spanish/tutorial-images/stainbitonal.gif">
            <a:extLst>
              <a:ext uri="{FF2B5EF4-FFF2-40B4-BE49-F238E27FC236}">
                <a16:creationId xmlns:a16="http://schemas.microsoft.com/office/drawing/2014/main" id="{A5B80E3A-7260-4C04-A94F-125FEC19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808288"/>
            <a:ext cx="18097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www.library.cornell.edu/preservation/tutorial-spanish/tutorial-images/staingray.gif">
            <a:extLst>
              <a:ext uri="{FF2B5EF4-FFF2-40B4-BE49-F238E27FC236}">
                <a16:creationId xmlns:a16="http://schemas.microsoft.com/office/drawing/2014/main" id="{CFAC7A27-994A-4CF6-8925-6549E3EEE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800350"/>
            <a:ext cx="18097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Subtítulo">
            <a:extLst>
              <a:ext uri="{FF2B5EF4-FFF2-40B4-BE49-F238E27FC236}">
                <a16:creationId xmlns:a16="http://schemas.microsoft.com/office/drawing/2014/main" id="{3A038FC3-EFAF-4442-B086-6572590D6937}"/>
              </a:ext>
            </a:extLst>
          </p:cNvPr>
          <p:cNvSpPr txBox="1">
            <a:spLocks/>
          </p:cNvSpPr>
          <p:nvPr/>
        </p:nvSpPr>
        <p:spPr>
          <a:xfrm>
            <a:off x="4575175" y="5805488"/>
            <a:ext cx="1368425" cy="57626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Imagen </a:t>
            </a:r>
            <a:r>
              <a:rPr lang="es-PE" sz="1800" dirty="0" err="1">
                <a:solidFill>
                  <a:prstClr val="black"/>
                </a:solidFill>
              </a:rPr>
              <a:t>bitonal</a:t>
            </a:r>
            <a:endParaRPr lang="es-PE" sz="1800" dirty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 1 bit</a:t>
            </a:r>
            <a:endParaRPr lang="es-PE" sz="1400" dirty="0">
              <a:solidFill>
                <a:prstClr val="black"/>
              </a:solidFill>
            </a:endParaRPr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855B74C3-5BB3-4033-8138-0492F2646274}"/>
              </a:ext>
            </a:extLst>
          </p:cNvPr>
          <p:cNvSpPr txBox="1">
            <a:spLocks/>
          </p:cNvSpPr>
          <p:nvPr/>
        </p:nvSpPr>
        <p:spPr>
          <a:xfrm>
            <a:off x="6489700" y="5805488"/>
            <a:ext cx="1430338" cy="6477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Escala de grises</a:t>
            </a:r>
          </a:p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8 bits</a:t>
            </a:r>
            <a:endParaRPr lang="es-PE" sz="1400" dirty="0">
              <a:solidFill>
                <a:prstClr val="black"/>
              </a:solidFill>
            </a:endParaRPr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EB7E79E0-4ACA-4575-8DED-AC244DC05F8A}"/>
              </a:ext>
            </a:extLst>
          </p:cNvPr>
          <p:cNvSpPr txBox="1">
            <a:spLocks/>
          </p:cNvSpPr>
          <p:nvPr/>
        </p:nvSpPr>
        <p:spPr>
          <a:xfrm>
            <a:off x="1476375" y="5805488"/>
            <a:ext cx="1366838" cy="57626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Imagen </a:t>
            </a:r>
            <a:r>
              <a:rPr lang="es-PE" sz="1800" dirty="0" err="1">
                <a:solidFill>
                  <a:prstClr val="black"/>
                </a:solidFill>
              </a:rPr>
              <a:t>bitonal</a:t>
            </a:r>
            <a:endParaRPr lang="es-PE" sz="1800" dirty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PE" sz="1800" dirty="0">
                <a:solidFill>
                  <a:prstClr val="black"/>
                </a:solidFill>
              </a:rPr>
              <a:t> 1 bit</a:t>
            </a:r>
            <a:endParaRPr lang="es-PE" sz="1400" dirty="0">
              <a:solidFill>
                <a:prstClr val="black"/>
              </a:solidFill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CED94AB5-0ABD-4576-BF59-4FFFE48F9E64}"/>
              </a:ext>
            </a:extLst>
          </p:cNvPr>
          <p:cNvSpPr txBox="1">
            <a:spLocks/>
          </p:cNvSpPr>
          <p:nvPr/>
        </p:nvSpPr>
        <p:spPr bwMode="auto">
          <a:xfrm>
            <a:off x="684213" y="908050"/>
            <a:ext cx="77724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endParaRPr lang="es-PE" altLang="es-PE" sz="24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0" name="4 Marcador de número de diapositiva">
            <a:extLst>
              <a:ext uri="{FF2B5EF4-FFF2-40B4-BE49-F238E27FC236}">
                <a16:creationId xmlns:a16="http://schemas.microsoft.com/office/drawing/2014/main" id="{B300D1A2-E51E-4B0D-8ABD-605BCC29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2F2D8AB-37E6-4540-A7F0-E50D57548701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68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>
            <a:extLst>
              <a:ext uri="{FF2B5EF4-FFF2-40B4-BE49-F238E27FC236}">
                <a16:creationId xmlns:a16="http://schemas.microsoft.com/office/drawing/2014/main" id="{13201E82-1351-4FCE-9385-EAE5FB552A8F}"/>
              </a:ext>
            </a:extLst>
          </p:cNvPr>
          <p:cNvSpPr txBox="1">
            <a:spLocks/>
          </p:cNvSpPr>
          <p:nvPr/>
        </p:nvSpPr>
        <p:spPr>
          <a:xfrm>
            <a:off x="755650" y="1844675"/>
            <a:ext cx="7848600" cy="46799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/>
              <a:t>Resolución de captura, según tipo de imagen:  </a:t>
            </a:r>
            <a:r>
              <a:rPr lang="es-ES" sz="2400" b="1" dirty="0"/>
              <a:t>medias tintas.</a:t>
            </a:r>
            <a:endParaRPr lang="es-PE" sz="2400" b="1" dirty="0"/>
          </a:p>
        </p:txBody>
      </p:sp>
      <p:pic>
        <p:nvPicPr>
          <p:cNvPr id="4" name="Picture 2" descr="http://www.library.cornell.edu/preservation/tutorial-spanish/tutorial-images/150dpi.jpg">
            <a:extLst>
              <a:ext uri="{FF2B5EF4-FFF2-40B4-BE49-F238E27FC236}">
                <a16:creationId xmlns:a16="http://schemas.microsoft.com/office/drawing/2014/main" id="{0F93A0CC-3CFB-4096-9E67-4E37211A7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571243"/>
            <a:ext cx="33845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library.cornell.edu/preservation/tutorial-spanish/tutorial-images/400dpismall.jpg">
            <a:extLst>
              <a:ext uri="{FF2B5EF4-FFF2-40B4-BE49-F238E27FC236}">
                <a16:creationId xmlns:a16="http://schemas.microsoft.com/office/drawing/2014/main" id="{5F190535-B65D-42AF-947D-414B313B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568068"/>
            <a:ext cx="33147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 CuadroTexto">
            <a:extLst>
              <a:ext uri="{FF2B5EF4-FFF2-40B4-BE49-F238E27FC236}">
                <a16:creationId xmlns:a16="http://schemas.microsoft.com/office/drawing/2014/main" id="{A680847D-C23C-4B64-92AE-4C235C694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838" y="4862005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PE" altLang="es-PE">
                <a:solidFill>
                  <a:prstClr val="black"/>
                </a:solidFill>
                <a:cs typeface="+mn-cs"/>
              </a:rPr>
              <a:t>400 dpi</a:t>
            </a:r>
          </a:p>
        </p:txBody>
      </p:sp>
      <p:sp>
        <p:nvSpPr>
          <p:cNvPr id="7" name="9 CuadroTexto">
            <a:extLst>
              <a:ext uri="{FF2B5EF4-FFF2-40B4-BE49-F238E27FC236}">
                <a16:creationId xmlns:a16="http://schemas.microsoft.com/office/drawing/2014/main" id="{984CDE48-97F2-4379-929F-73A2CF65B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1550" y="4800093"/>
            <a:ext cx="93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PE" altLang="es-PE">
                <a:solidFill>
                  <a:prstClr val="black"/>
                </a:solidFill>
                <a:cs typeface="+mn-cs"/>
              </a:rPr>
              <a:t>150 dpi</a:t>
            </a: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F64AB688-AB5D-47FC-8194-E578D5F9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0151DC93-F6BB-4574-8B9F-539873C0ECDE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38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>
            <a:extLst>
              <a:ext uri="{FF2B5EF4-FFF2-40B4-BE49-F238E27FC236}">
                <a16:creationId xmlns:a16="http://schemas.microsoft.com/office/drawing/2014/main" id="{03E7B501-566A-4B83-805E-3BAED8128779}"/>
              </a:ext>
            </a:extLst>
          </p:cNvPr>
          <p:cNvSpPr txBox="1">
            <a:spLocks/>
          </p:cNvSpPr>
          <p:nvPr/>
        </p:nvSpPr>
        <p:spPr>
          <a:xfrm>
            <a:off x="755650" y="1603139"/>
            <a:ext cx="7848600" cy="46799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/>
              <a:t>Resolución de captura, según tipo de imagen:  </a:t>
            </a:r>
            <a:r>
              <a:rPr lang="es-ES" sz="2400" b="1" dirty="0"/>
              <a:t>tono continuo.</a:t>
            </a:r>
            <a:endParaRPr lang="es-PE" sz="2400" b="1" dirty="0"/>
          </a:p>
        </p:txBody>
      </p:sp>
      <p:sp>
        <p:nvSpPr>
          <p:cNvPr id="3" name="3 CuadroTexto">
            <a:extLst>
              <a:ext uri="{FF2B5EF4-FFF2-40B4-BE49-F238E27FC236}">
                <a16:creationId xmlns:a16="http://schemas.microsoft.com/office/drawing/2014/main" id="{9F0DE6DB-257C-4B48-B639-692493814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657" y="5760621"/>
            <a:ext cx="93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PE" altLang="es-PE">
                <a:solidFill>
                  <a:prstClr val="black"/>
                </a:solidFill>
                <a:cs typeface="+mn-cs"/>
              </a:rPr>
              <a:t>400 dpi</a:t>
            </a:r>
          </a:p>
        </p:txBody>
      </p:sp>
      <p:sp>
        <p:nvSpPr>
          <p:cNvPr id="4" name="9 CuadroTexto">
            <a:extLst>
              <a:ext uri="{FF2B5EF4-FFF2-40B4-BE49-F238E27FC236}">
                <a16:creationId xmlns:a16="http://schemas.microsoft.com/office/drawing/2014/main" id="{EA9EC1C4-3475-420F-9FB2-896084820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8669" y="5743158"/>
            <a:ext cx="93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PE" altLang="es-PE">
                <a:solidFill>
                  <a:prstClr val="black"/>
                </a:solidFill>
                <a:cs typeface="+mn-cs"/>
              </a:rPr>
              <a:t>150 dpi</a:t>
            </a:r>
          </a:p>
        </p:txBody>
      </p:sp>
      <p:pic>
        <p:nvPicPr>
          <p:cNvPr id="5" name="Picture 2" descr="http://www.library.cornell.edu/preservation/tutorial-spanish/tutorial-images/grace75-150.gif">
            <a:extLst>
              <a:ext uri="{FF2B5EF4-FFF2-40B4-BE49-F238E27FC236}">
                <a16:creationId xmlns:a16="http://schemas.microsoft.com/office/drawing/2014/main" id="{74F7C765-646D-42F0-B1D1-3F7CC2950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57" y="2214146"/>
            <a:ext cx="67691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B1ACE6D-EF64-4A3D-8DBE-99C29B9A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2CB8A761-A7D6-44C1-A660-12CD53AFEA2A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40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>
            <a:extLst>
              <a:ext uri="{FF2B5EF4-FFF2-40B4-BE49-F238E27FC236}">
                <a16:creationId xmlns:a16="http://schemas.microsoft.com/office/drawing/2014/main" id="{E727014E-0C46-49A0-920D-90097A4250DB}"/>
              </a:ext>
            </a:extLst>
          </p:cNvPr>
          <p:cNvSpPr txBox="1">
            <a:spLocks/>
          </p:cNvSpPr>
          <p:nvPr/>
        </p:nvSpPr>
        <p:spPr>
          <a:xfrm>
            <a:off x="755650" y="1609332"/>
            <a:ext cx="7848600" cy="47513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/>
              <a:t>Resolución de captura, según detalles y tipo de impresión: </a:t>
            </a:r>
            <a:r>
              <a:rPr lang="es-ES" sz="2400" b="1" dirty="0"/>
              <a:t>grabados</a:t>
            </a:r>
            <a:r>
              <a:rPr lang="es-ES" sz="2400" dirty="0"/>
              <a:t>.</a:t>
            </a:r>
            <a:endParaRPr lang="es-PE" sz="2400" dirty="0"/>
          </a:p>
        </p:txBody>
      </p:sp>
      <p:sp>
        <p:nvSpPr>
          <p:cNvPr id="3" name="3 CuadroTexto">
            <a:extLst>
              <a:ext uri="{FF2B5EF4-FFF2-40B4-BE49-F238E27FC236}">
                <a16:creationId xmlns:a16="http://schemas.microsoft.com/office/drawing/2014/main" id="{B9B35332-D1F2-4D61-B5B4-5337FCE93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88" y="6308725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PE" altLang="es-PE">
                <a:solidFill>
                  <a:prstClr val="black"/>
                </a:solidFill>
                <a:cs typeface="+mn-cs"/>
              </a:rPr>
              <a:t>100 dpi</a:t>
            </a:r>
          </a:p>
        </p:txBody>
      </p:sp>
      <p:sp>
        <p:nvSpPr>
          <p:cNvPr id="4" name="9 CuadroTexto">
            <a:extLst>
              <a:ext uri="{FF2B5EF4-FFF2-40B4-BE49-F238E27FC236}">
                <a16:creationId xmlns:a16="http://schemas.microsoft.com/office/drawing/2014/main" id="{E7950225-BE3A-49E8-91A8-E00663A52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113" y="6308725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PE" altLang="es-PE">
                <a:solidFill>
                  <a:prstClr val="black"/>
                </a:solidFill>
                <a:cs typeface="+mn-cs"/>
              </a:rPr>
              <a:t>300 dpi</a:t>
            </a:r>
          </a:p>
        </p:txBody>
      </p:sp>
      <p:pic>
        <p:nvPicPr>
          <p:cNvPr id="5" name="Picture 2" descr="http://www.library.cornell.edu/preservation/tutorial-spanish/tutorial-images/rescomp600dpi.jpg">
            <a:extLst>
              <a:ext uri="{FF2B5EF4-FFF2-40B4-BE49-F238E27FC236}">
                <a16:creationId xmlns:a16="http://schemas.microsoft.com/office/drawing/2014/main" id="{417FAD8C-8063-4A87-993F-0DBC1AF7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636838"/>
            <a:ext cx="12382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library.cornell.edu/preservation/tutorial-spanish/tutorial-images/rescomp300dpi.jpg">
            <a:extLst>
              <a:ext uri="{FF2B5EF4-FFF2-40B4-BE49-F238E27FC236}">
                <a16:creationId xmlns:a16="http://schemas.microsoft.com/office/drawing/2014/main" id="{CE5283F8-BCAB-4636-A647-F9220BFED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36838"/>
            <a:ext cx="12382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library.cornell.edu/preservation/tutorial-spanish/tutorial-images/rescomp100dpi.jpg">
            <a:extLst>
              <a:ext uri="{FF2B5EF4-FFF2-40B4-BE49-F238E27FC236}">
                <a16:creationId xmlns:a16="http://schemas.microsoft.com/office/drawing/2014/main" id="{A554456B-995E-4A18-9E7A-BF6136219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36838"/>
            <a:ext cx="12382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CuadroTexto">
            <a:extLst>
              <a:ext uri="{FF2B5EF4-FFF2-40B4-BE49-F238E27FC236}">
                <a16:creationId xmlns:a16="http://schemas.microsoft.com/office/drawing/2014/main" id="{75C02006-983A-42BA-ABFB-FE45B5856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300" y="6308725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PE" altLang="es-PE">
                <a:solidFill>
                  <a:prstClr val="black"/>
                </a:solidFill>
                <a:cs typeface="+mn-cs"/>
              </a:rPr>
              <a:t>600 dpi</a:t>
            </a: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E4FBF694-E68B-4AE9-82AA-9F9F5DE9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9581681-0EF0-4F83-8B2C-6D41419AE5E1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4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>
            <a:extLst>
              <a:ext uri="{FF2B5EF4-FFF2-40B4-BE49-F238E27FC236}">
                <a16:creationId xmlns:a16="http://schemas.microsoft.com/office/drawing/2014/main" id="{765D4214-3BE7-417F-B9BE-6D2E5571A591}"/>
              </a:ext>
            </a:extLst>
          </p:cNvPr>
          <p:cNvSpPr txBox="1">
            <a:spLocks/>
          </p:cNvSpPr>
          <p:nvPr/>
        </p:nvSpPr>
        <p:spPr>
          <a:xfrm>
            <a:off x="900112" y="1102594"/>
            <a:ext cx="7343775" cy="7921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>
              <a:buNone/>
            </a:pPr>
            <a:r>
              <a:rPr lang="es-PE" altLang="es-PE" sz="2400" dirty="0"/>
              <a:t>Resolución: de acuerdo a dimensiones de </a:t>
            </a:r>
            <a:r>
              <a:rPr lang="es-PE" altLang="es-PE" sz="2400" b="1" dirty="0"/>
              <a:t>letra</a:t>
            </a:r>
            <a:r>
              <a:rPr lang="es-PE" altLang="es-PE" sz="2400" dirty="0"/>
              <a:t>, </a:t>
            </a:r>
            <a:r>
              <a:rPr lang="es-PE" altLang="es-PE" sz="2400" u="sng" dirty="0"/>
              <a:t>papel</a:t>
            </a:r>
            <a:r>
              <a:rPr lang="es-PE" altLang="es-PE" sz="2400" dirty="0"/>
              <a:t> en </a:t>
            </a:r>
            <a:r>
              <a:rPr lang="es-PE" altLang="es-PE" sz="2400" b="1" dirty="0"/>
              <a:t>B/N</a:t>
            </a:r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080E4F4B-EA57-45EC-974C-D41252C7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EC683A14-929E-4181-B8DE-AFC68A3AE144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15 Tabla">
            <a:extLst>
              <a:ext uri="{FF2B5EF4-FFF2-40B4-BE49-F238E27FC236}">
                <a16:creationId xmlns:a16="http://schemas.microsoft.com/office/drawing/2014/main" id="{FC7C5BCB-55D6-46C4-BD2F-E6D74A176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680096"/>
              </p:ext>
            </p:extLst>
          </p:nvPr>
        </p:nvGraphicFramePr>
        <p:xfrm>
          <a:off x="960495" y="2232866"/>
          <a:ext cx="7488238" cy="38163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7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8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8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230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Índice de calidad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Resolución / Bitonal (B/N)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25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Altura de letra=1mm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Altura de letra=1,5mm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Altura de letra=2mm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Altura de letra=3mm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Excelente 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615,38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410,26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307,69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205,13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6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Buena 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384,62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256,41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192,31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128,21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Mínima 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276,92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184,62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138,46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92,31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Apenas legible 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230,77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153,85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115,38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76,92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940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RUUExQWFRUVGBkYGBgYGBwaGhgYGhgaHBwYGRwYHCYfGhojHBgXHy8gIycpLCwsFR4xNTAqNSYrLCkBCQoKDgwOGg8PGi8lHyQpLC0qLCwsLCwsLCwpLCwsLCwsLCksLCwsLCwsLCwsLCksLCwsLCwsLCwsLCksLCwsLP/AABEIAMIBAwMBIgACEQEDEQH/xAAcAAABBQEBAQAAAAAAAAAAAAAEAgMFBgcAAQj/xAA/EAABAgMFBgQEBQIFBAMAAAABAhEAAyEEBRIxQQYiUWFxgRORobEywdHwByNCYuEUUhUzcqLxQ4KSwiQ0sv/EABoBAAMBAQEBAAAAAAAAAAAAAAMEBQIGAQD/xAAzEQACAgEDAgUCBQQBBQAAAAABAgADEQQSITFBBRMiUWEycRQjgaHBQpGx0eEVJDNScv/aAAwDAQACEQMRAD8Ap067MCmKRA8yWnh6QfeNoJ3ycyRmH8neIUW7GFHIDjEGoWMMmdvcUTiIt1vwJZAYn0H1iMkW1VQ/KtRC7Uyju56jieXpAuAaOCNDFNK1CyFddYLMg8S+fh7tMbNPCVK3VUYmnTlG/WRSJyApLEGPklM1vSNR/C7blUlYlTVHw1Fq/pJyI5RG1+hTf52MjuP5m3/7lfT9Q/eaxe9yEoJl0UKtoeUUoLSslBBQsZpV8uMajJnBQiMvW4pc2qkh+OsTtRoESvzdPyD+0HpNf5R2v/eZzOs5ll2pEps5tGizqL0Sr4gaNziM2gtpsE7DNKlyl5PXD2/mM42ovw/1EzwVPLKQkZ5EB+lY80NFljBlOO4MtX3VvV+ZyD7Tcb92hkWqzDwZiVOpmdiGzdOcU6VcJUQCAYz7ZK9ZsqbuIMzxBhwiqmd3SeIbvlFqtu3gs6sJSp8i4KSl9WPenKGNdptQ1xKc5gdDYtNJCnAz3hO0E0BZlhJUEhqanWIRGzq8IX4TJOqj8hBNmmGdMeu8fN41u6rnSbN4aw4UK/fGFWubT7awOTH9XqF09ak8zFJt1N+kdnH1gGdd+HeBKTzyjRr3uXwVEZp0MQ86ypOYg1WuzzGlSu1QyyozbvWtQCUner9Y69LrVZyArUP9Y0bZi60Yg+QyiO/EqyJJSUVI4RqvxHdeKscRdivmmsDnHWUSVeKxkoiG5t4zMWJ3Lx5LsqlqwpQongxiXsWyJXMShat41KUGqRxWrIdAD1iqfLXloO1328SzyrZOnS5YRMUE4Q4SWHpEzYyqWn4jSD7sulEmWEpDBI+84hr7vMVSNaCOW3C59idMz4WK+VA47wa1yzaUgLOIgln55wJa9hJ8xQVKSCKDP19ods1rKRQHnR+sWCbtNLsaE4ViepYqPhCB+7MvyhkfiEP5Q49p9qLTWNtYH2xIhGyC5AqAjio5nyh3wxLG7XnDVu2zm2ihwhOgSNeZJhdjnhaSFFiQ47Riyu8DdbNU2Oy5f9pn97TXnzFk6tAE0VOsSN8ycE8qTvJ1HvAFnlhRpTlHSVEBAR7RW1PWVHvOsskYhi+EGueXaE2iSxSkJq5fV+HYB/OJWxyd9JwuxBwlmIGbvSJWzXWlyVVpTmNGp9tGG1AU5M3+FyMSNsdhIJIHxEOW0zYRZbLZWDgZQ5ZZSWbQQSgMH4RHv1BsOJQrqWocQCbJUVHd946BZ9+HEWlgjmov6COgw01uOkH+MrHeZ+bJOWAcTkgkpCnUE8VaAd35R1om4UJQkBxUqGZxaHQtVjzgZK1NSgZvsQZZVoCBiO8Fa6pIL+RY946ZhicxUQ3AJye5MAmpILZHV+UPycJSorJxBm51qk8Czl+UPXvZwhY4tWmrkP3DHvEealuHvrGwQwzFnBpcqYvJXERJXetqjMZ/IxFKNYKsi2fmIy65XmaosK2Aj3n0Z+Ge0JtFnCFHflsk8cOhi7IW5aMY/DeYZNokgKcTEsocFZsenzjZCWUTEOr8hiO279iJ9rqwtmR35lV/EbZ5Nos5LbyKj6R853nJZZAppH1ja95LHWPmHbCTgtMxI/uLecb0tgGpZE6EA/3haW3acq3aNzlhMgYCQtI0oaahu8R0mQZsuYqqlAPxdiKk9Hgm5rGZj/ES4AbIcSfaJ+fIMpQQyQCMZIDOTSvSKZYKcDrPQC4yemJGbJbVf0iwtaTMQnNIYEnQuoFgK5cBG0Xbt7KnoCpRZLVCqFJbIj7EfPi7IrGsE1BUC/WJG0bWTQUJlrKUICQwDOQkODxDuGib4h4WmqIZeG95uqxMfnnIHAmi7cbRlMo4VjEVADXM/wARDXXf6Zg/MGHRwd1++UVHaDaT+oKQE4Up5u5b5R5ZrYUooSIxX4cK6AhHMp1a1FsIrPpAmjrvMSRiBoMy4bziCtt8onL3l4xolIcl9OXrFXF8TJhSiYtSpYLlJy8tYLMwkkS5yZaH/QghRHYD3jVXh61nc3WbfxEN/wCMfr3lpl3iiQg7iUfsDFR6/wAntFg2EKZuNYDF69eJOZPMxnv9KgJAxzVk1/y28ypX16RouwszBZJqgkJZ2yfTM6wp4koTTkr1JxAG52yJL33egSMII5xTLZb0lbNnqK/VodmKUrfUpRJ5t2gJa68/vWFtLpxWuBHQoqULC7UCRm33ygA2VJG8tXYD5mCZpLQBMLUh6kMOkzay9TCZNkCfhU45hjBc3eJILDlmzAQHKmljyh4GnWkeuCTibVgoyJXL3VgUoAk1LPw59o9uOxv7wXe9240hQDqy9omLjsTIBI0jV9grrmtOu99x7QISAgvmWyIo5ia8EqSOLfDo/wDxCkS0Dewl8nbKlTzhaJ6GopPn7vURNd2bGI7kRMtYFCGPKsM3naEplkoU5cPwGYhFrtKA5KgCOdfQVgWXb0+DNCU+Iogkh8JYDdorhBdPSS24iLaizAwDI/xCeEdA8q8aDflDkpKgR1wlvKOi3skTB9pURaUkMJb5VJJNHcAClaeUJnpyLM/whs+n1hM2zmVMUhWaS38/fGCbdNGJwxYJAamSQ7d3h7uMREN6Du6gxd4TiqQgqbEFM41ASA58h5RHyJcKm2gqNTQZDhD9nkZ8W8h9Y9A2jEyxF1m4e2P7QYpclvv7+cS1yXeJimxMpnSDq2nXgOURs1IFBWLPcNnYFZ4M8BvtCLDaWrL/AGlh2DmH/EZKS+8p+4cknnnG33hasLcyBGYbDWVE+0yLQlsSHSttFJSQ56houl/2z8yWP3RzPit+BsXqcQl1fm2qvxD72vLAqWjVQJ8o+fNrZeO0rJOaj7xrV/XkTecuXoEBJ5FTn6Rlu1l1qNrKB+pbfXyYmPPDht1BZj1URimkLT05IB/cyYuOxoRLThq4cRG7SuFBRyIYdQf5EWCyyQkAJyAYcgMoru0loStQQFBWF8TaEkU9IsVEtbmFvAWkiQU1JUrES5UanUmIm02bfVpkQOsTVttqZaANc8or86cVKJGvGKiZkOzbjmN1HB4OkLpA0pNYdQeY7xpuZisleRPMRqHZ/WHpNpWnJTQlFleuNI848VKbUHp/LR52mxnOYYbdMOaj7xpuxNrewqCjmFOe8ZS50jTtnXl2EE/qHuon2aIviyg1AfIlfQLvY/pGrOlKpVVqo+Q4d4jf6uWaBZf9ze1IKuWaFBaOZipXtI8OapPAwLSrl2QynrBhQ8s6ph0II5P86Qhcgn4GVydleRz7PFcslqUn4S3LSCRe2IsSx94cFbA8RBmBHMnJCiHCgQedPeFyp4xYT2+kJui3YmQo4gaVqOtcjBt42BBKQlg7MU5Ud6fOAEgNgiMqh2ZBjlmkvuxOIsoSBSjQBdqMLDPV+OkWCYhkVyOUSdW25tsYB2AfMq9rnspghZ5ghPyJgaelD4icIP8AcN59QAHf0zg60o8P4iOIcwMuRjGLdYVd9R79I3WcDGIyw75kXarRJFFTFcmQfnAiLMkjEmYaVqhQPWmUSRXLG8tJBOQCHPcnKEovaWS1UjJ1Bh56d4pIxC+kGTbFUt6yJHh/7k+keRLJsqVVCQQdQQQe7x0G8z4gvJ+ZV9s7sJKZqRwSr/1PuPKKxiJ1MaZa7KJiFIVkoMfkexrGaWmQqXMUgioLGGtDdvTYeok3xGjy7N46H/MelygDWHrQphQgDgPvOFSpBwkgO2cAz3dtYcHJi+TWn3ipFSGzf/iLVaLRglYRoBEJd9nwsR8Wb8On1g1aVLUA5LtU6tr98IU1AViM9BHNGCqn3M0L8GnTNnKJ3Skeb/SLLbrVjnpq7zA3nFc2Pm+DKWMmAfmS58oeu28Mc9FfhJVHJasNZez9gOJVr020s/x/EZvm1k32OCVO/RLAQBtVN8OfMUQCX3eqvkz+cF27/wC9jOoHnEbtpOH9Q5+EsqlSSBUenrDVHqsT/wCZoL5aA/GP8SLvCcVALUsvwFADnkIg/wDEVVCQOpAPpBCbDNnqrupfX+InrFsxKZ1Oo+npFwWpSMEyc9Ft5yOB8ynTpRW5NSde3KAJdjUSzHsCfaNTRYZSPhQkdodWQ2Uffj/ZYP8A6aP6mmbXdYhiImKwULEjXhxhlchjRou97XeJg+Fz0iqWi7JiaYS3R4NVd5mWPEHbQK1CjmBJlVZq8s49RZnBOKo0INeQYZ9WgyTY7QzJCm4AH5V7QWu5rXMzlOwYboS3kBBi4HcQIRSOhzArullcxMsDE5AjVLbIaSEDJIb0im7MbM2iVPTMXLDB/wBQesaZOky0yMS1BL8THOeLX/mIF5H8yxovykDMOpmaWGeUT1A8YRtZIAmJUz4hxbKDL5udaJpWlyDUMIr1725S1AKen28OUDfYrp7cxjUWbamVvfiIsaU1qYRPsQJooDqCPYEesdZTX5iCZ9lUaoqf25+WcPbsPJ5XfXApE5cpTORw6aHpFwum8vHlBKqLQ/8A3B8xFds1qJWiVOSCHAGIYSkdQxasT1mu2SFDwytBeoUQoNyZjSBanbj5hdHkHaeks90SCo51GXnFgngFKUxC3BJUhwpQUQRUAxbLru/EvEfhArzjmtRYN+YxqHFfJ7So7T3a7E5BLV1L+8Vq7gl1YJlWchiKf6SKjmxbk8WfbC/AZpQFBIHFLuPNuMVC8ri8RSVoUiWsNvBJDni6VEA+UVtIhavLnGZk3NtHHMkUSXO9ug6iqRSgZ6djAU+TLBZTnmKj/bDc68JyAErABDAqCt0nixFDrSG51uWQRiJB15EVapDQ4lRBg7LQRiES0y1B0WZa06Kc1ah+EEZvrHQCiWoBkqKRwDx0M7R7xDc3tJsKByYtnFX2vuzeTOSP2qb/AGk+3YRZ7PKU+VOZHmAkQ5aLKFpKVBwoMYlV3eTYGEt3acX1lT17TPUz2Qw78zn8hDFksxKsdAlJBJUc6/COJMG3zZTKJQWAGvEaGI2daXSEigHqTmY6BDuGROYu9LbW7QhduAokE0zJPoA3SLjdapCJKJikpxqSAP2lKQ7u+8TFFlM2ratrwA5w/KKiWBKUu7O8Cvq3rjOIbT6gq2cZl2Te/wCStWRWWH30h7ZeefGc5BJ9jFbs08EB/hHqdB3i43NYQZQmKd1/pGg0A40iJqKwiEe86Gpt+JEz7xWu0KW+tBwGVIk5V1LnKClgJA4glR7PTvErYrHLS5SlmJGmYh6dacOJgDhAOfEtwgJbptELgARuVdCQGr6fSHE3SjgfOHV2psVPhKQeqocs07EpYpukD01j7a0GSsY/wpHA+cLTdiOD94VabQUBR3Sykjo/HnDtsmFCFKDU4v7CsEAaDbb7RCbCnhC/6NPCPFrW62phSkgkUfUEv9vCF2hWIgEOJeJudKhnpBQhgSR7R1VlTwjwyxwENqtLrltkvFTprUPoeECzpswoQQCVYzSocVZ+UfFCZ6GAhmFoEvsAySFEAVZ34Q7d5SFHECpphycgaeUBbYWxMuUVMM6AmhJBoeIzhY17rAMQ4f3jt2zBOkCoJTuk8eB7/WKff9gTKmFeBKxXEKgjQVCvYQZsPe+OaZcwuZxro5PtnB+0dkrMSRkx+RjaZ095WZ3LavH3lGZIUCl0pPEuB3bL6QXMsSgxzBDgh8oRaZIS2ocA8n+VIt+zspCpeE6Q/qbhUocQFFZJKtKWrgtyM+Y6P7QdZ56wxxeIjJ/1J6605uDxidve40ZJpzEC3Ns8oTgS2FNX4jh3jC6pGTJm/IKtxLxswhSmQc9CMiHzB+84vKpXhSVAcIiNlbrEsYmYAAJ6QXetsxBhlrHJXWB7eIhqnNt21egmf7R2dKwpJw423SqjPq8VRJnWdRxS3FclMD5ggxoN+XYmbLJYFhkf5iqC4CA8mbh1MsklB7VaOk0ty7NpMoMu8Bh2lfvK9ipLELlOXcMXbLeGTPEIq+JiFACZ4qeYY9Hz9SIt8+wzVshaG3nUolL4WZkNm+ZNMoYm7EgmpJ5jMcuY6xSXU01jDGI26W+18rI6VtJLYUX/AOIPq8dB52BVoQR1b0jyM/idL7zX4XUfEnQlRzYep9YeTLpWsNKtJ0AHX+GhrxFHNR7AD+Yj+U7dZZ86tYDtRcnjynT8aKjmNU/TnFAVIwgFVH8/4jRL1sHiyFp/UzpLnMV145d4zyTZ1KqxIAKuwzPnSLfhxIrKk9DOe8TVWtBUdRFolinodatnBE2zKSrDTEaMlQLDsTDctYBxE0GQGp07CDbFZy7n4jU8uUON7mLJ02jrPbBZiqdLQclEA9Hz8njT5yGCEigxJGmQr7CKpsvdlVzqPVKeWQ7GsW20yzQhmSFEuf2sIi6tw9gA7S/pUZK/V1MdsYBSCHYua8znA9sR/mEH+wEMaVDVy1MESDhlo4Mkeev3xhmf/wBXIupAzdqcq9oXUQzHiKmoDzRugBaal+tc6/WC7N8UyjbwrWtNXPakMLlB5jAnfTR6PxoRTX7EEWeWRMm0LEgg6GjQTHEDmMWyUwmEmhKSWDkM1NBBVtA8NThwA7OQ9eVYHnpI8Y4c8JD6swzB0g60SsSCKB09K/KNjtBmCUOIYACqW5L5uBQHNh7x1mmgeGGDqR0JYUHoY4gY0uMTyiKVflwIpCpKVPJJSQwLslgHy++cExMRizzThkvWqgXroeLnUDvDc2SQE4iKTnBUdNAPoYclJOFOF6TS7GjPUGohKRh8UB0tMBcB8yB5x8Z8BG5qW8RnLTEk9fNyIb2oukTpTEOUlxVuWbZ1h+1S6T61dKiGyybqWH3oTayfDUxAOpfCBUORAySCCIYdMTMJlhXImeIiolrGIGi5ZfJaRof7hQ8so0O/rOJm/n4kvtiSwp6HuYHvPZlVom4paA4SAS1FBWYPHrEjLsa0JTKmhnQB/pIDOKejwtqtSjkHPI6zNaKhyD+kzq3SjiUlVMSD5ioPmPWB7HeKkKBB+IV6ihH3xi92rZazkb9oL8k/UxDz9kpLflzAqr71PZ4Kmtqddrf4m9jM25P8Qi7Z4mBjX3H8cos912EEjTieMQV13SiV8UwdE/UxZ7PbgAMA7xG1bnokPaW24A5lin2gJQEjICIFM/iqj+ceXlPLDSK1NmlyCYS01OckmK6XSZUmW1KPEDUbt6xw2dB+2iFudSsQYkxb8SyBA9Q7VnCmC1G+hsK0Dsmy8sVKR3zhVrupKQ7CJuySCBWIvaa1hCKlqQEeaxBJiNeosst25zKhaJu8aR0Vy17SnGpk0ekdF0aR8dJ0gUYib5vKVZ1MvFXJkkvEDP20lj4UrPkI1HaPZKXaJZSoV9e0Y7e+zhsyiCgrrQ/wBnFLwy7T6lcNndImotsI3VYx9uRHLVtUZiSkSyAoM+LjwYQLecxKQJCAxp4h4r/tf+1FepxHhCLBOImFas0JJQOeSW6Ev2jy12QJKQFYlLSlSzk2KuF9cxWLqoiHCiI+t03E8/x/zPLtsmJQ4DJ/cxc7ouMrIxa+sC7LXLiVk5zy8h3+Ua5s9syEMtYroIieJ64qfLXrHdMK9NWbX6npK/abnTZ5aUsBjKd3gM3POBLQplGhbA5q2Rox45+kWy+LEVqxdfSKrb5JGM/tCf8AdE3R2+YvJ5jtFvmJknmOWoDw6im7Rno45h4ZtIbG+sxIFRp375PXTQi3FkZA1DA8XaG8eEzD+9PSqWrxAeKCzbGdPQGmuR8STVJYNlx46awXZv8AMmAgAjC5GtNYGtEoATSoEAqSSwG8A3F9T6QXImfmrBfIEcGarQWDjNqQfzXCinCCN5g71D6QaEYpfVPy+6wPNUSuYmpHhuz68m45QRZhilDgUc3y841BkwWSkAyQQFKwqAINAw5OD15w1Z3wSiSE4Vl3LHWnPoeEKsv/AEMqYvU/fnHqmShw6sM0sHwsT5uA/rGp4BPJyWCsZUwmgij0egD6ZjvCLSCfEGJgFJ7Bn4Uq1fWOtDYZzOCFAmoIJdqNl/Ee2qYT4qQCSwLACvo58zyjyaE8tCh+YRXcSc90jRmro8SV1yBNWE/tB5Me8RpRVVSFeEGozNzfN+USWzs/DPRiZ1IGr8ujQnqSfLO3rPrCQhI9pdrNZkpSABA973OJ0sjI6HgYPlwRLgem0SWrg9T3nMC1lbeDzPnzaaRMkzShTgg+nERG2ezzFChYDNRLAdzG/wB+7JybUlpiQ4yVqO8Ua9PwsmlTImBSTk9G7CkNmuyldrr+vUftOj0/iVNo9bYPz0lDlXrKk/C81f8AcaJHQGp6mDrt2hWtYSoMCaH5RZ7P+DmEPMm15CnrACtnkylMC7HOEr7aQSpBz8x3T6hLiQG6Sxz7GpcpMR6NniVuRFsu+UDJDcoPs9kAIjm6733FE95NOvarIHzAbkuMSw5FfaJnwIMkygBC2Edbp/A9yBrDyZBu1LWPkwFaMIeMt21vYlSnNBF02+2pTY5PFaqJSM+Z6CMHv/aBU81oIAuhLajCj0rxn5lnw3FSm5/0g02+BiNY6Igpj2OiGnrxN/jLJvty3149kkzf7hhVyUKH29Yom3FuXLWQFEBQMGfhZPUZdpsq80tMT1yI9o82/uxUyUlSQ5z+v1jlKKl02uNZ6Z4/XkQ9DDY2OpEzwhShiJKiaBy/SDbHZjMmOas3oGHm0dd9nGFnD5ZuOoMWa6ky5Tbrk1r6R0Oo1Hl5AHM902m3gFukvWw10IkyjNmUAq51i0WO8VTlEAMkFv8AmKzYzMnBKBkAmgyD19oudgsIlJYdTHIOHsY7j16xLW7VJLdew9hFWiWMJfhGd3nMZczCplOkZZOWi53zewSCkZxR1KJVMIUAcSdRk1RUZtDehQZLL0hvD0ZVJPeO3ind/wC5PvCJ0/8AzNMK01YnQVypl6w5bZhCXFN5PqfrA1oFJ1QRiTV6hiBUDI/SKwEfaOTUf5wdOaXd0gDifLSDpB/NUHfdSWfLt8+cBz1qKpiakEJAAbVte/HjlqZKfxGOWAaa9R3pG4OdPkfmFRBwiWQS9NacdYcsheUkim7xdu+ceLl/mpUCn4SC5q2dBCrtmYpaS7nj3j2YhFx2EHCgkE5u3fWusO33cBEtRSMlYoGuKbhmgkn/ADFCtM8q58gIvirOFJMJPVc1pNZ/SIajUNTYD2maWpNJtQaAtwPPmc4ROlHfLZyh0pz+UWS9Nn1Y1qRkpOVKdjSIWdZSlW8FBpeFyAM++fp0ja3huO/tHq7lsAIMDCy4D0MrLm3Jn1y5w5ZZSlYWArLeg50zrw1hdlshKkgVZDCoJZq5U7vFhs1kTJQCTUJPX0hbU6kVjHee2WhOO8mLqth8NPiUUwc8ecHJtyRkR5xSLyvUkE/sBiOue1qnTAhJo9fpCtWq1Na5XEQPhu9TYTiafKtYVELf+21nsrhSsS/7U1PfhFf2u2n/AKSV4UkvNNCrPA//ALctIymfMUtbKVVRdzxf3zi7RrdQ9WHwD7zOk8MV/XZ9Pb5mpr2smWkP8CDoM+5iPt6sMvFAd2oZKU8BU+5hN4zxNQpKfhTQc6Z94560tbduY55lyuha2CoMCWrZC8BNlKSC5SfeLPZ5BIjPvw0QQo8CKxp8tDCHPD/DVt1LN2E5zxMeXcQPvFARH35fUuyylTJhyyGpOgEOXleaJKFLmKCUpDkxjN77Um3zVKL4A4Sl8k/XjHS6nWhAVr6j9oPw/QnU2erhe/8AqVfbTaOZap6lrPQaJHARW5Actx9Inr3u1SZlE4knIxEHdVQCmTgxmhl2ALK+prKvjGAIoXYo5CnWOhQt54+sex9usnmyiWT8M5/g26UVKJM10Fy7uKerDvGhWxUpRmSJwZCiQDl5RkdwoCFJmywThNCpiXSxGHu0XTba1OoTEn4gFDuP5iR4npd+pUg4yOvyJjRAOOfaDTPwwnBY8BaJiNHVhLPqMsucWe4Pw5meIpc8pqGSBVvsRRrr2nmy8lGgpXsIusm/J/gpClkKUoPXIPUeQgFw1X0uQR79DGzXbtxUwx9pepYkWVNVJT/+iw4RC3xtgooV4KSKUKhXyinqnkl94qaYrLMmgcnlpC50s+AEjMJSPbyjaUADECmhQNusO4w0WlS5kwqUVHdB5U8vKBptnxeIEkElaXb9LcXo+sdKmJSuY5zUA5bhkKwhctSvEZL/AJoOmQGekNKgXpHMgDELvF8B6pPrDM6aQZ+f6a0ply5w/bScBbFmPhDnP0FIbWnenPQEJ19a5e0aAmCRHVqKZiyCMWAEBg9K60P8w/Zphxp1dAc1YFnZnaueT1hgBlEOD+U4PFmzqx8hmIcss0PLLDfRpowrmW/4j2YMJmyU+Ik1CjiFP1Uap6GHrGghLEudXLkPVoRNG+g4Sc2P9rhqhuEJu0MFj96qd2+UfdpiIkKJWohThKxzAAc0qGrGg3dbAtIIjO7WcXiJBUSMNKEOcmZyIl7hvFSJ+EndUkU4GnrGBYanDj9Ynq6PNTI6iXOfLiHvOzBSWPAxNqqmIC23gAsINCXaEvGVC2B0HJ5krTbi3p7SDsErwJgf4QhTFqZwHb7xCnJNMHQNEteGHCBmWNOsZ/tF/UGgwpQNQMhwLvCGn23PljzOi06+Yd5HMcvu88RTJl1XNwh3rhpkAMs6mjA8osF1f/DlJasyaSXP6Es/mWp5xAbG3LvqtE0lTPU1J0z55QfPnmYgLJD4iTWtTl0y7Q9Yo+lOg6/eMEbz5Z6d5CXup2dySpy+feK7OpNJOhHm4iSttsc1OSuPP2iuWq2fmZ/q9ooaWokYhtVaqKJdbVfeEYU6sD9IkbjGIqQf1Bx1jOFXgrE/OL9shP8AEWgjMEQlq9N5VeZ4NQtgbHb+JomxV1eGgk6n0izTrUAIpG3W2f8AQSkplpeZMdjols+/KIT8Mdp5k9U6XOWVKLLBPkR0ygVVt1GkZ6+/JP8Ar7Tm7aXvze39pIfirKWuTLUCcIUXAydqGMpEwy1O3yjdtqLJ4lkWQHKBib/TU+jxmEy7Jc1OJIePtJqCK82c57yv4d66cDqDImTbsSCSHERd4pQoPEmZeHEio0ziAtSAKYqxUoUFsrG9RbhcNI9VnL5x0JXPALR5FXmQCFkxKWBkGIOaQzdzBN43yVyUAn4XA1etPcwxLmOzs37sura0MAzMwlw2M5ZUMfW1ByCe0FRaUyB3kjddmK5iUOzrFeSBiPrSLumaSJRDZlWdcjX1isbNIeag8UrU/UhveLBap2FXIS1FuOQGsTLuXx7SzSdqZ9zOmJOAkl/ymd3qo9zw9IMtkslAAfNPkPlEXNZTpAYgShTXgIsctLQKw7IZPVmRk9QGNn/zUO+XbhT3h6ajF4gRn4icT/IgeheF2q7wUnDR1JJ4UNdKEgwi0LOGb+llJYsz1GupjSsGHEwwIMMvEnw1MW6a1684bmgYplXJlimVNC5LQu3JUUKCRU0Zn1HPl0htU7eUmn+VU6mnF8uX8RsCZJjsgMtJo/hZuCSwFaVI5x7ZnJkku5xOWHOjt9vCLKCTKLhsDGtS75jhQ+sOWUECVgLpCi5FBnlVuMfYmYba1lOAuwxB+bvSOskshcwnU8O/30gdJBQUqLCWsDi+HLP2h6Us+JMGdU66EVYN2jB4nsRNIxTWd8Iyb0aoMLSXKc3MvlXvm7+0dNS6lVFZeRP3TnCZRCfDc1wkfFRvnAmns0K6rT4khCuKRFO2wtyJK8SiaAs3SLLsxM/+Kks2dO5jP/xHtYUglndRHRj/ABGNWd/kqfaStDXjUsOwzALl2sStXhzDX+7TpzAyeJ9dixsEsQdYypUwpASlytXnFz2fmGUiWnGsqWCTWmvs0LXeHgndWcS07BT6eDJu1Mnw0JKQlLksalVRTo/rFava2AS0YR+o5sT5gaxJoQppRLHDiJIIIc0zeucUnaO+iSRQMothoIaooyQg/WZLilCxkfb7Wz1qTEOFl3+84UVKLrL1o/XQR7ZJJVlF1UCCR2saxo58RpFx2at/9NLVMNGyipS5e82dYJtt6Y0YAaJHmYSvq84BD07yhU615Zpe7FJm3hZJ8qYkialRnScVCT+pIeuTHyiP/DhBFtSBTEkiIDZG/wBVntkqcTkwPNJAS3lGySNj0JtiLZZ1DAveUjTeFSnlq0T9UgqRq+xHEE1yjJPQjj7y0yd2isjQxku1t0zLttWJFZMxynhzT1D+Tc41u1WqWohDjEQSBqQIz38TtpkeCLIuWFzFEFKyQkIGiiTkcxWjOYBpVrVjps7h1U/5ES0VtiWZA69f9yiX3e8pacaXCuHOK54eMksoOAQ4rXI10jrOgrISip55DtEkJEiUPzF419cujPFiutaRtXmU7XNxy3AEi/8AAFGrpHdR9Qlo6JBe1CAWShTffOOg+632i/k6b/2g0jR27gE/xA0+zlM3DyJH/dlBCEuU5kOzCn/NYkb1sLWoJAySgelc4LbYFbHxJ+nrLrn5kzccoJc8EpT7q+Yh28ZvxsQ+ADzUavHklQSjqSfl7AQ9dtixLVMVkWwjpr0eJYOSWMttwAokjdtlwuoipZuIDZnn96mDlzQkV++ghlOcLU2unpAT6jzCD0jAjyVgh48U+haBEWkqmMn4U5nieA9YJx1Z68IyUI6QgOeI3aZymWDQYSyq58+ENSVDGly7SQ41Dh9KuWeCjDfhgEqCXLM1HpoCcs+PCCJb2aCes9REyJjmQohicQOfPU8X5w7JICEuCWmltNTWgqKeUVOdtmmVhTMlTfElqO6uhY1d8XZyC4yiGvTbZcyXhbC6nSyiSBwrlWoEOihjEmvVc5M0QrQpM0JUFnxAzAqY8MjVwekFzZ+FS67zYmLsEiuRI49oxqTtBMRQKIS7kcS5Lkampi/WbapBAVnilBJDMQfOB3VGvkwtNq3fTLJKJWrFQflgPpvB+pDvC7OEnwhVWYB+oq8V+VtakICQCVAAdecWrY+RiaYsMEOUvRucTNReK1yYxYvloXMtE60JslidVMCXIFd46c6mMdvu9TPAABO8WGupJMTf4gbaJnrElC2lJzI/WrkeAisi3oAZDBqecbALEOR2GIHQU7FLP1bmO3PZAmYlSmKlgh9ByHlExZpg/KJzDuwbI0yGWUVqdffhjPSIe2bSTDk8NpVbZCW2U18scmW68LwCECp3VU0pzr3ikWqYJi1EmhL5QHPt61lyfWEKHPPhFCnTeWPmS79WLD8Q2YMZYUSMh8y2ZiRlyQEhKakxAiZTOH5Vqq2I11PqaPSN2Vsehmqbq0PIj97WdUshJ/VUK0VSvrSE2ORuLIzSArmADVuxyh+9LyE1CEByJZICjqC3pSBJc5gtIpiSB1qMvvSPkzs9XWeWsvmEryIRZp4WUpUpmo5Gbnlwi7bPfiFMkSvDLkCmeXMGKNNsQQQArFugs2RL0z6QqRJIFddBC+p09dow0PVYcYYAy1Db+eJomZqSXSro+fEEUMQ20+0sy2TPFm4U0AZIIDCuprmanjAlGziOtSiThHlHlOmrRsqs+vfjPfpCbAozFBIcJFefnzhq32VWJ9CWDZPnRsgBHqbWUIwoLf3K1J4DlA6bYsEKBJKah6t8odAIORE2dduGkiuUlJwjCw+z6x7EVOmTCScRrzEdH20+8+81uyyfu2YlMwOQoJUK50Bc/wDMTk8iba5iwX1H/jT3iqSSGoSQw0YdzEvcl3qUpwWCi55B/wCBC+rqyN2ecYmvD7sHaRxLOm73If4RTryiRQIZkgBIA0j1U9iBmT9vExFOOZVZgTkQpKoZnz3UJYqTnVsI49YTOm/pBZRBYt9+kdJQEAkmpqo/IPpBQs83QgqShNSwqa6njzMNolOrGS9N3Rn1rrzhmUvxCSU7gNHDFxwbSDAYyRNAxeNg5oBnCgXgC1KKjgCmA+M5EDk9GIhuXaWdQ3UCiE03vvN/5gbV5hFeP3nc8q0JwzUBTZHJQ6HMdMood+bETJAxSx4ssVLDfSOKkj4uo9I0GXanKQoMoh2z+zBIMaqven7TNumrvGTwfeYeEO7DyFB1iQsk8isaJfWyMm0Oay1n9Scj/qTr1oYoV7bKTrMXUnEj+9LkHrqnvFOvUVXjBPPtJLae3SnIH6ySs+1+AMEIPUVhVq22nTE4cWFP9qaecVtKFAYgCANa05PHshO8Ca11q54Rn8FTnOJptba2ATDZ9uch8RB5wPOtoySFCtN76QPNxKWaZHR27Q54BBhkIoixtdpwWf5qT6wzMJNVHo+XpSH1ija+0eTpJIdQoMvpBBBMO2YEqWeEKSHGcLWjQCHEWZxQVr99I3mA6RCZZxV3R8m9YVOThVhIAbLVwagvrRuzRypTlsqP6wxiYx5ib3DHSFSrJiBUoskUfMnoPnDybYkBkIHVgT5wGFkwXJlNTWMNxNou4wmyDMlyWOrd6isKB7w2EMfeF4swaZwuRzKKcCeOVUFa0hmZN8Ne4XVhYnUE5tz0eHDMo/2B9YElTt5yKGNKDmYscYx3nkykcwGJyzZUzI0hc1Dh3GcciUVO2mvGC5xFSMmCqkElwM46CP6JXD/dHR7vEz5be0dlKILCg4DrF62eSPAFOMex0L6z6RPdD9UlEwPZTvq+9THR0T1leOoG+DrhMELDgg5MY8jo9HWe9oqUGCW4fKHCaR0dHh6zY6SGTMPgGp+Lj0iTmSxilUHDL9r+8dHRkzaxmzms46tnr8Igq51EyUkly2sdHQC3pGU6wwx4Y9joW/qhj0mYbYJAta0gMkEMkZDoMhEXLH5qRo+UdHR0tX0Cc3f9Zjl1Cr/vPzjp5r5+8dHRo9YKv6Y0r4k9IUg07fOPY6Cdov8A1GdqO/tCDmfvWOjo+nogNsNfKPJkdHRsQQ6x7URJWLJXaOjoE8ZTpG1a9veEWg7veOjoHDD6YlQ3Y9ApHR0aEwYw9BBdnFO8dHR830zxPqhBMeR0dC8e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AutoShape 12" descr="data:image/jpeg;base64,/9j/4AAQSkZJRgABAQAAAQABAAD/2wCEAAkGBhQSERUUExQWFRUWGR8aGBcYGBgcGBcYGBgXHBoYHBwaHCYfHRwjGhgYHy8gIycpLCwsFx4xNTAqNSYrLCkBCQoKDgwOGg8PGiwkHyUsLTQsLCwtLCwsLCwsLSwsLCwsLCwsLCksLCwsLCwsLCwsLCwsLCwsLCwsLCwsLCwsLP/AABEIAMIBAwMBIgACEQEDEQH/xAAcAAACAgMBAQAAAAAAAAAAAAAFBgMEAAIHAQj/xABOEAACAQIEAgcFBAcECAQGAwABAhEAAwQSITEFQQYTIlFhcZEygaGxwQdCUtEUI2JykqLwM4LC4RUkQ3Oys9LxFjRT0yVjo8Pi8kSEk//EABkBAAMBAQEAAAAAAAAAAAAAAAECAwQABf/EADARAAICAQIDBwMFAQADAAAAAAABAhEDITESMkETIlFhcYHwBELBI5GhsdEzFHLx/9oADAMBAAIRAxEAPwBFwOAK+0NTpB7i6CPeCam4rPVvpu5j3EAD1WrTp2x4uB6Mxj+QetV8YhKJB9q5p73Y1gu5WbKpUS4sduwFH3wf4Fk1NYSb13wCLp5E/WvMSM2Is8gA7AcxChR4Rr8K34fbzM/jdI9yhRSX89xn1NbX9tcA2zIPTOedeWk7LHuRf+WD9TWthY61tYzv3/dtH86tLbChg2hMQo1YjIq7chpuYFFumCm0RMJcjft218eypaprl1RMjM0RAMZTmk5m2HlqfCqmM4kFzEnLJ1AJ1Og1bc6AaL753oNc4k90hLS6eW3u2Hx91BJy2GtR3CXEOJiO2wjko9kd0DdvM6eIoScZdvGLQPnz9dl92viaJcO6LFzmuGffp7zzo63UYde0VAHuE+XM+cnwoPJGOi1Z1Se+iAfDeiEwz9r3wvrz91H8ljDp2oMctAo8/wD8jQHiHS9n0srp+JtB7hufh5UCuguZuMXPKdh5AaCjwTnzugcUY8iGHiXTUt2bKkxz1VB8if5ffS/fZ7hm65buUaKPIDT31hcCo2v1aEFHlROUr3ZIABtpWrXKhN2omuVShXIma7UbXKiL1oWp1ERyJC9al6iL1rJpqEskL1oblerZJIG5Ow8aKv0YvKpZgFAHM67TGnM/WucorcKjKWxUwHB71/8As0JH4th6mAfIa1b4PwIXMV1LtMTJU7x3Ejbxim3o/j3s4dAwKkCBm7J309rl4CgGGNtMRnts9y6ZAS2FAH95vLeKlxt2NUUXekvRu1YslraiR4kkDxk70z2OLpbtCNwCC2gGpOuZoG3caWeLNiUtm42S3AkCesf1PZU/u1ZtcPwyrnxBe+55Mx09w+tTlVq2Xg5U6XzUr4zjaG+LisWdUyZbYzTqTJJEDfuI0qG5j71zkqDvY9Yw93sg+5aj4pjg1+0LCC2MjADLpJM7c9AKmw/A3uf2jMfCdKol4EJ76sm6PsP0pJuM7mdSfDuH50+E6ClzhfBktMCN6ZUXasuZd72NOCXd9ypl38f8qo8STtA9wn+FrR+tGlt60O4zb7JMfdYT5Kh+lItil6na3wYJmKyprTSAe8VleqjzT5oUjOk7ST5DKxn+eoLirNgc5B9ADHrVlTDawYttJ35IOe2oNeXVJuWhBGQMSx2GkT8I1rzm9TYtkbIh/SZOsWu7bNc5eYWt+G2wEzFiqszGRvJY7aEnYaCo2xC23d1acwUEnYZRuBpOpJkwPOhr8WJbLaBZjoIBPuEcvAQKVW9hnVUwgcQLS7xqTJjMSY9y7DvbyoTd4s7nLaUmdzqSfE8z5n0ohgui9y6c14n90HbwJ2HkJNEbzYfDLrlHgOfu3al4op0tWNq14IC4Xo07nNdM+E/X6CjINjDL2ioHw9w3J9T4UF4h0nuXNLYyL+Jt/cuw98+6hLLJzMSzd7GapwTnzuvJCcSjyhrHdKnfS0IH4m+i/n6UFdcxzOxc955eAHIeFateqF79WhBR5UTlK9yZrwqF79QNdqMvVVEm5ErXK1Nyopo10e4H1t0i6rgKJiCskxAJI2jXv2ouoq2BWwZh7TXGCoJY7Ci2P6K3bNrrLhUDuEn1O3pNOIwNq1+jlERDnIMDcZG1J3O2576042wxFlbAOXrH9oqcqxvtrsNqj2uumxXs0kc5wmEuXWyW0Z27lBJpi4b9neJuXLaXMtoXHCyTJWeeUb+UiinDcLZ4deL9eHlYMjKTrsFGZu7U0Ss9IruIvWlsWyC1wZLjgogfXWQGbx0I8qE8s3fBtW50IQ+7fwDjfZJgcLYuNdZ7r5Gys7ZRnykgKqxJkbEtyrlR4C41uFLI7nMH+HVvWurcT6JMtp7uLxzs+UkLaGQTlMAuxa4wkAakVzjo5iVUMzIHfNox3Gg5/wDapYMjab4uIacNlVEdvCWrRtsBedmYZGI6u2zSIgkaiY50V40b6o9xnVSo0iWckkCMzGR7qqcdxl1zhy2wugLpzJB8J2qzxzhdw4e69wnsrMeMgcvOr6tpslS1RV4LiLZRWdOuunk0tzMaHQcqFcMxkYwOB3wPMaUzdCwiWA5MH47tqKBcCA/0isbZjHlrFNpUvcC3XsXOkdy/1Rzg5T4H60xcG6MdbbLOwUTEntcpmNvWaq9N7gNggHWNpFXuFtduJ+rPdG07eMAVCbqq+bGnHqm383A3FuHLYxGHCktq5mN+yvIfKrd5mOpBXmCYA+NU+L2X6+wLm+crvrECaP8A+j1BXYTzOp0B/r31SL8fmrI5eYqYIuzr2g2XUhQTyJJLaDl8KdESdqXcLdFtyFIKnsz5iCBOun1pzwVrTzrNl0ZXFVaA0W9R/XfVHitmVjvLj/6TfUUwYmxoCNpHzj60N4jblU/3vzzD5NXR1jY70kdN4TezYey34raH1UGsqr0WuZsFhj/8lPggFZXpQ1ijA9z59v4lUL/eLKFgHY9qZPLQjQa+FC8TxlmmAXI+6o7K/P6nxFSYLgV7EmIKJz748eQHnHlTG2Bt4XC5hDKmsjUNJM689TE15zlGL8Wbqk14IB4HozexBm6Si75RuPOdF/vS3hRx7uEwKRKliNhMnzPtN8B4Up8Z6c3bgyoOrUbAafDYf1rSw+IYmSSSec06wTyc7peCJPLGPLq/EcuKdMrt3s2/1a+6fcNh8aBG4JzEksdyTJPvNCxiTXv6VWiOFR0RJ5L1YQbE1E1+vcHw+5dVmRSVRSzHYAKJO+58BTRwzoSyBb1xgSrIxQLIjMuhJPrA5b866TjDcaKlMW7GDuXAxRGIUAkxoASANfEkUbv9CHtPaW+6jrVZoQyQEIEEnSST40zcaus4vZZb/wAuggaBibJjw5xU/EbDnE2OtISLLMGYg6PdEzB3kHQHaoPM+mhVY0iHhnArNh2CqugbtN2iOzvJ9dq5kQXfQSzNoBvJOw9a6hieN4VBdUTfch9cswDmho1ywsGABz1pa4bw39Xba0lsZmCh3I60kmc2VToOzzI286bFNpNv+RJriaSCfRXhX6Pb/WoEuljJMSBpA01iNYrfjPFU/S2dWUjKFVRmLTAmFEned4qR+FKLhGId7hBErMDYckIJ95NCsHikTF3zbQIoACqBGgLDaOcVNJNuT1Hd0kWme8Wtg2ysyVa6coEDU5ElttgTzq4OF57llbuIdusch1QZFChWMQpznUDc1UxWIuXLtpSNYYhQI7JgAzz9k+VXcHwInEWQWyllcmCdAo7z35oppXWmmgI1avUix9rD4bHZbaKUW0NAonOWbXUnXQanXWpsNxa5exOHRcqzcER7S9lhJ5VJd4ZZTiLqxDILKEl9mY59TO/KiouWTjMFbtZBFwkhRGyNHntSSrhf/qH7l6jFxXo2Dh7zXCXKox1Ok5Tr7t/dXIOiOBLloAPa57DTTn+dd74+Ywt891tvgj/Sa4V0KRyzBCBqAdvw+/u7qj9K2scimTVoJ9LOHvbXCZmzfr1hVACjnoeZPfpV3pTbuHCXyyhQFnvb2h3aVD03wb2lwjPcNxutXTZRBBgD/t5VY6RYq42FxAOUDISRrJgrIB23rYteEzvSyp0Gu20wkuwUmdToSAW0742pU4OA2PWdQSdtyDPfTX0IUDBggDPrGg2BMyTsIJpU4W4GPBIJEtoN9jTLaXuDw9g70ytqtvQEacyTprrv3ii/DsT1VhQFX2AMzabrEiSJ75oL0uvTbjIVHec2sfvD5U38BwtpbSkqCTGpGu3jUsjrhL41aYocc4l1t2y+xF2OcGYo7bwVx41Yj9lPq0D50J6XgC7YgffDR4FhXRMDcIQQNIB5d599c3w0vX+wSSd35C7a6OsGByMSCDLsNNRyXT4044O8BbUnmPp+ZobcxKL7dxV7xNbHCtdVQphQsGR7WgnmNPzqGWx8dWTcQ42iKJkywGnKdj5aV7xMDICNYupr4O6/UxSxx3B9WbWpMXAschGmmlMuKfNZZh90W2A/ddD9DT4k6pi5HqmOnQu5OBseCx/CSPpXtCeiHESuEtqVOhcel16ynX1HCqMso95nDOIdIrt0ZRFu3yVf6+Jk0ycasdXwm1J9pFPicxtnX1pCXM5hAWPcASfhXSPtDtdXgLFuNsi+i/mtTyRUZQivE2Qdxk2csvrINUVw5JAGs0Rvr2T/AFzo1wdgMPEAEsOXaYl48zAn41t4uFGZxTeoFxXR57L2hcykXCIyk7SAdY8aL9LsNYt2rK2FCgs5PjGQDU6mNaM8atLduWWuNl6gaKO0zSwOqrJGwFaY8LiLlsNbACISpueyQzRORTqdNAWGxqbnbTOS0aK/B2cYAqqEzbaI09to05sQDsKKf6UCsJdrhBBNu2JGh0zHX4xyqjjMCFtNrKAqq65Fg3VUkIkd/wB6dCaso6JliWIaFCgBR2W2UfnU2k9fUZNr+CxjuKYm4HIti0jXrQaYLhwqC3z5C2p3ifhqvCpxSpdYsCisc7ZxLMw2yquw2IatuI3b9wE5QqtiwCCdc9tXjlsMpqbA8HJx5W7cMBEzFdNP1hjXwHxocNbaBvxKeLxNm3hsQoQElWVSFAgkmDpoNO7vrTBYpv0fCW0Qj9YIeBqwtP6xPwqbiYsLw29onWEJl2Le0pPvj50Qs4WFwCsyqnbYRoRCBSSxPj4b02nCFXZphsI7XyCWdg3a6sakjTcA76b0A4daH6XiCwIhuysyR2rhjTcgR606cGxTB5RGuQSRruJOuY6RrvI3pI4dxZUu4hnDS5WAsHXLOpJAjtDvOuxpIW+Kgy0qw1ibhbEWyqlItkdsRzBmN+Z9aM8DtN+lJmcPFto7OwMePl6Uu4fjpxOKzZMmW2QADmMyuuqjuNMnCULYiBafS3EN2ZlvHxozTp2GDWlFHiWGV+KYjrCAot2+8DVCeR+dWLFq0uPwItqgMsWKgA6W70Zo1kiDFUcbgAeJYhXJOUW1JBiSEgmd+Xzq0uBtWuKYMWgBJJOpJ/srveTQlyS9PwKueI5ML4wmLN8nVHgMQdrbyRlMAHSByg99cc6FByXyT4wQI003Bn4efKuz9JL6DD4gZ1DNZZVUsoOZlIAAnnNcr6K8Fe0Hzr7RB7EsQANdV0HryqOCXck2WnHVUe9NLTdXh2a4WJuL2TOnjqxq70gLnCXZ2CEAE+zJUmAJ1MAH6VJxg2MX1dsMq9SQYDpO2gyjMY8BNWcfcUoVuRkO4KQp8zfZPhWnjVqiPD4g/oNw+0+DDXQCdQMzGPvbCYmaWuC4C4uNW5kYIpPaIygDlqYFMP8ApmxbARXUAfdUlv5bagej1G/Gj9yzcjvKJbHrezn0Iprevn4i6f8Awscf4acSAqMJ97HXwAoxg8ULSBOzIAEkop0/ZJJpabiF59zbUdzNcu/DVPSK9RmOnW3CPw21FsfCflSSp7spFS6L9wxxDD2rjB7igkRBhhtt/aFVPuqO/wAcRdDcH8Wb+UBh/NQr9EQam3J77jk/DMB8Kkt3gvslF/cUfQfWhcfBs7hl1aRJc4xI7K3WH7K5F9TmHyongunaWrSCJfXMpLkqczAbJB7MH2h3UGvozja4fHQfMmmLh/RdLli3lAB3Y84YbSN4y/E0JtcOqBGPe3A+L6TDEEDKVIuKw7IAI7II9pjpAOp5mnHCScNdJGyx/CCfpQniHRFbeHe4D2k1ga6AjnOnP05bBtt4UDDuPxW39erauxO3dHZUtDXAcQ6tSnc7/wDMc1lL+KxJFxxr7RPqSfrXtZXHU5rUVeFXbnVRhLK2Ub/aXGLXGAOUmIgHQ+m1MX2zQFsr+18AHqG1/aWs99izOmVEACf2sTzYpAPdOvhUH2wYvNdsjwY/Bf8AqplrljXmU14Tnly5aC/eueXYX6sR7lopauqqMA0aqITsqQTrLasfeTQHGJoPE0wcNwk2jAE5l1bb73j/AFFb2lVkG9aC9jF21DDqlY5FACJ2VHZIJO0yTr4ivUN18RIgwiLpyl3YidhrIq5hcPpcBAdcySxgEHIpUADcaRr3+FbqxOIutbygLGpGnYsqdhy7R9ak0gWBb+CdrKM2oe5bAkz7VzkBpuOe8bUXs4FUNogFmzsN40yERBIA1aqSpcazYBy5DctgaydLdxl5abTudxRVsCEu2AsszZiwYgc0EezoNSIAoOXQZR6kGNvMTZEKubFXngySCBc3jQjUjQ8q8a3OJxed5ygCVBWQEYzGumsb8/T2/acvhGYoMzXm2JA85Oo7RjYb7zUC4Jy2LljLkhWXRXOVRm0nTfnyotpbjJNrQg6TsBgQuklh3AwMk7cp50Wv6X8MCS+W3cgAA65rYBAC6jnHgap8Zwlm7bS2uVCGmQFLECNIXtd2p+tb3OKW7V0XVi2yrlGyg6gkkXDJOg1igpqlWoeFpuwrwvEOFLJbzZUZtci8gSdSDGmw5HypG4TwVr5Y5urXMASQTsi+U7RvRv8A8RqRlQyNuyLjCPGAoj3mhzcfuiTDEaQJRYkDSIZ9zyO1LBzWyp+YZKL8/QKcJ4H+j3mdWzqVABy5ddCdJPz5UdwnHVt3esAQtkyhc0kakzlWWNI+N4g7RmZAcwg9tyNdz1hgiJEREkVG2OY6ddcYfhQ5R6IPrQkpTWr38EMklsv3YxYziaDEO5DdZcMsxhFG5/2rCPTurXEdI7UyWRm8C9w+iKo/mpZu4eT/AGciI7Y1GkGMxPJRr8t6ibFBdC6LqZ7TMfRB4etOsarqxeKnukMTdImHsW7npasj+YM/xqrieMXbgOcIV7i12624n2jl25DfWg3+mLQ++xP7FtB/Mxn4VDd6RJyts379wx6KB86aOJ9F89wSnHq389CwuIdVbqr1xbZLMwDhQGaYGhlp0151lsWy2ihz3tnc/GRW73f1buoUEKSNAfwsNDP3bbGgD8UuH77DyMfKKtwOXUipqPQbrYuAaKyr4AW1+Yqu19QTnu2l/v5z/IKULl0nUmfPWtM9csCC88hvXjNkf7Qk/sWx83INat0iTkjt+8+noB9aU0ep1uUyxRRN5JMYP/ETD2Utr/dk/wAxNRXOkF4/7Qj92F/4QKDh69zU3AheJlq7i2b2mJ8yT867F0PwhuYFIZl/VJBUwwMEmCO+YriReu5fZ3JwVr/dqPSaj9QtEVwvVkuF6HWm0uNduSdc924R3ajMB3cqYbdsFQP2SPVY+teW7WWSeWvpH5VvbtTcA5An6fnWfDadstlroc94kx6w+IU796g/Wvam4jYlx+4n/LSvaDhqaYwtJmvAky3ECjQwSWJzHVT3bTsPE0C+0u7OItidkPxaP8NEMRxIWAjCXdgcncCABJ5QCG84oLxopibytcuEwiqcgBYsSxOgGm/IUsV3+LyI7Rp+IqXgMyg7Tr5TTZg7B6uNhmQcp9kmdo/715bwGGXUWWeObmOfczLzHdVi9xUiMgtqBOg7XLQGFBHryqjzXokL2fVhLB8PJLgE5OtOmskDNDE7geAH3h3V4OFrF0FwmbNAUgkSAASB2jttQLF8WbPLXGIHkBqF2F0tGo+feYp3+O2tpzfvu7fyrK0n6j2/hf6coxW/8v8AwY7l6xbW2rXJ6shgOyJIUqNGIOzGvL3GCzBlR2IBAOVjoTO5yDcd5pY/8VhdEAX9xAvxJ+lU7/Shm5E+bH/CBRWGbdtfyHtIrS/4Gu5j7sbKn7zKPgqsf5qF4zGMze2ZExpnU697kxA8OfLWly5xtz+Ef3Qfi0mreAxjOssxMOo8gWSfhNVjhcdXROWRPRWELmKk6523jMxURqQIGXu7qrLjETbqh4+0f5R9aC4O5+tSfxAH3mDVdmgx3aelW7JbMTta2GG5xxebu37qgD1Yn5VE2LHV5wsgaQxnYqN1AMazFAesonaYHCnXXMdPAANP8hHvo9mo7AeWUtzbDY4sSMqgGNh+2o5zyJqs/Erh3dvcY+VRYGS4AGpkDzgx8YqO+hzNG0mPKTFPwqyfEy9wnEdszrpOvgQD/KzVX4kmVz4geux/mDV5w4lbgnuYeqsB8YqzxSyzsp1Jgrt+CJOneSx9a7Zg3QML1rmrcWd6sYbAZiO6VBPIZjAmmsFBjAtmtIDsUbfaFVrZ9OtY+6luacsLwIoVAcHIbg1BBgNeBXzJGburS30VXq0fMTmuorACMqu+Q89wQNdN6kskUyrxSq6FCverPdTrh+hKPbW51rAsMxXKCADOkzOk86vYTodh11ZnfuBIUfAT38xQl9RBDR+nnI551ZFT27ddBvdFrFy4Q6nRfuHLqbl2SYHgKnw/QzCx7LyO92/rupX9TBDL6WbVnPRaqfC8Oa4TlBgKWmDHZBJExEwDXQsLwKyuotJ/eXN/xTRO+udlXZZIA5QRlgD31P8A8tXoij+kaVtnNLPBS4TKRLpngyNMzLyB/DzrsP2fWjbwyW23VYMHT2jsa5twVezY/wB0R7xdcfKum9FD2PGGH81DLNufCwRxpQ4hkufP8q2sJ283fHqKgYAsJAMQR4HaRVlNh5TXJCSFZ8FmOusQP4Rl+lZRFLZl4A/tHHpcavaLmk6LxyaI5NgFXEu9jtOVQlByBDL+I8801Dxi0LOIZLYCiEEa80md++Ku9AcIy4y85BjqzlJBAOZliJ5QKq8f/wDN3fAqP4VApE0puK2oTVwT9RYv8ZuzuAfIfWa8wuOuOxBdjKtpJ3CkzHuq3c4BfvEtas3LiiFJRGYAnWDHhTjwLoNa/RWe9aYX7c5hmIPMlSvfkIEVeeSEI2QUJSlQhWJNlifHn3B/+tfWqGc05cV4A2e6bVsixmuZCAcgRAEknWAGAknvHfrS6OdAb2Ot3GssgKEDKxiZ2g7TvoY23qiyRribEcXdCznNbCacr/2U4tWCDI93KGZFZeyCYGpIBPgKI8F+ya8zZcSRZLg9XBDkFRJLBWiDoImdSY0FB/UY0tzlik+hz4WzRnghyq4PgwPipH5n0FOPEPspOFs3Lt2+j5V7KqjDViBJJPKSYjUiq/F+hf6EqsbgdbpYCVhkhT7UaE6jURtSdvCeiY3ZSjqxLFnLeB7mU/EGtMThu0fHX3kAn4mum8P+yw30a8b4tqpbMhtFmBQAkZhcA15GPdyFbo70HTHLcPWm0waVIUOChmAZI1gCu7ZJWdwWznNrD6bVewmHOQiO/wCKx/ip+410KTA9Whfri5zEsigCFugALqCN9ydTQ7F4ZEZYt2wCTMIo2juEc/gO6ledPYpHC6sTUtFCrHQZtCecETHqPUU14D7Nb+IQXrb2hbZmnMXDLDEbBSDOh5b+E1X6cp+rsmAAC8AAADS0dgIrp3QT/wAgB+G4w+IM+UNNJkytQUkHs0puLEjAdArV1bjBirWXyKVAyvkVCSwIntM3I+tD24ULZw7KSS7c4DAEXF2ifvrM83HhXQ+DW+rfFL+G7MeBtWv+k0tcUt5AC3+yvIPRgi+c/op/ipIZZObTDKC4NArwjo3hbmFsO2HssxtocxtrJORZJMakmTrQjp1gLdvCN1dtECssBVVRowOsAfhpq6Pr/qNnvFtR71AX5g0g/aDxEZLqLcJOchkkkAAvHZkgaBTOh1rPh4pZavZlslLGSKkXT/vbo8yL7j5OarYXExh7o3Ntrbie4Ym19Qwq1dXRn5i7ePkwa43zWhnE74RbuhGYRqIPt27qn0Xn+I1qirfv+QTdRXp/aX+DThFiyAPuoV88rEfT4VEiS0eHLu/r5Ve4fBtmO+6vpeuChzXSMzr90E7D7vf3CdP60yy5masTqKJsOQbpgzKD1Fy7/l61ft7zy91DcJdzXB4Bk/8A87txJ9+WfeaK201j+tq7IqlQMbvGmiA2tY8KH4nFIuQm5DEXMxLkZCbdwJ2RtDhIaN41ozibew/rQ0qcYsMf1kDtaLoOSuJ3/ZiIER402Ja2DLbjXsCuAklLBOx6wD3XFP8AirpvRPZvCf8AimkUqqm1lEDPcgabOuHugaaffPlTx0XaCfH8ifzqmR99MhH/AJUMWbn/AFualXdfEMPQ/wCVQIkjz/IGt82q+Z+J/wA/hVUZ2U3uw7if9o/xdjWUG45iCuIuDT2vHmAfrXtCWNttnJ6G1iOpVdOyqwu5RTbUx3xJ95Wua8UacRfP7bfBoroeCEgvGhMAkgkoLVkrsY+8Tp+KucYjW4572Y+pNQx6SfsaXql7nRPssgW7zbDrB6BBUtvHK1rGXbZzBrl3LodZhRoddZrPsvQfot3/AHhny6tP86rdErRWxiFKmBiHVddwLirpJPMHc1HJu35o5b+zBDcRFvhaSC3WtftabBndHBM7gG3Hvq59kji3hcUxIEOsk7KCSCx8ANT4DlvQ3HWc/CrbggdW9xojcPkYe+Var/QPhhucOxqq2Qs28SCqjMVI7mBZT5+6tEkuzl6/kiuZPyGPo/jTex2JYx2FtoGGzqA0OPA77nzoivELb49bIJz27bM2mkPly68+dVejtgri8QCxYraw6ydzFs6nxMH1qrgUI41dlYDWJD66/wBiI3iFMgaDfnvWRpOT9PwXT0SLH2iYtFw5RjDORlABM5SpO22lQdNbijBKxI0cEeIOZGj+7cqr9qzAJY0M5zBiYPZkHXQEE++K0+0S1GDtdwaT3z2dfLf1HKafEl3PViybqXsHuj+JC4XE52VYymWIAzXLCDn3uppY+yRpF0SdMq+cG9rHllFVOI4g3MMFBAN6FbQmNbmSBI1hmE8sxmYqD7K8Vl/SJMe2CRuCq5wRPcEf31rlHuMzx5kedIce93EZmLlM0IWDZfZvZurn7nskRpDL360uKW9FjvYT4kSPiIolxHg/6NhcEufNma4098o2o33ADTJ9o1Uxy9lTG0n0Ut9KRvvKjVjj+m0K/S3EZ1QjNlUEEnYszM4Pn1TW+WwHhXTfs+xZGEZTyYQe+bNqub8dQ9RcnYXlA8ALNxD/AMsU59C+IRhzmORWFpiwBLL/AGNtm2IgllUEDQhj5VzK8dIzrSdsL4DEf61ijGhK6e+6J98UB6UXId1I0Y22mdJzRHnmLGf2j3UW4VlN/FMDnUEBSCGzBWvFSCNDKFdee9Cem1lslp1YnOqGYGWVdYC6bBbjbztWfGv1a9P6KTfcDnRHGThEG+r6kRp1r6+Fc86T9b1V7rAQV8I9pth3j9WYOvOuh9DcrYd1GuR2HuJzCfUj3UudN8Hmt4kkCMmkbyotsSdO+4I8276GJ8OZ+v5Hk08VUV0Ga3c/31wn33WB+E0C4tfNy2M+8doiQIVMoGusmRJ20pkwSFrbgiJe57szH5T8KCXLGawJ0iV/l7I95IE+XdWiDqT9Tpx4oL0/oaeC38yFhsXun1vOfrQrFMysddI2IkEtmJG/cpPv91EuAuCkr7OdiPJmzf46pcXwxZ1WYzSSf3UMe/8AWfCo/e/crDlXsWOHWoZDrqrMZM6tcYnXzajBJ0mYg0FwNki4gmew/uAZQPjJo7bHs98x8/ypJ6uxoaQr1/s8u2xr/W8fnQHiGBm4um4aD4x/3pje0QPr6/kKDcQQFl0GZSADzEswMHy0oQ6nN7eoJxtkKtpo+/b+Nh0Pr1I9Kbejz6nyn4H86VeIyLQ7hdtR5H9JHzuCmbgD7bf0KtP7fQjHkkvMYlu7/wBcqixN6I75PwP+VeZ/n9Kr4q5r5SfiB9aonqZ2Aek1w/pVzf7v/AtZW/HbJN9j4L/wLWVtik4oFBXG2wsgCBmaPLMEHwSPdXLusX70rJMQJGvvrpnGsTKkxHtenX3jPpFczRZArysT3s1VaHjoFxtbNq6ot3bikksUQ6aHQ+6fStOjPG7dvCZbjM5Lli6qzKSbgecx3MAz5UQ+z3h6thb2ZZzOYbSYbMpg9+/LnVPozgEPD7bwZbMRBiZN2PfFDJWunVfklHffoBr2It/oZshlnqkA7QALjRtzqNJBjmaNdCOI2LGCvWrrqty43szmkZVBMiRB7WlD+NcOC4ZZzaYKydTp/ajT+bT399WeiHDj/oi8YXYsCQMwJVSCCRoQSPSqunB+pP7hi4Bxayt++zXAFZbIU665LbBhtyJitsHxG3/pK5cNxer6kKrHQSXQkSefZn31UwHBUOLxQNiywU2oU20IWbbTEjSYE99UsJwZG4hftnD2sqW0OWAACSDIAiNGA91Znw299v8ACyi9Ntwj9oGOS5ZUW3tvNxQQGBIGZWnT9yOXtVB04xaNhcoKuCpOjKYIa0RprvlP+dDumXB1tC11VkW5uAEh31Usq5fa01ca+FDekHDuqXsK6NkB0u3GibiJMMxmM8eZFNi4O7V7nTUqewcwwRL1m32WHXIs6aFlBtmNfusfWlXoZaCWbt087uQ+OYMI8yhu1fw/DUZLDZr36y91ejKQUyW5iVOuZj6ihvRrC/pLdu46/rshhUPYHdKntDT8q2JqmZqdjl9oWG6pcAkeyGWP3bUbUu8RE2jyj5FSD8Ca86U8M/R+pyXblwPmnOidmBIiF56+lCrjvlMOu0wVIHjs3dPpUUk6dmuHEoNcP8kHHNcKxmZdCe4mL8n4ijfBrIOGwrHMFyOCVMMDaHWSNRrLL6Uu4nGMLUutsrI7MNE66xmjTXlzopwwXbliyy9WEZ2VEzXRkJQSYBIGZSBpWmS7u/UzKTTtoc+jKzexXcWQidTBt9mfGKWukdodexBEnIQBss9YpB03MyfE+FS8Lu4k3bgtsisq2yx624MwZSU+6Zhe/vqPiSX/ANabio+WA8XjJ7DMIm13TWdJRm3a6fgrxXHWPzUMdBWKqmkC7aUnXXrEe8vd+FG/hNQ9I7Wa1fAEmLg+OGoXw7iN8Jaa3bIUEon6232SGcEGbZ53nOs6FjyqTE4q+3Wo9q4cg/WRcsbXAp36sTOQbd1Bw/U4rX7gUu7VM24M0q3iza+cH60KSyrJcHIl2EcpW4R6FVrbB8VyqSlu9lmTDWSZhTp2ZOmXQd9RW8UiggW8QNDOlo6FQDzGuUirKD123G7TRKnswr0Vuy72gdFYsvcR/wDqUHuNTcWU9bPJVjxJcDl5J/NQDh/EbVpw6DEAgEewjabme2PxD4d1X7/FZnML41E/6uu6jLyu8tqEsb4mwY8qSS10CWEM3QRtkef4rUfM0ZJMDz1+H1pSscXVTobux0OHJ0lSdrneB6+NXF6RtG7x44W5/wC5UpYpMqs0Unvv4DFcU668vTf86G4lBmkb9Yo8NmMVQfpO2oJOvfh7w5/v1Vu8flpNwAzmg2bsTqAd57xXLDIV5o/ETca/sj+9bPlFyzy/vUX4D7IM7iP69aWcbxZLi5TdRRp/s7o2Ns+P/pj1ph6N3wykq6tGkqGEaD8Q7qacJRimxY5ItyS6jDabx2/KvWYEn0+dV1eP68qxmoJ6itaFfE2SzT4D4AD6VlTXLJB02/MV5VlN0Gijxu7NliDyaf4rv0ikSwdBTdxLE/6pBnN1cmSToQwBn3HQfCkgYjUAd/zrNjjv6lbqrOt9BrTDhzHY8jymZ8J9oc+dUejdrLwzDDllf4WcS0/AVf6OY5V4atpXtm6VYsrOFy5W1nc5oXQAd1V+B4eeH4cbkWLrDwJRwPgxHvNJONJ34/6RT1deAK6XwuFY8/0WwkRsM4aZ/utp4eNEeidj/wCF3VOh60r3wAbekT3CKF9NkIRVYGHTDrPdCXcxPdAafr3lOhBL8IZhubhYz3F1n0En3VTbF7ibzYa4Gk4vG/v2/gj1BgEH+lcT/urf5e/2Y07qs8ABGMxs83SP4bn1mvMKf/il8f8Aybce+5db/EKzPr6L8F10Bv2hkK2HBO91PhdtE6/H3GqPTkTbeOWHT44m3+VE/tBSbmDB53/+ih3SrW1cP4Esr/Otwe8sCPSnxbx+dRZcr+dDW0AFwIgQ153UR+K4AD4R1dC/s64cf0kkja5dO48QDHfqPUUdOHi5hgdrKYdS0ERmBdiDEE9k+vKtfs1t5nvufxdkcwLjO3/Atse41pvushWqI/tLtwcIIj2/+BhSw1oZCYG3zgfWm37VF/W4Pu7frlaKVL1mRHeI9WWPnSVsjZjvs2wPxuyP0ZzGoyf4R9aKdD7GbDYbX/8AkIP4xYGnjBc/3aHcUWcLdPguvhntRHfvW/Re/wD6pk37aEe9rgM/wLWhq4teZll0fkNXB+HquIuKx1NjDsP4GB+a17xDhSkXzOpVtY3g3AJPPQc++iGKheJN+1ZZf4DZIA9xNePbBt3jqPaUTGpUO5iCdO38DWOVXfoVjdV6guxw1RhdJ1ZWGvJrtwb7+wI99ScX4cU/SWn7qx4wp9d6kwl5RhbYJjVRJIG1+2RvzyufSpeP4hSMWNeym5BgwpDQdtDAPmO+nmu988ULBuvngxU4Fgc1toOsqI/ftWtfdmrXF2CXYbSHPqo/yqTo2T1TEGG/VnXxt4YD4stT4kfriY+4QP4QfqPWrPRlYW4+3+gvAYbROeZmTzDW0H9edWrVxirEqI01/eAuT5zc+FR2JGHzDdLgYd+gt6UUwFsfo5I0BdyD3jMAB6Dahl1TYMHdkkDMMD1ileavA8up/Ojdi2/Vg/PzoXhE/W2vK5/9n8qP4ecmu30moyWxdS39TRg8DTx+X50IxwYlmI7QXU+BafnNMKuRlI7ufmKDY5mOfWZlYj8BBmfHMR7qEY7g4tgXxtH6tiR/sz8IP+GjHRVjDZvD6/5VV6QXC1hyfwNH8FyflRDgPsbef8VPLSESS1lINZdP68K8vAHbQ/lWgucq0dgD/XOKK3EZbXFaVlDi5GgHwrK6gimnEmIc3SxY5ZJAyhfugAbLB0ERrRrh3Fgpm25Q88u3vCn5jlQnpDhBaw5Q+2qrbY8j1ZAEfHz0pSXH3E1DHTkdY8p1HuiqRgpq06Jym4vXU6ZirhvjUo2X8C25174WfUVUsdZbJy3WUwQVgwZ3EbAHypQw/FGcq5VQzQAY0JM6d4nzHLxohg+liXBBbyDEfK5HwY0JYsi62CM8b6UXuLccxBsPbZJBKguV1yrMLmWBtlG3KivRjpDcw+EOHUWmVw3tZlYZxr3Lpvtz7tqVviikwYHcPZPhGff+7NWVxKAx2Vnk6xp4aePxpeKlTiN2afKxp6P9J7PX4i5cbq1uOpWdYgMCDlEzr3cqtcFxdq9j7t1HzG5aWI5BGIygGDIBWfGeVKFvCIxlraupMkRKz5CfiBW9qzazyUAAUAZQJWN4gaT4eNRkou6Q6i1uM/ToF7tkAwtq9bDHnnuSSB5Ko95oX00DWsNdByy7KU1+6MwWZ5iX0H4UI8A2Me4EIS9cdeszBTmMEAkNvuPEHYVU6RdI2xCrbY5ntnNKwDmIWCQIgqyjQj7zaVSENU+hOW1DvxFD+hhtTmuW1WN4Nu5l9A6+lQ/ZsIN9Ygh1kdxHWSv90kr/AHaXcJ0ru5bKXAkWSLgUag5MiLPZGoAgRMxzmiX2b8ftWC64h+ra6c6lpMnPdJzMBAOu5idfIVlHu6Eo7l/7U2i7gh/vD/KaV8YpChuQg+UQfpTR9pWLt3WwTW7iOM7qSjKw1XScpMb7eNAeI2ItawNvf2l9anLSSNmLXExZ42CMPdE6Qo8ougR6KKk6I2/9XBhjLIoCgn2Xa6dv2Mx91e9ILg/RG5HSRrsTZYHXeST8d4mrPQi8OqtL+0ze79FxA+aVf7PczS39hx4wCuPssuubrIPkknT3J61s6lrD6RNy9p7rij4AetbcaM4+wvNbV0nTTUgDX3VawyHqVVokMSdOTFpOp0gkj3eIrDPRL2/JaLti10eunM+YjKFKjxd7KH45orOkt09XjI07Nw+q4JvqfWo+CYUnB3ScwPWg6STKW7MRH7WkVPevJiUxWWR1mHZh5m1hZA8QyEEeXfVpcyfh/pOO1C30YeVRRz6snyWxaI/mCn3Cr+JH6xvBW+S1D0esKi2wQQypbz+Ja2pPogsj1qXE3dbx7kPzcH5CqT5v2NGLk18/6IMGg6h/Bp15hbds0R4ZcAtOgjsMdAdIMMADz9qJ8Kq8KEWGU6E3F0O4Bt2s2n7s17w22RcZIjMi6Rp2D37CVO2/6ulnrFgx6Tj+xFhtL9meZufFLf5UxYb2SN/+/wDlQTEEDFWh3Bifeij50Ytd3u+v5etSl09CqW/qWChiRO35UIvtr3a3T59sfl8KOlTlG+xGn9eNAcQT28w0UlN5kuS+ndErM0FszuqK/SFf1TAf+m09+iXD9Ks8DPZ35T8RUfHwDbeOSEeM9XeiveAtKe7f3infIia5pewTt3Zry7d7VRzGw0qK4TPvo9SfQuK/hWVqt3TlWUnEVoCdNWBsk/iafVlpFuL2T5H5U49M3i2izzA+f5Un3j2T5H5Vp+n5DNk3DHB+Gh7atmjKnWRB2QFjr3wI7pr3FdAbll1W6qDrGyoVGdWYzlAJaYJgEkaVLwWVw7aH+zdOe5tJp8DT50jt5sRw0HbrgR4nsEU0sjjOiSxqSOb43o1iMHIu3ls5d1AJidpUCD8aht8byDRi/KUTJ3aZScpG3LlXV/tDx1o9Xh21driNlIOXKWZT2oidTpVIdFrD3CEPUkWy5hZBCkgnU6HYTPupVnTXeQOydWmIuB44xGqMvmpQecrK/wAooth+OyNTIH4gHH8SSR7wKqvw7EYi0bmHCtlYh4WSigsAe0SWnIWMbAjfWFm4yBoe+5YcrY2PuH1qnZwmd2s4ju3EUZQTzYAFWzyZmAJJnSdvnUKJbzwGBBOmbTU+fP0pWfFXMqwrPBJ/WROnOdW7tjzq3gsc7socQRMff5E6Z5PfGu8a7QvY1sx1m8UMxwKkE5ZzaxMHKshV59zcvw1PwGLJLQdQIG+m/Mg++KWL/HFF1ldo0ACh4KgCIMjKSdW3HtUSwXGoErc0/bXT+JZX5UsschoyhWoW4264jJmQkqZk7nbXslfrFBeMlmgASTo0yPugATHZAEjs+Yg60SHGxmjqT3EoZBMTsPDX3jvBMtniFoz2ip7mBB+BH1oKTj0G4FLROxYxwuuhW5BWBuTqRsSRrpppVjgltrZTIFXLO2cyGFwEas0+0eWknfkwPg1uQBkee8j8h861t8MyAwhHfuflIG551ym6o6UE9y5jOla/plu+9t/ZKMqDNlBjtbjmIjfXwpmvcRs5VdbixEkGVI23DAESNPAqh2BpJv2y7ZuYERofk2n+dQG08FS3PYg6a6CZ5VNxTArSoOcLxOTAXG5rdJhtPvo0mdgddahwydS19oKyriWOpNz9E7RH3ZIJyfdGnI0umLQY5QHuAwR3yO0dANWZTJkwGobiGu3ldmZgxAzEntPuZb108KpwLe92Km7pBngOINx5cGSFfXcZwTHuGVf7tW8Ra/U4gwNmGvIg5vrQTgt+9aYEZTKqO0CdBmjUMNYO9XuI8RPUXUCSXBIbNqCeztl2gA77k0rVzteRri0oJeTLNpf1htj8es9ww9saep9KvcVwMBbgYqVGYkdyNB08mBj9kih+C4oguOWVhMARlIURDT2hqYU86OXL9l0E3BzPMHy27iam200GK4o+YCxWPBxlhhsVCsO45O0J56g6+Roy+ICme/6RB9KC8RwuW6uxUMCrAyrAhxH7O8DfRR51awGpIOpn4/1r7jXZFST8jsUrv1GjC4gONDz/AC9OXpQi2M1sMROe8WHfAYqv8qirHWC0mdASdTlBOk7bnSJ+FeYNwEs249hQDqNSFEmQYOsmlp8IVKPECekikKQNZRvglz/qqLgt6YURGQT5lhHwHxq/0leMhQSYbSdNYGvhrQfo5iA0xBgAaaDTu8PpFUa/TTIt99pB0NHl/wB61Z5PvrHbaahuc6mMjbPWVU62srhqB3TL2U8x8mpSxHsN5VlZWrByIzZN2Fw5CLrv/wC3bo5d04xgY0nqGPixt2iT5k86yspnzezJL8oa/tBsr1+HaBmzgTAmOsGk1dsf2/8A/Wu/8y1WVlYOi9zTHb3A32ZGMHiiND2v+W9J/H8MiXgqqqrktGAABJs2yTA7ySffWVlaof8AVkJ8qBHG7hW0uUkeWnJa06Imbjk6nIdaysrb9hm6kHGP7V/M/Oh7XChlSVM7gwfhXtZTxAMF5z1StPak9rnr478h6Ux9HT1lr9Z29Pvdr51lZUvtY8gbiuzchdBPLSjvB8QxBGZo7pPdWVlZGb8PIMa2g8ZgG05ifujvpfLH9IyT2fw/d9NqysoLc7qD+lCABYA9o/K1UvDkHVJoNh8hWVlU+wzx5yLKOtjlppyqKe2PMfSsrKzx2Rulv7FazsfP6VMNqysrpbsePKiti2PXp4jXx9vfvrfDXmCqQSD3gmaysrQuVGKXN88RkDnJvy+preydY5QK8rKjj+fuasvX3/oH8VYxc1/9Me6dvifWh3RAdhfOsrKef/P54GePPIZb24qte/P51lZUSiKS1lZWUSiP/9k=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2" y="1047391"/>
            <a:ext cx="7301550" cy="492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23583" y="6196085"/>
            <a:ext cx="730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El Archivo de la extinta Policía Nacional fue localizado en un estado deplorable el 5 de julio de 2005 (Guatemala)</a:t>
            </a:r>
          </a:p>
          <a:p>
            <a:r>
              <a:rPr lang="es-PE" sz="1200" dirty="0"/>
              <a:t>https://www.prensalibre.com/hemeroteca/descubrimiento-del-archivo-historico-de-la-policia-nacional-en-2005/</a:t>
            </a:r>
          </a:p>
        </p:txBody>
      </p:sp>
    </p:spTree>
    <p:extLst>
      <p:ext uri="{BB962C8B-B14F-4D97-AF65-F5344CB8AC3E}">
        <p14:creationId xmlns:p14="http://schemas.microsoft.com/office/powerpoint/2010/main" val="23541814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>
            <a:extLst>
              <a:ext uri="{FF2B5EF4-FFF2-40B4-BE49-F238E27FC236}">
                <a16:creationId xmlns:a16="http://schemas.microsoft.com/office/drawing/2014/main" id="{765D4214-3BE7-417F-B9BE-6D2E5571A591}"/>
              </a:ext>
            </a:extLst>
          </p:cNvPr>
          <p:cNvSpPr txBox="1">
            <a:spLocks/>
          </p:cNvSpPr>
          <p:nvPr/>
        </p:nvSpPr>
        <p:spPr>
          <a:xfrm>
            <a:off x="900112" y="1102594"/>
            <a:ext cx="7343775" cy="7921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>
              <a:buNone/>
            </a:pPr>
            <a:r>
              <a:rPr lang="es-PE" altLang="es-PE" sz="2400" dirty="0"/>
              <a:t>Resolución: de acuerdo  a dimensiones de </a:t>
            </a:r>
            <a:r>
              <a:rPr lang="es-PE" altLang="es-PE" sz="2400" b="1" dirty="0"/>
              <a:t>letra</a:t>
            </a:r>
            <a:r>
              <a:rPr lang="es-PE" altLang="es-PE" sz="2400" dirty="0"/>
              <a:t>, </a:t>
            </a:r>
            <a:r>
              <a:rPr lang="es-PE" altLang="es-PE" sz="2400" u="sng" dirty="0"/>
              <a:t>papel</a:t>
            </a:r>
            <a:r>
              <a:rPr lang="es-PE" altLang="es-PE" sz="2400" dirty="0"/>
              <a:t> en </a:t>
            </a:r>
            <a:r>
              <a:rPr lang="es-PE" altLang="es-PE" sz="2400" b="1" dirty="0"/>
              <a:t>color o gris</a:t>
            </a:r>
          </a:p>
        </p:txBody>
      </p:sp>
      <p:graphicFrame>
        <p:nvGraphicFramePr>
          <p:cNvPr id="3" name="14 Tabla">
            <a:extLst>
              <a:ext uri="{FF2B5EF4-FFF2-40B4-BE49-F238E27FC236}">
                <a16:creationId xmlns:a16="http://schemas.microsoft.com/office/drawing/2014/main" id="{DBE903DD-965E-4843-9634-841FEF183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783338"/>
              </p:ext>
            </p:extLst>
          </p:nvPr>
        </p:nvGraphicFramePr>
        <p:xfrm>
          <a:off x="1012264" y="2290825"/>
          <a:ext cx="7416800" cy="3600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1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48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66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Índice de calidad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Resolución / Gris o color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63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Altura de letra=1mm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Altura de letra=1,5mm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Altura de letra=2mm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Altura de letra=3mm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5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Excelente 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410,26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273,50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205,13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136,75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5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Buena 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256,41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170,94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128,21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85,47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Mínima 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184,62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123,08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92,31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61,54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Apenas legible 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153,85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102,56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76,92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51,28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080E4F4B-EA57-45EC-974C-D41252C7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EC683A14-929E-4181-B8DE-AFC68A3AE144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72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>
            <a:extLst>
              <a:ext uri="{FF2B5EF4-FFF2-40B4-BE49-F238E27FC236}">
                <a16:creationId xmlns:a16="http://schemas.microsoft.com/office/drawing/2014/main" id="{765D4214-3BE7-417F-B9BE-6D2E5571A591}"/>
              </a:ext>
            </a:extLst>
          </p:cNvPr>
          <p:cNvSpPr txBox="1">
            <a:spLocks/>
          </p:cNvSpPr>
          <p:nvPr/>
        </p:nvSpPr>
        <p:spPr>
          <a:xfrm>
            <a:off x="900112" y="1102594"/>
            <a:ext cx="7343775" cy="7921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>
              <a:buNone/>
            </a:pPr>
            <a:r>
              <a:rPr lang="es-PE" altLang="es-PE" sz="2400" dirty="0"/>
              <a:t>Resolución: de acuerdo  a dimensiones en el </a:t>
            </a:r>
            <a:r>
              <a:rPr lang="es-PE" altLang="es-PE" sz="2400" b="1" dirty="0"/>
              <a:t>trazo de letra</a:t>
            </a:r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080E4F4B-EA57-45EC-974C-D41252C7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EC683A14-929E-4181-B8DE-AFC68A3AE144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1 Tabla">
            <a:extLst>
              <a:ext uri="{FF2B5EF4-FFF2-40B4-BE49-F238E27FC236}">
                <a16:creationId xmlns:a16="http://schemas.microsoft.com/office/drawing/2014/main" id="{2C776F71-BFE7-47F4-8BB0-F11480F6F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457065"/>
              </p:ext>
            </p:extLst>
          </p:nvPr>
        </p:nvGraphicFramePr>
        <p:xfrm>
          <a:off x="986375" y="2230439"/>
          <a:ext cx="7129462" cy="3600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1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7406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Índice de calidad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Ancho del trazo (mm)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(Resolución aplicada, en escala de grises o color)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86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0,1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0,2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0,3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0,4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0,5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Excelente 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512,82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256,41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170,94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128,21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102,56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51,28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Bueno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384,62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192,31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128,21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96,15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76,92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38,46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4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Medio 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256,41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128,21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85,47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64,10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51,28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25,64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722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38A9E13-4FDF-4501-8AF9-0E01DF74D0DE}"/>
              </a:ext>
            </a:extLst>
          </p:cNvPr>
          <p:cNvSpPr txBox="1">
            <a:spLocks/>
          </p:cNvSpPr>
          <p:nvPr/>
        </p:nvSpPr>
        <p:spPr>
          <a:xfrm>
            <a:off x="323850" y="1169024"/>
            <a:ext cx="7772400" cy="5032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just" defTabSz="914400"/>
            <a:r>
              <a:rPr lang="es-PE" altLang="es-PE" sz="2400" dirty="0">
                <a:latin typeface="+mn-lt"/>
              </a:rPr>
              <a:t>Digitalización de microfilm: </a:t>
            </a:r>
            <a:r>
              <a:rPr lang="es-PE" altLang="es-PE" sz="2400" b="1" dirty="0">
                <a:latin typeface="+mn-lt"/>
              </a:rPr>
              <a:t>formatos y polaridad</a:t>
            </a:r>
          </a:p>
        </p:txBody>
      </p:sp>
      <p:pic>
        <p:nvPicPr>
          <p:cNvPr id="4" name="Picture 2" descr="Types of microfilm">
            <a:extLst>
              <a:ext uri="{FF2B5EF4-FFF2-40B4-BE49-F238E27FC236}">
                <a16:creationId xmlns:a16="http://schemas.microsoft.com/office/drawing/2014/main" id="{4D461940-68E2-49A3-9546-7E06DCF23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749"/>
            <a:ext cx="418465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rc_mi" descr="Micro_Main">
            <a:extLst>
              <a:ext uri="{FF2B5EF4-FFF2-40B4-BE49-F238E27FC236}">
                <a16:creationId xmlns:a16="http://schemas.microsoft.com/office/drawing/2014/main" id="{92D677D7-C730-4D57-B1B1-BC08446B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18311"/>
            <a:ext cx="397668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pictures2.todocoleccion.net/tc/2012/06/05/32040964_10631471.jpg">
            <a:extLst>
              <a:ext uri="{FF2B5EF4-FFF2-40B4-BE49-F238E27FC236}">
                <a16:creationId xmlns:a16="http://schemas.microsoft.com/office/drawing/2014/main" id="{00F38740-56AC-4593-97D1-93B28232E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50336"/>
            <a:ext cx="40322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805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>
            <a:extLst>
              <a:ext uri="{FF2B5EF4-FFF2-40B4-BE49-F238E27FC236}">
                <a16:creationId xmlns:a16="http://schemas.microsoft.com/office/drawing/2014/main" id="{9B2C8BCD-F7A2-4BE7-89E0-77EE5FC2D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717833"/>
              </p:ext>
            </p:extLst>
          </p:nvPr>
        </p:nvGraphicFramePr>
        <p:xfrm>
          <a:off x="684213" y="2102988"/>
          <a:ext cx="7920037" cy="4103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5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4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7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Material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Formas de representación de la información en microfilm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bg1"/>
                          </a:solidFill>
                          <a:effectLst/>
                        </a:rPr>
                        <a:t>Imagen digital: tonalidad</a:t>
                      </a:r>
                      <a:endParaRPr lang="es-PE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3" marR="6857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584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Libros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Documentos impresos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Documentos manuscritos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Encuadernados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Revistas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Diarios y publicaciones periódicas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Fotografías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Mapas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Grabados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Arte plano sobre papel</a:t>
                      </a:r>
                      <a:endParaRPr lang="es-PE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Cinta de microfilm, 35 </a:t>
                      </a: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</a:rPr>
                        <a:t>mm.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Cinta de microfilm, 16 </a:t>
                      </a: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</a:rPr>
                        <a:t>mm.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Microficha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Microficha-</a:t>
                      </a: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</a:rPr>
                        <a:t>Jacket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Microficha- tarjeta de apertura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Blanco y negro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Grises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3" marR="6857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1 Título">
            <a:extLst>
              <a:ext uri="{FF2B5EF4-FFF2-40B4-BE49-F238E27FC236}">
                <a16:creationId xmlns:a16="http://schemas.microsoft.com/office/drawing/2014/main" id="{C7C4845B-F3E0-4F19-9573-6226690B3EE4}"/>
              </a:ext>
            </a:extLst>
          </p:cNvPr>
          <p:cNvSpPr txBox="1">
            <a:spLocks/>
          </p:cNvSpPr>
          <p:nvPr/>
        </p:nvSpPr>
        <p:spPr>
          <a:xfrm>
            <a:off x="323850" y="1169024"/>
            <a:ext cx="7772400" cy="5032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just" defTabSz="914400"/>
            <a:r>
              <a:rPr lang="es-PE" altLang="es-PE" sz="2400" dirty="0">
                <a:latin typeface="+mn-lt"/>
              </a:rPr>
              <a:t>Digitalización de microfilm: </a:t>
            </a:r>
            <a:r>
              <a:rPr lang="es-PE" altLang="es-PE" sz="2400" b="1" dirty="0">
                <a:latin typeface="+mn-lt"/>
              </a:rPr>
              <a:t>formatos y tonalidad</a:t>
            </a:r>
          </a:p>
        </p:txBody>
      </p:sp>
    </p:spTree>
    <p:extLst>
      <p:ext uri="{BB962C8B-B14F-4D97-AF65-F5344CB8AC3E}">
        <p14:creationId xmlns:p14="http://schemas.microsoft.com/office/powerpoint/2010/main" val="1199139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C7C4845B-F3E0-4F19-9573-6226690B3EE4}"/>
              </a:ext>
            </a:extLst>
          </p:cNvPr>
          <p:cNvSpPr txBox="1">
            <a:spLocks/>
          </p:cNvSpPr>
          <p:nvPr/>
        </p:nvSpPr>
        <p:spPr>
          <a:xfrm>
            <a:off x="323850" y="1169024"/>
            <a:ext cx="7772400" cy="5032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just" defTabSz="914400"/>
            <a:r>
              <a:rPr lang="es-PE" altLang="es-PE" sz="2400" dirty="0">
                <a:latin typeface="+mn-lt"/>
              </a:rPr>
              <a:t>Digitalización de microfilm: </a:t>
            </a:r>
            <a:r>
              <a:rPr lang="es-PE" altLang="es-PE" sz="2400" b="1" dirty="0">
                <a:latin typeface="+mn-lt"/>
              </a:rPr>
              <a:t>profundidad y resolución</a:t>
            </a:r>
          </a:p>
        </p:txBody>
      </p:sp>
      <p:graphicFrame>
        <p:nvGraphicFramePr>
          <p:cNvPr id="5" name="4 Tabla">
            <a:extLst>
              <a:ext uri="{FF2B5EF4-FFF2-40B4-BE49-F238E27FC236}">
                <a16:creationId xmlns:a16="http://schemas.microsoft.com/office/drawing/2014/main" id="{F518839F-16FB-4DA5-A67F-71983ECCD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441815"/>
              </p:ext>
            </p:extLst>
          </p:nvPr>
        </p:nvGraphicFramePr>
        <p:xfrm>
          <a:off x="485809" y="1928039"/>
          <a:ext cx="7848600" cy="3887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2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2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Material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(Negativo fotográfico)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Profundidad de bits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Resolución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Formato archivo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Compresión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583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Imágenes con alto contraste</a:t>
                      </a:r>
                      <a:endParaRPr lang="es-PE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(Letra blanca y fondo negro)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 / Bitonal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600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TIFF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CITT 4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30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8 / Gris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400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TIFF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LZW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61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Imágenes con bajo contraste</a:t>
                      </a:r>
                      <a:endParaRPr lang="es-PE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(Letra y fondo son imperceptibles, oscuro o gris)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8 / Gris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600</a:t>
                      </a:r>
                      <a:endParaRPr lang="es-PE" sz="18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TIFF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LZW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200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EBF71144-0638-47C5-B1B1-C048D1CBB083}"/>
              </a:ext>
            </a:extLst>
          </p:cNvPr>
          <p:cNvSpPr txBox="1">
            <a:spLocks/>
          </p:cNvSpPr>
          <p:nvPr/>
        </p:nvSpPr>
        <p:spPr>
          <a:xfrm>
            <a:off x="684213" y="1127006"/>
            <a:ext cx="7772400" cy="863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just" defTabSz="914400"/>
            <a:r>
              <a:rPr lang="es-PE" altLang="es-PE" sz="2400" dirty="0">
                <a:latin typeface="+mn-lt"/>
              </a:rPr>
              <a:t>Digitalización de imágenes, desde papel y microfilm: </a:t>
            </a:r>
            <a:r>
              <a:rPr lang="es-PE" altLang="es-PE" sz="2400" b="1" dirty="0">
                <a:latin typeface="+mn-lt"/>
              </a:rPr>
              <a:t>conversión de formatos para su difusión</a:t>
            </a:r>
          </a:p>
        </p:txBody>
      </p:sp>
      <p:pic>
        <p:nvPicPr>
          <p:cNvPr id="3" name="Picture 9" descr="flujo_imagenes_convencional">
            <a:extLst>
              <a:ext uri="{FF2B5EF4-FFF2-40B4-BE49-F238E27FC236}">
                <a16:creationId xmlns:a16="http://schemas.microsoft.com/office/drawing/2014/main" id="{D5FD3CEC-CC8D-46F0-965B-76421500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0" y="2050988"/>
            <a:ext cx="2879725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flujo_imagenes_microfilm">
            <a:extLst>
              <a:ext uri="{FF2B5EF4-FFF2-40B4-BE49-F238E27FC236}">
                <a16:creationId xmlns:a16="http://schemas.microsoft.com/office/drawing/2014/main" id="{A4EB90E9-E4DC-4B8B-A67B-D468AE0C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31" y="2059614"/>
            <a:ext cx="29718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ocr_converter2">
            <a:extLst>
              <a:ext uri="{FF2B5EF4-FFF2-40B4-BE49-F238E27FC236}">
                <a16:creationId xmlns:a16="http://schemas.microsoft.com/office/drawing/2014/main" id="{4557DC0D-CDE3-4BB3-8728-742826A88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049" y="4507539"/>
            <a:ext cx="1684726" cy="217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889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77330FFB-52C1-48DE-807B-43B522E39113}"/>
              </a:ext>
            </a:extLst>
          </p:cNvPr>
          <p:cNvGrpSpPr/>
          <p:nvPr/>
        </p:nvGrpSpPr>
        <p:grpSpPr>
          <a:xfrm>
            <a:off x="1923894" y="1199073"/>
            <a:ext cx="5641472" cy="5538158"/>
            <a:chOff x="107513" y="624258"/>
            <a:chExt cx="7014500" cy="8888335"/>
          </a:xfrm>
        </p:grpSpPr>
        <p:sp>
          <p:nvSpPr>
            <p:cNvPr id="24" name="Cuadro de texto 2">
              <a:extLst>
                <a:ext uri="{FF2B5EF4-FFF2-40B4-BE49-F238E27FC236}">
                  <a16:creationId xmlns:a16="http://schemas.microsoft.com/office/drawing/2014/main" id="{C70DB9A6-E01E-411A-B1D1-C45DEB79C4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379" y="4290648"/>
              <a:ext cx="1086275" cy="2463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PE" sz="12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Indexación</a:t>
              </a:r>
              <a:endParaRPr lang="es-PE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0784A6F2-0B67-4CD9-B2BA-946C1D7B7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823" y="3059723"/>
              <a:ext cx="3792220" cy="3792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Cuadro de texto 2">
              <a:extLst>
                <a:ext uri="{FF2B5EF4-FFF2-40B4-BE49-F238E27FC236}">
                  <a16:creationId xmlns:a16="http://schemas.microsoft.com/office/drawing/2014/main" id="{8CFD3456-8076-40AC-ACAB-E24372963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0271" y="6795498"/>
              <a:ext cx="1637384" cy="3878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r>
                <a:rPr lang="es-PE" sz="1200" b="1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Almacenamiento</a:t>
              </a:r>
              <a:endParaRPr lang="es-PE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05C184EE-00C8-4AAB-A8C7-C563D5B9D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3130061" y="844062"/>
              <a:ext cx="1465580" cy="175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D8EA00EB-547C-4497-9331-EFA9DE739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0" t="7408" r="20811" b="16578"/>
            <a:stretch/>
          </p:blipFill>
          <p:spPr bwMode="auto">
            <a:xfrm>
              <a:off x="5741377" y="2365131"/>
              <a:ext cx="957580" cy="14655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1E604B33-6BCD-444D-AC46-39B66B297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" t="2462" r="2462" b="3452"/>
            <a:stretch/>
          </p:blipFill>
          <p:spPr bwMode="auto">
            <a:xfrm>
              <a:off x="5609492" y="4607170"/>
              <a:ext cx="1436370" cy="16395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C7C45249-AC3E-4A06-BCB6-9EC001176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923" y="7974623"/>
              <a:ext cx="2060575" cy="1537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2F0A2A8A-BFE0-4E1D-BE68-6B99F1B48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3" t="10501" r="2827" b="11933"/>
            <a:stretch/>
          </p:blipFill>
          <p:spPr bwMode="auto">
            <a:xfrm>
              <a:off x="4756638" y="7183316"/>
              <a:ext cx="2365375" cy="14363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FCF75587-C190-48CF-BD53-CB187D13E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3" t="1972" r="15592" b="1250"/>
            <a:stretch/>
          </p:blipFill>
          <p:spPr bwMode="auto">
            <a:xfrm>
              <a:off x="492369" y="6603023"/>
              <a:ext cx="1117600" cy="21913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5" name="Cuadro de texto 2">
              <a:extLst>
                <a:ext uri="{FF2B5EF4-FFF2-40B4-BE49-F238E27FC236}">
                  <a16:creationId xmlns:a16="http://schemas.microsoft.com/office/drawing/2014/main" id="{432365E3-E4F2-4FD5-BFE9-96F4EFB80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13" y="1689391"/>
              <a:ext cx="1697990" cy="4874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es-PE" sz="1200" b="1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Acopio de documentos</a:t>
              </a:r>
              <a:endParaRPr lang="es-PE" sz="1200" b="1" dirty="0">
                <a:effectLst/>
                <a:latin typeface="+mn-lt"/>
                <a:ea typeface="Times New Roman" panose="02020603050405020304" pitchFamily="18" charset="0"/>
              </a:endParaRPr>
            </a:p>
          </p:txBody>
        </p:sp>
        <p:sp>
          <p:nvSpPr>
            <p:cNvPr id="36" name="Cuadro de texto 2">
              <a:extLst>
                <a:ext uri="{FF2B5EF4-FFF2-40B4-BE49-F238E27FC236}">
                  <a16:creationId xmlns:a16="http://schemas.microsoft.com/office/drawing/2014/main" id="{92B6DA61-32FD-4ACD-BC44-610282548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0061" y="624258"/>
              <a:ext cx="1342487" cy="21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PE" sz="12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Digitalización</a:t>
              </a:r>
              <a:endParaRPr lang="es-PE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Cuadro de texto 2">
              <a:extLst>
                <a:ext uri="{FF2B5EF4-FFF2-40B4-BE49-F238E27FC236}">
                  <a16:creationId xmlns:a16="http://schemas.microsoft.com/office/drawing/2014/main" id="{1662FCF3-8852-40F4-B358-E6E1D36B1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4011" y="1658814"/>
              <a:ext cx="1189990" cy="2463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PE" sz="12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Control de calidad</a:t>
              </a:r>
              <a:endParaRPr lang="es-PE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Cuadro de texto 2">
              <a:extLst>
                <a:ext uri="{FF2B5EF4-FFF2-40B4-BE49-F238E27FC236}">
                  <a16:creationId xmlns:a16="http://schemas.microsoft.com/office/drawing/2014/main" id="{F882A16E-73D2-4D61-98A9-9996A52BB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140" y="7040276"/>
              <a:ext cx="1808873" cy="7399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PE" sz="12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SGD </a:t>
              </a:r>
              <a:r>
                <a:rPr lang="es-PE" sz="1200" b="1" dirty="0" err="1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ArchiDoc</a:t>
              </a:r>
              <a:endParaRPr lang="es-PE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PE" sz="12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Consulta Web</a:t>
              </a:r>
              <a:endParaRPr lang="es-PE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PE" sz="1200" b="1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9" name="Cuadro de texto 2">
              <a:extLst>
                <a:ext uri="{FF2B5EF4-FFF2-40B4-BE49-F238E27FC236}">
                  <a16:creationId xmlns:a16="http://schemas.microsoft.com/office/drawing/2014/main" id="{824514B8-9F1F-4209-9EE7-966CA17088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474" y="6015316"/>
              <a:ext cx="1507155" cy="5126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PE" sz="12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Devolución de documentos</a:t>
              </a:r>
              <a:endParaRPr lang="es-PE" sz="1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36F63CEE-0851-486D-9E49-E311150E7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0" t="6411" r="14247" b="8423"/>
            <a:stretch/>
          </p:blipFill>
          <p:spPr bwMode="auto">
            <a:xfrm>
              <a:off x="422031" y="2365131"/>
              <a:ext cx="1010285" cy="17532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80195746-9213-4002-9E37-D456814D5B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3708" y="3570790"/>
            <a:ext cx="945670" cy="80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161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nibal\Downloads\fotos\IMG_8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4" y="1095233"/>
            <a:ext cx="8461612" cy="564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142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nibal\Downloads\fotos\IMG_7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8" y="1048603"/>
            <a:ext cx="8447964" cy="56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966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n relacionada">
            <a:extLst>
              <a:ext uri="{FF2B5EF4-FFF2-40B4-BE49-F238E27FC236}">
                <a16:creationId xmlns:a16="http://schemas.microsoft.com/office/drawing/2014/main" id="{01B97CED-E155-4F29-9A5D-462617C20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746" y="1250830"/>
            <a:ext cx="5321589" cy="533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0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233" y="941696"/>
            <a:ext cx="4771768" cy="317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725196"/>
            <a:ext cx="4544704" cy="311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5913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757363" y="1092957"/>
            <a:ext cx="5637521" cy="5702631"/>
            <a:chOff x="1757363" y="1092957"/>
            <a:chExt cx="5637521" cy="5702631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363" y="1092957"/>
              <a:ext cx="5629275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659" y="5014413"/>
              <a:ext cx="5610225" cy="178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5866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9B9A07-984C-4357-8E2B-84DCF70B0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77" y="1105469"/>
            <a:ext cx="6003855" cy="575253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4340BF3-D435-4B73-B301-615315383161}"/>
              </a:ext>
            </a:extLst>
          </p:cNvPr>
          <p:cNvSpPr txBox="1"/>
          <p:nvPr/>
        </p:nvSpPr>
        <p:spPr>
          <a:xfrm>
            <a:off x="5165521" y="5066949"/>
            <a:ext cx="2755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PE" sz="1000" dirty="0">
                <a:solidFill>
                  <a:prstClr val="black"/>
                </a:solidFill>
                <a:latin typeface="Calibri" panose="020F0502020204030204"/>
                <a:cs typeface="+mn-cs"/>
                <a:hlinkClick r:id="rId3"/>
              </a:rPr>
              <a:t>http://agn.gob.pe/portal/institucional/1518756636-consulta-de-documentos-historicos-en-linea-archidoc</a:t>
            </a:r>
            <a:r>
              <a:rPr lang="es-PE" sz="1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9"/>
            <a:ext cx="9144000" cy="97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807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94E28D3-9D8A-4F1E-9B09-46F9B564A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64" y="0"/>
            <a:ext cx="5433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0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7D5BD07-A5F2-4FB6-A6F9-4C638077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123"/>
            <a:ext cx="9144000" cy="58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2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7D4EB4-1B71-40E8-935F-D0286BE6B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623"/>
            <a:ext cx="9144000" cy="5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54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8969D02-FB4B-4AEA-B000-E2CC481C4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674"/>
            <a:ext cx="9144000" cy="51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66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CBB1CD-E12B-4607-AEC9-DE1BC4150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8952"/>
            <a:ext cx="9144000" cy="35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828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304C507-900F-4E71-9A8B-4B7434A6A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2468"/>
            <a:ext cx="9144000" cy="587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241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FF69D43-84F9-44F7-A6F2-4A1C456D5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03"/>
            <a:ext cx="9144000" cy="646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726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910D5ED-31EC-4B58-AB04-529643A1C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3" y="0"/>
            <a:ext cx="8467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21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77391"/>
            <a:ext cx="6076933" cy="31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46" y="4288828"/>
            <a:ext cx="5745707" cy="256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254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B0F2F04-5466-42DE-A927-F5B9A73A0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54" y="0"/>
            <a:ext cx="8728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A7C9DD9-95C3-461B-86AB-9B7C15CC4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994"/>
            <a:ext cx="9144000" cy="599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649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BBC421C-181C-417C-B5DB-AE1F7D25F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076"/>
            <a:ext cx="9144000" cy="647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45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B2864BC-3EFA-4007-B1B3-EE9970E90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53"/>
            <a:ext cx="9144000" cy="666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410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091" y="1066800"/>
            <a:ext cx="9003323" cy="510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2 Rectángulo"/>
          <p:cNvSpPr/>
          <p:nvPr/>
        </p:nvSpPr>
        <p:spPr>
          <a:xfrm>
            <a:off x="86091" y="1066802"/>
            <a:ext cx="2889122" cy="830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D6CD54-7B60-40EE-A0A3-ED3716D4C4DE}"/>
              </a:ext>
            </a:extLst>
          </p:cNvPr>
          <p:cNvSpPr txBox="1"/>
          <p:nvPr/>
        </p:nvSpPr>
        <p:spPr>
          <a:xfrm>
            <a:off x="3597215" y="6236898"/>
            <a:ext cx="431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>
                <a:solidFill>
                  <a:schemeClr val="accent1"/>
                </a:solidFill>
              </a:rPr>
              <a:t>http://agn.gob.pe</a:t>
            </a:r>
          </a:p>
        </p:txBody>
      </p:sp>
    </p:spTree>
    <p:extLst>
      <p:ext uri="{BB962C8B-B14F-4D97-AF65-F5344CB8AC3E}">
        <p14:creationId xmlns:p14="http://schemas.microsoft.com/office/powerpoint/2010/main" val="31105315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ubtítulo 2"/>
          <p:cNvSpPr>
            <a:spLocks noGrp="1"/>
          </p:cNvSpPr>
          <p:nvPr>
            <p:ph type="subTitle" idx="1"/>
          </p:nvPr>
        </p:nvSpPr>
        <p:spPr bwMode="auto">
          <a:xfrm>
            <a:off x="5593426" y="5272604"/>
            <a:ext cx="2921924" cy="660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PE" altLang="es-PE" sz="1800" b="1" dirty="0"/>
              <a:t>Mg. Nicolás Díaz Sánchez</a:t>
            </a:r>
          </a:p>
          <a:p>
            <a:pPr eaLnBrk="1" hangingPunct="1"/>
            <a:r>
              <a:rPr lang="es-PE" altLang="es-PE" sz="1800" b="1" dirty="0"/>
              <a:t>Director de Conservación</a:t>
            </a:r>
          </a:p>
          <a:p>
            <a:pPr eaLnBrk="1" hangingPunct="1"/>
            <a:r>
              <a:rPr lang="es-PE" altLang="es-PE" sz="1800" b="1" dirty="0">
                <a:solidFill>
                  <a:schemeClr val="accent1"/>
                </a:solidFill>
              </a:rPr>
              <a:t>ndiaz@agn.gob.pe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F55374-C5D6-46B0-9396-10B703942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952" y="2685845"/>
            <a:ext cx="2449902" cy="202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06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esultado de imagen para manuscritos tinta metaloac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47768"/>
            <a:ext cx="5076626" cy="315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60" y="4030866"/>
            <a:ext cx="4259466" cy="283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716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63" y="1089082"/>
            <a:ext cx="7637297" cy="572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257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 txBox="1">
            <a:spLocks/>
          </p:cNvSpPr>
          <p:nvPr/>
        </p:nvSpPr>
        <p:spPr>
          <a:xfrm>
            <a:off x="1302005" y="1072736"/>
            <a:ext cx="6750174" cy="775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s-PE" sz="2800" u="sng" dirty="0">
                <a:solidFill>
                  <a:schemeClr val="tx1"/>
                </a:solidFill>
              </a:rPr>
              <a:t>Conservación</a:t>
            </a:r>
            <a:r>
              <a:rPr lang="es-PE" sz="2800" dirty="0">
                <a:solidFill>
                  <a:schemeClr val="tx1"/>
                </a:solidFill>
              </a:rPr>
              <a:t>, Preservación, Restauración</a:t>
            </a:r>
          </a:p>
        </p:txBody>
      </p:sp>
      <p:sp>
        <p:nvSpPr>
          <p:cNvPr id="6" name="object 2"/>
          <p:cNvSpPr/>
          <p:nvPr/>
        </p:nvSpPr>
        <p:spPr>
          <a:xfrm>
            <a:off x="1" y="1746914"/>
            <a:ext cx="5523145" cy="3310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84" y="3402152"/>
            <a:ext cx="4500633" cy="347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914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992</Words>
  <Application>Microsoft Office PowerPoint</Application>
  <PresentationFormat>Presentación en pantalla (4:3)</PresentationFormat>
  <Paragraphs>222</Paragraphs>
  <Slides>65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73" baseType="lpstr">
      <vt:lpstr>Arial</vt:lpstr>
      <vt:lpstr>Calibri</vt:lpstr>
      <vt:lpstr>Calibri Light</vt:lpstr>
      <vt:lpstr>Symbol</vt:lpstr>
      <vt:lpstr>Times New Roman</vt:lpstr>
      <vt:lpstr>Tema de Office</vt:lpstr>
      <vt:lpstr>1_Tema de Office</vt:lpstr>
      <vt:lpstr>Imagen de mapa de bits</vt:lpstr>
      <vt:lpstr>Digitalización y difusión del patrimonio documental del Archivo General de la Nación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AGN_2019_Digitalización_evento_RENIEC</dc:title>
  <dc:creator>Milagros Ballon Ballon</dc:creator>
  <cp:lastModifiedBy>Nicolás Díaz Sánchez</cp:lastModifiedBy>
  <cp:revision>44</cp:revision>
  <dcterms:created xsi:type="dcterms:W3CDTF">2019-11-13T15:26:14Z</dcterms:created>
  <dcterms:modified xsi:type="dcterms:W3CDTF">2019-11-20T18:51:28Z</dcterms:modified>
</cp:coreProperties>
</file>