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62" r:id="rId2"/>
    <p:sldId id="436" r:id="rId3"/>
    <p:sldId id="468" r:id="rId4"/>
    <p:sldId id="469" r:id="rId5"/>
    <p:sldId id="463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ato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ato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ato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ato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ato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ato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ato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ato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ato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9966FF"/>
    <a:srgbClr val="CC99FF"/>
    <a:srgbClr val="17AD69"/>
    <a:srgbClr val="66CCFF"/>
    <a:srgbClr val="0EBE9C"/>
    <a:srgbClr val="FF66CC"/>
    <a:srgbClr val="3399FF"/>
    <a:srgbClr val="FF66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33" autoAdjust="0"/>
    <p:restoredTop sz="94634" autoAdjust="0"/>
  </p:normalViewPr>
  <p:slideViewPr>
    <p:cSldViewPr snapToGrid="0">
      <p:cViewPr varScale="1">
        <p:scale>
          <a:sx n="112" d="100"/>
          <a:sy n="112" d="100"/>
        </p:scale>
        <p:origin x="96" y="18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D7FB2197-8AB1-B047-BD79-842B3F9198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F2FDCC5-73FC-2C46-9D89-F5E413CDE6B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42405B5-3DDA-4E49-BC02-FD5355EC2E60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2D3C8103-816E-A64D-B1FB-CB0D183B64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97253546-67D0-C84B-AB7A-FF7A00822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FD51C96-B926-5144-8F96-FD81142784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704BB05-1085-0E45-8281-2C9291DE6A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867FE6B-21B4-A64B-95C7-D740AFF896EF}" type="slidenum">
              <a:rPr lang="en-US" altLang="x-none"/>
              <a:pPr/>
              <a:t>‹Nº›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92428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20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000562" y="1989199"/>
            <a:ext cx="2859177" cy="4092707"/>
          </a:xfrm>
          <a:custGeom>
            <a:avLst/>
            <a:gdLst>
              <a:gd name="connsiteX0" fmla="*/ 47663 w 2859177"/>
              <a:gd name="connsiteY0" fmla="*/ 0 h 4092707"/>
              <a:gd name="connsiteX1" fmla="*/ 2811514 w 2859177"/>
              <a:gd name="connsiteY1" fmla="*/ 0 h 4092707"/>
              <a:gd name="connsiteX2" fmla="*/ 2859177 w 2859177"/>
              <a:gd name="connsiteY2" fmla="*/ 47663 h 4092707"/>
              <a:gd name="connsiteX3" fmla="*/ 2859177 w 2859177"/>
              <a:gd name="connsiteY3" fmla="*/ 4045045 h 4092707"/>
              <a:gd name="connsiteX4" fmla="*/ 2845217 w 2859177"/>
              <a:gd name="connsiteY4" fmla="*/ 4078748 h 4092707"/>
              <a:gd name="connsiteX5" fmla="*/ 2811517 w 2859177"/>
              <a:gd name="connsiteY5" fmla="*/ 4092707 h 4092707"/>
              <a:gd name="connsiteX6" fmla="*/ 47661 w 2859177"/>
              <a:gd name="connsiteY6" fmla="*/ 4092707 h 4092707"/>
              <a:gd name="connsiteX7" fmla="*/ 13961 w 2859177"/>
              <a:gd name="connsiteY7" fmla="*/ 4078748 h 4092707"/>
              <a:gd name="connsiteX8" fmla="*/ 0 w 2859177"/>
              <a:gd name="connsiteY8" fmla="*/ 4045045 h 4092707"/>
              <a:gd name="connsiteX9" fmla="*/ 0 w 2859177"/>
              <a:gd name="connsiteY9" fmla="*/ 47663 h 4092707"/>
              <a:gd name="connsiteX10" fmla="*/ 47663 w 2859177"/>
              <a:gd name="connsiteY10" fmla="*/ 0 h 409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9177" h="4092707">
                <a:moveTo>
                  <a:pt x="47663" y="0"/>
                </a:moveTo>
                <a:lnTo>
                  <a:pt x="2811514" y="0"/>
                </a:lnTo>
                <a:cubicBezTo>
                  <a:pt x="2837838" y="0"/>
                  <a:pt x="2859177" y="21340"/>
                  <a:pt x="2859177" y="47663"/>
                </a:cubicBezTo>
                <a:lnTo>
                  <a:pt x="2859177" y="4045045"/>
                </a:lnTo>
                <a:cubicBezTo>
                  <a:pt x="2859177" y="4058207"/>
                  <a:pt x="2853843" y="4070123"/>
                  <a:pt x="2845217" y="4078748"/>
                </a:cubicBezTo>
                <a:lnTo>
                  <a:pt x="2811517" y="4092707"/>
                </a:lnTo>
                <a:lnTo>
                  <a:pt x="47661" y="4092707"/>
                </a:lnTo>
                <a:lnTo>
                  <a:pt x="13961" y="4078748"/>
                </a:lnTo>
                <a:cubicBezTo>
                  <a:pt x="5335" y="4070123"/>
                  <a:pt x="0" y="4058207"/>
                  <a:pt x="0" y="4045045"/>
                </a:cubicBezTo>
                <a:lnTo>
                  <a:pt x="0" y="47663"/>
                </a:lnTo>
                <a:cubicBezTo>
                  <a:pt x="0" y="21340"/>
                  <a:pt x="21340" y="0"/>
                  <a:pt x="47663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9881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7E39D3-0DC2-4625-A4D1-EF703D0ED78A}" type="datetime1">
              <a:rPr lang="es-PE" smtClean="0"/>
              <a:t>20/06/2022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4B1A00-56D2-4C7A-9B3E-5D43746C111A}" type="slidenum">
              <a:rPr lang="es-PE" smtClean="0"/>
              <a:pPr>
                <a:defRPr/>
              </a:pPr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202603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4"/>
          <p:cNvSpPr txBox="1">
            <a:spLocks noGrp="1"/>
          </p:cNvSpPr>
          <p:nvPr>
            <p:ph type="body" idx="1"/>
          </p:nvPr>
        </p:nvSpPr>
        <p:spPr>
          <a:xfrm>
            <a:off x="1393827" y="4790310"/>
            <a:ext cx="3459160" cy="56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17145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 sz="135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ctrTitle"/>
          </p:nvPr>
        </p:nvSpPr>
        <p:spPr>
          <a:xfrm>
            <a:off x="721691" y="2835013"/>
            <a:ext cx="4848800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Font typeface="Calibri"/>
              <a:buNone/>
              <a:defRPr sz="2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514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838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2635984"/>
              <a:gd name="connsiteX1" fmla="*/ 12192000 w 12192000"/>
              <a:gd name="connsiteY1" fmla="*/ 0 h 2635984"/>
              <a:gd name="connsiteX2" fmla="*/ 12192000 w 12192000"/>
              <a:gd name="connsiteY2" fmla="*/ 2635984 h 2635984"/>
              <a:gd name="connsiteX3" fmla="*/ 0 w 12192000"/>
              <a:gd name="connsiteY3" fmla="*/ 2635984 h 26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635984">
                <a:moveTo>
                  <a:pt x="0" y="0"/>
                </a:moveTo>
                <a:lnTo>
                  <a:pt x="12192000" y="0"/>
                </a:lnTo>
                <a:lnTo>
                  <a:pt x="12192000" y="2635984"/>
                </a:lnTo>
                <a:lnTo>
                  <a:pt x="0" y="263598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49300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096000" y="800100"/>
            <a:ext cx="5257800" cy="5257800"/>
          </a:xfrm>
          <a:custGeom>
            <a:avLst/>
            <a:gdLst>
              <a:gd name="connsiteX0" fmla="*/ 2628900 w 5257800"/>
              <a:gd name="connsiteY0" fmla="*/ 0 h 5257800"/>
              <a:gd name="connsiteX1" fmla="*/ 5257800 w 5257800"/>
              <a:gd name="connsiteY1" fmla="*/ 2628900 h 5257800"/>
              <a:gd name="connsiteX2" fmla="*/ 2628900 w 5257800"/>
              <a:gd name="connsiteY2" fmla="*/ 5257800 h 5257800"/>
              <a:gd name="connsiteX3" fmla="*/ 0 w 5257800"/>
              <a:gd name="connsiteY3" fmla="*/ 2628900 h 5257800"/>
              <a:gd name="connsiteX4" fmla="*/ 2628900 w 5257800"/>
              <a:gd name="connsiteY4" fmla="*/ 0 h 525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7800" h="5257800">
                <a:moveTo>
                  <a:pt x="2628900" y="0"/>
                </a:moveTo>
                <a:cubicBezTo>
                  <a:pt x="4080801" y="0"/>
                  <a:pt x="5257800" y="1176999"/>
                  <a:pt x="5257800" y="2628900"/>
                </a:cubicBezTo>
                <a:cubicBezTo>
                  <a:pt x="5257800" y="4080801"/>
                  <a:pt x="4080801" y="5257800"/>
                  <a:pt x="2628900" y="5257800"/>
                </a:cubicBezTo>
                <a:cubicBezTo>
                  <a:pt x="1176999" y="5257800"/>
                  <a:pt x="0" y="4080801"/>
                  <a:pt x="0" y="2628900"/>
                </a:cubicBezTo>
                <a:cubicBezTo>
                  <a:pt x="0" y="1176999"/>
                  <a:pt x="1176999" y="0"/>
                  <a:pt x="262890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4073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12192000"/>
              <a:gd name="connsiteY0" fmla="*/ 0 h 2635984"/>
              <a:gd name="connsiteX1" fmla="*/ 12192000 w 12192000"/>
              <a:gd name="connsiteY1" fmla="*/ 0 h 2635984"/>
              <a:gd name="connsiteX2" fmla="*/ 12192000 w 12192000"/>
              <a:gd name="connsiteY2" fmla="*/ 2635984 h 2635984"/>
              <a:gd name="connsiteX3" fmla="*/ 0 w 12192000"/>
              <a:gd name="connsiteY3" fmla="*/ 2635984 h 26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635984">
                <a:moveTo>
                  <a:pt x="0" y="0"/>
                </a:moveTo>
                <a:lnTo>
                  <a:pt x="12192000" y="0"/>
                </a:lnTo>
                <a:lnTo>
                  <a:pt x="12192000" y="2635984"/>
                </a:lnTo>
                <a:lnTo>
                  <a:pt x="0" y="263598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6682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700869"/>
            <a:ext cx="12192000" cy="3064079"/>
          </a:xfrm>
          <a:custGeom>
            <a:avLst/>
            <a:gdLst>
              <a:gd name="connsiteX0" fmla="*/ 0 w 12192000"/>
              <a:gd name="connsiteY0" fmla="*/ 0 h 3064079"/>
              <a:gd name="connsiteX1" fmla="*/ 12192000 w 12192000"/>
              <a:gd name="connsiteY1" fmla="*/ 0 h 3064079"/>
              <a:gd name="connsiteX2" fmla="*/ 12192000 w 12192000"/>
              <a:gd name="connsiteY2" fmla="*/ 3064079 h 3064079"/>
              <a:gd name="connsiteX3" fmla="*/ 0 w 12192000"/>
              <a:gd name="connsiteY3" fmla="*/ 3064079 h 3064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64079">
                <a:moveTo>
                  <a:pt x="0" y="0"/>
                </a:moveTo>
                <a:lnTo>
                  <a:pt x="12192000" y="0"/>
                </a:lnTo>
                <a:lnTo>
                  <a:pt x="12192000" y="3064079"/>
                </a:lnTo>
                <a:lnTo>
                  <a:pt x="0" y="306407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6901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838198" y="1890549"/>
            <a:ext cx="2286000" cy="2286000"/>
          </a:xfrm>
          <a:custGeom>
            <a:avLst/>
            <a:gdLst>
              <a:gd name="connsiteX0" fmla="*/ 1143000 w 2286000"/>
              <a:gd name="connsiteY0" fmla="*/ 0 h 2286000"/>
              <a:gd name="connsiteX1" fmla="*/ 2286000 w 2286000"/>
              <a:gd name="connsiteY1" fmla="*/ 1143000 h 2286000"/>
              <a:gd name="connsiteX2" fmla="*/ 1143000 w 2286000"/>
              <a:gd name="connsiteY2" fmla="*/ 2286000 h 2286000"/>
              <a:gd name="connsiteX3" fmla="*/ 0 w 2286000"/>
              <a:gd name="connsiteY3" fmla="*/ 1143000 h 2286000"/>
              <a:gd name="connsiteX4" fmla="*/ 1143000 w 2286000"/>
              <a:gd name="connsiteY4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286000">
                <a:moveTo>
                  <a:pt x="1143000" y="0"/>
                </a:moveTo>
                <a:cubicBezTo>
                  <a:pt x="1774261" y="0"/>
                  <a:pt x="2286000" y="511739"/>
                  <a:pt x="2286000" y="1143000"/>
                </a:cubicBezTo>
                <a:cubicBezTo>
                  <a:pt x="2286000" y="1774261"/>
                  <a:pt x="1774261" y="2286000"/>
                  <a:pt x="1143000" y="2286000"/>
                </a:cubicBezTo>
                <a:cubicBezTo>
                  <a:pt x="511739" y="2286000"/>
                  <a:pt x="0" y="1774261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581400" y="1890549"/>
            <a:ext cx="2286000" cy="2286000"/>
          </a:xfrm>
          <a:custGeom>
            <a:avLst/>
            <a:gdLst>
              <a:gd name="connsiteX0" fmla="*/ 1143000 w 2286000"/>
              <a:gd name="connsiteY0" fmla="*/ 0 h 2286000"/>
              <a:gd name="connsiteX1" fmla="*/ 2286000 w 2286000"/>
              <a:gd name="connsiteY1" fmla="*/ 1143000 h 2286000"/>
              <a:gd name="connsiteX2" fmla="*/ 1143000 w 2286000"/>
              <a:gd name="connsiteY2" fmla="*/ 2286000 h 2286000"/>
              <a:gd name="connsiteX3" fmla="*/ 0 w 2286000"/>
              <a:gd name="connsiteY3" fmla="*/ 1143000 h 2286000"/>
              <a:gd name="connsiteX4" fmla="*/ 1143000 w 2286000"/>
              <a:gd name="connsiteY4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286000">
                <a:moveTo>
                  <a:pt x="1143000" y="0"/>
                </a:moveTo>
                <a:cubicBezTo>
                  <a:pt x="1774261" y="0"/>
                  <a:pt x="2286000" y="511739"/>
                  <a:pt x="2286000" y="1143000"/>
                </a:cubicBezTo>
                <a:cubicBezTo>
                  <a:pt x="2286000" y="1774261"/>
                  <a:pt x="1774261" y="2286000"/>
                  <a:pt x="1143000" y="2286000"/>
                </a:cubicBezTo>
                <a:cubicBezTo>
                  <a:pt x="511739" y="2286000"/>
                  <a:pt x="0" y="1774261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6324600" y="1890549"/>
            <a:ext cx="2286000" cy="2286000"/>
          </a:xfrm>
          <a:custGeom>
            <a:avLst/>
            <a:gdLst>
              <a:gd name="connsiteX0" fmla="*/ 1143000 w 2286000"/>
              <a:gd name="connsiteY0" fmla="*/ 0 h 2286000"/>
              <a:gd name="connsiteX1" fmla="*/ 2286000 w 2286000"/>
              <a:gd name="connsiteY1" fmla="*/ 1143000 h 2286000"/>
              <a:gd name="connsiteX2" fmla="*/ 1143000 w 2286000"/>
              <a:gd name="connsiteY2" fmla="*/ 2286000 h 2286000"/>
              <a:gd name="connsiteX3" fmla="*/ 0 w 2286000"/>
              <a:gd name="connsiteY3" fmla="*/ 1143000 h 2286000"/>
              <a:gd name="connsiteX4" fmla="*/ 1143000 w 2286000"/>
              <a:gd name="connsiteY4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286000">
                <a:moveTo>
                  <a:pt x="1143000" y="0"/>
                </a:moveTo>
                <a:cubicBezTo>
                  <a:pt x="1774261" y="0"/>
                  <a:pt x="2286000" y="511739"/>
                  <a:pt x="2286000" y="1143000"/>
                </a:cubicBezTo>
                <a:cubicBezTo>
                  <a:pt x="2286000" y="1774261"/>
                  <a:pt x="1774261" y="2286000"/>
                  <a:pt x="1143000" y="2286000"/>
                </a:cubicBezTo>
                <a:cubicBezTo>
                  <a:pt x="511739" y="2286000"/>
                  <a:pt x="0" y="1774261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9067802" y="1890549"/>
            <a:ext cx="2286000" cy="2286000"/>
          </a:xfrm>
          <a:custGeom>
            <a:avLst/>
            <a:gdLst>
              <a:gd name="connsiteX0" fmla="*/ 1143000 w 2286000"/>
              <a:gd name="connsiteY0" fmla="*/ 0 h 2286000"/>
              <a:gd name="connsiteX1" fmla="*/ 2286000 w 2286000"/>
              <a:gd name="connsiteY1" fmla="*/ 1143000 h 2286000"/>
              <a:gd name="connsiteX2" fmla="*/ 1143000 w 2286000"/>
              <a:gd name="connsiteY2" fmla="*/ 2286000 h 2286000"/>
              <a:gd name="connsiteX3" fmla="*/ 0 w 2286000"/>
              <a:gd name="connsiteY3" fmla="*/ 1143000 h 2286000"/>
              <a:gd name="connsiteX4" fmla="*/ 1143000 w 2286000"/>
              <a:gd name="connsiteY4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286000">
                <a:moveTo>
                  <a:pt x="1143000" y="0"/>
                </a:moveTo>
                <a:cubicBezTo>
                  <a:pt x="1774261" y="0"/>
                  <a:pt x="2286000" y="511739"/>
                  <a:pt x="2286000" y="1143000"/>
                </a:cubicBezTo>
                <a:cubicBezTo>
                  <a:pt x="2286000" y="1774261"/>
                  <a:pt x="1774261" y="2286000"/>
                  <a:pt x="1143000" y="2286000"/>
                </a:cubicBezTo>
                <a:cubicBezTo>
                  <a:pt x="511739" y="2286000"/>
                  <a:pt x="0" y="1774261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95712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838199" y="1875728"/>
            <a:ext cx="3200400" cy="2265027"/>
          </a:xfrm>
          <a:custGeom>
            <a:avLst/>
            <a:gdLst>
              <a:gd name="connsiteX0" fmla="*/ 0 w 3200400"/>
              <a:gd name="connsiteY0" fmla="*/ 0 h 2265027"/>
              <a:gd name="connsiteX1" fmla="*/ 3200400 w 3200400"/>
              <a:gd name="connsiteY1" fmla="*/ 0 h 2265027"/>
              <a:gd name="connsiteX2" fmla="*/ 3200400 w 3200400"/>
              <a:gd name="connsiteY2" fmla="*/ 2265027 h 2265027"/>
              <a:gd name="connsiteX3" fmla="*/ 0 w 3200400"/>
              <a:gd name="connsiteY3" fmla="*/ 2265027 h 226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0" h="2265027">
                <a:moveTo>
                  <a:pt x="0" y="0"/>
                </a:moveTo>
                <a:lnTo>
                  <a:pt x="3200400" y="0"/>
                </a:lnTo>
                <a:lnTo>
                  <a:pt x="3200400" y="2265027"/>
                </a:lnTo>
                <a:lnTo>
                  <a:pt x="0" y="226502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4495799" y="1875728"/>
            <a:ext cx="3200400" cy="2265027"/>
          </a:xfrm>
          <a:custGeom>
            <a:avLst/>
            <a:gdLst>
              <a:gd name="connsiteX0" fmla="*/ 0 w 3200400"/>
              <a:gd name="connsiteY0" fmla="*/ 0 h 2265027"/>
              <a:gd name="connsiteX1" fmla="*/ 3200400 w 3200400"/>
              <a:gd name="connsiteY1" fmla="*/ 0 h 2265027"/>
              <a:gd name="connsiteX2" fmla="*/ 3200400 w 3200400"/>
              <a:gd name="connsiteY2" fmla="*/ 2265027 h 2265027"/>
              <a:gd name="connsiteX3" fmla="*/ 0 w 3200400"/>
              <a:gd name="connsiteY3" fmla="*/ 2265027 h 226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0" h="2265027">
                <a:moveTo>
                  <a:pt x="0" y="0"/>
                </a:moveTo>
                <a:lnTo>
                  <a:pt x="3200400" y="0"/>
                </a:lnTo>
                <a:lnTo>
                  <a:pt x="3200400" y="2265027"/>
                </a:lnTo>
                <a:lnTo>
                  <a:pt x="0" y="226502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8153401" y="1875728"/>
            <a:ext cx="3200400" cy="2265027"/>
          </a:xfrm>
          <a:custGeom>
            <a:avLst/>
            <a:gdLst>
              <a:gd name="connsiteX0" fmla="*/ 0 w 3200400"/>
              <a:gd name="connsiteY0" fmla="*/ 0 h 2265027"/>
              <a:gd name="connsiteX1" fmla="*/ 3200400 w 3200400"/>
              <a:gd name="connsiteY1" fmla="*/ 0 h 2265027"/>
              <a:gd name="connsiteX2" fmla="*/ 3200400 w 3200400"/>
              <a:gd name="connsiteY2" fmla="*/ 2265027 h 2265027"/>
              <a:gd name="connsiteX3" fmla="*/ 0 w 3200400"/>
              <a:gd name="connsiteY3" fmla="*/ 2265027 h 226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0" h="2265027">
                <a:moveTo>
                  <a:pt x="0" y="0"/>
                </a:moveTo>
                <a:lnTo>
                  <a:pt x="3200400" y="0"/>
                </a:lnTo>
                <a:lnTo>
                  <a:pt x="3200400" y="2265027"/>
                </a:lnTo>
                <a:lnTo>
                  <a:pt x="0" y="226502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733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982786" y="2231315"/>
            <a:ext cx="5197227" cy="3242882"/>
          </a:xfrm>
          <a:custGeom>
            <a:avLst/>
            <a:gdLst>
              <a:gd name="connsiteX0" fmla="*/ 5480 w 5197227"/>
              <a:gd name="connsiteY0" fmla="*/ 0 h 3242882"/>
              <a:gd name="connsiteX1" fmla="*/ 5191747 w 5197227"/>
              <a:gd name="connsiteY1" fmla="*/ 0 h 3242882"/>
              <a:gd name="connsiteX2" fmla="*/ 5197227 w 5197227"/>
              <a:gd name="connsiteY2" fmla="*/ 5479 h 3242882"/>
              <a:gd name="connsiteX3" fmla="*/ 5197227 w 5197227"/>
              <a:gd name="connsiteY3" fmla="*/ 3237403 h 3242882"/>
              <a:gd name="connsiteX4" fmla="*/ 5191747 w 5197227"/>
              <a:gd name="connsiteY4" fmla="*/ 3242882 h 3242882"/>
              <a:gd name="connsiteX5" fmla="*/ 5480 w 5197227"/>
              <a:gd name="connsiteY5" fmla="*/ 3242882 h 3242882"/>
              <a:gd name="connsiteX6" fmla="*/ 0 w 5197227"/>
              <a:gd name="connsiteY6" fmla="*/ 3237402 h 3242882"/>
              <a:gd name="connsiteX7" fmla="*/ 0 w 5197227"/>
              <a:gd name="connsiteY7" fmla="*/ 5480 h 3242882"/>
              <a:gd name="connsiteX8" fmla="*/ 5480 w 5197227"/>
              <a:gd name="connsiteY8" fmla="*/ 0 h 324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97227" h="3242882">
                <a:moveTo>
                  <a:pt x="5480" y="0"/>
                </a:moveTo>
                <a:lnTo>
                  <a:pt x="5191747" y="0"/>
                </a:lnTo>
                <a:lnTo>
                  <a:pt x="5197227" y="5479"/>
                </a:lnTo>
                <a:lnTo>
                  <a:pt x="5197227" y="3237403"/>
                </a:lnTo>
                <a:lnTo>
                  <a:pt x="5191747" y="3242882"/>
                </a:lnTo>
                <a:lnTo>
                  <a:pt x="5480" y="3242882"/>
                </a:lnTo>
                <a:cubicBezTo>
                  <a:pt x="2453" y="3242882"/>
                  <a:pt x="0" y="3240429"/>
                  <a:pt x="0" y="3237402"/>
                </a:cubicBezTo>
                <a:lnTo>
                  <a:pt x="0" y="5480"/>
                </a:lnTo>
                <a:cubicBezTo>
                  <a:pt x="0" y="2453"/>
                  <a:pt x="2453" y="0"/>
                  <a:pt x="548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7387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1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Slab" panose="02000000000000000000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5814" y="103239"/>
            <a:ext cx="2563688" cy="540000"/>
          </a:xfrm>
          <a:prstGeom prst="rect">
            <a:avLst/>
          </a:prstGeom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0" y="4345067"/>
            <a:ext cx="12192000" cy="1188076"/>
          </a:xfrm>
        </p:spPr>
        <p:txBody>
          <a:bodyPr anchor="ctr">
            <a:noAutofit/>
          </a:bodyPr>
          <a:lstStyle/>
          <a:p>
            <a:r>
              <a:rPr lang="es-PE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DIRECCIÓN GENERAL DE PATRIMONIO CULTURAL</a:t>
            </a:r>
          </a:p>
          <a:p>
            <a:r>
              <a:rPr lang="es-PE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DIRECCIÓN DE PATRIMONIO HISTÓRICO INMUEBLE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0" y="1670402"/>
            <a:ext cx="12192000" cy="2160000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sz="4000" dirty="0" smtClean="0">
                <a:solidFill>
                  <a:schemeClr val="bg1"/>
                </a:solidFill>
              </a:rPr>
              <a:t>LINEAMIENTOS PARA ELABORAR UN PLAN MAESTRO PARA LAS ÁREAS INTEGRANTES DEL PATRIMONIO HISTÓRICO INMUEBLE</a:t>
            </a:r>
            <a:endParaRPr lang="es-PE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428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redondeado 8"/>
          <p:cNvSpPr/>
          <p:nvPr/>
        </p:nvSpPr>
        <p:spPr>
          <a:xfrm>
            <a:off x="192571" y="2019048"/>
            <a:ext cx="11863961" cy="472041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PE" sz="1300" dirty="0" smtClean="0">
                <a:solidFill>
                  <a:schemeClr val="tx1"/>
                </a:solidFill>
              </a:rPr>
              <a:t>1. El </a:t>
            </a:r>
            <a:r>
              <a:rPr lang="es-PE" sz="1300" dirty="0">
                <a:solidFill>
                  <a:schemeClr val="tx1"/>
                </a:solidFill>
              </a:rPr>
              <a:t>diagnóstico urbano del ámbito de actuación y/o intervención, considerando sus interrelaciones físicas, sociales, económicas y políticas con su entorno inmediato y mediato. (Problemática</a:t>
            </a:r>
            <a:r>
              <a:rPr lang="es-PE" sz="1300" dirty="0" smtClean="0">
                <a:solidFill>
                  <a:schemeClr val="tx1"/>
                </a:solidFill>
              </a:rPr>
              <a:t>)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 La </a:t>
            </a:r>
            <a:r>
              <a:rPr lang="es-PE" sz="1300" dirty="0">
                <a:solidFill>
                  <a:schemeClr val="tx1"/>
                </a:solidFill>
              </a:rPr>
              <a:t>delimitación y características del sector urbano, debe contener la conformación físico-espacial del área urbana, los ejes de articulación y su funcionamiento general; elaborados en base a la visión provincial y/o distrital de desarrollo a largo plazo (10 años o más), a las potencialidades locales y las oportunidades globales de </a:t>
            </a:r>
            <a:r>
              <a:rPr lang="es-PE" sz="1300" dirty="0" smtClean="0">
                <a:solidFill>
                  <a:schemeClr val="tx1"/>
                </a:solidFill>
              </a:rPr>
              <a:t>desarrollo.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3. Los </a:t>
            </a:r>
            <a:r>
              <a:rPr lang="es-PE" sz="1300" dirty="0">
                <a:solidFill>
                  <a:schemeClr val="tx1"/>
                </a:solidFill>
              </a:rPr>
              <a:t>objetivos respecto a la optimización del uso del suelo y de la propiedad predial; y, la dotación, ampliación o mejoramiento de los espacios y servicios públicos y la calidad del entorno</a:t>
            </a:r>
            <a:r>
              <a:rPr lang="es-PE" sz="13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4. Alineación </a:t>
            </a:r>
            <a:r>
              <a:rPr lang="es-PE" sz="1300" dirty="0">
                <a:solidFill>
                  <a:schemeClr val="tx1"/>
                </a:solidFill>
              </a:rPr>
              <a:t>del plan con las políticas públicas y planes de desarrollo urbano a nivel macro </a:t>
            </a:r>
            <a:r>
              <a:rPr lang="es-PE" sz="1300" dirty="0" smtClean="0">
                <a:solidFill>
                  <a:schemeClr val="tx1"/>
                </a:solidFill>
              </a:rPr>
              <a:t>vigentes:</a:t>
            </a:r>
          </a:p>
          <a:p>
            <a:pPr lvl="1"/>
            <a:r>
              <a:rPr lang="es-PE" sz="1300" dirty="0">
                <a:solidFill>
                  <a:schemeClr val="tx1"/>
                </a:solidFill>
              </a:rPr>
              <a:t> </a:t>
            </a:r>
            <a:r>
              <a:rPr lang="es-PE" sz="1300" dirty="0" smtClean="0">
                <a:solidFill>
                  <a:schemeClr val="tx1"/>
                </a:solidFill>
              </a:rPr>
              <a:t>            - Programas </a:t>
            </a:r>
            <a:r>
              <a:rPr lang="es-PE" sz="1300" dirty="0">
                <a:solidFill>
                  <a:schemeClr val="tx1"/>
                </a:solidFill>
              </a:rPr>
              <a:t>y proyectos urbanísticos </a:t>
            </a:r>
            <a:r>
              <a:rPr lang="es-PE" sz="1300" dirty="0" smtClean="0">
                <a:solidFill>
                  <a:schemeClr val="tx1"/>
                </a:solidFill>
              </a:rPr>
              <a:t>vigentes</a:t>
            </a:r>
            <a:endParaRPr lang="es-PE" sz="1300" dirty="0">
              <a:solidFill>
                <a:schemeClr val="tx1"/>
              </a:solidFill>
            </a:endParaRPr>
          </a:p>
          <a:p>
            <a:pPr lvl="2"/>
            <a:r>
              <a:rPr lang="es-PE" sz="1300" dirty="0" smtClean="0">
                <a:solidFill>
                  <a:schemeClr val="tx1"/>
                </a:solidFill>
              </a:rPr>
              <a:t>   - Zonificación </a:t>
            </a:r>
            <a:r>
              <a:rPr lang="es-PE" sz="1300" dirty="0">
                <a:solidFill>
                  <a:schemeClr val="tx1"/>
                </a:solidFill>
              </a:rPr>
              <a:t>y usos del suelo </a:t>
            </a:r>
            <a:r>
              <a:rPr lang="es-PE" sz="1300" dirty="0" smtClean="0">
                <a:solidFill>
                  <a:schemeClr val="tx1"/>
                </a:solidFill>
              </a:rPr>
              <a:t>urbano </a:t>
            </a:r>
          </a:p>
          <a:p>
            <a:pPr lvl="2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5. La </a:t>
            </a:r>
            <a:r>
              <a:rPr lang="es-PE" sz="1300" dirty="0">
                <a:solidFill>
                  <a:schemeClr val="tx1"/>
                </a:solidFill>
              </a:rPr>
              <a:t>propuesta de zonificación y vías. La clasificación del suelo para orientar las intervenciones urbanísticas. </a:t>
            </a:r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6. De </a:t>
            </a:r>
            <a:r>
              <a:rPr lang="es-PE" sz="1300" dirty="0">
                <a:solidFill>
                  <a:schemeClr val="tx1"/>
                </a:solidFill>
              </a:rPr>
              <a:t>ser necesario se precisa las implicancias de los DAET, y el incentivo de bonificación de altura a la edificación sostenible</a:t>
            </a:r>
            <a:r>
              <a:rPr lang="es-PE" sz="13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7. Las </a:t>
            </a:r>
            <a:r>
              <a:rPr lang="es-PE" sz="1300" dirty="0">
                <a:solidFill>
                  <a:schemeClr val="tx1"/>
                </a:solidFill>
              </a:rPr>
              <a:t>etapas de desarrollo del Plan, programas de ejecución y de financiamiento</a:t>
            </a:r>
            <a:r>
              <a:rPr lang="es-PE" sz="13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8. El </a:t>
            </a:r>
            <a:r>
              <a:rPr lang="es-PE" sz="1300" dirty="0">
                <a:solidFill>
                  <a:schemeClr val="tx1"/>
                </a:solidFill>
              </a:rPr>
              <a:t>trazado general y características del espacio público y de las vías</a:t>
            </a:r>
            <a:r>
              <a:rPr lang="es-PE" sz="13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9. La </a:t>
            </a:r>
            <a:r>
              <a:rPr lang="es-PE" sz="1300" dirty="0">
                <a:solidFill>
                  <a:schemeClr val="tx1"/>
                </a:solidFill>
              </a:rPr>
              <a:t>ubicación de equipamientos urbanos (educación, salud, recreación).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192572" y="807104"/>
            <a:ext cx="11655838" cy="45723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PE" sz="1600" b="1" dirty="0">
              <a:solidFill>
                <a:schemeClr val="tx1"/>
              </a:solidFill>
            </a:endParaRPr>
          </a:p>
          <a:p>
            <a:pPr lvl="0" algn="ctr"/>
            <a:r>
              <a:rPr lang="es-PE" sz="1500" b="1" dirty="0" smtClean="0">
                <a:solidFill>
                  <a:schemeClr val="tx1"/>
                </a:solidFill>
              </a:rPr>
              <a:t>I. Lineamientos </a:t>
            </a:r>
            <a:r>
              <a:rPr lang="es-PE" sz="1500" b="1" dirty="0">
                <a:solidFill>
                  <a:schemeClr val="tx1"/>
                </a:solidFill>
              </a:rPr>
              <a:t>generales para Zona Monumental (ZM) y/o Centro Histórico (CH) y/o Ambientes Urbano Monumentales (AUM</a:t>
            </a:r>
            <a:r>
              <a:rPr lang="es-PE" sz="1500" b="1" dirty="0" smtClean="0">
                <a:solidFill>
                  <a:schemeClr val="tx1"/>
                </a:solidFill>
              </a:rPr>
              <a:t>)</a:t>
            </a:r>
          </a:p>
          <a:p>
            <a:pPr lvl="0" algn="ctr"/>
            <a:endParaRPr lang="es-PE" sz="1500" dirty="0">
              <a:solidFill>
                <a:schemeClr val="tx1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92572" y="105151"/>
            <a:ext cx="8976828" cy="5946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/>
          <a:p>
            <a:r>
              <a:rPr lang="es-PE" dirty="0" smtClean="0">
                <a:solidFill>
                  <a:schemeClr val="bg1"/>
                </a:solidFill>
              </a:rPr>
              <a:t>LINEAMIENTOS </a:t>
            </a:r>
            <a:r>
              <a:rPr lang="es-PE" dirty="0">
                <a:solidFill>
                  <a:schemeClr val="bg1"/>
                </a:solidFill>
              </a:rPr>
              <a:t>MINIMOS </a:t>
            </a:r>
            <a:r>
              <a:rPr lang="es-PE" dirty="0" smtClean="0">
                <a:solidFill>
                  <a:schemeClr val="bg1"/>
                </a:solidFill>
              </a:rPr>
              <a:t>PARA LA </a:t>
            </a:r>
            <a:r>
              <a:rPr lang="es-PE" dirty="0">
                <a:solidFill>
                  <a:schemeClr val="bg1"/>
                </a:solidFill>
              </a:rPr>
              <a:t>ELABORACION DE PLANES Y/O REGLAMENTOS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0847" y="157009"/>
            <a:ext cx="2527563" cy="540000"/>
          </a:xfrm>
          <a:prstGeom prst="rect">
            <a:avLst/>
          </a:prstGeom>
        </p:spPr>
      </p:pic>
      <p:sp>
        <p:nvSpPr>
          <p:cNvPr id="2" name="Rectángulo redondeado 1"/>
          <p:cNvSpPr/>
          <p:nvPr/>
        </p:nvSpPr>
        <p:spPr>
          <a:xfrm>
            <a:off x="192572" y="1371695"/>
            <a:ext cx="11511071" cy="54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Los planes específicos y/o reglamentos a elaborar para Zonas Monumentales y/o Centro Histórico y/o Ambientes Urbano Monumentales, deben contener como </a:t>
            </a:r>
            <a:r>
              <a:rPr lang="es-PE" dirty="0" smtClean="0">
                <a:solidFill>
                  <a:schemeClr val="tx1"/>
                </a:solidFill>
              </a:rPr>
              <a:t>mínimo:</a:t>
            </a:r>
            <a:endParaRPr lang="es-P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8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redondeado 8"/>
          <p:cNvSpPr/>
          <p:nvPr/>
        </p:nvSpPr>
        <p:spPr>
          <a:xfrm>
            <a:off x="4334933" y="1752525"/>
            <a:ext cx="7018867" cy="5105475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s-PE" sz="2000" dirty="0" smtClean="0">
              <a:solidFill>
                <a:schemeClr val="tx1"/>
              </a:solidFill>
            </a:endParaRPr>
          </a:p>
          <a:p>
            <a:pPr lvl="1"/>
            <a:r>
              <a:rPr lang="es-PE" sz="2000" dirty="0" smtClean="0">
                <a:solidFill>
                  <a:schemeClr val="tx1"/>
                </a:solidFill>
              </a:rPr>
              <a:t>1. Los </a:t>
            </a:r>
            <a:r>
              <a:rPr lang="es-PE" sz="2000" dirty="0">
                <a:solidFill>
                  <a:schemeClr val="tx1"/>
                </a:solidFill>
              </a:rPr>
              <a:t>índices operacionales y los estándares de calidad</a:t>
            </a:r>
            <a:r>
              <a:rPr lang="es-PE" sz="20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2000" dirty="0">
              <a:solidFill>
                <a:schemeClr val="tx1"/>
              </a:solidFill>
            </a:endParaRPr>
          </a:p>
          <a:p>
            <a:pPr lvl="1"/>
            <a:r>
              <a:rPr lang="es-PE" sz="2000" dirty="0" smtClean="0">
                <a:solidFill>
                  <a:schemeClr val="tx1"/>
                </a:solidFill>
              </a:rPr>
              <a:t>2. Los </a:t>
            </a:r>
            <a:r>
              <a:rPr lang="es-PE" sz="2000" dirty="0">
                <a:solidFill>
                  <a:schemeClr val="tx1"/>
                </a:solidFill>
              </a:rPr>
              <a:t>retiros de las edificaciones; azoteas; control de visuales; materiales de acabados; entre </a:t>
            </a:r>
            <a:r>
              <a:rPr lang="es-PE" sz="2000" dirty="0" smtClean="0">
                <a:solidFill>
                  <a:schemeClr val="tx1"/>
                </a:solidFill>
              </a:rPr>
              <a:t>otros</a:t>
            </a:r>
            <a:endParaRPr lang="es-PE" sz="2000" dirty="0">
              <a:solidFill>
                <a:schemeClr val="tx1"/>
              </a:solidFill>
            </a:endParaRPr>
          </a:p>
          <a:p>
            <a:pPr lvl="1"/>
            <a:endParaRPr lang="es-PE" sz="2000" dirty="0">
              <a:solidFill>
                <a:schemeClr val="tx1"/>
              </a:solidFill>
            </a:endParaRPr>
          </a:p>
          <a:p>
            <a:pPr lvl="1"/>
            <a:r>
              <a:rPr lang="es-PE" sz="2000" dirty="0" smtClean="0">
                <a:solidFill>
                  <a:schemeClr val="tx1"/>
                </a:solidFill>
              </a:rPr>
              <a:t>3. La </a:t>
            </a:r>
            <a:r>
              <a:rPr lang="es-PE" sz="2000" dirty="0">
                <a:solidFill>
                  <a:schemeClr val="tx1"/>
                </a:solidFill>
              </a:rPr>
              <a:t>dotación de estacionamientos</a:t>
            </a:r>
            <a:r>
              <a:rPr lang="es-PE" sz="20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2000" dirty="0">
              <a:solidFill>
                <a:schemeClr val="tx1"/>
              </a:solidFill>
            </a:endParaRPr>
          </a:p>
          <a:p>
            <a:pPr lvl="1"/>
            <a:r>
              <a:rPr lang="es-PE" sz="2000" dirty="0" smtClean="0">
                <a:solidFill>
                  <a:schemeClr val="tx1"/>
                </a:solidFill>
              </a:rPr>
              <a:t>4. Las </a:t>
            </a:r>
            <a:r>
              <a:rPr lang="es-PE" sz="2000" dirty="0">
                <a:solidFill>
                  <a:schemeClr val="tx1"/>
                </a:solidFill>
              </a:rPr>
              <a:t>disposiciones relativas al ornato y mobiliario urbano</a:t>
            </a:r>
            <a:r>
              <a:rPr lang="es-PE" sz="20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2000" dirty="0">
              <a:solidFill>
                <a:schemeClr val="tx1"/>
              </a:solidFill>
            </a:endParaRPr>
          </a:p>
          <a:p>
            <a:pPr lvl="1"/>
            <a:r>
              <a:rPr lang="es-PE" sz="2000" dirty="0" smtClean="0">
                <a:solidFill>
                  <a:schemeClr val="tx1"/>
                </a:solidFill>
              </a:rPr>
              <a:t>5. Plano </a:t>
            </a:r>
            <a:r>
              <a:rPr lang="es-PE" sz="2000" dirty="0">
                <a:solidFill>
                  <a:schemeClr val="tx1"/>
                </a:solidFill>
              </a:rPr>
              <a:t>de alturas especificas según espacios urbanos, análisis de tendencia (altura predominante) y propuesta de altura máxima.</a:t>
            </a:r>
          </a:p>
          <a:p>
            <a:pPr lvl="1"/>
            <a:r>
              <a:rPr lang="es-PE" sz="1500" dirty="0">
                <a:solidFill>
                  <a:schemeClr val="tx1"/>
                </a:solidFill>
              </a:rPr>
              <a:t> </a:t>
            </a:r>
          </a:p>
          <a:p>
            <a:r>
              <a:rPr lang="es-PE" sz="1500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192572" y="1091384"/>
            <a:ext cx="11655838" cy="45723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PE" sz="1600" b="1" dirty="0">
              <a:solidFill>
                <a:schemeClr val="tx1"/>
              </a:solidFill>
            </a:endParaRPr>
          </a:p>
          <a:p>
            <a:pPr lvl="0" algn="ctr"/>
            <a:r>
              <a:rPr lang="es-PE" sz="1500" b="1" dirty="0" smtClean="0">
                <a:solidFill>
                  <a:schemeClr val="tx1"/>
                </a:solidFill>
              </a:rPr>
              <a:t>I. Lineamientos </a:t>
            </a:r>
            <a:r>
              <a:rPr lang="es-PE" sz="1500" b="1" dirty="0">
                <a:solidFill>
                  <a:schemeClr val="tx1"/>
                </a:solidFill>
              </a:rPr>
              <a:t>generales para Zona Monumental (ZM) y/o Centro Histórico (CH) y/o Ambientes Urbano Monumentales (AUM</a:t>
            </a:r>
            <a:r>
              <a:rPr lang="es-PE" sz="1500" b="1" dirty="0" smtClean="0">
                <a:solidFill>
                  <a:schemeClr val="tx1"/>
                </a:solidFill>
              </a:rPr>
              <a:t>)</a:t>
            </a:r>
          </a:p>
          <a:p>
            <a:pPr lvl="0" algn="ctr"/>
            <a:endParaRPr lang="es-PE" sz="1500" dirty="0">
              <a:solidFill>
                <a:schemeClr val="tx1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92572" y="292881"/>
            <a:ext cx="8976828" cy="5946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/>
          <a:p>
            <a:r>
              <a:rPr lang="es-PE" dirty="0" smtClean="0">
                <a:solidFill>
                  <a:schemeClr val="bg1"/>
                </a:solidFill>
              </a:rPr>
              <a:t>LINEAMIENTOS </a:t>
            </a:r>
            <a:r>
              <a:rPr lang="es-PE" dirty="0">
                <a:solidFill>
                  <a:schemeClr val="bg1"/>
                </a:solidFill>
              </a:rPr>
              <a:t>MINIMOS </a:t>
            </a:r>
            <a:r>
              <a:rPr lang="es-PE" dirty="0" smtClean="0">
                <a:solidFill>
                  <a:schemeClr val="bg1"/>
                </a:solidFill>
              </a:rPr>
              <a:t>PARA LA </a:t>
            </a:r>
            <a:r>
              <a:rPr lang="es-PE" dirty="0">
                <a:solidFill>
                  <a:schemeClr val="bg1"/>
                </a:solidFill>
              </a:rPr>
              <a:t>ELABORACION DE PLANES Y/O REGLAMENTOS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0847" y="157009"/>
            <a:ext cx="2527563" cy="540000"/>
          </a:xfrm>
          <a:prstGeom prst="rect">
            <a:avLst/>
          </a:prstGeom>
        </p:spPr>
      </p:pic>
      <p:sp>
        <p:nvSpPr>
          <p:cNvPr id="2" name="Rectángulo redondeado 1"/>
          <p:cNvSpPr/>
          <p:nvPr/>
        </p:nvSpPr>
        <p:spPr>
          <a:xfrm>
            <a:off x="948987" y="2667001"/>
            <a:ext cx="2322029" cy="241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dirty="0">
                <a:solidFill>
                  <a:schemeClr val="tx1"/>
                </a:solidFill>
              </a:rPr>
              <a:t>Adicionalmente, se </a:t>
            </a:r>
            <a:r>
              <a:rPr lang="es-PE" dirty="0" smtClean="0">
                <a:solidFill>
                  <a:schemeClr val="tx1"/>
                </a:solidFill>
              </a:rPr>
              <a:t>deben </a:t>
            </a:r>
            <a:r>
              <a:rPr lang="es-PE" dirty="0">
                <a:solidFill>
                  <a:schemeClr val="tx1"/>
                </a:solidFill>
              </a:rPr>
              <a:t>tener en cuenta estos aspectos técnicos complementarios</a:t>
            </a:r>
            <a:r>
              <a:rPr lang="es-PE" dirty="0"/>
              <a:t>: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3575815" y="3367929"/>
            <a:ext cx="572853" cy="101114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2817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redondeado 7"/>
          <p:cNvSpPr/>
          <p:nvPr/>
        </p:nvSpPr>
        <p:spPr>
          <a:xfrm>
            <a:off x="192572" y="955918"/>
            <a:ext cx="8324895" cy="45723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PE" sz="1600" b="1" dirty="0">
              <a:solidFill>
                <a:schemeClr val="tx1"/>
              </a:solidFill>
            </a:endParaRPr>
          </a:p>
          <a:p>
            <a:pPr lvl="0"/>
            <a:r>
              <a:rPr lang="es-PE" sz="1500" b="1" dirty="0" smtClean="0">
                <a:solidFill>
                  <a:schemeClr val="tx1"/>
                </a:solidFill>
              </a:rPr>
              <a:t>II. </a:t>
            </a:r>
            <a:r>
              <a:rPr lang="es-PE" sz="1600" b="1" dirty="0">
                <a:solidFill>
                  <a:schemeClr val="tx1"/>
                </a:solidFill>
              </a:rPr>
              <a:t>Propuesta de estructura mínima de desarrollo para los Planes y/o Reglamentos</a:t>
            </a:r>
            <a:endParaRPr lang="es-PE" sz="1600" dirty="0">
              <a:solidFill>
                <a:schemeClr val="tx1"/>
              </a:solidFill>
            </a:endParaRPr>
          </a:p>
          <a:p>
            <a:pPr lvl="0" algn="ctr"/>
            <a:endParaRPr lang="es-PE" sz="1500" dirty="0">
              <a:solidFill>
                <a:schemeClr val="tx1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90972" y="127354"/>
            <a:ext cx="8976828" cy="5946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/>
          <a:p>
            <a:r>
              <a:rPr lang="es-PE" dirty="0" smtClean="0">
                <a:solidFill>
                  <a:schemeClr val="bg1"/>
                </a:solidFill>
              </a:rPr>
              <a:t>LINEAMIENTOS </a:t>
            </a:r>
            <a:r>
              <a:rPr lang="es-PE" dirty="0">
                <a:solidFill>
                  <a:schemeClr val="bg1"/>
                </a:solidFill>
              </a:rPr>
              <a:t>MINIMOS </a:t>
            </a:r>
            <a:r>
              <a:rPr lang="es-PE" dirty="0" smtClean="0">
                <a:solidFill>
                  <a:schemeClr val="bg1"/>
                </a:solidFill>
              </a:rPr>
              <a:t>PARA LA </a:t>
            </a:r>
            <a:r>
              <a:rPr lang="es-PE" dirty="0">
                <a:solidFill>
                  <a:schemeClr val="bg1"/>
                </a:solidFill>
              </a:rPr>
              <a:t>ELABORACION DE PLANES </a:t>
            </a:r>
            <a:r>
              <a:rPr lang="es-PE" dirty="0">
                <a:solidFill>
                  <a:schemeClr val="bg1"/>
                </a:solidFill>
              </a:rPr>
              <a:t>Y/O REGLAMENTOS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0847" y="157009"/>
            <a:ext cx="2527563" cy="540000"/>
          </a:xfrm>
          <a:prstGeom prst="rect">
            <a:avLst/>
          </a:prstGeom>
        </p:spPr>
      </p:pic>
      <p:sp>
        <p:nvSpPr>
          <p:cNvPr id="2" name="Rectángulo redondeado 1"/>
          <p:cNvSpPr/>
          <p:nvPr/>
        </p:nvSpPr>
        <p:spPr>
          <a:xfrm>
            <a:off x="90972" y="1481594"/>
            <a:ext cx="3981495" cy="530020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AutoNum type="arabicPeriod"/>
            </a:pPr>
            <a:r>
              <a:rPr lang="es-PE" sz="1300" b="1" dirty="0" smtClean="0">
                <a:solidFill>
                  <a:schemeClr val="tx1"/>
                </a:solidFill>
              </a:rPr>
              <a:t>GENERALIDADES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1.1</a:t>
            </a:r>
            <a:r>
              <a:rPr lang="es-PE" sz="1300" b="1" dirty="0" smtClean="0">
                <a:solidFill>
                  <a:schemeClr val="tx1"/>
                </a:solidFill>
              </a:rPr>
              <a:t> </a:t>
            </a:r>
            <a:r>
              <a:rPr lang="es-PE" sz="1300" dirty="0" smtClean="0">
                <a:solidFill>
                  <a:schemeClr val="tx1"/>
                </a:solidFill>
              </a:rPr>
              <a:t>Misión / Visión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1.2 Ámbito </a:t>
            </a:r>
            <a:r>
              <a:rPr lang="es-PE" sz="1300" dirty="0">
                <a:solidFill>
                  <a:schemeClr val="tx1"/>
                </a:solidFill>
              </a:rPr>
              <a:t>de aplicación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1.3 Base </a:t>
            </a:r>
            <a:r>
              <a:rPr lang="es-PE" sz="1300" dirty="0">
                <a:solidFill>
                  <a:schemeClr val="tx1"/>
                </a:solidFill>
              </a:rPr>
              <a:t>legal o normativa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1.4 Objetivo </a:t>
            </a:r>
            <a:r>
              <a:rPr lang="es-PE" sz="1300" dirty="0">
                <a:solidFill>
                  <a:schemeClr val="tx1"/>
                </a:solidFill>
              </a:rPr>
              <a:t>/ General / Específicos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1.5 Plazos </a:t>
            </a:r>
            <a:r>
              <a:rPr lang="es-PE" sz="1300" dirty="0">
                <a:solidFill>
                  <a:schemeClr val="tx1"/>
                </a:solidFill>
              </a:rPr>
              <a:t>y metas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1.6 Definiciones </a:t>
            </a:r>
            <a:r>
              <a:rPr lang="es-PE" sz="1300" dirty="0">
                <a:solidFill>
                  <a:schemeClr val="tx1"/>
                </a:solidFill>
              </a:rPr>
              <a:t>y </a:t>
            </a:r>
            <a:r>
              <a:rPr lang="es-PE" sz="1300" dirty="0" smtClean="0">
                <a:solidFill>
                  <a:schemeClr val="tx1"/>
                </a:solidFill>
              </a:rPr>
              <a:t>acrónimos</a:t>
            </a:r>
            <a:endParaRPr lang="es-PE" sz="1300" dirty="0">
              <a:solidFill>
                <a:schemeClr val="tx1"/>
              </a:solidFill>
            </a:endParaRPr>
          </a:p>
          <a:p>
            <a:r>
              <a:rPr lang="es-PE" sz="1300" dirty="0">
                <a:solidFill>
                  <a:schemeClr val="tx1"/>
                </a:solidFill>
              </a:rPr>
              <a:t> </a:t>
            </a:r>
          </a:p>
          <a:p>
            <a:pPr lvl="0"/>
            <a:r>
              <a:rPr lang="es-PE" sz="1300" b="1" dirty="0" smtClean="0">
                <a:solidFill>
                  <a:schemeClr val="tx1"/>
                </a:solidFill>
              </a:rPr>
              <a:t>2. DIAGNÓSTICO</a:t>
            </a:r>
            <a:r>
              <a:rPr lang="es-PE" sz="1300" b="1" dirty="0">
                <a:solidFill>
                  <a:schemeClr val="tx1"/>
                </a:solidFill>
              </a:rPr>
              <a:t>: EVALUACIÓN SITUACIÓN ACTUAL EN RELACIÓN AL ENTORNO INMEDIATO Y MEDIATO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2.1 Delimitación </a:t>
            </a:r>
            <a:r>
              <a:rPr lang="es-PE" sz="1300" dirty="0">
                <a:solidFill>
                  <a:schemeClr val="tx1"/>
                </a:solidFill>
              </a:rPr>
              <a:t>y definición del área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2.2 Caracterización </a:t>
            </a:r>
            <a:r>
              <a:rPr lang="es-PE" sz="1300" dirty="0">
                <a:solidFill>
                  <a:schemeClr val="tx1"/>
                </a:solidFill>
              </a:rPr>
              <a:t>de sectores urbanos (edificaciones; usos; número de pisos; entre otros)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2.3 Socio-económica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2.4 Ordenamiento 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2.5 Viabilidad </a:t>
            </a:r>
            <a:r>
              <a:rPr lang="es-PE" sz="1300" dirty="0">
                <a:solidFill>
                  <a:schemeClr val="tx1"/>
                </a:solidFill>
              </a:rPr>
              <a:t>y transporte (movilidad-accesibilidad)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2.6 Físico-espacial-ambiental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2.7 Identificación </a:t>
            </a:r>
            <a:r>
              <a:rPr lang="es-PE" sz="1300" dirty="0">
                <a:solidFill>
                  <a:schemeClr val="tx1"/>
                </a:solidFill>
              </a:rPr>
              <a:t>y delimitación del sector urbano (áreas de tratamiento)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2.8 Índice </a:t>
            </a:r>
            <a:r>
              <a:rPr lang="es-PE" sz="1300" dirty="0">
                <a:solidFill>
                  <a:schemeClr val="tx1"/>
                </a:solidFill>
              </a:rPr>
              <a:t>de Usos – actividades urbanas; sistemas operacionales; estándares de calidad.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4165600" y="1481593"/>
            <a:ext cx="3793068" cy="530020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 sz="1300" b="1" dirty="0" smtClean="0">
              <a:solidFill>
                <a:schemeClr val="tx1"/>
              </a:solidFill>
            </a:endParaRPr>
          </a:p>
          <a:p>
            <a:endParaRPr lang="es-PE" sz="1300" b="1" dirty="0" smtClean="0">
              <a:solidFill>
                <a:schemeClr val="tx1"/>
              </a:solidFill>
            </a:endParaRPr>
          </a:p>
          <a:p>
            <a:endParaRPr lang="es-PE" sz="1300" b="1" dirty="0">
              <a:solidFill>
                <a:schemeClr val="tx1"/>
              </a:solidFill>
            </a:endParaRPr>
          </a:p>
          <a:p>
            <a:endParaRPr lang="es-PE" sz="1300" b="1" dirty="0" smtClean="0">
              <a:solidFill>
                <a:schemeClr val="tx1"/>
              </a:solidFill>
            </a:endParaRPr>
          </a:p>
          <a:p>
            <a:endParaRPr lang="es-PE" sz="1300" b="1" dirty="0">
              <a:solidFill>
                <a:schemeClr val="tx1"/>
              </a:solidFill>
            </a:endParaRPr>
          </a:p>
          <a:p>
            <a:r>
              <a:rPr lang="es-PE" sz="1400" b="1" dirty="0" smtClean="0">
                <a:solidFill>
                  <a:schemeClr val="tx1"/>
                </a:solidFill>
              </a:rPr>
              <a:t>3. PROPUESTAS </a:t>
            </a:r>
            <a:r>
              <a:rPr lang="es-PE" sz="1400" b="1" dirty="0">
                <a:solidFill>
                  <a:schemeClr val="tx1"/>
                </a:solidFill>
              </a:rPr>
              <a:t>DE </a:t>
            </a:r>
            <a:r>
              <a:rPr lang="es-PE" sz="1400" b="1" dirty="0" smtClean="0">
                <a:solidFill>
                  <a:schemeClr val="tx1"/>
                </a:solidFill>
              </a:rPr>
              <a:t>DESARROLLO</a:t>
            </a:r>
          </a:p>
          <a:p>
            <a:endParaRPr lang="es-PE" sz="1400" b="1" dirty="0" smtClean="0">
              <a:solidFill>
                <a:schemeClr val="tx1"/>
              </a:solidFill>
            </a:endParaRPr>
          </a:p>
          <a:p>
            <a:r>
              <a:rPr lang="es-PE" sz="1400" dirty="0" smtClean="0">
                <a:solidFill>
                  <a:schemeClr val="tx1"/>
                </a:solidFill>
              </a:rPr>
              <a:t>3.1 Propuestas para protección y puesta en valor del Patrimonio Histórico Inmueble</a:t>
            </a:r>
          </a:p>
          <a:p>
            <a:pPr lvl="1"/>
            <a:r>
              <a:rPr lang="es-PE" sz="1400" dirty="0" smtClean="0">
                <a:solidFill>
                  <a:schemeClr val="tx1"/>
                </a:solidFill>
              </a:rPr>
              <a:t>3.1.1 Propuestas </a:t>
            </a:r>
            <a:r>
              <a:rPr lang="es-PE" sz="1400" dirty="0">
                <a:solidFill>
                  <a:schemeClr val="tx1"/>
                </a:solidFill>
              </a:rPr>
              <a:t>para intervención en bienes inmuebles.</a:t>
            </a:r>
          </a:p>
          <a:p>
            <a:pPr lvl="1"/>
            <a:r>
              <a:rPr lang="es-PE" sz="1400" dirty="0" smtClean="0">
                <a:solidFill>
                  <a:schemeClr val="tx1"/>
                </a:solidFill>
              </a:rPr>
              <a:t>3.1.2 Propuestas </a:t>
            </a:r>
            <a:r>
              <a:rPr lang="es-PE" sz="1400" dirty="0">
                <a:solidFill>
                  <a:schemeClr val="tx1"/>
                </a:solidFill>
              </a:rPr>
              <a:t>para intervención en el espacio público</a:t>
            </a:r>
            <a:r>
              <a:rPr lang="es-PE" sz="14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1400" dirty="0">
              <a:solidFill>
                <a:schemeClr val="tx1"/>
              </a:solidFill>
            </a:endParaRPr>
          </a:p>
          <a:p>
            <a:r>
              <a:rPr lang="es-PE" sz="1400" dirty="0" smtClean="0">
                <a:solidFill>
                  <a:schemeClr val="tx1"/>
                </a:solidFill>
              </a:rPr>
              <a:t>3.2 Propuestas </a:t>
            </a:r>
            <a:r>
              <a:rPr lang="es-PE" sz="1400" dirty="0">
                <a:solidFill>
                  <a:schemeClr val="tx1"/>
                </a:solidFill>
              </a:rPr>
              <a:t>para gestión de Riesgo de Desastres en patrimonio histórico inmueble</a:t>
            </a:r>
          </a:p>
          <a:p>
            <a:pPr lvl="1"/>
            <a:r>
              <a:rPr lang="es-PE" sz="1400" dirty="0" smtClean="0">
                <a:solidFill>
                  <a:schemeClr val="tx1"/>
                </a:solidFill>
              </a:rPr>
              <a:t>3.2.1 Propuestas </a:t>
            </a:r>
            <a:r>
              <a:rPr lang="es-PE" sz="1400" dirty="0">
                <a:solidFill>
                  <a:schemeClr val="tx1"/>
                </a:solidFill>
              </a:rPr>
              <a:t>para GRD en bienes inmuebles.</a:t>
            </a:r>
          </a:p>
          <a:p>
            <a:pPr lvl="1"/>
            <a:r>
              <a:rPr lang="es-PE" sz="1400" dirty="0" smtClean="0">
                <a:solidFill>
                  <a:schemeClr val="tx1"/>
                </a:solidFill>
              </a:rPr>
              <a:t>3.2.2 Propuestas </a:t>
            </a:r>
            <a:r>
              <a:rPr lang="es-PE" sz="1400" dirty="0">
                <a:solidFill>
                  <a:schemeClr val="tx1"/>
                </a:solidFill>
              </a:rPr>
              <a:t>para GRD en el espacio público</a:t>
            </a:r>
            <a:r>
              <a:rPr lang="es-PE" sz="1400" dirty="0" smtClean="0">
                <a:solidFill>
                  <a:schemeClr val="tx1"/>
                </a:solidFill>
              </a:rPr>
              <a:t>.</a:t>
            </a:r>
          </a:p>
          <a:p>
            <a:pPr lvl="1"/>
            <a:endParaRPr lang="es-PE" sz="1400" dirty="0">
              <a:solidFill>
                <a:schemeClr val="tx1"/>
              </a:solidFill>
            </a:endParaRPr>
          </a:p>
          <a:p>
            <a:r>
              <a:rPr lang="es-PE" sz="1400" b="1" dirty="0" smtClean="0">
                <a:solidFill>
                  <a:schemeClr val="tx1"/>
                </a:solidFill>
              </a:rPr>
              <a:t>4. INCENTIVOS </a:t>
            </a:r>
            <a:r>
              <a:rPr lang="es-PE" sz="1400" b="1" dirty="0">
                <a:solidFill>
                  <a:schemeClr val="tx1"/>
                </a:solidFill>
              </a:rPr>
              <a:t>Y PROGRAMAS PARA LAS </a:t>
            </a:r>
            <a:r>
              <a:rPr lang="es-PE" sz="1400" b="1" dirty="0" smtClean="0">
                <a:solidFill>
                  <a:schemeClr val="tx1"/>
                </a:solidFill>
              </a:rPr>
              <a:t>INTERVENCIONES</a:t>
            </a:r>
            <a:endParaRPr lang="es-PE" sz="1400" b="1" dirty="0">
              <a:solidFill>
                <a:schemeClr val="tx1"/>
              </a:solidFill>
            </a:endParaRPr>
          </a:p>
          <a:p>
            <a:r>
              <a:rPr lang="es-PE" sz="1400" dirty="0" smtClean="0">
                <a:solidFill>
                  <a:schemeClr val="tx1"/>
                </a:solidFill>
              </a:rPr>
              <a:t>4.1 DAET </a:t>
            </a:r>
            <a:r>
              <a:rPr lang="es-PE" sz="1400" dirty="0">
                <a:solidFill>
                  <a:schemeClr val="tx1"/>
                </a:solidFill>
              </a:rPr>
              <a:t>(Bonos Edificatorios)</a:t>
            </a:r>
          </a:p>
          <a:p>
            <a:r>
              <a:rPr lang="es-PE" sz="1400" dirty="0" smtClean="0">
                <a:solidFill>
                  <a:schemeClr val="tx1"/>
                </a:solidFill>
              </a:rPr>
              <a:t>4.2 Exoneraciones </a:t>
            </a:r>
            <a:r>
              <a:rPr lang="es-PE" sz="1400" dirty="0">
                <a:solidFill>
                  <a:schemeClr val="tx1"/>
                </a:solidFill>
              </a:rPr>
              <a:t>y </a:t>
            </a:r>
            <a:r>
              <a:rPr lang="es-PE" sz="1400" dirty="0" smtClean="0">
                <a:solidFill>
                  <a:schemeClr val="tx1"/>
                </a:solidFill>
              </a:rPr>
              <a:t>compensaciones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8051801" y="1413156"/>
            <a:ext cx="4055532" cy="53686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endParaRPr lang="es-PE" sz="1300" dirty="0" smtClean="0">
              <a:solidFill>
                <a:schemeClr val="tx1"/>
              </a:solidFill>
            </a:endParaRPr>
          </a:p>
          <a:p>
            <a:endParaRPr lang="es-PE" sz="1300" b="1" dirty="0">
              <a:solidFill>
                <a:schemeClr val="tx1"/>
              </a:solidFill>
            </a:endParaRPr>
          </a:p>
          <a:p>
            <a:r>
              <a:rPr lang="es-PE" sz="1300" b="1" dirty="0" smtClean="0">
                <a:solidFill>
                  <a:schemeClr val="tx1"/>
                </a:solidFill>
              </a:rPr>
              <a:t>5. FINANCIAMIENTO</a:t>
            </a:r>
            <a:endParaRPr lang="es-PE" sz="1300" b="1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5.1 Programas de desarrollo: social; cultural; servicios públicos y equipamiento urbano; ambiental; turismo; institucional; entre otros; plazos de ejecución y financiamiento (detallar). 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5.2 Obras por impuestos</a:t>
            </a:r>
          </a:p>
          <a:p>
            <a:endParaRPr lang="es-PE" sz="1300" dirty="0" smtClean="0">
              <a:solidFill>
                <a:schemeClr val="tx1"/>
              </a:solidFill>
            </a:endParaRPr>
          </a:p>
          <a:p>
            <a:pPr lvl="0"/>
            <a:r>
              <a:rPr lang="es-PE" sz="1300" b="1" dirty="0" smtClean="0">
                <a:solidFill>
                  <a:schemeClr val="tx1"/>
                </a:solidFill>
              </a:rPr>
              <a:t>6. DISPOSICIONES </a:t>
            </a:r>
            <a:r>
              <a:rPr lang="es-PE" sz="1300" b="1" dirty="0">
                <a:solidFill>
                  <a:schemeClr val="tx1"/>
                </a:solidFill>
              </a:rPr>
              <a:t>COMPLEMENTARIAS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6.1 Regularización </a:t>
            </a:r>
            <a:r>
              <a:rPr lang="es-PE" sz="1300" dirty="0">
                <a:solidFill>
                  <a:schemeClr val="tx1"/>
                </a:solidFill>
              </a:rPr>
              <a:t>de obras – Régimen de Excepción Temporal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6.2 Intervenciones </a:t>
            </a:r>
            <a:r>
              <a:rPr lang="es-PE" sz="1300" dirty="0">
                <a:solidFill>
                  <a:schemeClr val="tx1"/>
                </a:solidFill>
              </a:rPr>
              <a:t>u obras en el marco de lo establecido en el artículo 28-A del Reglamento de la Ley N° 28296.</a:t>
            </a:r>
          </a:p>
          <a:p>
            <a:r>
              <a:rPr lang="es-PE" sz="1300" dirty="0">
                <a:solidFill>
                  <a:schemeClr val="tx1"/>
                </a:solidFill>
              </a:rPr>
              <a:t> </a:t>
            </a:r>
          </a:p>
          <a:p>
            <a:pPr lvl="0"/>
            <a:r>
              <a:rPr lang="es-PE" sz="1300" b="1" dirty="0" smtClean="0">
                <a:solidFill>
                  <a:schemeClr val="tx1"/>
                </a:solidFill>
              </a:rPr>
              <a:t>7. DISPOSICIONES </a:t>
            </a:r>
            <a:r>
              <a:rPr lang="es-PE" sz="1300" b="1" dirty="0">
                <a:solidFill>
                  <a:schemeClr val="tx1"/>
                </a:solidFill>
              </a:rPr>
              <a:t>FINALES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7.1 Vigencia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7.2 Derogatoria</a:t>
            </a:r>
            <a:endParaRPr lang="es-PE" sz="1300" dirty="0">
              <a:solidFill>
                <a:schemeClr val="tx1"/>
              </a:solidFill>
            </a:endParaRPr>
          </a:p>
          <a:p>
            <a:r>
              <a:rPr lang="es-PE" sz="1300" dirty="0">
                <a:solidFill>
                  <a:schemeClr val="tx1"/>
                </a:solidFill>
              </a:rPr>
              <a:t> </a:t>
            </a:r>
          </a:p>
          <a:p>
            <a:pPr lvl="0"/>
            <a:r>
              <a:rPr lang="es-PE" sz="1300" b="1" dirty="0" smtClean="0">
                <a:solidFill>
                  <a:schemeClr val="tx1"/>
                </a:solidFill>
              </a:rPr>
              <a:t>8. ANEXOS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8.1 CIU</a:t>
            </a:r>
            <a:endParaRPr lang="es-PE" sz="1300" dirty="0">
              <a:solidFill>
                <a:schemeClr val="tx1"/>
              </a:solidFill>
            </a:endParaRP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8.2 Planos </a:t>
            </a:r>
            <a:r>
              <a:rPr lang="es-PE" sz="1300" dirty="0">
                <a:solidFill>
                  <a:schemeClr val="tx1"/>
                </a:solidFill>
              </a:rPr>
              <a:t>(zonificación; delimitación; identificando PCN; alturas; entre otros)</a:t>
            </a:r>
          </a:p>
          <a:p>
            <a:pPr lvl="1"/>
            <a:r>
              <a:rPr lang="es-PE" sz="1300" dirty="0" smtClean="0">
                <a:solidFill>
                  <a:schemeClr val="tx1"/>
                </a:solidFill>
              </a:rPr>
              <a:t>8.3 Listados</a:t>
            </a:r>
            <a:r>
              <a:rPr lang="es-PE" sz="1300" dirty="0">
                <a:solidFill>
                  <a:schemeClr val="tx1"/>
                </a:solidFill>
              </a:rPr>
              <a:t>: Patrimonio Histórico Inmueble, e inmuebles identificados por la Municipalidad</a:t>
            </a: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 smtClean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  <a:p>
            <a:pPr lvl="1"/>
            <a:endParaRPr lang="es-PE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096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0847" y="157009"/>
            <a:ext cx="2527563" cy="54000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74" y="2317315"/>
            <a:ext cx="6982973" cy="163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052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9">
      <a:majorFont>
        <a:latin typeface="Roboto Slab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91440" tIns="45720" rIns="91440" bIns="45720" rtlCol="0">
        <a:spAutoFit/>
      </a:bodyPr>
      <a:lstStyle>
        <a:defPPr>
          <a:lnSpc>
            <a:spcPct val="130000"/>
          </a:lnSpc>
          <a:defRPr sz="120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4741</TotalTime>
  <Words>653</Words>
  <Application>Microsoft Office PowerPoint</Application>
  <PresentationFormat>Panorámica</PresentationFormat>
  <Paragraphs>129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Lato</vt:lpstr>
      <vt:lpstr>Roboto Slab</vt:lpstr>
      <vt:lpstr>Office Theme</vt:lpstr>
      <vt:lpstr>Presentación de PowerPoint</vt:lpstr>
      <vt:lpstr>LINEAMIENTOS MINIMOS PARA LA ELABORACION DE PLANES Y/O REGLAMENTOS</vt:lpstr>
      <vt:lpstr>LINEAMIENTOS MINIMOS PARA LA ELABORACION DE PLANES Y/O REGLAMENTOS</vt:lpstr>
      <vt:lpstr>LINEAMIENTOS MINIMOS PARA LA ELABORACION DE PLANES Y/O REGLAMENTOS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GraphicBulb</dc:creator>
  <cp:lastModifiedBy>Rocio del Pilar Fuentes Ortiz</cp:lastModifiedBy>
  <cp:revision>221</cp:revision>
  <dcterms:created xsi:type="dcterms:W3CDTF">2019-05-03T02:15:26Z</dcterms:created>
  <dcterms:modified xsi:type="dcterms:W3CDTF">2022-06-20T22:23:01Z</dcterms:modified>
</cp:coreProperties>
</file>