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393" r:id="rId3"/>
    <p:sldId id="370" r:id="rId4"/>
    <p:sldId id="371" r:id="rId5"/>
    <p:sldId id="374" r:id="rId6"/>
    <p:sldId id="380" r:id="rId7"/>
    <p:sldId id="375" r:id="rId8"/>
    <p:sldId id="381" r:id="rId9"/>
    <p:sldId id="394" r:id="rId10"/>
    <p:sldId id="376" r:id="rId11"/>
    <p:sldId id="377" r:id="rId12"/>
    <p:sldId id="382" r:id="rId13"/>
    <p:sldId id="378" r:id="rId14"/>
    <p:sldId id="383" r:id="rId15"/>
    <p:sldId id="369" r:id="rId16"/>
    <p:sldId id="384" r:id="rId17"/>
    <p:sldId id="372" r:id="rId18"/>
    <p:sldId id="367" r:id="rId19"/>
    <p:sldId id="385" r:id="rId20"/>
    <p:sldId id="386" r:id="rId21"/>
    <p:sldId id="387" r:id="rId22"/>
    <p:sldId id="388" r:id="rId23"/>
    <p:sldId id="389" r:id="rId24"/>
    <p:sldId id="379" r:id="rId25"/>
    <p:sldId id="392" r:id="rId26"/>
    <p:sldId id="352" r:id="rId27"/>
    <p:sldId id="353" r:id="rId28"/>
    <p:sldId id="354" r:id="rId29"/>
    <p:sldId id="356" r:id="rId30"/>
    <p:sldId id="357" r:id="rId31"/>
    <p:sldId id="358" r:id="rId32"/>
    <p:sldId id="328" r:id="rId33"/>
    <p:sldId id="329" r:id="rId34"/>
    <p:sldId id="330" r:id="rId3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FFFF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DFA318-E2A1-46B7-8964-D03F6441E936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A0CE46DC-3DA8-41D4-B481-7025F3D55296}">
      <dgm:prSet phldrT="[Texto]"/>
      <dgm:spPr/>
      <dgm:t>
        <a:bodyPr/>
        <a:lstStyle/>
        <a:p>
          <a:r>
            <a:rPr lang="es-PE" dirty="0" smtClean="0"/>
            <a:t>Servicios</a:t>
          </a:r>
          <a:endParaRPr lang="es-PE" dirty="0"/>
        </a:p>
      </dgm:t>
    </dgm:pt>
    <dgm:pt modelId="{8D772160-A3AF-4EEC-8F0C-D165D3BED710}" type="parTrans" cxnId="{EA5EC916-5810-4F43-A270-87810CF8DA8E}">
      <dgm:prSet/>
      <dgm:spPr/>
      <dgm:t>
        <a:bodyPr/>
        <a:lstStyle/>
        <a:p>
          <a:endParaRPr lang="es-PE"/>
        </a:p>
      </dgm:t>
    </dgm:pt>
    <dgm:pt modelId="{865C6218-1BBE-4B5A-806F-BBE60288BE1B}" type="sibTrans" cxnId="{EA5EC916-5810-4F43-A270-87810CF8DA8E}">
      <dgm:prSet/>
      <dgm:spPr/>
      <dgm:t>
        <a:bodyPr/>
        <a:lstStyle/>
        <a:p>
          <a:endParaRPr lang="es-PE"/>
        </a:p>
      </dgm:t>
    </dgm:pt>
    <dgm:pt modelId="{EE52980F-907F-4C24-8DE2-B0AD96604EFC}" type="pres">
      <dgm:prSet presAssocID="{18DFA318-E2A1-46B7-8964-D03F6441E93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E279149B-701E-4304-A959-5A9590328D77}" type="pres">
      <dgm:prSet presAssocID="{A0CE46DC-3DA8-41D4-B481-7025F3D55296}" presName="Accent1" presStyleCnt="0"/>
      <dgm:spPr/>
    </dgm:pt>
    <dgm:pt modelId="{738655A0-6500-4B48-96A8-F0CE6686D69B}" type="pres">
      <dgm:prSet presAssocID="{A0CE46DC-3DA8-41D4-B481-7025F3D55296}" presName="Accent" presStyleLbl="node1" presStyleIdx="0" presStyleCnt="1"/>
      <dgm:spPr/>
    </dgm:pt>
    <dgm:pt modelId="{1DFDB784-90C4-4014-8680-1AE08CABB0A8}" type="pres">
      <dgm:prSet presAssocID="{A0CE46DC-3DA8-41D4-B481-7025F3D55296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8F88426A-B8FB-4039-8AE1-F444096A7114}" type="presOf" srcId="{A0CE46DC-3DA8-41D4-B481-7025F3D55296}" destId="{1DFDB784-90C4-4014-8680-1AE08CABB0A8}" srcOrd="0" destOrd="0" presId="urn:microsoft.com/office/officeart/2009/layout/CircleArrowProcess"/>
    <dgm:cxn modelId="{E28FF18E-37A5-4CA6-81D8-AF27FD41C8E7}" type="presOf" srcId="{18DFA318-E2A1-46B7-8964-D03F6441E936}" destId="{EE52980F-907F-4C24-8DE2-B0AD96604EFC}" srcOrd="0" destOrd="0" presId="urn:microsoft.com/office/officeart/2009/layout/CircleArrowProcess"/>
    <dgm:cxn modelId="{EA5EC916-5810-4F43-A270-87810CF8DA8E}" srcId="{18DFA318-E2A1-46B7-8964-D03F6441E936}" destId="{A0CE46DC-3DA8-41D4-B481-7025F3D55296}" srcOrd="0" destOrd="0" parTransId="{8D772160-A3AF-4EEC-8F0C-D165D3BED710}" sibTransId="{865C6218-1BBE-4B5A-806F-BBE60288BE1B}"/>
    <dgm:cxn modelId="{7516B913-0E10-4ECD-900E-91769F42361B}" type="presParOf" srcId="{EE52980F-907F-4C24-8DE2-B0AD96604EFC}" destId="{E279149B-701E-4304-A959-5A9590328D77}" srcOrd="0" destOrd="0" presId="urn:microsoft.com/office/officeart/2009/layout/CircleArrowProcess"/>
    <dgm:cxn modelId="{E39382F6-6B60-44FE-87A3-CEA1DD742ABB}" type="presParOf" srcId="{E279149B-701E-4304-A959-5A9590328D77}" destId="{738655A0-6500-4B48-96A8-F0CE6686D69B}" srcOrd="0" destOrd="0" presId="urn:microsoft.com/office/officeart/2009/layout/CircleArrowProcess"/>
    <dgm:cxn modelId="{955FD266-0B57-4757-B09A-02A38AF050C0}" type="presParOf" srcId="{EE52980F-907F-4C24-8DE2-B0AD96604EFC}" destId="{1DFDB784-90C4-4014-8680-1AE08CABB0A8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4BD8A3-97FC-4BC5-8974-F802B095C65D}" type="datetimeFigureOut">
              <a:rPr lang="es-ES"/>
              <a:pPr>
                <a:defRPr/>
              </a:pPr>
              <a:t>15/06/2016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C830654-307F-4A0F-871E-1285A00FC4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614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D6BFD-E748-4EBE-BA35-FE09530D9CBE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5C5C-5483-480E-9110-36BE2C255591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767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916832"/>
            <a:ext cx="8229600" cy="420933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</a:t>
            </a:r>
            <a:r>
              <a:rPr lang="es-ES" dirty="0" err="1" smtClean="0"/>
              <a:t>nivelx</a:t>
            </a:r>
            <a:r>
              <a:rPr lang="es-ES" dirty="0" smtClean="0"/>
              <a:t>|</a:t>
            </a:r>
            <a:endParaRPr lang="es-PE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C1662-63FB-44BA-84DB-6CA10682AF88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60AF6-45AF-46D7-BD76-A5B905902154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992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340768"/>
            <a:ext cx="2057400" cy="478539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340768"/>
            <a:ext cx="6019800" cy="478539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9C723-91D1-468D-98E3-9D35248C3AC8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38D3B-2EC5-4CEA-AA53-C7C56EB8991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171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EB5126B-93DA-4865-BF9C-80B87F7C6F8C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366867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600"/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B3913-1723-454C-89BC-848D792CB9A5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1143-78F9-4823-B843-D6CE5BF0131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5457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7E63C-4D12-4BE7-945D-740043116D3C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CBA80-05AC-4307-BD1C-4B2BA65CA169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586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8A63C-EEBE-42DF-B556-DB6CC917815B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96BFE-1F29-4A3B-B4B9-5C0784EF7A94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8097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27687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3068959"/>
            <a:ext cx="4040188" cy="3057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227687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3068959"/>
            <a:ext cx="4041775" cy="3057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C2F7-1D02-4D59-80B9-8F497FA7DDF8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4E178-54F3-41FF-828F-403FAEDCF113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975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82E7A-27D7-4BA4-8A27-B9B9D484E30B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CFD2F-38A0-4262-A7BA-06FB4FC3EF9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5109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FC0CF-9DC6-4471-8599-A11ED82C8E79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E1B9A-7B07-49FC-97F0-C73D2A86676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0655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16832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1916832"/>
            <a:ext cx="5111750" cy="42093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3068960"/>
            <a:ext cx="3008313" cy="30572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0BC06-879B-483C-8655-0EF5CFE8FDDA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42F2-BDAA-4EB4-AC74-581C3E908A39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4695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1412775"/>
            <a:ext cx="5486400" cy="33147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E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37E0A-AF59-46C9-876C-D08E60C99E42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39D61-3602-4135-B334-51A817ABD82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47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bravo\Desktop\BACKGROUND-NUEVO-4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 smtClean="0"/>
              <a:t>Haga clic para modificar el estilo de texto del patrón</a:t>
            </a:r>
          </a:p>
          <a:p>
            <a:pPr lvl="1"/>
            <a:r>
              <a:rPr lang="es-ES" altLang="es-PE" smtClean="0"/>
              <a:t>Segundo nivel</a:t>
            </a:r>
          </a:p>
          <a:p>
            <a:pPr lvl="2"/>
            <a:r>
              <a:rPr lang="es-ES" altLang="es-PE" smtClean="0"/>
              <a:t>Tercer nivel</a:t>
            </a:r>
          </a:p>
          <a:p>
            <a:pPr lvl="3"/>
            <a:r>
              <a:rPr lang="es-ES" altLang="es-PE" smtClean="0"/>
              <a:t>Cuarto nivel</a:t>
            </a:r>
          </a:p>
          <a:p>
            <a:pPr lvl="4"/>
            <a:r>
              <a:rPr lang="es-ES" altLang="es-PE" smtClean="0"/>
              <a:t>Quinto nivel</a:t>
            </a:r>
            <a:endParaRPr lang="es-PE" altLang="es-PE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4CEEC7-BE47-49F0-9037-FA73DF64FA8E}" type="datetime1">
              <a:rPr lang="es-PE"/>
              <a:pPr>
                <a:defRPr/>
              </a:pPr>
              <a:t>15/06/2016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93373A-642B-4186-BACD-6ED297B9DBC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4.png"/><Relationship Id="rId9" Type="http://schemas.microsoft.com/office/2007/relationships/diagramDrawing" Target="../diagrams/drawing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cid:image002.jpg@01D18C25.4D457050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slide" Target="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IDENTIDAD%20DIGITAL%202015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6788EC-DA5C-4A76-A974-233539A7D7C2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PE" altLang="es-PE">
              <a:solidFill>
                <a:srgbClr val="898989"/>
              </a:solidFill>
            </a:endParaRPr>
          </a:p>
        </p:txBody>
      </p:sp>
      <p:sp>
        <p:nvSpPr>
          <p:cNvPr id="6" name="4 Subtítulo"/>
          <p:cNvSpPr txBox="1">
            <a:spLocks/>
          </p:cNvSpPr>
          <p:nvPr/>
        </p:nvSpPr>
        <p:spPr>
          <a:xfrm>
            <a:off x="2195513" y="4508500"/>
            <a:ext cx="6400800" cy="194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s-PE" sz="1800" b="1" dirty="0" smtClean="0">
                <a:solidFill>
                  <a:schemeClr val="tx2">
                    <a:lumMod val="75000"/>
                  </a:schemeClr>
                </a:solidFill>
              </a:rPr>
              <a:t>Ing. Ricardo Saavedra </a:t>
            </a:r>
            <a:r>
              <a:rPr lang="es-PE" sz="1800" b="1" dirty="0" err="1" smtClean="0">
                <a:solidFill>
                  <a:schemeClr val="tx2">
                    <a:lumMod val="75000"/>
                  </a:schemeClr>
                </a:solidFill>
              </a:rPr>
              <a:t>Mavila</a:t>
            </a:r>
            <a:endParaRPr lang="es-PE" sz="1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s-PE" sz="1800" b="1" dirty="0" smtClean="0">
                <a:solidFill>
                  <a:schemeClr val="tx2">
                    <a:lumMod val="75000"/>
                  </a:schemeClr>
                </a:solidFill>
              </a:rPr>
              <a:t>Gerente de Certificación y Registro Digital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s-PE" sz="1800" b="1" dirty="0" smtClean="0">
                <a:solidFill>
                  <a:schemeClr val="tx2">
                    <a:lumMod val="75000"/>
                  </a:schemeClr>
                </a:solidFill>
              </a:rPr>
              <a:t>rsaavedra@reniec.gob.pe</a:t>
            </a:r>
            <a:endParaRPr lang="es-PE" sz="1800" b="1" dirty="0" smtClean="0"/>
          </a:p>
          <a:p>
            <a:pPr algn="r" fontAlgn="auto">
              <a:spcAft>
                <a:spcPts val="0"/>
              </a:spcAft>
              <a:defRPr/>
            </a:pPr>
            <a:endParaRPr lang="es-PE" sz="2400" b="1" dirty="0" smtClean="0"/>
          </a:p>
        </p:txBody>
      </p:sp>
      <p:sp>
        <p:nvSpPr>
          <p:cNvPr id="3076" name="1 CuadroTexto"/>
          <p:cNvSpPr txBox="1">
            <a:spLocks noChangeArrowheads="1"/>
          </p:cNvSpPr>
          <p:nvPr/>
        </p:nvSpPr>
        <p:spPr bwMode="auto">
          <a:xfrm>
            <a:off x="611188" y="2103438"/>
            <a:ext cx="777716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PE" sz="4400" b="1">
                <a:solidFill>
                  <a:schemeClr val="tx2"/>
                </a:solidFill>
              </a:rPr>
              <a:t>La Identidad Digital en el marco del Gobierno Electrónico</a:t>
            </a:r>
            <a:endParaRPr lang="es-ES" altLang="es-PE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987675" y="1196975"/>
            <a:ext cx="5616575" cy="49688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243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C75A80-1623-4CDD-963E-9E68F6FE56DC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10244" name="Picture 2" descr="http://na2.www.gartner.com/resources/292900/292998/292998_0001.png;wa9fdb7a2490e56e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96975"/>
            <a:ext cx="51054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6 CuadroTexto"/>
          <p:cNvSpPr txBox="1">
            <a:spLocks noChangeArrowheads="1"/>
          </p:cNvSpPr>
          <p:nvPr/>
        </p:nvSpPr>
        <p:spPr bwMode="auto">
          <a:xfrm>
            <a:off x="107950" y="1916113"/>
            <a:ext cx="2735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PE" sz="2400" b="1">
                <a:solidFill>
                  <a:srgbClr val="C00000"/>
                </a:solidFill>
              </a:rPr>
              <a:t>Transitioning to Digital Government</a:t>
            </a:r>
          </a:p>
        </p:txBody>
      </p:sp>
      <p:sp>
        <p:nvSpPr>
          <p:cNvPr id="10246" name="7 CuadroTexto"/>
          <p:cNvSpPr txBox="1">
            <a:spLocks noChangeArrowheads="1"/>
          </p:cNvSpPr>
          <p:nvPr/>
        </p:nvSpPr>
        <p:spPr bwMode="auto">
          <a:xfrm>
            <a:off x="3965575" y="6443663"/>
            <a:ext cx="41449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PE" sz="1600"/>
              <a:t>Source: Gartner January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3FF09D-BAFC-40CB-BE50-B547E23E2C5D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11267" name="Picture 2" descr="http://www.gartner.com/resources/291000/291003/291003_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77978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5 CuadroTexto"/>
          <p:cNvSpPr txBox="1">
            <a:spLocks noChangeArrowheads="1"/>
          </p:cNvSpPr>
          <p:nvPr/>
        </p:nvSpPr>
        <p:spPr bwMode="auto">
          <a:xfrm>
            <a:off x="179388" y="1341438"/>
            <a:ext cx="2736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PE" sz="2400" b="1">
                <a:solidFill>
                  <a:srgbClr val="C00000"/>
                </a:solidFill>
              </a:rPr>
              <a:t>Gobierno Electróico y Economía Digital</a:t>
            </a:r>
          </a:p>
        </p:txBody>
      </p:sp>
      <p:sp>
        <p:nvSpPr>
          <p:cNvPr id="11269" name="6 CuadroTexto"/>
          <p:cNvSpPr txBox="1">
            <a:spLocks noChangeArrowheads="1"/>
          </p:cNvSpPr>
          <p:nvPr/>
        </p:nvSpPr>
        <p:spPr bwMode="auto">
          <a:xfrm>
            <a:off x="3965575" y="6443663"/>
            <a:ext cx="41449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PE" sz="1600"/>
              <a:t>Source: Gartner September 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8EB1F4-5AD0-43E0-B5CA-72A2F8490DD4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333500"/>
            <a:ext cx="64484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4 CuadroTexto"/>
          <p:cNvSpPr txBox="1">
            <a:spLocks noChangeArrowheads="1"/>
          </p:cNvSpPr>
          <p:nvPr/>
        </p:nvSpPr>
        <p:spPr bwMode="auto">
          <a:xfrm>
            <a:off x="179388" y="1341438"/>
            <a:ext cx="4105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PE" sz="2400" b="1">
                <a:solidFill>
                  <a:srgbClr val="C00000"/>
                </a:solidFill>
              </a:rPr>
              <a:t>Evolución del Gobierno Electrónico en el Estado</a:t>
            </a:r>
          </a:p>
        </p:txBody>
      </p:sp>
      <p:sp>
        <p:nvSpPr>
          <p:cNvPr id="12293" name="5 CuadroTexto"/>
          <p:cNvSpPr txBox="1">
            <a:spLocks noChangeArrowheads="1"/>
          </p:cNvSpPr>
          <p:nvPr/>
        </p:nvSpPr>
        <p:spPr bwMode="auto">
          <a:xfrm>
            <a:off x="2627313" y="6546850"/>
            <a:ext cx="4146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PE" sz="1600"/>
              <a:t>Fuente: ONGEI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0638" y="0"/>
            <a:ext cx="119063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315" name="Title 1"/>
          <p:cNvSpPr txBox="1">
            <a:spLocks/>
          </p:cNvSpPr>
          <p:nvPr/>
        </p:nvSpPr>
        <p:spPr bwMode="auto">
          <a:xfrm>
            <a:off x="504825" y="1400175"/>
            <a:ext cx="8229600" cy="936625"/>
          </a:xfrm>
          <a:prstGeom prst="rect">
            <a:avLst/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s-PE" altLang="es-PE">
                <a:solidFill>
                  <a:srgbClr val="FFFFFF"/>
                </a:solidFill>
                <a:ea typeface="Cambria" pitchFamily="18" charset="0"/>
                <a:cs typeface="Cambria" pitchFamily="18" charset="0"/>
              </a:rPr>
              <a:t>La infraestructura de clave pública – Modelo de Confianza</a:t>
            </a:r>
          </a:p>
        </p:txBody>
      </p:sp>
      <p:sp>
        <p:nvSpPr>
          <p:cNvPr id="13316" name="Rectangle 303"/>
          <p:cNvSpPr>
            <a:spLocks noChangeArrowheads="1"/>
          </p:cNvSpPr>
          <p:nvPr/>
        </p:nvSpPr>
        <p:spPr bwMode="auto">
          <a:xfrm>
            <a:off x="525463" y="5562600"/>
            <a:ext cx="82089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spcAft>
                <a:spcPts val="600"/>
              </a:spcAft>
            </a:pPr>
            <a:r>
              <a:rPr lang="es-PE" altLang="es-PE" sz="1600" i="1">
                <a:solidFill>
                  <a:srgbClr val="333333"/>
                </a:solidFill>
                <a:latin typeface="Arial" pitchFamily="34" charset="0"/>
              </a:rPr>
              <a:t>«La PKI es una combinación de hardware, software, entidades, políticas y procedimientos de seguridad que permiten la ejecución con garantías de operaciones criptográficas o de cifrado que posibilitan la identificación digital del interlocutor o la firma digital de documentos electrónicos»</a:t>
            </a:r>
          </a:p>
        </p:txBody>
      </p:sp>
      <p:pic>
        <p:nvPicPr>
          <p:cNvPr id="13317" name="Picture 2" descr="https://standard.pki.virginia.edu/pki/gifs/logo6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4027488"/>
            <a:ext cx="2073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7 Rectángulo"/>
          <p:cNvSpPr>
            <a:spLocks noChangeArrowheads="1"/>
          </p:cNvSpPr>
          <p:nvPr/>
        </p:nvSpPr>
        <p:spPr bwMode="auto">
          <a:xfrm>
            <a:off x="395288" y="2711450"/>
            <a:ext cx="8489950" cy="1062038"/>
          </a:xfrm>
          <a:prstGeom prst="rect">
            <a:avLst/>
          </a:prstGeom>
          <a:solidFill>
            <a:srgbClr val="9A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s-PE" altLang="es-PE" sz="2200">
                <a:solidFill>
                  <a:srgbClr val="FFFFFF"/>
                </a:solidFill>
                <a:ea typeface="Cambria" pitchFamily="18" charset="0"/>
                <a:cs typeface="Cambria" pitchFamily="18" charset="0"/>
              </a:rPr>
              <a:t>Debe brindar las garantías sobre la correcta emisión de los certificados digitales y sobre la correcta realización de la firma digital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CD506D-4C99-4476-AA29-D90D99C2210F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PE" altLang="es-PE">
              <a:solidFill>
                <a:srgbClr val="898989"/>
              </a:solidFill>
            </a:endParaRPr>
          </a:p>
        </p:txBody>
      </p:sp>
      <p:sp>
        <p:nvSpPr>
          <p:cNvPr id="4" name="3 Cheurón"/>
          <p:cNvSpPr/>
          <p:nvPr/>
        </p:nvSpPr>
        <p:spPr>
          <a:xfrm rot="16200000">
            <a:off x="1889776" y="458620"/>
            <a:ext cx="1008113" cy="3924538"/>
          </a:xfrm>
          <a:prstGeom prst="chevron">
            <a:avLst>
              <a:gd name="adj" fmla="val 20929"/>
            </a:avLst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s-PE" sz="2000" b="1" dirty="0">
                <a:solidFill>
                  <a:schemeClr val="tx1"/>
                </a:solidFill>
                <a:ea typeface="Verdana" pitchFamily="34" charset="0"/>
                <a:cs typeface="Calibri" pitchFamily="34" charset="0"/>
              </a:rPr>
              <a:t>Recurso jurídicos y tecnológico: Firmas y Certificados Digitales</a:t>
            </a:r>
          </a:p>
        </p:txBody>
      </p:sp>
      <p:sp>
        <p:nvSpPr>
          <p:cNvPr id="14342" name="Text Box 2"/>
          <p:cNvSpPr>
            <a:spLocks noChangeArrowheads="1"/>
          </p:cNvSpPr>
          <p:nvPr/>
        </p:nvSpPr>
        <p:spPr bwMode="auto">
          <a:xfrm>
            <a:off x="395288" y="4292600"/>
            <a:ext cx="3960812" cy="20097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PE" altLang="es-PE" sz="1600">
                <a:ea typeface="Calibri" pitchFamily="34" charset="0"/>
                <a:cs typeface="Calibri" pitchFamily="34" charset="0"/>
              </a:rPr>
              <a:t>La </a:t>
            </a:r>
            <a:r>
              <a:rPr lang="es-PE" altLang="es-PE" sz="1600" b="1" u="sng">
                <a:ea typeface="Calibri" pitchFamily="34" charset="0"/>
                <a:cs typeface="Calibri" pitchFamily="34" charset="0"/>
              </a:rPr>
              <a:t>firma digital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 goza de la misma validez y eficacia jurídica que una </a:t>
            </a:r>
            <a:r>
              <a:rPr lang="es-PE" altLang="es-PE" sz="1600" u="sng">
                <a:ea typeface="Calibri" pitchFamily="34" charset="0"/>
                <a:cs typeface="Calibri" pitchFamily="34" charset="0"/>
              </a:rPr>
              <a:t>firma manuscrita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, permite </a:t>
            </a:r>
            <a:r>
              <a:rPr lang="es-PE" altLang="es-PE" sz="1600" b="1">
                <a:ea typeface="Calibri" pitchFamily="34" charset="0"/>
                <a:cs typeface="Calibri" pitchFamily="34" charset="0"/>
              </a:rPr>
              <a:t>identificar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 y </a:t>
            </a:r>
            <a:r>
              <a:rPr lang="es-PE" altLang="es-PE" sz="1600" b="1">
                <a:ea typeface="Calibri" pitchFamily="34" charset="0"/>
                <a:cs typeface="Calibri" pitchFamily="34" charset="0"/>
              </a:rPr>
              <a:t>vincular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 al firmante, dota de </a:t>
            </a:r>
            <a:r>
              <a:rPr lang="es-PE" altLang="es-PE" sz="1600" b="1">
                <a:ea typeface="Calibri" pitchFamily="34" charset="0"/>
                <a:cs typeface="Calibri" pitchFamily="34" charset="0"/>
              </a:rPr>
              <a:t>integridad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 a los</a:t>
            </a:r>
            <a:r>
              <a:rPr lang="es-PE" altLang="es-PE" sz="1600" u="sng">
                <a:ea typeface="Calibri" pitchFamily="34" charset="0"/>
                <a:cs typeface="Calibri" pitchFamily="34" charset="0"/>
              </a:rPr>
              <a:t> documentos electrónicos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 en los que se emplee y evita que éstos puedan ser </a:t>
            </a:r>
            <a:r>
              <a:rPr lang="es-PE" altLang="es-PE" sz="1600" b="1">
                <a:ea typeface="Calibri" pitchFamily="34" charset="0"/>
                <a:cs typeface="Calibri" pitchFamily="34" charset="0"/>
              </a:rPr>
              <a:t>negados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 o desconocidos por su autor.</a:t>
            </a:r>
          </a:p>
        </p:txBody>
      </p:sp>
      <p:sp>
        <p:nvSpPr>
          <p:cNvPr id="14343" name="Text Box 2"/>
          <p:cNvSpPr>
            <a:spLocks noChangeArrowheads="1"/>
          </p:cNvSpPr>
          <p:nvPr/>
        </p:nvSpPr>
        <p:spPr bwMode="auto">
          <a:xfrm>
            <a:off x="422275" y="3214688"/>
            <a:ext cx="3960813" cy="919162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PE" altLang="es-PE" sz="1600">
                <a:ea typeface="Calibri" pitchFamily="34" charset="0"/>
                <a:cs typeface="Calibri" pitchFamily="34" charset="0"/>
              </a:rPr>
              <a:t>El </a:t>
            </a:r>
            <a:r>
              <a:rPr lang="es-PE" altLang="es-PE" sz="1600" b="1">
                <a:ea typeface="Calibri" pitchFamily="34" charset="0"/>
                <a:cs typeface="Calibri" pitchFamily="34" charset="0"/>
              </a:rPr>
              <a:t>certificado digital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 permite </a:t>
            </a:r>
            <a:r>
              <a:rPr lang="es-PE" altLang="es-PE" sz="1600" b="1">
                <a:ea typeface="Calibri" pitchFamily="34" charset="0"/>
                <a:cs typeface="Calibri" pitchFamily="34" charset="0"/>
              </a:rPr>
              <a:t>identificar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 fehacientemente a las personas en medios </a:t>
            </a:r>
            <a:r>
              <a:rPr lang="es-PE" altLang="es-PE" sz="1600" u="sng">
                <a:ea typeface="Calibri" pitchFamily="34" charset="0"/>
                <a:cs typeface="Calibri" pitchFamily="34" charset="0"/>
              </a:rPr>
              <a:t>no presenciales</a:t>
            </a:r>
            <a:r>
              <a:rPr lang="es-PE" altLang="es-PE" sz="1600"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Text Box 2"/>
          <p:cNvSpPr>
            <a:spLocks noChangeArrowheads="1"/>
          </p:cNvSpPr>
          <p:nvPr/>
        </p:nvSpPr>
        <p:spPr bwMode="auto">
          <a:xfrm>
            <a:off x="4819650" y="2498725"/>
            <a:ext cx="3960813" cy="377983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s-ES" altLang="es-PE" sz="1600" b="1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Validez técnica y jurídica en medios electrónicos como Internet </a:t>
            </a:r>
          </a:p>
          <a:p>
            <a:pPr algn="just">
              <a:spcBef>
                <a:spcPct val="50000"/>
              </a:spcBef>
            </a:pPr>
            <a:r>
              <a:rPr lang="es-ES" altLang="es-PE" sz="1600">
                <a:ea typeface="Calibri" pitchFamily="34" charset="0"/>
                <a:cs typeface="Calibri" pitchFamily="34" charset="0"/>
              </a:rPr>
              <a:t>Permite :</a:t>
            </a:r>
          </a:p>
          <a:p>
            <a:pPr algn="just">
              <a:spcBef>
                <a:spcPct val="50000"/>
              </a:spcBef>
            </a:pPr>
            <a:r>
              <a:rPr lang="es-ES" altLang="es-PE" sz="1600" b="1">
                <a:ea typeface="Calibri" pitchFamily="34" charset="0"/>
                <a:cs typeface="Calibri" pitchFamily="34" charset="0"/>
              </a:rPr>
              <a:t>Confirmar indubitablemente real identidad.</a:t>
            </a:r>
          </a:p>
          <a:p>
            <a:pPr algn="just">
              <a:spcBef>
                <a:spcPct val="50000"/>
              </a:spcBef>
            </a:pPr>
            <a:r>
              <a:rPr lang="es-ES" altLang="es-PE" sz="1600" b="1">
                <a:ea typeface="Calibri" pitchFamily="34" charset="0"/>
                <a:cs typeface="Calibri" pitchFamily="34" charset="0"/>
              </a:rPr>
              <a:t>Vincularla con actos o manifestaciones de voluntad</a:t>
            </a:r>
          </a:p>
          <a:p>
            <a:pPr algn="just">
              <a:spcBef>
                <a:spcPct val="50000"/>
              </a:spcBef>
            </a:pPr>
            <a:r>
              <a:rPr lang="es-ES" altLang="es-PE" sz="1600" b="1">
                <a:ea typeface="Calibri" pitchFamily="34" charset="0"/>
                <a:cs typeface="Calibri" pitchFamily="34" charset="0"/>
              </a:rPr>
              <a:t>Garantizaría integridad de la comunicación</a:t>
            </a:r>
          </a:p>
          <a:p>
            <a:pPr algn="just">
              <a:spcBef>
                <a:spcPct val="50000"/>
              </a:spcBef>
            </a:pPr>
            <a:r>
              <a:rPr lang="es-ES" altLang="es-PE" sz="1600" b="1">
                <a:ea typeface="Calibri" pitchFamily="34" charset="0"/>
                <a:cs typeface="Calibri" pitchFamily="34" charset="0"/>
              </a:rPr>
              <a:t>Posibilitaría confidencialidad de la comunicación</a:t>
            </a:r>
          </a:p>
        </p:txBody>
      </p:sp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8725"/>
            <a:ext cx="431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1328738"/>
            <a:ext cx="9001125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s-ES"/>
            </a:defPPr>
            <a:lvl1pPr algn="r">
              <a:buFontTx/>
              <a:buNone/>
              <a:defRPr kumimoji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i="1" dirty="0" smtClean="0">
                <a:solidFill>
                  <a:srgbClr val="FF0000"/>
                </a:solidFill>
              </a:rPr>
              <a:t>Identidad Digital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en medios «NO presenciales»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4C35DD-2B69-4F0B-A06F-D7AA3819921A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8725"/>
            <a:ext cx="431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160588"/>
            <a:ext cx="8132762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0538" y="1728788"/>
            <a:ext cx="788511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i="1" kern="0" dirty="0">
                <a:solidFill>
                  <a:srgbClr val="8A0000"/>
                </a:solidFill>
                <a:ea typeface="+mj-ea"/>
                <a:cs typeface="+mj-cs"/>
              </a:rPr>
              <a:t>Jerarquía de Seguridad y Confianza </a:t>
            </a:r>
            <a:r>
              <a:rPr lang="es-ES" i="1" dirty="0">
                <a:solidFill>
                  <a:srgbClr val="8A0000"/>
                </a:solidFill>
                <a:cs typeface="+mn-cs"/>
              </a:rPr>
              <a:t>(*).</a:t>
            </a:r>
            <a:endParaRPr lang="es-ES" b="1" i="1" kern="0" dirty="0">
              <a:solidFill>
                <a:srgbClr val="8A0000"/>
              </a:solidFill>
              <a:ea typeface="+mj-ea"/>
              <a:cs typeface="+mj-cs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36513" y="1187450"/>
            <a:ext cx="9151937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s-E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RENIEC como </a:t>
            </a:r>
            <a:r>
              <a:rPr kumimoji="1" lang="es-ES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Estructura Jerárquica de Certificación del Estado Peruano</a:t>
            </a:r>
            <a:r>
              <a:rPr kumimoji="1" lang="es-E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en la IOFE</a:t>
            </a:r>
            <a:endParaRPr kumimoji="1" lang="es-PE" b="1" i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5367" name="44 Marcador de pie de página"/>
          <p:cNvSpPr txBox="1">
            <a:spLocks/>
          </p:cNvSpPr>
          <p:nvPr/>
        </p:nvSpPr>
        <p:spPr bwMode="auto">
          <a:xfrm>
            <a:off x="684213" y="6499225"/>
            <a:ext cx="84010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900">
                <a:solidFill>
                  <a:srgbClr val="7F7F7F"/>
                </a:solidFill>
                <a:ea typeface="Calibri" pitchFamily="34" charset="0"/>
                <a:cs typeface="Calibri" pitchFamily="34" charset="0"/>
              </a:rPr>
              <a:t>Representación de la </a:t>
            </a:r>
            <a:r>
              <a:rPr lang="es-PE" altLang="es-PE" sz="900" i="1">
                <a:solidFill>
                  <a:srgbClr val="7F7F7F"/>
                </a:solidFill>
                <a:ea typeface="Calibri" pitchFamily="34" charset="0"/>
                <a:cs typeface="Calibri" pitchFamily="34" charset="0"/>
              </a:rPr>
              <a:t>Estructura Jerárquica de Certificación del Estado Peruano</a:t>
            </a:r>
            <a:r>
              <a:rPr lang="es-PE" altLang="es-PE" sz="900">
                <a:solidFill>
                  <a:srgbClr val="7F7F7F"/>
                </a:solidFill>
                <a:ea typeface="Calibri" pitchFamily="34" charset="0"/>
                <a:cs typeface="Calibri" pitchFamily="34" charset="0"/>
              </a:rPr>
              <a:t> establecida por el Art. 46º del vigente Reglamento de la Ley de Firmas y Certificados.</a:t>
            </a:r>
            <a:endParaRPr lang="es-ES" altLang="es-PE" sz="900">
              <a:solidFill>
                <a:srgbClr val="7F7F7F"/>
              </a:solidFill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1CF59736-6B52-4775-A361-36AE61E75BE8}" type="slidenum">
              <a:rPr lang="es-PE" altLang="es-PE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es-PE" altLang="es-PE" sz="1200">
              <a:solidFill>
                <a:srgbClr val="898989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07504" y="1053621"/>
            <a:ext cx="871296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La Infraestructura de Clave Pública en el Perú: IOFE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957388"/>
            <a:ext cx="6705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808538"/>
            <a:ext cx="14398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4845050"/>
            <a:ext cx="2225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857750"/>
            <a:ext cx="11525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611188" y="1844675"/>
            <a:ext cx="7021512" cy="489743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5641975"/>
            <a:ext cx="72548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13 CuadroTexto"/>
          <p:cNvSpPr txBox="1">
            <a:spLocks noChangeArrowheads="1"/>
          </p:cNvSpPr>
          <p:nvPr/>
        </p:nvSpPr>
        <p:spPr bwMode="auto">
          <a:xfrm>
            <a:off x="2882900" y="6289675"/>
            <a:ext cx="54292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/>
              <a:t>SVA</a:t>
            </a:r>
          </a:p>
        </p:txBody>
      </p:sp>
      <p:sp>
        <p:nvSpPr>
          <p:cNvPr id="16395" name="14 CuadroTexto"/>
          <p:cNvSpPr txBox="1">
            <a:spLocks noChangeArrowheads="1"/>
          </p:cNvSpPr>
          <p:nvPr/>
        </p:nvSpPr>
        <p:spPr bwMode="auto">
          <a:xfrm>
            <a:off x="4500563" y="6002338"/>
            <a:ext cx="1584325" cy="4619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71450" indent="-1714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PE" sz="1200">
                <a:solidFill>
                  <a:schemeClr val="bg1"/>
                </a:solidFill>
              </a:rPr>
              <a:t>Software de Firma</a:t>
            </a:r>
          </a:p>
          <a:p>
            <a:pPr>
              <a:spcBef>
                <a:spcPct val="0"/>
              </a:spcBef>
            </a:pPr>
            <a:r>
              <a:rPr lang="es-ES" altLang="es-PE" sz="1200">
                <a:solidFill>
                  <a:schemeClr val="bg1"/>
                </a:solidFill>
              </a:rPr>
              <a:t>Software SID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7885113" y="3402013"/>
            <a:ext cx="1008062" cy="2009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+mn-lt"/>
                <a:cs typeface="+mn-cs"/>
              </a:rPr>
              <a:t>Registro oficial único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solidFill>
                  <a:schemeClr val="bg1"/>
                </a:solidFill>
                <a:latin typeface="+mn-lt"/>
                <a:cs typeface="+mn-cs"/>
              </a:rPr>
              <a:t>TSL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3 Rectángulo redondeado"/>
          <p:cNvSpPr/>
          <p:nvPr/>
        </p:nvSpPr>
        <p:spPr>
          <a:xfrm>
            <a:off x="250825" y="4508500"/>
            <a:ext cx="8642350" cy="175101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PE">
              <a:solidFill>
                <a:prstClr val="black"/>
              </a:solidFill>
            </a:endParaRPr>
          </a:p>
        </p:txBody>
      </p:sp>
      <p:sp>
        <p:nvSpPr>
          <p:cNvPr id="17411" name="Rectangle 3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PE" altLang="es-PE">
              <a:solidFill>
                <a:srgbClr val="000000"/>
              </a:solidFill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189538"/>
            <a:ext cx="9874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5207000"/>
            <a:ext cx="100806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394325"/>
            <a:ext cx="1762125" cy="54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5397500"/>
            <a:ext cx="1762125" cy="54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5399088"/>
            <a:ext cx="1762125" cy="54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7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6624638" y="482123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2457C32-610D-4DE3-9561-CB14F30559E1}" type="slidenum">
              <a:rPr lang="es-PE" altLang="es-PE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es-PE" altLang="es-PE" sz="1200">
              <a:solidFill>
                <a:srgbClr val="898989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95382" y="4558540"/>
            <a:ext cx="1512168" cy="57606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dirty="0">
                <a:solidFill>
                  <a:prstClr val="white"/>
                </a:solidFill>
              </a:rPr>
              <a:t>Autenticidad</a:t>
            </a:r>
          </a:p>
        </p:txBody>
      </p:sp>
      <p:sp>
        <p:nvSpPr>
          <p:cNvPr id="58" name="57 Rectángulo redondeado"/>
          <p:cNvSpPr/>
          <p:nvPr/>
        </p:nvSpPr>
        <p:spPr>
          <a:xfrm>
            <a:off x="1979558" y="4558540"/>
            <a:ext cx="1512168" cy="57606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dirty="0">
                <a:solidFill>
                  <a:prstClr val="white"/>
                </a:solidFill>
              </a:rPr>
              <a:t>Integridad</a:t>
            </a:r>
          </a:p>
        </p:txBody>
      </p:sp>
      <p:sp>
        <p:nvSpPr>
          <p:cNvPr id="63" name="62 Rectángulo redondeado"/>
          <p:cNvSpPr/>
          <p:nvPr/>
        </p:nvSpPr>
        <p:spPr>
          <a:xfrm>
            <a:off x="3563734" y="4558540"/>
            <a:ext cx="1512168" cy="57606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dirty="0">
                <a:solidFill>
                  <a:prstClr val="white"/>
                </a:solidFill>
              </a:rPr>
              <a:t>No repudio</a:t>
            </a:r>
          </a:p>
        </p:txBody>
      </p:sp>
      <p:sp>
        <p:nvSpPr>
          <p:cNvPr id="64" name="63 Rectángulo redondeado"/>
          <p:cNvSpPr/>
          <p:nvPr/>
        </p:nvSpPr>
        <p:spPr>
          <a:xfrm>
            <a:off x="5147910" y="4558540"/>
            <a:ext cx="1872208" cy="57606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dirty="0">
                <a:solidFill>
                  <a:prstClr val="white"/>
                </a:solidFill>
              </a:rPr>
              <a:t>Confidencialidad</a:t>
            </a:r>
          </a:p>
        </p:txBody>
      </p:sp>
      <p:sp>
        <p:nvSpPr>
          <p:cNvPr id="65" name="64 Rectángulo redondeado"/>
          <p:cNvSpPr/>
          <p:nvPr/>
        </p:nvSpPr>
        <p:spPr>
          <a:xfrm>
            <a:off x="7092126" y="4558540"/>
            <a:ext cx="1656184" cy="57606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dirty="0">
                <a:solidFill>
                  <a:prstClr val="white"/>
                </a:solidFill>
              </a:rPr>
              <a:t>Disponibilidad</a:t>
            </a:r>
          </a:p>
        </p:txBody>
      </p:sp>
      <p:sp>
        <p:nvSpPr>
          <p:cNvPr id="17433" name="87 CuadroTexto"/>
          <p:cNvSpPr txBox="1">
            <a:spLocks noChangeArrowheads="1"/>
          </p:cNvSpPr>
          <p:nvPr/>
        </p:nvSpPr>
        <p:spPr bwMode="auto">
          <a:xfrm>
            <a:off x="2524125" y="5319713"/>
            <a:ext cx="11318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400" b="1">
                <a:solidFill>
                  <a:srgbClr val="000000"/>
                </a:solidFill>
              </a:rPr>
              <a:t>ECEP-RENIEC</a:t>
            </a:r>
          </a:p>
        </p:txBody>
      </p:sp>
      <p:sp>
        <p:nvSpPr>
          <p:cNvPr id="17434" name="88 CuadroTexto"/>
          <p:cNvSpPr txBox="1">
            <a:spLocks noChangeArrowheads="1"/>
          </p:cNvSpPr>
          <p:nvPr/>
        </p:nvSpPr>
        <p:spPr bwMode="auto">
          <a:xfrm>
            <a:off x="4376738" y="5310188"/>
            <a:ext cx="1149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400" b="1">
                <a:solidFill>
                  <a:srgbClr val="000000"/>
                </a:solidFill>
              </a:rPr>
              <a:t>EREP-RENIEC</a:t>
            </a:r>
          </a:p>
        </p:txBody>
      </p:sp>
      <p:sp>
        <p:nvSpPr>
          <p:cNvPr id="17435" name="89 CuadroTexto"/>
          <p:cNvSpPr txBox="1">
            <a:spLocks noChangeArrowheads="1"/>
          </p:cNvSpPr>
          <p:nvPr/>
        </p:nvSpPr>
        <p:spPr bwMode="auto">
          <a:xfrm>
            <a:off x="6300788" y="5310188"/>
            <a:ext cx="102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400" b="1">
                <a:solidFill>
                  <a:srgbClr val="000000"/>
                </a:solidFill>
              </a:rPr>
              <a:t>SW-RENIEC</a:t>
            </a:r>
          </a:p>
        </p:txBody>
      </p:sp>
      <p:pic>
        <p:nvPicPr>
          <p:cNvPr id="17436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1916113"/>
            <a:ext cx="338296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7" name="3 CuadroTexto"/>
          <p:cNvSpPr txBox="1">
            <a:spLocks noChangeArrowheads="1"/>
          </p:cNvSpPr>
          <p:nvPr/>
        </p:nvSpPr>
        <p:spPr bwMode="auto">
          <a:xfrm>
            <a:off x="1547813" y="1268413"/>
            <a:ext cx="604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PE" sz="2400" b="1">
                <a:solidFill>
                  <a:schemeClr val="tx2"/>
                </a:solidFill>
              </a:rPr>
              <a:t>Servicios Electrónicos Seguros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/>
          <p:cNvSpPr/>
          <p:nvPr/>
        </p:nvSpPr>
        <p:spPr>
          <a:xfrm>
            <a:off x="182563" y="4941888"/>
            <a:ext cx="8785225" cy="172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275013" y="5851525"/>
            <a:ext cx="2133600" cy="365125"/>
          </a:xfrm>
        </p:spPr>
        <p:txBody>
          <a:bodyPr/>
          <a:lstStyle/>
          <a:p>
            <a:pPr>
              <a:defRPr/>
            </a:pPr>
            <a:fld id="{3E5D8687-8035-405B-8DFF-F347CB0E7E84}" type="slidenum">
              <a:rPr lang="es-PE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18</a:t>
            </a:fld>
            <a:endParaRPr lang="es-PE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8436" name="Rectangle 3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PE" altLang="es-PE"/>
          </a:p>
        </p:txBody>
      </p:sp>
      <p:sp>
        <p:nvSpPr>
          <p:cNvPr id="5" name="4 Rectángulo redondeado"/>
          <p:cNvSpPr/>
          <p:nvPr/>
        </p:nvSpPr>
        <p:spPr>
          <a:xfrm>
            <a:off x="719138" y="6135688"/>
            <a:ext cx="7813675" cy="4492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000" dirty="0"/>
              <a:t>Valor legal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1366838" y="5600700"/>
            <a:ext cx="6481762" cy="457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000" dirty="0"/>
              <a:t>Seguridad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2093913" y="5084763"/>
            <a:ext cx="5045075" cy="431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000" dirty="0"/>
              <a:t>Confianza</a:t>
            </a:r>
          </a:p>
        </p:txBody>
      </p:sp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11425"/>
            <a:ext cx="1985962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Elipse"/>
          <p:cNvSpPr/>
          <p:nvPr/>
        </p:nvSpPr>
        <p:spPr>
          <a:xfrm>
            <a:off x="-949325" y="5291138"/>
            <a:ext cx="3114675" cy="9826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210966" y="2613854"/>
            <a:ext cx="1753522" cy="175352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400" dirty="0"/>
              <a:t>Mundo físico</a:t>
            </a:r>
          </a:p>
        </p:txBody>
      </p:sp>
      <p:cxnSp>
        <p:nvCxnSpPr>
          <p:cNvPr id="9" name="Conector recto 8"/>
          <p:cNvCxnSpPr/>
          <p:nvPr/>
        </p:nvCxnSpPr>
        <p:spPr>
          <a:xfrm flipH="1" flipV="1">
            <a:off x="1619250" y="2638425"/>
            <a:ext cx="1584325" cy="442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1619250" y="3476625"/>
            <a:ext cx="1584325" cy="7302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447" name="Grupo 40"/>
          <p:cNvGrpSpPr>
            <a:grpSpLocks/>
          </p:cNvGrpSpPr>
          <p:nvPr/>
        </p:nvGrpSpPr>
        <p:grpSpPr bwMode="auto">
          <a:xfrm>
            <a:off x="2843213" y="2433638"/>
            <a:ext cx="3397250" cy="2087562"/>
            <a:chOff x="2843215" y="2432920"/>
            <a:chExt cx="3397594" cy="2088232"/>
          </a:xfrm>
        </p:grpSpPr>
        <p:pic>
          <p:nvPicPr>
            <p:cNvPr id="18459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5" y="2432920"/>
              <a:ext cx="3384969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ángulo redondeado 17"/>
            <p:cNvSpPr/>
            <p:nvPr/>
          </p:nvSpPr>
          <p:spPr>
            <a:xfrm>
              <a:off x="2843215" y="2432920"/>
              <a:ext cx="3397594" cy="2088232"/>
            </a:xfrm>
            <a:prstGeom prst="roundRect">
              <a:avLst>
                <a:gd name="adj" fmla="val 8601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PE"/>
            </a:p>
          </p:txBody>
        </p:sp>
      </p:grpSp>
      <p:cxnSp>
        <p:nvCxnSpPr>
          <p:cNvPr id="20" name="Conector recto 19"/>
          <p:cNvCxnSpPr/>
          <p:nvPr/>
        </p:nvCxnSpPr>
        <p:spPr>
          <a:xfrm>
            <a:off x="6132513" y="2433638"/>
            <a:ext cx="1895475" cy="1714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V="1">
            <a:off x="6132513" y="4367213"/>
            <a:ext cx="1895475" cy="1539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179388" y="1030288"/>
            <a:ext cx="8785225" cy="83978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 dirty="0"/>
          </a:p>
        </p:txBody>
      </p:sp>
      <p:sp>
        <p:nvSpPr>
          <p:cNvPr id="18451" name="CuadroTexto 26"/>
          <p:cNvSpPr txBox="1">
            <a:spLocks noChangeArrowheads="1"/>
          </p:cNvSpPr>
          <p:nvPr/>
        </p:nvSpPr>
        <p:spPr bwMode="auto">
          <a:xfrm>
            <a:off x="7539038" y="1387475"/>
            <a:ext cx="113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altLang="es-PE"/>
              <a:t>Presencial</a:t>
            </a:r>
          </a:p>
        </p:txBody>
      </p:sp>
      <p:sp>
        <p:nvSpPr>
          <p:cNvPr id="18452" name="CuadroTexto 28"/>
          <p:cNvSpPr txBox="1">
            <a:spLocks noChangeArrowheads="1"/>
          </p:cNvSpPr>
          <p:nvPr/>
        </p:nvSpPr>
        <p:spPr bwMode="auto">
          <a:xfrm>
            <a:off x="371475" y="1360488"/>
            <a:ext cx="1463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altLang="es-PE"/>
              <a:t>No presencial</a:t>
            </a:r>
          </a:p>
        </p:txBody>
      </p:sp>
      <p:sp>
        <p:nvSpPr>
          <p:cNvPr id="28" name="Flecha abajo 27"/>
          <p:cNvSpPr/>
          <p:nvPr/>
        </p:nvSpPr>
        <p:spPr>
          <a:xfrm>
            <a:off x="812800" y="1870075"/>
            <a:ext cx="719138" cy="6223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31" name="Flecha abajo 30"/>
          <p:cNvSpPr/>
          <p:nvPr/>
        </p:nvSpPr>
        <p:spPr>
          <a:xfrm>
            <a:off x="7740650" y="1868488"/>
            <a:ext cx="719138" cy="676275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33" name="Rectángulo 32"/>
          <p:cNvSpPr/>
          <p:nvPr/>
        </p:nvSpPr>
        <p:spPr>
          <a:xfrm>
            <a:off x="3276600" y="1079500"/>
            <a:ext cx="2573338" cy="7381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dirty="0">
                <a:latin typeface="+mn-lt"/>
                <a:cs typeface="+mn-cs"/>
              </a:rPr>
              <a:t>Documento que permite: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PE" sz="1400" dirty="0">
                <a:latin typeface="+mn-lt"/>
                <a:cs typeface="+mn-cs"/>
              </a:rPr>
              <a:t>Identificarse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PE" sz="1400" dirty="0">
                <a:latin typeface="+mn-lt"/>
                <a:cs typeface="+mn-cs"/>
              </a:rPr>
              <a:t>Manifestar la voluntad</a:t>
            </a:r>
          </a:p>
        </p:txBody>
      </p:sp>
      <p:sp>
        <p:nvSpPr>
          <p:cNvPr id="34" name="Flecha arriba 33"/>
          <p:cNvSpPr/>
          <p:nvPr/>
        </p:nvSpPr>
        <p:spPr>
          <a:xfrm>
            <a:off x="812800" y="4413250"/>
            <a:ext cx="719138" cy="528638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37" name="Flecha arriba 36"/>
          <p:cNvSpPr/>
          <p:nvPr/>
        </p:nvSpPr>
        <p:spPr>
          <a:xfrm>
            <a:off x="7740650" y="4413250"/>
            <a:ext cx="719138" cy="528638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18458" name="CuadroTexto 39"/>
          <p:cNvSpPr txBox="1">
            <a:spLocks noChangeArrowheads="1"/>
          </p:cNvSpPr>
          <p:nvPr/>
        </p:nvSpPr>
        <p:spPr bwMode="auto">
          <a:xfrm>
            <a:off x="3390900" y="2143125"/>
            <a:ext cx="2117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altLang="es-PE" sz="1200"/>
              <a:t>Tarjeta de policarbonato + chip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EEB7F7-0E14-4A81-B584-6D8C3E07BF00}" type="slidenum">
              <a:rPr lang="es-PE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19</a:t>
            </a:fld>
            <a:endParaRPr lang="es-PE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9459" name="Marcador de contenido 5"/>
          <p:cNvSpPr txBox="1">
            <a:spLocks/>
          </p:cNvSpPr>
          <p:nvPr/>
        </p:nvSpPr>
        <p:spPr bwMode="auto">
          <a:xfrm>
            <a:off x="46038" y="1916113"/>
            <a:ext cx="7189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altLang="es-PE" sz="2400"/>
              <a:t>15 elementos de seguridad de tecnología avanzada</a:t>
            </a:r>
          </a:p>
        </p:txBody>
      </p:sp>
      <p:pic>
        <p:nvPicPr>
          <p:cNvPr id="19460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000250"/>
            <a:ext cx="16256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30500"/>
            <a:ext cx="8029575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7504" y="1239143"/>
            <a:ext cx="835292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PE" sz="2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El Documento Nacional de Identidad Electrónico (</a:t>
            </a:r>
            <a:r>
              <a:rPr lang="es-PE" sz="240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DNIe</a:t>
            </a:r>
            <a:r>
              <a:rPr lang="es-PE" sz="2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46088" y="2060575"/>
            <a:ext cx="8229600" cy="2808288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E" dirty="0" smtClean="0"/>
              <a:t>Gobierno Electrónico  y Economía Digital</a:t>
            </a:r>
          </a:p>
          <a:p>
            <a:pPr fontAlgn="auto">
              <a:spcAft>
                <a:spcPts val="0"/>
              </a:spcAft>
              <a:defRPr/>
            </a:pPr>
            <a:r>
              <a:rPr lang="es-PE" dirty="0" smtClean="0"/>
              <a:t>Identidad e Identidad Digital</a:t>
            </a:r>
          </a:p>
          <a:p>
            <a:pPr fontAlgn="auto">
              <a:spcAft>
                <a:spcPts val="0"/>
              </a:spcAft>
              <a:defRPr/>
            </a:pPr>
            <a:r>
              <a:rPr lang="es-PE" dirty="0" smtClean="0"/>
              <a:t>Modelo de Confianza</a:t>
            </a:r>
          </a:p>
          <a:p>
            <a:pPr fontAlgn="auto">
              <a:spcAft>
                <a:spcPts val="0"/>
              </a:spcAft>
              <a:defRPr/>
            </a:pPr>
            <a:r>
              <a:rPr lang="es-PE" dirty="0" smtClean="0"/>
              <a:t>El Documento Nacional de Identidad Electrónico (</a:t>
            </a:r>
            <a:r>
              <a:rPr lang="es-PE" dirty="0" err="1" smtClean="0"/>
              <a:t>DNIe</a:t>
            </a:r>
            <a:r>
              <a:rPr lang="es-PE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s-PE" dirty="0" smtClean="0"/>
              <a:t>Algunas Aplicaciones</a:t>
            </a:r>
          </a:p>
          <a:p>
            <a:pPr fontAlgn="auto">
              <a:spcAft>
                <a:spcPts val="0"/>
              </a:spcAft>
              <a:defRPr/>
            </a:pPr>
            <a:r>
              <a:rPr lang="es-PE" dirty="0" smtClean="0"/>
              <a:t>Conclusiones</a:t>
            </a:r>
          </a:p>
        </p:txBody>
      </p:sp>
      <p:sp>
        <p:nvSpPr>
          <p:cNvPr id="25603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896064-45FD-442E-A1F4-5DB182467385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PE" altLang="es-PE">
              <a:solidFill>
                <a:srgbClr val="898989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284453"/>
            <a:ext cx="835292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PE" sz="2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Contenido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8421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80878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CF47CA-2551-4847-87AE-A4E4224E30EE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PE" altLang="es-PE">
              <a:solidFill>
                <a:srgbClr val="898989"/>
              </a:solidFill>
            </a:endParaRPr>
          </a:p>
        </p:txBody>
      </p:sp>
      <p:sp>
        <p:nvSpPr>
          <p:cNvPr id="4" name="1 Rectángulo"/>
          <p:cNvSpPr/>
          <p:nvPr/>
        </p:nvSpPr>
        <p:spPr>
          <a:xfrm>
            <a:off x="-11113" y="1012825"/>
            <a:ext cx="9144001" cy="1039813"/>
          </a:xfrm>
          <a:custGeom>
            <a:avLst/>
            <a:gdLst>
              <a:gd name="connsiteX0" fmla="*/ 0 w 9144000"/>
              <a:gd name="connsiteY0" fmla="*/ 0 h 936104"/>
              <a:gd name="connsiteX1" fmla="*/ 9144000 w 9144000"/>
              <a:gd name="connsiteY1" fmla="*/ 0 h 936104"/>
              <a:gd name="connsiteX2" fmla="*/ 9144000 w 9144000"/>
              <a:gd name="connsiteY2" fmla="*/ 936104 h 936104"/>
              <a:gd name="connsiteX3" fmla="*/ 0 w 9144000"/>
              <a:gd name="connsiteY3" fmla="*/ 936104 h 936104"/>
              <a:gd name="connsiteX4" fmla="*/ 0 w 9144000"/>
              <a:gd name="connsiteY4" fmla="*/ 0 h 936104"/>
              <a:gd name="connsiteX0" fmla="*/ 0 w 9144000"/>
              <a:gd name="connsiteY0" fmla="*/ 0 h 936104"/>
              <a:gd name="connsiteX1" fmla="*/ 9144000 w 9144000"/>
              <a:gd name="connsiteY1" fmla="*/ 0 h 936104"/>
              <a:gd name="connsiteX2" fmla="*/ 8360229 w 9144000"/>
              <a:gd name="connsiteY2" fmla="*/ 330462 h 936104"/>
              <a:gd name="connsiteX3" fmla="*/ 0 w 9144000"/>
              <a:gd name="connsiteY3" fmla="*/ 936104 h 936104"/>
              <a:gd name="connsiteX4" fmla="*/ 0 w 9144000"/>
              <a:gd name="connsiteY4" fmla="*/ 0 h 936104"/>
              <a:gd name="connsiteX0" fmla="*/ 0 w 9144000"/>
              <a:gd name="connsiteY0" fmla="*/ 0 h 936104"/>
              <a:gd name="connsiteX1" fmla="*/ 9144000 w 9144000"/>
              <a:gd name="connsiteY1" fmla="*/ 0 h 936104"/>
              <a:gd name="connsiteX2" fmla="*/ 9132125 w 9144000"/>
              <a:gd name="connsiteY2" fmla="*/ 9828 h 936104"/>
              <a:gd name="connsiteX3" fmla="*/ 0 w 9144000"/>
              <a:gd name="connsiteY3" fmla="*/ 936104 h 936104"/>
              <a:gd name="connsiteX4" fmla="*/ 0 w 9144000"/>
              <a:gd name="connsiteY4" fmla="*/ 0 h 936104"/>
              <a:gd name="connsiteX0" fmla="*/ 0 w 9144000"/>
              <a:gd name="connsiteY0" fmla="*/ 0 h 936106"/>
              <a:gd name="connsiteX1" fmla="*/ 9144000 w 9144000"/>
              <a:gd name="connsiteY1" fmla="*/ 0 h 936106"/>
              <a:gd name="connsiteX2" fmla="*/ 9132125 w 9144000"/>
              <a:gd name="connsiteY2" fmla="*/ 9828 h 936106"/>
              <a:gd name="connsiteX3" fmla="*/ 0 w 9144000"/>
              <a:gd name="connsiteY3" fmla="*/ 936104 h 936106"/>
              <a:gd name="connsiteX4" fmla="*/ 0 w 9144000"/>
              <a:gd name="connsiteY4" fmla="*/ 0 h 936106"/>
              <a:gd name="connsiteX0" fmla="*/ 0 w 9144000"/>
              <a:gd name="connsiteY0" fmla="*/ 0 h 936107"/>
              <a:gd name="connsiteX1" fmla="*/ 9144000 w 9144000"/>
              <a:gd name="connsiteY1" fmla="*/ 0 h 936107"/>
              <a:gd name="connsiteX2" fmla="*/ 9132125 w 9144000"/>
              <a:gd name="connsiteY2" fmla="*/ 199833 h 936107"/>
              <a:gd name="connsiteX3" fmla="*/ 0 w 9144000"/>
              <a:gd name="connsiteY3" fmla="*/ 936104 h 936107"/>
              <a:gd name="connsiteX4" fmla="*/ 0 w 9144000"/>
              <a:gd name="connsiteY4" fmla="*/ 0 h 936107"/>
              <a:gd name="connsiteX0" fmla="*/ 0 w 9144000"/>
              <a:gd name="connsiteY0" fmla="*/ 0 h 1316116"/>
              <a:gd name="connsiteX1" fmla="*/ 9144000 w 9144000"/>
              <a:gd name="connsiteY1" fmla="*/ 0 h 1316116"/>
              <a:gd name="connsiteX2" fmla="*/ 9132125 w 9144000"/>
              <a:gd name="connsiteY2" fmla="*/ 199833 h 1316116"/>
              <a:gd name="connsiteX3" fmla="*/ 0 w 9144000"/>
              <a:gd name="connsiteY3" fmla="*/ 1316114 h 1316116"/>
              <a:gd name="connsiteX4" fmla="*/ 0 w 9144000"/>
              <a:gd name="connsiteY4" fmla="*/ 0 h 1316116"/>
              <a:gd name="connsiteX0" fmla="*/ 0 w 9144000"/>
              <a:gd name="connsiteY0" fmla="*/ 0 h 1316116"/>
              <a:gd name="connsiteX1" fmla="*/ 9144000 w 9144000"/>
              <a:gd name="connsiteY1" fmla="*/ 0 h 1316116"/>
              <a:gd name="connsiteX2" fmla="*/ 9120249 w 9144000"/>
              <a:gd name="connsiteY2" fmla="*/ 306711 h 1316116"/>
              <a:gd name="connsiteX3" fmla="*/ 0 w 9144000"/>
              <a:gd name="connsiteY3" fmla="*/ 1316114 h 1316116"/>
              <a:gd name="connsiteX4" fmla="*/ 0 w 9144000"/>
              <a:gd name="connsiteY4" fmla="*/ 0 h 1316116"/>
              <a:gd name="connsiteX0" fmla="*/ 0 w 9144000"/>
              <a:gd name="connsiteY0" fmla="*/ 0 h 1316116"/>
              <a:gd name="connsiteX1" fmla="*/ 9144000 w 9144000"/>
              <a:gd name="connsiteY1" fmla="*/ 0 h 1316116"/>
              <a:gd name="connsiteX2" fmla="*/ 9120249 w 9144000"/>
              <a:gd name="connsiteY2" fmla="*/ 271085 h 1316116"/>
              <a:gd name="connsiteX3" fmla="*/ 0 w 9144000"/>
              <a:gd name="connsiteY3" fmla="*/ 1316114 h 1316116"/>
              <a:gd name="connsiteX4" fmla="*/ 0 w 9144000"/>
              <a:gd name="connsiteY4" fmla="*/ 0 h 1316116"/>
              <a:gd name="connsiteX0" fmla="*/ 0 w 9144000"/>
              <a:gd name="connsiteY0" fmla="*/ 0 h 1316116"/>
              <a:gd name="connsiteX1" fmla="*/ 9144000 w 9144000"/>
              <a:gd name="connsiteY1" fmla="*/ 0 h 1316116"/>
              <a:gd name="connsiteX2" fmla="*/ 9142195 w 9144000"/>
              <a:gd name="connsiteY2" fmla="*/ 271085 h 1316116"/>
              <a:gd name="connsiteX3" fmla="*/ 0 w 9144000"/>
              <a:gd name="connsiteY3" fmla="*/ 1316114 h 1316116"/>
              <a:gd name="connsiteX4" fmla="*/ 0 w 9144000"/>
              <a:gd name="connsiteY4" fmla="*/ 0 h 1316116"/>
              <a:gd name="connsiteX0" fmla="*/ 0 w 9144000"/>
              <a:gd name="connsiteY0" fmla="*/ 0 h 1039670"/>
              <a:gd name="connsiteX1" fmla="*/ 9144000 w 9144000"/>
              <a:gd name="connsiteY1" fmla="*/ 0 h 1039670"/>
              <a:gd name="connsiteX2" fmla="*/ 9142195 w 9144000"/>
              <a:gd name="connsiteY2" fmla="*/ 271085 h 1039670"/>
              <a:gd name="connsiteX3" fmla="*/ 10633 w 9144000"/>
              <a:gd name="connsiteY3" fmla="*/ 1039667 h 1039670"/>
              <a:gd name="connsiteX4" fmla="*/ 0 w 9144000"/>
              <a:gd name="connsiteY4" fmla="*/ 0 h 103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039670">
                <a:moveTo>
                  <a:pt x="0" y="0"/>
                </a:moveTo>
                <a:lnTo>
                  <a:pt x="9144000" y="0"/>
                </a:lnTo>
                <a:cubicBezTo>
                  <a:pt x="9143398" y="90362"/>
                  <a:pt x="9142797" y="180723"/>
                  <a:pt x="9142195" y="271085"/>
                </a:cubicBezTo>
                <a:cubicBezTo>
                  <a:pt x="7618195" y="427102"/>
                  <a:pt x="1532654" y="1041305"/>
                  <a:pt x="10633" y="1039667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0484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576388"/>
            <a:ext cx="6424613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03200" y="1576388"/>
            <a:ext cx="1403350" cy="831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latin typeface="+mn-lt"/>
                <a:cs typeface="+mn-cs"/>
              </a:rPr>
              <a:t>Aplicación Básica de Identidad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39750" y="5710238"/>
            <a:ext cx="1643063" cy="1076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latin typeface="+mn-lt"/>
                <a:cs typeface="+mn-cs"/>
              </a:rPr>
              <a:t>Aplicación Biométrica (MOC/ Match </a:t>
            </a:r>
            <a:r>
              <a:rPr lang="es-PE" sz="1600" b="1" dirty="0" err="1">
                <a:latin typeface="+mn-lt"/>
                <a:cs typeface="+mn-cs"/>
              </a:rPr>
              <a:t>on</a:t>
            </a:r>
            <a:r>
              <a:rPr lang="es-PE" sz="1600" b="1" dirty="0">
                <a:latin typeface="+mn-lt"/>
                <a:cs typeface="+mn-cs"/>
              </a:rPr>
              <a:t> </a:t>
            </a:r>
            <a:r>
              <a:rPr lang="es-PE" sz="1600" b="1" dirty="0" err="1">
                <a:latin typeface="+mn-lt"/>
                <a:cs typeface="+mn-cs"/>
              </a:rPr>
              <a:t>Card</a:t>
            </a:r>
            <a:r>
              <a:rPr lang="es-PE" sz="1600" b="1" dirty="0">
                <a:latin typeface="+mn-lt"/>
                <a:cs typeface="+mn-cs"/>
              </a:rPr>
              <a:t>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424738" y="1651000"/>
            <a:ext cx="1395412" cy="1077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latin typeface="+mn-lt"/>
                <a:cs typeface="+mn-cs"/>
              </a:rPr>
              <a:t>Aplicación Avanzada de Identidad (ICAO)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512050" y="4745038"/>
            <a:ext cx="1395413" cy="830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latin typeface="+mn-lt"/>
                <a:cs typeface="+mn-cs"/>
              </a:rPr>
              <a:t>Aplicación PKI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latin typeface="+mn-lt"/>
                <a:cs typeface="+mn-cs"/>
              </a:rPr>
              <a:t>( Certificados Digitales)</a:t>
            </a:r>
          </a:p>
        </p:txBody>
      </p:sp>
      <p:pic>
        <p:nvPicPr>
          <p:cNvPr id="20489" name="Pictur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800350"/>
            <a:ext cx="14700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5392738"/>
            <a:ext cx="13668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12 Diagrama"/>
          <p:cNvGraphicFramePr/>
          <p:nvPr/>
        </p:nvGraphicFramePr>
        <p:xfrm>
          <a:off x="3034461" y="4529013"/>
          <a:ext cx="2833683" cy="2521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14 Rectángulo"/>
          <p:cNvSpPr/>
          <p:nvPr/>
        </p:nvSpPr>
        <p:spPr>
          <a:xfrm>
            <a:off x="107504" y="1053621"/>
            <a:ext cx="835292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PE" sz="2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El Documento Nacional de Identidad Electrónico (</a:t>
            </a:r>
            <a:r>
              <a:rPr lang="es-PE" sz="240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DNIe</a:t>
            </a:r>
            <a:r>
              <a:rPr lang="es-PE" sz="2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06866F-E84C-4789-803E-1D3911A394F4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21507" name="3 Grup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292350"/>
            <a:ext cx="1384300" cy="17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7 Grupo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3992563"/>
            <a:ext cx="1341438" cy="18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11 Grupo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2670175"/>
            <a:ext cx="1804987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15 Grupo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2255838"/>
            <a:ext cx="1403350" cy="11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19 Grupo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5730875"/>
            <a:ext cx="2638425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23 Grupo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3865563"/>
            <a:ext cx="1884363" cy="19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27 Grupo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1828800"/>
            <a:ext cx="15113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31 Grupo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835275"/>
            <a:ext cx="3717925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35 Grupo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5767388"/>
            <a:ext cx="1657350" cy="11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39 Grupo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2597150"/>
            <a:ext cx="152876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43 Grupo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767388"/>
            <a:ext cx="2841625" cy="12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47 Grupo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327525"/>
            <a:ext cx="1566863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51 Grupo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3975100"/>
            <a:ext cx="1431925" cy="18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55 Grupo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749550"/>
            <a:ext cx="1517650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59 Grupo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5662613"/>
            <a:ext cx="1676400" cy="11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63 Grupo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731963"/>
            <a:ext cx="1512888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357563"/>
            <a:ext cx="2627312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69 Rectángulo"/>
          <p:cNvSpPr/>
          <p:nvPr/>
        </p:nvSpPr>
        <p:spPr>
          <a:xfrm>
            <a:off x="107504" y="1053621"/>
            <a:ext cx="835292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PE" sz="2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Usos del Documento Nacional de Identidad Electrónico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268413"/>
            <a:ext cx="39560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625975"/>
            <a:ext cx="57229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2" name="1 Grupo"/>
          <p:cNvGrpSpPr>
            <a:grpSpLocks/>
          </p:cNvGrpSpPr>
          <p:nvPr/>
        </p:nvGrpSpPr>
        <p:grpSpPr bwMode="auto">
          <a:xfrm>
            <a:off x="5003800" y="1628775"/>
            <a:ext cx="3983038" cy="4264025"/>
            <a:chOff x="5004048" y="1628800"/>
            <a:chExt cx="3982194" cy="4264732"/>
          </a:xfrm>
        </p:grpSpPr>
        <p:pic>
          <p:nvPicPr>
            <p:cNvPr id="4" name="3 Imagen"/>
            <p:cNvPicPr/>
            <p:nvPr/>
          </p:nvPicPr>
          <p:blipFill rotWithShape="1">
            <a:blip r:embed="rId4"/>
            <a:srcRect l="14815" t="12856" r="16402" b="10948"/>
            <a:stretch/>
          </p:blipFill>
          <p:spPr bwMode="auto">
            <a:xfrm>
              <a:off x="5267517" y="3740525"/>
              <a:ext cx="3455256" cy="21530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534" name="5 Imagen" descr="cid:image002.jpg@01D18C25.4D457050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628800"/>
              <a:ext cx="3982194" cy="2110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8FCE9F-074A-47DD-BC4C-877E08F2DE14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33600"/>
            <a:ext cx="3097212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1700213"/>
            <a:ext cx="2887663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55875" y="4365625"/>
            <a:ext cx="503238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6157913" y="1754188"/>
            <a:ext cx="573087" cy="252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5 Cinta perforada"/>
          <p:cNvSpPr/>
          <p:nvPr/>
        </p:nvSpPr>
        <p:spPr>
          <a:xfrm>
            <a:off x="6084888" y="4976813"/>
            <a:ext cx="719137" cy="50482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7319963" y="4962525"/>
            <a:ext cx="287337" cy="252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B0AF04D-25C4-4C54-98B3-6FD30B7D4CF8}" type="slidenum">
              <a:rPr lang="es-PE" altLang="es-PE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24</a:t>
            </a:fld>
            <a:endParaRPr lang="es-PE" altLang="es-PE" sz="1200">
              <a:solidFill>
                <a:srgbClr val="898989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053621"/>
            <a:ext cx="871296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Portal de Servicios al Ciudadano y Empresas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660525"/>
            <a:ext cx="5572125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43E6E3-0C5D-4CA2-98B7-5F5D9B4F19FC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30300"/>
            <a:ext cx="8748712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8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B601BA-8B5A-4364-B47B-E440C3CBA292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27651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100"/>
            <a:ext cx="9144000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0CC078-AD1E-40F4-91E5-ACC31A74C182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28675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0"/>
            <a:ext cx="91440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3E34CF-A376-4139-BE2F-32339C3BFA39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29699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338"/>
            <a:ext cx="91440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583390-CC27-4CDA-9C3C-2EA551FEEBE6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8725"/>
            <a:ext cx="431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377825" y="1052513"/>
            <a:ext cx="873125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s-P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Proyección del uso de los servicios de certificación digital </a:t>
            </a:r>
            <a:endParaRPr kumimoji="1" lang="es-PE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539750" y="1989138"/>
            <a:ext cx="81041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1463" indent="-271463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Permitirá que los ciudadanos puedan identificarse y firmar documentos remotamente, usando redes y sistemas  de información.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Disponibilidad de los servicios del Estado las 24 horas del día, los 7 días de la semana, desde cualquier parte del país o del mundo. Sólo se necesitará de acceso a una computadora y el Internet.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Ahorro de costos y tiempo, considerando que no necesitará desplazarse para hacer trámites o recibir respuesta.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Confluencia y control de datos personales asociados a diversos servicios o programas que le preste el Estado.</a:t>
            </a:r>
          </a:p>
        </p:txBody>
      </p:sp>
      <p:grpSp>
        <p:nvGrpSpPr>
          <p:cNvPr id="31750" name="2 Grupo"/>
          <p:cNvGrpSpPr>
            <a:grpSpLocks/>
          </p:cNvGrpSpPr>
          <p:nvPr/>
        </p:nvGrpSpPr>
        <p:grpSpPr bwMode="auto">
          <a:xfrm>
            <a:off x="2225675" y="5086350"/>
            <a:ext cx="4075113" cy="1484313"/>
            <a:chOff x="2225749" y="5374974"/>
            <a:chExt cx="4074443" cy="1483025"/>
          </a:xfrm>
        </p:grpSpPr>
        <p:pic>
          <p:nvPicPr>
            <p:cNvPr id="3175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17" y="5685480"/>
              <a:ext cx="828675" cy="57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753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749" y="5374974"/>
              <a:ext cx="2490267" cy="1483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179388" y="1547813"/>
            <a:ext cx="8729662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s-P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Beneficios del DNIe para el </a:t>
            </a:r>
            <a:r>
              <a:rPr kumimoji="1" lang="es-PE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ciudadano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4473CF-D0F7-496A-A8F3-B232D0D6AC3C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PE" altLang="es-PE">
              <a:solidFill>
                <a:srgbClr val="898989"/>
              </a:solidFill>
            </a:endParaRPr>
          </a:p>
        </p:txBody>
      </p:sp>
      <p:sp>
        <p:nvSpPr>
          <p:cNvPr id="4100" name="3 CuadroTexto"/>
          <p:cNvSpPr txBox="1">
            <a:spLocks noChangeArrowheads="1"/>
          </p:cNvSpPr>
          <p:nvPr/>
        </p:nvSpPr>
        <p:spPr bwMode="auto">
          <a:xfrm>
            <a:off x="5148262" y="1484313"/>
            <a:ext cx="388823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altLang="es-PE" sz="2800" b="1" u="sng" dirty="0">
                <a:solidFill>
                  <a:srgbClr val="002060"/>
                </a:solidFill>
              </a:rPr>
              <a:t>Uso de las TIC </a:t>
            </a:r>
            <a:r>
              <a:rPr lang="es-PE" altLang="es-PE" sz="2800" dirty="0">
                <a:solidFill>
                  <a:srgbClr val="002060"/>
                </a:solidFill>
              </a:rPr>
              <a:t>por parte del </a:t>
            </a:r>
            <a:r>
              <a:rPr lang="es-PE" altLang="es-PE" sz="2800" b="1" u="sng" dirty="0">
                <a:solidFill>
                  <a:srgbClr val="002060"/>
                </a:solidFill>
              </a:rPr>
              <a:t>Estado</a:t>
            </a:r>
            <a:r>
              <a:rPr lang="es-PE" altLang="es-PE" sz="2800" dirty="0">
                <a:solidFill>
                  <a:srgbClr val="002060"/>
                </a:solidFill>
              </a:rPr>
              <a:t>, para mejorar los </a:t>
            </a:r>
            <a:r>
              <a:rPr lang="es-PE" altLang="es-PE" sz="2800" b="1" u="sng" dirty="0">
                <a:solidFill>
                  <a:srgbClr val="002060"/>
                </a:solidFill>
              </a:rPr>
              <a:t>servicios</a:t>
            </a:r>
            <a:r>
              <a:rPr lang="es-PE" altLang="es-PE" sz="2800" dirty="0">
                <a:solidFill>
                  <a:srgbClr val="002060"/>
                </a:solidFill>
              </a:rPr>
              <a:t> e información ofrecidos a los </a:t>
            </a:r>
            <a:r>
              <a:rPr lang="es-PE" altLang="es-PE" sz="2800" b="1" u="sng" dirty="0">
                <a:solidFill>
                  <a:srgbClr val="002060"/>
                </a:solidFill>
              </a:rPr>
              <a:t>ciudadanos</a:t>
            </a:r>
            <a:r>
              <a:rPr lang="es-PE" altLang="es-PE" sz="2800" dirty="0">
                <a:solidFill>
                  <a:srgbClr val="002060"/>
                </a:solidFill>
              </a:rPr>
              <a:t>, aumentar la </a:t>
            </a:r>
            <a:r>
              <a:rPr lang="es-PE" altLang="es-PE" sz="2800" b="1" u="sng" dirty="0">
                <a:solidFill>
                  <a:srgbClr val="002060"/>
                </a:solidFill>
              </a:rPr>
              <a:t>eficiencia y eficacia </a:t>
            </a:r>
            <a:r>
              <a:rPr lang="es-PE" altLang="es-PE" sz="2800" dirty="0">
                <a:solidFill>
                  <a:srgbClr val="002060"/>
                </a:solidFill>
              </a:rPr>
              <a:t>de la gestión pública e incrementar sustantivamente la </a:t>
            </a:r>
            <a:r>
              <a:rPr lang="es-PE" altLang="es-PE" sz="2800" b="1" u="sng" dirty="0">
                <a:solidFill>
                  <a:srgbClr val="002060"/>
                </a:solidFill>
              </a:rPr>
              <a:t>transparencia</a:t>
            </a:r>
            <a:r>
              <a:rPr lang="es-PE" altLang="es-PE" sz="2800" dirty="0">
                <a:solidFill>
                  <a:srgbClr val="002060"/>
                </a:solidFill>
              </a:rPr>
              <a:t> del sector público y la </a:t>
            </a:r>
            <a:r>
              <a:rPr lang="es-PE" altLang="es-PE" sz="2800" b="1" u="sng" dirty="0">
                <a:solidFill>
                  <a:srgbClr val="002060"/>
                </a:solidFill>
              </a:rPr>
              <a:t>participación ciudadana</a:t>
            </a:r>
            <a:r>
              <a:rPr lang="es-PE" altLang="es-PE" sz="2800" dirty="0">
                <a:solidFill>
                  <a:srgbClr val="002060"/>
                </a:solidFill>
              </a:rPr>
              <a:t>.</a:t>
            </a:r>
            <a:endParaRPr lang="es-PE" altLang="es-PE" dirty="0">
              <a:solidFill>
                <a:srgbClr val="002060"/>
              </a:solidFill>
            </a:endParaRPr>
          </a:p>
        </p:txBody>
      </p:sp>
      <p:pic>
        <p:nvPicPr>
          <p:cNvPr id="4099" name="Picture 2" descr="http://1.bp.blogspot.com/-egELJbWmIPw/UfCYjnGs_iI/AAAAAAAAAJ8/EbB2RtmHlfM/s1600/ongei+pe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44481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5 CuadroTexto"/>
          <p:cNvSpPr txBox="1">
            <a:spLocks noChangeArrowheads="1"/>
          </p:cNvSpPr>
          <p:nvPr/>
        </p:nvSpPr>
        <p:spPr bwMode="auto">
          <a:xfrm>
            <a:off x="395288" y="5229225"/>
            <a:ext cx="4144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PE" sz="1600"/>
              <a:t>Fuente: ONGEI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4925" y="1196752"/>
            <a:ext cx="87852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MX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+mn-cs"/>
              </a:rPr>
              <a:t>Gobierno </a:t>
            </a:r>
            <a:r>
              <a:rPr kumimoji="1" lang="es-MX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+mn-cs"/>
              </a:rPr>
              <a:t>Electrónico</a:t>
            </a:r>
            <a:endParaRPr kumimoji="1" lang="es-PE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F23A7B-7D89-45CF-BD8E-C42EA34CD01F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8725"/>
            <a:ext cx="431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377825" y="1052513"/>
            <a:ext cx="873125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s-P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Proyección del uso de los servicios de certificación digital </a:t>
            </a:r>
            <a:endParaRPr kumimoji="1" lang="es-PE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284163" y="1871663"/>
            <a:ext cx="84645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1463" indent="-271463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En cuanto la infraestructura necesaria se implemente, se podrá ejercer el voto electrónico presencial como el no presencial o remoto.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Incremento de la seguridad del documento de identidad y reducción del número de fraudes.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Acceso a los servicios electrónicos ofrecidos por las entidades públicas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Acceso remoto a otros servicios privados que usen el DNI electrónico.</a:t>
            </a: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805363"/>
            <a:ext cx="2608262" cy="200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767263"/>
            <a:ext cx="257968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179388" y="1547813"/>
            <a:ext cx="8729662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s-P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Beneficios del DNIe para el </a:t>
            </a:r>
            <a:r>
              <a:rPr kumimoji="1" lang="es-PE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ciudadano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60C0AA-CEF5-4A4C-A864-220D70C1F56D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8725"/>
            <a:ext cx="431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377825" y="1052513"/>
            <a:ext cx="873125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s-P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Proyección del uso de los servicios de certificación digital </a:t>
            </a:r>
            <a:endParaRPr kumimoji="1" lang="es-PE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179388" y="1547813"/>
            <a:ext cx="8729662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s-PE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Beneficios del DNIe para el </a:t>
            </a:r>
            <a:r>
              <a:rPr kumimoji="1" lang="es-PE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Estado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95288" y="2133600"/>
            <a:ext cx="82089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1463" indent="-271463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Aporta a la modernización del Estado.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Aporta a la simplificación administrativa.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Ahorro de costos en personal, instalaciones, gastos operativos, etc. para la atención al ciudadano a través de agencias.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Importantes mejoras en la calidad de atención al ciudadano.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Aporta al aumento de la “confianza electrónica”.</a:t>
            </a:r>
          </a:p>
          <a:p>
            <a:pPr algn="just">
              <a:spcAft>
                <a:spcPct val="30000"/>
              </a:spcAft>
              <a:buFontTx/>
              <a:buChar char="•"/>
            </a:pPr>
            <a:r>
              <a:rPr lang="es-PE" altLang="es-PE">
                <a:latin typeface="Arial" pitchFamily="34" charset="0"/>
              </a:rPr>
              <a:t>Aporta a la trazabilidad y control de los servicios y programas del Estado.</a:t>
            </a:r>
          </a:p>
        </p:txBody>
      </p:sp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22800"/>
            <a:ext cx="3590925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0638" y="0"/>
            <a:ext cx="119063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819" name="Title 1"/>
          <p:cNvSpPr txBox="1">
            <a:spLocks/>
          </p:cNvSpPr>
          <p:nvPr/>
        </p:nvSpPr>
        <p:spPr bwMode="auto">
          <a:xfrm>
            <a:off x="471488" y="1420813"/>
            <a:ext cx="8229600" cy="936625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4000">
                <a:solidFill>
                  <a:srgbClr val="FFFFFF"/>
                </a:solidFill>
                <a:ea typeface="Cambria" pitchFamily="18" charset="0"/>
                <a:cs typeface="Cambria" pitchFamily="18" charset="0"/>
              </a:rPr>
              <a:t>Le e-Inclusión … el reto</a:t>
            </a:r>
          </a:p>
        </p:txBody>
      </p:sp>
      <p:sp>
        <p:nvSpPr>
          <p:cNvPr id="10" name="9 Triángulo rectángulo">
            <a:hlinkClick r:id="rId2" action="ppaction://hlinksldjump"/>
          </p:cNvPr>
          <p:cNvSpPr/>
          <p:nvPr/>
        </p:nvSpPr>
        <p:spPr>
          <a:xfrm rot="16200000" flipV="1">
            <a:off x="5638800" y="2308226"/>
            <a:ext cx="1012825" cy="2254250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>
              <a:solidFill>
                <a:prstClr val="white"/>
              </a:solidFill>
            </a:endParaRPr>
          </a:p>
        </p:txBody>
      </p:sp>
      <p:sp>
        <p:nvSpPr>
          <p:cNvPr id="11" name="10 Triángulo rectángulo">
            <a:hlinkClick r:id="rId3" action="ppaction://hlinksldjump"/>
          </p:cNvPr>
          <p:cNvSpPr/>
          <p:nvPr/>
        </p:nvSpPr>
        <p:spPr>
          <a:xfrm rot="16200000" flipH="1">
            <a:off x="3109119" y="4652169"/>
            <a:ext cx="960437" cy="2371725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>
              <a:solidFill>
                <a:prstClr val="white"/>
              </a:solidFill>
            </a:endParaRPr>
          </a:p>
        </p:txBody>
      </p:sp>
      <p:sp>
        <p:nvSpPr>
          <p:cNvPr id="12" name="11 Triángulo rectángulo">
            <a:hlinkClick r:id="rId4" action="ppaction://hlinksldjump"/>
          </p:cNvPr>
          <p:cNvSpPr/>
          <p:nvPr/>
        </p:nvSpPr>
        <p:spPr>
          <a:xfrm rot="16200000" flipH="1" flipV="1">
            <a:off x="5661819" y="4706144"/>
            <a:ext cx="958850" cy="2262188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>
              <a:solidFill>
                <a:prstClr val="white"/>
              </a:solidFill>
            </a:endParaRPr>
          </a:p>
        </p:txBody>
      </p:sp>
      <p:pic>
        <p:nvPicPr>
          <p:cNvPr id="34823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3122613"/>
            <a:ext cx="21066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122613"/>
            <a:ext cx="17621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DA9319-29C7-484A-AEB6-F11F7E3696DA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s-PE" altLang="es-PE">
              <a:solidFill>
                <a:srgbClr val="898989"/>
              </a:solidFill>
            </a:endParaRPr>
          </a:p>
        </p:txBody>
      </p:sp>
      <p:sp>
        <p:nvSpPr>
          <p:cNvPr id="35843" name="3 Rectángulo"/>
          <p:cNvSpPr>
            <a:spLocks noChangeArrowheads="1"/>
          </p:cNvSpPr>
          <p:nvPr/>
        </p:nvSpPr>
        <p:spPr bwMode="auto">
          <a:xfrm>
            <a:off x="666750" y="2133600"/>
            <a:ext cx="7850188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altLang="es-PE" sz="2800"/>
              <a:t>“No es posible resolver los problemas de hoy con las soluciones de ayer”.</a:t>
            </a:r>
          </a:p>
          <a:p>
            <a:endParaRPr lang="es-PE" altLang="es-PE" sz="2800" b="1"/>
          </a:p>
          <a:p>
            <a:r>
              <a:rPr lang="es-PE" altLang="es-PE" sz="2800" b="1"/>
              <a:t>Roger Van Oech</a:t>
            </a:r>
          </a:p>
          <a:p>
            <a:endParaRPr lang="es-PE" altLang="es-PE" sz="2800" b="1"/>
          </a:p>
          <a:p>
            <a:r>
              <a:rPr lang="es-PE" altLang="es-PE" sz="2800"/>
              <a:t>“La innovación es lo que distingue a un líder de los demás”.</a:t>
            </a:r>
          </a:p>
          <a:p>
            <a:endParaRPr lang="es-PE" altLang="es-PE" sz="2800"/>
          </a:p>
          <a:p>
            <a:r>
              <a:rPr lang="es-PE" altLang="es-PE" sz="2800" b="1"/>
              <a:t>Steve 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456475-A648-4132-BD5E-E0910041C074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36867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492375"/>
            <a:ext cx="4425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Subtítulo"/>
          <p:cNvSpPr txBox="1">
            <a:spLocks/>
          </p:cNvSpPr>
          <p:nvPr/>
        </p:nvSpPr>
        <p:spPr>
          <a:xfrm>
            <a:off x="2195513" y="4508500"/>
            <a:ext cx="6400800" cy="194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s-PE" sz="2400" b="1" dirty="0" smtClean="0">
                <a:solidFill>
                  <a:schemeClr val="tx2">
                    <a:lumMod val="75000"/>
                  </a:schemeClr>
                </a:solidFill>
              </a:rPr>
              <a:t>Ing. Ricardo Saavedra </a:t>
            </a:r>
            <a:r>
              <a:rPr lang="es-PE" sz="2400" b="1" dirty="0" err="1" smtClean="0">
                <a:solidFill>
                  <a:schemeClr val="tx2">
                    <a:lumMod val="75000"/>
                  </a:schemeClr>
                </a:solidFill>
              </a:rPr>
              <a:t>Mavila</a:t>
            </a:r>
            <a:endParaRPr lang="es-PE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s-PE" sz="2400" b="1" dirty="0" smtClean="0">
                <a:solidFill>
                  <a:schemeClr val="tx2">
                    <a:lumMod val="75000"/>
                  </a:schemeClr>
                </a:solidFill>
              </a:rPr>
              <a:t>Gerente de Certificación y Registro Digital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s-PE" sz="2400" b="1" dirty="0" smtClean="0">
                <a:solidFill>
                  <a:schemeClr val="tx2">
                    <a:lumMod val="75000"/>
                  </a:schemeClr>
                </a:solidFill>
              </a:rPr>
              <a:t>rsaavedra@reniec.gob.pe</a:t>
            </a:r>
            <a:endParaRPr lang="es-PE" sz="2400" b="1" dirty="0" smtClean="0"/>
          </a:p>
          <a:p>
            <a:pPr algn="r" fontAlgn="auto">
              <a:spcAft>
                <a:spcPts val="0"/>
              </a:spcAft>
              <a:defRPr/>
            </a:pPr>
            <a:endParaRPr lang="es-PE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EA22F1-DAC2-4DB5-8D60-23C807D6D5BA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485900"/>
            <a:ext cx="68770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624138" y="2463800"/>
            <a:ext cx="41640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 algn="ctr" eaLnBrk="0" fontAlgn="auto" hangingPunct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_tradnl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Chancery" pitchFamily="66" charset="0"/>
                <a:cs typeface="+mn-cs"/>
              </a:rPr>
              <a:t>Reinventando la relación </a:t>
            </a:r>
          </a:p>
          <a:p>
            <a:pPr marL="341313" indent="-341313" algn="ctr" eaLnBrk="0" fontAlgn="auto" hangingPunct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s-ES_tradnl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Chancery" pitchFamily="66" charset="0"/>
                <a:cs typeface="+mn-cs"/>
              </a:rPr>
              <a:t>Estado-Ciudadano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611188" y="2492375"/>
            <a:ext cx="3311525" cy="3322638"/>
          </a:xfrm>
          <a:prstGeom prst="ellipse">
            <a:avLst/>
          </a:prstGeom>
          <a:gradFill rotWithShape="0">
            <a:gsLst>
              <a:gs pos="0">
                <a:srgbClr val="339933"/>
              </a:gs>
              <a:gs pos="100000">
                <a:srgbClr val="184718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buClr>
                <a:srgbClr val="000000"/>
              </a:buClr>
              <a:buFont typeface="Arial" pitchFamily="34" charset="0"/>
              <a:buNone/>
            </a:pPr>
            <a:endParaRPr lang="es-ES" altLang="es-PE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1139825" y="2992438"/>
            <a:ext cx="2282825" cy="2322512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buClr>
                <a:srgbClr val="000000"/>
              </a:buClr>
              <a:buFont typeface="Arial" pitchFamily="34" charset="0"/>
              <a:buNone/>
            </a:pPr>
            <a:endParaRPr lang="es-ES" altLang="es-PE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1784350" y="3652838"/>
            <a:ext cx="977900" cy="1001712"/>
          </a:xfrm>
          <a:prstGeom prst="ellipse">
            <a:avLst/>
          </a:prstGeom>
          <a:gradFill rotWithShape="0">
            <a:gsLst>
              <a:gs pos="0">
                <a:srgbClr val="66FF99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ts val="750"/>
              </a:spcBef>
              <a:buClr>
                <a:srgbClr val="000000"/>
              </a:buClr>
              <a:buFont typeface="Futura Bk"/>
              <a:buNone/>
            </a:pPr>
            <a:r>
              <a:rPr lang="es-MX" altLang="es-PE" sz="1200">
                <a:solidFill>
                  <a:srgbClr val="000000"/>
                </a:solidFill>
                <a:latin typeface="Futura Bk"/>
              </a:rPr>
              <a:t>Gobierno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179513" y="3995738"/>
            <a:ext cx="65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75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200">
                <a:solidFill>
                  <a:srgbClr val="FFFFFF"/>
                </a:solidFill>
                <a:latin typeface="Futura Bk"/>
              </a:rPr>
              <a:t>Interior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624138" y="3635375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75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200">
                <a:solidFill>
                  <a:srgbClr val="FFFFFF"/>
                </a:solidFill>
                <a:latin typeface="Futura Bk"/>
              </a:rPr>
              <a:t>Finanzas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790825" y="3995738"/>
            <a:ext cx="593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75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200">
                <a:solidFill>
                  <a:srgbClr val="FFFFFF"/>
                </a:solidFill>
                <a:latin typeface="Futura Bk"/>
              </a:rPr>
              <a:t>Social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176338" y="3582988"/>
            <a:ext cx="871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75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200">
                <a:solidFill>
                  <a:srgbClr val="FFFFFF"/>
                </a:solidFill>
                <a:latin typeface="Futura Bk"/>
              </a:rPr>
              <a:t>Seguridad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622550" y="4356100"/>
            <a:ext cx="695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75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200">
                <a:solidFill>
                  <a:srgbClr val="FFFFFF"/>
                </a:solidFill>
                <a:latin typeface="Futura Bk"/>
              </a:rPr>
              <a:t>Trabajo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892300" y="3314700"/>
            <a:ext cx="865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75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200">
                <a:solidFill>
                  <a:srgbClr val="FFFFFF"/>
                </a:solidFill>
                <a:latin typeface="Futura Bk"/>
              </a:rPr>
              <a:t>Economía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846263" y="4676775"/>
            <a:ext cx="88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75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200">
                <a:solidFill>
                  <a:srgbClr val="FFFFFF"/>
                </a:solidFill>
                <a:latin typeface="Futura Bk"/>
              </a:rPr>
              <a:t>Educación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1322388" y="4356100"/>
            <a:ext cx="568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75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200">
                <a:solidFill>
                  <a:srgbClr val="FFFFFF"/>
                </a:solidFill>
                <a:latin typeface="Futura Bk"/>
              </a:rPr>
              <a:t>Salud</a:t>
            </a:r>
          </a:p>
        </p:txBody>
      </p:sp>
      <p:sp>
        <p:nvSpPr>
          <p:cNvPr id="6158" name="Oval 14"/>
          <p:cNvSpPr>
            <a:spLocks noChangeArrowheads="1"/>
          </p:cNvSpPr>
          <p:nvPr/>
        </p:nvSpPr>
        <p:spPr bwMode="auto">
          <a:xfrm>
            <a:off x="5281613" y="2544763"/>
            <a:ext cx="3311525" cy="3322637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buClr>
                <a:srgbClr val="000000"/>
              </a:buClr>
              <a:buFont typeface="Arial" pitchFamily="34" charset="0"/>
              <a:buNone/>
            </a:pPr>
            <a:endParaRPr lang="es-ES" altLang="es-PE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5822950" y="3044825"/>
            <a:ext cx="2284413" cy="2322513"/>
          </a:xfrm>
          <a:prstGeom prst="ellipse">
            <a:avLst/>
          </a:prstGeom>
          <a:gradFill rotWithShape="0">
            <a:gsLst>
              <a:gs pos="0">
                <a:srgbClr val="FFCC66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buClr>
                <a:srgbClr val="000000"/>
              </a:buClr>
              <a:buFont typeface="Arial" pitchFamily="34" charset="0"/>
              <a:buNone/>
            </a:pPr>
            <a:endParaRPr lang="es-ES" altLang="es-PE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30963" y="3629025"/>
            <a:ext cx="977900" cy="1000125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90000" tIns="91440" rIns="90000" bIns="91440" anchor="ctr"/>
          <a:lstStyle/>
          <a:p>
            <a:pPr algn="ctr" eaLnBrk="0" fontAlgn="auto" hangingPunct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Futura Bk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MX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"/>
                <a:cs typeface="+mn-cs"/>
              </a:rPr>
              <a:t>Ciudadano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7180263" y="4656138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625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000">
                <a:solidFill>
                  <a:srgbClr val="FFFFFF"/>
                </a:solidFill>
                <a:latin typeface="Futura Bk"/>
              </a:rPr>
              <a:t>Escuela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430963" y="4881563"/>
            <a:ext cx="904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625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000">
                <a:solidFill>
                  <a:srgbClr val="FFFFFF"/>
                </a:solidFill>
                <a:latin typeface="Futura Bk"/>
              </a:rPr>
              <a:t>Universidad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7299325" y="4205288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625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000">
                <a:solidFill>
                  <a:srgbClr val="FFFFFF"/>
                </a:solidFill>
                <a:latin typeface="Futura Bk"/>
              </a:rPr>
              <a:t>Nacimiento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922963" y="4591050"/>
            <a:ext cx="865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625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000">
                <a:solidFill>
                  <a:srgbClr val="FFFFFF"/>
                </a:solidFill>
                <a:latin typeface="Futura Bk"/>
              </a:rPr>
              <a:t>Matrimonio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6088063" y="3517900"/>
            <a:ext cx="525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625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000">
                <a:solidFill>
                  <a:srgbClr val="FFFFFF"/>
                </a:solidFill>
                <a:latin typeface="Futura Bk"/>
              </a:rPr>
              <a:t>Salud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5822950" y="3838575"/>
            <a:ext cx="490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625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000">
                <a:solidFill>
                  <a:srgbClr val="FFFFFF"/>
                </a:solidFill>
                <a:latin typeface="Futura Bk"/>
              </a:rPr>
              <a:t>Hijos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6834188" y="3286125"/>
            <a:ext cx="673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625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000">
                <a:solidFill>
                  <a:srgbClr val="FFFFFF"/>
                </a:solidFill>
                <a:latin typeface="Futura Bk"/>
              </a:rPr>
              <a:t>Pensión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421563" y="3740150"/>
            <a:ext cx="596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625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000">
                <a:solidFill>
                  <a:srgbClr val="FFFFFF"/>
                </a:solidFill>
                <a:latin typeface="Futura Bk"/>
              </a:rPr>
              <a:t>Muerte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5813425" y="4264025"/>
            <a:ext cx="638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91440" rIns="90000" bIns="914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ts val="625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000">
                <a:solidFill>
                  <a:srgbClr val="FFFFFF"/>
                </a:solidFill>
                <a:latin typeface="Futura Bk"/>
              </a:rPr>
              <a:t>Trabajo</a:t>
            </a:r>
          </a:p>
        </p:txBody>
      </p:sp>
      <p:sp>
        <p:nvSpPr>
          <p:cNvPr id="6170" name="Text Box 27"/>
          <p:cNvSpPr txBox="1">
            <a:spLocks noChangeArrowheads="1"/>
          </p:cNvSpPr>
          <p:nvPr/>
        </p:nvSpPr>
        <p:spPr bwMode="auto">
          <a:xfrm>
            <a:off x="1638300" y="5367338"/>
            <a:ext cx="1285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800">
                <a:solidFill>
                  <a:srgbClr val="FFFFFF"/>
                </a:solidFill>
                <a:latin typeface="Futura Bk"/>
              </a:rPr>
              <a:t>Ciudadano</a:t>
            </a:r>
          </a:p>
        </p:txBody>
      </p:sp>
      <p:sp>
        <p:nvSpPr>
          <p:cNvPr id="6171" name="Text Box 28"/>
          <p:cNvSpPr txBox="1">
            <a:spLocks noChangeArrowheads="1"/>
          </p:cNvSpPr>
          <p:nvPr/>
        </p:nvSpPr>
        <p:spPr bwMode="auto">
          <a:xfrm>
            <a:off x="6376988" y="5394325"/>
            <a:ext cx="1120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>
                <a:srgbClr val="FFFFFF"/>
              </a:buClr>
              <a:buFont typeface="Futura Bk"/>
              <a:buNone/>
            </a:pPr>
            <a:r>
              <a:rPr lang="es-MX" altLang="es-PE" sz="1800">
                <a:solidFill>
                  <a:srgbClr val="FFFFFF"/>
                </a:solidFill>
                <a:latin typeface="Futura Bk"/>
              </a:rPr>
              <a:t>Gobierno</a:t>
            </a:r>
          </a:p>
        </p:txBody>
      </p:sp>
      <p:sp>
        <p:nvSpPr>
          <p:cNvPr id="29" name="Oval 31"/>
          <p:cNvSpPr>
            <a:spLocks noChangeArrowheads="1"/>
          </p:cNvSpPr>
          <p:nvPr/>
        </p:nvSpPr>
        <p:spPr bwMode="auto">
          <a:xfrm>
            <a:off x="6424613" y="3644900"/>
            <a:ext cx="982662" cy="979488"/>
          </a:xfrm>
          <a:prstGeom prst="ellipse">
            <a:avLst/>
          </a:prstGeom>
          <a:noFill/>
          <a:ln w="19080">
            <a:solidFill>
              <a:srgbClr val="009999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 eaLnBrk="0" fontAlgn="auto" hangingPunct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0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pitchFamily="32" charset="-128"/>
              <a:cs typeface="Arial" charset="0"/>
            </a:endParaRPr>
          </a:p>
          <a:p>
            <a:pPr algn="ctr" eaLnBrk="0" fontAlgn="auto" hangingPunct="0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00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pitchFamily="32" charset="-128"/>
              <a:cs typeface="Arial" charset="0"/>
            </a:endParaRP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3605213" y="1989138"/>
            <a:ext cx="2317750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Cambio de Paradigma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34925" y="1196752"/>
            <a:ext cx="87852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ahoma" pitchFamily="34" charset="0"/>
                <a:cs typeface="Calibri" pitchFamily="34" charset="0"/>
              </a:rPr>
              <a:t>    </a:t>
            </a:r>
            <a:r>
              <a:rPr kumimoji="1" lang="es-MX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+mn-cs"/>
              </a:rPr>
              <a:t>Estrategia de Gobierno Electrónico</a:t>
            </a:r>
            <a:endParaRPr kumimoji="1" lang="es-PE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+mn-cs"/>
            </a:endParaRPr>
          </a:p>
        </p:txBody>
      </p:sp>
      <p:sp>
        <p:nvSpPr>
          <p:cNvPr id="32" name="31 Flecha izquierda y derecha"/>
          <p:cNvSpPr/>
          <p:nvPr/>
        </p:nvSpPr>
        <p:spPr>
          <a:xfrm>
            <a:off x="3779838" y="3497263"/>
            <a:ext cx="1658937" cy="10493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solidFill>
                  <a:schemeClr val="tx1"/>
                </a:solidFill>
                <a:latin typeface="Futura Bk"/>
              </a:rPr>
              <a:t>Uso de TIC</a:t>
            </a:r>
            <a:endParaRPr lang="es-PE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0A567B-085F-4DF5-87EC-AFFDE48DD0F4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1628775"/>
            <a:ext cx="3200400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4 Imagen" descr="los-nombres-de-dominio-mas-carros-2-300x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2041525"/>
            <a:ext cx="2078038" cy="10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5" name="5 Elipse"/>
          <p:cNvGrpSpPr>
            <a:grpSpLocks/>
          </p:cNvGrpSpPr>
          <p:nvPr/>
        </p:nvGrpSpPr>
        <p:grpSpPr bwMode="auto">
          <a:xfrm>
            <a:off x="457200" y="1968500"/>
            <a:ext cx="2401888" cy="3633788"/>
            <a:chOff x="288" y="1240"/>
            <a:chExt cx="1513" cy="2289"/>
          </a:xfrm>
        </p:grpSpPr>
        <p:pic>
          <p:nvPicPr>
            <p:cNvPr id="7173" name="5 Elipse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40"/>
              <a:ext cx="1513" cy="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514" y="1582"/>
              <a:ext cx="1058" cy="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s-PE" altLang="es-PE" sz="2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Verdana" pitchFamily="34" charset="0"/>
                  <a:cs typeface="Calibri" pitchFamily="34" charset="0"/>
                </a:rPr>
                <a:t>Ámbito </a:t>
              </a:r>
            </a:p>
            <a:p>
              <a:pPr algn="ctr"/>
              <a:r>
                <a:rPr lang="es-PE" altLang="es-PE" sz="2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Verdana" pitchFamily="34" charset="0"/>
                  <a:cs typeface="Calibri" pitchFamily="34" charset="0"/>
                </a:rPr>
                <a:t>NO PRESENCIAL</a:t>
              </a:r>
            </a:p>
          </p:txBody>
        </p: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925" y="5640388"/>
            <a:ext cx="5976938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200" b="1" dirty="0">
                <a:cs typeface="Calibri" pitchFamily="34" charset="0"/>
              </a:rPr>
              <a:t>Internet no ofrece apropiadas garantías en relación con la identificación de las personas</a:t>
            </a:r>
          </a:p>
          <a:p>
            <a:pPr algn="ctr">
              <a:spcBef>
                <a:spcPct val="50000"/>
              </a:spcBef>
              <a:defRPr/>
            </a:pPr>
            <a:r>
              <a:rPr lang="es-ES" sz="1200" b="1" dirty="0">
                <a:cs typeface="Calibri" pitchFamily="34" charset="0"/>
              </a:rPr>
              <a:t>No genera certeza en su empleo y falta de seguridad es principal causa de rechazo</a:t>
            </a:r>
          </a:p>
          <a:p>
            <a:pPr algn="ctr">
              <a:spcBef>
                <a:spcPct val="50000"/>
              </a:spcBef>
              <a:defRPr/>
            </a:pPr>
            <a:r>
              <a:rPr lang="es-PE" sz="1900" b="1" dirty="0">
                <a:solidFill>
                  <a:srgbClr val="FF0000"/>
                </a:solidFill>
                <a:cs typeface="Calibri" pitchFamily="34" charset="0"/>
              </a:rPr>
              <a:t>Internet es un canal básicamente </a:t>
            </a:r>
            <a:r>
              <a:rPr lang="es-PE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inseguro</a:t>
            </a:r>
            <a:endParaRPr lang="es-ES" sz="2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635250" y="1943100"/>
            <a:ext cx="308927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Posibilita simulaciones de identidad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833688" y="3095625"/>
            <a:ext cx="3033712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Pudiendo originar delitos asociados con fraude</a:t>
            </a:r>
          </a:p>
        </p:txBody>
      </p:sp>
      <p:pic>
        <p:nvPicPr>
          <p:cNvPr id="7179" name="9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3286125"/>
            <a:ext cx="1439863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364288" y="1557338"/>
            <a:ext cx="2168525" cy="33813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Beneficios de Internet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07950" y="1116013"/>
            <a:ext cx="9001125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s-ES"/>
            </a:defPPr>
            <a:lvl1pPr algn="r">
              <a:buFontTx/>
              <a:buNone/>
              <a:defRPr kumimoji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>Identidad en medios «NO presenciales»</a:t>
            </a:r>
            <a:endParaRPr lang="es-E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4005263"/>
            <a:ext cx="187325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059113" y="1557338"/>
            <a:ext cx="2170112" cy="338137"/>
          </a:xfrm>
          <a:prstGeom prst="rect">
            <a:avLst/>
          </a:prstGeom>
          <a:ln>
            <a:solidFill>
              <a:srgbClr val="FFC000"/>
            </a:solidFill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Riesgos en Internet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 rot="20100501">
            <a:off x="293688" y="2547938"/>
            <a:ext cx="2168525" cy="33972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Internet</a:t>
            </a:r>
          </a:p>
        </p:txBody>
      </p:sp>
      <p:pic>
        <p:nvPicPr>
          <p:cNvPr id="718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8725"/>
            <a:ext cx="431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75B5C0-51F9-4B30-9FCA-5B360C7B910C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PE" altLang="es-PE">
              <a:solidFill>
                <a:srgbClr val="898989"/>
              </a:solidFill>
            </a:endParaRPr>
          </a:p>
        </p:txBody>
      </p:sp>
      <p:pic>
        <p:nvPicPr>
          <p:cNvPr id="8195" name="Picture 2" descr="http://na3.www.gartner.com/resources/308900/308910/308910_0001.png;waf11d5ce27c3f55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41148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4 CuadroTexto"/>
          <p:cNvSpPr txBox="1">
            <a:spLocks noChangeArrowheads="1"/>
          </p:cNvSpPr>
          <p:nvPr/>
        </p:nvSpPr>
        <p:spPr bwMode="auto">
          <a:xfrm>
            <a:off x="539750" y="2947988"/>
            <a:ext cx="31686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PE" sz="2400" b="1">
                <a:solidFill>
                  <a:srgbClr val="C00000"/>
                </a:solidFill>
              </a:rPr>
              <a:t>Top 10 Technology  trends for Government in 2016</a:t>
            </a:r>
          </a:p>
        </p:txBody>
      </p:sp>
      <p:sp>
        <p:nvSpPr>
          <p:cNvPr id="8197" name="6 CuadroTexto"/>
          <p:cNvSpPr txBox="1">
            <a:spLocks noChangeArrowheads="1"/>
          </p:cNvSpPr>
          <p:nvPr/>
        </p:nvSpPr>
        <p:spPr bwMode="auto">
          <a:xfrm>
            <a:off x="3965575" y="6443663"/>
            <a:ext cx="41449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PE" sz="1600"/>
              <a:t>Source: Gartner June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22ED7F-E221-40B8-A9A8-035F36135FDB}" type="slidenum">
              <a:rPr lang="es-PE" altLang="es-PE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s-PE" altLang="es-PE">
              <a:solidFill>
                <a:srgbClr val="898989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950" y="1328738"/>
            <a:ext cx="9001125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s-ES"/>
            </a:defPPr>
            <a:lvl1pPr algn="r">
              <a:buFontTx/>
              <a:buNone/>
              <a:defRPr kumimoji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>Identidad Electrónica e Identidad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Digital en medios «NO presenciales»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214313" y="1905000"/>
            <a:ext cx="3852862" cy="4044950"/>
          </a:xfrm>
          <a:custGeom>
            <a:avLst/>
            <a:gdLst>
              <a:gd name="T0" fmla="*/ 2092318 w 21600"/>
              <a:gd name="T1" fmla="*/ 412261059 h 21600"/>
              <a:gd name="T2" fmla="*/ 337272940 w 21600"/>
              <a:gd name="T3" fmla="*/ 823643932 h 21600"/>
              <a:gd name="T4" fmla="*/ 673983825 w 21600"/>
              <a:gd name="T5" fmla="*/ 412261059 h 21600"/>
              <a:gd name="T6" fmla="*/ 337272940 w 21600"/>
              <a:gd name="T7" fmla="*/ 47142898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70C0">
              <a:alpha val="23921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s-PE"/>
          </a:p>
        </p:txBody>
      </p:sp>
      <p:sp>
        <p:nvSpPr>
          <p:cNvPr id="6" name="Text Box 2"/>
          <p:cNvSpPr>
            <a:spLocks noChangeArrowheads="1"/>
          </p:cNvSpPr>
          <p:nvPr/>
        </p:nvSpPr>
        <p:spPr bwMode="auto">
          <a:xfrm>
            <a:off x="4067175" y="2263775"/>
            <a:ext cx="4752975" cy="91916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s-ES" altLang="es-PE" sz="1600" b="1">
                <a:solidFill>
                  <a:srgbClr val="FF0000"/>
                </a:solidFill>
              </a:rPr>
              <a:t>Género</a:t>
            </a:r>
            <a:r>
              <a:rPr lang="es-ES" altLang="es-PE" sz="1600">
                <a:solidFill>
                  <a:srgbClr val="0070C0"/>
                </a:solidFill>
              </a:rPr>
              <a:t> que nos permite «identificarnos» en medios electrónicos, «</a:t>
            </a:r>
            <a:r>
              <a:rPr lang="es-ES" altLang="es-PE" sz="1600" i="1" u="sng">
                <a:solidFill>
                  <a:srgbClr val="0070C0"/>
                </a:solidFill>
              </a:rPr>
              <a:t>generación</a:t>
            </a:r>
            <a:r>
              <a:rPr lang="es-ES" altLang="es-PE" sz="1600" u="sng">
                <a:solidFill>
                  <a:srgbClr val="0070C0"/>
                </a:solidFill>
              </a:rPr>
              <a:t>» está bajo control del usuario</a:t>
            </a:r>
            <a:r>
              <a:rPr lang="es-ES" altLang="es-PE" sz="1600">
                <a:solidFill>
                  <a:srgbClr val="0070C0"/>
                </a:solidFill>
              </a:rPr>
              <a:t> (PN o PJ)</a:t>
            </a:r>
          </a:p>
        </p:txBody>
      </p:sp>
      <p:sp>
        <p:nvSpPr>
          <p:cNvPr id="7" name="6 Flecha a la derecha con bandas"/>
          <p:cNvSpPr/>
          <p:nvPr/>
        </p:nvSpPr>
        <p:spPr>
          <a:xfrm>
            <a:off x="3708400" y="1990725"/>
            <a:ext cx="288925" cy="1582738"/>
          </a:xfrm>
          <a:prstGeom prst="stripedRightArrow">
            <a:avLst/>
          </a:prstGeom>
          <a:solidFill>
            <a:srgbClr val="CC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240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8" name="7 Flecha a la derecha con bandas"/>
          <p:cNvSpPr/>
          <p:nvPr/>
        </p:nvSpPr>
        <p:spPr>
          <a:xfrm>
            <a:off x="3708400" y="3932238"/>
            <a:ext cx="288925" cy="1584325"/>
          </a:xfrm>
          <a:prstGeom prst="stripedRightArrow">
            <a:avLst/>
          </a:prstGeom>
          <a:solidFill>
            <a:srgbClr val="FF99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240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9" name="Text Box 2"/>
          <p:cNvSpPr>
            <a:spLocks noChangeArrowheads="1"/>
          </p:cNvSpPr>
          <p:nvPr/>
        </p:nvSpPr>
        <p:spPr bwMode="auto">
          <a:xfrm>
            <a:off x="4067175" y="3500438"/>
            <a:ext cx="4752975" cy="23495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Especie</a:t>
            </a:r>
            <a:r>
              <a:rPr lang="es-E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que nos permite «</a:t>
            </a:r>
            <a:r>
              <a:rPr lang="es-ES" sz="2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identificarnos</a:t>
            </a:r>
            <a:r>
              <a:rPr lang="es-ES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 en medios electrónicos, </a:t>
            </a:r>
            <a:r>
              <a:rPr lang="es-ES" sz="22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su «</a:t>
            </a:r>
            <a:r>
              <a:rPr lang="es-ES" sz="2200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generación</a:t>
            </a:r>
            <a:r>
              <a:rPr lang="es-ES" sz="22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 está bajo control de </a:t>
            </a:r>
            <a:r>
              <a:rPr lang="es-ES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</a:t>
            </a:r>
            <a:r>
              <a:rPr lang="es-ES" sz="22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tercera parte confiable</a:t>
            </a:r>
            <a:r>
              <a:rPr lang="es-ES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 </a:t>
            </a:r>
            <a:r>
              <a:rPr lang="es-ES" sz="22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que asegura </a:t>
            </a:r>
            <a:r>
              <a:rPr lang="es-ES" sz="22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comprobación previa</a:t>
            </a:r>
            <a:r>
              <a:rPr lang="es-ES" sz="22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de la </a:t>
            </a:r>
            <a:r>
              <a:rPr lang="es-ES" sz="22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Identidad</a:t>
            </a:r>
            <a:r>
              <a:rPr lang="es-ES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pic>
        <p:nvPicPr>
          <p:cNvPr id="9225" name="9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66988"/>
            <a:ext cx="3024188" cy="29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755650" y="2697163"/>
            <a:ext cx="2736850" cy="2603500"/>
          </a:xfrm>
          <a:prstGeom prst="roundRect">
            <a:avLst/>
          </a:prstGeom>
          <a:solidFill>
            <a:srgbClr val="CC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Identidad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Electrónica</a:t>
            </a:r>
          </a:p>
        </p:txBody>
      </p:sp>
      <p:sp>
        <p:nvSpPr>
          <p:cNvPr id="9227" name="11 Rectángulo redondeado"/>
          <p:cNvSpPr>
            <a:spLocks noChangeArrowheads="1"/>
          </p:cNvSpPr>
          <p:nvPr/>
        </p:nvSpPr>
        <p:spPr bwMode="auto">
          <a:xfrm>
            <a:off x="1403350" y="4219575"/>
            <a:ext cx="2087563" cy="9144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41275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es-PE" altLang="es-PE" sz="160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2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08725"/>
            <a:ext cx="431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92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21143-78F9-4823-B843-D6CE5BF01310}" type="slidenum">
              <a:rPr lang="es-PE" smtClean="0"/>
              <a:pPr>
                <a:defRPr/>
              </a:pPr>
              <a:t>9</a:t>
            </a:fld>
            <a:endParaRPr lang="es-PE"/>
          </a:p>
        </p:txBody>
      </p:sp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566863"/>
            <a:ext cx="64770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8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1004</Words>
  <Application>Microsoft Office PowerPoint</Application>
  <PresentationFormat>Presentación en pantalla (4:3)</PresentationFormat>
  <Paragraphs>179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Saavedra Mavila</dc:creator>
  <cp:lastModifiedBy>Ricardo Saavedra Mavila</cp:lastModifiedBy>
  <cp:revision>82</cp:revision>
  <dcterms:created xsi:type="dcterms:W3CDTF">2015-06-20T01:35:32Z</dcterms:created>
  <dcterms:modified xsi:type="dcterms:W3CDTF">2016-06-15T15:17:03Z</dcterms:modified>
</cp:coreProperties>
</file>