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1" r:id="rId2"/>
    <p:sldId id="315" r:id="rId3"/>
    <p:sldId id="331" r:id="rId4"/>
    <p:sldId id="334" r:id="rId5"/>
    <p:sldId id="335" r:id="rId6"/>
    <p:sldId id="337" r:id="rId7"/>
    <p:sldId id="294" r:id="rId8"/>
    <p:sldId id="325" r:id="rId9"/>
    <p:sldId id="322" r:id="rId10"/>
    <p:sldId id="338" r:id="rId11"/>
    <p:sldId id="299" r:id="rId12"/>
  </p:sldIdLst>
  <p:sldSz cx="9144000" cy="6858000" type="screen4x3"/>
  <p:notesSz cx="6797675" cy="9872663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6858" autoAdjust="0"/>
  </p:normalViewPr>
  <p:slideViewPr>
    <p:cSldViewPr>
      <p:cViewPr>
        <p:scale>
          <a:sx n="70" d="100"/>
          <a:sy n="70" d="100"/>
        </p:scale>
        <p:origin x="-11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80EBB-C96D-4144-9162-6334F714C39D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8EFA1-5586-482D-B172-747DD4E8A254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158065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348A-62C3-49DB-BA44-D440925A8C18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B8F16-3C7C-4B6B-A127-FA292F3CF56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136047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B8F16-3C7C-4B6B-A127-FA292F3CF56A}" type="slidenum">
              <a:rPr lang="es-PE" smtClean="0"/>
              <a:pPr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1215052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4BC2-7C89-42A4-A201-0AD8CE1F13C7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65715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B8F16-3C7C-4B6B-A127-FA292F3CF56A}" type="slidenum">
              <a:rPr lang="es-PE" smtClean="0"/>
              <a:pPr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640961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4BC2-7C89-42A4-A201-0AD8CE1F13C7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56934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B8F16-3C7C-4B6B-A127-FA292F3CF56A}" type="slidenum">
              <a:rPr lang="es-PE" smtClean="0"/>
              <a:pPr/>
              <a:t>11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87327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291835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123576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61867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32487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3638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245151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177160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46327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68763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14420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82209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E56E1-A40A-42EB-9816-D3DB88309CC6}" type="datetimeFigureOut">
              <a:rPr lang="es-PE" smtClean="0"/>
              <a:pPr/>
              <a:t>09/05/2014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440CB-B1ED-400E-8EBB-C0F0CB60807A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100159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119" y="1442710"/>
            <a:ext cx="9144000" cy="38908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846" y="0"/>
            <a:ext cx="2176463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B9B7-5760-4EF0-8400-A71788FFDEFC}" type="slidenum">
              <a:rPr lang="es-ES" smtClean="0"/>
              <a:pPr/>
              <a:t>1</a:t>
            </a:fld>
            <a:endParaRPr lang="es-ES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9798" y="5317735"/>
            <a:ext cx="1942643" cy="919577"/>
          </a:xfrm>
          <a:prstGeom prst="rect">
            <a:avLst/>
          </a:prstGeom>
        </p:spPr>
      </p:pic>
      <p:sp>
        <p:nvSpPr>
          <p:cNvPr id="11" name="1 Título"/>
          <p:cNvSpPr>
            <a:spLocks noGrp="1"/>
          </p:cNvSpPr>
          <p:nvPr/>
        </p:nvSpPr>
        <p:spPr bwMode="auto">
          <a:xfrm>
            <a:off x="179510" y="2941648"/>
            <a:ext cx="8784977" cy="154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ヒラギノ角ゴ Pro W3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  <a:cs typeface="ヒラギノ角ゴ Pro W3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  <a:cs typeface="ヒラギノ角ゴ Pro W3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  <a:cs typeface="ヒラギノ角ゴ Pro W3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  <a:cs typeface="ヒラギノ角ゴ Pro W3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</a:defRPr>
            </a:lvl9pPr>
          </a:lstStyle>
          <a:p>
            <a:r>
              <a:rPr lang="es-PE" sz="2400" dirty="0" smtClean="0">
                <a:solidFill>
                  <a:schemeClr val="bg1"/>
                </a:solidFill>
              </a:rPr>
              <a:t>Propuesta de Asesoría y acompañamiento técnico al proceso de Planeamiento Estratégico del sector Cultura</a:t>
            </a:r>
          </a:p>
          <a:p>
            <a:endParaRPr lang="es-PE" sz="2400" dirty="0" smtClean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327523" y="1311151"/>
            <a:ext cx="571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200" dirty="0" smtClean="0">
                <a:solidFill>
                  <a:schemeClr val="bg1"/>
                </a:solidFill>
              </a:rPr>
              <a:t>Mayo </a:t>
            </a:r>
          </a:p>
          <a:p>
            <a:pPr algn="ctr"/>
            <a:r>
              <a:rPr lang="es-PE" sz="1200" dirty="0" smtClean="0">
                <a:solidFill>
                  <a:schemeClr val="bg1"/>
                </a:solidFill>
              </a:rPr>
              <a:t>2014</a:t>
            </a:r>
            <a:endParaRPr lang="es-PE" sz="1200" dirty="0">
              <a:solidFill>
                <a:schemeClr val="bg1"/>
              </a:solidFill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360454"/>
            <a:ext cx="853442" cy="90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8712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1403649" y="-27384"/>
            <a:ext cx="69127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defRPr/>
            </a:pPr>
            <a:endParaRPr lang="es-ES" sz="1800" b="1" kern="0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36" name="35 Conector recto"/>
          <p:cNvCxnSpPr/>
          <p:nvPr/>
        </p:nvCxnSpPr>
        <p:spPr>
          <a:xfrm>
            <a:off x="1475656" y="980728"/>
            <a:ext cx="7200800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23528" y="6309320"/>
            <a:ext cx="8424936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7 Marcador de número de diapositiva"/>
          <p:cNvSpPr txBox="1">
            <a:spLocks/>
          </p:cNvSpPr>
          <p:nvPr/>
        </p:nvSpPr>
        <p:spPr>
          <a:xfrm>
            <a:off x="3518520" y="63042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8CDB9B7-5760-4EF0-8400-A71788FFDEFC}" type="slidenum">
              <a:rPr lang="es-ES" b="1" smtClean="0">
                <a:solidFill>
                  <a:schemeClr val="accent1">
                    <a:lumMod val="50000"/>
                  </a:schemeClr>
                </a:solidFill>
              </a:rPr>
              <a:pPr algn="ctr"/>
              <a:t>10</a:t>
            </a:fld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984760"/>
              </p:ext>
            </p:extLst>
          </p:nvPr>
        </p:nvGraphicFramePr>
        <p:xfrm>
          <a:off x="179512" y="415010"/>
          <a:ext cx="8784976" cy="5845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7912"/>
                <a:gridCol w="1403245"/>
                <a:gridCol w="114888"/>
                <a:gridCol w="4168701"/>
                <a:gridCol w="960115"/>
                <a:gridCol w="960115"/>
              </a:tblGrid>
              <a:tr h="4206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FASES CEPLAN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ETAPAS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rowSpan="2"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OBJETIVO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Grupos de Trabajo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99457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effectLst/>
                        </a:rPr>
                        <a:t>Equipo </a:t>
                      </a:r>
                      <a:r>
                        <a:rPr lang="es-PE" sz="1400" b="1" dirty="0" smtClean="0">
                          <a:effectLst/>
                        </a:rPr>
                        <a:t>Técnico </a:t>
                      </a:r>
                      <a:endParaRPr lang="es-PE" sz="1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b="1" dirty="0">
                          <a:effectLst/>
                        </a:rPr>
                        <a:t>Comisión de </a:t>
                      </a:r>
                      <a:r>
                        <a:rPr lang="es-PE" sz="1400" b="1" dirty="0" smtClean="0">
                          <a:effectLst/>
                        </a:rPr>
                        <a:t>PE</a:t>
                      </a:r>
                      <a:endParaRPr lang="es-PE" sz="1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420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 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Taller de sensibilización sobre la importancia de realizar Planeamiento Estratégico y Análisis Prospectivo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 taller</a:t>
                      </a:r>
                      <a:r>
                        <a:rPr lang="es-PE" sz="1400" dirty="0">
                          <a:effectLst/>
                        </a:rPr>
                        <a:t> 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420624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FASE  </a:t>
                      </a:r>
                      <a:r>
                        <a:rPr lang="es-PE" sz="1400" dirty="0" smtClean="0">
                          <a:effectLst/>
                        </a:rPr>
                        <a:t>DE</a:t>
                      </a:r>
                      <a:r>
                        <a:rPr lang="es-PE" sz="1400" baseline="0" dirty="0" smtClean="0">
                          <a:effectLst/>
                        </a:rPr>
                        <a:t> ANALISIS </a:t>
                      </a:r>
                      <a:r>
                        <a:rPr lang="es-PE" sz="1400" dirty="0" smtClean="0">
                          <a:effectLst/>
                        </a:rPr>
                        <a:t>PROSPECTIVO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Comprensión del problema y diagnóstico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Analizar y</a:t>
                      </a:r>
                      <a:r>
                        <a:rPr lang="es-PE" sz="1400" baseline="0" dirty="0" smtClean="0">
                          <a:effectLst/>
                        </a:rPr>
                        <a:t> comprender el sector 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 sesión 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26743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Seleccionar</a:t>
                      </a:r>
                      <a:r>
                        <a:rPr lang="es-PE" sz="1400" baseline="0" dirty="0" smtClean="0">
                          <a:effectLst/>
                        </a:rPr>
                        <a:t> las tendencias e identificar su impacto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1 sesión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400" dirty="0" smtClean="0">
                          <a:effectLst/>
                        </a:rPr>
                        <a:t>1 taller</a:t>
                      </a:r>
                      <a:r>
                        <a:rPr lang="es-PE" sz="1400" dirty="0">
                          <a:effectLst/>
                        </a:rPr>
                        <a:t> 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6283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Identificar las causas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1 sesión 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21827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Establecer las causas</a:t>
                      </a:r>
                      <a:r>
                        <a:rPr lang="es-PE" sz="1400" baseline="0" dirty="0" smtClean="0">
                          <a:effectLst/>
                        </a:rPr>
                        <a:t> principales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 sesión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22969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Escenarios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Determinar las variables 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 sesión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313128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Selección de variables</a:t>
                      </a:r>
                      <a:r>
                        <a:rPr lang="es-PE" sz="1400" baseline="0" dirty="0" smtClean="0">
                          <a:effectLst/>
                        </a:rPr>
                        <a:t> estratégicas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 sesión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1 taller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252544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Elaborar un diagnóstico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1 sesión 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33597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>
                          <a:effectLst/>
                        </a:rPr>
                        <a:t>Escenario Óptimo y Tendencial </a:t>
                      </a:r>
                      <a:endParaRPr lang="es-PE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Elaboración de escenarios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4</a:t>
                      </a:r>
                      <a:r>
                        <a:rPr lang="es-PE" sz="1400" dirty="0" smtClean="0">
                          <a:effectLst/>
                        </a:rPr>
                        <a:t> </a:t>
                      </a:r>
                      <a:r>
                        <a:rPr lang="es-PE" sz="1400" dirty="0">
                          <a:effectLst/>
                        </a:rPr>
                        <a:t>sesiones 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20528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ESTRATÉGICA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Escenario Apuesta 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Construir Escenario </a:t>
                      </a:r>
                      <a:r>
                        <a:rPr lang="es-PE" sz="1400" dirty="0" smtClean="0">
                          <a:effectLst/>
                        </a:rPr>
                        <a:t>Apuesta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 sesión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1 taller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420624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Acciones Estratégicas y rutas estratégicas 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Determinar las acciones estratégicas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 sesión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22813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Determinar la ruta estratégica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 sesión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1 taller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420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SEGUIMIENTO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Asegurar</a:t>
                      </a:r>
                      <a:r>
                        <a:rPr lang="es-PE" sz="1400" baseline="0" dirty="0" smtClean="0">
                          <a:effectLst/>
                        </a:rPr>
                        <a:t> el logro de los objetivos estratégicos a través de seguimientos continuos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</a:t>
                      </a:r>
                      <a:r>
                        <a:rPr lang="es-PE" sz="1400" baseline="0" dirty="0" smtClean="0">
                          <a:effectLst/>
                        </a:rPr>
                        <a:t> </a:t>
                      </a:r>
                      <a:r>
                        <a:rPr lang="es-PE" sz="1400" dirty="0" smtClean="0">
                          <a:effectLst/>
                        </a:rPr>
                        <a:t>sesión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</a:tr>
              <a:tr h="420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FINALIZACIÓN DEL PROCESO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>
                          <a:effectLst/>
                        </a:rPr>
                        <a:t>Presentación y entrega del PESEM y del documento prospectivo</a:t>
                      </a:r>
                      <a:endParaRPr lang="es-PE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400" dirty="0">
                          <a:effectLst/>
                        </a:rPr>
                        <a:t>1 taller</a:t>
                      </a:r>
                      <a:endParaRPr lang="es-PE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22" marR="5722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6294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1426836"/>
            <a:ext cx="9144000" cy="358634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846" y="0"/>
            <a:ext cx="2176463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DB9B7-5760-4EF0-8400-A71788FFDEFC}" type="slidenum">
              <a:rPr lang="es-ES" smtClean="0"/>
              <a:pPr/>
              <a:t>11</a:t>
            </a:fld>
            <a:endParaRPr lang="es-ES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9798" y="5317735"/>
            <a:ext cx="1942643" cy="919577"/>
          </a:xfrm>
          <a:prstGeom prst="rect">
            <a:avLst/>
          </a:prstGeom>
        </p:spPr>
      </p:pic>
      <p:sp>
        <p:nvSpPr>
          <p:cNvPr id="11" name="1 Título"/>
          <p:cNvSpPr>
            <a:spLocks noGrp="1"/>
          </p:cNvSpPr>
          <p:nvPr/>
        </p:nvSpPr>
        <p:spPr bwMode="auto">
          <a:xfrm>
            <a:off x="251520" y="3112086"/>
            <a:ext cx="7632848" cy="154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ヒラギノ角ゴ Pro W3"/>
              </a:defRPr>
            </a:lvl1pPr>
            <a:lvl2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  <a:cs typeface="ヒラギノ角ゴ Pro W3"/>
              </a:defRPr>
            </a:lvl2pPr>
            <a:lvl3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  <a:cs typeface="ヒラギノ角ゴ Pro W3"/>
              </a:defRPr>
            </a:lvl3pPr>
            <a:lvl4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  <a:cs typeface="ヒラギノ角ゴ Pro W3"/>
              </a:defRPr>
            </a:lvl4pPr>
            <a:lvl5pPr algn="l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  <a:cs typeface="ヒラギノ角ゴ Pro W3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defRPr sz="2600" b="1">
                <a:solidFill>
                  <a:schemeClr val="tx2"/>
                </a:solidFill>
                <a:latin typeface="Arial" charset="0"/>
                <a:ea typeface="ヒラギノ角ゴ Pro W3" pitchFamily="-44" charset="-128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ES" sz="3600" dirty="0" smtClean="0">
                <a:solidFill>
                  <a:schemeClr val="bg1"/>
                </a:solidFill>
                <a:latin typeface="Arial (Títulos)"/>
                <a:cs typeface="Arial" pitchFamily="34" charset="0"/>
              </a:rPr>
              <a:t>Gracias.</a:t>
            </a:r>
            <a:endParaRPr lang="es-PE" sz="3600" dirty="0" smtClean="0">
              <a:solidFill>
                <a:schemeClr val="bg1"/>
              </a:solidFill>
              <a:latin typeface="Arial (Títulos)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89114" y="1116033"/>
            <a:ext cx="6479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dirty="0" smtClean="0">
                <a:solidFill>
                  <a:schemeClr val="bg1"/>
                </a:solidFill>
              </a:rPr>
              <a:t>Mayo</a:t>
            </a:r>
          </a:p>
          <a:p>
            <a:pPr algn="ctr"/>
            <a:r>
              <a:rPr lang="es-PE" sz="1600" dirty="0" smtClean="0">
                <a:solidFill>
                  <a:schemeClr val="bg1"/>
                </a:solidFill>
              </a:rPr>
              <a:t> 2014</a:t>
            </a:r>
            <a:endParaRPr lang="es-PE" sz="1600" dirty="0">
              <a:solidFill>
                <a:schemeClr val="bg1"/>
              </a:solidFill>
            </a:endParaRP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260648"/>
            <a:ext cx="853442" cy="908306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9" y="176159"/>
            <a:ext cx="4536504" cy="31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25907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323528" y="764704"/>
            <a:ext cx="8352928" cy="5256584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>
              <a:tabLst>
                <a:tab pos="273050" algn="l"/>
              </a:tabLst>
              <a:defRPr/>
            </a:pPr>
            <a:endParaRPr lang="es-PE" sz="1400" dirty="0">
              <a:solidFill>
                <a:srgbClr val="000000"/>
              </a:solidFill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323528" y="6237312"/>
            <a:ext cx="8424936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518520" y="6304235"/>
            <a:ext cx="2133600" cy="365125"/>
          </a:xfrm>
        </p:spPr>
        <p:txBody>
          <a:bodyPr/>
          <a:lstStyle/>
          <a:p>
            <a:pPr algn="ctr"/>
            <a:fld id="{98CDB9B7-5760-4EF0-8400-A71788FFDEFC}" type="slidenum">
              <a:rPr lang="es-ES" b="1" smtClean="0">
                <a:solidFill>
                  <a:schemeClr val="accent1">
                    <a:lumMod val="50000"/>
                  </a:schemeClr>
                </a:solidFill>
              </a:rPr>
              <a:pPr algn="ctr"/>
              <a:t>2</a:t>
            </a:fld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74" name="AutoShape 2" descr="data:image/jpeg;base64,/9j/4AAQSkZJRgABAQAAAQABAAD/2wCEAAkGBhQSERQUExQVFRUWGRUWFRUYFBUVFxQYFRcYFRwYGBgXHCceGBkjGhYXHy8gJCcpLCwsGB4xNTAqNSYsLCkBCQoKDgwOGg8PGiwkHCQsLCwqLSwsKSksLCksLCwsLCwsLCwsLCwsLCwsLywsLCwsLCwpLCwsLCwsLCwsKSwsLP/AABEIAIUA2AMBIgACEQEDEQH/xAAcAAACAwEBAQEAAAAAAAAAAAAAAwECBAUHBgj/xABAEAACAQIEAgYGBwcEAwEAAAABAhEAAwQSITFBUQUiYXGBkRMyUqGxwQYUQmJykqIVI4Ky0dLhBzNT8EOTwnP/xAAbAQACAwEBAQAAAAAAAAAAAAAAAQIDBAUGB//EACcRAAICAQQBAwQDAAAAAAAAAAABAhEDBBIhQTEyYcEFIkLwExRx/9oADAMBAAIRAxEAPwD1iqXrQZSp2Ig6wfAjY9tXorcc4+e6UUKhz3DNoJMTLJ7TL9rtA3g89N/R/SYezbdyFzKCSdFJPJiIp+OCvZuRa9M6NCrAJDMF17AJBNdDoLBGzhrVtjLKgDTG+5Gmm5NZss1tr3NGJPdfsZ5qK3P0XbOyBTzXq/y71h+pHNCXCJZgAyhxCjfgTr28aoU0aaJoq7YO6OCN2hip8iCP1Utlcb238Ib4GnuQEzRSmxSj1pX8Ssg82Aq1vEK3qsp7iD8KYF6KKKAIBoFTFQxipN2QSpk0A1FSKRIKKipoYLkKy3cMSMswCToNMo2BB5jeK1UU1JrwKUVLyRUEVaoNIGTVSeJ2FWrLihEdYiTrroANSe6mlYSdIZaJOp04dwHDv58qU2JSUKvu0Agkhuzt34UxGfKC1oohgdZgTLc1HDbjudqvdtTqNCIPfGwPZrU45FfsVSxuvcZfuZVYgFiASANz2VFclsfeIIWDqQCFJI0JIMSJB0jTz0qK1quzE93VnboJooW3mYLEj7XIDt79vOoN0rZYlbpDMJhjbAYAy5LXFBncaGDsdFBjtrT9cHEOD/8Am594BFPormSluds6EVSpCRjU4mOxpUnuDQTWfKfR23AJK/vIGubMDmA/MY8K04q7AiJLdVVOzHt7ONUbDH0JRWg5SobkYgGOykMbYvK6hlMqwDA8CCNCKvWfAucsEAFSVhdhG0T2RWgUhgTSrmHV/WRT+JQfjTaKBHPTo63mc+jWJGwjZRypv7LtH7P6m/rU2cSoLyY6x1IIHDiRFX+vW/8AkT86/wBalyAr9kW/vfnb+tZbfQ9u5ZAuZmDKM4LMZMaiO+a6K4tD9tPzD+tUwTdWNDDPtt6xPzotgc650XeUHJcR4GgdCpbsZ1aAe3L4VRjcWS1ogCZOdI05a6jyrsFwoJOgAkkmB5mudiMC11AWMsQsoJUAGJA4kxO/uqcZc8si+FwZUvOQGCdXeC0P5RHhNMt4hWMDQ+ydG8juO0aVtzoIBzLJgEggEnbrDqzyE1W/g7ZEP1vl3cQavU4tVRQ1JO7EUTWU57TQ8unC5HWGmzBR+r4VpVpEiCDqCDuOYqKi2W70FAqapccKCSYA1NIkXrF0ogyMRGdgLayYkuwAUcpJrVdw90IX6qQM0GXaBqdAQAYniam90aFuBpZzaUvLRpJHqgACYRhz1qO5dBR08Zh/SIyTEjQxOU7gxxgwa4LYpgWVoBtmHK65p2Ca6EyuhOk+NbOlL7XSbSZkSAWuqwBJP2EjXbc6RIieEDCqEyDQdm4O8yeM6zzq7Di4tmfLl/GJg+rFXATdgWJJlbeo2HFjJjh1TRW3C4TJJzMxbdmiYGw0AECT5mir9q7Kdz64Q+uB0t9OkwV8W3ts4ZQxZWErvAKnz341368V+kpf63fFxs7ByM3Z6wA5QCB4VRqZbYHW+kaWGozNT8JX8HrvR309wd7a8qHTS51D79K79u6GAKkEHYggg1+cspM5QSeAGpn/ALxr9AdGdEJas27eUdRVWRvIGuo7awxdm76ho4aatr83wzReEug5Zn/LA+LDyp9Z/qkGVdgYA1IYaSftCePAioe46lR1GkxxXYE7a8udSOWWfBKWLSwJABysRMTEgcdfhSMDglC8Tq2pJLHUjVtztxpz4oqCxRoAJMFTt40zC2yqKDuFAPfGvvoAr9VHAsO5jR6Bv+RvJP7adUikMRgpyamTLa7T1jTSdRWTBO/o06oMqp0bmJ4in+lb2P1CmIYyg70jCJGcDYMSP4gGPvNH1kjQo/ZAzT5beNIwdxnNxlZQM5EFGkQANZYEHwoA04xCV01IKmO5gfgKZauhhI+EEdhB1BpeR/bXwQ/NjSHHo7gdm6rAqzEAAEEZZIGn2hJ5igDRibIdSp4jnHcR2jeud0dhQXcySBAkncjUk9pJNbzjE4Gfwgt/KDWLom71nAnfiCOAOxHbV2P0yoqn6lZvxPqxxO1cfDLlzJ7DEeB6w9xrvV87bxgYlwJN05kUb5YABPLSPOKeKTragnFXbHXbkEAAksYAHOCdztsaZawLs6l1CqpzRmkkjbSI7fAVXC4W4zB3UEKTlQNGVhpLE7mDpEAa76V0yHPsL5t7tPjSlOuBqNjbiBgQdiCCOw6VzrF1lljly5VTM7gf7bXBJMcQRT7jujLrnDSMsKsEDNKkcIB0M8NefCXpT0odbNtZLOrMYOUEkE5hMazHPgCNahDG5+BzyKHk04a6FhCRJJykDqldwRqerG2vACtdZrHRyISwXrEkk8yWLH3mtNdJKlRgCiiigAryD6ZdGm1i7u5DH0gMHTNJy8jrPlXr9ef/AOqNqGsNnAkMuWDJy6lgeQzxHaKo1EU4c9HX+j5ZQ1KjH8uPn4Pl/oyLZxlj0rBUDqSTtIMqDylo1r3wV+byJFev/wCnX0r+s2vQ3D++tAan/wAibBu8bHwNc2D6O99X08mllXhcP29/32PsaSdbg+6pJ/jMD+RvOnUmzqzntA/KP6k+dTPOlrmHBVlkgMCDHCRGk0q6bix1lMkCCpB8wflWmk3fXQfibwAj4sKdiJzP7KnuY/MVS7ecKYQzBiCp1jTcitFFIZnS9lUAqwAhQSB2AbE1opGMEqADEsonxB+VTkf218UPyYUCHVmBy3iODrm7jbIUz3h0/Kavkf2l/If76y9IYZyuYZWZMzKuUjPp6s5jE93KmB0JrPi3kBRlJaV11A0Jkjj3UWrVtgGAUg6gjUVS7ZVHFzKAIKsQIiSCD3bz4UAarawANTAA11OnPtrHh8GsuZaSxmGYbdgNbQaThjq45MfeAaLChSYVc7AiRCHUk75h/wDNOtYRFJKqoJ3IAE1nu4qLsAFuqc+XrZMpXLIGsnO2m+h5VGJ6RkZbf+4dEzKyiTx6w6wG5js50chwWwuJGa6CQArxJI1lVPxJHhQvTNktkW4rN7KnOdPw1N/DItsyCx56B2JPtCIMncRHZSrfRSwSVUPqV0jJoQvqmZg6meJo4ARiOlVe6LcFchBZzsh9mRIkgwQToGHMVTCmVmIBJKjQQpOmg7NfGuDdsXEuXVJyvcVVPXElgrILgzKZksCY7OIr6Q10MeNR5Rglkc/P7+oKKKKtIBRRRQAV879POihewjH7Vr94p04aEa8xX0VJxmGFy2yMAQwIIYSp7COVRlHcmi7BleLJHIunZ4TWrozpO5h7q3bRh0MidmHFT2GvqfpP9BPRr6XDxl1zWwWYzO6TrETpwivjAa488csbpn0LT6nDrMdw5XafyfoDo3p21ew6X1PUbvJU8VMcQabhc+WQVOYlhIIMEyJ1PCOVeV/6Z9LlMSLJb93cMxExcUaEHhI0PcK9fqado8pq9O9PlcOuv8EG6/FPJgT74pX1oel1VxlTTqFvXb7kj/xjzrZSbPrOe0DyUfMmpGQPrie0o7CYPkaYLq8x5irVQ2V9lfIUhlL/ANn8S/OnVz7WBBk9XVmIBSYgkaQRyq/1WGUHKZnZSp0E75qYjbU0j6ov3vzv/Wj6qOb/APsuf3Uhk4T1fF/5jTSKyYVXywCuhYa5ifWO+tOyP7S/kP8AdTEItXxaGRyBALBtgwnXTgQSNO3Tsz4XD3irdZULuzZgsvlJ00YZQcoA1Bjkaqlu5dvdfqi1mghUOYvIG+aIQSR98TtW5MENZZzqd3Ye5YA8qAG2LOURqTuSdyTuayY+6CQqsouDrAnUINpYTsdo0nhtI0HCIN1HjWBryNGUhFOoKgG5cH3QASB2jWNo3oAYuIzkEupUGQtsF5IkdYgHTsAGo34Vr+sHgjHtMKPeZ91LS8EAGR1XYGAfOCWk84p1q+G0EzyIKnyYAxQB8/07b9EReW0xfSQJcEZhPCFbltJI34brV0MAw2Oo4e47Vn6aV7rqtvQIwzkk5SCDICgwxg8RE84itFu2FEDbvn3mujivYrOfk9botRRRVhEKKKKACiiigChtyQeU6aRrx7/6mvNOk/oTiPrFx7dlHtl2IQXFXqk6jUiDvtMV6dSV0Zh3N5yPlVOeClHk3aHVT0824dqj5T/S3oB7Vy+162y3FCIs5YgySRBOu2u0V6LXzxQgZ5OmY5ho6iTseIEbGfGt9npJl/3BI9tR/Mu/iPIVklicDRl1L1M3kl5OlSsLsTzZvjHyqLeOtts6n+IVmsdI21VFZwGKq5n78mZ2GobyqsrN9TWW10lbacrSAYJAbLP4ojjTBjE9pfOkMjB+oDzk/mJPzqMVmBVgpaA0qCAdY2nTgfOpwaxbQfdX4CnUCELj0mM0HkwKeWYCf8ir/WkgHMsHbrDWpu2lYQwDA6QQCNe+qjCJ7C/lFAEYcet+I/KrX74RSzbASePgOZ7KzWMNkuOLYABCMQS0SS4JA2EwNqjpLP6JicsLDHQ7IQx+FMC+GwZiXLZm6zAOQFJ4DKeG1FjCqc05jDH1mZv5ia1zSsP9r8TfKgBJwyrcU5RDAqdOI6w92b3Ve7gwdV6rCcpGkTGhA3BgSKjpAkW2YesvWUcyNQPHae2tVACLOIklSMrDccxzB4is3SF4Eqo9aZJBgoImZG06Cp6ZMW8wMOCAh7WOXXmNfd2VlsWMigSWPFmMs3ax4mtGHHu+5lGXJX2osiAaDtPiTJ99WooraZAooooAKKKKAEriCRIRiOB6nzap9Mf+N/NP7qXhHAVQdJ27eJ8a0GgBK32jVG47ZP7uVUuXzmH7twdtcgmY2ltaZh8P6QtCxlbXNOsiMy++O0V1hYGQKZYQBqZJjSSefbWfLlSdF+PG3ycZHMEG20a8U2P8fbVsPclRO40MxuN9tKbfcIxBMgRrHPgY47HxrJauhQzEwpZjJ0ynt7DvrTl90U0OD2SdmhrYO4B7wKi1YVZKqATEwImNvifOrxU1QaRTFkb0lsS0QyTAuDlyDDgfDauvYvi4iuNVYBhI4ETqOBrm0q1ibllSqKLg1yCQpQnYGdCgPLUDgahKNjO3RXAVLygEX2LaFgwQo54iAsoD906dvHs4PFC4gcAidwd1I0IMcQQRUHGgHUUUu7iFUEyNJ0GpkcAOJ7KSVg3QrECLlthuSUI5qRm9xE+J51bGW2IAUAjMCwJiQPA8Yrn2cRdYW2uBUYAkqOsASI37BI8atexV7dSmgPVIIzHhLcBtwq/+vMo/nibHxuUgOFUGdc8xpOsgVhvdNomeCGg5tJaQY2A1Y76Dka5/TdhsRp6EBRrLMudiCIAiRBEgyeXPTfYWFEiDuRvBOpE8datjp1VyK5Z3dRJbpNbgKszIHhBmsuslwRAJ48NeJHOti4lpylrZYROjDU+Oh7KyugIgiQeBqtuwqiAABy/7vTenj0wWeXY/G4O48Ev1V1CKo6zAg6zJ2BAiN6WDWjAXicylpKkRO8EA689Z17KyXcy3mBjIwDWz2ic6ngI6pHPMeRpYXtbgwy1JKaL0UUVpKAooooAKKKKAEWEBtqCJ0FS6P9lh3MPmNanC+ovdTaEDMNvGX7evopZoBVLgZQfbOcDYDhvPlstdK3Ezm8qhFXMHVjqRuCCBHYe+atQROh241CeOMuiUJyj2LQHc6k6k9p+VIs4ZTmJVT1mmQDOvGuT9D77+ie3cJL2nZSxnrCTBBO8wfdzrt4bY/ib41XCO2biy7JPdBSRBwqAeov5R8hQMNb9le7KKfUFauoz2xNzCJB6i7H7Iq1r1R3D4U27aISeBBpVr1R3D4VnyNOqNOFNXZaqYO8bd4Lobd0nTilwAmRzDAeBHGdL0vEWcywCVOhVhEqRqCJ0qlqzQbemMYyJCaO5yocpYAniY0ECTrvFYMH0etvaWY+tcbVnPMn5bVXGX7zKqkI0Ohzg5SIYScpBG0jQ1rrRgVRMmf1BRRRV5SFFFFABRRRQBmu3DaY3UQuSFV1G5UEmR2iT/ANArp420GQtoQozqeRGsz2iRWUmsWUkNbt9S2TDDJA3k5e8aaCND41Tx7mpLyWRntTT8Gi7bLaBso4xE+Z2pVlchYljk6uWZMHUHtHDsrSezesPR15szowYMgXUmVcEesNeYYa61cVM3AztU1iNwW+JAA1XUjU6EMdBqfeJrWvCd6ATLUUUUhnJTpbKMuWY0meXhVv219z9X+KKKhbLKQftr7n6v8Uftv7n6v8UUUWwpHOwuLFq65VTlZU6mbQEF9RpxBA/hFa7HTUD1NyftdvdRRUW+bJJKlHoaOm/ufq/xQenPufq/xU0U3J0RUVYXOnSVjLpB0zf41roWxAHcKKKzyZqgkiaKKKiTK/aHifKB86bRRWrH6THl9QUUUVYVBRRRQAUUUUAFYOmOlPQIGy5pMRMcQOR50UVKKtpEZuotov0bj/ShjlywYiZ247CtlFFElTCLtFHfUDmSPcT8qV9SXOGjYQBw4fCKmikPyDWDACsygTOuYnbi09tFFFFi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cxnSp>
        <p:nvCxnSpPr>
          <p:cNvPr id="21" name="20 Conector recto"/>
          <p:cNvCxnSpPr/>
          <p:nvPr/>
        </p:nvCxnSpPr>
        <p:spPr>
          <a:xfrm>
            <a:off x="155575" y="592386"/>
            <a:ext cx="8663683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7300" y="6334197"/>
            <a:ext cx="779156" cy="407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 descr="https://encrypted-tbn2.google.com/images?q=tbn:ANd9GcRgOUtkHN_ATbU2ig2M8_3WZ135oV8Zlm4EFvblspchC80gMD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6314" y="6309320"/>
            <a:ext cx="912150" cy="476672"/>
          </a:xfrm>
          <a:prstGeom prst="rect">
            <a:avLst/>
          </a:prstGeom>
          <a:noFill/>
        </p:spPr>
      </p:pic>
      <p:sp>
        <p:nvSpPr>
          <p:cNvPr id="33" name="15 Marcador de número de diapositiva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D647FC-643C-4E67-8857-EC44B8799FC4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44313" y="160338"/>
            <a:ext cx="705678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r>
              <a:rPr lang="es-ES" sz="1800" b="1" kern="0" dirty="0" smtClean="0">
                <a:solidFill>
                  <a:schemeClr val="tx2"/>
                </a:solidFill>
                <a:latin typeface="+mn-lt"/>
              </a:rPr>
              <a:t>Participación de CEPLAN en el proceso de Planeamiento Estratégico</a:t>
            </a:r>
            <a:endParaRPr lang="es-ES" sz="1800" b="1" kern="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1" name="30 Llamada de flecha a la izquierda"/>
          <p:cNvSpPr/>
          <p:nvPr/>
        </p:nvSpPr>
        <p:spPr>
          <a:xfrm>
            <a:off x="6084168" y="1413612"/>
            <a:ext cx="2602632" cy="2807476"/>
          </a:xfrm>
          <a:prstGeom prst="left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s-ES" sz="1400" b="1" dirty="0" smtClean="0">
                <a:solidFill>
                  <a:schemeClr val="bg1"/>
                </a:solidFill>
              </a:rPr>
              <a:t>Ha formulado una metodología para el desarrollo del proceso de planeamiento estratégico que incluye análisis prospectivo y el desarrollo de la anticipación estratégica</a:t>
            </a:r>
            <a:endParaRPr lang="es-ES" sz="1400" b="1" dirty="0">
              <a:solidFill>
                <a:schemeClr val="bg1"/>
              </a:solidFill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7575" y="1700808"/>
            <a:ext cx="3092267" cy="202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29 Llamada de flecha hacia arriba"/>
          <p:cNvSpPr/>
          <p:nvPr/>
        </p:nvSpPr>
        <p:spPr>
          <a:xfrm>
            <a:off x="1979712" y="4221088"/>
            <a:ext cx="4752528" cy="1584176"/>
          </a:xfrm>
          <a:prstGeom prst="up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s-ES" sz="1600" b="1" dirty="0" smtClean="0">
                <a:solidFill>
                  <a:schemeClr val="bg1"/>
                </a:solidFill>
              </a:rPr>
              <a:t>Brinda asesoramiento y acompañamiento técnico a los operadores públicos a fin de fortalecer sus competencias y habilidades en su utilización.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29" name="28 Llamada de flecha a la derecha"/>
          <p:cNvSpPr/>
          <p:nvPr/>
        </p:nvSpPr>
        <p:spPr>
          <a:xfrm>
            <a:off x="611560" y="1413612"/>
            <a:ext cx="2406015" cy="2807476"/>
          </a:xfrm>
          <a:prstGeom prst="rightArrowCallou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/>
            <a:r>
              <a:rPr lang="es-ES" sz="1200" b="1" dirty="0" smtClean="0">
                <a:solidFill>
                  <a:schemeClr val="bg1"/>
                </a:solidFill>
              </a:rPr>
              <a:t>Es el órgano rector del Sistema Administrativo de Planeamiento Estratégico </a:t>
            </a:r>
          </a:p>
          <a:p>
            <a:pPr lvl="0" algn="ctr" fontAlgn="base"/>
            <a:r>
              <a:rPr lang="es-ES" sz="1200" b="1" dirty="0" smtClean="0">
                <a:solidFill>
                  <a:schemeClr val="bg1"/>
                </a:solidFill>
              </a:rPr>
              <a:t>DL N°1088 y la Ley Orgánica del Poder Ejecutivo N° 29158</a:t>
            </a:r>
            <a:endParaRPr lang="es-ES" sz="1200" b="1" dirty="0">
              <a:solidFill>
                <a:schemeClr val="bg1"/>
              </a:solidFill>
            </a:endParaRPr>
          </a:p>
          <a:p>
            <a:pPr algn="ctr" fontAlgn="base"/>
            <a:endParaRPr lang="es-ES" sz="1200" b="1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23852" y="692696"/>
            <a:ext cx="8352604" cy="5328592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>
              <a:tabLst>
                <a:tab pos="273050" algn="l"/>
              </a:tabLst>
              <a:defRPr/>
            </a:pPr>
            <a:endParaRPr lang="es-PE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78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30330" y="883508"/>
            <a:ext cx="8352604" cy="5328592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>
              <a:tabLst>
                <a:tab pos="273050" algn="l"/>
              </a:tabLst>
              <a:defRPr/>
            </a:pPr>
            <a:endParaRPr lang="es-PE" sz="1400" dirty="0">
              <a:solidFill>
                <a:srgbClr val="000000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23852" y="6237288"/>
            <a:ext cx="8424863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1314524" y="548680"/>
            <a:ext cx="7372351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1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517900" y="6303966"/>
            <a:ext cx="2133600" cy="365125"/>
          </a:xfrm>
        </p:spPr>
        <p:txBody>
          <a:bodyPr/>
          <a:lstStyle/>
          <a:p>
            <a:pPr algn="ctr">
              <a:defRPr/>
            </a:pPr>
            <a:fld id="{FC3EB930-8334-4AC3-9200-8287529D0EAC}" type="slidenum">
              <a:rPr lang="es-ES" b="1">
                <a:solidFill>
                  <a:schemeClr val="accent1">
                    <a:lumMod val="50000"/>
                  </a:schemeClr>
                </a:solidFill>
              </a:rPr>
              <a:pPr algn="ctr">
                <a:defRPr/>
              </a:pPr>
              <a:t>3</a:t>
            </a:fld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6993" y="6323016"/>
            <a:ext cx="779463" cy="40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334157" y="75683"/>
            <a:ext cx="73422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s-ES"/>
            </a:defPPr>
            <a:lvl1pPr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defRPr b="1" kern="0">
                <a:solidFill>
                  <a:schemeClr val="tx2"/>
                </a:solidFill>
                <a:ea typeface="ヒラギノ角ゴ Pro W3"/>
                <a:cs typeface="ヒラギノ角ゴ Pro W3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16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16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16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16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>
              <a:defRPr sz="16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>
              <a:defRPr sz="16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>
              <a:defRPr sz="16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>
              <a:defRPr sz="16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ES" dirty="0" smtClean="0"/>
              <a:t>Fases del proceso de planeamiento estratégico</a:t>
            </a:r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415692" y="883508"/>
            <a:ext cx="5868308" cy="52565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2873" y="986765"/>
            <a:ext cx="6987519" cy="482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4761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467272" y="1052736"/>
            <a:ext cx="7353200" cy="5112568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>
              <a:tabLst>
                <a:tab pos="273050" algn="l"/>
              </a:tabLst>
              <a:defRPr/>
            </a:pPr>
            <a:endParaRPr lang="es-PE" sz="1400" dirty="0">
              <a:solidFill>
                <a:srgbClr val="000000"/>
              </a:solidFill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1403649" y="-27384"/>
            <a:ext cx="69127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endParaRPr lang="es-ES" sz="1800" b="1" kern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1403648" y="548680"/>
            <a:ext cx="741483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r>
              <a:rPr lang="es-ES" sz="1800" b="1" kern="0" dirty="0" smtClean="0">
                <a:solidFill>
                  <a:schemeClr val="tx2"/>
                </a:solidFill>
                <a:latin typeface="+mn-lt"/>
              </a:rPr>
              <a:t>Fase de Análisis Prospectivo</a:t>
            </a:r>
            <a:endParaRPr lang="es-ES" sz="1800" b="1" kern="0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36" name="35 Conector recto"/>
          <p:cNvCxnSpPr/>
          <p:nvPr/>
        </p:nvCxnSpPr>
        <p:spPr>
          <a:xfrm>
            <a:off x="1475656" y="980728"/>
            <a:ext cx="7200800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1484547" y="2443700"/>
            <a:ext cx="2033973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Análisis Prospectivo</a:t>
            </a:r>
            <a:endParaRPr lang="es-P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28 Conector recto"/>
          <p:cNvCxnSpPr/>
          <p:nvPr/>
        </p:nvCxnSpPr>
        <p:spPr>
          <a:xfrm>
            <a:off x="323528" y="6309320"/>
            <a:ext cx="8424936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7 Marcador de número de diapositiva"/>
          <p:cNvSpPr txBox="1">
            <a:spLocks/>
          </p:cNvSpPr>
          <p:nvPr/>
        </p:nvSpPr>
        <p:spPr>
          <a:xfrm>
            <a:off x="3518520" y="63042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8CDB9B7-5760-4EF0-8400-A71788FFDEFC}" type="slidenum">
              <a:rPr lang="es-ES" b="1" smtClean="0">
                <a:solidFill>
                  <a:schemeClr val="accent1">
                    <a:lumMod val="50000"/>
                  </a:schemeClr>
                </a:solidFill>
              </a:rPr>
              <a:pPr algn="ctr"/>
              <a:t>4</a:t>
            </a:fld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4547" y="1340768"/>
            <a:ext cx="2033973" cy="102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39 Elipse"/>
          <p:cNvSpPr/>
          <p:nvPr/>
        </p:nvSpPr>
        <p:spPr>
          <a:xfrm>
            <a:off x="3960440" y="1792601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 smtClean="0"/>
          </a:p>
        </p:txBody>
      </p:sp>
      <p:sp>
        <p:nvSpPr>
          <p:cNvPr id="41" name="40 Elipse"/>
          <p:cNvSpPr/>
          <p:nvPr/>
        </p:nvSpPr>
        <p:spPr>
          <a:xfrm>
            <a:off x="3960440" y="2512681"/>
            <a:ext cx="360000" cy="3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 smtClean="0"/>
          </a:p>
        </p:txBody>
      </p:sp>
      <p:sp>
        <p:nvSpPr>
          <p:cNvPr id="42" name="41 CuadroTexto"/>
          <p:cNvSpPr txBox="1"/>
          <p:nvPr/>
        </p:nvSpPr>
        <p:spPr>
          <a:xfrm>
            <a:off x="4673967" y="1340768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i="1" dirty="0" smtClean="0">
                <a:solidFill>
                  <a:schemeClr val="tx2">
                    <a:lumMod val="75000"/>
                  </a:schemeClr>
                </a:solidFill>
              </a:rPr>
              <a:t>Comprende:</a:t>
            </a:r>
            <a:endParaRPr lang="es-ES" sz="12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795616" y="3665497"/>
            <a:ext cx="1818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i="1" dirty="0">
                <a:solidFill>
                  <a:schemeClr val="tx2">
                    <a:lumMod val="75000"/>
                  </a:schemeClr>
                </a:solidFill>
              </a:rPr>
              <a:t>Principales resultados:</a:t>
            </a:r>
            <a:endParaRPr lang="es-ES" sz="1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1774854" y="4221088"/>
            <a:ext cx="3168352" cy="1224136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lvl="0" indent="-95250" algn="ctr"/>
            <a:r>
              <a:rPr lang="es-PE" sz="1400" b="1" i="1" dirty="0" smtClean="0">
                <a:solidFill>
                  <a:schemeClr val="tx2">
                    <a:lumMod val="75000"/>
                  </a:schemeClr>
                </a:solidFill>
              </a:rPr>
              <a:t>Genera información para la definición de estrategias, objetivos estratégicos y para el proceso de planeamiento en general </a:t>
            </a:r>
          </a:p>
        </p:txBody>
      </p:sp>
      <p:sp>
        <p:nvSpPr>
          <p:cNvPr id="50" name="49 Rectángulo"/>
          <p:cNvSpPr/>
          <p:nvPr/>
        </p:nvSpPr>
        <p:spPr>
          <a:xfrm>
            <a:off x="5364088" y="4221088"/>
            <a:ext cx="3024336" cy="1224136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lvl="0" indent="-95250" algn="ctr"/>
            <a:r>
              <a:rPr lang="es-PE" sz="1400" b="1" i="1" dirty="0" smtClean="0">
                <a:solidFill>
                  <a:schemeClr val="tx2">
                    <a:lumMod val="75000"/>
                  </a:schemeClr>
                </a:solidFill>
              </a:rPr>
              <a:t>Visualiza posibles realidades del futuro, para que el gestor público se anticipe, gestionando riesgos y aprovechando oportunidades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7236297" y="1664832"/>
            <a:ext cx="1512167" cy="6840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lvl="0"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s-PE" dirty="0"/>
              <a:t>Selección de variables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3635896" y="1664832"/>
            <a:ext cx="1512167" cy="6840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s-PE" sz="1400" dirty="0" smtClean="0">
                <a:solidFill>
                  <a:schemeClr val="tx1"/>
                </a:solidFill>
              </a:rPr>
              <a:t>Diseño del modelo conceptual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436097" y="1664832"/>
            <a:ext cx="1512167" cy="6840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s-PE" sz="1400" dirty="0" smtClean="0">
                <a:solidFill>
                  <a:schemeClr val="tx1"/>
                </a:solidFill>
              </a:rPr>
              <a:t>Identificación de Tendencias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635896" y="2456920"/>
            <a:ext cx="1512167" cy="6840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lvl="0"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s-PE" dirty="0"/>
              <a:t>Construcción de escenarios 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5436097" y="2456920"/>
            <a:ext cx="1512167" cy="68407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lvl="0"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s-PE" dirty="0"/>
              <a:t>Análisis de riesgos y oportunidades</a:t>
            </a:r>
          </a:p>
        </p:txBody>
      </p:sp>
      <p:sp>
        <p:nvSpPr>
          <p:cNvPr id="32" name="31 Elipse"/>
          <p:cNvSpPr/>
          <p:nvPr/>
        </p:nvSpPr>
        <p:spPr>
          <a:xfrm>
            <a:off x="3563888" y="2168888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1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33" name="32 Elipse"/>
          <p:cNvSpPr/>
          <p:nvPr/>
        </p:nvSpPr>
        <p:spPr>
          <a:xfrm>
            <a:off x="5368185" y="2159296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2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34" name="33 Elipse"/>
          <p:cNvSpPr/>
          <p:nvPr/>
        </p:nvSpPr>
        <p:spPr>
          <a:xfrm>
            <a:off x="7164288" y="2168888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3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37" name="36 Elipse"/>
          <p:cNvSpPr/>
          <p:nvPr/>
        </p:nvSpPr>
        <p:spPr>
          <a:xfrm>
            <a:off x="3559791" y="2970568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4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38" name="37 Elipse"/>
          <p:cNvSpPr/>
          <p:nvPr/>
        </p:nvSpPr>
        <p:spPr>
          <a:xfrm>
            <a:off x="5364088" y="2960976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5</a:t>
            </a:r>
            <a:endParaRPr lang="es-PE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06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336153" y="1088740"/>
            <a:ext cx="8505328" cy="5112568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>
              <a:tabLst>
                <a:tab pos="273050" algn="l"/>
              </a:tabLst>
              <a:defRPr/>
            </a:pPr>
            <a:endParaRPr lang="es-PE" sz="1400" dirty="0">
              <a:solidFill>
                <a:srgbClr val="000000"/>
              </a:solidFill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1403648" y="548680"/>
            <a:ext cx="741483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r>
              <a:rPr lang="es-ES" sz="1800" b="1" kern="0" dirty="0" smtClean="0">
                <a:solidFill>
                  <a:schemeClr val="tx2"/>
                </a:solidFill>
                <a:latin typeface="+mn-lt"/>
              </a:rPr>
              <a:t>Fase Estratégica</a:t>
            </a:r>
            <a:endParaRPr lang="es-ES" sz="1800" b="1" kern="0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36" name="35 Conector recto"/>
          <p:cNvCxnSpPr/>
          <p:nvPr/>
        </p:nvCxnSpPr>
        <p:spPr>
          <a:xfrm>
            <a:off x="1475656" y="980728"/>
            <a:ext cx="7200800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"/>
          <p:cNvSpPr/>
          <p:nvPr/>
        </p:nvSpPr>
        <p:spPr>
          <a:xfrm>
            <a:off x="467544" y="2324767"/>
            <a:ext cx="2033973" cy="6721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Fase Estratégica</a:t>
            </a:r>
            <a:endParaRPr lang="es-P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28 Conector recto"/>
          <p:cNvCxnSpPr/>
          <p:nvPr/>
        </p:nvCxnSpPr>
        <p:spPr>
          <a:xfrm>
            <a:off x="323528" y="6309320"/>
            <a:ext cx="8424936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7 Marcador de número de diapositiva"/>
          <p:cNvSpPr txBox="1">
            <a:spLocks/>
          </p:cNvSpPr>
          <p:nvPr/>
        </p:nvSpPr>
        <p:spPr>
          <a:xfrm>
            <a:off x="3518520" y="63042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8CDB9B7-5760-4EF0-8400-A71788FFDEFC}" type="slidenum">
              <a:rPr lang="es-ES" b="1" smtClean="0">
                <a:solidFill>
                  <a:schemeClr val="accent1">
                    <a:lumMod val="50000"/>
                  </a:schemeClr>
                </a:solidFill>
              </a:rPr>
              <a:pPr algn="ctr"/>
              <a:t>5</a:t>
            </a:fld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2" name="Picture 1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5" y="1268760"/>
            <a:ext cx="2033973" cy="102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39 Elipse"/>
          <p:cNvSpPr/>
          <p:nvPr/>
        </p:nvSpPr>
        <p:spPr>
          <a:xfrm>
            <a:off x="2627785" y="1637552"/>
            <a:ext cx="360000" cy="360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40 Elipse"/>
          <p:cNvSpPr/>
          <p:nvPr/>
        </p:nvSpPr>
        <p:spPr>
          <a:xfrm>
            <a:off x="2627784" y="2420888"/>
            <a:ext cx="360000" cy="360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3233807" y="1124744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i="1" dirty="0" smtClean="0">
                <a:solidFill>
                  <a:schemeClr val="tx2">
                    <a:lumMod val="75000"/>
                  </a:schemeClr>
                </a:solidFill>
              </a:rPr>
              <a:t>Comprende :</a:t>
            </a:r>
            <a:endParaRPr lang="es-ES" sz="12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6876257" y="1484784"/>
            <a:ext cx="1800199" cy="6840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s-PE" sz="1400" dirty="0" smtClean="0">
                <a:solidFill>
                  <a:schemeClr val="tx1"/>
                </a:solidFill>
              </a:rPr>
              <a:t>Formulación de objetivos estratégicos, indicadores y metas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3275856" y="1484784"/>
            <a:ext cx="1512167" cy="6840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s-PE" sz="1400" dirty="0" smtClean="0">
                <a:solidFill>
                  <a:schemeClr val="tx1"/>
                </a:solidFill>
              </a:rPr>
              <a:t>Construcción del escenario apuesta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5076057" y="1484784"/>
            <a:ext cx="1512167" cy="6840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s-PE" sz="1400" dirty="0" smtClean="0">
                <a:solidFill>
                  <a:schemeClr val="tx1"/>
                </a:solidFill>
              </a:rPr>
              <a:t>Formulación de la visión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3275856" y="2276872"/>
            <a:ext cx="1512167" cy="6840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s-PE" sz="1400" dirty="0" smtClean="0">
                <a:solidFill>
                  <a:schemeClr val="tx1"/>
                </a:solidFill>
              </a:rPr>
              <a:t>Identificación de acciones estratégicas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5076057" y="2276872"/>
            <a:ext cx="1512167" cy="6840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s-PE" sz="1400" dirty="0" smtClean="0">
                <a:solidFill>
                  <a:schemeClr val="tx1"/>
                </a:solidFill>
              </a:rPr>
              <a:t>Elaboración de ruta estratégica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50" name="49 Elipse"/>
          <p:cNvSpPr/>
          <p:nvPr/>
        </p:nvSpPr>
        <p:spPr>
          <a:xfrm>
            <a:off x="3203848" y="1988840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1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51" name="50 Elipse"/>
          <p:cNvSpPr/>
          <p:nvPr/>
        </p:nvSpPr>
        <p:spPr>
          <a:xfrm>
            <a:off x="5008145" y="1979248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2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52" name="51 Elipse"/>
          <p:cNvSpPr/>
          <p:nvPr/>
        </p:nvSpPr>
        <p:spPr>
          <a:xfrm>
            <a:off x="6804248" y="1988840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3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53" name="52 Elipse"/>
          <p:cNvSpPr/>
          <p:nvPr/>
        </p:nvSpPr>
        <p:spPr>
          <a:xfrm>
            <a:off x="3199751" y="2790520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4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54" name="53 Elipse"/>
          <p:cNvSpPr/>
          <p:nvPr/>
        </p:nvSpPr>
        <p:spPr>
          <a:xfrm>
            <a:off x="5004048" y="2780928"/>
            <a:ext cx="252000" cy="25200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b="1" dirty="0" smtClean="0">
                <a:solidFill>
                  <a:schemeClr val="tx1"/>
                </a:solidFill>
              </a:rPr>
              <a:t>5</a:t>
            </a:r>
            <a:endParaRPr lang="es-PE" sz="1200" b="1" dirty="0">
              <a:solidFill>
                <a:schemeClr val="tx1"/>
              </a:solidFill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464167" y="3645024"/>
            <a:ext cx="1818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i="1" dirty="0">
                <a:solidFill>
                  <a:schemeClr val="tx2">
                    <a:lumMod val="75000"/>
                  </a:schemeClr>
                </a:solidFill>
              </a:rPr>
              <a:t>Principales resultados:</a:t>
            </a:r>
            <a:endParaRPr lang="es-ES" sz="1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2014500" y="4091299"/>
            <a:ext cx="2378695" cy="1224136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indent="-95250" algn="ctr"/>
            <a:r>
              <a:rPr lang="es-PE" sz="1400" b="1" i="1" dirty="0" smtClean="0">
                <a:solidFill>
                  <a:schemeClr val="tx2">
                    <a:lumMod val="75000"/>
                  </a:schemeClr>
                </a:solidFill>
              </a:rPr>
              <a:t>Documentos que orientan y promueven la Fase Institucional</a:t>
            </a:r>
          </a:p>
        </p:txBody>
      </p:sp>
      <p:sp>
        <p:nvSpPr>
          <p:cNvPr id="60" name="59 Rectángulo"/>
          <p:cNvSpPr/>
          <p:nvPr/>
        </p:nvSpPr>
        <p:spPr>
          <a:xfrm>
            <a:off x="5076056" y="4091299"/>
            <a:ext cx="2579012" cy="1224136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indent="-95250" algn="ctr"/>
            <a:r>
              <a:rPr lang="es-PE" sz="1400" b="1" i="1" dirty="0" smtClean="0">
                <a:solidFill>
                  <a:schemeClr val="tx2">
                    <a:lumMod val="75000"/>
                  </a:schemeClr>
                </a:solidFill>
              </a:rPr>
              <a:t>Articulación de los objetivos estratégicos sectoriales y territoriales con los objetivos nacionales del PEDN</a:t>
            </a:r>
          </a:p>
        </p:txBody>
      </p:sp>
    </p:spTree>
    <p:extLst>
      <p:ext uri="{BB962C8B-B14F-4D97-AF65-F5344CB8AC3E}">
        <p14:creationId xmlns:p14="http://schemas.microsoft.com/office/powerpoint/2010/main" xmlns="" val="19206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465656" y="1221623"/>
            <a:ext cx="8505328" cy="5112568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>
              <a:tabLst>
                <a:tab pos="273050" algn="l"/>
              </a:tabLst>
              <a:defRPr/>
            </a:pPr>
            <a:endParaRPr lang="es-PE" sz="1400" dirty="0">
              <a:solidFill>
                <a:srgbClr val="000000"/>
              </a:solidFill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1403649" y="-27384"/>
            <a:ext cx="69127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endParaRPr lang="es-ES" sz="1800" b="1" kern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1403648" y="548680"/>
            <a:ext cx="741483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r>
              <a:rPr lang="es-ES" sz="1800" b="1" kern="0" dirty="0" smtClean="0">
                <a:solidFill>
                  <a:schemeClr val="tx2"/>
                </a:solidFill>
                <a:latin typeface="+mn-lt"/>
              </a:rPr>
              <a:t>Fase de Seguimiento</a:t>
            </a:r>
            <a:endParaRPr lang="es-ES" sz="1800" b="1" kern="0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36" name="35 Conector recto"/>
          <p:cNvCxnSpPr/>
          <p:nvPr/>
        </p:nvCxnSpPr>
        <p:spPr>
          <a:xfrm>
            <a:off x="1475656" y="980728"/>
            <a:ext cx="7200800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23528" y="6309320"/>
            <a:ext cx="8424936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7 Marcador de número de diapositiva"/>
          <p:cNvSpPr txBox="1">
            <a:spLocks/>
          </p:cNvSpPr>
          <p:nvPr/>
        </p:nvSpPr>
        <p:spPr>
          <a:xfrm>
            <a:off x="3518520" y="63042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8CDB9B7-5760-4EF0-8400-A71788FFDEFC}" type="slidenum">
              <a:rPr lang="es-ES" b="1" smtClean="0">
                <a:solidFill>
                  <a:schemeClr val="accent1">
                    <a:lumMod val="50000"/>
                  </a:schemeClr>
                </a:solidFill>
              </a:rPr>
              <a:pPr algn="ctr"/>
              <a:t>6</a:t>
            </a:fld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0" name="39 Elipse"/>
          <p:cNvSpPr/>
          <p:nvPr/>
        </p:nvSpPr>
        <p:spPr>
          <a:xfrm>
            <a:off x="2699792" y="1792601"/>
            <a:ext cx="360000" cy="360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40 Elipse"/>
          <p:cNvSpPr/>
          <p:nvPr/>
        </p:nvSpPr>
        <p:spPr>
          <a:xfrm>
            <a:off x="2699792" y="2512681"/>
            <a:ext cx="360000" cy="360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3755380" y="1515602"/>
            <a:ext cx="942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i="1" dirty="0" smtClean="0">
                <a:solidFill>
                  <a:schemeClr val="tx2">
                    <a:lumMod val="75000"/>
                  </a:schemeClr>
                </a:solidFill>
              </a:rPr>
              <a:t>Comprende:</a:t>
            </a:r>
            <a:endParaRPr lang="es-ES" sz="12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4718320" y="1896327"/>
            <a:ext cx="1944216" cy="9908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200" dirty="0" smtClean="0">
                <a:solidFill>
                  <a:schemeClr val="tx1"/>
                </a:solidFill>
              </a:rPr>
              <a:t>Seguimiento a las metas de los indicadores </a:t>
            </a:r>
          </a:p>
        </p:txBody>
      </p:sp>
      <p:sp>
        <p:nvSpPr>
          <p:cNvPr id="48" name="47 CuadroTexto"/>
          <p:cNvSpPr txBox="1"/>
          <p:nvPr/>
        </p:nvSpPr>
        <p:spPr>
          <a:xfrm>
            <a:off x="713911" y="3471167"/>
            <a:ext cx="1818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i="1" dirty="0">
                <a:solidFill>
                  <a:schemeClr val="tx2">
                    <a:lumMod val="75000"/>
                  </a:schemeClr>
                </a:solidFill>
              </a:rPr>
              <a:t>Principales resultados:</a:t>
            </a:r>
            <a:endParaRPr lang="es-ES" sz="14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938541" y="4005064"/>
            <a:ext cx="2160240" cy="1152128"/>
          </a:xfrm>
          <a:prstGeom prst="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1400" dirty="0" smtClean="0">
                <a:solidFill>
                  <a:schemeClr val="tx2">
                    <a:lumMod val="75000"/>
                  </a:schemeClr>
                </a:solidFill>
              </a:rPr>
              <a:t>Retroalimenta todo el proceso de planeamiento estratégico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3314164" y="4045365"/>
            <a:ext cx="2376264" cy="1152128"/>
          </a:xfrm>
          <a:prstGeom prst="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PE" sz="1400" dirty="0" smtClean="0">
                <a:solidFill>
                  <a:schemeClr val="tx2">
                    <a:lumMod val="75000"/>
                  </a:schemeClr>
                </a:solidFill>
              </a:rPr>
              <a:t>Permite detectar las necesidades de cambios y ajustes a los planes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5994412" y="4018756"/>
            <a:ext cx="2322005" cy="1152128"/>
          </a:xfrm>
          <a:prstGeom prst="rect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</a:rPr>
              <a:t>Contribuye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 a la </a:t>
            </a:r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</a:rPr>
              <a:t>toma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</a:rPr>
              <a:t>decisiones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 y a la </a:t>
            </a:r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</a:rPr>
              <a:t>mejora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 continua de la </a:t>
            </a:r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</a:rPr>
              <a:t>gestión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 de la </a:t>
            </a:r>
            <a:r>
              <a:rPr lang="en-US" sz="1400" dirty="0" err="1" smtClean="0">
                <a:solidFill>
                  <a:schemeClr val="tx2">
                    <a:lumMod val="75000"/>
                  </a:schemeClr>
                </a:solidFill>
              </a:rPr>
              <a:t>entidad</a:t>
            </a:r>
            <a:endParaRPr lang="en-US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611560" y="2468037"/>
            <a:ext cx="2033973" cy="72008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Seguimiento</a:t>
            </a:r>
            <a:endParaRPr lang="es-P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2023598" cy="102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662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270087" y="687969"/>
            <a:ext cx="8550385" cy="5706711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>
              <a:tabLst>
                <a:tab pos="273050" algn="l"/>
              </a:tabLst>
              <a:defRPr/>
            </a:pPr>
            <a:endParaRPr lang="es-PE" sz="1400" dirty="0">
              <a:solidFill>
                <a:srgbClr val="000000"/>
              </a:solidFill>
            </a:endParaRP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1403649" y="-27384"/>
            <a:ext cx="69127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endParaRPr lang="es-ES" sz="1800" b="1" kern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1244094" y="195060"/>
            <a:ext cx="741483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r>
              <a:rPr lang="es-ES" sz="1800" b="1" kern="0" dirty="0" smtClean="0">
                <a:solidFill>
                  <a:schemeClr val="tx2"/>
                </a:solidFill>
                <a:latin typeface="+mn-lt"/>
              </a:rPr>
              <a:t>Objeto y alcances de la propuesta</a:t>
            </a:r>
            <a:endParaRPr lang="es-ES" sz="1800" b="1" kern="0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36" name="35 Conector recto"/>
          <p:cNvCxnSpPr/>
          <p:nvPr/>
        </p:nvCxnSpPr>
        <p:spPr>
          <a:xfrm>
            <a:off x="1259633" y="653438"/>
            <a:ext cx="7200800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1244094" y="1422817"/>
            <a:ext cx="2193528" cy="741718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</a:t>
            </a:r>
            <a:endParaRPr lang="es-P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28 Conector recto"/>
          <p:cNvCxnSpPr/>
          <p:nvPr/>
        </p:nvCxnSpPr>
        <p:spPr>
          <a:xfrm>
            <a:off x="323528" y="6309320"/>
            <a:ext cx="8424936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7 Marcador de número de diapositiva"/>
          <p:cNvSpPr txBox="1">
            <a:spLocks/>
          </p:cNvSpPr>
          <p:nvPr/>
        </p:nvSpPr>
        <p:spPr>
          <a:xfrm>
            <a:off x="3518520" y="63042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8CDB9B7-5760-4EF0-8400-A71788FFDEFC}" type="slidenum">
              <a:rPr lang="es-ES" b="1" smtClean="0">
                <a:solidFill>
                  <a:schemeClr val="accent1">
                    <a:lumMod val="50000"/>
                  </a:schemeClr>
                </a:solidFill>
              </a:rPr>
              <a:pPr algn="ctr"/>
              <a:t>7</a:t>
            </a:fld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4020957" y="1325624"/>
            <a:ext cx="4351998" cy="9361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PE" sz="1400" dirty="0">
                <a:solidFill>
                  <a:schemeClr val="tx1"/>
                </a:solidFill>
              </a:rPr>
              <a:t>Brindar asesoría </a:t>
            </a:r>
            <a:r>
              <a:rPr lang="es-PE" sz="1400" dirty="0" smtClean="0">
                <a:solidFill>
                  <a:schemeClr val="tx1"/>
                </a:solidFill>
              </a:rPr>
              <a:t>y realizar el acompañamiento técnico al proceso de elaboración del PESEM </a:t>
            </a:r>
          </a:p>
        </p:txBody>
      </p:sp>
      <p:sp>
        <p:nvSpPr>
          <p:cNvPr id="46" name="45 Cheurón"/>
          <p:cNvSpPr/>
          <p:nvPr/>
        </p:nvSpPr>
        <p:spPr>
          <a:xfrm>
            <a:off x="3626736" y="1633630"/>
            <a:ext cx="202222" cy="301713"/>
          </a:xfrm>
          <a:prstGeom prst="chevron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 dirty="0" smtClean="0"/>
          </a:p>
        </p:txBody>
      </p:sp>
      <p:sp>
        <p:nvSpPr>
          <p:cNvPr id="49" name="48 Rectángulo"/>
          <p:cNvSpPr/>
          <p:nvPr/>
        </p:nvSpPr>
        <p:spPr>
          <a:xfrm>
            <a:off x="3727847" y="4005064"/>
            <a:ext cx="2033973" cy="612068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lvl="0" indent="-95250" algn="ctr"/>
            <a:r>
              <a:rPr lang="es-PE" sz="1400" b="1" i="1" dirty="0" smtClean="0">
                <a:solidFill>
                  <a:schemeClr val="tx2">
                    <a:lumMod val="75000"/>
                  </a:schemeClr>
                </a:solidFill>
              </a:rPr>
              <a:t>Documento Prospectivo</a:t>
            </a:r>
          </a:p>
        </p:txBody>
      </p:sp>
      <p:sp>
        <p:nvSpPr>
          <p:cNvPr id="50" name="49 Rectángulo"/>
          <p:cNvSpPr/>
          <p:nvPr/>
        </p:nvSpPr>
        <p:spPr>
          <a:xfrm>
            <a:off x="3727847" y="4941168"/>
            <a:ext cx="2033973" cy="612068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lvl="0" indent="-95250" algn="ctr"/>
            <a:r>
              <a:rPr lang="es-PE" sz="1400" b="1" i="1" dirty="0" smtClean="0">
                <a:solidFill>
                  <a:schemeClr val="tx2">
                    <a:lumMod val="75000"/>
                  </a:schemeClr>
                </a:solidFill>
              </a:rPr>
              <a:t>PESEM</a:t>
            </a:r>
          </a:p>
        </p:txBody>
      </p:sp>
      <p:sp>
        <p:nvSpPr>
          <p:cNvPr id="98" name="97 Rectángulo"/>
          <p:cNvSpPr/>
          <p:nvPr/>
        </p:nvSpPr>
        <p:spPr>
          <a:xfrm>
            <a:off x="3568333" y="2706923"/>
            <a:ext cx="2033973" cy="360040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endParaRPr lang="es-P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Flecha abajo"/>
          <p:cNvSpPr/>
          <p:nvPr/>
        </p:nvSpPr>
        <p:spPr>
          <a:xfrm>
            <a:off x="4534205" y="3339909"/>
            <a:ext cx="324036" cy="508088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xmlns="" val="3685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362195" y="658523"/>
            <a:ext cx="8386269" cy="5650797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>
              <a:tabLst>
                <a:tab pos="273050" algn="l"/>
              </a:tabLst>
              <a:defRPr/>
            </a:pPr>
            <a:endParaRPr lang="es-PE" sz="1400" dirty="0">
              <a:solidFill>
                <a:srgbClr val="000000"/>
              </a:solidFill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1244094" y="195060"/>
            <a:ext cx="741483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r>
              <a:rPr lang="es-ES" sz="1800" b="1" kern="0" dirty="0" smtClean="0">
                <a:solidFill>
                  <a:schemeClr val="tx2"/>
                </a:solidFill>
                <a:latin typeface="+mn-lt"/>
              </a:rPr>
              <a:t>Acciones a Cargo del Sector Cultura</a:t>
            </a:r>
            <a:endParaRPr lang="es-ES" sz="1800" b="1" kern="0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36" name="35 Conector recto"/>
          <p:cNvCxnSpPr/>
          <p:nvPr/>
        </p:nvCxnSpPr>
        <p:spPr>
          <a:xfrm>
            <a:off x="1259633" y="653438"/>
            <a:ext cx="7200800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907371" y="980728"/>
            <a:ext cx="5920193" cy="741718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Conformación de dos grupos de trabajo</a:t>
            </a:r>
            <a:endParaRPr lang="es-P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28 Conector recto"/>
          <p:cNvCxnSpPr/>
          <p:nvPr/>
        </p:nvCxnSpPr>
        <p:spPr>
          <a:xfrm>
            <a:off x="323528" y="6309320"/>
            <a:ext cx="8424936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17 Marcador de número de diapositiva"/>
          <p:cNvSpPr txBox="1">
            <a:spLocks/>
          </p:cNvSpPr>
          <p:nvPr/>
        </p:nvSpPr>
        <p:spPr>
          <a:xfrm>
            <a:off x="3518520" y="63042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8CDB9B7-5760-4EF0-8400-A71788FFDEFC}" type="slidenum">
              <a:rPr lang="es-ES" b="1" smtClean="0">
                <a:solidFill>
                  <a:schemeClr val="accent1">
                    <a:lumMod val="50000"/>
                  </a:schemeClr>
                </a:solidFill>
              </a:rPr>
              <a:pPr algn="ctr"/>
              <a:t>8</a:t>
            </a:fld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1" name="90 Rectángulo"/>
          <p:cNvSpPr/>
          <p:nvPr/>
        </p:nvSpPr>
        <p:spPr>
          <a:xfrm>
            <a:off x="2246014" y="2001958"/>
            <a:ext cx="2407363" cy="5319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 smtClean="0">
                <a:solidFill>
                  <a:schemeClr val="tx1"/>
                </a:solidFill>
              </a:rPr>
              <a:t>Comisión de Planeamiento Estratégico</a:t>
            </a:r>
            <a:endParaRPr lang="es-PE" sz="1600" b="1" dirty="0">
              <a:solidFill>
                <a:schemeClr val="tx1"/>
              </a:solidFill>
            </a:endParaRPr>
          </a:p>
        </p:txBody>
      </p:sp>
      <p:sp>
        <p:nvSpPr>
          <p:cNvPr id="96" name="95 Rectángulo"/>
          <p:cNvSpPr/>
          <p:nvPr/>
        </p:nvSpPr>
        <p:spPr>
          <a:xfrm>
            <a:off x="5796136" y="3212975"/>
            <a:ext cx="2952327" cy="1942236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PE" sz="1600" dirty="0" smtClean="0">
                <a:solidFill>
                  <a:schemeClr val="tx2">
                    <a:lumMod val="75000"/>
                  </a:schemeClr>
                </a:solidFill>
              </a:rPr>
              <a:t>Ejerce rol de secretaría técnica.</a:t>
            </a:r>
          </a:p>
          <a:p>
            <a:pPr algn="ctr"/>
            <a:r>
              <a:rPr lang="es-PE" sz="1600" dirty="0" smtClean="0">
                <a:solidFill>
                  <a:schemeClr val="tx2">
                    <a:lumMod val="75000"/>
                  </a:schemeClr>
                </a:solidFill>
              </a:rPr>
              <a:t>Conformada por los alternos de los miembros de la Comisión de P.E.</a:t>
            </a:r>
          </a:p>
          <a:p>
            <a:pPr algn="ctr"/>
            <a:r>
              <a:rPr lang="es-PE" sz="1600" dirty="0" smtClean="0">
                <a:solidFill>
                  <a:schemeClr val="tx2">
                    <a:lumMod val="75000"/>
                  </a:schemeClr>
                </a:solidFill>
              </a:rPr>
              <a:t>(Especialistas de las Direcciones Generales, Representantes de las </a:t>
            </a:r>
            <a:r>
              <a:rPr lang="es-PE" sz="1600" dirty="0" err="1" smtClean="0">
                <a:solidFill>
                  <a:schemeClr val="tx2">
                    <a:lumMod val="75000"/>
                  </a:schemeClr>
                </a:solidFill>
              </a:rPr>
              <a:t>OPDs</a:t>
            </a:r>
            <a:r>
              <a:rPr lang="es-PE" sz="1600" dirty="0" smtClean="0">
                <a:solidFill>
                  <a:schemeClr val="tx2">
                    <a:lumMod val="75000"/>
                  </a:schemeClr>
                </a:solidFill>
              </a:rPr>
              <a:t> - OPP y de las Oficinas </a:t>
            </a:r>
            <a:r>
              <a:rPr lang="es-PE" sz="1600" smtClean="0">
                <a:solidFill>
                  <a:schemeClr val="tx2">
                    <a:lumMod val="75000"/>
                  </a:schemeClr>
                </a:solidFill>
              </a:rPr>
              <a:t>Desconcentradas Regionales)</a:t>
            </a:r>
            <a:endParaRPr lang="es-PE" sz="1600" dirty="0">
              <a:solidFill>
                <a:schemeClr val="tx2">
                  <a:lumMod val="75000"/>
                </a:schemeClr>
              </a:solidFill>
            </a:endParaRPr>
          </a:p>
          <a:p>
            <a:pPr marL="95250" indent="-95250" algn="ctr">
              <a:buFont typeface="Wingdings" pitchFamily="2" charset="2"/>
              <a:buChar char="§"/>
            </a:pPr>
            <a:endParaRPr lang="es-PE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7" name="96 Rectángulo"/>
          <p:cNvSpPr/>
          <p:nvPr/>
        </p:nvSpPr>
        <p:spPr>
          <a:xfrm>
            <a:off x="1619672" y="2737645"/>
            <a:ext cx="3240361" cy="1839358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dirty="0" smtClean="0">
                <a:solidFill>
                  <a:schemeClr val="tx2">
                    <a:lumMod val="75000"/>
                  </a:schemeClr>
                </a:solidFill>
              </a:rPr>
              <a:t>Miembros de la Alta Dirección, jefes de órganos de línea, órganos de apoyo y asesoramiento y órganos adscritos.</a:t>
            </a:r>
          </a:p>
          <a:p>
            <a:pPr algn="ctr"/>
            <a:r>
              <a:rPr lang="es-PE" sz="1600" dirty="0" smtClean="0">
                <a:solidFill>
                  <a:schemeClr val="tx2">
                    <a:lumMod val="75000"/>
                  </a:schemeClr>
                </a:solidFill>
              </a:rPr>
              <a:t>Designada por la máxima autoridad ejecutiva o normativa del sector</a:t>
            </a:r>
            <a:endParaRPr lang="es-PE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6065413" y="2537038"/>
            <a:ext cx="2407363" cy="5319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 smtClean="0">
                <a:solidFill>
                  <a:schemeClr val="tx1"/>
                </a:solidFill>
              </a:rPr>
              <a:t>Equipo Técnico</a:t>
            </a:r>
            <a:endParaRPr lang="es-PE" sz="1600" b="1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245912" y="5678519"/>
            <a:ext cx="2033973" cy="612068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lvl="0" indent="-95250" algn="ctr"/>
            <a:r>
              <a:rPr lang="es-PE" b="1" i="1" dirty="0" smtClean="0">
                <a:solidFill>
                  <a:schemeClr val="tx2">
                    <a:lumMod val="75000"/>
                  </a:schemeClr>
                </a:solidFill>
              </a:rPr>
              <a:t> Sesiones</a:t>
            </a:r>
          </a:p>
        </p:txBody>
      </p:sp>
      <p:sp>
        <p:nvSpPr>
          <p:cNvPr id="14" name="13 Flecha abajo"/>
          <p:cNvSpPr/>
          <p:nvPr/>
        </p:nvSpPr>
        <p:spPr>
          <a:xfrm>
            <a:off x="7110845" y="5155211"/>
            <a:ext cx="324036" cy="508088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14 Rectángulo"/>
          <p:cNvSpPr/>
          <p:nvPr/>
        </p:nvSpPr>
        <p:spPr>
          <a:xfrm>
            <a:off x="1970711" y="5472752"/>
            <a:ext cx="2826313" cy="612068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5250" indent="-95250" algn="ctr"/>
            <a:r>
              <a:rPr lang="es-PE" b="1" i="1" dirty="0">
                <a:solidFill>
                  <a:schemeClr val="tx2">
                    <a:lumMod val="75000"/>
                  </a:schemeClr>
                </a:solidFill>
              </a:rPr>
              <a:t>Talleres</a:t>
            </a:r>
          </a:p>
        </p:txBody>
      </p:sp>
      <p:sp>
        <p:nvSpPr>
          <p:cNvPr id="16" name="15 Flecha abajo"/>
          <p:cNvSpPr/>
          <p:nvPr/>
        </p:nvSpPr>
        <p:spPr>
          <a:xfrm>
            <a:off x="3287677" y="4789963"/>
            <a:ext cx="324036" cy="508088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4" name="3 Conector angular"/>
          <p:cNvCxnSpPr/>
          <p:nvPr/>
        </p:nvCxnSpPr>
        <p:spPr>
          <a:xfrm flipV="1">
            <a:off x="4860033" y="2834768"/>
            <a:ext cx="1188874" cy="54431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4951510" y="3472658"/>
            <a:ext cx="9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Designan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xmlns="" val="38053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Rectángulo"/>
          <p:cNvSpPr/>
          <p:nvPr/>
        </p:nvSpPr>
        <p:spPr>
          <a:xfrm>
            <a:off x="460375" y="989053"/>
            <a:ext cx="8226425" cy="5248259"/>
          </a:xfrm>
          <a:prstGeom prst="rect">
            <a:avLst/>
          </a:prstGeom>
          <a:solidFill>
            <a:schemeClr val="accent1">
              <a:alpha val="1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>
              <a:tabLst>
                <a:tab pos="273050" algn="l"/>
              </a:tabLst>
              <a:defRPr/>
            </a:pPr>
            <a:endParaRPr lang="es-PE" sz="1400" dirty="0">
              <a:solidFill>
                <a:srgbClr val="000000"/>
              </a:solidFill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323528" y="6237312"/>
            <a:ext cx="8424936" cy="0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518520" y="6304235"/>
            <a:ext cx="2133600" cy="365125"/>
          </a:xfrm>
        </p:spPr>
        <p:txBody>
          <a:bodyPr/>
          <a:lstStyle/>
          <a:p>
            <a:pPr algn="ctr"/>
            <a:fld id="{98CDB9B7-5760-4EF0-8400-A71788FFDEFC}" type="slidenum">
              <a:rPr lang="es-ES" b="1" smtClean="0">
                <a:solidFill>
                  <a:schemeClr val="accent1">
                    <a:lumMod val="50000"/>
                  </a:schemeClr>
                </a:solidFill>
              </a:rPr>
              <a:pPr algn="ctr"/>
              <a:t>9</a:t>
            </a:fld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6" name="AutoShape 2" descr="data:image/jpeg;base64,/9j/4AAQSkZJRgABAQAAAQABAAD/2wCEAAkGBhQSERQUExQVFRUWGRUWFRUYFBUVFxQYFRcYFRwYGBgXHCceGBkjGhYXHy8gJCcpLCwsGB4xNTAqNSYsLCkBCQoKDgwOGg8PGiwkHCQsLCwqLSwsKSksLCksLCwsLCwsLCwsLCwsLCwsLywsLCwsLCwpLCwsLCwsLCwsKSwsLP/AABEIAIUA2AMBIgACEQEDEQH/xAAcAAACAwEBAQEAAAAAAAAAAAAAAwECBAUHBgj/xABAEAACAQIEAgYGBwcEAwEAAAABAhEAAwQSITFBUQUiYXGBkRMyUqGxwQYUQmJykqIVI4Ky0dLhBzNT8EOTwnP/xAAbAQACAwEBAQAAAAAAAAAAAAAAAQIDBAUGB//EACcRAAICAQQBAwQDAAAAAAAAAAABAhEDBBIhQTEyYcEFIkLwExRx/9oADAMBAAIRAxEAPwD1iqXrQZSp2Ig6wfAjY9tXorcc4+e6UUKhz3DNoJMTLJ7TL9rtA3g89N/R/SYezbdyFzKCSdFJPJiIp+OCvZuRa9M6NCrAJDMF17AJBNdDoLBGzhrVtjLKgDTG+5Gmm5NZss1tr3NGJPdfsZ5qK3P0XbOyBTzXq/y71h+pHNCXCJZgAyhxCjfgTr28aoU0aaJoq7YO6OCN2hip8iCP1Utlcb238Ib4GnuQEzRSmxSj1pX8Ssg82Aq1vEK3qsp7iD8KYF6KKKAIBoFTFQxipN2QSpk0A1FSKRIKKipoYLkKy3cMSMswCToNMo2BB5jeK1UU1JrwKUVLyRUEVaoNIGTVSeJ2FWrLihEdYiTrroANSe6mlYSdIZaJOp04dwHDv58qU2JSUKvu0Agkhuzt34UxGfKC1oohgdZgTLc1HDbjudqvdtTqNCIPfGwPZrU45FfsVSxuvcZfuZVYgFiASANz2VFclsfeIIWDqQCFJI0JIMSJB0jTz0qK1quzE93VnboJooW3mYLEj7XIDt79vOoN0rZYlbpDMJhjbAYAy5LXFBncaGDsdFBjtrT9cHEOD/8Am594BFPormSluds6EVSpCRjU4mOxpUnuDQTWfKfR23AJK/vIGubMDmA/MY8K04q7AiJLdVVOzHt7ONUbDH0JRWg5SobkYgGOykMbYvK6hlMqwDA8CCNCKvWfAucsEAFSVhdhG0T2RWgUhgTSrmHV/WRT+JQfjTaKBHPTo63mc+jWJGwjZRypv7LtH7P6m/rU2cSoLyY6x1IIHDiRFX+vW/8AkT86/wBalyAr9kW/vfnb+tZbfQ9u5ZAuZmDKM4LMZMaiO+a6K4tD9tPzD+tUwTdWNDDPtt6xPzotgc650XeUHJcR4GgdCpbsZ1aAe3L4VRjcWS1ogCZOdI05a6jyrsFwoJOgAkkmB5mudiMC11AWMsQsoJUAGJA4kxO/uqcZc8si+FwZUvOQGCdXeC0P5RHhNMt4hWMDQ+ydG8juO0aVtzoIBzLJgEggEnbrDqzyE1W/g7ZEP1vl3cQavU4tVRQ1JO7EUTWU57TQ8unC5HWGmzBR+r4VpVpEiCDqCDuOYqKi2W70FAqapccKCSYA1NIkXrF0ogyMRGdgLayYkuwAUcpJrVdw90IX6qQM0GXaBqdAQAYniam90aFuBpZzaUvLRpJHqgACYRhz1qO5dBR08Zh/SIyTEjQxOU7gxxgwa4LYpgWVoBtmHK65p2Ca6EyuhOk+NbOlL7XSbSZkSAWuqwBJP2EjXbc6RIieEDCqEyDQdm4O8yeM6zzq7Di4tmfLl/GJg+rFXATdgWJJlbeo2HFjJjh1TRW3C4TJJzMxbdmiYGw0AECT5mir9q7Kdz64Q+uB0t9OkwV8W3ts4ZQxZWErvAKnz341368V+kpf63fFxs7ByM3Z6wA5QCB4VRqZbYHW+kaWGozNT8JX8HrvR309wd7a8qHTS51D79K79u6GAKkEHYggg1+cspM5QSeAGpn/ALxr9AdGdEJas27eUdRVWRvIGuo7awxdm76ho4aatr83wzReEug5Zn/LA+LDyp9Z/qkGVdgYA1IYaSftCePAioe46lR1GkxxXYE7a8udSOWWfBKWLSwJABysRMTEgcdfhSMDglC8Tq2pJLHUjVtztxpz4oqCxRoAJMFTt40zC2yqKDuFAPfGvvoAr9VHAsO5jR6Bv+RvJP7adUikMRgpyamTLa7T1jTSdRWTBO/o06oMqp0bmJ4in+lb2P1CmIYyg70jCJGcDYMSP4gGPvNH1kjQo/ZAzT5beNIwdxnNxlZQM5EFGkQANZYEHwoA04xCV01IKmO5gfgKZauhhI+EEdhB1BpeR/bXwQ/NjSHHo7gdm6rAqzEAAEEZZIGn2hJ5igDRibIdSp4jnHcR2jeud0dhQXcySBAkncjUk9pJNbzjE4Gfwgt/KDWLom71nAnfiCOAOxHbV2P0yoqn6lZvxPqxxO1cfDLlzJ7DEeB6w9xrvV87bxgYlwJN05kUb5YABPLSPOKeKTragnFXbHXbkEAAksYAHOCdztsaZawLs6l1CqpzRmkkjbSI7fAVXC4W4zB3UEKTlQNGVhpLE7mDpEAa76V0yHPsL5t7tPjSlOuBqNjbiBgQdiCCOw6VzrF1lljly5VTM7gf7bXBJMcQRT7jujLrnDSMsKsEDNKkcIB0M8NefCXpT0odbNtZLOrMYOUEkE5hMazHPgCNahDG5+BzyKHk04a6FhCRJJykDqldwRqerG2vACtdZrHRyISwXrEkk8yWLH3mtNdJKlRgCiiigAryD6ZdGm1i7u5DH0gMHTNJy8jrPlXr9ef/AOqNqGsNnAkMuWDJy6lgeQzxHaKo1EU4c9HX+j5ZQ1KjH8uPn4Pl/oyLZxlj0rBUDqSTtIMqDylo1r3wV+byJFev/wCnX0r+s2vQ3D++tAan/wAibBu8bHwNc2D6O99X08mllXhcP29/32PsaSdbg+6pJ/jMD+RvOnUmzqzntA/KP6k+dTPOlrmHBVlkgMCDHCRGk0q6bix1lMkCCpB8wflWmk3fXQfibwAj4sKdiJzP7KnuY/MVS7ecKYQzBiCp1jTcitFFIZnS9lUAqwAhQSB2AbE1opGMEqADEsonxB+VTkf218UPyYUCHVmBy3iODrm7jbIUz3h0/Kavkf2l/If76y9IYZyuYZWZMzKuUjPp6s5jE93KmB0JrPi3kBRlJaV11A0Jkjj3UWrVtgGAUg6gjUVS7ZVHFzKAIKsQIiSCD3bz4UAarawANTAA11OnPtrHh8GsuZaSxmGYbdgNbQaThjq45MfeAaLChSYVc7AiRCHUk75h/wDNOtYRFJKqoJ3IAE1nu4qLsAFuqc+XrZMpXLIGsnO2m+h5VGJ6RkZbf+4dEzKyiTx6w6wG5js50chwWwuJGa6CQArxJI1lVPxJHhQvTNktkW4rN7KnOdPw1N/DItsyCx56B2JPtCIMncRHZSrfRSwSVUPqV0jJoQvqmZg6meJo4ARiOlVe6LcFchBZzsh9mRIkgwQToGHMVTCmVmIBJKjQQpOmg7NfGuDdsXEuXVJyvcVVPXElgrILgzKZksCY7OIr6Q10MeNR5Rglkc/P7+oKKKKtIBRRRQAV879POihewjH7Vr94p04aEa8xX0VJxmGFy2yMAQwIIYSp7COVRlHcmi7BleLJHIunZ4TWrozpO5h7q3bRh0MidmHFT2GvqfpP9BPRr6XDxl1zWwWYzO6TrETpwivjAa488csbpn0LT6nDrMdw5XafyfoDo3p21ew6X1PUbvJU8VMcQabhc+WQVOYlhIIMEyJ1PCOVeV/6Z9LlMSLJb93cMxExcUaEHhI0PcK9fqado8pq9O9PlcOuv8EG6/FPJgT74pX1oel1VxlTTqFvXb7kj/xjzrZSbPrOe0DyUfMmpGQPrie0o7CYPkaYLq8x5irVQ2V9lfIUhlL/ANn8S/OnVz7WBBk9XVmIBSYgkaQRyq/1WGUHKZnZSp0E75qYjbU0j6ov3vzv/Wj6qOb/APsuf3Uhk4T1fF/5jTSKyYVXywCuhYa5ifWO+tOyP7S/kP8AdTEItXxaGRyBALBtgwnXTgQSNO3Tsz4XD3irdZULuzZgsvlJ00YZQcoA1Bjkaqlu5dvdfqi1mghUOYvIG+aIQSR98TtW5MENZZzqd3Ye5YA8qAG2LOURqTuSdyTuayY+6CQqsouDrAnUINpYTsdo0nhtI0HCIN1HjWBryNGUhFOoKgG5cH3QASB2jWNo3oAYuIzkEupUGQtsF5IkdYgHTsAGo34Vr+sHgjHtMKPeZ91LS8EAGR1XYGAfOCWk84p1q+G0EzyIKnyYAxQB8/07b9EReW0xfSQJcEZhPCFbltJI34brV0MAw2Oo4e47Vn6aV7rqtvQIwzkk5SCDICgwxg8RE84itFu2FEDbvn3mujivYrOfk9botRRRVhEKKKKACiiigChtyQeU6aRrx7/6mvNOk/oTiPrFx7dlHtl2IQXFXqk6jUiDvtMV6dSV0Zh3N5yPlVOeClHk3aHVT0824dqj5T/S3oB7Vy+162y3FCIs5YgySRBOu2u0V6LXzxQgZ5OmY5ho6iTseIEbGfGt9npJl/3BI9tR/Mu/iPIVklicDRl1L1M3kl5OlSsLsTzZvjHyqLeOtts6n+IVmsdI21VFZwGKq5n78mZ2GobyqsrN9TWW10lbacrSAYJAbLP4ojjTBjE9pfOkMjB+oDzk/mJPzqMVmBVgpaA0qCAdY2nTgfOpwaxbQfdX4CnUCELj0mM0HkwKeWYCf8ir/WkgHMsHbrDWpu2lYQwDA6QQCNe+qjCJ7C/lFAEYcet+I/KrX74RSzbASePgOZ7KzWMNkuOLYABCMQS0SS4JA2EwNqjpLP6JicsLDHQ7IQx+FMC+GwZiXLZm6zAOQFJ4DKeG1FjCqc05jDH1mZv5ia1zSsP9r8TfKgBJwyrcU5RDAqdOI6w92b3Ve7gwdV6rCcpGkTGhA3BgSKjpAkW2YesvWUcyNQPHae2tVACLOIklSMrDccxzB4is3SF4Eqo9aZJBgoImZG06Cp6ZMW8wMOCAh7WOXXmNfd2VlsWMigSWPFmMs3ax4mtGHHu+5lGXJX2osiAaDtPiTJ99WooraZAooooAKKKKAEriCRIRiOB6nzap9Mf+N/NP7qXhHAVQdJ27eJ8a0GgBK32jVG47ZP7uVUuXzmH7twdtcgmY2ltaZh8P6QtCxlbXNOsiMy++O0V1hYGQKZYQBqZJjSSefbWfLlSdF+PG3ycZHMEG20a8U2P8fbVsPclRO40MxuN9tKbfcIxBMgRrHPgY47HxrJauhQzEwpZjJ0ynt7DvrTl90U0OD2SdmhrYO4B7wKi1YVZKqATEwImNvifOrxU1QaRTFkb0lsS0QyTAuDlyDDgfDauvYvi4iuNVYBhI4ETqOBrm0q1ibllSqKLg1yCQpQnYGdCgPLUDgahKNjO3RXAVLygEX2LaFgwQo54iAsoD906dvHs4PFC4gcAidwd1I0IMcQQRUHGgHUUUu7iFUEyNJ0GpkcAOJ7KSVg3QrECLlthuSUI5qRm9xE+J51bGW2IAUAjMCwJiQPA8Yrn2cRdYW2uBUYAkqOsASI37BI8atexV7dSmgPVIIzHhLcBtwq/+vMo/nibHxuUgOFUGdc8xpOsgVhvdNomeCGg5tJaQY2A1Y76Dka5/TdhsRp6EBRrLMudiCIAiRBEgyeXPTfYWFEiDuRvBOpE8datjp1VyK5Z3dRJbpNbgKszIHhBmsuslwRAJ48NeJHOti4lpylrZYROjDU+Oh7KyugIgiQeBqtuwqiAABy/7vTenj0wWeXY/G4O48Ev1V1CKo6zAg6zJ2BAiN6WDWjAXicylpKkRO8EA689Z17KyXcy3mBjIwDWz2ic6ngI6pHPMeRpYXtbgwy1JKaL0UUVpKAooooAKKKKAEWEBtqCJ0FS6P9lh3MPmNanC+ovdTaEDMNvGX7evopZoBVLgZQfbOcDYDhvPlstdK3Ezm8qhFXMHVjqRuCCBHYe+atQROh241CeOMuiUJyj2LQHc6k6k9p+VIs4ZTmJVT1mmQDOvGuT9D77+ie3cJL2nZSxnrCTBBO8wfdzrt4bY/ib41XCO2biy7JPdBSRBwqAeov5R8hQMNb9le7KKfUFauoz2xNzCJB6i7H7Iq1r1R3D4U27aISeBBpVr1R3D4VnyNOqNOFNXZaqYO8bd4Lobd0nTilwAmRzDAeBHGdL0vEWcywCVOhVhEqRqCJ0qlqzQbemMYyJCaO5yocpYAniY0ECTrvFYMH0etvaWY+tcbVnPMn5bVXGX7zKqkI0Ohzg5SIYScpBG0jQ1rrRgVRMmf1BRRRV5SFFFFABRRRQBmu3DaY3UQuSFV1G5UEmR2iT/ANArp420GQtoQozqeRGsz2iRWUmsWUkNbt9S2TDDJA3k5e8aaCND41Tx7mpLyWRntTT8Gi7bLaBso4xE+Z2pVlchYljk6uWZMHUHtHDsrSezesPR15szowYMgXUmVcEesNeYYa61cVM3AztU1iNwW+JAA1XUjU6EMdBqfeJrWvCd6ATLUUUUhnJTpbKMuWY0meXhVv219z9X+KKKhbLKQftr7n6v8Uftv7n6v8UUUWwpHOwuLFq65VTlZU6mbQEF9RpxBA/hFa7HTUD1NyftdvdRRUW+bJJKlHoaOm/ufq/xQenPufq/xU0U3J0RUVYXOnSVjLpB0zf41roWxAHcKKKzyZqgkiaKKKiTK/aHifKB86bRRWrH6THl9QUUUVYVBRRRQAUUUUAFYOmOlPQIGy5pMRMcQOR50UVKKtpEZuotov0bj/ShjlywYiZ247CtlFFElTCLtFHfUDmSPcT8qV9SXOGjYQBw4fCKmikPyDWDACsygTOuYnbi09tFFFFi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cxnSp>
        <p:nvCxnSpPr>
          <p:cNvPr id="27" name="26 Conector recto"/>
          <p:cNvCxnSpPr/>
          <p:nvPr/>
        </p:nvCxnSpPr>
        <p:spPr>
          <a:xfrm flipV="1">
            <a:off x="460375" y="980728"/>
            <a:ext cx="8216081" cy="8326"/>
          </a:xfrm>
          <a:prstGeom prst="line">
            <a:avLst/>
          </a:prstGeom>
          <a:ln w="158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7300" y="6334197"/>
            <a:ext cx="779156" cy="407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 descr="https://encrypted-tbn2.google.com/images?q=tbn:ANd9GcRgOUtkHN_ATbU2ig2M8_3WZ135oV8Zlm4EFvblspchC80gMDG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36314" y="6309320"/>
            <a:ext cx="912150" cy="476672"/>
          </a:xfrm>
          <a:prstGeom prst="rect">
            <a:avLst/>
          </a:prstGeom>
          <a:noFill/>
        </p:spPr>
      </p:pic>
      <p:sp>
        <p:nvSpPr>
          <p:cNvPr id="30" name="15 Marcador de número de diapositiva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BD647FC-643C-4E67-8857-EC44B8799FC4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460375" y="548680"/>
            <a:ext cx="821608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666666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defRPr/>
            </a:pPr>
            <a:r>
              <a:rPr lang="es-ES" sz="1800" b="1" kern="0" dirty="0" smtClean="0">
                <a:solidFill>
                  <a:schemeClr val="tx2"/>
                </a:solidFill>
              </a:rPr>
              <a:t>Equipo de Monitores de CEPLAN</a:t>
            </a:r>
            <a:endParaRPr lang="es-ES" sz="1800" b="1" kern="0" dirty="0">
              <a:solidFill>
                <a:schemeClr val="tx2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4667443"/>
              </p:ext>
            </p:extLst>
          </p:nvPr>
        </p:nvGraphicFramePr>
        <p:xfrm>
          <a:off x="1320000" y="1790872"/>
          <a:ext cx="6300000" cy="2279307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3484951"/>
                <a:gridCol w="2815049"/>
              </a:tblGrid>
              <a:tr h="4541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b="1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Función</a:t>
                      </a:r>
                      <a:r>
                        <a:rPr lang="es-PE" sz="1800" b="1" baseline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endParaRPr lang="es-PE" sz="18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dirty="0" smtClean="0">
                          <a:effectLst/>
                          <a:latin typeface="+mj-lt"/>
                          <a:ea typeface="Times New Roman"/>
                        </a:rPr>
                        <a:t>Responsable</a:t>
                      </a:r>
                      <a:endParaRPr lang="es-PE" sz="18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41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dirty="0">
                          <a:effectLst/>
                        </a:rPr>
                        <a:t>Coordinador General</a:t>
                      </a:r>
                      <a:endParaRPr lang="es-PE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dirty="0" smtClean="0">
                          <a:effectLst/>
                        </a:rPr>
                        <a:t>Alvaro Velezmoro</a:t>
                      </a:r>
                      <a:endParaRPr lang="es-P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6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dirty="0">
                          <a:effectLst/>
                        </a:rPr>
                        <a:t>Coordinador del equipo</a:t>
                      </a:r>
                      <a:endParaRPr lang="es-PE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dirty="0" smtClean="0">
                          <a:effectLst/>
                        </a:rPr>
                        <a:t>Martha Vicente </a:t>
                      </a:r>
                      <a:endParaRPr lang="es-P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6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dirty="0">
                          <a:effectLst/>
                        </a:rPr>
                        <a:t>Profesional de enlace</a:t>
                      </a:r>
                      <a:endParaRPr lang="es-PE" sz="18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dirty="0" smtClean="0">
                          <a:effectLst/>
                        </a:rPr>
                        <a:t>Carmen </a:t>
                      </a:r>
                      <a:r>
                        <a:rPr lang="es-PE" sz="1800" dirty="0" err="1" smtClean="0">
                          <a:effectLst/>
                        </a:rPr>
                        <a:t>Zana</a:t>
                      </a:r>
                      <a:endParaRPr lang="es-P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69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Facilitador metodológico</a:t>
                      </a:r>
                      <a:endParaRPr lang="es-PE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s-PE" sz="1800" dirty="0" smtClean="0">
                          <a:effectLst/>
                          <a:latin typeface="Times New Roman"/>
                          <a:ea typeface="Times New Roman"/>
                        </a:rPr>
                        <a:t>Mariana López</a:t>
                      </a:r>
                      <a:endParaRPr lang="es-PE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89401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2858</TotalTime>
  <Words>595</Words>
  <Application>Microsoft Office PowerPoint</Application>
  <PresentationFormat>Presentación en pantalla (4:3)</PresentationFormat>
  <Paragraphs>148</Paragraphs>
  <Slides>11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Ricardo Reyes Pires</dc:creator>
  <cp:lastModifiedBy>jmontoya</cp:lastModifiedBy>
  <cp:revision>164</cp:revision>
  <cp:lastPrinted>2013-11-28T00:17:50Z</cp:lastPrinted>
  <dcterms:created xsi:type="dcterms:W3CDTF">2013-10-30T18:03:17Z</dcterms:created>
  <dcterms:modified xsi:type="dcterms:W3CDTF">2014-05-09T20:00:54Z</dcterms:modified>
</cp:coreProperties>
</file>