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65" r:id="rId2"/>
    <p:sldId id="266" r:id="rId3"/>
    <p:sldId id="263" r:id="rId4"/>
    <p:sldId id="262" r:id="rId5"/>
    <p:sldId id="264" r:id="rId6"/>
    <p:sldId id="267" r:id="rId7"/>
    <p:sldId id="268" r:id="rId8"/>
    <p:sldId id="257" r:id="rId9"/>
    <p:sldId id="270" r:id="rId10"/>
    <p:sldId id="269" r:id="rId11"/>
    <p:sldId id="259" r:id="rId12"/>
    <p:sldId id="261" r:id="rId13"/>
    <p:sldId id="271" r:id="rId14"/>
  </p:sldIdLst>
  <p:sldSz cx="12192000" cy="6858000"/>
  <p:notesSz cx="6808788" cy="99393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69" d="100"/>
          <a:sy n="69" d="100"/>
        </p:scale>
        <p:origin x="-768" y="-108"/>
      </p:cViewPr>
      <p:guideLst>
        <p:guide orient="horz" pos="2160"/>
        <p:guide pos="3840"/>
      </p:guideLst>
    </p:cSldViewPr>
  </p:slideViewPr>
  <p:outlineViewPr>
    <p:cViewPr>
      <p:scale>
        <a:sx n="33" d="100"/>
        <a:sy n="33" d="100"/>
      </p:scale>
      <p:origin x="0" y="-130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sz="quarter" idx="1"/>
          </p:nvPr>
        </p:nvSpPr>
        <p:spPr>
          <a:xfrm>
            <a:off x="3856038" y="0"/>
            <a:ext cx="2951162" cy="498475"/>
          </a:xfrm>
          <a:prstGeom prst="rect">
            <a:avLst/>
          </a:prstGeom>
        </p:spPr>
        <p:txBody>
          <a:bodyPr vert="horz" lIns="91440" tIns="45720" rIns="91440" bIns="45720" rtlCol="0"/>
          <a:lstStyle>
            <a:lvl1pPr algn="r">
              <a:defRPr sz="1200"/>
            </a:lvl1pPr>
          </a:lstStyle>
          <a:p>
            <a:fld id="{4C0818F9-D951-450B-AF3A-5B43CA5DF12A}" type="datetimeFigureOut">
              <a:rPr lang="es-PE" smtClean="0"/>
              <a:t>06/10/2015</a:t>
            </a:fld>
            <a:endParaRPr lang="es-PE"/>
          </a:p>
        </p:txBody>
      </p:sp>
      <p:sp>
        <p:nvSpPr>
          <p:cNvPr id="4" name="Marcador de pie de página 3"/>
          <p:cNvSpPr>
            <a:spLocks noGrp="1"/>
          </p:cNvSpPr>
          <p:nvPr>
            <p:ph type="ftr" sz="quarter" idx="2"/>
          </p:nvPr>
        </p:nvSpPr>
        <p:spPr>
          <a:xfrm>
            <a:off x="0" y="9440863"/>
            <a:ext cx="2951163" cy="498475"/>
          </a:xfrm>
          <a:prstGeom prst="rect">
            <a:avLst/>
          </a:prstGeom>
        </p:spPr>
        <p:txBody>
          <a:bodyPr vert="horz" lIns="91440" tIns="45720" rIns="91440" bIns="45720" rtlCol="0" anchor="b"/>
          <a:lstStyle>
            <a:lvl1pPr algn="l">
              <a:defRPr sz="1200"/>
            </a:lvl1pPr>
          </a:lstStyle>
          <a:p>
            <a:endParaRPr lang="es-PE"/>
          </a:p>
        </p:txBody>
      </p:sp>
      <p:sp>
        <p:nvSpPr>
          <p:cNvPr id="5" name="Marcador de número de diapositiva 4"/>
          <p:cNvSpPr>
            <a:spLocks noGrp="1"/>
          </p:cNvSpPr>
          <p:nvPr>
            <p:ph type="sldNum" sz="quarter" idx="3"/>
          </p:nvPr>
        </p:nvSpPr>
        <p:spPr>
          <a:xfrm>
            <a:off x="3856038" y="9440863"/>
            <a:ext cx="2951162" cy="498475"/>
          </a:xfrm>
          <a:prstGeom prst="rect">
            <a:avLst/>
          </a:prstGeom>
        </p:spPr>
        <p:txBody>
          <a:bodyPr vert="horz" lIns="91440" tIns="45720" rIns="91440" bIns="45720" rtlCol="0" anchor="b"/>
          <a:lstStyle>
            <a:lvl1pPr algn="r">
              <a:defRPr sz="1200"/>
            </a:lvl1pPr>
          </a:lstStyle>
          <a:p>
            <a:fld id="{CF146E38-0C2B-4E48-B344-B413E36EFB9D}" type="slidenum">
              <a:rPr lang="es-PE" smtClean="0"/>
              <a:t>‹Nº›</a:t>
            </a:fld>
            <a:endParaRPr lang="es-PE"/>
          </a:p>
        </p:txBody>
      </p:sp>
    </p:spTree>
    <p:extLst>
      <p:ext uri="{BB962C8B-B14F-4D97-AF65-F5344CB8AC3E}">
        <p14:creationId xmlns:p14="http://schemas.microsoft.com/office/powerpoint/2010/main" val="6577517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2966255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3850125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343502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306641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8493757-8020-4E0D-9B3D-26EB8DF85FDB}"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40702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F8493757-8020-4E0D-9B3D-26EB8DF85FDB}" type="datetimeFigureOut">
              <a:rPr lang="es-PE" smtClean="0"/>
              <a:t>06/10/2015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310469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F8493757-8020-4E0D-9B3D-26EB8DF85FDB}" type="datetimeFigureOut">
              <a:rPr lang="es-PE" smtClean="0"/>
              <a:t>06/10/2015</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15992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F8493757-8020-4E0D-9B3D-26EB8DF85FDB}" type="datetimeFigureOut">
              <a:rPr lang="es-PE" smtClean="0"/>
              <a:t>06/10/2015</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2131600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8493757-8020-4E0D-9B3D-26EB8DF85FDB}" type="datetimeFigureOut">
              <a:rPr lang="es-PE" smtClean="0"/>
              <a:t>06/10/2015</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1136747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8493757-8020-4E0D-9B3D-26EB8DF85FDB}" type="datetimeFigureOut">
              <a:rPr lang="es-PE" smtClean="0"/>
              <a:t>06/10/2015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3447409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8493757-8020-4E0D-9B3D-26EB8DF85FDB}" type="datetimeFigureOut">
              <a:rPr lang="es-PE" smtClean="0"/>
              <a:t>06/10/2015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59063C9A-7600-4BED-9E5B-476801964C54}" type="slidenum">
              <a:rPr lang="es-PE" smtClean="0"/>
              <a:t>‹Nº›</a:t>
            </a:fld>
            <a:endParaRPr lang="es-PE"/>
          </a:p>
        </p:txBody>
      </p:sp>
    </p:spTree>
    <p:extLst>
      <p:ext uri="{BB962C8B-B14F-4D97-AF65-F5344CB8AC3E}">
        <p14:creationId xmlns:p14="http://schemas.microsoft.com/office/powerpoint/2010/main" val="3335513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93757-8020-4E0D-9B3D-26EB8DF85FDB}" type="datetimeFigureOut">
              <a:rPr lang="es-PE" smtClean="0"/>
              <a:t>06/10/2015</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63C9A-7600-4BED-9E5B-476801964C54}" type="slidenum">
              <a:rPr lang="es-PE" smtClean="0"/>
              <a:t>‹Nº›</a:t>
            </a:fld>
            <a:endParaRPr lang="es-PE"/>
          </a:p>
        </p:txBody>
      </p:sp>
    </p:spTree>
    <p:extLst>
      <p:ext uri="{BB962C8B-B14F-4D97-AF65-F5344CB8AC3E}">
        <p14:creationId xmlns:p14="http://schemas.microsoft.com/office/powerpoint/2010/main" val="3964993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6.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972049" y="1185862"/>
            <a:ext cx="6257925" cy="461665"/>
          </a:xfrm>
          <a:prstGeom prst="rect">
            <a:avLst/>
          </a:prstGeom>
          <a:noFill/>
        </p:spPr>
        <p:txBody>
          <a:bodyPr wrap="square" rtlCol="0">
            <a:spAutoFit/>
          </a:bodyPr>
          <a:lstStyle/>
          <a:p>
            <a:r>
              <a:rPr lang="es-PE" sz="2400" b="1" u="sng" dirty="0" smtClean="0"/>
              <a:t>SUMARIO</a:t>
            </a:r>
            <a:endParaRPr lang="es-PE" sz="2400" b="1" u="sng" dirty="0"/>
          </a:p>
        </p:txBody>
      </p:sp>
      <p:sp>
        <p:nvSpPr>
          <p:cNvPr id="3" name="CuadroTexto 2"/>
          <p:cNvSpPr txBox="1"/>
          <p:nvPr/>
        </p:nvSpPr>
        <p:spPr>
          <a:xfrm>
            <a:off x="1285443" y="2286000"/>
            <a:ext cx="6900862" cy="2554545"/>
          </a:xfrm>
          <a:prstGeom prst="rect">
            <a:avLst/>
          </a:prstGeom>
          <a:noFill/>
        </p:spPr>
        <p:txBody>
          <a:bodyPr wrap="square" rtlCol="0">
            <a:spAutoFit/>
          </a:bodyPr>
          <a:lstStyle/>
          <a:p>
            <a:pPr marL="342900" indent="-342900">
              <a:buFont typeface="+mj-lt"/>
              <a:buAutoNum type="arabicPeriod"/>
            </a:pPr>
            <a:endParaRPr lang="es-PE" sz="2000" dirty="0" smtClean="0"/>
          </a:p>
          <a:p>
            <a:pPr marL="342900" indent="-342900">
              <a:buFont typeface="+mj-lt"/>
              <a:buAutoNum type="arabicPeriod"/>
            </a:pPr>
            <a:endParaRPr lang="es-PE" sz="2000" dirty="0"/>
          </a:p>
          <a:p>
            <a:pPr marL="342900" indent="-342900">
              <a:buFont typeface="+mj-lt"/>
              <a:buAutoNum type="arabicPeriod"/>
            </a:pPr>
            <a:r>
              <a:rPr lang="es-PE" sz="2000" dirty="0" smtClean="0"/>
              <a:t>Tipos </a:t>
            </a:r>
            <a:r>
              <a:rPr lang="es-PE" sz="2000" dirty="0" smtClean="0"/>
              <a:t>de Actos de la Administración </a:t>
            </a:r>
            <a:r>
              <a:rPr lang="es-PE" sz="2000" dirty="0" smtClean="0"/>
              <a:t>Pública</a:t>
            </a:r>
            <a:endParaRPr lang="es-PE" sz="2000" dirty="0"/>
          </a:p>
          <a:p>
            <a:pPr marL="342900" indent="-342900">
              <a:buFont typeface="+mj-lt"/>
              <a:buAutoNum type="arabicPeriod"/>
            </a:pPr>
            <a:r>
              <a:rPr lang="es-PE" sz="2000" dirty="0" smtClean="0"/>
              <a:t>Procedimientos de parte</a:t>
            </a:r>
          </a:p>
          <a:p>
            <a:pPr marL="342900" indent="-342900">
              <a:buFont typeface="+mj-lt"/>
              <a:buAutoNum type="arabicPeriod"/>
            </a:pPr>
            <a:r>
              <a:rPr lang="es-PE" sz="2000" dirty="0" smtClean="0"/>
              <a:t>Procedimientos de oficio </a:t>
            </a:r>
          </a:p>
          <a:p>
            <a:endParaRPr lang="es-PE" sz="2000" dirty="0"/>
          </a:p>
          <a:p>
            <a:pPr marL="457200" indent="-457200">
              <a:buFont typeface="+mj-lt"/>
              <a:buAutoNum type="arabicPeriod"/>
            </a:pPr>
            <a:endParaRPr lang="es-PE" sz="2000" dirty="0" smtClean="0"/>
          </a:p>
          <a:p>
            <a:endParaRPr lang="es-PE" sz="2000" dirty="0"/>
          </a:p>
        </p:txBody>
      </p:sp>
      <p:pic>
        <p:nvPicPr>
          <p:cNvPr id="4" name="Imagen 3"/>
          <p:cNvPicPr>
            <a:picLocks noChangeAspect="1"/>
          </p:cNvPicPr>
          <p:nvPr/>
        </p:nvPicPr>
        <p:blipFill>
          <a:blip r:embed="rId2"/>
          <a:stretch>
            <a:fillRect/>
          </a:stretch>
        </p:blipFill>
        <p:spPr>
          <a:xfrm>
            <a:off x="8762999" y="4591050"/>
            <a:ext cx="2466975" cy="18478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232691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3015514" y="1816565"/>
            <a:ext cx="5973061" cy="945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Conector recto de flecha 5"/>
          <p:cNvCxnSpPr/>
          <p:nvPr/>
        </p:nvCxnSpPr>
        <p:spPr>
          <a:xfrm>
            <a:off x="5763941" y="1859089"/>
            <a:ext cx="0" cy="686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ángulo redondeado 6"/>
          <p:cNvSpPr/>
          <p:nvPr/>
        </p:nvSpPr>
        <p:spPr>
          <a:xfrm>
            <a:off x="4117475" y="2556565"/>
            <a:ext cx="957105" cy="4191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300"/>
          </a:p>
        </p:txBody>
      </p:sp>
      <p:sp>
        <p:nvSpPr>
          <p:cNvPr id="8" name="CuadroTexto 7"/>
          <p:cNvSpPr txBox="1"/>
          <p:nvPr/>
        </p:nvSpPr>
        <p:spPr>
          <a:xfrm>
            <a:off x="4118729" y="2610382"/>
            <a:ext cx="2322265" cy="292388"/>
          </a:xfrm>
          <a:prstGeom prst="rect">
            <a:avLst/>
          </a:prstGeom>
          <a:noFill/>
        </p:spPr>
        <p:txBody>
          <a:bodyPr wrap="square" rtlCol="0">
            <a:spAutoFit/>
          </a:bodyPr>
          <a:lstStyle/>
          <a:p>
            <a:r>
              <a:rPr lang="es-PE" sz="1300" dirty="0" smtClean="0"/>
              <a:t>Notificación</a:t>
            </a:r>
            <a:endParaRPr lang="es-PE" sz="1300" dirty="0"/>
          </a:p>
        </p:txBody>
      </p:sp>
      <p:cxnSp>
        <p:nvCxnSpPr>
          <p:cNvPr id="9" name="Conector recto de flecha 8"/>
          <p:cNvCxnSpPr/>
          <p:nvPr/>
        </p:nvCxnSpPr>
        <p:spPr>
          <a:xfrm>
            <a:off x="7221403" y="1848358"/>
            <a:ext cx="0" cy="686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ángulo redondeado 9"/>
          <p:cNvSpPr/>
          <p:nvPr/>
        </p:nvSpPr>
        <p:spPr>
          <a:xfrm>
            <a:off x="6709647" y="2545835"/>
            <a:ext cx="926558" cy="4191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300"/>
          </a:p>
        </p:txBody>
      </p:sp>
      <p:sp>
        <p:nvSpPr>
          <p:cNvPr id="11" name="CuadroTexto 10"/>
          <p:cNvSpPr txBox="1"/>
          <p:nvPr/>
        </p:nvSpPr>
        <p:spPr>
          <a:xfrm>
            <a:off x="6709647" y="2530748"/>
            <a:ext cx="994899" cy="492443"/>
          </a:xfrm>
          <a:prstGeom prst="rect">
            <a:avLst/>
          </a:prstGeom>
          <a:noFill/>
        </p:spPr>
        <p:txBody>
          <a:bodyPr wrap="square" rtlCol="0">
            <a:spAutoFit/>
          </a:bodyPr>
          <a:lstStyle/>
          <a:p>
            <a:r>
              <a:rPr lang="es-PE" sz="1300" dirty="0" smtClean="0"/>
              <a:t>Evaluación de Alegatos</a:t>
            </a:r>
            <a:endParaRPr lang="es-PE" sz="1300" dirty="0"/>
          </a:p>
        </p:txBody>
      </p:sp>
      <p:sp>
        <p:nvSpPr>
          <p:cNvPr id="12" name="Elipse 11"/>
          <p:cNvSpPr/>
          <p:nvPr/>
        </p:nvSpPr>
        <p:spPr>
          <a:xfrm>
            <a:off x="2960426" y="1816874"/>
            <a:ext cx="136999" cy="889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Rectángulo redondeado 12"/>
          <p:cNvSpPr/>
          <p:nvPr/>
        </p:nvSpPr>
        <p:spPr>
          <a:xfrm>
            <a:off x="2571457" y="2543684"/>
            <a:ext cx="851433" cy="4041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300"/>
          </a:p>
        </p:txBody>
      </p:sp>
      <p:sp>
        <p:nvSpPr>
          <p:cNvPr id="14" name="CuadroTexto 13"/>
          <p:cNvSpPr txBox="1"/>
          <p:nvPr/>
        </p:nvSpPr>
        <p:spPr>
          <a:xfrm>
            <a:off x="2448414" y="2582155"/>
            <a:ext cx="1161021" cy="307777"/>
          </a:xfrm>
          <a:prstGeom prst="rect">
            <a:avLst/>
          </a:prstGeom>
          <a:noFill/>
        </p:spPr>
        <p:txBody>
          <a:bodyPr wrap="square" rtlCol="0">
            <a:spAutoFit/>
          </a:bodyPr>
          <a:lstStyle/>
          <a:p>
            <a:pPr algn="ctr"/>
            <a:r>
              <a:rPr lang="es-PE" sz="1400" b="1" dirty="0" smtClean="0"/>
              <a:t>OFICIO</a:t>
            </a:r>
            <a:endParaRPr lang="es-PE" sz="1400" b="1" dirty="0"/>
          </a:p>
        </p:txBody>
      </p:sp>
      <p:sp>
        <p:nvSpPr>
          <p:cNvPr id="15" name="Rectángulo redondeado 14"/>
          <p:cNvSpPr/>
          <p:nvPr/>
        </p:nvSpPr>
        <p:spPr>
          <a:xfrm>
            <a:off x="5300412" y="2557621"/>
            <a:ext cx="1008943" cy="4191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300"/>
          </a:p>
        </p:txBody>
      </p:sp>
      <p:sp>
        <p:nvSpPr>
          <p:cNvPr id="16" name="CuadroTexto 15"/>
          <p:cNvSpPr txBox="1"/>
          <p:nvPr/>
        </p:nvSpPr>
        <p:spPr>
          <a:xfrm>
            <a:off x="5310445" y="2543684"/>
            <a:ext cx="1019749" cy="692497"/>
          </a:xfrm>
          <a:prstGeom prst="rect">
            <a:avLst/>
          </a:prstGeom>
          <a:noFill/>
        </p:spPr>
        <p:txBody>
          <a:bodyPr wrap="square" rtlCol="0">
            <a:spAutoFit/>
          </a:bodyPr>
          <a:lstStyle/>
          <a:p>
            <a:pPr algn="ctr"/>
            <a:r>
              <a:rPr lang="es-PE" sz="1300" dirty="0"/>
              <a:t>Recepción Documental</a:t>
            </a:r>
          </a:p>
          <a:p>
            <a:endParaRPr lang="es-PE" sz="1300" dirty="0"/>
          </a:p>
        </p:txBody>
      </p:sp>
      <p:cxnSp>
        <p:nvCxnSpPr>
          <p:cNvPr id="17" name="Conector recto de flecha 16"/>
          <p:cNvCxnSpPr/>
          <p:nvPr/>
        </p:nvCxnSpPr>
        <p:spPr>
          <a:xfrm flipH="1">
            <a:off x="3001284" y="1856940"/>
            <a:ext cx="5586" cy="6999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a:off x="4576942" y="1844063"/>
            <a:ext cx="0" cy="686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a:off x="8891372" y="1842652"/>
            <a:ext cx="0" cy="686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Elipse 19"/>
          <p:cNvSpPr/>
          <p:nvPr/>
        </p:nvSpPr>
        <p:spPr>
          <a:xfrm>
            <a:off x="8822872" y="1768007"/>
            <a:ext cx="136999" cy="889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1" name="Pergamino vertical 20"/>
          <p:cNvSpPr/>
          <p:nvPr/>
        </p:nvSpPr>
        <p:spPr>
          <a:xfrm>
            <a:off x="8305994" y="2519873"/>
            <a:ext cx="1365162" cy="1286488"/>
          </a:xfrm>
          <a:prstGeom prst="vertic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p>
        </p:txBody>
      </p:sp>
      <p:sp>
        <p:nvSpPr>
          <p:cNvPr id="22" name="CuadroTexto 21"/>
          <p:cNvSpPr txBox="1"/>
          <p:nvPr/>
        </p:nvSpPr>
        <p:spPr>
          <a:xfrm>
            <a:off x="8357510" y="2774331"/>
            <a:ext cx="1271967" cy="692497"/>
          </a:xfrm>
          <a:prstGeom prst="rect">
            <a:avLst/>
          </a:prstGeom>
          <a:noFill/>
        </p:spPr>
        <p:txBody>
          <a:bodyPr wrap="square" rtlCol="0">
            <a:spAutoFit/>
          </a:bodyPr>
          <a:lstStyle/>
          <a:p>
            <a:pPr algn="ctr"/>
            <a:r>
              <a:rPr lang="es-PE" sz="1300" dirty="0" smtClean="0"/>
              <a:t>Acto Administrativo Resolutivo</a:t>
            </a:r>
            <a:endParaRPr lang="es-PE" sz="1300" dirty="0"/>
          </a:p>
        </p:txBody>
      </p:sp>
      <p:sp>
        <p:nvSpPr>
          <p:cNvPr id="23" name="Rectángulo 22"/>
          <p:cNvSpPr/>
          <p:nvPr/>
        </p:nvSpPr>
        <p:spPr>
          <a:xfrm>
            <a:off x="3263284" y="392031"/>
            <a:ext cx="5696588" cy="114831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p>
        </p:txBody>
      </p:sp>
      <p:sp>
        <p:nvSpPr>
          <p:cNvPr id="24" name="CuadroTexto 23"/>
          <p:cNvSpPr txBox="1"/>
          <p:nvPr/>
        </p:nvSpPr>
        <p:spPr>
          <a:xfrm>
            <a:off x="3242444" y="382619"/>
            <a:ext cx="6133821" cy="1477328"/>
          </a:xfrm>
          <a:prstGeom prst="rect">
            <a:avLst/>
          </a:prstGeom>
          <a:noFill/>
        </p:spPr>
        <p:txBody>
          <a:bodyPr wrap="square" rtlCol="0">
            <a:spAutoFit/>
          </a:bodyPr>
          <a:lstStyle/>
          <a:p>
            <a:pPr algn="ctr"/>
            <a:r>
              <a:rPr lang="es-PE" b="1" dirty="0"/>
              <a:t>FORMAS DE INICIACIÓN DE PROCEDIMIENTO ADMINISTRATIVO (LPAG)</a:t>
            </a:r>
          </a:p>
          <a:p>
            <a:endParaRPr lang="es-PE" b="1" dirty="0" smtClean="0"/>
          </a:p>
          <a:p>
            <a:r>
              <a:rPr lang="es-PE" b="1" dirty="0" smtClean="0"/>
              <a:t>                                               </a:t>
            </a:r>
            <a:r>
              <a:rPr lang="es-PE" b="1" u="sng" dirty="0" smtClean="0"/>
              <a:t>OFICIO</a:t>
            </a:r>
            <a:endParaRPr lang="es-PE" b="1" u="sng" dirty="0"/>
          </a:p>
          <a:p>
            <a:endParaRPr lang="es-PE" b="1" dirty="0"/>
          </a:p>
        </p:txBody>
      </p:sp>
      <p:sp>
        <p:nvSpPr>
          <p:cNvPr id="27" name="Rectángulo 26"/>
          <p:cNvSpPr/>
          <p:nvPr/>
        </p:nvSpPr>
        <p:spPr>
          <a:xfrm>
            <a:off x="1150931" y="3815907"/>
            <a:ext cx="9338776" cy="3139321"/>
          </a:xfrm>
          <a:prstGeom prst="rect">
            <a:avLst/>
          </a:prstGeom>
        </p:spPr>
        <p:txBody>
          <a:bodyPr wrap="square">
            <a:spAutoFit/>
          </a:bodyPr>
          <a:lstStyle/>
          <a:p>
            <a:pPr marL="285750" indent="-285750" algn="just">
              <a:spcAft>
                <a:spcPts val="0"/>
              </a:spcAft>
              <a:buFont typeface="Wingdings" panose="05000000000000000000" pitchFamily="2" charset="2"/>
              <a:buChar char="q"/>
            </a:pPr>
            <a:r>
              <a:rPr lang="es-PE" b="1" dirty="0" smtClean="0">
                <a:latin typeface="Calibri" panose="020F0502020204030204" pitchFamily="34" charset="0"/>
                <a:ea typeface="Calibri" panose="020F0502020204030204" pitchFamily="34" charset="0"/>
                <a:cs typeface="Times New Roman" panose="02020603050405020304" pitchFamily="18" charset="0"/>
              </a:rPr>
              <a:t>Artículo </a:t>
            </a:r>
            <a:r>
              <a:rPr lang="es-PE" b="1" dirty="0">
                <a:latin typeface="Calibri" panose="020F0502020204030204" pitchFamily="34" charset="0"/>
                <a:ea typeface="Calibri" panose="020F0502020204030204" pitchFamily="34" charset="0"/>
                <a:cs typeface="Times New Roman" panose="02020603050405020304" pitchFamily="18" charset="0"/>
              </a:rPr>
              <a:t>104.- Inicio de oficio</a:t>
            </a:r>
          </a:p>
          <a:p>
            <a:pPr algn="just">
              <a:spcAft>
                <a:spcPts val="0"/>
              </a:spcAft>
            </a:pPr>
            <a:r>
              <a:rPr lang="es-PE" dirty="0" smtClean="0">
                <a:latin typeface="Calibri" panose="020F0502020204030204" pitchFamily="34" charset="0"/>
                <a:ea typeface="Calibri" panose="020F0502020204030204" pitchFamily="34" charset="0"/>
                <a:cs typeface="Times New Roman" panose="02020603050405020304" pitchFamily="18" charset="0"/>
              </a:rPr>
              <a:t>104.1 </a:t>
            </a:r>
            <a:r>
              <a:rPr lang="es-PE" dirty="0">
                <a:latin typeface="Calibri" panose="020F0502020204030204" pitchFamily="34" charset="0"/>
                <a:ea typeface="Calibri" panose="020F0502020204030204" pitchFamily="34" charset="0"/>
                <a:cs typeface="Times New Roman" panose="02020603050405020304" pitchFamily="18" charset="0"/>
              </a:rPr>
              <a:t>Para el inicio de oficio de un procedimiento debe existir </a:t>
            </a:r>
            <a:r>
              <a:rPr lang="es-PE" b="1" dirty="0">
                <a:latin typeface="Calibri" panose="020F0502020204030204" pitchFamily="34" charset="0"/>
                <a:ea typeface="Calibri" panose="020F0502020204030204" pitchFamily="34" charset="0"/>
                <a:cs typeface="Times New Roman" panose="02020603050405020304" pitchFamily="18" charset="0"/>
              </a:rPr>
              <a:t>disposición de autoridad superior</a:t>
            </a:r>
            <a:r>
              <a:rPr lang="es-PE" dirty="0">
                <a:latin typeface="Calibri" panose="020F0502020204030204" pitchFamily="34" charset="0"/>
                <a:ea typeface="Calibri" panose="020F0502020204030204" pitchFamily="34" charset="0"/>
                <a:cs typeface="Times New Roman" panose="02020603050405020304" pitchFamily="18" charset="0"/>
              </a:rPr>
              <a:t> que la fundamente en ese sentido, una motivación basada en el </a:t>
            </a:r>
            <a:r>
              <a:rPr lang="es-PE" b="1" dirty="0">
                <a:latin typeface="Calibri" panose="020F0502020204030204" pitchFamily="34" charset="0"/>
                <a:ea typeface="Calibri" panose="020F0502020204030204" pitchFamily="34" charset="0"/>
                <a:cs typeface="Times New Roman" panose="02020603050405020304" pitchFamily="18" charset="0"/>
              </a:rPr>
              <a:t>cumplimiento de un deber legal</a:t>
            </a:r>
            <a:r>
              <a:rPr lang="es-PE" dirty="0">
                <a:latin typeface="Calibri" panose="020F0502020204030204" pitchFamily="34" charset="0"/>
                <a:ea typeface="Calibri" panose="020F0502020204030204" pitchFamily="34" charset="0"/>
                <a:cs typeface="Times New Roman" panose="02020603050405020304" pitchFamily="18" charset="0"/>
              </a:rPr>
              <a:t> o el mérito de una </a:t>
            </a:r>
            <a:r>
              <a:rPr lang="es-PE" b="1" dirty="0">
                <a:latin typeface="Calibri" panose="020F0502020204030204" pitchFamily="34" charset="0"/>
                <a:ea typeface="Calibri" panose="020F0502020204030204" pitchFamily="34" charset="0"/>
                <a:cs typeface="Times New Roman" panose="02020603050405020304" pitchFamily="18" charset="0"/>
              </a:rPr>
              <a:t>denuncia</a:t>
            </a:r>
            <a:r>
              <a:rPr lang="es-PE" dirty="0" smtClean="0">
                <a:latin typeface="Calibri" panose="020F0502020204030204" pitchFamily="34" charset="0"/>
                <a:ea typeface="Calibri" panose="020F0502020204030204" pitchFamily="34" charset="0"/>
                <a:cs typeface="Times New Roman" panose="02020603050405020304" pitchFamily="18" charset="0"/>
              </a:rPr>
              <a:t>.</a:t>
            </a:r>
          </a:p>
          <a:p>
            <a:pPr algn="just">
              <a:spcAft>
                <a:spcPts val="0"/>
              </a:spcAft>
            </a:pPr>
            <a:endParaRPr lang="es-PE"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PE" dirty="0" smtClean="0"/>
              <a:t>104.2 </a:t>
            </a:r>
            <a:r>
              <a:rPr lang="es-PE" dirty="0"/>
              <a:t>El inicio de oficio del procedimiento es notificado a los administrados determinados cuyos intereses o derechos protegidos puedan ser afectados por los actos a ejecutar, salvo en caso de fiscalización posterior a solicitudes o a su documentación, acogidos a la presunción de veracidad.  La notificación incluye la información sobre la naturaleza, alcance y de ser previsible, el plazo estimado de su duración, así como de sus derechos y obligaciones en el curso de tal actuación.</a:t>
            </a:r>
          </a:p>
          <a:p>
            <a:pPr algn="just">
              <a:spcAft>
                <a:spcPts val="0"/>
              </a:spcAft>
            </a:pPr>
            <a:endParaRPr lang="es-PE"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400248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rot="5400000">
            <a:off x="5081848" y="-431261"/>
            <a:ext cx="515507" cy="6158753"/>
          </a:xfrm>
          <a:prstGeom prst="rect">
            <a:avLst/>
          </a:prstGeom>
        </p:spPr>
      </p:pic>
      <p:sp>
        <p:nvSpPr>
          <p:cNvPr id="6" name="Rectángulo 5"/>
          <p:cNvSpPr/>
          <p:nvPr/>
        </p:nvSpPr>
        <p:spPr>
          <a:xfrm>
            <a:off x="1734671" y="2948282"/>
            <a:ext cx="1559858" cy="654784"/>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9" name="CuadroTexto 8"/>
          <p:cNvSpPr txBox="1"/>
          <p:nvPr/>
        </p:nvSpPr>
        <p:spPr>
          <a:xfrm>
            <a:off x="1842247" y="2972196"/>
            <a:ext cx="1452282" cy="584775"/>
          </a:xfrm>
          <a:prstGeom prst="rect">
            <a:avLst/>
          </a:prstGeom>
          <a:noFill/>
        </p:spPr>
        <p:txBody>
          <a:bodyPr wrap="square" rtlCol="0">
            <a:spAutoFit/>
          </a:bodyPr>
          <a:lstStyle/>
          <a:p>
            <a:r>
              <a:rPr lang="es-PE" sz="1600" dirty="0" smtClean="0"/>
              <a:t>Aprobación Automática</a:t>
            </a:r>
            <a:endParaRPr lang="es-PE" sz="1600" dirty="0"/>
          </a:p>
        </p:txBody>
      </p:sp>
      <p:sp>
        <p:nvSpPr>
          <p:cNvPr id="13" name="Rectángulo 12"/>
          <p:cNvSpPr/>
          <p:nvPr/>
        </p:nvSpPr>
        <p:spPr>
          <a:xfrm>
            <a:off x="1734671" y="1573296"/>
            <a:ext cx="8041341" cy="1077218"/>
          </a:xfrm>
          <a:prstGeom prst="rect">
            <a:avLst/>
          </a:prstGeom>
        </p:spPr>
        <p:txBody>
          <a:bodyPr wrap="square">
            <a:spAutoFit/>
          </a:bodyPr>
          <a:lstStyle/>
          <a:p>
            <a:pPr algn="ctr"/>
            <a:r>
              <a:rPr lang="es-PE" sz="1600" dirty="0"/>
              <a:t>Los procedimientos administrativos que, por exigencia legal, deben iniciar los administrados ante las entidades para satisfacer o ejercer sus intereses o </a:t>
            </a:r>
            <a:r>
              <a:rPr lang="es-PE" sz="1600" dirty="0" smtClean="0"/>
              <a:t>derechos; </a:t>
            </a:r>
            <a:r>
              <a:rPr lang="es-PE" sz="1600" dirty="0"/>
              <a:t>los mismos </a:t>
            </a:r>
            <a:r>
              <a:rPr lang="es-PE" sz="1600" dirty="0" smtClean="0"/>
              <a:t>que deben estar considerados en el TUPA</a:t>
            </a:r>
            <a:r>
              <a:rPr lang="es-PE" sz="1600" dirty="0"/>
              <a:t>.</a:t>
            </a:r>
          </a:p>
          <a:p>
            <a:pPr algn="just"/>
            <a:endParaRPr lang="es-PE" sz="1600" dirty="0"/>
          </a:p>
        </p:txBody>
      </p:sp>
      <p:sp>
        <p:nvSpPr>
          <p:cNvPr id="68" name="Rectángulo 67"/>
          <p:cNvSpPr/>
          <p:nvPr/>
        </p:nvSpPr>
        <p:spPr>
          <a:xfrm>
            <a:off x="7585261" y="2940559"/>
            <a:ext cx="1559858" cy="654784"/>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69" name="CuadroTexto 68"/>
          <p:cNvSpPr txBox="1"/>
          <p:nvPr/>
        </p:nvSpPr>
        <p:spPr>
          <a:xfrm>
            <a:off x="7692837" y="2964473"/>
            <a:ext cx="1452282" cy="584775"/>
          </a:xfrm>
          <a:prstGeom prst="rect">
            <a:avLst/>
          </a:prstGeom>
          <a:noFill/>
        </p:spPr>
        <p:txBody>
          <a:bodyPr wrap="square" rtlCol="0">
            <a:spAutoFit/>
          </a:bodyPr>
          <a:lstStyle/>
          <a:p>
            <a:pPr algn="ctr"/>
            <a:r>
              <a:rPr lang="es-PE" sz="1600" dirty="0"/>
              <a:t>Evaluación Previa</a:t>
            </a:r>
          </a:p>
        </p:txBody>
      </p:sp>
      <p:sp>
        <p:nvSpPr>
          <p:cNvPr id="2" name="Rectángulo 1"/>
          <p:cNvSpPr/>
          <p:nvPr/>
        </p:nvSpPr>
        <p:spPr>
          <a:xfrm>
            <a:off x="424578" y="4770846"/>
            <a:ext cx="8309442" cy="1477328"/>
          </a:xfrm>
          <a:prstGeom prst="rect">
            <a:avLst/>
          </a:prstGeom>
        </p:spPr>
        <p:txBody>
          <a:bodyPr wrap="square">
            <a:spAutoFit/>
          </a:bodyPr>
          <a:lstStyle/>
          <a:p>
            <a:pPr algn="just"/>
            <a:r>
              <a:rPr lang="es-PE" b="1" dirty="0"/>
              <a:t>Artículo 35.- Plazo máximo del procedimiento administrativo de evaluación previa</a:t>
            </a:r>
          </a:p>
          <a:p>
            <a:pPr algn="just"/>
            <a:r>
              <a:rPr lang="es-PE" dirty="0" smtClean="0"/>
              <a:t>El </a:t>
            </a:r>
            <a:r>
              <a:rPr lang="es-PE" dirty="0"/>
              <a:t>plazo que transcurra desde el inicio de un procedimiento administrativo de evaluación previa hasta que sea dictada la resolución respectiva, no puede exceder de treinta (30) días hábiles, salvo que por ley o decreto legislativo se establezcan procedimientos cuyo cumplimiento requiera una duración mayor.</a:t>
            </a:r>
          </a:p>
        </p:txBody>
      </p:sp>
      <p:sp>
        <p:nvSpPr>
          <p:cNvPr id="11" name="Rectángulo 10"/>
          <p:cNvSpPr/>
          <p:nvPr/>
        </p:nvSpPr>
        <p:spPr>
          <a:xfrm>
            <a:off x="512670" y="3893519"/>
            <a:ext cx="1559858" cy="654784"/>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12" name="CuadroTexto 11"/>
          <p:cNvSpPr txBox="1"/>
          <p:nvPr/>
        </p:nvSpPr>
        <p:spPr>
          <a:xfrm>
            <a:off x="566458" y="3963528"/>
            <a:ext cx="1452282" cy="584775"/>
          </a:xfrm>
          <a:prstGeom prst="rect">
            <a:avLst/>
          </a:prstGeom>
          <a:noFill/>
        </p:spPr>
        <p:txBody>
          <a:bodyPr wrap="square" rtlCol="0">
            <a:spAutoFit/>
          </a:bodyPr>
          <a:lstStyle/>
          <a:p>
            <a:pPr algn="ctr"/>
            <a:r>
              <a:rPr lang="es-PE" sz="1600" b="1" dirty="0"/>
              <a:t>Evaluación Previa</a:t>
            </a:r>
          </a:p>
        </p:txBody>
      </p:sp>
      <p:pic>
        <p:nvPicPr>
          <p:cNvPr id="1026" name="Picture 2" descr="Resultado de imagen para procedimiento de evaluación previa"/>
          <p:cNvPicPr>
            <a:picLocks noChangeAspect="1" noChangeArrowheads="1"/>
          </p:cNvPicPr>
          <p:nvPr/>
        </p:nvPicPr>
        <p:blipFill rotWithShape="1">
          <a:blip r:embed="rId3">
            <a:extLst>
              <a:ext uri="{28A0092B-C50C-407E-A947-70E740481C1C}">
                <a14:useLocalDpi xmlns:a14="http://schemas.microsoft.com/office/drawing/2010/main" val="0"/>
              </a:ext>
            </a:extLst>
          </a:blip>
          <a:srcRect l="-1" t="3637" r="1814" b="27484"/>
          <a:stretch/>
        </p:blipFill>
        <p:spPr bwMode="auto">
          <a:xfrm>
            <a:off x="8968714" y="4329115"/>
            <a:ext cx="3047076" cy="227015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
        <p:nvSpPr>
          <p:cNvPr id="15" name="Rectángulo 14"/>
          <p:cNvSpPr/>
          <p:nvPr/>
        </p:nvSpPr>
        <p:spPr>
          <a:xfrm>
            <a:off x="2765571" y="539366"/>
            <a:ext cx="5414963" cy="76062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p>
        </p:txBody>
      </p:sp>
      <p:sp>
        <p:nvSpPr>
          <p:cNvPr id="16" name="CuadroTexto 15"/>
          <p:cNvSpPr txBox="1"/>
          <p:nvPr/>
        </p:nvSpPr>
        <p:spPr>
          <a:xfrm>
            <a:off x="2362436" y="628067"/>
            <a:ext cx="6354051" cy="646331"/>
          </a:xfrm>
          <a:prstGeom prst="rect">
            <a:avLst/>
          </a:prstGeom>
          <a:noFill/>
        </p:spPr>
        <p:txBody>
          <a:bodyPr wrap="square" rtlCol="0">
            <a:spAutoFit/>
          </a:bodyPr>
          <a:lstStyle/>
          <a:p>
            <a:pPr algn="ctr"/>
            <a:r>
              <a:rPr lang="es-PE" b="1" dirty="0" smtClean="0"/>
              <a:t>FORMAS DE APROBACIÓN DE LOS PROCEDIMIENTOS ADMINISTRATIVOS (LPAG)</a:t>
            </a:r>
            <a:endParaRPr lang="es-PE" b="1" dirty="0"/>
          </a:p>
        </p:txBody>
      </p:sp>
    </p:spTree>
    <p:extLst>
      <p:ext uri="{BB962C8B-B14F-4D97-AF65-F5344CB8AC3E}">
        <p14:creationId xmlns:p14="http://schemas.microsoft.com/office/powerpoint/2010/main" val="2044216184"/>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620042" y="1823251"/>
            <a:ext cx="2366348" cy="1540878"/>
          </a:xfrm>
          <a:prstGeom prst="rect">
            <a:avLst/>
          </a:prstGeom>
        </p:spPr>
      </p:pic>
      <p:sp>
        <p:nvSpPr>
          <p:cNvPr id="3" name="Abrir llave 2"/>
          <p:cNvSpPr/>
          <p:nvPr/>
        </p:nvSpPr>
        <p:spPr>
          <a:xfrm>
            <a:off x="3147453" y="606623"/>
            <a:ext cx="127544" cy="401663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sz="1600"/>
          </a:p>
        </p:txBody>
      </p:sp>
      <p:sp>
        <p:nvSpPr>
          <p:cNvPr id="4" name="Rectángulo 3"/>
          <p:cNvSpPr/>
          <p:nvPr/>
        </p:nvSpPr>
        <p:spPr>
          <a:xfrm>
            <a:off x="3393982" y="328616"/>
            <a:ext cx="7095566" cy="44728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5" name="CuadroTexto 4"/>
          <p:cNvSpPr txBox="1"/>
          <p:nvPr/>
        </p:nvSpPr>
        <p:spPr>
          <a:xfrm>
            <a:off x="3678610" y="283564"/>
            <a:ext cx="6810938" cy="584775"/>
          </a:xfrm>
          <a:prstGeom prst="rect">
            <a:avLst/>
          </a:prstGeom>
          <a:noFill/>
        </p:spPr>
        <p:txBody>
          <a:bodyPr wrap="square" rtlCol="0">
            <a:spAutoFit/>
          </a:bodyPr>
          <a:lstStyle/>
          <a:p>
            <a:pPr algn="just"/>
            <a:r>
              <a:rPr lang="es-PE" sz="1600" b="1" dirty="0"/>
              <a:t>¿</a:t>
            </a:r>
            <a:r>
              <a:rPr lang="es-PE" sz="1600" b="1" dirty="0" smtClean="0"/>
              <a:t>Qué contiene? </a:t>
            </a:r>
            <a:r>
              <a:rPr lang="es-PE" sz="1600" dirty="0"/>
              <a:t>P</a:t>
            </a:r>
            <a:r>
              <a:rPr lang="es-PE" sz="1600" dirty="0" smtClean="0"/>
              <a:t>rocedimientos</a:t>
            </a:r>
            <a:r>
              <a:rPr lang="es-PE" sz="1600" dirty="0"/>
              <a:t>, requisitos y costos </a:t>
            </a:r>
            <a:r>
              <a:rPr lang="es-PE" sz="1600" dirty="0" smtClean="0"/>
              <a:t>administrativos, entre otros.</a:t>
            </a:r>
            <a:endParaRPr lang="es-PE" sz="1600" dirty="0"/>
          </a:p>
        </p:txBody>
      </p:sp>
      <p:sp>
        <p:nvSpPr>
          <p:cNvPr id="6" name="Rectángulo 5"/>
          <p:cNvSpPr/>
          <p:nvPr/>
        </p:nvSpPr>
        <p:spPr>
          <a:xfrm>
            <a:off x="3434323" y="921776"/>
            <a:ext cx="7095566" cy="408668"/>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7" name="CuadroTexto 6"/>
          <p:cNvSpPr txBox="1"/>
          <p:nvPr/>
        </p:nvSpPr>
        <p:spPr>
          <a:xfrm>
            <a:off x="3655796" y="972977"/>
            <a:ext cx="6810938" cy="338554"/>
          </a:xfrm>
          <a:prstGeom prst="rect">
            <a:avLst/>
          </a:prstGeom>
          <a:noFill/>
        </p:spPr>
        <p:txBody>
          <a:bodyPr wrap="square" rtlCol="0">
            <a:spAutoFit/>
          </a:bodyPr>
          <a:lstStyle/>
          <a:p>
            <a:pPr algn="just"/>
            <a:r>
              <a:rPr lang="es-PE" sz="1600" b="1" dirty="0" smtClean="0"/>
              <a:t>¿Mediante qué norma es aprobado? </a:t>
            </a:r>
            <a:r>
              <a:rPr lang="es-PE" sz="1600" dirty="0" smtClean="0"/>
              <a:t>Decreto Supremo del Sector</a:t>
            </a:r>
            <a:endParaRPr lang="es-PE" sz="1600" dirty="0"/>
          </a:p>
        </p:txBody>
      </p:sp>
      <p:sp>
        <p:nvSpPr>
          <p:cNvPr id="8" name="Rectángulo 7"/>
          <p:cNvSpPr/>
          <p:nvPr/>
        </p:nvSpPr>
        <p:spPr>
          <a:xfrm>
            <a:off x="3443690" y="1544807"/>
            <a:ext cx="7045857" cy="825837"/>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9" name="CuadroTexto 8"/>
          <p:cNvSpPr txBox="1"/>
          <p:nvPr/>
        </p:nvSpPr>
        <p:spPr>
          <a:xfrm>
            <a:off x="3678610" y="1539647"/>
            <a:ext cx="6810938" cy="830997"/>
          </a:xfrm>
          <a:prstGeom prst="rect">
            <a:avLst/>
          </a:prstGeom>
          <a:noFill/>
        </p:spPr>
        <p:txBody>
          <a:bodyPr wrap="square" rtlCol="0">
            <a:spAutoFit/>
          </a:bodyPr>
          <a:lstStyle/>
          <a:p>
            <a:pPr algn="just"/>
            <a:r>
              <a:rPr lang="es-PE" sz="1600" b="1" dirty="0" smtClean="0"/>
              <a:t>¿Qué exigen las Entidades a los administrados? </a:t>
            </a:r>
            <a:r>
              <a:rPr lang="es-PE" sz="1600" dirty="0" smtClean="0"/>
              <a:t>El </a:t>
            </a:r>
            <a:r>
              <a:rPr lang="es-PE" sz="1600" dirty="0"/>
              <a:t>cumplimiento de procedimientos, la presentación de documentos, </a:t>
            </a:r>
            <a:r>
              <a:rPr lang="es-PE" sz="1600" dirty="0" smtClean="0"/>
              <a:t>el </a:t>
            </a:r>
            <a:r>
              <a:rPr lang="es-PE" sz="1600" dirty="0"/>
              <a:t>pago por derechos de </a:t>
            </a:r>
            <a:r>
              <a:rPr lang="es-PE" sz="1600" dirty="0" smtClean="0"/>
              <a:t>tramitación.</a:t>
            </a:r>
            <a:endParaRPr lang="es-PE" sz="1600" dirty="0"/>
          </a:p>
        </p:txBody>
      </p:sp>
      <p:sp>
        <p:nvSpPr>
          <p:cNvPr id="10" name="Rectángulo 9"/>
          <p:cNvSpPr/>
          <p:nvPr/>
        </p:nvSpPr>
        <p:spPr>
          <a:xfrm>
            <a:off x="3463861" y="2550104"/>
            <a:ext cx="7036490" cy="2073156"/>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11" name="CuadroTexto 10"/>
          <p:cNvSpPr txBox="1"/>
          <p:nvPr/>
        </p:nvSpPr>
        <p:spPr>
          <a:xfrm>
            <a:off x="3576637" y="2536145"/>
            <a:ext cx="6810938" cy="2062103"/>
          </a:xfrm>
          <a:prstGeom prst="rect">
            <a:avLst/>
          </a:prstGeom>
          <a:noFill/>
        </p:spPr>
        <p:txBody>
          <a:bodyPr wrap="square" rtlCol="0">
            <a:spAutoFit/>
          </a:bodyPr>
          <a:lstStyle/>
          <a:p>
            <a:pPr algn="just"/>
            <a:r>
              <a:rPr lang="es-PE" sz="1600" b="1" dirty="0" smtClean="0"/>
              <a:t>Responsabilidad administrativa de los funcionarios.</a:t>
            </a:r>
          </a:p>
          <a:p>
            <a:pPr marL="285750" indent="-285750" algn="just">
              <a:buFont typeface="Arial" panose="020B0604020202020204" pitchFamily="34" charset="0"/>
              <a:buChar char="•"/>
            </a:pPr>
            <a:r>
              <a:rPr lang="es-PE" sz="1600" dirty="0"/>
              <a:t> Solicita o exige el cumplimiento de requisitos que no están en el TUPA o que, estando en el TUPA, no han sido establecidos por la normatividad vigente o han sido derogados</a:t>
            </a:r>
            <a:r>
              <a:rPr lang="es-PE" sz="1600" dirty="0" smtClean="0"/>
              <a:t>.</a:t>
            </a:r>
          </a:p>
          <a:p>
            <a:pPr marL="285750" indent="-285750" algn="just">
              <a:buFont typeface="Arial" panose="020B0604020202020204" pitchFamily="34" charset="0"/>
              <a:buChar char="•"/>
            </a:pPr>
            <a:r>
              <a:rPr lang="es-PE" sz="1600" dirty="0"/>
              <a:t>Aplique tasas que no han sido aprobadas conforme a lo dispuesto por los artículos 44 y 45 de esta Ley, y por el Texto Único Ordenado del Código Tributario, cuando corresponda</a:t>
            </a:r>
            <a:r>
              <a:rPr lang="es-PE" sz="1600" dirty="0" smtClean="0"/>
              <a:t>.</a:t>
            </a:r>
          </a:p>
          <a:p>
            <a:pPr marL="285750" indent="-285750" algn="just">
              <a:buFont typeface="Arial" panose="020B0604020202020204" pitchFamily="34" charset="0"/>
              <a:buChar char="•"/>
            </a:pPr>
            <a:r>
              <a:rPr lang="es-PE" sz="1600" dirty="0"/>
              <a:t>El plazo </a:t>
            </a:r>
            <a:r>
              <a:rPr lang="es-PE" sz="1600" dirty="0" smtClean="0"/>
              <a:t>no </a:t>
            </a:r>
            <a:r>
              <a:rPr lang="es-PE" sz="1600" dirty="0"/>
              <a:t>puede exceder de treinta (30) días </a:t>
            </a:r>
            <a:r>
              <a:rPr lang="es-PE" sz="1600" dirty="0" smtClean="0"/>
              <a:t>hábiles.</a:t>
            </a:r>
            <a:endParaRPr lang="es-PE" sz="1600" dirty="0"/>
          </a:p>
        </p:txBody>
      </p:sp>
      <p:graphicFrame>
        <p:nvGraphicFramePr>
          <p:cNvPr id="15" name="Tabla 14"/>
          <p:cNvGraphicFramePr>
            <a:graphicFrameLocks noGrp="1"/>
          </p:cNvGraphicFramePr>
          <p:nvPr>
            <p:extLst>
              <p:ext uri="{D42A27DB-BD31-4B8C-83A1-F6EECF244321}">
                <p14:modId xmlns:p14="http://schemas.microsoft.com/office/powerpoint/2010/main" val="1589243979"/>
              </p:ext>
            </p:extLst>
          </p:nvPr>
        </p:nvGraphicFramePr>
        <p:xfrm>
          <a:off x="1014412" y="4875322"/>
          <a:ext cx="9758364" cy="1766888"/>
        </p:xfrm>
        <a:graphic>
          <a:graphicData uri="http://schemas.openxmlformats.org/drawingml/2006/table">
            <a:tbl>
              <a:tblPr firstRow="1" bandRow="1">
                <a:tableStyleId>{BDBED569-4797-4DF1-A0F4-6AAB3CD982D8}</a:tableStyleId>
              </a:tblPr>
              <a:tblGrid>
                <a:gridCol w="1822990"/>
                <a:gridCol w="1305974"/>
                <a:gridCol w="1485900"/>
                <a:gridCol w="2428874"/>
                <a:gridCol w="1042988"/>
                <a:gridCol w="1671638"/>
              </a:tblGrid>
              <a:tr h="700088">
                <a:tc>
                  <a:txBody>
                    <a:bodyPr/>
                    <a:lstStyle/>
                    <a:p>
                      <a:pPr algn="ctr"/>
                      <a:r>
                        <a:rPr lang="es-PE" dirty="0" smtClean="0"/>
                        <a:t>Procedimiento</a:t>
                      </a:r>
                      <a:endParaRPr lang="es-PE" dirty="0"/>
                    </a:p>
                  </a:txBody>
                  <a:tcPr/>
                </a:tc>
                <a:tc>
                  <a:txBody>
                    <a:bodyPr/>
                    <a:lstStyle/>
                    <a:p>
                      <a:pPr algn="ctr"/>
                      <a:r>
                        <a:rPr lang="es-PE" dirty="0" smtClean="0"/>
                        <a:t>Requisitos</a:t>
                      </a:r>
                      <a:endParaRPr lang="es-PE" dirty="0"/>
                    </a:p>
                  </a:txBody>
                  <a:tcPr/>
                </a:tc>
                <a:tc>
                  <a:txBody>
                    <a:bodyPr/>
                    <a:lstStyle/>
                    <a:p>
                      <a:pPr algn="ctr"/>
                      <a:r>
                        <a:rPr lang="es-PE" dirty="0" smtClean="0"/>
                        <a:t>Derecho de Tramitación</a:t>
                      </a:r>
                      <a:endParaRPr lang="es-PE" dirty="0"/>
                    </a:p>
                  </a:txBody>
                  <a:tcPr/>
                </a:tc>
                <a:tc>
                  <a:txBody>
                    <a:bodyPr/>
                    <a:lstStyle/>
                    <a:p>
                      <a:pPr algn="ctr"/>
                      <a:r>
                        <a:rPr lang="es-PE" dirty="0" smtClean="0"/>
                        <a:t>Autoridad</a:t>
                      </a:r>
                      <a:r>
                        <a:rPr lang="es-PE" baseline="0" dirty="0" smtClean="0"/>
                        <a:t> competente para resolver</a:t>
                      </a:r>
                      <a:endParaRPr lang="es-PE" dirty="0"/>
                    </a:p>
                  </a:txBody>
                  <a:tcPr/>
                </a:tc>
                <a:tc>
                  <a:txBody>
                    <a:bodyPr/>
                    <a:lstStyle/>
                    <a:p>
                      <a:pPr algn="ctr"/>
                      <a:r>
                        <a:rPr lang="es-PE" dirty="0" smtClean="0"/>
                        <a:t>Plazo</a:t>
                      </a:r>
                      <a:endParaRPr lang="es-PE" dirty="0"/>
                    </a:p>
                  </a:txBody>
                  <a:tcPr/>
                </a:tc>
                <a:tc>
                  <a:txBody>
                    <a:bodyPr/>
                    <a:lstStyle/>
                    <a:p>
                      <a:pPr algn="ctr"/>
                      <a:r>
                        <a:rPr lang="es-PE" dirty="0" smtClean="0"/>
                        <a:t>Calificación</a:t>
                      </a:r>
                      <a:endParaRPr lang="es-PE" dirty="0"/>
                    </a:p>
                  </a:txBody>
                  <a:tcPr/>
                </a:tc>
              </a:tr>
              <a:tr h="364548">
                <a:tc>
                  <a:txBody>
                    <a:bodyPr/>
                    <a:lstStyle/>
                    <a:p>
                      <a:pPr algn="ctr"/>
                      <a:r>
                        <a:rPr lang="es-PE" sz="1600" dirty="0" smtClean="0"/>
                        <a:t>Nombre y Base Legal</a:t>
                      </a:r>
                    </a:p>
                    <a:p>
                      <a:pPr algn="ctr"/>
                      <a:r>
                        <a:rPr lang="es-PE" sz="1600" dirty="0" smtClean="0"/>
                        <a:t>DS o norma de mayor jerarquía</a:t>
                      </a:r>
                      <a:endParaRPr lang="es-PE" sz="1600" dirty="0"/>
                    </a:p>
                  </a:txBody>
                  <a:tcPr/>
                </a:tc>
                <a:tc>
                  <a:txBody>
                    <a:bodyPr/>
                    <a:lstStyle/>
                    <a:p>
                      <a:pPr algn="ctr"/>
                      <a:r>
                        <a:rPr lang="es-PE" sz="1600" dirty="0" smtClean="0"/>
                        <a:t>DS o norma de mayor jerarquía</a:t>
                      </a:r>
                      <a:endParaRPr lang="es-P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PE" sz="1600" dirty="0" smtClean="0"/>
                        <a:t>DS o norma de mayor jerarquía</a:t>
                      </a:r>
                    </a:p>
                    <a:p>
                      <a:pPr algn="ctr"/>
                      <a:endParaRPr lang="es-PE" sz="1600" dirty="0"/>
                    </a:p>
                  </a:txBody>
                  <a:tcPr/>
                </a:tc>
                <a:tc>
                  <a:txBody>
                    <a:bodyPr/>
                    <a:lstStyle/>
                    <a:p>
                      <a:pPr algn="ctr"/>
                      <a:r>
                        <a:rPr lang="es-PE" sz="1600" dirty="0" smtClean="0"/>
                        <a:t>   </a:t>
                      </a:r>
                    </a:p>
                    <a:p>
                      <a:pPr algn="ctr"/>
                      <a:r>
                        <a:rPr lang="es-PE" sz="1600" dirty="0" smtClean="0"/>
                        <a:t>ROF</a:t>
                      </a:r>
                      <a:endParaRPr lang="es-PE" sz="1600" dirty="0"/>
                    </a:p>
                  </a:txBody>
                  <a:tcPr/>
                </a:tc>
                <a:tc>
                  <a:txBody>
                    <a:bodyPr/>
                    <a:lstStyle/>
                    <a:p>
                      <a:pPr algn="ctr"/>
                      <a:r>
                        <a:rPr lang="es-PE" sz="1600" dirty="0" smtClean="0"/>
                        <a:t>Máximo 30 días hábiles </a:t>
                      </a:r>
                      <a:r>
                        <a:rPr lang="es-PE" sz="1600" baseline="0" dirty="0" smtClean="0"/>
                        <a:t> </a:t>
                      </a:r>
                      <a:endParaRPr lang="es-PE" sz="1600" dirty="0"/>
                    </a:p>
                  </a:txBody>
                  <a:tcPr/>
                </a:tc>
                <a:tc>
                  <a:txBody>
                    <a:bodyPr/>
                    <a:lstStyle/>
                    <a:p>
                      <a:pPr algn="ctr"/>
                      <a:r>
                        <a:rPr lang="es-PE" sz="1600" dirty="0" smtClean="0"/>
                        <a:t>Aprobación automática o Evaluación Previa</a:t>
                      </a:r>
                      <a:endParaRPr lang="es-PE" sz="1600" dirty="0"/>
                    </a:p>
                  </a:txBody>
                  <a:tcPr/>
                </a:tc>
              </a:tr>
            </a:tbl>
          </a:graphicData>
        </a:graphic>
      </p:graphicFrame>
    </p:spTree>
    <p:extLst>
      <p:ext uri="{BB962C8B-B14F-4D97-AF65-F5344CB8AC3E}">
        <p14:creationId xmlns:p14="http://schemas.microsoft.com/office/powerpoint/2010/main" val="2941418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srcRect b="10247"/>
          <a:stretch/>
        </p:blipFill>
        <p:spPr>
          <a:xfrm>
            <a:off x="3589361" y="1705970"/>
            <a:ext cx="5181202" cy="3425588"/>
          </a:xfrm>
          <a:prstGeom prst="rect">
            <a:avLst/>
          </a:prstGeom>
        </p:spPr>
      </p:pic>
    </p:spTree>
    <p:extLst>
      <p:ext uri="{BB962C8B-B14F-4D97-AF65-F5344CB8AC3E}">
        <p14:creationId xmlns:p14="http://schemas.microsoft.com/office/powerpoint/2010/main" val="21296873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07410" y="2507260"/>
            <a:ext cx="1950097"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5" name="CuadroTexto 4"/>
          <p:cNvSpPr txBox="1"/>
          <p:nvPr/>
        </p:nvSpPr>
        <p:spPr>
          <a:xfrm>
            <a:off x="1007411" y="2499919"/>
            <a:ext cx="1950096" cy="923330"/>
          </a:xfrm>
          <a:prstGeom prst="rect">
            <a:avLst/>
          </a:prstGeom>
          <a:noFill/>
        </p:spPr>
        <p:txBody>
          <a:bodyPr wrap="square" rtlCol="0">
            <a:spAutoFit/>
          </a:bodyPr>
          <a:lstStyle/>
          <a:p>
            <a:pPr algn="ctr"/>
            <a:r>
              <a:rPr lang="es-PE" dirty="0" smtClean="0"/>
              <a:t>Actos de Administración Interna </a:t>
            </a:r>
            <a:endParaRPr lang="es-PE" dirty="0"/>
          </a:p>
        </p:txBody>
      </p:sp>
      <p:pic>
        <p:nvPicPr>
          <p:cNvPr id="6" name="Imagen 5"/>
          <p:cNvPicPr>
            <a:picLocks noChangeAspect="1"/>
          </p:cNvPicPr>
          <p:nvPr/>
        </p:nvPicPr>
        <p:blipFill rotWithShape="1">
          <a:blip r:embed="rId2"/>
          <a:srcRect r="24784"/>
          <a:stretch/>
        </p:blipFill>
        <p:spPr>
          <a:xfrm>
            <a:off x="4574523" y="4100511"/>
            <a:ext cx="1611966" cy="214312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7" name="Rectángulo 6"/>
          <p:cNvSpPr/>
          <p:nvPr/>
        </p:nvSpPr>
        <p:spPr>
          <a:xfrm>
            <a:off x="4200522" y="2514601"/>
            <a:ext cx="2743200"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8" name="CuadroTexto 7"/>
          <p:cNvSpPr txBox="1"/>
          <p:nvPr/>
        </p:nvSpPr>
        <p:spPr>
          <a:xfrm>
            <a:off x="4405458" y="2464763"/>
            <a:ext cx="2538264" cy="923330"/>
          </a:xfrm>
          <a:prstGeom prst="rect">
            <a:avLst/>
          </a:prstGeom>
          <a:noFill/>
        </p:spPr>
        <p:txBody>
          <a:bodyPr wrap="square" rtlCol="0">
            <a:spAutoFit/>
          </a:bodyPr>
          <a:lstStyle/>
          <a:p>
            <a:pPr algn="ctr"/>
            <a:r>
              <a:rPr lang="es-PE" dirty="0"/>
              <a:t>Los comportamientos y actividades materiales de las entidades</a:t>
            </a:r>
          </a:p>
        </p:txBody>
      </p:sp>
      <p:sp>
        <p:nvSpPr>
          <p:cNvPr id="9" name="Rectángulo 8"/>
          <p:cNvSpPr/>
          <p:nvPr/>
        </p:nvSpPr>
        <p:spPr>
          <a:xfrm>
            <a:off x="8217839" y="2530702"/>
            <a:ext cx="1950097"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10" name="CuadroTexto 9"/>
          <p:cNvSpPr txBox="1"/>
          <p:nvPr/>
        </p:nvSpPr>
        <p:spPr>
          <a:xfrm>
            <a:off x="8217840" y="2578389"/>
            <a:ext cx="1950096" cy="646331"/>
          </a:xfrm>
          <a:prstGeom prst="rect">
            <a:avLst/>
          </a:prstGeom>
          <a:noFill/>
        </p:spPr>
        <p:txBody>
          <a:bodyPr wrap="square" rtlCol="0">
            <a:spAutoFit/>
          </a:bodyPr>
          <a:lstStyle/>
          <a:p>
            <a:pPr algn="ctr"/>
            <a:r>
              <a:rPr lang="es-PE" dirty="0" smtClean="0"/>
              <a:t>Acto</a:t>
            </a:r>
          </a:p>
          <a:p>
            <a:pPr algn="ctr"/>
            <a:r>
              <a:rPr lang="es-PE" dirty="0" smtClean="0"/>
              <a:t>Administrativo</a:t>
            </a:r>
            <a:endParaRPr lang="es-PE" dirty="0"/>
          </a:p>
        </p:txBody>
      </p:sp>
      <p:pic>
        <p:nvPicPr>
          <p:cNvPr id="11" name="Imagen 10"/>
          <p:cNvPicPr>
            <a:picLocks noChangeAspect="1"/>
          </p:cNvPicPr>
          <p:nvPr/>
        </p:nvPicPr>
        <p:blipFill>
          <a:blip r:embed="rId3"/>
          <a:stretch>
            <a:fillRect/>
          </a:stretch>
        </p:blipFill>
        <p:spPr>
          <a:xfrm>
            <a:off x="1925310" y="1917106"/>
            <a:ext cx="7522368" cy="501161"/>
          </a:xfrm>
          <a:prstGeom prst="rect">
            <a:avLst/>
          </a:prstGeom>
        </p:spPr>
      </p:pic>
      <p:sp>
        <p:nvSpPr>
          <p:cNvPr id="15" name="Rectángulo 14"/>
          <p:cNvSpPr/>
          <p:nvPr/>
        </p:nvSpPr>
        <p:spPr>
          <a:xfrm>
            <a:off x="3114675" y="1142189"/>
            <a:ext cx="5414963" cy="76062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p>
        </p:txBody>
      </p:sp>
      <p:sp>
        <p:nvSpPr>
          <p:cNvPr id="16" name="CuadroTexto 15"/>
          <p:cNvSpPr txBox="1"/>
          <p:nvPr/>
        </p:nvSpPr>
        <p:spPr>
          <a:xfrm>
            <a:off x="3303209" y="1312055"/>
            <a:ext cx="6133821" cy="369332"/>
          </a:xfrm>
          <a:prstGeom prst="rect">
            <a:avLst/>
          </a:prstGeom>
          <a:noFill/>
        </p:spPr>
        <p:txBody>
          <a:bodyPr wrap="square" rtlCol="0">
            <a:spAutoFit/>
          </a:bodyPr>
          <a:lstStyle/>
          <a:p>
            <a:r>
              <a:rPr lang="es-PE" b="1" dirty="0"/>
              <a:t>TIPOS DE ACTOS EN LA ADMINISTRACIÓN PÚBLICA</a:t>
            </a:r>
          </a:p>
        </p:txBody>
      </p:sp>
    </p:spTree>
    <p:extLst>
      <p:ext uri="{BB962C8B-B14F-4D97-AF65-F5344CB8AC3E}">
        <p14:creationId xmlns:p14="http://schemas.microsoft.com/office/powerpoint/2010/main" val="33933818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6249" y="319882"/>
            <a:ext cx="10515600" cy="629957"/>
          </a:xfrm>
        </p:spPr>
        <p:txBody>
          <a:bodyPr/>
          <a:lstStyle/>
          <a:p>
            <a:pPr algn="ctr"/>
            <a:r>
              <a:rPr lang="es-PE" sz="2400" b="1" u="sng" dirty="0" smtClean="0">
                <a:solidFill>
                  <a:prstClr val="black"/>
                </a:solidFill>
              </a:rPr>
              <a:t>TIPOS DE ACTOS EN </a:t>
            </a:r>
            <a:r>
              <a:rPr lang="es-PE" sz="2400" b="1" u="sng" dirty="0">
                <a:solidFill>
                  <a:prstClr val="black"/>
                </a:solidFill>
              </a:rPr>
              <a:t>LA ADMINISTRACIÓN PÚBLICA </a:t>
            </a:r>
            <a:r>
              <a:rPr lang="es-PE" sz="2400" b="1" dirty="0">
                <a:solidFill>
                  <a:prstClr val="black"/>
                </a:solidFill>
              </a:rPr>
              <a:t>(LPAG)</a:t>
            </a:r>
            <a:endParaRPr lang="es-PE" dirty="0"/>
          </a:p>
        </p:txBody>
      </p:sp>
      <p:sp>
        <p:nvSpPr>
          <p:cNvPr id="3" name="Marcador de contenido 2"/>
          <p:cNvSpPr>
            <a:spLocks noGrp="1"/>
          </p:cNvSpPr>
          <p:nvPr>
            <p:ph sz="half" idx="1"/>
          </p:nvPr>
        </p:nvSpPr>
        <p:spPr>
          <a:xfrm>
            <a:off x="838200" y="1680882"/>
            <a:ext cx="4062413" cy="4496081"/>
          </a:xfrm>
        </p:spPr>
        <p:txBody>
          <a:bodyPr>
            <a:normAutofit/>
          </a:bodyPr>
          <a:lstStyle/>
          <a:p>
            <a:pPr marL="0" indent="0">
              <a:buNone/>
            </a:pPr>
            <a:r>
              <a:rPr lang="es-PE" sz="2000" b="1" u="sng" dirty="0" smtClean="0"/>
              <a:t>No son Actos Administrativos</a:t>
            </a:r>
            <a:endParaRPr lang="es-PE" sz="2000" u="sng" dirty="0" smtClean="0"/>
          </a:p>
          <a:p>
            <a:r>
              <a:rPr lang="es-PE" sz="2000" dirty="0" smtClean="0"/>
              <a:t>Actos </a:t>
            </a:r>
            <a:r>
              <a:rPr lang="es-PE" sz="2000" dirty="0"/>
              <a:t>de Administración Interna. </a:t>
            </a:r>
          </a:p>
          <a:p>
            <a:r>
              <a:rPr lang="es-PE" sz="2000" dirty="0"/>
              <a:t>Los comportamientos y actividades materiales de las </a:t>
            </a:r>
            <a:r>
              <a:rPr lang="es-PE" sz="2000" dirty="0" smtClean="0"/>
              <a:t>entidades.</a:t>
            </a:r>
            <a:endParaRPr lang="es-PE" sz="2000" dirty="0"/>
          </a:p>
          <a:p>
            <a:pPr marL="0" indent="0">
              <a:buNone/>
            </a:pPr>
            <a:endParaRPr lang="es-PE" b="1" dirty="0"/>
          </a:p>
          <a:p>
            <a:pPr marL="0" indent="0">
              <a:buNone/>
            </a:pPr>
            <a:endParaRPr lang="es-PE" dirty="0"/>
          </a:p>
        </p:txBody>
      </p:sp>
      <p:sp>
        <p:nvSpPr>
          <p:cNvPr id="4" name="Marcador de contenido 3"/>
          <p:cNvSpPr>
            <a:spLocks noGrp="1"/>
          </p:cNvSpPr>
          <p:nvPr>
            <p:ph sz="half" idx="2"/>
          </p:nvPr>
        </p:nvSpPr>
        <p:spPr>
          <a:xfrm>
            <a:off x="4900613" y="1221302"/>
            <a:ext cx="6533869" cy="5908160"/>
          </a:xfrm>
        </p:spPr>
        <p:txBody>
          <a:bodyPr>
            <a:noAutofit/>
          </a:bodyPr>
          <a:lstStyle/>
          <a:p>
            <a:pPr>
              <a:buFont typeface="Wingdings" panose="05000000000000000000" pitchFamily="2" charset="2"/>
              <a:buChar char="q"/>
            </a:pPr>
            <a:r>
              <a:rPr lang="es-PE" sz="1700" b="1" dirty="0" smtClean="0"/>
              <a:t> Artículo </a:t>
            </a:r>
            <a:r>
              <a:rPr lang="es-PE" sz="1700" b="1" dirty="0"/>
              <a:t>1. - Concepto de </a:t>
            </a:r>
            <a:r>
              <a:rPr lang="es-PE" sz="1700" b="1" dirty="0" smtClean="0"/>
              <a:t>acto administrativo</a:t>
            </a:r>
            <a:endParaRPr lang="es-PE" sz="1700" b="1" dirty="0"/>
          </a:p>
          <a:p>
            <a:pPr marL="0" indent="0" algn="just">
              <a:buNone/>
            </a:pPr>
            <a:r>
              <a:rPr lang="es-PE" sz="1700" dirty="0" smtClean="0"/>
              <a:t>1.2 </a:t>
            </a:r>
            <a:r>
              <a:rPr lang="es-PE" sz="1700" dirty="0"/>
              <a:t>No son actos administrativos</a:t>
            </a:r>
            <a:r>
              <a:rPr lang="es-PE" sz="1700" dirty="0" smtClean="0"/>
              <a:t>:</a:t>
            </a:r>
            <a:endParaRPr lang="es-PE" sz="1700" dirty="0"/>
          </a:p>
          <a:p>
            <a:pPr marL="0" indent="0" algn="just">
              <a:buNone/>
            </a:pPr>
            <a:r>
              <a:rPr lang="es-PE" sz="1700" dirty="0" smtClean="0"/>
              <a:t>1.2.1 </a:t>
            </a:r>
            <a:r>
              <a:rPr lang="es-PE" sz="1700" dirty="0"/>
              <a:t>Los actos de administración interna de las entidades destinados a organizar o hacer funcionar sus propias actividades o servicios</a:t>
            </a:r>
            <a:r>
              <a:rPr lang="es-PE" sz="1700" dirty="0" smtClean="0"/>
              <a:t>. (…)</a:t>
            </a:r>
          </a:p>
          <a:p>
            <a:pPr marL="0" indent="0" algn="just">
              <a:buNone/>
            </a:pPr>
            <a:r>
              <a:rPr lang="es-PE" sz="1700" dirty="0" smtClean="0"/>
              <a:t>1.2.2 </a:t>
            </a:r>
            <a:r>
              <a:rPr lang="es-PE" sz="1700" dirty="0"/>
              <a:t>Los comportamientos y actividades materiales de las entidades</a:t>
            </a:r>
            <a:r>
              <a:rPr lang="es-PE" sz="1700" dirty="0" smtClean="0"/>
              <a:t>.</a:t>
            </a:r>
          </a:p>
          <a:p>
            <a:pPr marL="0" indent="0" algn="just">
              <a:buNone/>
            </a:pPr>
            <a:endParaRPr lang="es-PE" sz="1700" dirty="0" smtClean="0"/>
          </a:p>
          <a:p>
            <a:pPr algn="just">
              <a:buFont typeface="Wingdings" panose="05000000000000000000" pitchFamily="2" charset="2"/>
              <a:buChar char="q"/>
            </a:pPr>
            <a:r>
              <a:rPr lang="es-PE" sz="1700" b="1" dirty="0"/>
              <a:t>Artículo 7.- Régimen de los actos de administración </a:t>
            </a:r>
            <a:r>
              <a:rPr lang="es-PE" sz="1700" b="1" dirty="0" smtClean="0"/>
              <a:t>interna</a:t>
            </a:r>
            <a:endParaRPr lang="es-PE" sz="1700" dirty="0"/>
          </a:p>
          <a:p>
            <a:pPr marL="0" indent="0" algn="just">
              <a:buNone/>
            </a:pPr>
            <a:r>
              <a:rPr lang="es-PE" sz="1700" dirty="0"/>
              <a:t>7.1 Los actos de administración interna se orientan a la </a:t>
            </a:r>
            <a:r>
              <a:rPr lang="es-PE" sz="1700" b="1" dirty="0"/>
              <a:t>eficacia y eficiencia de los servicios y a los fines permanentes de las entidades</a:t>
            </a:r>
            <a:r>
              <a:rPr lang="es-PE" sz="1700" dirty="0"/>
              <a:t>. Son emitidos por el órgano competente, su objeto debe ser física y jurídicamente posible, su motivación será facultativa cuando los superiores jerárquicos impartan las órdenes a sus subalternos en la forma legalmente prevista</a:t>
            </a:r>
            <a:r>
              <a:rPr lang="es-PE" sz="1700" dirty="0" smtClean="0"/>
              <a:t>.</a:t>
            </a:r>
            <a:endParaRPr lang="es-PE" sz="1700" dirty="0"/>
          </a:p>
          <a:p>
            <a:pPr marL="0" indent="0" algn="just">
              <a:buNone/>
            </a:pPr>
            <a:r>
              <a:rPr lang="es-PE" sz="1700" dirty="0"/>
              <a:t>7.2 Las decisiones internas de mero trámite, pueden impartirse verbalmente por el órgano competente, en cuyo caso el órgano inferior que las reciba las documentará por escrito y comunicará de inmediato, indicando la autoridad de quien procede mediante la fórmula, “Por orden de ...”.</a:t>
            </a:r>
          </a:p>
        </p:txBody>
      </p:sp>
      <p:pic>
        <p:nvPicPr>
          <p:cNvPr id="6" name="Imagen 5"/>
          <p:cNvPicPr>
            <a:picLocks noChangeAspect="1"/>
          </p:cNvPicPr>
          <p:nvPr/>
        </p:nvPicPr>
        <p:blipFill>
          <a:blip r:embed="rId2"/>
          <a:stretch>
            <a:fillRect/>
          </a:stretch>
        </p:blipFill>
        <p:spPr>
          <a:xfrm>
            <a:off x="476249" y="3928922"/>
            <a:ext cx="3597389" cy="2014538"/>
          </a:xfrm>
          <a:prstGeom prst="rect">
            <a:avLst/>
          </a:prstGeom>
        </p:spPr>
      </p:pic>
    </p:spTree>
    <p:extLst>
      <p:ext uri="{BB962C8B-B14F-4D97-AF65-F5344CB8AC3E}">
        <p14:creationId xmlns:p14="http://schemas.microsoft.com/office/powerpoint/2010/main" val="101306820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6317" y="216092"/>
            <a:ext cx="10515600" cy="1325563"/>
          </a:xfrm>
        </p:spPr>
        <p:txBody>
          <a:bodyPr>
            <a:normAutofit/>
          </a:bodyPr>
          <a:lstStyle/>
          <a:p>
            <a:pPr algn="ctr"/>
            <a:r>
              <a:rPr lang="es-PE" sz="2400" b="1" u="sng" dirty="0" smtClean="0"/>
              <a:t>TIPOS DE ACTOS </a:t>
            </a:r>
            <a:r>
              <a:rPr lang="es-PE" sz="2400" b="1" u="sng" dirty="0"/>
              <a:t>EN LA ADMINISTRACIÓN PÚBLICA </a:t>
            </a:r>
            <a:r>
              <a:rPr lang="es-PE" sz="2400" b="1" dirty="0"/>
              <a:t>(LPAG)</a:t>
            </a:r>
          </a:p>
        </p:txBody>
      </p:sp>
      <p:sp>
        <p:nvSpPr>
          <p:cNvPr id="3" name="Marcador de contenido 2"/>
          <p:cNvSpPr>
            <a:spLocks noGrp="1"/>
          </p:cNvSpPr>
          <p:nvPr>
            <p:ph sz="half" idx="1"/>
          </p:nvPr>
        </p:nvSpPr>
        <p:spPr>
          <a:xfrm>
            <a:off x="722048" y="1619316"/>
            <a:ext cx="5181600" cy="4351338"/>
          </a:xfrm>
        </p:spPr>
        <p:txBody>
          <a:bodyPr>
            <a:normAutofit/>
          </a:bodyPr>
          <a:lstStyle/>
          <a:p>
            <a:pPr marL="0" indent="0">
              <a:buNone/>
            </a:pPr>
            <a:r>
              <a:rPr lang="es-PE" sz="2000" b="1" u="sng" dirty="0" smtClean="0"/>
              <a:t>Acto Administrativo</a:t>
            </a:r>
            <a:endParaRPr lang="es-PE" sz="2000" b="1" u="sng" dirty="0"/>
          </a:p>
        </p:txBody>
      </p:sp>
      <p:sp>
        <p:nvSpPr>
          <p:cNvPr id="4" name="Marcador de contenido 3"/>
          <p:cNvSpPr>
            <a:spLocks noGrp="1"/>
          </p:cNvSpPr>
          <p:nvPr>
            <p:ph sz="half" idx="2"/>
          </p:nvPr>
        </p:nvSpPr>
        <p:spPr/>
        <p:txBody>
          <a:bodyPr>
            <a:normAutofit/>
          </a:bodyPr>
          <a:lstStyle/>
          <a:p>
            <a:pPr algn="just">
              <a:buFont typeface="Wingdings" panose="05000000000000000000" pitchFamily="2" charset="2"/>
              <a:buChar char="q"/>
            </a:pPr>
            <a:r>
              <a:rPr lang="es-PE" sz="2000" b="1" dirty="0" smtClean="0"/>
              <a:t> Artículo </a:t>
            </a:r>
            <a:r>
              <a:rPr lang="es-PE" sz="2000" b="1" dirty="0"/>
              <a:t>1. - Concepto de acto administrativo</a:t>
            </a:r>
          </a:p>
          <a:p>
            <a:pPr marL="0" indent="0" algn="just">
              <a:buNone/>
            </a:pPr>
            <a:r>
              <a:rPr lang="es-PE" sz="2000" dirty="0" smtClean="0"/>
              <a:t>1.1 </a:t>
            </a:r>
            <a:r>
              <a:rPr lang="es-PE" sz="2000" dirty="0"/>
              <a:t>Son actos administrativos, las declaraciones de las entidades que, en el marco de normas de derecho público, están destinadas a producir efectos jurídicos sobre los intereses, obligaciones o derechos de los administrados dentro de una situación concreta.</a:t>
            </a:r>
          </a:p>
        </p:txBody>
      </p:sp>
      <p:sp>
        <p:nvSpPr>
          <p:cNvPr id="7" name="Rectángulo redondeado 6"/>
          <p:cNvSpPr/>
          <p:nvPr/>
        </p:nvSpPr>
        <p:spPr>
          <a:xfrm>
            <a:off x="2018503" y="3104861"/>
            <a:ext cx="1180128" cy="6913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p>
        </p:txBody>
      </p:sp>
      <p:sp>
        <p:nvSpPr>
          <p:cNvPr id="8" name="CuadroTexto 7"/>
          <p:cNvSpPr txBox="1"/>
          <p:nvPr/>
        </p:nvSpPr>
        <p:spPr>
          <a:xfrm>
            <a:off x="1955734" y="3075707"/>
            <a:ext cx="1298892" cy="738664"/>
          </a:xfrm>
          <a:prstGeom prst="rect">
            <a:avLst/>
          </a:prstGeom>
          <a:noFill/>
        </p:spPr>
        <p:txBody>
          <a:bodyPr wrap="square" rtlCol="0">
            <a:spAutoFit/>
          </a:bodyPr>
          <a:lstStyle/>
          <a:p>
            <a:pPr algn="ctr"/>
            <a:r>
              <a:rPr lang="es-PE" sz="1400" b="1" dirty="0" smtClean="0"/>
              <a:t>Acto Administrativo </a:t>
            </a:r>
            <a:r>
              <a:rPr lang="es-PE" sz="1400" dirty="0" smtClean="0"/>
              <a:t>(Art. 1)</a:t>
            </a:r>
            <a:endParaRPr lang="es-PE" sz="1400" dirty="0"/>
          </a:p>
        </p:txBody>
      </p:sp>
      <p:cxnSp>
        <p:nvCxnSpPr>
          <p:cNvPr id="9" name="Conector recto de flecha 8"/>
          <p:cNvCxnSpPr/>
          <p:nvPr/>
        </p:nvCxnSpPr>
        <p:spPr>
          <a:xfrm flipH="1">
            <a:off x="2633020" y="3794985"/>
            <a:ext cx="2206" cy="388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ángulo redondeado 9"/>
          <p:cNvSpPr/>
          <p:nvPr/>
        </p:nvSpPr>
        <p:spPr>
          <a:xfrm>
            <a:off x="2020433" y="4211210"/>
            <a:ext cx="1317715" cy="4191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p>
        </p:txBody>
      </p:sp>
      <p:sp>
        <p:nvSpPr>
          <p:cNvPr id="11" name="CuadroTexto 10"/>
          <p:cNvSpPr txBox="1"/>
          <p:nvPr/>
        </p:nvSpPr>
        <p:spPr>
          <a:xfrm>
            <a:off x="2020433" y="4285975"/>
            <a:ext cx="2322265" cy="307777"/>
          </a:xfrm>
          <a:prstGeom prst="rect">
            <a:avLst/>
          </a:prstGeom>
          <a:noFill/>
        </p:spPr>
        <p:txBody>
          <a:bodyPr wrap="square" rtlCol="0">
            <a:spAutoFit/>
          </a:bodyPr>
          <a:lstStyle/>
          <a:p>
            <a:r>
              <a:rPr lang="es-PE" sz="1400" b="1" dirty="0" smtClean="0"/>
              <a:t>Efectos Jurídicos</a:t>
            </a:r>
            <a:endParaRPr lang="es-PE" sz="1400" b="1" dirty="0"/>
          </a:p>
        </p:txBody>
      </p:sp>
      <p:sp>
        <p:nvSpPr>
          <p:cNvPr id="12" name="Rectángulo redondeado 11"/>
          <p:cNvSpPr/>
          <p:nvPr/>
        </p:nvSpPr>
        <p:spPr>
          <a:xfrm>
            <a:off x="821515" y="4913102"/>
            <a:ext cx="937778" cy="3817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a:p>
        </p:txBody>
      </p:sp>
      <p:sp>
        <p:nvSpPr>
          <p:cNvPr id="13" name="CuadroTexto 12"/>
          <p:cNvSpPr txBox="1"/>
          <p:nvPr/>
        </p:nvSpPr>
        <p:spPr>
          <a:xfrm>
            <a:off x="729617" y="4947533"/>
            <a:ext cx="1170059" cy="307777"/>
          </a:xfrm>
          <a:prstGeom prst="rect">
            <a:avLst/>
          </a:prstGeom>
          <a:noFill/>
        </p:spPr>
        <p:txBody>
          <a:bodyPr wrap="square" rtlCol="0">
            <a:spAutoFit/>
          </a:bodyPr>
          <a:lstStyle/>
          <a:p>
            <a:pPr algn="ctr"/>
            <a:r>
              <a:rPr lang="es-PE" sz="1400" b="1" dirty="0" smtClean="0"/>
              <a:t>Intereses</a:t>
            </a:r>
            <a:endParaRPr lang="es-PE" sz="1400" b="1" dirty="0"/>
          </a:p>
        </p:txBody>
      </p:sp>
      <p:sp>
        <p:nvSpPr>
          <p:cNvPr id="14" name="Abrir llave 13"/>
          <p:cNvSpPr/>
          <p:nvPr/>
        </p:nvSpPr>
        <p:spPr>
          <a:xfrm>
            <a:off x="3224549" y="2872144"/>
            <a:ext cx="189003" cy="109440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sz="1400" b="1"/>
          </a:p>
        </p:txBody>
      </p:sp>
      <p:sp>
        <p:nvSpPr>
          <p:cNvPr id="15" name="Abrir llave 14"/>
          <p:cNvSpPr/>
          <p:nvPr/>
        </p:nvSpPr>
        <p:spPr>
          <a:xfrm rot="5400000">
            <a:off x="2543421" y="3445210"/>
            <a:ext cx="198532" cy="270456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sz="1400" b="1"/>
          </a:p>
        </p:txBody>
      </p:sp>
      <p:sp>
        <p:nvSpPr>
          <p:cNvPr id="16" name="Rectángulo redondeado 15"/>
          <p:cNvSpPr/>
          <p:nvPr/>
        </p:nvSpPr>
        <p:spPr>
          <a:xfrm>
            <a:off x="2144924" y="4915249"/>
            <a:ext cx="953489" cy="4040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p>
        </p:txBody>
      </p:sp>
      <p:sp>
        <p:nvSpPr>
          <p:cNvPr id="17" name="CuadroTexto 16"/>
          <p:cNvSpPr txBox="1"/>
          <p:nvPr/>
        </p:nvSpPr>
        <p:spPr>
          <a:xfrm>
            <a:off x="2176892" y="4970263"/>
            <a:ext cx="1170059" cy="307777"/>
          </a:xfrm>
          <a:prstGeom prst="rect">
            <a:avLst/>
          </a:prstGeom>
          <a:noFill/>
        </p:spPr>
        <p:txBody>
          <a:bodyPr wrap="square" rtlCol="0">
            <a:spAutoFit/>
          </a:bodyPr>
          <a:lstStyle/>
          <a:p>
            <a:pPr algn="ctr"/>
            <a:r>
              <a:rPr lang="es-PE" sz="1400" b="1" dirty="0" smtClean="0"/>
              <a:t>Derechos	</a:t>
            </a:r>
            <a:endParaRPr lang="es-PE" sz="1400" b="1" dirty="0"/>
          </a:p>
        </p:txBody>
      </p:sp>
      <p:sp>
        <p:nvSpPr>
          <p:cNvPr id="18" name="Rectángulo redondeado 17"/>
          <p:cNvSpPr/>
          <p:nvPr/>
        </p:nvSpPr>
        <p:spPr>
          <a:xfrm>
            <a:off x="3469302" y="4913102"/>
            <a:ext cx="1086116" cy="4191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p>
        </p:txBody>
      </p:sp>
      <p:sp>
        <p:nvSpPr>
          <p:cNvPr id="19" name="CuadroTexto 18"/>
          <p:cNvSpPr txBox="1"/>
          <p:nvPr/>
        </p:nvSpPr>
        <p:spPr>
          <a:xfrm>
            <a:off x="3449754" y="4980995"/>
            <a:ext cx="1170059" cy="307777"/>
          </a:xfrm>
          <a:prstGeom prst="rect">
            <a:avLst/>
          </a:prstGeom>
          <a:noFill/>
        </p:spPr>
        <p:txBody>
          <a:bodyPr wrap="square" rtlCol="0">
            <a:spAutoFit/>
          </a:bodyPr>
          <a:lstStyle/>
          <a:p>
            <a:pPr algn="ctr"/>
            <a:r>
              <a:rPr lang="es-PE" sz="1400" b="1" dirty="0" smtClean="0"/>
              <a:t>Obligaciones</a:t>
            </a:r>
            <a:endParaRPr lang="es-PE" sz="1400" b="1" dirty="0"/>
          </a:p>
        </p:txBody>
      </p:sp>
      <p:sp>
        <p:nvSpPr>
          <p:cNvPr id="20" name="Rectángulo redondeado 19"/>
          <p:cNvSpPr/>
          <p:nvPr/>
        </p:nvSpPr>
        <p:spPr>
          <a:xfrm>
            <a:off x="3430665" y="2708734"/>
            <a:ext cx="1171763" cy="6108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p>
        </p:txBody>
      </p:sp>
      <p:sp>
        <p:nvSpPr>
          <p:cNvPr id="21" name="CuadroTexto 20"/>
          <p:cNvSpPr txBox="1"/>
          <p:nvPr/>
        </p:nvSpPr>
        <p:spPr>
          <a:xfrm>
            <a:off x="3411131" y="2755940"/>
            <a:ext cx="1208467" cy="738664"/>
          </a:xfrm>
          <a:prstGeom prst="rect">
            <a:avLst/>
          </a:prstGeom>
          <a:noFill/>
        </p:spPr>
        <p:txBody>
          <a:bodyPr wrap="square" rtlCol="0">
            <a:spAutoFit/>
          </a:bodyPr>
          <a:lstStyle/>
          <a:p>
            <a:pPr algn="ctr"/>
            <a:r>
              <a:rPr lang="es-PE" sz="1400" b="1" dirty="0" smtClean="0"/>
              <a:t>Validez               </a:t>
            </a:r>
            <a:r>
              <a:rPr lang="es-PE" sz="1400" dirty="0" smtClean="0"/>
              <a:t>(Art. 3, 8 y 10)</a:t>
            </a:r>
            <a:r>
              <a:rPr lang="es-PE" sz="1400" b="1" dirty="0" smtClean="0"/>
              <a:t>	</a:t>
            </a:r>
            <a:endParaRPr lang="es-PE" sz="1400" b="1" dirty="0"/>
          </a:p>
        </p:txBody>
      </p:sp>
      <p:sp>
        <p:nvSpPr>
          <p:cNvPr id="22" name="CuadroTexto 21"/>
          <p:cNvSpPr txBox="1"/>
          <p:nvPr/>
        </p:nvSpPr>
        <p:spPr>
          <a:xfrm>
            <a:off x="3346951" y="3626427"/>
            <a:ext cx="1170059" cy="523220"/>
          </a:xfrm>
          <a:prstGeom prst="rect">
            <a:avLst/>
          </a:prstGeom>
          <a:noFill/>
        </p:spPr>
        <p:txBody>
          <a:bodyPr wrap="square" rtlCol="0">
            <a:spAutoFit/>
          </a:bodyPr>
          <a:lstStyle/>
          <a:p>
            <a:pPr algn="ctr"/>
            <a:r>
              <a:rPr lang="es-PE" sz="1400" b="1" dirty="0" smtClean="0"/>
              <a:t>Eficacia               </a:t>
            </a:r>
            <a:r>
              <a:rPr lang="es-PE" sz="1400" dirty="0" smtClean="0"/>
              <a:t>(Art. 16)</a:t>
            </a:r>
            <a:endParaRPr lang="es-PE" sz="1400" dirty="0"/>
          </a:p>
        </p:txBody>
      </p:sp>
      <p:sp>
        <p:nvSpPr>
          <p:cNvPr id="23" name="Rectángulo redondeado 22"/>
          <p:cNvSpPr/>
          <p:nvPr/>
        </p:nvSpPr>
        <p:spPr>
          <a:xfrm>
            <a:off x="4849741" y="3672501"/>
            <a:ext cx="1210412" cy="47714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p>
        </p:txBody>
      </p:sp>
      <p:sp>
        <p:nvSpPr>
          <p:cNvPr id="24" name="CuadroTexto 23"/>
          <p:cNvSpPr txBox="1"/>
          <p:nvPr/>
        </p:nvSpPr>
        <p:spPr>
          <a:xfrm>
            <a:off x="4849741" y="3725902"/>
            <a:ext cx="1210412" cy="307777"/>
          </a:xfrm>
          <a:prstGeom prst="rect">
            <a:avLst/>
          </a:prstGeom>
          <a:noFill/>
        </p:spPr>
        <p:txBody>
          <a:bodyPr wrap="square" rtlCol="0">
            <a:spAutoFit/>
          </a:bodyPr>
          <a:lstStyle/>
          <a:p>
            <a:pPr algn="ctr"/>
            <a:r>
              <a:rPr lang="es-PE" sz="1400" b="1" dirty="0" smtClean="0"/>
              <a:t>Ejecutoriedad</a:t>
            </a:r>
            <a:endParaRPr lang="es-PE" sz="1400" b="1" dirty="0"/>
          </a:p>
        </p:txBody>
      </p:sp>
      <p:cxnSp>
        <p:nvCxnSpPr>
          <p:cNvPr id="25" name="Conector recto de flecha 24"/>
          <p:cNvCxnSpPr>
            <a:endCxn id="24" idx="1"/>
          </p:cNvCxnSpPr>
          <p:nvPr/>
        </p:nvCxnSpPr>
        <p:spPr>
          <a:xfrm>
            <a:off x="4389456" y="3876672"/>
            <a:ext cx="460285" cy="3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ángulo redondeado 25"/>
          <p:cNvSpPr/>
          <p:nvPr/>
        </p:nvSpPr>
        <p:spPr>
          <a:xfrm>
            <a:off x="3414701" y="3594039"/>
            <a:ext cx="998110" cy="5896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p>
        </p:txBody>
      </p:sp>
      <p:pic>
        <p:nvPicPr>
          <p:cNvPr id="28" name="Imagen 27"/>
          <p:cNvPicPr>
            <a:picLocks noChangeAspect="1"/>
          </p:cNvPicPr>
          <p:nvPr/>
        </p:nvPicPr>
        <p:blipFill>
          <a:blip r:embed="rId2"/>
          <a:stretch>
            <a:fillRect/>
          </a:stretch>
        </p:blipFill>
        <p:spPr>
          <a:xfrm>
            <a:off x="9999666" y="4298482"/>
            <a:ext cx="1506534" cy="1587968"/>
          </a:xfrm>
          <a:prstGeom prst="rect">
            <a:avLst/>
          </a:prstGeom>
        </p:spPr>
      </p:pic>
    </p:spTree>
    <p:extLst>
      <p:ext uri="{BB962C8B-B14F-4D97-AF65-F5344CB8AC3E}">
        <p14:creationId xmlns:p14="http://schemas.microsoft.com/office/powerpoint/2010/main" val="3673856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2882" y="521573"/>
            <a:ext cx="10515600" cy="616510"/>
          </a:xfrm>
        </p:spPr>
        <p:txBody>
          <a:bodyPr>
            <a:normAutofit fontScale="90000"/>
          </a:bodyPr>
          <a:lstStyle/>
          <a:p>
            <a:pPr algn="ctr"/>
            <a:r>
              <a:rPr lang="es-PE" sz="2400" b="1" u="sng" dirty="0" smtClean="0"/>
              <a:t>TIPOS DE ACTOS </a:t>
            </a:r>
            <a:r>
              <a:rPr lang="es-PE" sz="2400" b="1" u="sng" dirty="0"/>
              <a:t>EN LA ADMINISTRACIÓN PÚBLICA </a:t>
            </a:r>
            <a:r>
              <a:rPr lang="es-PE" sz="2400" b="1" dirty="0" smtClean="0"/>
              <a:t>(LPAG)</a:t>
            </a:r>
            <a:br>
              <a:rPr lang="es-PE" sz="2400" b="1" dirty="0" smtClean="0"/>
            </a:br>
            <a:r>
              <a:rPr lang="es-PE" sz="2400" b="1" dirty="0" smtClean="0"/>
              <a:t>(Acto Administrativo)</a:t>
            </a:r>
            <a:endParaRPr lang="es-PE" sz="2400" dirty="0"/>
          </a:p>
        </p:txBody>
      </p:sp>
      <p:sp>
        <p:nvSpPr>
          <p:cNvPr id="3" name="Marcador de contenido 2"/>
          <p:cNvSpPr>
            <a:spLocks noGrp="1"/>
          </p:cNvSpPr>
          <p:nvPr>
            <p:ph sz="half" idx="1"/>
          </p:nvPr>
        </p:nvSpPr>
        <p:spPr>
          <a:xfrm>
            <a:off x="881422" y="1943507"/>
            <a:ext cx="5181600" cy="4351338"/>
          </a:xfrm>
        </p:spPr>
        <p:txBody>
          <a:bodyPr>
            <a:normAutofit lnSpcReduction="10000"/>
          </a:bodyPr>
          <a:lstStyle/>
          <a:p>
            <a:pPr marL="0" indent="0">
              <a:buNone/>
            </a:pPr>
            <a:endParaRPr lang="es-PE" dirty="0" smtClean="0"/>
          </a:p>
          <a:p>
            <a:pPr marL="0" indent="0">
              <a:buNone/>
            </a:pPr>
            <a:endParaRPr lang="es-PE" dirty="0"/>
          </a:p>
          <a:p>
            <a:pPr marL="0" indent="0">
              <a:buNone/>
            </a:pPr>
            <a:endParaRPr lang="es-PE" dirty="0" smtClean="0"/>
          </a:p>
          <a:p>
            <a:pPr marL="0" indent="0">
              <a:buNone/>
            </a:pPr>
            <a:endParaRPr lang="es-PE" dirty="0"/>
          </a:p>
          <a:p>
            <a:pPr marL="0" indent="0">
              <a:buNone/>
            </a:pPr>
            <a:endParaRPr lang="es-PE" dirty="0" smtClean="0"/>
          </a:p>
          <a:p>
            <a:pPr marL="0" indent="0">
              <a:buNone/>
            </a:pPr>
            <a:endParaRPr lang="es-PE" dirty="0"/>
          </a:p>
          <a:p>
            <a:pPr marL="0" indent="0">
              <a:buNone/>
            </a:pPr>
            <a:endParaRPr lang="es-PE" dirty="0" smtClean="0"/>
          </a:p>
          <a:p>
            <a:pPr>
              <a:buFont typeface="Wingdings" panose="05000000000000000000" pitchFamily="2" charset="2"/>
              <a:buChar char="ü"/>
            </a:pPr>
            <a:r>
              <a:rPr lang="es-PE" sz="2200" dirty="0" smtClean="0"/>
              <a:t>Los actos que inician un procedimiento no son </a:t>
            </a:r>
            <a:r>
              <a:rPr lang="es-PE" sz="2200" dirty="0" err="1" smtClean="0"/>
              <a:t>recursables</a:t>
            </a:r>
            <a:r>
              <a:rPr lang="es-PE" sz="2200" dirty="0" smtClean="0"/>
              <a:t>.</a:t>
            </a:r>
          </a:p>
          <a:p>
            <a:pPr marL="0" indent="0">
              <a:buNone/>
            </a:pPr>
            <a:r>
              <a:rPr lang="es-PE" sz="2000" dirty="0" smtClean="0"/>
              <a:t>    </a:t>
            </a:r>
            <a:r>
              <a:rPr lang="es-PE" sz="2000" dirty="0" err="1" smtClean="0"/>
              <a:t>Ejm</a:t>
            </a:r>
            <a:r>
              <a:rPr lang="es-PE" sz="2000" dirty="0" smtClean="0"/>
              <a:t>: Inicio de un PAS.</a:t>
            </a:r>
            <a:endParaRPr lang="es-PE" sz="2000" dirty="0"/>
          </a:p>
        </p:txBody>
      </p:sp>
      <p:sp>
        <p:nvSpPr>
          <p:cNvPr id="4" name="Marcador de contenido 3"/>
          <p:cNvSpPr>
            <a:spLocks noGrp="1"/>
          </p:cNvSpPr>
          <p:nvPr>
            <p:ph sz="half" idx="2"/>
          </p:nvPr>
        </p:nvSpPr>
        <p:spPr>
          <a:xfrm>
            <a:off x="6658410" y="2381064"/>
            <a:ext cx="5181600" cy="4351338"/>
          </a:xfrm>
        </p:spPr>
        <p:txBody>
          <a:bodyPr>
            <a:noAutofit/>
          </a:bodyPr>
          <a:lstStyle/>
          <a:p>
            <a:pPr algn="just">
              <a:buFont typeface="Wingdings" panose="05000000000000000000" pitchFamily="2" charset="2"/>
              <a:buChar char="q"/>
            </a:pPr>
            <a:r>
              <a:rPr lang="es-PE" sz="2000" b="1" dirty="0"/>
              <a:t>Artículo 206.2 LPAG</a:t>
            </a:r>
          </a:p>
          <a:p>
            <a:pPr algn="just"/>
            <a:endParaRPr lang="es-PE" sz="2000" dirty="0"/>
          </a:p>
          <a:p>
            <a:pPr marL="0" indent="0" algn="just">
              <a:buNone/>
            </a:pPr>
            <a:r>
              <a:rPr lang="es-PE" sz="2000" dirty="0"/>
              <a:t>Sólo son impugnables los actos definitivos que ponen fin a la instancia y los actos de trámite que determinen la imposibilidad de continuar el procedimiento o produzcan indefensión. </a:t>
            </a:r>
          </a:p>
          <a:p>
            <a:pPr marL="0" indent="0" algn="just">
              <a:buNone/>
            </a:pPr>
            <a:r>
              <a:rPr lang="es-PE" sz="2000" dirty="0"/>
              <a:t>La contradicción a los restantes actos de trámite deberá alegarse por los interesados para su consideración en el acto que ponga fin al procedimiento y podrán impugnarse con el recurso administrativo que, en su caso, se interponga contra el acto definitivo.</a:t>
            </a:r>
          </a:p>
          <a:p>
            <a:endParaRPr lang="es-PE" sz="2000" dirty="0"/>
          </a:p>
        </p:txBody>
      </p:sp>
      <p:sp>
        <p:nvSpPr>
          <p:cNvPr id="6" name="Rectángulo 5"/>
          <p:cNvSpPr/>
          <p:nvPr/>
        </p:nvSpPr>
        <p:spPr>
          <a:xfrm>
            <a:off x="2241739" y="2109116"/>
            <a:ext cx="1550893" cy="7143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p>
        </p:txBody>
      </p:sp>
      <p:sp>
        <p:nvSpPr>
          <p:cNvPr id="7" name="CuadroTexto 6"/>
          <p:cNvSpPr txBox="1"/>
          <p:nvPr/>
        </p:nvSpPr>
        <p:spPr>
          <a:xfrm>
            <a:off x="2241739" y="2109116"/>
            <a:ext cx="1492623" cy="646331"/>
          </a:xfrm>
          <a:prstGeom prst="rect">
            <a:avLst/>
          </a:prstGeom>
          <a:noFill/>
        </p:spPr>
        <p:txBody>
          <a:bodyPr wrap="square" rtlCol="0">
            <a:spAutoFit/>
          </a:bodyPr>
          <a:lstStyle/>
          <a:p>
            <a:pPr algn="ctr"/>
            <a:r>
              <a:rPr lang="es-PE" b="1" dirty="0" smtClean="0"/>
              <a:t>Son </a:t>
            </a:r>
            <a:r>
              <a:rPr lang="es-PE" b="1" dirty="0" smtClean="0">
                <a:hlinkClick r:id="rId2" action="ppaction://hlinksldjump"/>
              </a:rPr>
              <a:t>Impugnables</a:t>
            </a:r>
            <a:endParaRPr lang="es-PE" b="1" dirty="0"/>
          </a:p>
        </p:txBody>
      </p:sp>
      <p:sp>
        <p:nvSpPr>
          <p:cNvPr id="9" name="Rectángulo 8"/>
          <p:cNvSpPr/>
          <p:nvPr/>
        </p:nvSpPr>
        <p:spPr>
          <a:xfrm>
            <a:off x="832882" y="3392143"/>
            <a:ext cx="1674154" cy="132343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p>
        </p:txBody>
      </p:sp>
      <p:sp>
        <p:nvSpPr>
          <p:cNvPr id="10" name="Rectángulo 9"/>
          <p:cNvSpPr/>
          <p:nvPr/>
        </p:nvSpPr>
        <p:spPr>
          <a:xfrm>
            <a:off x="3202361" y="3392143"/>
            <a:ext cx="2712668" cy="132343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p>
        </p:txBody>
      </p:sp>
      <p:sp>
        <p:nvSpPr>
          <p:cNvPr id="11" name="CuadroTexto 10"/>
          <p:cNvSpPr txBox="1"/>
          <p:nvPr/>
        </p:nvSpPr>
        <p:spPr>
          <a:xfrm>
            <a:off x="862016" y="3638363"/>
            <a:ext cx="1645020" cy="830997"/>
          </a:xfrm>
          <a:prstGeom prst="rect">
            <a:avLst/>
          </a:prstGeom>
          <a:noFill/>
        </p:spPr>
        <p:txBody>
          <a:bodyPr wrap="square" rtlCol="0">
            <a:spAutoFit/>
          </a:bodyPr>
          <a:lstStyle/>
          <a:p>
            <a:pPr algn="just"/>
            <a:r>
              <a:rPr lang="es-PE" sz="1600" dirty="0" smtClean="0"/>
              <a:t>Actos </a:t>
            </a:r>
            <a:r>
              <a:rPr lang="es-PE" sz="1600" dirty="0"/>
              <a:t>definitivos que ponen fin a la instancia</a:t>
            </a:r>
          </a:p>
        </p:txBody>
      </p:sp>
      <p:sp>
        <p:nvSpPr>
          <p:cNvPr id="12" name="CuadroTexto 11"/>
          <p:cNvSpPr txBox="1"/>
          <p:nvPr/>
        </p:nvSpPr>
        <p:spPr>
          <a:xfrm>
            <a:off x="3324229" y="3392143"/>
            <a:ext cx="2472023" cy="1323439"/>
          </a:xfrm>
          <a:prstGeom prst="rect">
            <a:avLst/>
          </a:prstGeom>
          <a:noFill/>
        </p:spPr>
        <p:txBody>
          <a:bodyPr wrap="square" rtlCol="0">
            <a:spAutoFit/>
          </a:bodyPr>
          <a:lstStyle/>
          <a:p>
            <a:pPr algn="just"/>
            <a:r>
              <a:rPr lang="es-PE" sz="1600" dirty="0"/>
              <a:t>L</a:t>
            </a:r>
            <a:r>
              <a:rPr lang="es-PE" sz="1600" dirty="0" smtClean="0"/>
              <a:t>os </a:t>
            </a:r>
            <a:r>
              <a:rPr lang="es-PE" sz="1600" dirty="0"/>
              <a:t>actos de trámite que determinen la imposibilidad de continuar el </a:t>
            </a:r>
            <a:r>
              <a:rPr lang="es-PE" sz="1600" dirty="0" smtClean="0"/>
              <a:t>procedimiento o produzcan indefensión</a:t>
            </a:r>
            <a:endParaRPr lang="es-PE" sz="1600" dirty="0"/>
          </a:p>
        </p:txBody>
      </p:sp>
      <p:pic>
        <p:nvPicPr>
          <p:cNvPr id="14" name="Imagen 13"/>
          <p:cNvPicPr>
            <a:picLocks noChangeAspect="1"/>
          </p:cNvPicPr>
          <p:nvPr/>
        </p:nvPicPr>
        <p:blipFill>
          <a:blip r:embed="rId3"/>
          <a:stretch>
            <a:fillRect/>
          </a:stretch>
        </p:blipFill>
        <p:spPr>
          <a:xfrm rot="5400000">
            <a:off x="2650416" y="1803649"/>
            <a:ext cx="608036" cy="2568951"/>
          </a:xfrm>
          <a:prstGeom prst="rect">
            <a:avLst/>
          </a:prstGeom>
        </p:spPr>
      </p:pic>
      <p:pic>
        <p:nvPicPr>
          <p:cNvPr id="17" name="Imagen 16"/>
          <p:cNvPicPr>
            <a:picLocks noChangeAspect="1"/>
          </p:cNvPicPr>
          <p:nvPr/>
        </p:nvPicPr>
        <p:blipFill>
          <a:blip r:embed="rId4"/>
          <a:stretch>
            <a:fillRect/>
          </a:stretch>
        </p:blipFill>
        <p:spPr>
          <a:xfrm>
            <a:off x="3857768" y="1460667"/>
            <a:ext cx="1434217" cy="1434217"/>
          </a:xfrm>
          <a:prstGeom prst="rect">
            <a:avLst/>
          </a:prstGeom>
        </p:spPr>
      </p:pic>
    </p:spTree>
    <p:extLst>
      <p:ext uri="{BB962C8B-B14F-4D97-AF65-F5344CB8AC3E}">
        <p14:creationId xmlns:p14="http://schemas.microsoft.com/office/powerpoint/2010/main" val="1160722549"/>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7458075" y="2646490"/>
            <a:ext cx="2842708" cy="1373089"/>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7" name="CuadroTexto 6"/>
          <p:cNvSpPr txBox="1"/>
          <p:nvPr/>
        </p:nvSpPr>
        <p:spPr>
          <a:xfrm>
            <a:off x="1435784" y="2301982"/>
            <a:ext cx="6622367" cy="2062103"/>
          </a:xfrm>
          <a:prstGeom prst="rect">
            <a:avLst/>
          </a:prstGeom>
          <a:noFill/>
        </p:spPr>
        <p:txBody>
          <a:bodyPr wrap="square" rtlCol="0">
            <a:spAutoFit/>
          </a:bodyPr>
          <a:lstStyle/>
          <a:p>
            <a:r>
              <a:rPr lang="es-PE" sz="2000" dirty="0"/>
              <a:t> </a:t>
            </a:r>
          </a:p>
          <a:p>
            <a:pPr>
              <a:lnSpc>
                <a:spcPct val="150000"/>
              </a:lnSpc>
            </a:pPr>
            <a:r>
              <a:rPr lang="es-PE" sz="2000" dirty="0" smtClean="0"/>
              <a:t>a</a:t>
            </a:r>
            <a:r>
              <a:rPr lang="es-PE" sz="2000" dirty="0"/>
              <a:t>) Recurso de reconsideración</a:t>
            </a:r>
          </a:p>
          <a:p>
            <a:pPr>
              <a:lnSpc>
                <a:spcPct val="150000"/>
              </a:lnSpc>
            </a:pPr>
            <a:r>
              <a:rPr lang="es-PE" sz="2000" dirty="0" smtClean="0"/>
              <a:t>b</a:t>
            </a:r>
            <a:r>
              <a:rPr lang="es-PE" sz="2000" dirty="0"/>
              <a:t>) Recurso de apelación</a:t>
            </a:r>
          </a:p>
          <a:p>
            <a:pPr>
              <a:lnSpc>
                <a:spcPct val="150000"/>
              </a:lnSpc>
            </a:pPr>
            <a:r>
              <a:rPr lang="es-PE" sz="2000" dirty="0" smtClean="0"/>
              <a:t>c</a:t>
            </a:r>
            <a:r>
              <a:rPr lang="es-PE" sz="2000" dirty="0"/>
              <a:t>) Recurso de revisión</a:t>
            </a:r>
          </a:p>
          <a:p>
            <a:endParaRPr lang="es-PE" dirty="0"/>
          </a:p>
        </p:txBody>
      </p:sp>
      <p:sp>
        <p:nvSpPr>
          <p:cNvPr id="11" name="CuadroTexto 10"/>
          <p:cNvSpPr txBox="1"/>
          <p:nvPr/>
        </p:nvSpPr>
        <p:spPr>
          <a:xfrm>
            <a:off x="3464214" y="898622"/>
            <a:ext cx="5415215" cy="1231106"/>
          </a:xfrm>
          <a:prstGeom prst="rect">
            <a:avLst/>
          </a:prstGeom>
          <a:noFill/>
        </p:spPr>
        <p:txBody>
          <a:bodyPr wrap="square" rtlCol="0">
            <a:spAutoFit/>
          </a:bodyPr>
          <a:lstStyle/>
          <a:p>
            <a:r>
              <a:rPr lang="es-PE" sz="2800" b="1" u="sng" dirty="0" smtClean="0"/>
              <a:t>LOS </a:t>
            </a:r>
            <a:r>
              <a:rPr lang="es-PE" sz="2800" b="1" u="sng" dirty="0" smtClean="0">
                <a:hlinkClick r:id="rId3" action="ppaction://hlinksldjump"/>
              </a:rPr>
              <a:t>RECURSOS</a:t>
            </a:r>
            <a:r>
              <a:rPr lang="es-PE" sz="2800" b="1" u="sng" dirty="0" smtClean="0"/>
              <a:t> ADMINISTRATIVOS</a:t>
            </a:r>
          </a:p>
          <a:p>
            <a:pPr algn="ctr"/>
            <a:r>
              <a:rPr lang="es-PE" sz="2800" b="1" dirty="0"/>
              <a:t> </a:t>
            </a:r>
            <a:r>
              <a:rPr lang="es-PE" sz="2800" b="1" dirty="0" smtClean="0"/>
              <a:t>(Art. 207° LPAG)</a:t>
            </a:r>
          </a:p>
          <a:p>
            <a:endParaRPr lang="es-PE" dirty="0"/>
          </a:p>
        </p:txBody>
      </p:sp>
      <p:sp>
        <p:nvSpPr>
          <p:cNvPr id="12" name="Rectángulo 11"/>
          <p:cNvSpPr/>
          <p:nvPr/>
        </p:nvSpPr>
        <p:spPr>
          <a:xfrm>
            <a:off x="1362075" y="4591940"/>
            <a:ext cx="6696076" cy="923330"/>
          </a:xfrm>
          <a:prstGeom prst="rect">
            <a:avLst/>
          </a:prstGeom>
        </p:spPr>
        <p:txBody>
          <a:bodyPr wrap="square">
            <a:spAutoFit/>
          </a:bodyPr>
          <a:lstStyle/>
          <a:p>
            <a:pPr marL="285750" indent="-285750">
              <a:buFont typeface="Wingdings" panose="05000000000000000000" pitchFamily="2" charset="2"/>
              <a:buChar char="v"/>
            </a:pPr>
            <a:r>
              <a:rPr lang="es-PE" dirty="0"/>
              <a:t>El término para la interposición de los recursos es de quince (15) días perentorios, y deberán resolverse en el plazo de treinta (30) días.</a:t>
            </a:r>
          </a:p>
        </p:txBody>
      </p:sp>
    </p:spTree>
    <p:extLst>
      <p:ext uri="{BB962C8B-B14F-4D97-AF65-F5344CB8AC3E}">
        <p14:creationId xmlns:p14="http://schemas.microsoft.com/office/powerpoint/2010/main" val="3773657327"/>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07410" y="2264372"/>
            <a:ext cx="1950097"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3" name="CuadroTexto 2"/>
          <p:cNvSpPr txBox="1"/>
          <p:nvPr/>
        </p:nvSpPr>
        <p:spPr>
          <a:xfrm>
            <a:off x="1007411" y="2491533"/>
            <a:ext cx="1950096" cy="369332"/>
          </a:xfrm>
          <a:prstGeom prst="rect">
            <a:avLst/>
          </a:prstGeom>
          <a:noFill/>
        </p:spPr>
        <p:txBody>
          <a:bodyPr wrap="square" rtlCol="0">
            <a:spAutoFit/>
          </a:bodyPr>
          <a:lstStyle/>
          <a:p>
            <a:pPr algn="ctr"/>
            <a:r>
              <a:rPr lang="es-PE" dirty="0" smtClean="0"/>
              <a:t>Petición de Parte</a:t>
            </a:r>
            <a:endParaRPr lang="es-PE" dirty="0"/>
          </a:p>
        </p:txBody>
      </p:sp>
      <p:sp>
        <p:nvSpPr>
          <p:cNvPr id="7" name="Rectángulo 6"/>
          <p:cNvSpPr/>
          <p:nvPr/>
        </p:nvSpPr>
        <p:spPr>
          <a:xfrm>
            <a:off x="8217839" y="2287814"/>
            <a:ext cx="1950097"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schemeClr val="tx1"/>
              </a:solidFill>
            </a:endParaRPr>
          </a:p>
        </p:txBody>
      </p:sp>
      <p:sp>
        <p:nvSpPr>
          <p:cNvPr id="8" name="CuadroTexto 7"/>
          <p:cNvSpPr txBox="1"/>
          <p:nvPr/>
        </p:nvSpPr>
        <p:spPr>
          <a:xfrm>
            <a:off x="8217840" y="2491533"/>
            <a:ext cx="1950096" cy="369332"/>
          </a:xfrm>
          <a:prstGeom prst="rect">
            <a:avLst/>
          </a:prstGeom>
          <a:noFill/>
        </p:spPr>
        <p:txBody>
          <a:bodyPr wrap="square" rtlCol="0">
            <a:spAutoFit/>
          </a:bodyPr>
          <a:lstStyle/>
          <a:p>
            <a:pPr algn="ctr"/>
            <a:r>
              <a:rPr lang="es-PE" dirty="0" smtClean="0"/>
              <a:t>Oficio</a:t>
            </a:r>
            <a:endParaRPr lang="es-PE" dirty="0"/>
          </a:p>
        </p:txBody>
      </p:sp>
      <p:pic>
        <p:nvPicPr>
          <p:cNvPr id="9" name="Imagen 8"/>
          <p:cNvPicPr>
            <a:picLocks noChangeAspect="1"/>
          </p:cNvPicPr>
          <p:nvPr/>
        </p:nvPicPr>
        <p:blipFill>
          <a:blip r:embed="rId2"/>
          <a:stretch>
            <a:fillRect/>
          </a:stretch>
        </p:blipFill>
        <p:spPr>
          <a:xfrm>
            <a:off x="1925310" y="1674218"/>
            <a:ext cx="7522368" cy="501161"/>
          </a:xfrm>
          <a:prstGeom prst="rect">
            <a:avLst/>
          </a:prstGeom>
        </p:spPr>
      </p:pic>
      <p:sp>
        <p:nvSpPr>
          <p:cNvPr id="10" name="Rectángulo 9"/>
          <p:cNvSpPr/>
          <p:nvPr/>
        </p:nvSpPr>
        <p:spPr>
          <a:xfrm>
            <a:off x="3114675" y="899301"/>
            <a:ext cx="5414963" cy="76062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p>
        </p:txBody>
      </p:sp>
      <p:sp>
        <p:nvSpPr>
          <p:cNvPr id="11" name="CuadroTexto 10"/>
          <p:cNvSpPr txBox="1"/>
          <p:nvPr/>
        </p:nvSpPr>
        <p:spPr>
          <a:xfrm>
            <a:off x="2957507" y="956356"/>
            <a:ext cx="6133821" cy="646331"/>
          </a:xfrm>
          <a:prstGeom prst="rect">
            <a:avLst/>
          </a:prstGeom>
          <a:noFill/>
        </p:spPr>
        <p:txBody>
          <a:bodyPr wrap="square" rtlCol="0">
            <a:spAutoFit/>
          </a:bodyPr>
          <a:lstStyle/>
          <a:p>
            <a:pPr algn="ctr"/>
            <a:r>
              <a:rPr lang="es-PE" b="1" dirty="0" smtClean="0"/>
              <a:t>FORMAS DE INICIACIÓN </a:t>
            </a:r>
            <a:r>
              <a:rPr lang="es-PE" b="1" dirty="0"/>
              <a:t>DE </a:t>
            </a:r>
            <a:r>
              <a:rPr lang="es-PE" b="1" dirty="0" smtClean="0"/>
              <a:t>PROCEDIMIENTO ADMINISTRATIVO (LPAG)</a:t>
            </a:r>
            <a:endParaRPr lang="es-PE" b="1" dirty="0"/>
          </a:p>
        </p:txBody>
      </p:sp>
      <p:sp>
        <p:nvSpPr>
          <p:cNvPr id="12" name="CuadroTexto 11"/>
          <p:cNvSpPr txBox="1"/>
          <p:nvPr/>
        </p:nvSpPr>
        <p:spPr>
          <a:xfrm>
            <a:off x="1007410" y="3643313"/>
            <a:ext cx="9993965" cy="2585323"/>
          </a:xfrm>
          <a:prstGeom prst="rect">
            <a:avLst/>
          </a:prstGeom>
          <a:noFill/>
        </p:spPr>
        <p:txBody>
          <a:bodyPr wrap="square" rtlCol="0">
            <a:spAutoFit/>
          </a:bodyPr>
          <a:lstStyle/>
          <a:p>
            <a:pPr marL="285750" indent="-285750" algn="just">
              <a:buFont typeface="Wingdings" panose="05000000000000000000" pitchFamily="2" charset="2"/>
              <a:buChar char="q"/>
            </a:pPr>
            <a:r>
              <a:rPr lang="es-PE" dirty="0" smtClean="0"/>
              <a:t> </a:t>
            </a:r>
            <a:r>
              <a:rPr lang="es-PE" b="1" dirty="0"/>
              <a:t>Artículo </a:t>
            </a:r>
            <a:r>
              <a:rPr lang="es-PE" b="1" dirty="0" smtClean="0"/>
              <a:t>29°.- </a:t>
            </a:r>
            <a:r>
              <a:rPr lang="es-PE" b="1" dirty="0"/>
              <a:t>Definición de procedimiento administrativo</a:t>
            </a:r>
          </a:p>
          <a:p>
            <a:pPr algn="just" defTabSz="357188"/>
            <a:r>
              <a:rPr lang="es-PE" dirty="0"/>
              <a:t>	</a:t>
            </a:r>
            <a:r>
              <a:rPr lang="es-PE" dirty="0" smtClean="0"/>
              <a:t>Se </a:t>
            </a:r>
            <a:r>
              <a:rPr lang="es-PE" dirty="0"/>
              <a:t>entiende por procedimiento administrativo al conjunto de actos y diligencias tramitados en las </a:t>
            </a:r>
            <a:r>
              <a:rPr lang="es-PE" dirty="0" smtClean="0"/>
              <a:t>	entidades</a:t>
            </a:r>
            <a:r>
              <a:rPr lang="es-PE" dirty="0"/>
              <a:t>, conducentes a la emisión de un acto administrativo que produzca efectos jurídicos </a:t>
            </a:r>
            <a:r>
              <a:rPr lang="es-PE" dirty="0" smtClean="0"/>
              <a:t>	individuales </a:t>
            </a:r>
            <a:r>
              <a:rPr lang="es-PE" dirty="0"/>
              <a:t>o individualizables sobre intereses, obligaciones o derechos de los administrados.</a:t>
            </a:r>
          </a:p>
          <a:p>
            <a:pPr algn="just"/>
            <a:endParaRPr lang="es-PE" dirty="0" smtClean="0"/>
          </a:p>
          <a:p>
            <a:pPr marL="285750" indent="-285750" algn="just">
              <a:buFont typeface="Wingdings" panose="05000000000000000000" pitchFamily="2" charset="2"/>
              <a:buChar char="q"/>
            </a:pPr>
            <a:r>
              <a:rPr lang="es-PE" b="1" dirty="0" smtClean="0"/>
              <a:t>Artículo 103°.- </a:t>
            </a:r>
            <a:r>
              <a:rPr lang="es-PE" b="1" dirty="0"/>
              <a:t>Formas de iniciación del procedimiento</a:t>
            </a:r>
          </a:p>
          <a:p>
            <a:pPr algn="just" defTabSz="357188"/>
            <a:r>
              <a:rPr lang="es-PE" dirty="0" smtClean="0"/>
              <a:t>	El </a:t>
            </a:r>
            <a:r>
              <a:rPr lang="es-PE" dirty="0"/>
              <a:t>procedimiento administrativo es promovido de oficio por el órgano competente o instancia del </a:t>
            </a:r>
            <a:r>
              <a:rPr lang="es-PE" dirty="0" smtClean="0"/>
              <a:t>	administrado</a:t>
            </a:r>
            <a:r>
              <a:rPr lang="es-PE" dirty="0"/>
              <a:t>, salvo que por disposición legal o por su finalidad corresponda ser iniciado </a:t>
            </a:r>
            <a:r>
              <a:rPr lang="es-PE" dirty="0" smtClean="0"/>
              <a:t>	exclusivamente </a:t>
            </a:r>
            <a:r>
              <a:rPr lang="es-PE" dirty="0"/>
              <a:t>de oficio o a instancia del interesado</a:t>
            </a:r>
            <a:r>
              <a:rPr lang="es-PE" dirty="0" smtClean="0"/>
              <a:t>.</a:t>
            </a:r>
            <a:endParaRPr lang="es-PE" dirty="0"/>
          </a:p>
        </p:txBody>
      </p:sp>
      <p:pic>
        <p:nvPicPr>
          <p:cNvPr id="13" name="Imagen 12"/>
          <p:cNvPicPr>
            <a:picLocks noChangeAspect="1"/>
          </p:cNvPicPr>
          <p:nvPr/>
        </p:nvPicPr>
        <p:blipFill>
          <a:blip r:embed="rId3"/>
          <a:stretch>
            <a:fillRect/>
          </a:stretch>
        </p:blipFill>
        <p:spPr>
          <a:xfrm>
            <a:off x="9818310" y="784093"/>
            <a:ext cx="973473" cy="973473"/>
          </a:xfrm>
          <a:prstGeom prst="rect">
            <a:avLst/>
          </a:prstGeom>
        </p:spPr>
      </p:pic>
    </p:spTree>
    <p:extLst>
      <p:ext uri="{BB962C8B-B14F-4D97-AF65-F5344CB8AC3E}">
        <p14:creationId xmlns:p14="http://schemas.microsoft.com/office/powerpoint/2010/main" val="1295061310"/>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flipV="1">
            <a:off x="1560338" y="2047379"/>
            <a:ext cx="5872028" cy="289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 name="Conector recto de flecha 2"/>
          <p:cNvCxnSpPr/>
          <p:nvPr/>
        </p:nvCxnSpPr>
        <p:spPr>
          <a:xfrm>
            <a:off x="1514751" y="2070618"/>
            <a:ext cx="0" cy="686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de flecha 11"/>
          <p:cNvCxnSpPr/>
          <p:nvPr/>
        </p:nvCxnSpPr>
        <p:spPr>
          <a:xfrm flipH="1">
            <a:off x="3562676" y="2040666"/>
            <a:ext cx="2623" cy="688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ángulo redondeado 12"/>
          <p:cNvSpPr/>
          <p:nvPr/>
        </p:nvSpPr>
        <p:spPr>
          <a:xfrm>
            <a:off x="2717361" y="2720227"/>
            <a:ext cx="1483144" cy="7182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a:p>
        </p:txBody>
      </p:sp>
      <p:sp>
        <p:nvSpPr>
          <p:cNvPr id="14" name="CuadroTexto 13"/>
          <p:cNvSpPr txBox="1"/>
          <p:nvPr/>
        </p:nvSpPr>
        <p:spPr>
          <a:xfrm>
            <a:off x="2937385" y="2817367"/>
            <a:ext cx="1705327" cy="523220"/>
          </a:xfrm>
          <a:prstGeom prst="rect">
            <a:avLst/>
          </a:prstGeom>
          <a:noFill/>
        </p:spPr>
        <p:txBody>
          <a:bodyPr wrap="square" rtlCol="0">
            <a:spAutoFit/>
          </a:bodyPr>
          <a:lstStyle/>
          <a:p>
            <a:pPr algn="just"/>
            <a:r>
              <a:rPr lang="es-PE" sz="1400" dirty="0" smtClean="0">
                <a:hlinkClick r:id="rId2" action="ppaction://hlinksldjump"/>
              </a:rPr>
              <a:t>Recepción</a:t>
            </a:r>
            <a:r>
              <a:rPr lang="es-PE" sz="1400" dirty="0" smtClean="0"/>
              <a:t> Documental</a:t>
            </a:r>
            <a:endParaRPr lang="es-PE" sz="1400" dirty="0"/>
          </a:p>
        </p:txBody>
      </p:sp>
      <p:cxnSp>
        <p:nvCxnSpPr>
          <p:cNvPr id="15" name="Conector recto de flecha 14"/>
          <p:cNvCxnSpPr/>
          <p:nvPr/>
        </p:nvCxnSpPr>
        <p:spPr>
          <a:xfrm>
            <a:off x="5487228" y="2040666"/>
            <a:ext cx="22649" cy="7551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ángulo redondeado 15"/>
          <p:cNvSpPr/>
          <p:nvPr/>
        </p:nvSpPr>
        <p:spPr>
          <a:xfrm>
            <a:off x="5176204" y="2838368"/>
            <a:ext cx="957105" cy="4191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a:p>
        </p:txBody>
      </p:sp>
      <p:sp>
        <p:nvSpPr>
          <p:cNvPr id="17" name="CuadroTexto 16"/>
          <p:cNvSpPr txBox="1"/>
          <p:nvPr/>
        </p:nvSpPr>
        <p:spPr>
          <a:xfrm>
            <a:off x="5229323" y="2901735"/>
            <a:ext cx="2322265" cy="307777"/>
          </a:xfrm>
          <a:prstGeom prst="rect">
            <a:avLst/>
          </a:prstGeom>
          <a:noFill/>
        </p:spPr>
        <p:txBody>
          <a:bodyPr wrap="square" rtlCol="0">
            <a:spAutoFit/>
          </a:bodyPr>
          <a:lstStyle/>
          <a:p>
            <a:r>
              <a:rPr lang="es-PE" sz="1400" dirty="0" smtClean="0"/>
              <a:t>Evaluación</a:t>
            </a:r>
            <a:endParaRPr lang="es-PE" sz="1400" dirty="0"/>
          </a:p>
        </p:txBody>
      </p:sp>
      <p:cxnSp>
        <p:nvCxnSpPr>
          <p:cNvPr id="34" name="Conector recto de flecha 33"/>
          <p:cNvCxnSpPr/>
          <p:nvPr/>
        </p:nvCxnSpPr>
        <p:spPr>
          <a:xfrm>
            <a:off x="7432366" y="2065958"/>
            <a:ext cx="0" cy="686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Elipse 42"/>
          <p:cNvSpPr/>
          <p:nvPr/>
        </p:nvSpPr>
        <p:spPr>
          <a:xfrm>
            <a:off x="7380042" y="2002213"/>
            <a:ext cx="136999" cy="889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45" name="Elipse 44"/>
          <p:cNvSpPr/>
          <p:nvPr/>
        </p:nvSpPr>
        <p:spPr>
          <a:xfrm>
            <a:off x="1446251" y="2001660"/>
            <a:ext cx="136999" cy="889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3" name="Rectángulo redondeado 82"/>
          <p:cNvSpPr/>
          <p:nvPr/>
        </p:nvSpPr>
        <p:spPr>
          <a:xfrm>
            <a:off x="958440" y="2734353"/>
            <a:ext cx="1049300" cy="6754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a:p>
        </p:txBody>
      </p:sp>
      <p:sp>
        <p:nvSpPr>
          <p:cNvPr id="84" name="CuadroTexto 83"/>
          <p:cNvSpPr txBox="1"/>
          <p:nvPr/>
        </p:nvSpPr>
        <p:spPr>
          <a:xfrm>
            <a:off x="945170" y="2801580"/>
            <a:ext cx="1113551" cy="523220"/>
          </a:xfrm>
          <a:prstGeom prst="rect">
            <a:avLst/>
          </a:prstGeom>
          <a:noFill/>
        </p:spPr>
        <p:txBody>
          <a:bodyPr wrap="square" rtlCol="0">
            <a:spAutoFit/>
          </a:bodyPr>
          <a:lstStyle/>
          <a:p>
            <a:pPr algn="ctr"/>
            <a:r>
              <a:rPr lang="es-PE" sz="1400" b="1" dirty="0" smtClean="0"/>
              <a:t>PETICIÓN DE PARTE </a:t>
            </a:r>
            <a:endParaRPr lang="es-PE" sz="1400" b="1" dirty="0"/>
          </a:p>
        </p:txBody>
      </p:sp>
      <p:cxnSp>
        <p:nvCxnSpPr>
          <p:cNvPr id="85" name="Conector recto de flecha 84"/>
          <p:cNvCxnSpPr/>
          <p:nvPr/>
        </p:nvCxnSpPr>
        <p:spPr>
          <a:xfrm flipV="1">
            <a:off x="2039821" y="3072099"/>
            <a:ext cx="67753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Pergamino vertical 24"/>
          <p:cNvSpPr/>
          <p:nvPr/>
        </p:nvSpPr>
        <p:spPr>
          <a:xfrm>
            <a:off x="6846987" y="2728891"/>
            <a:ext cx="1582901" cy="1286488"/>
          </a:xfrm>
          <a:prstGeom prst="vertic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sz="1400" b="1" dirty="0"/>
          </a:p>
        </p:txBody>
      </p:sp>
      <p:sp>
        <p:nvSpPr>
          <p:cNvPr id="26" name="CuadroTexto 25"/>
          <p:cNvSpPr txBox="1"/>
          <p:nvPr/>
        </p:nvSpPr>
        <p:spPr>
          <a:xfrm>
            <a:off x="6968055" y="3002803"/>
            <a:ext cx="1333310" cy="738664"/>
          </a:xfrm>
          <a:prstGeom prst="rect">
            <a:avLst/>
          </a:prstGeom>
          <a:noFill/>
        </p:spPr>
        <p:txBody>
          <a:bodyPr wrap="square" rtlCol="0">
            <a:spAutoFit/>
          </a:bodyPr>
          <a:lstStyle/>
          <a:p>
            <a:pPr algn="ctr"/>
            <a:r>
              <a:rPr lang="es-PE" sz="1400" b="1" dirty="0" smtClean="0"/>
              <a:t>Acto Administrativo Resolutivo</a:t>
            </a:r>
            <a:endParaRPr lang="es-PE" sz="1400" b="1" dirty="0"/>
          </a:p>
        </p:txBody>
      </p:sp>
      <p:cxnSp>
        <p:nvCxnSpPr>
          <p:cNvPr id="86" name="Conector recto de flecha 85"/>
          <p:cNvCxnSpPr/>
          <p:nvPr/>
        </p:nvCxnSpPr>
        <p:spPr>
          <a:xfrm>
            <a:off x="4239139" y="3062301"/>
            <a:ext cx="917900" cy="1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ector recto de flecha 50"/>
          <p:cNvCxnSpPr/>
          <p:nvPr/>
        </p:nvCxnSpPr>
        <p:spPr>
          <a:xfrm>
            <a:off x="6166762" y="3060524"/>
            <a:ext cx="746030" cy="11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Rectángulo 56"/>
          <p:cNvSpPr/>
          <p:nvPr/>
        </p:nvSpPr>
        <p:spPr>
          <a:xfrm>
            <a:off x="3128963" y="342605"/>
            <a:ext cx="5635485" cy="12116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p>
        </p:txBody>
      </p:sp>
      <p:sp>
        <p:nvSpPr>
          <p:cNvPr id="59" name="CuadroTexto 58"/>
          <p:cNvSpPr txBox="1"/>
          <p:nvPr/>
        </p:nvSpPr>
        <p:spPr>
          <a:xfrm>
            <a:off x="3128963" y="352143"/>
            <a:ext cx="6133821" cy="1754326"/>
          </a:xfrm>
          <a:prstGeom prst="rect">
            <a:avLst/>
          </a:prstGeom>
          <a:noFill/>
        </p:spPr>
        <p:txBody>
          <a:bodyPr wrap="square" rtlCol="0">
            <a:spAutoFit/>
          </a:bodyPr>
          <a:lstStyle/>
          <a:p>
            <a:pPr algn="ctr"/>
            <a:r>
              <a:rPr lang="es-PE" b="1" dirty="0"/>
              <a:t>FORMAS DE INICIACIÓN DE PROCEDIMIENTO ADMINISTRATIVO (LPAG)</a:t>
            </a:r>
          </a:p>
          <a:p>
            <a:endParaRPr lang="es-PE" b="1" dirty="0"/>
          </a:p>
          <a:p>
            <a:r>
              <a:rPr lang="es-PE" b="1" dirty="0" smtClean="0"/>
              <a:t>                                       </a:t>
            </a:r>
            <a:r>
              <a:rPr lang="es-PE" b="1" u="sng" dirty="0" smtClean="0"/>
              <a:t>PETICIÓN DE PARTE</a:t>
            </a:r>
          </a:p>
          <a:p>
            <a:endParaRPr lang="es-PE" b="1" dirty="0"/>
          </a:p>
          <a:p>
            <a:endParaRPr lang="es-PE" b="1" dirty="0"/>
          </a:p>
        </p:txBody>
      </p:sp>
      <p:sp>
        <p:nvSpPr>
          <p:cNvPr id="60" name="Rectángulo redondeado 59"/>
          <p:cNvSpPr/>
          <p:nvPr/>
        </p:nvSpPr>
        <p:spPr>
          <a:xfrm>
            <a:off x="6888860" y="4469102"/>
            <a:ext cx="1049300" cy="6754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a:p>
        </p:txBody>
      </p:sp>
      <p:sp>
        <p:nvSpPr>
          <p:cNvPr id="62" name="CuadroTexto 61"/>
          <p:cNvSpPr txBox="1"/>
          <p:nvPr/>
        </p:nvSpPr>
        <p:spPr>
          <a:xfrm>
            <a:off x="6875590" y="4536329"/>
            <a:ext cx="1113551" cy="523220"/>
          </a:xfrm>
          <a:prstGeom prst="rect">
            <a:avLst/>
          </a:prstGeom>
          <a:noFill/>
        </p:spPr>
        <p:txBody>
          <a:bodyPr wrap="square" rtlCol="0">
            <a:spAutoFit/>
          </a:bodyPr>
          <a:lstStyle/>
          <a:p>
            <a:pPr algn="ctr"/>
            <a:r>
              <a:rPr lang="es-PE" sz="1400" b="1" dirty="0" smtClean="0"/>
              <a:t>Fin de la Instancia</a:t>
            </a:r>
            <a:endParaRPr lang="es-PE" sz="1400" b="1" dirty="0"/>
          </a:p>
        </p:txBody>
      </p:sp>
      <p:cxnSp>
        <p:nvCxnSpPr>
          <p:cNvPr id="66" name="Conector recto de flecha 65"/>
          <p:cNvCxnSpPr/>
          <p:nvPr/>
        </p:nvCxnSpPr>
        <p:spPr>
          <a:xfrm flipH="1">
            <a:off x="7427598" y="4033523"/>
            <a:ext cx="4767" cy="4432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2" name="Imagen 31"/>
          <p:cNvPicPr>
            <a:picLocks noChangeAspect="1"/>
          </p:cNvPicPr>
          <p:nvPr/>
        </p:nvPicPr>
        <p:blipFill>
          <a:blip r:embed="rId3"/>
          <a:stretch>
            <a:fillRect/>
          </a:stretch>
        </p:blipFill>
        <p:spPr>
          <a:xfrm>
            <a:off x="8127607" y="4523433"/>
            <a:ext cx="636840" cy="590375"/>
          </a:xfrm>
          <a:prstGeom prst="rect">
            <a:avLst/>
          </a:prstGeom>
        </p:spPr>
      </p:pic>
      <p:sp>
        <p:nvSpPr>
          <p:cNvPr id="69" name="Rectángulo redondeado 68"/>
          <p:cNvSpPr/>
          <p:nvPr/>
        </p:nvSpPr>
        <p:spPr>
          <a:xfrm>
            <a:off x="8870068" y="4492910"/>
            <a:ext cx="1345492" cy="6754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a:p>
        </p:txBody>
      </p:sp>
      <p:sp>
        <p:nvSpPr>
          <p:cNvPr id="70" name="CuadroTexto 69"/>
          <p:cNvSpPr txBox="1"/>
          <p:nvPr/>
        </p:nvSpPr>
        <p:spPr>
          <a:xfrm>
            <a:off x="8921049" y="4551829"/>
            <a:ext cx="1294511" cy="523220"/>
          </a:xfrm>
          <a:prstGeom prst="rect">
            <a:avLst/>
          </a:prstGeom>
          <a:noFill/>
        </p:spPr>
        <p:txBody>
          <a:bodyPr wrap="square" rtlCol="0">
            <a:spAutoFit/>
          </a:bodyPr>
          <a:lstStyle/>
          <a:p>
            <a:pPr algn="ctr"/>
            <a:r>
              <a:rPr lang="es-PE" sz="1400" b="1" dirty="0" smtClean="0"/>
              <a:t>Fin del Procedimiento</a:t>
            </a:r>
            <a:endParaRPr lang="es-PE" sz="1400" b="1" dirty="0"/>
          </a:p>
        </p:txBody>
      </p:sp>
      <p:sp>
        <p:nvSpPr>
          <p:cNvPr id="33" name="Nube 32"/>
          <p:cNvSpPr/>
          <p:nvPr/>
        </p:nvSpPr>
        <p:spPr>
          <a:xfrm>
            <a:off x="10475948" y="4265739"/>
            <a:ext cx="1154070" cy="902664"/>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p>
        </p:txBody>
      </p:sp>
      <p:sp>
        <p:nvSpPr>
          <p:cNvPr id="35" name="CuadroTexto 34"/>
          <p:cNvSpPr txBox="1"/>
          <p:nvPr/>
        </p:nvSpPr>
        <p:spPr>
          <a:xfrm>
            <a:off x="10595783" y="4546300"/>
            <a:ext cx="914400" cy="353943"/>
          </a:xfrm>
          <a:prstGeom prst="rect">
            <a:avLst/>
          </a:prstGeom>
          <a:noFill/>
        </p:spPr>
        <p:txBody>
          <a:bodyPr wrap="square" rtlCol="0">
            <a:spAutoFit/>
          </a:bodyPr>
          <a:lstStyle/>
          <a:p>
            <a:r>
              <a:rPr lang="es-PE" sz="1700" dirty="0" smtClean="0"/>
              <a:t>Recurre</a:t>
            </a:r>
            <a:endParaRPr lang="es-PE" sz="1700" dirty="0"/>
          </a:p>
        </p:txBody>
      </p:sp>
      <p:pic>
        <p:nvPicPr>
          <p:cNvPr id="36" name="Imagen 35"/>
          <p:cNvPicPr>
            <a:picLocks noChangeAspect="1"/>
          </p:cNvPicPr>
          <p:nvPr/>
        </p:nvPicPr>
        <p:blipFill>
          <a:blip r:embed="rId4"/>
          <a:stretch>
            <a:fillRect/>
          </a:stretch>
        </p:blipFill>
        <p:spPr>
          <a:xfrm>
            <a:off x="6911946" y="5619394"/>
            <a:ext cx="728663" cy="643297"/>
          </a:xfrm>
          <a:prstGeom prst="rect">
            <a:avLst/>
          </a:prstGeom>
        </p:spPr>
      </p:pic>
      <p:sp>
        <p:nvSpPr>
          <p:cNvPr id="74" name="Rectángulo redondeado 73"/>
          <p:cNvSpPr/>
          <p:nvPr/>
        </p:nvSpPr>
        <p:spPr>
          <a:xfrm>
            <a:off x="7859357" y="5596880"/>
            <a:ext cx="1870695" cy="6754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a:p>
        </p:txBody>
      </p:sp>
      <p:sp>
        <p:nvSpPr>
          <p:cNvPr id="75" name="CuadroTexto 74"/>
          <p:cNvSpPr txBox="1"/>
          <p:nvPr/>
        </p:nvSpPr>
        <p:spPr>
          <a:xfrm>
            <a:off x="7841033" y="5679833"/>
            <a:ext cx="1960784" cy="523220"/>
          </a:xfrm>
          <a:prstGeom prst="rect">
            <a:avLst/>
          </a:prstGeom>
          <a:noFill/>
        </p:spPr>
        <p:txBody>
          <a:bodyPr wrap="square" rtlCol="0">
            <a:spAutoFit/>
          </a:bodyPr>
          <a:lstStyle/>
          <a:p>
            <a:pPr algn="ctr"/>
            <a:r>
              <a:rPr lang="es-PE" sz="1400" b="1" dirty="0" smtClean="0"/>
              <a:t>Estado de indefensión del Administrado </a:t>
            </a:r>
            <a:endParaRPr lang="es-PE" sz="1400" b="1" dirty="0"/>
          </a:p>
        </p:txBody>
      </p:sp>
    </p:spTree>
    <p:extLst>
      <p:ext uri="{BB962C8B-B14F-4D97-AF65-F5344CB8AC3E}">
        <p14:creationId xmlns:p14="http://schemas.microsoft.com/office/powerpoint/2010/main" val="3233222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33525" y="747088"/>
            <a:ext cx="9010650" cy="5416868"/>
          </a:xfrm>
          <a:prstGeom prst="rect">
            <a:avLst/>
          </a:prstGeom>
        </p:spPr>
        <p:txBody>
          <a:bodyPr wrap="square">
            <a:spAutoFit/>
          </a:bodyPr>
          <a:lstStyle/>
          <a:p>
            <a:pPr algn="just">
              <a:spcAft>
                <a:spcPts val="0"/>
              </a:spcAft>
            </a:pPr>
            <a:r>
              <a:rPr lang="es-PE" sz="2000"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r>
              <a:rPr lang="es-PE" b="1" dirty="0" smtClean="0">
                <a:latin typeface="Calibri" panose="020F0502020204030204" pitchFamily="34" charset="0"/>
                <a:ea typeface="Calibri" panose="020F0502020204030204" pitchFamily="34" charset="0"/>
                <a:cs typeface="Times New Roman" panose="02020603050405020304" pitchFamily="18" charset="0"/>
                <a:hlinkClick r:id="rId2" action="ppaction://hlinksldjump"/>
              </a:rPr>
              <a:t>Artículo</a:t>
            </a:r>
            <a:r>
              <a:rPr lang="es-PE" b="1" dirty="0" smtClean="0">
                <a:latin typeface="Calibri" panose="020F0502020204030204" pitchFamily="34" charset="0"/>
                <a:ea typeface="Calibri" panose="020F0502020204030204" pitchFamily="34" charset="0"/>
                <a:cs typeface="Times New Roman" panose="02020603050405020304" pitchFamily="18" charset="0"/>
              </a:rPr>
              <a:t> 132°.- </a:t>
            </a:r>
            <a:r>
              <a:rPr lang="es-PE" b="1" dirty="0">
                <a:latin typeface="Calibri" panose="020F0502020204030204" pitchFamily="34" charset="0"/>
                <a:ea typeface="Calibri" panose="020F0502020204030204" pitchFamily="34" charset="0"/>
                <a:cs typeface="Times New Roman" panose="02020603050405020304" pitchFamily="18" charset="0"/>
              </a:rPr>
              <a:t>Plazos máximos para realizar actos procedimentales</a:t>
            </a:r>
          </a:p>
          <a:p>
            <a:pPr algn="just">
              <a:spcAft>
                <a:spcPts val="0"/>
              </a:spcAft>
            </a:pPr>
            <a:endParaRPr lang="es-PE" dirty="0" smtClean="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s-PE" dirty="0" smtClean="0">
                <a:latin typeface="Calibri" panose="020F0502020204030204" pitchFamily="34" charset="0"/>
                <a:ea typeface="Calibri" panose="020F0502020204030204" pitchFamily="34" charset="0"/>
                <a:cs typeface="Times New Roman" panose="02020603050405020304" pitchFamily="18" charset="0"/>
              </a:rPr>
              <a:t>A </a:t>
            </a:r>
            <a:r>
              <a:rPr lang="es-PE" dirty="0">
                <a:latin typeface="Calibri" panose="020F0502020204030204" pitchFamily="34" charset="0"/>
                <a:ea typeface="Calibri" panose="020F0502020204030204" pitchFamily="34" charset="0"/>
                <a:cs typeface="Times New Roman" panose="02020603050405020304" pitchFamily="18" charset="0"/>
              </a:rPr>
              <a:t>falta de plazo establecido por ley expresa, las actuaciones deben producirse dentro de los siguientes:</a:t>
            </a:r>
          </a:p>
          <a:p>
            <a:pPr algn="just">
              <a:spcAft>
                <a:spcPts val="0"/>
              </a:spcAft>
            </a:pPr>
            <a:r>
              <a:rPr lang="es-PE"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r>
              <a:rPr lang="es-PE" dirty="0" smtClean="0">
                <a:latin typeface="Calibri" panose="020F0502020204030204" pitchFamily="34" charset="0"/>
                <a:ea typeface="Calibri" panose="020F0502020204030204" pitchFamily="34" charset="0"/>
                <a:cs typeface="Times New Roman" panose="02020603050405020304" pitchFamily="18" charset="0"/>
              </a:rPr>
              <a:t>1</a:t>
            </a:r>
            <a:r>
              <a:rPr lang="es-PE" dirty="0">
                <a:latin typeface="Calibri" panose="020F0502020204030204" pitchFamily="34" charset="0"/>
                <a:ea typeface="Calibri" panose="020F0502020204030204" pitchFamily="34" charset="0"/>
                <a:cs typeface="Times New Roman" panose="02020603050405020304" pitchFamily="18" charset="0"/>
              </a:rPr>
              <a:t>. Para recepción y derivación de un escrito a la unidad competente: dentro del mismo día de su presentación.</a:t>
            </a:r>
          </a:p>
          <a:p>
            <a:pPr algn="just">
              <a:spcAft>
                <a:spcPts val="0"/>
              </a:spcAft>
            </a:pPr>
            <a:r>
              <a:rPr lang="es-PE"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r>
              <a:rPr lang="es-PE" dirty="0" smtClean="0">
                <a:latin typeface="Calibri" panose="020F0502020204030204" pitchFamily="34" charset="0"/>
                <a:ea typeface="Calibri" panose="020F0502020204030204" pitchFamily="34" charset="0"/>
                <a:cs typeface="Times New Roman" panose="02020603050405020304" pitchFamily="18" charset="0"/>
              </a:rPr>
              <a:t>2</a:t>
            </a:r>
            <a:r>
              <a:rPr lang="es-PE" dirty="0">
                <a:latin typeface="Calibri" panose="020F0502020204030204" pitchFamily="34" charset="0"/>
                <a:ea typeface="Calibri" panose="020F0502020204030204" pitchFamily="34" charset="0"/>
                <a:cs typeface="Times New Roman" panose="02020603050405020304" pitchFamily="18" charset="0"/>
              </a:rPr>
              <a:t>. Para actos de mero trámite y decidir peticiones de ese carácter: en tres días</a:t>
            </a:r>
            <a:r>
              <a:rPr lang="es-PE" dirty="0" smtClean="0">
                <a:latin typeface="Calibri" panose="020F0502020204030204" pitchFamily="34" charset="0"/>
                <a:ea typeface="Calibri" panose="020F0502020204030204" pitchFamily="34" charset="0"/>
                <a:cs typeface="Times New Roman" panose="02020603050405020304" pitchFamily="18" charset="0"/>
              </a:rPr>
              <a:t>.</a:t>
            </a:r>
          </a:p>
          <a:p>
            <a:pPr algn="just">
              <a:spcAft>
                <a:spcPts val="0"/>
              </a:spcAft>
            </a:pPr>
            <a:endParaRPr lang="es-PE"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s-PE" dirty="0" smtClean="0">
                <a:latin typeface="Calibri" panose="020F0502020204030204" pitchFamily="34" charset="0"/>
                <a:ea typeface="Calibri" panose="020F0502020204030204" pitchFamily="34" charset="0"/>
                <a:cs typeface="Times New Roman" panose="02020603050405020304" pitchFamily="18" charset="0"/>
              </a:rPr>
              <a:t>3</a:t>
            </a:r>
            <a:r>
              <a:rPr lang="es-PE" dirty="0">
                <a:latin typeface="Calibri" panose="020F0502020204030204" pitchFamily="34" charset="0"/>
                <a:ea typeface="Calibri" panose="020F0502020204030204" pitchFamily="34" charset="0"/>
                <a:cs typeface="Times New Roman" panose="02020603050405020304" pitchFamily="18" charset="0"/>
              </a:rPr>
              <a:t>. Para emisión de dictámenes, peritajes, informes y similares: dentro de siete días después de solicitados; pudiendo ser prorrogado a tres días más si la diligencia requiere el traslado fuera de su sede o la asistencia de terceros.</a:t>
            </a:r>
          </a:p>
          <a:p>
            <a:pPr algn="just">
              <a:spcAft>
                <a:spcPts val="0"/>
              </a:spcAft>
            </a:pPr>
            <a:r>
              <a:rPr lang="es-PE"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r>
              <a:rPr lang="es-PE" dirty="0" smtClean="0">
                <a:latin typeface="Calibri" panose="020F0502020204030204" pitchFamily="34" charset="0"/>
                <a:ea typeface="Calibri" panose="020F0502020204030204" pitchFamily="34" charset="0"/>
                <a:cs typeface="Times New Roman" panose="02020603050405020304" pitchFamily="18" charset="0"/>
              </a:rPr>
              <a:t>4</a:t>
            </a:r>
            <a:r>
              <a:rPr lang="es-PE" dirty="0">
                <a:latin typeface="Calibri" panose="020F0502020204030204" pitchFamily="34" charset="0"/>
                <a:ea typeface="Calibri" panose="020F0502020204030204" pitchFamily="34" charset="0"/>
                <a:cs typeface="Times New Roman" panose="02020603050405020304" pitchFamily="18" charset="0"/>
              </a:rPr>
              <a:t>. Para actos de cargo del administrado requeridos por la autoridad, como entrega de información, respuesta a las cuestiones sobre las cuales deban pronunciarse: dentro de los diez días de solicitados.</a:t>
            </a:r>
          </a:p>
          <a:p>
            <a:pPr algn="just">
              <a:spcAft>
                <a:spcPts val="0"/>
              </a:spcAft>
            </a:pPr>
            <a:r>
              <a:rPr lang="es-PE" sz="2000" dirty="0">
                <a:latin typeface="Calibri" panose="020F0502020204030204" pitchFamily="34" charset="0"/>
                <a:ea typeface="Calibri" panose="020F0502020204030204" pitchFamily="34" charset="0"/>
                <a:cs typeface="Times New Roman" panose="02020603050405020304" pitchFamily="18" charset="0"/>
              </a:rPr>
              <a:t> </a:t>
            </a:r>
            <a:endParaRPr lang="es-PE"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885559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993</Words>
  <Application>Microsoft Office PowerPoint</Application>
  <PresentationFormat>Personalizado</PresentationFormat>
  <Paragraphs>132</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Presentación de PowerPoint</vt:lpstr>
      <vt:lpstr>TIPOS DE ACTOS EN LA ADMINISTRACIÓN PÚBLICA (LPAG)</vt:lpstr>
      <vt:lpstr>TIPOS DE ACTOS EN LA ADMINISTRACIÓN PÚBLICA (LPAG)</vt:lpstr>
      <vt:lpstr>TIPOS DE ACTOS EN LA ADMINISTRACIÓN PÚBLICA (LPAG) (Acto Administrativo)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Diego Alejandro Montes Barrantes</dc:creator>
  <cp:lastModifiedBy>JOSE</cp:lastModifiedBy>
  <cp:revision>84</cp:revision>
  <cp:lastPrinted>2015-09-11T00:56:07Z</cp:lastPrinted>
  <dcterms:created xsi:type="dcterms:W3CDTF">2015-02-10T22:02:20Z</dcterms:created>
  <dcterms:modified xsi:type="dcterms:W3CDTF">2015-10-06T05:41:49Z</dcterms:modified>
</cp:coreProperties>
</file>