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905109"/>
            <a:ext cx="100584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572000"/>
            <a:ext cx="8615680" cy="10668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A944C8-2A03-4C24-A581-4B353F5BE25F}" type="slidenum">
              <a:rPr lang="es-PE" smtClean="0"/>
              <a:t>‹Nº›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PE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5B8F5164-BAD2-4257-B54F-B6A77FBAF150}" type="datetimeFigureOut">
              <a:rPr lang="es-PE" smtClean="0"/>
              <a:t>06/10/2015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65336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A944C8-2A03-4C24-A581-4B353F5BE25F}" type="slidenum">
              <a:rPr lang="es-PE" smtClean="0"/>
              <a:t>‹Nº›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PE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5B8F5164-BAD2-4257-B54F-B6A77FBAF150}" type="datetimeFigureOut">
              <a:rPr lang="es-PE" smtClean="0"/>
              <a:t>06/10/2015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81971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747"/>
            <a:ext cx="2336800" cy="5851525"/>
          </a:xfrm>
        </p:spPr>
        <p:txBody>
          <a:bodyPr vert="eaVert" anchor="b" anchorCtr="0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747"/>
            <a:ext cx="80264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A944C8-2A03-4C24-A581-4B353F5BE25F}" type="slidenum">
              <a:rPr lang="es-PE" smtClean="0"/>
              <a:t>‹Nº›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PE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5B8F5164-BAD2-4257-B54F-B6A77FBAF150}" type="datetimeFigureOut">
              <a:rPr lang="es-PE" smtClean="0"/>
              <a:t>06/10/2015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660783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A944C8-2A03-4C24-A581-4B353F5BE25F}" type="slidenum">
              <a:rPr lang="es-PE" smtClean="0"/>
              <a:t>‹Nº›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PE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5B8F5164-BAD2-4257-B54F-B6A77FBAF150}" type="datetimeFigureOut">
              <a:rPr lang="es-PE" smtClean="0"/>
              <a:t>06/10/2015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422150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7" y="5486400"/>
            <a:ext cx="10212916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7" y="3852863"/>
            <a:ext cx="8180916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A944C8-2A03-4C24-A581-4B353F5BE25F}" type="slidenum">
              <a:rPr lang="es-PE" smtClean="0"/>
              <a:t>‹Nº›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PE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5B8F5164-BAD2-4257-B54F-B6A77FBAF150}" type="datetimeFigureOut">
              <a:rPr lang="es-PE" smtClean="0"/>
              <a:t>06/10/2015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80917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536192"/>
            <a:ext cx="48768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92800" y="1536192"/>
            <a:ext cx="48768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A944C8-2A03-4C24-A581-4B353F5BE25F}" type="slidenum">
              <a:rPr lang="es-PE" smtClean="0"/>
              <a:t>‹Nº›</a:t>
            </a:fld>
            <a:endParaRPr lang="es-P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PE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5B8F5164-BAD2-4257-B54F-B6A77FBAF150}" type="datetimeFigureOut">
              <a:rPr lang="es-PE" smtClean="0"/>
              <a:t>06/10/2015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6904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48768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4876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92800" y="1535113"/>
            <a:ext cx="48768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92800" y="2174875"/>
            <a:ext cx="4876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A944C8-2A03-4C24-A581-4B353F5BE25F}" type="slidenum">
              <a:rPr lang="es-PE" smtClean="0"/>
              <a:t>‹Nº›</a:t>
            </a:fld>
            <a:endParaRPr lang="es-P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PE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5B8F5164-BAD2-4257-B54F-B6A77FBAF150}" type="datetimeFigureOut">
              <a:rPr lang="es-PE" smtClean="0"/>
              <a:t>06/10/2015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5380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A944C8-2A03-4C24-A581-4B353F5BE25F}" type="slidenum">
              <a:rPr lang="es-PE" smtClean="0"/>
              <a:t>‹Nº›</a:t>
            </a:fld>
            <a:endParaRPr lang="es-P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PE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5B8F5164-BAD2-4257-B54F-B6A77FBAF150}" type="datetimeFigureOut">
              <a:rPr lang="es-PE" smtClean="0"/>
              <a:t>06/10/2015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83352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A944C8-2A03-4C24-A581-4B353F5BE25F}" type="slidenum">
              <a:rPr lang="es-PE" smtClean="0"/>
              <a:t>‹Nº›</a:t>
            </a:fld>
            <a:endParaRPr lang="es-PE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P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5B8F5164-BAD2-4257-B54F-B6A77FBAF150}" type="datetimeFigureOut">
              <a:rPr lang="es-PE" smtClean="0"/>
              <a:t>06/10/2015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026472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1" y="5495544"/>
            <a:ext cx="103632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6472" y="6096000"/>
            <a:ext cx="103632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06400" y="381000"/>
            <a:ext cx="10363200" cy="494284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A944C8-2A03-4C24-A581-4B353F5BE25F}" type="slidenum">
              <a:rPr lang="es-PE" smtClean="0"/>
              <a:t>‹Nº›</a:t>
            </a:fld>
            <a:endParaRPr lang="es-P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es-PE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fld id="{5B8F5164-BAD2-4257-B54F-B6A77FBAF150}" type="datetimeFigureOut">
              <a:rPr lang="es-PE" smtClean="0"/>
              <a:t>06/10/2015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07110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5495278"/>
            <a:ext cx="103632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112776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 smtClean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2336" y="6096000"/>
            <a:ext cx="103632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A944C8-2A03-4C24-A581-4B353F5BE25F}" type="slidenum">
              <a:rPr lang="es-PE" smtClean="0"/>
              <a:t>‹Nº›</a:t>
            </a:fld>
            <a:endParaRPr lang="es-P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PE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5B8F5164-BAD2-4257-B54F-B6A77FBAF150}" type="datetimeFigureOut">
              <a:rPr lang="es-PE" smtClean="0"/>
              <a:t>06/10/2015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035630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16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1600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PE" smtClean="0"/>
              <a:t>Haga clic para modificar el estilo de texto del patrón</a:t>
            </a:r>
          </a:p>
          <a:p>
            <a:pPr lvl="1"/>
            <a:r>
              <a:rPr lang="es-ES" altLang="es-PE" smtClean="0"/>
              <a:t>Segundo nivel</a:t>
            </a:r>
          </a:p>
          <a:p>
            <a:pPr lvl="2"/>
            <a:r>
              <a:rPr lang="es-ES" altLang="es-PE" smtClean="0"/>
              <a:t>Tercer nivel</a:t>
            </a:r>
          </a:p>
          <a:p>
            <a:pPr lvl="3"/>
            <a:r>
              <a:rPr lang="es-ES" altLang="es-PE" smtClean="0"/>
              <a:t>Cuarto nivel</a:t>
            </a:r>
          </a:p>
          <a:p>
            <a:pPr lvl="4"/>
            <a:r>
              <a:rPr lang="es-ES" altLang="es-PE" smtClean="0"/>
              <a:t>Quinto nivel</a:t>
            </a:r>
            <a:endParaRPr lang="en-US" altLang="es-PE" smtClean="0"/>
          </a:p>
        </p:txBody>
      </p:sp>
      <p:sp>
        <p:nvSpPr>
          <p:cNvPr id="7" name="Rectangle 6"/>
          <p:cNvSpPr/>
          <p:nvPr/>
        </p:nvSpPr>
        <p:spPr>
          <a:xfrm>
            <a:off x="11277600" y="0"/>
            <a:ext cx="9144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277600" y="5486400"/>
            <a:ext cx="9144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75039" y="5648434"/>
            <a:ext cx="732367" cy="396875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>
                <a:solidFill>
                  <a:srgbClr val="FFFFFF"/>
                </a:solidFill>
                <a:latin typeface="Calibri" pitchFamily="34" charset="0"/>
              </a:defRPr>
            </a:lvl1pPr>
          </a:lstStyle>
          <a:p>
            <a:fld id="{71A944C8-2A03-4C24-A581-4B353F5BE25F}" type="slidenum">
              <a:rPr lang="es-PE" smtClean="0"/>
              <a:t>‹Nº›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10511175" y="3988174"/>
            <a:ext cx="2366963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2"/>
                </a:solidFill>
                <a:latin typeface="+mn-lt"/>
                <a:cs typeface="+mn-cs"/>
              </a:defRPr>
            </a:lvl1pPr>
          </a:lstStyle>
          <a:p>
            <a:endParaRPr lang="es-P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475384" y="1585385"/>
            <a:ext cx="24384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2"/>
                </a:solidFill>
                <a:latin typeface="+mn-lt"/>
                <a:cs typeface="+mn-cs"/>
              </a:defRPr>
            </a:lvl1pPr>
          </a:lstStyle>
          <a:p>
            <a:fld id="{5B8F5164-BAD2-4257-B54F-B6A77FBAF150}" type="datetimeFigureOut">
              <a:rPr lang="es-PE" smtClean="0"/>
              <a:t>06/10/2015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46788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600" kern="1200" spc="-1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9pPr>
    </p:titleStyle>
    <p:bodyStyle>
      <a:lvl1pPr marL="3429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ct val="20000"/>
        </a:spcBef>
        <a:spcAft>
          <a:spcPct val="0"/>
        </a:spcAft>
        <a:buClr>
          <a:srgbClr val="526DB0"/>
        </a:buClr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ct val="20000"/>
        </a:spcBef>
        <a:spcAft>
          <a:spcPct val="0"/>
        </a:spcAft>
        <a:buClr>
          <a:srgbClr val="989AAC"/>
        </a:buClr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ct val="20000"/>
        </a:spcBef>
        <a:spcAft>
          <a:spcPct val="0"/>
        </a:spcAft>
        <a:buClr>
          <a:srgbClr val="DC5924"/>
        </a:buClr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945334"/>
          </a:xfrm>
        </p:spPr>
        <p:txBody>
          <a:bodyPr>
            <a:normAutofit/>
          </a:bodyPr>
          <a:lstStyle/>
          <a:p>
            <a:pPr algn="ctr"/>
            <a:r>
              <a:rPr lang="es-PE" sz="3600" dirty="0" smtClean="0"/>
              <a:t>CONSTITUCIÓN POLÍTICA </a:t>
            </a:r>
            <a:endParaRPr lang="es-PE" sz="36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41621" y="2341649"/>
            <a:ext cx="9144000" cy="1655762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es-PE" sz="11200" dirty="0"/>
              <a:t> </a:t>
            </a:r>
            <a:r>
              <a:rPr lang="es-PE" sz="8000" b="1" dirty="0"/>
              <a:t>Patrimonio Cultural de la Nación</a:t>
            </a:r>
          </a:p>
          <a:p>
            <a:pPr algn="just"/>
            <a:endParaRPr lang="es-PE" sz="8000" dirty="0" smtClean="0"/>
          </a:p>
          <a:p>
            <a:pPr algn="just"/>
            <a:r>
              <a:rPr lang="es-PE" sz="8000" dirty="0" smtClean="0"/>
              <a:t>Artículo </a:t>
            </a:r>
            <a:r>
              <a:rPr lang="es-PE" sz="8000" dirty="0"/>
              <a:t>21.- Los yacimientos y restos arqueológicos, construcciones, monumentos, lugares, documentos bibliográficos y de archivo, objetos artísticos y testimonios de valor histórico, expresamente declarados bienes culturales, y provisionalmente los que se presumen como tales, son patrimonio cultural de la Nación, independientemente de su condición de propiedad privada o pública. Están protegidos por el Estado.</a:t>
            </a:r>
          </a:p>
          <a:p>
            <a:pPr algn="just"/>
            <a:endParaRPr lang="es-PE" sz="8000" dirty="0" smtClean="0"/>
          </a:p>
          <a:p>
            <a:pPr algn="just"/>
            <a:r>
              <a:rPr lang="es-PE" sz="8000" dirty="0" smtClean="0"/>
              <a:t>La </a:t>
            </a:r>
            <a:r>
              <a:rPr lang="es-PE" sz="8000" dirty="0"/>
              <a:t>ley garantiza la propiedad de dicho patrimonio.</a:t>
            </a:r>
          </a:p>
          <a:p>
            <a:pPr algn="just"/>
            <a:endParaRPr lang="es-PE" sz="8000" dirty="0" smtClean="0"/>
          </a:p>
          <a:p>
            <a:pPr algn="just"/>
            <a:r>
              <a:rPr lang="es-PE" sz="8000" dirty="0" smtClean="0"/>
              <a:t>Fomenta </a:t>
            </a:r>
            <a:r>
              <a:rPr lang="es-PE" sz="8000" dirty="0"/>
              <a:t>conforme a ley, la participación privada en la conservación, restauración, exhibición y difusión del mismo, así como su restitución al país cuando hubiere sido ilegalmente trasladado fuera del territorio nacional.</a:t>
            </a:r>
          </a:p>
          <a:p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7632063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PE" dirty="0" smtClean="0"/>
              <a:t>CONSTITUCIÓN POLÍTICA</a:t>
            </a:r>
            <a:endParaRPr lang="es-PE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s-PE" sz="1800" b="1" dirty="0"/>
              <a:t>DE LA </a:t>
            </a:r>
            <a:r>
              <a:rPr lang="es-PE" sz="1800" b="1" dirty="0" smtClean="0"/>
              <a:t>DESCENTRALIZACIÓN</a:t>
            </a:r>
          </a:p>
          <a:p>
            <a:endParaRPr lang="es-PE" sz="1800" dirty="0" smtClean="0"/>
          </a:p>
          <a:p>
            <a:pPr marL="114300" indent="0">
              <a:buNone/>
            </a:pPr>
            <a:r>
              <a:rPr lang="es-PE" sz="1800" b="1" dirty="0" smtClean="0"/>
              <a:t>Artículo </a:t>
            </a:r>
            <a:r>
              <a:rPr lang="es-PE" sz="1800" b="1" dirty="0"/>
              <a:t>188.- </a:t>
            </a:r>
            <a:r>
              <a:rPr lang="es-PE" sz="1800" dirty="0"/>
              <a:t>La descentralización es una forma de organización democrática y constituye una política permanente de Estado, de carácter obligatorio, que tiene como objetivo fundamental el desarrollo integral del país. El proceso de descentralización se realiza por etapas, en forma progresiva y ordenada conforme a criterios que permitan una adecuada asignación de competencias y transferencia de recursos del gobierno nacional hacia los gobiernos regionales y locales.</a:t>
            </a:r>
          </a:p>
          <a:p>
            <a:pPr marL="114300" indent="0">
              <a:buNone/>
            </a:pPr>
            <a:r>
              <a:rPr lang="es-PE" sz="1800" dirty="0" smtClean="0"/>
              <a:t>Los </a:t>
            </a:r>
            <a:r>
              <a:rPr lang="es-PE" sz="1800" dirty="0"/>
              <a:t>Poderes del Estado y los Organismos Autónomos así como el Presupuesto de la República se descentralizan de acuerdo a </a:t>
            </a:r>
            <a:r>
              <a:rPr lang="es-PE" sz="1800" dirty="0" smtClean="0"/>
              <a:t>ley.</a:t>
            </a:r>
          </a:p>
          <a:p>
            <a:pPr marL="114300" indent="0">
              <a:buNone/>
            </a:pPr>
            <a:endParaRPr lang="es-PE" sz="1800" dirty="0"/>
          </a:p>
          <a:p>
            <a:pPr marL="114300" indent="0">
              <a:buNone/>
            </a:pPr>
            <a:r>
              <a:rPr lang="es-PE" sz="1800" b="1" dirty="0" smtClean="0"/>
              <a:t>Artículo </a:t>
            </a:r>
            <a:r>
              <a:rPr lang="es-PE" sz="1800" b="1" dirty="0"/>
              <a:t>189.- </a:t>
            </a:r>
            <a:r>
              <a:rPr lang="es-PE" sz="1800" dirty="0"/>
              <a:t>El territorio de la República está integrado por regiones, departamentos, provincias y distritos, en cuyas circunscripciones se constituye y organiza el gobierno a nivel nacional, regional y local, en los términos que establece la Constitución y la ley, preservando la unidad e integridad del Estado y de la Nación.</a:t>
            </a:r>
          </a:p>
          <a:p>
            <a:pPr marL="114300" indent="0">
              <a:buNone/>
            </a:pPr>
            <a:r>
              <a:rPr lang="es-PE" sz="1800" dirty="0" smtClean="0"/>
              <a:t>El </a:t>
            </a:r>
            <a:r>
              <a:rPr lang="es-PE" sz="1800" dirty="0"/>
              <a:t>ámbito del nivel regional de gobierno son las regiones y departamentos. El ámbito del nivel local de gobierno son las provincias, distritos y los centros poblados.</a:t>
            </a:r>
          </a:p>
          <a:p>
            <a:endParaRPr lang="es-PE" sz="1800" dirty="0"/>
          </a:p>
          <a:p>
            <a:endParaRPr lang="es-PE" sz="1800" dirty="0"/>
          </a:p>
          <a:p>
            <a:endParaRPr lang="es-PE" sz="1800" dirty="0"/>
          </a:p>
          <a:p>
            <a:r>
              <a:rPr lang="es-PE" sz="1800" dirty="0"/>
              <a:t>     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7215452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PE" dirty="0" smtClean="0"/>
              <a:t>CONSTITUCIÓN POLÍTICA </a:t>
            </a:r>
            <a:endParaRPr lang="es-PE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s-PE" sz="1800" b="1" dirty="0"/>
              <a:t>ARTÍCULO 191.- </a:t>
            </a:r>
            <a:r>
              <a:rPr lang="es-PE" sz="1800" dirty="0"/>
              <a:t>Los gobiernos regionales tienen autonomía política, económica y administrativa en los asuntos de su competencia. Coordinan con las municipalidades sin interferir sus funciones y atribuciones.</a:t>
            </a:r>
          </a:p>
          <a:p>
            <a:pPr marL="114300" indent="0">
              <a:buNone/>
            </a:pPr>
            <a:endParaRPr lang="es-PE" sz="1800" dirty="0" smtClean="0"/>
          </a:p>
          <a:p>
            <a:pPr marL="114300" indent="0">
              <a:buNone/>
            </a:pPr>
            <a:r>
              <a:rPr lang="es-PE" sz="1800" dirty="0" smtClean="0"/>
              <a:t>La </a:t>
            </a:r>
            <a:r>
              <a:rPr lang="es-PE" sz="1800" dirty="0"/>
              <a:t>estructura orgánica básica de estos gobiernos la conforman el Consejo Regional, como órgano normativo y fiscalizador, el Gobernador Regional, como órgano ejecutivo, y el Consejo de Coordinación Regional integrado por los alcaldes provinciales y por representantes de la sociedad civil, como órgano consultivo y de coordinación con las municipalidades, con las funciones y atribuciones que les señala la ley. El Consejo Regional tendrá un mínimo de siete (7) miembros y un máximo de veinticinco (25), debiendo haber un mínimo de uno (1) por provincia y el resto, de acuerdo a ley, siguiendo un criterio de población electoral.</a:t>
            </a:r>
          </a:p>
          <a:p>
            <a:pPr marL="114300" indent="0">
              <a:buNone/>
            </a:pPr>
            <a:endParaRPr lang="es-PE" sz="1800" dirty="0" smtClean="0"/>
          </a:p>
          <a:p>
            <a:pPr marL="114300" indent="0">
              <a:buNone/>
            </a:pPr>
            <a:r>
              <a:rPr lang="es-PE" sz="1800" dirty="0" smtClean="0"/>
              <a:t>El </a:t>
            </a:r>
            <a:r>
              <a:rPr lang="es-PE" sz="1800" dirty="0"/>
              <a:t>Gobernador Regional es elegido conjuntamente con un Vicegobernador Regional, por sufragio directo por un período de cuatro (4) años. El mandato de dichas autoridades es revocable, conforme a ley. No hay reelección inmediata. Transcurrido otro período, como mínimo, los ex Gobernadores Regionales o ex Vicegobernadores Regionales pueden volver a postular, sujetos a las mismas condiciones. Los miembros del Consejo Regional son elegidos en la misma forma y por igual período. El mandato de dichas autoridades es irrenunciable, con excepción de los casos previstos en la Constitución.</a:t>
            </a:r>
          </a:p>
          <a:p>
            <a:endParaRPr lang="es-PE" dirty="0"/>
          </a:p>
          <a:p>
            <a:endParaRPr lang="es-PE" dirty="0"/>
          </a:p>
          <a:p>
            <a:endParaRPr lang="es-PE" dirty="0"/>
          </a:p>
          <a:p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59605192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yacencia">
  <a:themeElements>
    <a:clrScheme name="Esenc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yacencia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encial">
    <a:dk1>
      <a:srgbClr val="000000"/>
    </a:dk1>
    <a:lt1>
      <a:srgbClr val="FFFFFF"/>
    </a:lt1>
    <a:dk2>
      <a:srgbClr val="D1282E"/>
    </a:dk2>
    <a:lt2>
      <a:srgbClr val="C8C8B1"/>
    </a:lt2>
    <a:accent1>
      <a:srgbClr val="7A7A7A"/>
    </a:accent1>
    <a:accent2>
      <a:srgbClr val="F5C201"/>
    </a:accent2>
    <a:accent3>
      <a:srgbClr val="526DB0"/>
    </a:accent3>
    <a:accent4>
      <a:srgbClr val="989AAC"/>
    </a:accent4>
    <a:accent5>
      <a:srgbClr val="DC5924"/>
    </a:accent5>
    <a:accent6>
      <a:srgbClr val="B4B392"/>
    </a:accent6>
    <a:hlink>
      <a:srgbClr val="CC9900"/>
    </a:hlink>
    <a:folHlink>
      <a:srgbClr val="969696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</TotalTime>
  <Words>556</Words>
  <Application>Microsoft Office PowerPoint</Application>
  <PresentationFormat>Panorámica</PresentationFormat>
  <Paragraphs>28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7" baseType="lpstr">
      <vt:lpstr>Arial</vt:lpstr>
      <vt:lpstr>Calibri</vt:lpstr>
      <vt:lpstr>Cambria</vt:lpstr>
      <vt:lpstr>Adyacencia</vt:lpstr>
      <vt:lpstr>CONSTITUCIÓN POLÍTICA </vt:lpstr>
      <vt:lpstr>CONSTITUCIÓN POLÍTICA</vt:lpstr>
      <vt:lpstr>CONSTITUCIÓN POLÍTICA 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CONSTITUCIÓN POLÍTICA </dc:title>
  <dc:creator>Carmen Ines Horna Correa</dc:creator>
  <cp:lastModifiedBy>Carmen Ines Horna Correa</cp:lastModifiedBy>
  <cp:revision>1</cp:revision>
  <dcterms:created xsi:type="dcterms:W3CDTF">2015-10-06T14:19:27Z</dcterms:created>
  <dcterms:modified xsi:type="dcterms:W3CDTF">2015-10-06T14:26:16Z</dcterms:modified>
</cp:coreProperties>
</file>