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257" r:id="rId13"/>
    <p:sldId id="258" r:id="rId14"/>
    <p:sldId id="266" r:id="rId15"/>
    <p:sldId id="264" r:id="rId16"/>
    <p:sldId id="265" r:id="rId17"/>
    <p:sldId id="267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9DA84-E06A-402C-9E13-0FA3F08052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3072C2AB-DE23-4C6E-9924-8C1ED7E7ABE6}">
      <dgm:prSet phldrT="[Texto]"/>
      <dgm:spPr/>
      <dgm:t>
        <a:bodyPr/>
        <a:lstStyle/>
        <a:p>
          <a:r>
            <a:rPr lang="es-PE" dirty="0"/>
            <a:t>Sistema de Gestión Documental</a:t>
          </a:r>
        </a:p>
      </dgm:t>
    </dgm:pt>
    <dgm:pt modelId="{F22A51B9-E254-4BB3-BA9A-D86F792134BD}" type="parTrans" cxnId="{12EFCC72-721B-4852-8E2A-069103686998}">
      <dgm:prSet/>
      <dgm:spPr/>
      <dgm:t>
        <a:bodyPr/>
        <a:lstStyle/>
        <a:p>
          <a:endParaRPr lang="es-PE"/>
        </a:p>
      </dgm:t>
    </dgm:pt>
    <dgm:pt modelId="{C109B993-1942-42CF-AB87-B88EEDD7EB63}" type="sibTrans" cxnId="{12EFCC72-721B-4852-8E2A-069103686998}">
      <dgm:prSet/>
      <dgm:spPr/>
      <dgm:t>
        <a:bodyPr/>
        <a:lstStyle/>
        <a:p>
          <a:endParaRPr lang="es-PE"/>
        </a:p>
      </dgm:t>
    </dgm:pt>
    <dgm:pt modelId="{0B9B45F9-6641-463E-BE31-60D924B38194}">
      <dgm:prSet phldrT="[Texto]"/>
      <dgm:spPr/>
      <dgm:t>
        <a:bodyPr/>
        <a:lstStyle/>
        <a:p>
          <a:r>
            <a:rPr lang="es-PE" dirty="0"/>
            <a:t>Riesgos en Software</a:t>
          </a:r>
        </a:p>
      </dgm:t>
    </dgm:pt>
    <dgm:pt modelId="{6C19F311-DAC0-4956-85B6-9E48EAAE6DC6}" type="parTrans" cxnId="{E435C005-2211-45CA-827A-DDE9EC39E265}">
      <dgm:prSet/>
      <dgm:spPr/>
      <dgm:t>
        <a:bodyPr/>
        <a:lstStyle/>
        <a:p>
          <a:endParaRPr lang="es-PE"/>
        </a:p>
      </dgm:t>
    </dgm:pt>
    <dgm:pt modelId="{33EEB76C-C610-4072-B0EE-F8D727B8F7F5}" type="sibTrans" cxnId="{E435C005-2211-45CA-827A-DDE9EC39E265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5F5B8D70-8084-4172-B001-C196D503BF96}">
      <dgm:prSet phldrT="[Texto]"/>
      <dgm:spPr/>
      <dgm:t>
        <a:bodyPr/>
        <a:lstStyle/>
        <a:p>
          <a:r>
            <a:rPr lang="es-PE" dirty="0"/>
            <a:t>Riesgos Eléctricos</a:t>
          </a:r>
        </a:p>
      </dgm:t>
    </dgm:pt>
    <dgm:pt modelId="{AF959496-7A02-478D-B6F2-38335F3B1AC6}" type="parTrans" cxnId="{928EEE99-05C8-4032-8E5D-7A05FF91FA0F}">
      <dgm:prSet/>
      <dgm:spPr/>
      <dgm:t>
        <a:bodyPr/>
        <a:lstStyle/>
        <a:p>
          <a:endParaRPr lang="es-PE"/>
        </a:p>
      </dgm:t>
    </dgm:pt>
    <dgm:pt modelId="{AABA0AF6-0C0F-43CA-BD46-C912E5BC4C07}" type="sibTrans" cxnId="{928EEE99-05C8-4032-8E5D-7A05FF91FA0F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F89AB4A8-0C16-4A9A-9EAB-E923AED45B3B}">
      <dgm:prSet phldrT="[Texto]"/>
      <dgm:spPr/>
      <dgm:t>
        <a:bodyPr/>
        <a:lstStyle/>
        <a:p>
          <a:r>
            <a:rPr lang="es-PE" dirty="0"/>
            <a:t>Riesgos en  Hardware</a:t>
          </a:r>
        </a:p>
      </dgm:t>
    </dgm:pt>
    <dgm:pt modelId="{B2C96418-6BE9-4DE4-ABF1-ABC6424A468B}" type="parTrans" cxnId="{3D132F05-D51D-4AFC-AF9E-D338D247A523}">
      <dgm:prSet/>
      <dgm:spPr/>
      <dgm:t>
        <a:bodyPr/>
        <a:lstStyle/>
        <a:p>
          <a:endParaRPr lang="es-PE"/>
        </a:p>
      </dgm:t>
    </dgm:pt>
    <dgm:pt modelId="{BDDB7D97-778F-41C9-BEBE-D14BC9624F69}" type="sibTrans" cxnId="{3D132F05-D51D-4AFC-AF9E-D338D247A523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0CF29B8E-45AC-4154-84DE-AC3315EA369A}">
      <dgm:prSet phldrT="[Texto]"/>
      <dgm:spPr/>
      <dgm:t>
        <a:bodyPr/>
        <a:lstStyle/>
        <a:p>
          <a:r>
            <a:rPr lang="es-PE" dirty="0"/>
            <a:t>Riesgos de Información</a:t>
          </a:r>
        </a:p>
      </dgm:t>
    </dgm:pt>
    <dgm:pt modelId="{12C47D94-F155-489D-A2ED-8E628051754D}" type="parTrans" cxnId="{6883F4ED-1C43-49AD-A99E-8A95ABBCDD5E}">
      <dgm:prSet/>
      <dgm:spPr/>
      <dgm:t>
        <a:bodyPr/>
        <a:lstStyle/>
        <a:p>
          <a:endParaRPr lang="es-PE"/>
        </a:p>
      </dgm:t>
    </dgm:pt>
    <dgm:pt modelId="{602DDF0F-CF09-4C7F-AACB-429023CC7085}" type="sibTrans" cxnId="{6883F4ED-1C43-49AD-A99E-8A95ABBCDD5E}">
      <dgm:prSet/>
      <dgm:spPr>
        <a:solidFill>
          <a:srgbClr val="FF0000"/>
        </a:solidFill>
      </dgm:spPr>
      <dgm:t>
        <a:bodyPr/>
        <a:lstStyle/>
        <a:p>
          <a:endParaRPr lang="es-PE"/>
        </a:p>
      </dgm:t>
    </dgm:pt>
    <dgm:pt modelId="{2C9CAAC8-B342-495D-96AA-689C607C9856}" type="pres">
      <dgm:prSet presAssocID="{F7A9DA84-E06A-402C-9E13-0FA3F08052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CC0B0C-EE5A-442A-96C4-7F508E07D75B}" type="pres">
      <dgm:prSet presAssocID="{3072C2AB-DE23-4C6E-9924-8C1ED7E7ABE6}" presName="centerShape" presStyleLbl="node0" presStyleIdx="0" presStyleCnt="1"/>
      <dgm:spPr/>
    </dgm:pt>
    <dgm:pt modelId="{7A7E9B85-7AE4-4471-BB4E-0FF0B8EEDFCF}" type="pres">
      <dgm:prSet presAssocID="{0CF29B8E-45AC-4154-84DE-AC3315EA369A}" presName="node" presStyleLbl="node1" presStyleIdx="0" presStyleCnt="4">
        <dgm:presLayoutVars>
          <dgm:bulletEnabled val="1"/>
        </dgm:presLayoutVars>
      </dgm:prSet>
      <dgm:spPr/>
    </dgm:pt>
    <dgm:pt modelId="{B40D45FB-2E77-4570-AC5F-721081CF729A}" type="pres">
      <dgm:prSet presAssocID="{0CF29B8E-45AC-4154-84DE-AC3315EA369A}" presName="dummy" presStyleCnt="0"/>
      <dgm:spPr/>
    </dgm:pt>
    <dgm:pt modelId="{F22A1FB1-5E64-45E9-B22E-D5D886184C1A}" type="pres">
      <dgm:prSet presAssocID="{602DDF0F-CF09-4C7F-AACB-429023CC7085}" presName="sibTrans" presStyleLbl="sibTrans2D1" presStyleIdx="0" presStyleCnt="4"/>
      <dgm:spPr/>
    </dgm:pt>
    <dgm:pt modelId="{E028420A-83CF-4A78-B1A9-92C72E311F70}" type="pres">
      <dgm:prSet presAssocID="{0B9B45F9-6641-463E-BE31-60D924B38194}" presName="node" presStyleLbl="node1" presStyleIdx="1" presStyleCnt="4">
        <dgm:presLayoutVars>
          <dgm:bulletEnabled val="1"/>
        </dgm:presLayoutVars>
      </dgm:prSet>
      <dgm:spPr/>
    </dgm:pt>
    <dgm:pt modelId="{EE63C012-B9FD-427F-BFE9-FC341CD3AF16}" type="pres">
      <dgm:prSet presAssocID="{0B9B45F9-6641-463E-BE31-60D924B38194}" presName="dummy" presStyleCnt="0"/>
      <dgm:spPr/>
    </dgm:pt>
    <dgm:pt modelId="{9A05ED51-73B5-4F2A-A9CE-0BB36707B9D8}" type="pres">
      <dgm:prSet presAssocID="{33EEB76C-C610-4072-B0EE-F8D727B8F7F5}" presName="sibTrans" presStyleLbl="sibTrans2D1" presStyleIdx="1" presStyleCnt="4"/>
      <dgm:spPr/>
    </dgm:pt>
    <dgm:pt modelId="{9CB0A04D-D029-4B9E-9CB8-C5A2F4EFA006}" type="pres">
      <dgm:prSet presAssocID="{5F5B8D70-8084-4172-B001-C196D503BF96}" presName="node" presStyleLbl="node1" presStyleIdx="2" presStyleCnt="4">
        <dgm:presLayoutVars>
          <dgm:bulletEnabled val="1"/>
        </dgm:presLayoutVars>
      </dgm:prSet>
      <dgm:spPr/>
    </dgm:pt>
    <dgm:pt modelId="{7B3CAA0B-B400-45A5-AE28-BFDDF7075D38}" type="pres">
      <dgm:prSet presAssocID="{5F5B8D70-8084-4172-B001-C196D503BF96}" presName="dummy" presStyleCnt="0"/>
      <dgm:spPr/>
    </dgm:pt>
    <dgm:pt modelId="{58A48835-D8FD-4399-83BC-10CD3439738C}" type="pres">
      <dgm:prSet presAssocID="{AABA0AF6-0C0F-43CA-BD46-C912E5BC4C07}" presName="sibTrans" presStyleLbl="sibTrans2D1" presStyleIdx="2" presStyleCnt="4"/>
      <dgm:spPr/>
    </dgm:pt>
    <dgm:pt modelId="{177DCC29-1C20-4741-B0DB-3E9F5E4DD4B6}" type="pres">
      <dgm:prSet presAssocID="{F89AB4A8-0C16-4A9A-9EAB-E923AED45B3B}" presName="node" presStyleLbl="node1" presStyleIdx="3" presStyleCnt="4">
        <dgm:presLayoutVars>
          <dgm:bulletEnabled val="1"/>
        </dgm:presLayoutVars>
      </dgm:prSet>
      <dgm:spPr/>
    </dgm:pt>
    <dgm:pt modelId="{80F080F6-3BCC-465B-8E82-18C622EF7E23}" type="pres">
      <dgm:prSet presAssocID="{F89AB4A8-0C16-4A9A-9EAB-E923AED45B3B}" presName="dummy" presStyleCnt="0"/>
      <dgm:spPr/>
    </dgm:pt>
    <dgm:pt modelId="{7C8052E4-C65B-4F4E-8E39-9CD0E8EB5A12}" type="pres">
      <dgm:prSet presAssocID="{BDDB7D97-778F-41C9-BEBE-D14BC9624F69}" presName="sibTrans" presStyleLbl="sibTrans2D1" presStyleIdx="3" presStyleCnt="4"/>
      <dgm:spPr/>
    </dgm:pt>
  </dgm:ptLst>
  <dgm:cxnLst>
    <dgm:cxn modelId="{3D132F05-D51D-4AFC-AF9E-D338D247A523}" srcId="{3072C2AB-DE23-4C6E-9924-8C1ED7E7ABE6}" destId="{F89AB4A8-0C16-4A9A-9EAB-E923AED45B3B}" srcOrd="3" destOrd="0" parTransId="{B2C96418-6BE9-4DE4-ABF1-ABC6424A468B}" sibTransId="{BDDB7D97-778F-41C9-BEBE-D14BC9624F69}"/>
    <dgm:cxn modelId="{E435C005-2211-45CA-827A-DDE9EC39E265}" srcId="{3072C2AB-DE23-4C6E-9924-8C1ED7E7ABE6}" destId="{0B9B45F9-6641-463E-BE31-60D924B38194}" srcOrd="1" destOrd="0" parTransId="{6C19F311-DAC0-4956-85B6-9E48EAAE6DC6}" sibTransId="{33EEB76C-C610-4072-B0EE-F8D727B8F7F5}"/>
    <dgm:cxn modelId="{9C0EAC09-39F7-4727-95C3-1B9EE61F2579}" type="presOf" srcId="{0CF29B8E-45AC-4154-84DE-AC3315EA369A}" destId="{7A7E9B85-7AE4-4471-BB4E-0FF0B8EEDFCF}" srcOrd="0" destOrd="0" presId="urn:microsoft.com/office/officeart/2005/8/layout/radial6"/>
    <dgm:cxn modelId="{52C4A80A-A83B-4CD9-8366-23CE5C870B75}" type="presOf" srcId="{3072C2AB-DE23-4C6E-9924-8C1ED7E7ABE6}" destId="{BCCC0B0C-EE5A-442A-96C4-7F508E07D75B}" srcOrd="0" destOrd="0" presId="urn:microsoft.com/office/officeart/2005/8/layout/radial6"/>
    <dgm:cxn modelId="{FBAD2466-4C7A-4365-83EF-2214D7E1B1CF}" type="presOf" srcId="{AABA0AF6-0C0F-43CA-BD46-C912E5BC4C07}" destId="{58A48835-D8FD-4399-83BC-10CD3439738C}" srcOrd="0" destOrd="0" presId="urn:microsoft.com/office/officeart/2005/8/layout/radial6"/>
    <dgm:cxn modelId="{2C37CE4B-7926-4E66-A10A-211E39BD3F55}" type="presOf" srcId="{0B9B45F9-6641-463E-BE31-60D924B38194}" destId="{E028420A-83CF-4A78-B1A9-92C72E311F70}" srcOrd="0" destOrd="0" presId="urn:microsoft.com/office/officeart/2005/8/layout/radial6"/>
    <dgm:cxn modelId="{12EFCC72-721B-4852-8E2A-069103686998}" srcId="{F7A9DA84-E06A-402C-9E13-0FA3F0805297}" destId="{3072C2AB-DE23-4C6E-9924-8C1ED7E7ABE6}" srcOrd="0" destOrd="0" parTransId="{F22A51B9-E254-4BB3-BA9A-D86F792134BD}" sibTransId="{C109B993-1942-42CF-AB87-B88EEDD7EB63}"/>
    <dgm:cxn modelId="{901C3799-67DC-47E7-9217-679C1247AF7F}" type="presOf" srcId="{33EEB76C-C610-4072-B0EE-F8D727B8F7F5}" destId="{9A05ED51-73B5-4F2A-A9CE-0BB36707B9D8}" srcOrd="0" destOrd="0" presId="urn:microsoft.com/office/officeart/2005/8/layout/radial6"/>
    <dgm:cxn modelId="{928EEE99-05C8-4032-8E5D-7A05FF91FA0F}" srcId="{3072C2AB-DE23-4C6E-9924-8C1ED7E7ABE6}" destId="{5F5B8D70-8084-4172-B001-C196D503BF96}" srcOrd="2" destOrd="0" parTransId="{AF959496-7A02-478D-B6F2-38335F3B1AC6}" sibTransId="{AABA0AF6-0C0F-43CA-BD46-C912E5BC4C07}"/>
    <dgm:cxn modelId="{C1C85DA3-351A-4E29-8489-AE0016DC3F5D}" type="presOf" srcId="{F7A9DA84-E06A-402C-9E13-0FA3F0805297}" destId="{2C9CAAC8-B342-495D-96AA-689C607C9856}" srcOrd="0" destOrd="0" presId="urn:microsoft.com/office/officeart/2005/8/layout/radial6"/>
    <dgm:cxn modelId="{B4B055C4-0F5C-40A4-80C1-2046BE16A19F}" type="presOf" srcId="{5F5B8D70-8084-4172-B001-C196D503BF96}" destId="{9CB0A04D-D029-4B9E-9CB8-C5A2F4EFA006}" srcOrd="0" destOrd="0" presId="urn:microsoft.com/office/officeart/2005/8/layout/radial6"/>
    <dgm:cxn modelId="{C2108BDC-C90B-4653-BC0E-5EB37DD71858}" type="presOf" srcId="{BDDB7D97-778F-41C9-BEBE-D14BC9624F69}" destId="{7C8052E4-C65B-4F4E-8E39-9CD0E8EB5A12}" srcOrd="0" destOrd="0" presId="urn:microsoft.com/office/officeart/2005/8/layout/radial6"/>
    <dgm:cxn modelId="{BFD95EDF-6281-4888-B90D-E16A3429D6AF}" type="presOf" srcId="{602DDF0F-CF09-4C7F-AACB-429023CC7085}" destId="{F22A1FB1-5E64-45E9-B22E-D5D886184C1A}" srcOrd="0" destOrd="0" presId="urn:microsoft.com/office/officeart/2005/8/layout/radial6"/>
    <dgm:cxn modelId="{6883F4ED-1C43-49AD-A99E-8A95ABBCDD5E}" srcId="{3072C2AB-DE23-4C6E-9924-8C1ED7E7ABE6}" destId="{0CF29B8E-45AC-4154-84DE-AC3315EA369A}" srcOrd="0" destOrd="0" parTransId="{12C47D94-F155-489D-A2ED-8E628051754D}" sibTransId="{602DDF0F-CF09-4C7F-AACB-429023CC7085}"/>
    <dgm:cxn modelId="{A04B0EFF-6C26-438C-842C-B0B9312270B3}" type="presOf" srcId="{F89AB4A8-0C16-4A9A-9EAB-E923AED45B3B}" destId="{177DCC29-1C20-4741-B0DB-3E9F5E4DD4B6}" srcOrd="0" destOrd="0" presId="urn:microsoft.com/office/officeart/2005/8/layout/radial6"/>
    <dgm:cxn modelId="{77B9AE2B-4CCA-4237-837B-0F7F2E34E691}" type="presParOf" srcId="{2C9CAAC8-B342-495D-96AA-689C607C9856}" destId="{BCCC0B0C-EE5A-442A-96C4-7F508E07D75B}" srcOrd="0" destOrd="0" presId="urn:microsoft.com/office/officeart/2005/8/layout/radial6"/>
    <dgm:cxn modelId="{E3B359AE-E353-4E98-89AB-9455AC90F92D}" type="presParOf" srcId="{2C9CAAC8-B342-495D-96AA-689C607C9856}" destId="{7A7E9B85-7AE4-4471-BB4E-0FF0B8EEDFCF}" srcOrd="1" destOrd="0" presId="urn:microsoft.com/office/officeart/2005/8/layout/radial6"/>
    <dgm:cxn modelId="{847F15C8-5ABC-439D-B671-80432D12D563}" type="presParOf" srcId="{2C9CAAC8-B342-495D-96AA-689C607C9856}" destId="{B40D45FB-2E77-4570-AC5F-721081CF729A}" srcOrd="2" destOrd="0" presId="urn:microsoft.com/office/officeart/2005/8/layout/radial6"/>
    <dgm:cxn modelId="{03ED207D-18D6-42CD-957D-B217A0BCE919}" type="presParOf" srcId="{2C9CAAC8-B342-495D-96AA-689C607C9856}" destId="{F22A1FB1-5E64-45E9-B22E-D5D886184C1A}" srcOrd="3" destOrd="0" presId="urn:microsoft.com/office/officeart/2005/8/layout/radial6"/>
    <dgm:cxn modelId="{574D6530-07DD-4A99-B999-A8FE4D3E0285}" type="presParOf" srcId="{2C9CAAC8-B342-495D-96AA-689C607C9856}" destId="{E028420A-83CF-4A78-B1A9-92C72E311F70}" srcOrd="4" destOrd="0" presId="urn:microsoft.com/office/officeart/2005/8/layout/radial6"/>
    <dgm:cxn modelId="{AF1EE2C7-B819-4DBF-920F-09F2729FE3A3}" type="presParOf" srcId="{2C9CAAC8-B342-495D-96AA-689C607C9856}" destId="{EE63C012-B9FD-427F-BFE9-FC341CD3AF16}" srcOrd="5" destOrd="0" presId="urn:microsoft.com/office/officeart/2005/8/layout/radial6"/>
    <dgm:cxn modelId="{25D786DD-0119-4F74-9D00-73E20D56D391}" type="presParOf" srcId="{2C9CAAC8-B342-495D-96AA-689C607C9856}" destId="{9A05ED51-73B5-4F2A-A9CE-0BB36707B9D8}" srcOrd="6" destOrd="0" presId="urn:microsoft.com/office/officeart/2005/8/layout/radial6"/>
    <dgm:cxn modelId="{F7FA94C9-312F-464F-8F5A-365293783B9B}" type="presParOf" srcId="{2C9CAAC8-B342-495D-96AA-689C607C9856}" destId="{9CB0A04D-D029-4B9E-9CB8-C5A2F4EFA006}" srcOrd="7" destOrd="0" presId="urn:microsoft.com/office/officeart/2005/8/layout/radial6"/>
    <dgm:cxn modelId="{644E11E0-A69B-4732-B185-65B8013E6334}" type="presParOf" srcId="{2C9CAAC8-B342-495D-96AA-689C607C9856}" destId="{7B3CAA0B-B400-45A5-AE28-BFDDF7075D38}" srcOrd="8" destOrd="0" presId="urn:microsoft.com/office/officeart/2005/8/layout/radial6"/>
    <dgm:cxn modelId="{5F972163-86E9-468A-9537-D52F9F040CCD}" type="presParOf" srcId="{2C9CAAC8-B342-495D-96AA-689C607C9856}" destId="{58A48835-D8FD-4399-83BC-10CD3439738C}" srcOrd="9" destOrd="0" presId="urn:microsoft.com/office/officeart/2005/8/layout/radial6"/>
    <dgm:cxn modelId="{B0D61612-ACE4-47C3-A15F-3F8DA2300762}" type="presParOf" srcId="{2C9CAAC8-B342-495D-96AA-689C607C9856}" destId="{177DCC29-1C20-4741-B0DB-3E9F5E4DD4B6}" srcOrd="10" destOrd="0" presId="urn:microsoft.com/office/officeart/2005/8/layout/radial6"/>
    <dgm:cxn modelId="{E402F9A6-A1DE-4754-9147-ED311F9413C2}" type="presParOf" srcId="{2C9CAAC8-B342-495D-96AA-689C607C9856}" destId="{80F080F6-3BCC-465B-8E82-18C622EF7E23}" srcOrd="11" destOrd="0" presId="urn:microsoft.com/office/officeart/2005/8/layout/radial6"/>
    <dgm:cxn modelId="{69169F0B-7ECE-44B8-A188-4BF67F11CB08}" type="presParOf" srcId="{2C9CAAC8-B342-495D-96AA-689C607C9856}" destId="{7C8052E4-C65B-4F4E-8E39-9CD0E8EB5A1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052E4-C65B-4F4E-8E39-9CD0E8EB5A12}">
      <dsp:nvSpPr>
        <dsp:cNvPr id="0" name=""/>
        <dsp:cNvSpPr/>
      </dsp:nvSpPr>
      <dsp:spPr>
        <a:xfrm>
          <a:off x="521007" y="736926"/>
          <a:ext cx="3470679" cy="3470679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48835-D8FD-4399-83BC-10CD3439738C}">
      <dsp:nvSpPr>
        <dsp:cNvPr id="0" name=""/>
        <dsp:cNvSpPr/>
      </dsp:nvSpPr>
      <dsp:spPr>
        <a:xfrm>
          <a:off x="521007" y="736926"/>
          <a:ext cx="3470679" cy="3470679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5ED51-73B5-4F2A-A9CE-0BB36707B9D8}">
      <dsp:nvSpPr>
        <dsp:cNvPr id="0" name=""/>
        <dsp:cNvSpPr/>
      </dsp:nvSpPr>
      <dsp:spPr>
        <a:xfrm>
          <a:off x="521007" y="736926"/>
          <a:ext cx="3470679" cy="3470679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1FB1-5E64-45E9-B22E-D5D886184C1A}">
      <dsp:nvSpPr>
        <dsp:cNvPr id="0" name=""/>
        <dsp:cNvSpPr/>
      </dsp:nvSpPr>
      <dsp:spPr>
        <a:xfrm>
          <a:off x="521007" y="736926"/>
          <a:ext cx="3470679" cy="3470679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C0B0C-EE5A-442A-96C4-7F508E07D75B}">
      <dsp:nvSpPr>
        <dsp:cNvPr id="0" name=""/>
        <dsp:cNvSpPr/>
      </dsp:nvSpPr>
      <dsp:spPr>
        <a:xfrm>
          <a:off x="1457591" y="1673510"/>
          <a:ext cx="1597511" cy="1597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kern="1200" dirty="0"/>
            <a:t>Sistema de Gestión Documental</a:t>
          </a:r>
        </a:p>
      </dsp:txBody>
      <dsp:txXfrm>
        <a:off x="1691541" y="1907460"/>
        <a:ext cx="1129611" cy="1129611"/>
      </dsp:txXfrm>
    </dsp:sp>
    <dsp:sp modelId="{7A7E9B85-7AE4-4471-BB4E-0FF0B8EEDFCF}">
      <dsp:nvSpPr>
        <dsp:cNvPr id="0" name=""/>
        <dsp:cNvSpPr/>
      </dsp:nvSpPr>
      <dsp:spPr>
        <a:xfrm>
          <a:off x="1697218" y="218054"/>
          <a:ext cx="1118257" cy="111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Riesgos de Información</a:t>
          </a:r>
        </a:p>
      </dsp:txBody>
      <dsp:txXfrm>
        <a:off x="1860983" y="381819"/>
        <a:ext cx="790727" cy="790727"/>
      </dsp:txXfrm>
    </dsp:sp>
    <dsp:sp modelId="{E028420A-83CF-4A78-B1A9-92C72E311F70}">
      <dsp:nvSpPr>
        <dsp:cNvPr id="0" name=""/>
        <dsp:cNvSpPr/>
      </dsp:nvSpPr>
      <dsp:spPr>
        <a:xfrm>
          <a:off x="3392300" y="1913137"/>
          <a:ext cx="1118257" cy="111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Riesgos en Software</a:t>
          </a:r>
        </a:p>
      </dsp:txBody>
      <dsp:txXfrm>
        <a:off x="3556065" y="2076902"/>
        <a:ext cx="790727" cy="790727"/>
      </dsp:txXfrm>
    </dsp:sp>
    <dsp:sp modelId="{9CB0A04D-D029-4B9E-9CB8-C5A2F4EFA006}">
      <dsp:nvSpPr>
        <dsp:cNvPr id="0" name=""/>
        <dsp:cNvSpPr/>
      </dsp:nvSpPr>
      <dsp:spPr>
        <a:xfrm>
          <a:off x="1697218" y="3608220"/>
          <a:ext cx="1118257" cy="111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Riesgos Eléctricos</a:t>
          </a:r>
        </a:p>
      </dsp:txBody>
      <dsp:txXfrm>
        <a:off x="1860983" y="3771985"/>
        <a:ext cx="790727" cy="790727"/>
      </dsp:txXfrm>
    </dsp:sp>
    <dsp:sp modelId="{177DCC29-1C20-4741-B0DB-3E9F5E4DD4B6}">
      <dsp:nvSpPr>
        <dsp:cNvPr id="0" name=""/>
        <dsp:cNvSpPr/>
      </dsp:nvSpPr>
      <dsp:spPr>
        <a:xfrm>
          <a:off x="2135" y="1913137"/>
          <a:ext cx="1118257" cy="1118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/>
            <a:t>Riesgos en  Hardware</a:t>
          </a:r>
        </a:p>
      </dsp:txBody>
      <dsp:txXfrm>
        <a:off x="165900" y="2076902"/>
        <a:ext cx="790727" cy="790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9150" y="2574463"/>
            <a:ext cx="4193117" cy="2116070"/>
          </a:xfrm>
        </p:spPr>
        <p:txBody>
          <a:bodyPr anchor="ctr">
            <a:noAutofit/>
          </a:bodyPr>
          <a:lstStyle>
            <a:lvl1pPr algn="ctr"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3426" y="4962063"/>
            <a:ext cx="2921924" cy="66086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3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90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06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18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924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592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8844"/>
            <a:ext cx="7886700" cy="7308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36359"/>
            <a:ext cx="3868340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68385"/>
            <a:ext cx="3868340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36359"/>
            <a:ext cx="3887391" cy="5518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68385"/>
            <a:ext cx="3887391" cy="35212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63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85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200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87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833" y="2834005"/>
            <a:ext cx="3368232" cy="29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E30B-BF90-4CEF-9F8E-D0E12DC2FD0F}" type="datetimeFigureOut">
              <a:rPr lang="es-PE" smtClean="0"/>
              <a:t>20/11/2019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3E24-B84E-4EFC-AF38-C75A0F933B1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045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0E6C-8B46-4DED-B7BB-05EAEB3B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574463"/>
            <a:ext cx="4572000" cy="2679024"/>
          </a:xfrm>
        </p:spPr>
        <p:txBody>
          <a:bodyPr/>
          <a:lstStyle/>
          <a:p>
            <a:r>
              <a:rPr lang="es-PE" sz="3600" b="1" dirty="0"/>
              <a:t>Buenas prácticas de Seguridad de la Información en la implementación de un Sistema de Gestión Documental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2B788B-BF3B-44D7-B00D-D7155E20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038" y="5505527"/>
            <a:ext cx="2921924" cy="6608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dirty="0"/>
              <a:t>Rosa Loo &amp;</a:t>
            </a:r>
          </a:p>
          <a:p>
            <a:pPr>
              <a:spcBef>
                <a:spcPts val="0"/>
              </a:spcBef>
            </a:pPr>
            <a:r>
              <a:rPr lang="es-PE" dirty="0"/>
              <a:t>Joan Palacios</a:t>
            </a:r>
          </a:p>
        </p:txBody>
      </p:sp>
    </p:spTree>
    <p:extLst>
      <p:ext uri="{BB962C8B-B14F-4D97-AF65-F5344CB8AC3E}">
        <p14:creationId xmlns:p14="http://schemas.microsoft.com/office/powerpoint/2010/main" val="8001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FF0000"/>
                </a:solidFill>
              </a:rPr>
              <a:t>Se podría perder todo lo avanzado!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57E2BA-FC6A-411C-B3C3-7825FE88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634" y="992586"/>
            <a:ext cx="908493" cy="88279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5F9801C-CD6B-4F56-B69B-AB618A90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027231"/>
            <a:ext cx="5748000" cy="1997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Explosión 2 1">
            <a:extLst>
              <a:ext uri="{FF2B5EF4-FFF2-40B4-BE49-F238E27FC236}">
                <a16:creationId xmlns:a16="http://schemas.microsoft.com/office/drawing/2014/main" id="{068FDCF6-FBC6-4D2B-B545-153483486B04}"/>
              </a:ext>
            </a:extLst>
          </p:cNvPr>
          <p:cNvSpPr/>
          <p:nvPr/>
        </p:nvSpPr>
        <p:spPr bwMode="auto">
          <a:xfrm>
            <a:off x="5131413" y="1832716"/>
            <a:ext cx="1284278" cy="597204"/>
          </a:xfrm>
          <a:prstGeom prst="irregularSeal2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dirty="0">
                <a:solidFill>
                  <a:sysClr val="windowText" lastClr="000000"/>
                </a:solidFill>
              </a:rPr>
              <a:t>5 días</a:t>
            </a:r>
            <a:endParaRPr kumimoji="0" lang="es-PE" sz="1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6D10BEF-A015-4633-8B21-32D4509291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0"/>
          <a:stretch/>
        </p:blipFill>
        <p:spPr bwMode="auto">
          <a:xfrm>
            <a:off x="2971377" y="4368205"/>
            <a:ext cx="5995626" cy="187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Explosión 2 14">
            <a:extLst>
              <a:ext uri="{FF2B5EF4-FFF2-40B4-BE49-F238E27FC236}">
                <a16:creationId xmlns:a16="http://schemas.microsoft.com/office/drawing/2014/main" id="{2AEE5EE9-D029-469F-8A02-240995435581}"/>
              </a:ext>
            </a:extLst>
          </p:cNvPr>
          <p:cNvSpPr/>
          <p:nvPr/>
        </p:nvSpPr>
        <p:spPr bwMode="auto">
          <a:xfrm>
            <a:off x="1048922" y="4678125"/>
            <a:ext cx="2132834" cy="991790"/>
          </a:xfrm>
          <a:prstGeom prst="irregularSeal2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PE" dirty="0">
                <a:solidFill>
                  <a:sysClr val="windowText" lastClr="000000"/>
                </a:solidFill>
              </a:rPr>
              <a:t>1 día</a:t>
            </a:r>
            <a:endParaRPr kumimoji="0" lang="es-PE" sz="1400" b="1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CD2DF22-5978-433D-B2BD-7E0D89B94F60}"/>
              </a:ext>
            </a:extLst>
          </p:cNvPr>
          <p:cNvSpPr/>
          <p:nvPr/>
        </p:nvSpPr>
        <p:spPr>
          <a:xfrm>
            <a:off x="268504" y="1657899"/>
            <a:ext cx="8497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</a:rPr>
              <a:t>Reducción de tiempo de atención al ciudadano.</a:t>
            </a:r>
          </a:p>
        </p:txBody>
      </p:sp>
    </p:spTree>
    <p:extLst>
      <p:ext uri="{BB962C8B-B14F-4D97-AF65-F5344CB8AC3E}">
        <p14:creationId xmlns:p14="http://schemas.microsoft.com/office/powerpoint/2010/main" val="2814141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FF0000"/>
                </a:solidFill>
              </a:rPr>
              <a:t>Se podría perder todo lo avanzado!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57E2BA-FC6A-411C-B3C3-7825FE886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634" y="992586"/>
            <a:ext cx="908493" cy="88279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E4DB665-B7E7-4A6C-B177-DE3BC8F664C1}"/>
              </a:ext>
            </a:extLst>
          </p:cNvPr>
          <p:cNvSpPr/>
          <p:nvPr/>
        </p:nvSpPr>
        <p:spPr>
          <a:xfrm>
            <a:off x="327982" y="1751162"/>
            <a:ext cx="848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</a:rPr>
              <a:t>Ahorro en gastos por envío –Mesa de Partes Virtual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A86B402-99DF-44E8-AEFB-374ED30F0D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682" y="2256766"/>
            <a:ext cx="7176952" cy="25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C0E60F-6401-4081-A9AB-1D0A4420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1162"/>
            <a:ext cx="8859328" cy="4388154"/>
          </a:xfrm>
        </p:spPr>
        <p:txBody>
          <a:bodyPr>
            <a:normAutofit/>
          </a:bodyPr>
          <a:lstStyle/>
          <a:p>
            <a:pPr algn="just"/>
            <a:r>
              <a:rPr lang="es-PE" dirty="0"/>
              <a:t>Finalmente, el “Modelo de Gestión Documental</a:t>
            </a:r>
            <a:r>
              <a:rPr lang="es-PE" baseline="30000" dirty="0"/>
              <a:t>”1,</a:t>
            </a:r>
            <a:r>
              <a:rPr lang="es-PE" dirty="0"/>
              <a:t> indica que </a:t>
            </a:r>
            <a:r>
              <a:rPr lang="es-PE" u="sng" dirty="0">
                <a:solidFill>
                  <a:srgbClr val="FF0000"/>
                </a:solidFill>
              </a:rPr>
              <a:t>las entidades del Sector Público deben tener en cuenta la Seguridad de la Información</a:t>
            </a:r>
            <a:r>
              <a:rPr lang="es-PE" dirty="0"/>
              <a:t>:</a:t>
            </a:r>
          </a:p>
          <a:p>
            <a:pPr marL="715963" indent="-266700" algn="just">
              <a:buFont typeface="Wingdings" panose="05000000000000000000" pitchFamily="2" charset="2"/>
              <a:buChar char="§"/>
            </a:pPr>
            <a:r>
              <a:rPr lang="es-PE" dirty="0"/>
              <a:t>Deben </a:t>
            </a:r>
            <a:r>
              <a:rPr lang="es-PE" u="sng" dirty="0">
                <a:solidFill>
                  <a:srgbClr val="FF0000"/>
                </a:solidFill>
              </a:rPr>
              <a:t>hacer un análisis de los riesgos</a:t>
            </a:r>
            <a:r>
              <a:rPr lang="es-PE" dirty="0"/>
              <a:t> de recursos humanos, procesos, tecnología y otros. </a:t>
            </a:r>
          </a:p>
          <a:p>
            <a:pPr marL="715963" indent="-266700" algn="just">
              <a:buFont typeface="Wingdings" panose="05000000000000000000" pitchFamily="2" charset="2"/>
              <a:buChar char="§"/>
            </a:pPr>
            <a:r>
              <a:rPr lang="es-PE" dirty="0"/>
              <a:t>Deben contar con un sistema de gestión documental que asegure la confidencialidad, </a:t>
            </a:r>
            <a:r>
              <a:rPr lang="es-PE" u="sng" dirty="0">
                <a:solidFill>
                  <a:srgbClr val="FF0000"/>
                </a:solidFill>
              </a:rPr>
              <a:t>disponibilidad</a:t>
            </a:r>
            <a:r>
              <a:rPr lang="es-PE" baseline="30000" dirty="0"/>
              <a:t>2</a:t>
            </a:r>
            <a:r>
              <a:rPr lang="es-PE" dirty="0"/>
              <a:t> e integridad de los documentos.</a:t>
            </a:r>
          </a:p>
          <a:p>
            <a:pPr algn="just"/>
            <a:endParaRPr lang="es-PE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E50C044-8F6B-48FD-A7A4-0406EB937B48}"/>
              </a:ext>
            </a:extLst>
          </p:cNvPr>
          <p:cNvSpPr txBox="1">
            <a:spLocks/>
          </p:cNvSpPr>
          <p:nvPr/>
        </p:nvSpPr>
        <p:spPr>
          <a:xfrm>
            <a:off x="819509" y="6383547"/>
            <a:ext cx="8039819" cy="45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100" i="1" dirty="0"/>
              <a:t>[1] Aprobado con Resolución de Secretaria de Gobierno Digital N°001-2017-PCM/SEGDI.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PE" sz="1100" i="1" dirty="0"/>
              <a:t>[2] La Disponibilidad es la propiedad de la información de estar accesible y utilizable cuando lo requiera una entidad autorizada (ISO/IEC 27000-2018).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4977B2-046E-4E88-808F-C681724374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445" y="4757956"/>
            <a:ext cx="1671110" cy="15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3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56571BA-C20B-4BA9-B34D-A20FC7FD7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4785"/>
            <a:ext cx="8515350" cy="58832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PE" sz="4800" dirty="0"/>
          </a:p>
          <a:p>
            <a:pPr marL="0" indent="0" algn="ctr">
              <a:buNone/>
            </a:pPr>
            <a:endParaRPr lang="es-PE" sz="3600" b="1" dirty="0"/>
          </a:p>
          <a:p>
            <a:pPr marL="0" indent="0" algn="ctr">
              <a:buNone/>
            </a:pPr>
            <a:r>
              <a:rPr lang="es-PE" sz="3600" b="1" dirty="0"/>
              <a:t>Aplicando Seguridad de la Información a un Sistema de Gestión Documental </a:t>
            </a:r>
          </a:p>
          <a:p>
            <a:pPr marL="0" indent="0" algn="ctr">
              <a:buNone/>
            </a:pPr>
            <a:endParaRPr lang="es-PE" sz="3600" b="1" dirty="0"/>
          </a:p>
          <a:p>
            <a:pPr marL="0" indent="0" algn="ctr">
              <a:buNone/>
            </a:pPr>
            <a:r>
              <a:rPr lang="es-PE" sz="3600" b="1" dirty="0"/>
              <a:t>- 10 Casos Prácticos -</a:t>
            </a:r>
          </a:p>
        </p:txBody>
      </p:sp>
    </p:spTree>
    <p:extLst>
      <p:ext uri="{BB962C8B-B14F-4D97-AF65-F5344CB8AC3E}">
        <p14:creationId xmlns:p14="http://schemas.microsoft.com/office/powerpoint/2010/main" val="107922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¿Qué es Seguridad de la Información?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D93B1C5-B284-4442-9E66-173EDE0971E3}"/>
              </a:ext>
            </a:extLst>
          </p:cNvPr>
          <p:cNvSpPr/>
          <p:nvPr/>
        </p:nvSpPr>
        <p:spPr>
          <a:xfrm>
            <a:off x="5266429" y="2020704"/>
            <a:ext cx="34850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Seguridad Informática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C7A4E73-6783-4A8D-A621-35EC7352B1A5}"/>
              </a:ext>
            </a:extLst>
          </p:cNvPr>
          <p:cNvSpPr/>
          <p:nvPr/>
        </p:nvSpPr>
        <p:spPr>
          <a:xfrm>
            <a:off x="1324440" y="1751162"/>
            <a:ext cx="31055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Seguridad de </a:t>
            </a:r>
            <a:r>
              <a:rPr lang="es-E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Información</a:t>
            </a:r>
            <a:endParaRPr lang="es-E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42EA5C1-A4F9-4C11-BD14-2A0420D63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9061" y="2225415"/>
            <a:ext cx="707368" cy="10888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C297C4-B719-4159-BE5C-5B3C08E68B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495" y="3874820"/>
            <a:ext cx="2670939" cy="17685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B23238-A3F4-4055-BA2C-EF25D0D3EF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725" y="3917194"/>
            <a:ext cx="2670938" cy="17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2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77A4156C-A1A6-425A-98F4-2E3F49A8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5" y="1467298"/>
            <a:ext cx="4466860" cy="5390701"/>
          </a:xfrm>
          <a:prstGeom prst="rect">
            <a:avLst/>
          </a:prstGeom>
        </p:spPr>
      </p:pic>
      <p:graphicFrame>
        <p:nvGraphicFramePr>
          <p:cNvPr id="17" name="Marcador de contenido 4">
            <a:extLst>
              <a:ext uri="{FF2B5EF4-FFF2-40B4-BE49-F238E27FC236}">
                <a16:creationId xmlns:a16="http://schemas.microsoft.com/office/drawing/2014/main" id="{499A6815-9359-4691-A924-30AD171BA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21574"/>
              </p:ext>
            </p:extLst>
          </p:nvPr>
        </p:nvGraphicFramePr>
        <p:xfrm>
          <a:off x="4631306" y="2109319"/>
          <a:ext cx="4512694" cy="494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6">
            <a:extLst>
              <a:ext uri="{FF2B5EF4-FFF2-40B4-BE49-F238E27FC236}">
                <a16:creationId xmlns:a16="http://schemas.microsoft.com/office/drawing/2014/main" id="{D5B33575-3D47-45A3-90D0-3A35CB3B7D04}"/>
              </a:ext>
            </a:extLst>
          </p:cNvPr>
          <p:cNvSpPr/>
          <p:nvPr/>
        </p:nvSpPr>
        <p:spPr>
          <a:xfrm>
            <a:off x="5798630" y="4439410"/>
            <a:ext cx="296333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" name="Flecha derecha 7">
            <a:extLst>
              <a:ext uri="{FF2B5EF4-FFF2-40B4-BE49-F238E27FC236}">
                <a16:creationId xmlns:a16="http://schemas.microsoft.com/office/drawing/2014/main" id="{E97A4E5E-E3C2-4E40-8EE5-BBCB2E9A548D}"/>
              </a:ext>
            </a:extLst>
          </p:cNvPr>
          <p:cNvSpPr/>
          <p:nvPr/>
        </p:nvSpPr>
        <p:spPr>
          <a:xfrm flipH="1">
            <a:off x="7683021" y="4439410"/>
            <a:ext cx="330201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0" name="Flecha derecha 8">
            <a:extLst>
              <a:ext uri="{FF2B5EF4-FFF2-40B4-BE49-F238E27FC236}">
                <a16:creationId xmlns:a16="http://schemas.microsoft.com/office/drawing/2014/main" id="{A67274DD-7816-4DFA-B12C-3CEFF9476B3A}"/>
              </a:ext>
            </a:extLst>
          </p:cNvPr>
          <p:cNvSpPr/>
          <p:nvPr/>
        </p:nvSpPr>
        <p:spPr>
          <a:xfrm rot="5400000">
            <a:off x="6739486" y="3524133"/>
            <a:ext cx="296333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Flecha derecha 9">
            <a:extLst>
              <a:ext uri="{FF2B5EF4-FFF2-40B4-BE49-F238E27FC236}">
                <a16:creationId xmlns:a16="http://schemas.microsoft.com/office/drawing/2014/main" id="{04B44AE9-2D97-4674-991D-FD17A4202B98}"/>
              </a:ext>
            </a:extLst>
          </p:cNvPr>
          <p:cNvSpPr/>
          <p:nvPr/>
        </p:nvSpPr>
        <p:spPr>
          <a:xfrm rot="5400000" flipH="1">
            <a:off x="6739869" y="5420267"/>
            <a:ext cx="279397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365AD10E-390F-413E-B394-C380306C9607}"/>
              </a:ext>
            </a:extLst>
          </p:cNvPr>
          <p:cNvCxnSpPr>
            <a:cxnSpLocks/>
          </p:cNvCxnSpPr>
          <p:nvPr/>
        </p:nvCxnSpPr>
        <p:spPr>
          <a:xfrm>
            <a:off x="2543701" y="3934904"/>
            <a:ext cx="3054842" cy="181028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06A2ECD-EF96-4293-8E18-89D0540C2515}"/>
              </a:ext>
            </a:extLst>
          </p:cNvPr>
          <p:cNvSpPr/>
          <p:nvPr/>
        </p:nvSpPr>
        <p:spPr>
          <a:xfrm>
            <a:off x="1023692" y="2734574"/>
            <a:ext cx="30400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Pensar en Riesgos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B27D292-1C9F-414A-AE07-D77678B6832E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¿Qué es Seguridad de la Información?</a:t>
            </a:r>
          </a:p>
        </p:txBody>
      </p:sp>
    </p:spTree>
    <p:extLst>
      <p:ext uri="{BB962C8B-B14F-4D97-AF65-F5344CB8AC3E}">
        <p14:creationId xmlns:p14="http://schemas.microsoft.com/office/powerpoint/2010/main" val="402269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77A4156C-A1A6-425A-98F4-2E3F49A8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5" y="1467298"/>
            <a:ext cx="4466860" cy="5390701"/>
          </a:xfrm>
          <a:prstGeom prst="rect">
            <a:avLst/>
          </a:prstGeom>
        </p:spPr>
      </p:pic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365AD10E-390F-413E-B394-C380306C9607}"/>
              </a:ext>
            </a:extLst>
          </p:cNvPr>
          <p:cNvCxnSpPr>
            <a:cxnSpLocks/>
          </p:cNvCxnSpPr>
          <p:nvPr/>
        </p:nvCxnSpPr>
        <p:spPr>
          <a:xfrm>
            <a:off x="4123016" y="2734574"/>
            <a:ext cx="1527286" cy="587774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A06A2ECD-EF96-4293-8E18-89D0540C2515}"/>
              </a:ext>
            </a:extLst>
          </p:cNvPr>
          <p:cNvSpPr/>
          <p:nvPr/>
        </p:nvSpPr>
        <p:spPr>
          <a:xfrm>
            <a:off x="1082998" y="2228671"/>
            <a:ext cx="30400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Pensar en Seguridad de la Información</a:t>
            </a: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FB27D292-1C9F-414A-AE07-D77678B6832E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 Qué es Seguridad de la Información?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87F136A-F509-439A-BFC8-CBBF3B948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676" y="1905000"/>
            <a:ext cx="1524000" cy="1524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49A2C47-783E-481C-A476-21441D0FC3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307" y="3429000"/>
            <a:ext cx="4480739" cy="33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1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1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E" sz="4500" i="1" dirty="0"/>
              <a:t>“(…) La Alta Dirección no tiene en agenda la Seguridad de la Información para el Sistema de Gestión Documental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Políticas de Seguridad de la Información.</a:t>
            </a:r>
          </a:p>
          <a:p>
            <a:pPr marL="0" indent="0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Se debe contar con una Política de Seguridad de la Información.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Gestionar la emisión de una Resolución Ministerial o Jefatural para la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aprobación de una política de Seguridad de la Información</a:t>
            </a:r>
            <a:r>
              <a:rPr lang="es-PE" sz="32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i="1" dirty="0">
                <a:latin typeface="Arial Narrow" panose="020B0606020202030204" pitchFamily="34" charset="0"/>
              </a:rPr>
              <a:t>firmada por el titular de la entidad.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518A50-84C0-4914-998E-0319153BA8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619" y="997161"/>
            <a:ext cx="1561382" cy="10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3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“(…) </a:t>
            </a:r>
            <a:r>
              <a:rPr lang="es-PE" i="1" dirty="0"/>
              <a:t>La Alta Dirección no tiene en agenda la Seguridad de la Información para el Sistema de Gestión Documental </a:t>
            </a:r>
            <a:r>
              <a:rPr lang="es-ES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D85ADE0-B73C-48E5-B095-ECA987DBD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165" y="3429000"/>
            <a:ext cx="2401220" cy="3273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5B35C84-7509-48A2-91BB-66AAE845EB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473" y="3429000"/>
            <a:ext cx="2344206" cy="32735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27437D4-2162-4658-A1DD-C1C72F3847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619" y="997161"/>
            <a:ext cx="1561382" cy="10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2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PE" sz="4500" i="1" dirty="0"/>
              <a:t>“(…) No hay una persona que coordine la Seguridad de la Información del Sistema de gestión documental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Organización de la Seguridad de la Información.</a:t>
            </a:r>
          </a:p>
          <a:p>
            <a:pPr marL="0" indent="0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Se debe contar con roles y responsabilidades definidas de seguridad de la información.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Gestionar la emisión de una Resolución Ministerial o Jefatural para la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conformación del comité de Gobierno Digital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Gestionar la emisión de una Resolución Ministerial o Jefatural para la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designación de un Oficial de Seguridad de la Información</a:t>
            </a:r>
            <a:r>
              <a:rPr lang="es-PE" sz="3200" i="1" dirty="0">
                <a:latin typeface="Arial Narrow" panose="020B0606020202030204" pitchFamily="34" charset="0"/>
              </a:rPr>
              <a:t>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48CF65-32F5-40C4-A836-B23C1E9D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8399" y="1036781"/>
            <a:ext cx="665601" cy="93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C0E60F-6401-4081-A9AB-1D0A4420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5778"/>
            <a:ext cx="8859328" cy="4388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i="1" dirty="0"/>
              <a:t>La importancia de la Seguridad de la Información en un Sistema de Gestión documental esta </a:t>
            </a:r>
            <a:r>
              <a:rPr lang="es-PE" i="1" u="sng" dirty="0">
                <a:solidFill>
                  <a:srgbClr val="FF0000"/>
                </a:solidFill>
              </a:rPr>
              <a:t>directamente relacionada a los avances de su implementación.</a:t>
            </a:r>
            <a:r>
              <a:rPr lang="es-PE" i="1" dirty="0"/>
              <a:t> </a:t>
            </a:r>
          </a:p>
          <a:p>
            <a:pPr marL="0" indent="0" algn="just">
              <a:buNone/>
            </a:pPr>
            <a:endParaRPr lang="es-PE" i="1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2E505CE-B5A9-49C3-8287-B610BE176FAD}"/>
              </a:ext>
            </a:extLst>
          </p:cNvPr>
          <p:cNvSpPr/>
          <p:nvPr/>
        </p:nvSpPr>
        <p:spPr>
          <a:xfrm>
            <a:off x="179824" y="3777102"/>
            <a:ext cx="2002660" cy="1169894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REGISTRO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20B7B5E-EA21-4EA7-8A23-F57816AFCBD2}"/>
              </a:ext>
            </a:extLst>
          </p:cNvPr>
          <p:cNvSpPr/>
          <p:nvPr/>
        </p:nvSpPr>
        <p:spPr>
          <a:xfrm>
            <a:off x="2362308" y="3777102"/>
            <a:ext cx="2822167" cy="116989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FIRMA DIGITAL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F7B1B8EC-2349-46E1-99AF-D0221454FF6C}"/>
              </a:ext>
            </a:extLst>
          </p:cNvPr>
          <p:cNvSpPr/>
          <p:nvPr/>
        </p:nvSpPr>
        <p:spPr>
          <a:xfrm>
            <a:off x="5364299" y="3777102"/>
            <a:ext cx="3674853" cy="116989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INTEROPERABILIDAD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22ABADE-6ADF-49C6-9139-25B1DF3F10D2}"/>
              </a:ext>
            </a:extLst>
          </p:cNvPr>
          <p:cNvSpPr/>
          <p:nvPr/>
        </p:nvSpPr>
        <p:spPr>
          <a:xfrm>
            <a:off x="237225" y="5251612"/>
            <a:ext cx="8725619" cy="72516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i="1" dirty="0"/>
              <a:t>…IMPORTANCIA DE LA SEGURIDAD DE LA INFORMACIÓN…</a:t>
            </a:r>
          </a:p>
        </p:txBody>
      </p:sp>
    </p:spTree>
    <p:extLst>
      <p:ext uri="{BB962C8B-B14F-4D97-AF65-F5344CB8AC3E}">
        <p14:creationId xmlns:p14="http://schemas.microsoft.com/office/powerpoint/2010/main" val="3534597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“(…) </a:t>
            </a:r>
            <a:r>
              <a:rPr lang="es-PE" i="1" dirty="0"/>
              <a:t>No hay una persona que coordine la Seguridad de la Información del Sistema de Gestión Documental </a:t>
            </a:r>
            <a:r>
              <a:rPr lang="es-ES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47EB39-925A-48E8-A031-F4E578D4B2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610" y="3028291"/>
            <a:ext cx="3908592" cy="3728109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477A76-129D-47F1-B091-B945EE64D089}"/>
              </a:ext>
            </a:extLst>
          </p:cNvPr>
          <p:cNvCxnSpPr/>
          <p:nvPr/>
        </p:nvCxnSpPr>
        <p:spPr>
          <a:xfrm>
            <a:off x="3485072" y="4580626"/>
            <a:ext cx="1673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3B84F37C-5728-4250-A0BD-E069B96C022F}"/>
              </a:ext>
            </a:extLst>
          </p:cNvPr>
          <p:cNvCxnSpPr>
            <a:cxnSpLocks/>
          </p:cNvCxnSpPr>
          <p:nvPr/>
        </p:nvCxnSpPr>
        <p:spPr>
          <a:xfrm>
            <a:off x="3485072" y="4094671"/>
            <a:ext cx="11645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7B1DC2-6A44-4C5E-BF18-DFA38D6D3C06}"/>
              </a:ext>
            </a:extLst>
          </p:cNvPr>
          <p:cNvSpPr/>
          <p:nvPr/>
        </p:nvSpPr>
        <p:spPr>
          <a:xfrm>
            <a:off x="474453" y="6596390"/>
            <a:ext cx="84324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100" i="1" dirty="0"/>
              <a:t>[*] Según Resolución de Ministerial N°087-2019-PCM.</a:t>
            </a:r>
          </a:p>
        </p:txBody>
      </p:sp>
    </p:spTree>
    <p:extLst>
      <p:ext uri="{BB962C8B-B14F-4D97-AF65-F5344CB8AC3E}">
        <p14:creationId xmlns:p14="http://schemas.microsoft.com/office/powerpoint/2010/main" val="300337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3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E" sz="4500" i="1" dirty="0"/>
              <a:t>“(…) Existen personas que dejaron de trabajar y se llevan la información del Sistema de Gestión Documental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Organización de la Seguridad de la Información.</a:t>
            </a:r>
          </a:p>
          <a:p>
            <a:pPr marL="0" indent="0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La Seguridad de la Información debe ser tratada en el personal que trabaja en todos los proyectos.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Incorporar en los contratos del personal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clausulas de no divulgación de la información</a:t>
            </a:r>
            <a:r>
              <a:rPr lang="es-PE" sz="3200" i="1" dirty="0">
                <a:latin typeface="Arial Narrow" panose="020B0606020202030204" pitchFamily="34" charset="0"/>
              </a:rPr>
              <a:t>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CF6FB2-B23E-43E4-B3DD-34518E5B82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337" y="983411"/>
            <a:ext cx="1248025" cy="9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6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“(…) </a:t>
            </a:r>
            <a:r>
              <a:rPr lang="es-PE" i="1" dirty="0"/>
              <a:t>Existen personas que dejaron de trabajar y se llevan la información del Sistema de Gestión Documental </a:t>
            </a:r>
            <a:r>
              <a:rPr lang="es-ES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87A6E6A-91B8-42D7-9726-6272CA23828F}"/>
              </a:ext>
            </a:extLst>
          </p:cNvPr>
          <p:cNvSpPr/>
          <p:nvPr/>
        </p:nvSpPr>
        <p:spPr>
          <a:xfrm>
            <a:off x="628648" y="3296923"/>
            <a:ext cx="602986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b="1" i="1" dirty="0">
                <a:latin typeface="Arial Narrow" panose="020B0606020202030204" pitchFamily="34" charset="0"/>
              </a:rPr>
              <a:t>(…) </a:t>
            </a:r>
          </a:p>
          <a:p>
            <a:r>
              <a:rPr lang="es-ES" b="1" i="1" dirty="0">
                <a:latin typeface="Arial Narrow" panose="020B0606020202030204" pitchFamily="34" charset="0"/>
              </a:rPr>
              <a:t>CONTRATO DE PERSONAL CAS</a:t>
            </a:r>
          </a:p>
          <a:p>
            <a:r>
              <a:rPr lang="es-ES" b="1" i="1" dirty="0">
                <a:latin typeface="Arial Narrow" panose="020B0606020202030204" pitchFamily="34" charset="0"/>
              </a:rPr>
              <a:t>Clausula octava:</a:t>
            </a:r>
          </a:p>
          <a:p>
            <a:r>
              <a:rPr lang="es-ES" i="1" dirty="0">
                <a:latin typeface="Arial Narrow" panose="020B0606020202030204" pitchFamily="34" charset="0"/>
              </a:rPr>
              <a:t>	Inciso d) </a:t>
            </a:r>
          </a:p>
          <a:p>
            <a:pPr lvl="3" algn="just"/>
            <a:r>
              <a:rPr lang="es-ES" i="1" dirty="0">
                <a:latin typeface="Arial Narrow" panose="020B0606020202030204" pitchFamily="34" charset="0"/>
              </a:rPr>
              <a:t>“(…) No divulgar, revelar, entrega o poner a disposición de terceros, dentro o fuera del centro de trabajo información que pueda comprometer a la operatividad de la entidad (…)</a:t>
            </a:r>
            <a:endParaRPr lang="es-PE" i="1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774987-0151-4BF7-AD1D-63BC94F9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348" y="3296922"/>
            <a:ext cx="2482268" cy="228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4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ES" sz="3800" i="1" dirty="0"/>
              <a:t>“(…) Han enviado documentos que yo no redacte desde el celular institucional que perdí ayer 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Organización de la Seguridad de la Información.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Deben adoptarse m</a:t>
            </a:r>
            <a:r>
              <a:rPr lang="es-ES" sz="3200" i="1" dirty="0"/>
              <a:t>edidas de seguridad de soporte para gestionar los riesgos del uso de dispositivos móviles.</a:t>
            </a:r>
            <a:endParaRPr lang="es-PE" sz="3200" i="1" dirty="0"/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Emplear </a:t>
            </a:r>
            <a:r>
              <a:rPr lang="es-PE" sz="3200" u="sng" dirty="0">
                <a:solidFill>
                  <a:srgbClr val="FF0000"/>
                </a:solidFill>
                <a:latin typeface="Arial Narrow" panose="020B0606020202030204" pitchFamily="34" charset="0"/>
              </a:rPr>
              <a:t>actas de entrega de equipos con compromisos de seguridad de los usuarios</a:t>
            </a:r>
            <a:r>
              <a:rPr lang="es-PE" sz="3200" i="1" dirty="0">
                <a:latin typeface="Arial Narrow" panose="020B0606020202030204" pitchFamily="34" charset="0"/>
              </a:rPr>
              <a:t>, mínimo uso de claves o patrón”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3712A4-5CA3-487D-A0FB-433CA983BC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77" y="1022229"/>
            <a:ext cx="1052423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3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“(…) Han enviado documentos que yo no redacte desde el celular institucional que perdí ayer </a:t>
            </a:r>
            <a:r>
              <a:rPr lang="es-PE" i="1" dirty="0"/>
              <a:t> </a:t>
            </a:r>
            <a:r>
              <a:rPr lang="es-ES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4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C1DB13-6876-4934-9023-A1B3E6B584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725" y="3098202"/>
            <a:ext cx="5650302" cy="3242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7E3FD67-57CB-4A9D-8A14-EBB91F4B607C}"/>
              </a:ext>
            </a:extLst>
          </p:cNvPr>
          <p:cNvCxnSpPr/>
          <p:nvPr/>
        </p:nvCxnSpPr>
        <p:spPr>
          <a:xfrm>
            <a:off x="2725947" y="5347708"/>
            <a:ext cx="49429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93455291-BBEF-47B3-8F6C-54913FBAC068}"/>
              </a:ext>
            </a:extLst>
          </p:cNvPr>
          <p:cNvCxnSpPr>
            <a:cxnSpLocks/>
          </p:cNvCxnSpPr>
          <p:nvPr/>
        </p:nvCxnSpPr>
        <p:spPr>
          <a:xfrm>
            <a:off x="2725947" y="5508735"/>
            <a:ext cx="44771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FA0D2B0-5B60-4AB3-9ABF-F577EEC8B2E6}"/>
              </a:ext>
            </a:extLst>
          </p:cNvPr>
          <p:cNvCxnSpPr/>
          <p:nvPr/>
        </p:nvCxnSpPr>
        <p:spPr>
          <a:xfrm>
            <a:off x="2725946" y="5819285"/>
            <a:ext cx="494293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AC2706C-6201-4755-8C4F-0ED1976DB1AD}"/>
              </a:ext>
            </a:extLst>
          </p:cNvPr>
          <p:cNvCxnSpPr>
            <a:cxnSpLocks/>
          </p:cNvCxnSpPr>
          <p:nvPr/>
        </p:nvCxnSpPr>
        <p:spPr>
          <a:xfrm>
            <a:off x="2725945" y="5971685"/>
            <a:ext cx="9661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9B8E349-C017-4B98-A0AA-141428CD14C2}"/>
              </a:ext>
            </a:extLst>
          </p:cNvPr>
          <p:cNvCxnSpPr>
            <a:cxnSpLocks/>
          </p:cNvCxnSpPr>
          <p:nvPr/>
        </p:nvCxnSpPr>
        <p:spPr>
          <a:xfrm>
            <a:off x="2725945" y="6152840"/>
            <a:ext cx="33643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3E83137B-6C58-4504-8937-564268233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577" y="1022229"/>
            <a:ext cx="1052423" cy="10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5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PE" sz="3800" i="1" dirty="0"/>
              <a:t>“(…) No entiendo que es Seguridad de la Información ni su relación con el sistema de gestión documental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Seguridad de Recursos Humanos.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El personal de la entidad </a:t>
            </a:r>
            <a:r>
              <a:rPr lang="es-ES" sz="3200" i="1" dirty="0"/>
              <a:t>debe recibir capacitación sobre seguridad de la información.</a:t>
            </a:r>
            <a:endParaRPr lang="es-PE" sz="3200" i="1" dirty="0"/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Realizar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charlas de seguridad de la información en las inducciones </a:t>
            </a:r>
            <a:r>
              <a:rPr lang="es-PE" sz="3200" i="1" dirty="0">
                <a:latin typeface="Arial Narrow" panose="020B0606020202030204" pitchFamily="34" charset="0"/>
              </a:rPr>
              <a:t>al nuevo personal en coordinación con Recursos Humanos.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Realizar  charlas específicos por oficinas de manera mensual.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E1B530-6C63-42E5-9FA4-A52938DA50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65" y="1002157"/>
            <a:ext cx="1952535" cy="8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5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i="1" dirty="0"/>
              <a:t>“(…) </a:t>
            </a:r>
            <a:r>
              <a:rPr lang="es-PE" sz="3200" i="1" dirty="0"/>
              <a:t>No entiendo que es Seguridad de la Información ni su relación con el sistema de gestión documental </a:t>
            </a:r>
            <a:r>
              <a:rPr lang="es-ES" sz="3200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5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EF78C9-DF03-436F-A335-813ED593A9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570" y="3670880"/>
            <a:ext cx="5598543" cy="2985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305BF77-C749-4A7D-A7C2-5300245F0E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465" y="1004828"/>
            <a:ext cx="1952535" cy="8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2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6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PE" sz="3800" i="1" dirty="0"/>
              <a:t>“(…) En la entrega de cargo no se me brindó ninguna información en digital del Sistema de Gestión Documental(…)”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Seguridad de Recursos Humanos.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La entidad </a:t>
            </a:r>
            <a:r>
              <a:rPr lang="es-ES" sz="3200" i="1" dirty="0"/>
              <a:t>debe garantizar la disponibilidad de la información ante cambios de empleo.</a:t>
            </a:r>
            <a:endParaRPr lang="es-PE" sz="3200" i="1" dirty="0"/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Elaborar y/o Actualizar las directivas de entrega de cargo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considerando información en formato electrónico, no únicamente el físico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C2BD50-1501-432D-AC90-AFA6C5B701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768" y="998404"/>
            <a:ext cx="1430232" cy="10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7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i="1" dirty="0"/>
              <a:t>“(…) </a:t>
            </a:r>
            <a:r>
              <a:rPr lang="es-PE" sz="3200" i="1" dirty="0"/>
              <a:t>En la entrega de cargo no se me brindó ninguna información en digital del Sistema de gestión documental</a:t>
            </a:r>
            <a:r>
              <a:rPr lang="es-ES" sz="3200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6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352CD1-D37F-413F-A396-53453311CC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477" y="3535668"/>
            <a:ext cx="4307455" cy="32207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2CE260-7C71-4DE2-B876-3E383DEBBE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5" y="3475283"/>
            <a:ext cx="4155876" cy="2414681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DFF5BBF-48AE-4CA5-A677-68C495A393F7}"/>
              </a:ext>
            </a:extLst>
          </p:cNvPr>
          <p:cNvSpPr/>
          <p:nvPr/>
        </p:nvSpPr>
        <p:spPr>
          <a:xfrm>
            <a:off x="5089583" y="6195379"/>
            <a:ext cx="3731083" cy="5610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96E6367-787E-4154-AF26-C8772B0CC3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768" y="998404"/>
            <a:ext cx="1430232" cy="10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7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PE" sz="3800" i="1" dirty="0"/>
              <a:t>“(…) No lo hackearon, ni lo engañaron; no cuidó sus claves adecuadamente del Sistema de Gestión Documental(…)”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Control de Accesos.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Todos los usuarios deben cumplir con buenas prácticas de gestión de sus credenciales de acceso a los sistemas de la entidad.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Todos los accesos a sistemas deben solicitarse mediante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fichas firmadas por los directores de las Oficinas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Todos los accesos a los sistemas deben ser con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claves robustas </a:t>
            </a:r>
            <a:r>
              <a:rPr lang="es-PE" sz="3200" i="1" dirty="0">
                <a:latin typeface="Arial Narrow" panose="020B0606020202030204" pitchFamily="34" charset="0"/>
              </a:rPr>
              <a:t>(8 caracteres alfanuméricos como mínimo),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no difundirlas ni publicarlas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Todos los accesos a los sistemas deben darse de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baja al día siguiente que deja de laborar en la entidad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BC2884-4904-411F-B79A-CF719F9848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08" y="1004659"/>
            <a:ext cx="1321192" cy="10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4C0E60F-6401-4081-A9AB-1D0A4420C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51162"/>
            <a:ext cx="8859328" cy="4388154"/>
          </a:xfrm>
        </p:spPr>
        <p:txBody>
          <a:bodyPr>
            <a:normAutofit lnSpcReduction="10000"/>
          </a:bodyPr>
          <a:lstStyle/>
          <a:p>
            <a:pPr algn="just"/>
            <a:r>
              <a:rPr lang="es-PE" dirty="0"/>
              <a:t>Existen diferentes </a:t>
            </a:r>
            <a:r>
              <a:rPr lang="es-PE" u="sng" dirty="0">
                <a:solidFill>
                  <a:srgbClr val="FF0000"/>
                </a:solidFill>
              </a:rPr>
              <a:t>NIVELES</a:t>
            </a:r>
            <a:r>
              <a:rPr lang="es-PE" dirty="0"/>
              <a:t> de implementaciones:</a:t>
            </a:r>
          </a:p>
          <a:p>
            <a:pPr marL="715963" indent="-266700" algn="just">
              <a:buFont typeface="Wingdings" panose="05000000000000000000" pitchFamily="2" charset="2"/>
              <a:buChar char="§"/>
            </a:pPr>
            <a:r>
              <a:rPr lang="es-PE" dirty="0"/>
              <a:t>Sistema de registro de información únicamente. </a:t>
            </a:r>
          </a:p>
          <a:p>
            <a:pPr marL="715963" indent="-266700" algn="just">
              <a:buFont typeface="Wingdings" panose="05000000000000000000" pitchFamily="2" charset="2"/>
              <a:buChar char="§"/>
            </a:pPr>
            <a:endParaRPr lang="es-PE" dirty="0"/>
          </a:p>
          <a:p>
            <a:pPr marL="715963" indent="-266700" algn="just">
              <a:buFont typeface="Wingdings" panose="05000000000000000000" pitchFamily="2" charset="2"/>
              <a:buChar char="§"/>
            </a:pPr>
            <a:r>
              <a:rPr lang="es-PE" dirty="0"/>
              <a:t>Sistema de registro de información con documentación firmada digitalmente.</a:t>
            </a:r>
          </a:p>
          <a:p>
            <a:pPr marL="715963" indent="-266700" algn="just">
              <a:buFont typeface="Wingdings" panose="05000000000000000000" pitchFamily="2" charset="2"/>
              <a:buChar char="§"/>
            </a:pPr>
            <a:endParaRPr lang="es-PE" dirty="0"/>
          </a:p>
          <a:p>
            <a:pPr marL="715963" indent="-266700" algn="just">
              <a:buFont typeface="Wingdings" panose="05000000000000000000" pitchFamily="2" charset="2"/>
              <a:buChar char="§"/>
            </a:pPr>
            <a:r>
              <a:rPr lang="es-PE" dirty="0"/>
              <a:t>Sistema de registro de información con documentación firmada digitalmente e intercambio de información interinstitucional </a:t>
            </a:r>
          </a:p>
          <a:p>
            <a:pPr marL="449263" indent="0" algn="just">
              <a:buNone/>
            </a:pPr>
            <a:r>
              <a:rPr lang="es-PE" dirty="0"/>
              <a:t>	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B8A8516C-BF65-486E-B764-AE983B5D2ECA}"/>
              </a:ext>
            </a:extLst>
          </p:cNvPr>
          <p:cNvSpPr/>
          <p:nvPr/>
        </p:nvSpPr>
        <p:spPr>
          <a:xfrm>
            <a:off x="6228268" y="2446136"/>
            <a:ext cx="1889187" cy="699207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REGISTRO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4557E88-829F-463F-8BCB-6E4D27D41BA2}"/>
              </a:ext>
            </a:extLst>
          </p:cNvPr>
          <p:cNvSpPr/>
          <p:nvPr/>
        </p:nvSpPr>
        <p:spPr>
          <a:xfrm>
            <a:off x="6228268" y="3735784"/>
            <a:ext cx="2493036" cy="699207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FIRMA DIGITAL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DC453D0-58A7-4960-A6A8-C353402DAAEE}"/>
              </a:ext>
            </a:extLst>
          </p:cNvPr>
          <p:cNvSpPr/>
          <p:nvPr/>
        </p:nvSpPr>
        <p:spPr>
          <a:xfrm>
            <a:off x="6228268" y="5189335"/>
            <a:ext cx="2915732" cy="758576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INTEROPERABILIDAD</a:t>
            </a:r>
          </a:p>
        </p:txBody>
      </p:sp>
    </p:spTree>
    <p:extLst>
      <p:ext uri="{BB962C8B-B14F-4D97-AF65-F5344CB8AC3E}">
        <p14:creationId xmlns:p14="http://schemas.microsoft.com/office/powerpoint/2010/main" val="3637095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3200" i="1" dirty="0"/>
              <a:t>“(…) No lo hackearon, ni lo engañaron; no cuidó sus claves adecuadamente del Sistema de Gestión Documental(…)”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7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77ED2E8-58EF-48BE-8A24-D1CCAB43FD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154" y="3429000"/>
            <a:ext cx="4487820" cy="3358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FED6172-7CF5-4A61-AB90-567AF0A56A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808" y="1004659"/>
            <a:ext cx="1321192" cy="10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78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8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PE" sz="3800" i="1" dirty="0"/>
              <a:t>“(…) Desconocidos ingresaron y se llevaron el file de documentos externos que no estaban registrados en el Sistema de Gestión Documental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Seguridad Ambiental y Física.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PE" sz="3200" i="1" dirty="0"/>
              <a:t>Deben protegerse los accesos de los ambientes que requieren seguridad de la información.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Normar en su directiva de personal el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uso obligatorio de fotochecks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Establecer mecanismos de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registro de bienes a la entrada y salida</a:t>
            </a:r>
            <a:r>
              <a:rPr lang="es-PE" sz="3200" i="1" dirty="0">
                <a:latin typeface="Arial Narrow" panose="020B0606020202030204" pitchFamily="34" charset="0"/>
              </a:rPr>
              <a:t> de la entidad.</a:t>
            </a:r>
          </a:p>
        </p:txBody>
      </p:sp>
      <p:pic>
        <p:nvPicPr>
          <p:cNvPr id="3074" name="Picture 2" descr="Resultado de imagen para proteccion de accesos ante robos">
            <a:extLst>
              <a:ext uri="{FF2B5EF4-FFF2-40B4-BE49-F238E27FC236}">
                <a16:creationId xmlns:a16="http://schemas.microsoft.com/office/drawing/2014/main" id="{5421FE48-DC66-4ABC-B922-25D85EF4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653" y="1001253"/>
            <a:ext cx="1354347" cy="9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8268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i="1" dirty="0"/>
              <a:t>“(…) Desconocidos ingresaron y se llevaron el file de documentos externos que no estaban registrados en el Sistema de Gestión Documental </a:t>
            </a:r>
            <a:r>
              <a:rPr lang="es-ES" sz="3200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8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2CF0F9-7AF4-4CF9-9C90-DB996218D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0178" y="3313691"/>
            <a:ext cx="2649309" cy="298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A03D996-FC1D-4E41-9A9C-FA4E59951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823" y="3312542"/>
            <a:ext cx="2914356" cy="2868653"/>
          </a:xfrm>
          <a:prstGeom prst="rect">
            <a:avLst/>
          </a:prstGeom>
        </p:spPr>
      </p:pic>
      <p:sp>
        <p:nvSpPr>
          <p:cNvPr id="10" name="Proceso alternativo 10">
            <a:extLst>
              <a:ext uri="{FF2B5EF4-FFF2-40B4-BE49-F238E27FC236}">
                <a16:creationId xmlns:a16="http://schemas.microsoft.com/office/drawing/2014/main" id="{41736692-5004-4075-816D-13EE6A900794}"/>
              </a:ext>
            </a:extLst>
          </p:cNvPr>
          <p:cNvSpPr/>
          <p:nvPr/>
        </p:nvSpPr>
        <p:spPr>
          <a:xfrm>
            <a:off x="670853" y="6315675"/>
            <a:ext cx="8236079" cy="374571"/>
          </a:xfrm>
          <a:prstGeom prst="flowChartAlternateProcess">
            <a:avLst/>
          </a:prstGeom>
          <a:noFill/>
          <a:ln>
            <a:solidFill>
              <a:srgbClr val="F7F7F7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es-PE" sz="800" i="1" dirty="0">
                <a:latin typeface="Arial" panose="020B0604020202020204" pitchFamily="34" charset="0"/>
                <a:cs typeface="Arial" panose="020B0604020202020204" pitchFamily="34" charset="0"/>
              </a:rPr>
              <a:t>Directiva N° 001-2018-SG/MC que establece el procedimiento de selección, contratación, asistencia y permanencia del personal bajo el régimen especial de contratación administrativa de servicios – CAS del Ministerio de Cultura.</a:t>
            </a:r>
            <a:endParaRPr lang="es-PE" sz="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esultado de imagen para proteccion de accesos ante robos">
            <a:extLst>
              <a:ext uri="{FF2B5EF4-FFF2-40B4-BE49-F238E27FC236}">
                <a16:creationId xmlns:a16="http://schemas.microsoft.com/office/drawing/2014/main" id="{6FD6C3BB-CE7E-409E-B8E9-06B0931C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653" y="1001253"/>
            <a:ext cx="1354347" cy="9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5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9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PE" sz="3800" i="1" dirty="0"/>
              <a:t>“(…) Nos quedamos sin fluido eléctrico, primero no tuvimos sistema por varios días y ahora finalmente no tenemos información, se perdió 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Seguridad Ambiental y Física.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ES" sz="3200" i="1" dirty="0"/>
              <a:t>El centro de datos informático debe estar protegido contra fallas en los servicios de suministro eléctrico</a:t>
            </a:r>
            <a:r>
              <a:rPr lang="es-PE" sz="3200" i="1" dirty="0"/>
              <a:t>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Implementar y verificar periódicamente:</a:t>
            </a:r>
          </a:p>
          <a:p>
            <a:pPr marL="906463" lvl="6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funcionamiento de baterías UPS </a:t>
            </a:r>
            <a:r>
              <a:rPr lang="es-PE" sz="3200" i="1" dirty="0">
                <a:latin typeface="Arial Narrow" panose="020B0606020202030204" pitchFamily="34" charset="0"/>
              </a:rPr>
              <a:t>del  centros de datos de la Entidad. </a:t>
            </a:r>
          </a:p>
          <a:p>
            <a:pPr marL="906463" lvl="6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funcionamiento del grupo electrógeno  </a:t>
            </a:r>
            <a:r>
              <a:rPr lang="es-PE" sz="3200" i="1" dirty="0">
                <a:latin typeface="Arial Narrow" panose="020B0606020202030204" pitchFamily="34" charset="0"/>
              </a:rPr>
              <a:t>del centro de datos de la Entidad.</a:t>
            </a:r>
          </a:p>
          <a:p>
            <a:pPr marL="906463" lvl="6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El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funcionamiento de las cintas de backup</a:t>
            </a:r>
            <a:r>
              <a:rPr lang="es-PE" sz="3200" i="1" dirty="0">
                <a:latin typeface="Arial Narrow" panose="020B0606020202030204" pitchFamily="34" charset="0"/>
              </a:rPr>
              <a:t> centro de datos de la Entidad.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Almacenar los backups en bóvedas seguras externas de la entidad.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Nunca en el mismo lugar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s-PE" sz="3200" i="1" dirty="0">
              <a:latin typeface="Arial Narrow" panose="020B0606020202030204" pitchFamily="34" charset="0"/>
            </a:endParaRPr>
          </a:p>
        </p:txBody>
      </p:sp>
      <p:pic>
        <p:nvPicPr>
          <p:cNvPr id="22530" name="Picture 2" descr="Resultado de imagen para corte de luz apagon">
            <a:extLst>
              <a:ext uri="{FF2B5EF4-FFF2-40B4-BE49-F238E27FC236}">
                <a16:creationId xmlns:a16="http://schemas.microsoft.com/office/drawing/2014/main" id="{18EE8BE2-8F4D-4769-BC11-1913D9FEE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005" y="992037"/>
            <a:ext cx="1316995" cy="8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02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i="1" dirty="0"/>
              <a:t>“(…) Nos quedamos sin fluido eléctrico, primero no tuvimos sistema por varios días y ahora finalmente no tenemos información, se perdió 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9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DFDC315-89EE-44A9-95C4-0F1913379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336" y="3693278"/>
            <a:ext cx="1412867" cy="5836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890285-30D0-40EA-9DF8-9F09E6903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330" y="4401456"/>
            <a:ext cx="1322877" cy="47895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6C3733C-55E4-458D-883F-26E5C2253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677" y="4880411"/>
            <a:ext cx="1104181" cy="11041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F8372D8-22DE-4062-A7B9-A1981A63AB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428" y="3330947"/>
            <a:ext cx="2459174" cy="2902442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3300066-5D7B-4C7C-93D1-936A4BF18653}"/>
              </a:ext>
            </a:extLst>
          </p:cNvPr>
          <p:cNvSpPr/>
          <p:nvPr/>
        </p:nvSpPr>
        <p:spPr>
          <a:xfrm>
            <a:off x="4701851" y="3670851"/>
            <a:ext cx="2188751" cy="258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FCD034-204A-40B7-BA21-579A9B2D6E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4213" y="3202625"/>
            <a:ext cx="2504793" cy="16230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92E5827-A4AB-4D44-9349-05093CA87A43}"/>
              </a:ext>
            </a:extLst>
          </p:cNvPr>
          <p:cNvSpPr txBox="1"/>
          <p:nvPr/>
        </p:nvSpPr>
        <p:spPr>
          <a:xfrm>
            <a:off x="3019006" y="3745015"/>
            <a:ext cx="108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0070C0"/>
                </a:solidFill>
              </a:rPr>
              <a:t>UPS</a:t>
            </a:r>
            <a:endParaRPr lang="es-PE" b="1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9FA662-0584-44D5-B290-6987C4A17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68" y="4880411"/>
            <a:ext cx="2715744" cy="13047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6EADC60-3803-4BC4-8E96-07E530146216}"/>
              </a:ext>
            </a:extLst>
          </p:cNvPr>
          <p:cNvSpPr txBox="1"/>
          <p:nvPr/>
        </p:nvSpPr>
        <p:spPr>
          <a:xfrm>
            <a:off x="2921587" y="5170891"/>
            <a:ext cx="123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0070C0"/>
                </a:solidFill>
              </a:rPr>
              <a:t>Grupos electrógenos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AFACD6-6918-4A95-A1F8-48EE3FEC3B79}"/>
              </a:ext>
            </a:extLst>
          </p:cNvPr>
          <p:cNvSpPr txBox="1"/>
          <p:nvPr/>
        </p:nvSpPr>
        <p:spPr>
          <a:xfrm>
            <a:off x="4572000" y="6253053"/>
            <a:ext cx="231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0070C0"/>
                </a:solidFill>
              </a:rPr>
              <a:t>Actas de restauración de información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81DA9B-3EA8-4336-81FF-7BEDC1486A7E}"/>
              </a:ext>
            </a:extLst>
          </p:cNvPr>
          <p:cNvSpPr txBox="1"/>
          <p:nvPr/>
        </p:nvSpPr>
        <p:spPr>
          <a:xfrm>
            <a:off x="7434251" y="6166526"/>
            <a:ext cx="1684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>
                <a:solidFill>
                  <a:srgbClr val="0070C0"/>
                </a:solidFill>
              </a:rPr>
              <a:t>Empresas de resguardo de información</a:t>
            </a:r>
          </a:p>
        </p:txBody>
      </p:sp>
      <p:pic>
        <p:nvPicPr>
          <p:cNvPr id="20" name="Picture 2" descr="Resultado de imagen para corte de luz apagon">
            <a:extLst>
              <a:ext uri="{FF2B5EF4-FFF2-40B4-BE49-F238E27FC236}">
                <a16:creationId xmlns:a16="http://schemas.microsoft.com/office/drawing/2014/main" id="{A8253BEA-E541-4FDB-9EA5-9D2DA501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005" y="992037"/>
            <a:ext cx="1316995" cy="8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161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484AC069-2290-46E2-9366-3A745FB27B29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10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29C6794F-DEFA-4EB3-AD47-A040BA28B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515351" cy="470988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PE" sz="3800" i="1" dirty="0"/>
              <a:t>“(…) </a:t>
            </a:r>
            <a:r>
              <a:rPr lang="es-ES" sz="3800" i="1" dirty="0"/>
              <a:t>Los reportes que muestra el sistema de </a:t>
            </a:r>
            <a:r>
              <a:rPr lang="es-ES" sz="3800" i="1"/>
              <a:t>gestión documental </a:t>
            </a:r>
            <a:r>
              <a:rPr lang="es-ES" sz="3800" i="1" dirty="0"/>
              <a:t>no son correctos y últimamente salen muchos errores </a:t>
            </a:r>
            <a:r>
              <a:rPr lang="es-PE" sz="3800" i="1" dirty="0"/>
              <a:t>(…)”</a:t>
            </a:r>
          </a:p>
          <a:p>
            <a:pPr marL="0" indent="0" algn="just">
              <a:buNone/>
            </a:pPr>
            <a:endParaRPr lang="es-PE" sz="4500" i="1" dirty="0"/>
          </a:p>
          <a:p>
            <a:pPr marL="0" indent="0" algn="just">
              <a:buNone/>
            </a:pPr>
            <a:r>
              <a:rPr lang="es-PE" sz="3200" b="1" i="1" dirty="0"/>
              <a:t>1. Dominio: </a:t>
            </a:r>
            <a:r>
              <a:rPr lang="es-PE" sz="3200" i="1" dirty="0"/>
              <a:t>Adquisición, desarrollo y mantenimiento de sistemas.</a:t>
            </a:r>
          </a:p>
          <a:p>
            <a:pPr marL="0" indent="0" algn="just">
              <a:buNone/>
            </a:pPr>
            <a:r>
              <a:rPr lang="es-PE" sz="3200" b="1" i="1" dirty="0"/>
              <a:t>2. Control: </a:t>
            </a:r>
            <a:r>
              <a:rPr lang="es-ES" sz="3200" i="1" dirty="0"/>
              <a:t>Cuando se hacen cambios en los sistemas de información deben ser revisadas y probadas para asegurar que no haya impacto adverso en las operaciones o en la seguridad de la organización</a:t>
            </a:r>
            <a:r>
              <a:rPr lang="es-PE" sz="3200" i="1" dirty="0"/>
              <a:t>.</a:t>
            </a:r>
          </a:p>
          <a:p>
            <a:pPr marL="0" lvl="4" indent="0" algn="just">
              <a:spcBef>
                <a:spcPts val="1000"/>
              </a:spcBef>
              <a:buNone/>
            </a:pPr>
            <a:r>
              <a:rPr lang="es-PE" sz="3200" b="1" i="1" dirty="0"/>
              <a:t>3. Solución:  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Contar con una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persona en la Oficina de Informática,</a:t>
            </a:r>
            <a:r>
              <a:rPr lang="es-PE" sz="3200" i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PE" sz="3200" i="1" dirty="0">
                <a:latin typeface="Arial Narrow" panose="020B0606020202030204" pitchFamily="34" charset="0"/>
              </a:rPr>
              <a:t>formalmente contratada y designada, para realizar pruebas de sistemas (Control de calidad).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Contar con el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procedimiento</a:t>
            </a:r>
            <a:r>
              <a:rPr lang="es-PE" sz="3200" i="1" dirty="0">
                <a:latin typeface="Arial Narrow" panose="020B0606020202030204" pitchFamily="34" charset="0"/>
              </a:rPr>
              <a:t> formalmente aprobado de “Control de calidad de sistemas de información”.</a:t>
            </a:r>
          </a:p>
          <a:p>
            <a:pPr marL="449263" lvl="5" indent="-271463" algn="just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PE" sz="3200" i="1" dirty="0">
                <a:latin typeface="Arial Narrow" panose="020B0606020202030204" pitchFamily="34" charset="0"/>
              </a:rPr>
              <a:t>De ser el caso, el responsable de pruebas, </a:t>
            </a:r>
            <a:r>
              <a:rPr lang="es-PE" sz="3200" i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no debe tener como jefe inmediato al área que elabora los sistemas</a:t>
            </a:r>
            <a:r>
              <a:rPr lang="es-PE" sz="3200" i="1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3074" name="Picture 2" descr="Resultado de imagen para proteccion de accesos ante robos">
            <a:extLst>
              <a:ext uri="{FF2B5EF4-FFF2-40B4-BE49-F238E27FC236}">
                <a16:creationId xmlns:a16="http://schemas.microsoft.com/office/drawing/2014/main" id="{5421FE48-DC66-4ABC-B922-25D85EF4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653" y="1001253"/>
            <a:ext cx="1354347" cy="9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18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135E8A-3A6C-4F86-9BD0-28BA46DB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46513"/>
            <a:ext cx="8278283" cy="470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i="1" dirty="0"/>
              <a:t>“(…) </a:t>
            </a:r>
            <a:r>
              <a:rPr lang="es-ES" i="1" dirty="0"/>
              <a:t>Los reportes que muestra el sistema de gestión documental  no son correctos y últimamente salen muchos errores </a:t>
            </a:r>
            <a:r>
              <a:rPr lang="es-PE" i="1" dirty="0"/>
              <a:t>(…)”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E51326-4685-494C-8414-AD862C5A0675}"/>
              </a:ext>
            </a:extLst>
          </p:cNvPr>
          <p:cNvSpPr txBox="1">
            <a:spLocks/>
          </p:cNvSpPr>
          <p:nvPr/>
        </p:nvSpPr>
        <p:spPr>
          <a:xfrm>
            <a:off x="628650" y="1277256"/>
            <a:ext cx="7886700" cy="769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3200" dirty="0">
                <a:latin typeface="Arial Narrow" panose="020B0606020202030204" pitchFamily="34" charset="0"/>
              </a:rPr>
              <a:t>Caso 10</a:t>
            </a:r>
          </a:p>
        </p:txBody>
      </p:sp>
      <p:pic>
        <p:nvPicPr>
          <p:cNvPr id="12" name="Picture 2" descr="Resultado de imagen para proteccion de accesos ante robos">
            <a:extLst>
              <a:ext uri="{FF2B5EF4-FFF2-40B4-BE49-F238E27FC236}">
                <a16:creationId xmlns:a16="http://schemas.microsoft.com/office/drawing/2014/main" id="{6FD6C3BB-CE7E-409E-B8E9-06B0931C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9653" y="1001253"/>
            <a:ext cx="1354347" cy="9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B572EDA-0D7A-4E7F-AAED-F04036FC5F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96"/>
          <a:stretch/>
        </p:blipFill>
        <p:spPr>
          <a:xfrm>
            <a:off x="806629" y="3400425"/>
            <a:ext cx="4502277" cy="34575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38E9957-0869-48CF-8E20-4AB7D146B6C8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7875" y="3451456"/>
            <a:ext cx="1822229" cy="2234970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4FB9281-02F7-4681-91AC-B35CB713BD0D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6584" y="4877707"/>
            <a:ext cx="1579396" cy="1980293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189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A0E6C-8B46-4DED-B7BB-05EAEB3B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2574463"/>
            <a:ext cx="4572000" cy="2679024"/>
          </a:xfrm>
        </p:spPr>
        <p:txBody>
          <a:bodyPr/>
          <a:lstStyle/>
          <a:p>
            <a:r>
              <a:rPr lang="es-PE" sz="3600" b="1" dirty="0"/>
              <a:t>Buenas prácticas de Seguridad de la Información en la implementación de un Sistema de Gestión Documental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2B788B-BF3B-44D7-B00D-D7155E20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038" y="5505527"/>
            <a:ext cx="2921924" cy="6608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PE" dirty="0"/>
              <a:t>Rosa Loo &amp;</a:t>
            </a:r>
          </a:p>
          <a:p>
            <a:pPr>
              <a:spcBef>
                <a:spcPts val="0"/>
              </a:spcBef>
            </a:pPr>
            <a:r>
              <a:rPr lang="es-PE" dirty="0"/>
              <a:t>Joan Palacios</a:t>
            </a:r>
          </a:p>
        </p:txBody>
      </p:sp>
    </p:spTree>
    <p:extLst>
      <p:ext uri="{BB962C8B-B14F-4D97-AF65-F5344CB8AC3E}">
        <p14:creationId xmlns:p14="http://schemas.microsoft.com/office/powerpoint/2010/main" val="333797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650A8FB-D261-4A7F-B78D-FAC97627C70D}"/>
              </a:ext>
            </a:extLst>
          </p:cNvPr>
          <p:cNvSpPr/>
          <p:nvPr/>
        </p:nvSpPr>
        <p:spPr>
          <a:xfrm>
            <a:off x="666517" y="3069736"/>
            <a:ext cx="2245659" cy="1169894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2010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5015D2A7-AFF0-424F-A791-E19BAF5585EF}"/>
              </a:ext>
            </a:extLst>
          </p:cNvPr>
          <p:cNvSpPr/>
          <p:nvPr/>
        </p:nvSpPr>
        <p:spPr>
          <a:xfrm>
            <a:off x="3359290" y="3069736"/>
            <a:ext cx="2245659" cy="1169894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2016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52F6F8A-1AEE-4B5C-9FAD-8EC46C4C3089}"/>
              </a:ext>
            </a:extLst>
          </p:cNvPr>
          <p:cNvSpPr/>
          <p:nvPr/>
        </p:nvSpPr>
        <p:spPr>
          <a:xfrm>
            <a:off x="6052063" y="3069736"/>
            <a:ext cx="2245659" cy="116989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2019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421BDE7-9C2A-4965-96CE-97C3154B36B6}"/>
              </a:ext>
            </a:extLst>
          </p:cNvPr>
          <p:cNvSpPr txBox="1"/>
          <p:nvPr/>
        </p:nvSpPr>
        <p:spPr>
          <a:xfrm>
            <a:off x="774093" y="4723724"/>
            <a:ext cx="1922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Sistema de trámite documentario.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0E4E16-14E3-42E2-AE7C-33DF96D7003F}"/>
              </a:ext>
            </a:extLst>
          </p:cNvPr>
          <p:cNvSpPr txBox="1"/>
          <p:nvPr/>
        </p:nvSpPr>
        <p:spPr>
          <a:xfrm>
            <a:off x="3520654" y="4723724"/>
            <a:ext cx="1922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Sistema de trámite documentario </a:t>
            </a:r>
            <a:r>
              <a:rPr lang="es-PE" b="1" dirty="0"/>
              <a:t>electrónico</a:t>
            </a:r>
            <a:r>
              <a:rPr lang="es-PE" dirty="0"/>
              <a:t> en Sede Central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E1B7B4-63E6-4A33-90D8-E511473301FA}"/>
              </a:ext>
            </a:extLst>
          </p:cNvPr>
          <p:cNvSpPr txBox="1"/>
          <p:nvPr/>
        </p:nvSpPr>
        <p:spPr>
          <a:xfrm>
            <a:off x="6213427" y="4723724"/>
            <a:ext cx="1922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Sistema de trámite documentario electrónico a </a:t>
            </a:r>
            <a:r>
              <a:rPr lang="es-PE" b="1" dirty="0"/>
              <a:t>nivel nacional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FCC24C7-1F57-44BC-A15F-5CB301F4B086}"/>
              </a:ext>
            </a:extLst>
          </p:cNvPr>
          <p:cNvCxnSpPr/>
          <p:nvPr/>
        </p:nvCxnSpPr>
        <p:spPr>
          <a:xfrm>
            <a:off x="1649945" y="3999973"/>
            <a:ext cx="0" cy="723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98CA3A51-FA7F-4C90-8EF1-56374DFCC050}"/>
              </a:ext>
            </a:extLst>
          </p:cNvPr>
          <p:cNvCxnSpPr/>
          <p:nvPr/>
        </p:nvCxnSpPr>
        <p:spPr>
          <a:xfrm>
            <a:off x="4322025" y="3999973"/>
            <a:ext cx="0" cy="72375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FABF760D-6AD1-412C-B838-DB18AC3DFA5E}"/>
              </a:ext>
            </a:extLst>
          </p:cNvPr>
          <p:cNvCxnSpPr/>
          <p:nvPr/>
        </p:nvCxnSpPr>
        <p:spPr>
          <a:xfrm>
            <a:off x="7095705" y="3999973"/>
            <a:ext cx="0" cy="7237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5208D5B-9DE1-4BB0-A515-9427C01FD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706" y="1925602"/>
            <a:ext cx="3715700" cy="902087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08F699B-BE81-42A3-9D56-8DA1A1E66B88}"/>
              </a:ext>
            </a:extLst>
          </p:cNvPr>
          <p:cNvSpPr/>
          <p:nvPr/>
        </p:nvSpPr>
        <p:spPr>
          <a:xfrm>
            <a:off x="666518" y="6201052"/>
            <a:ext cx="7631204" cy="725167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i="1" dirty="0"/>
              <a:t>…IMPORTANCIA DE LA SEGURIDAD DE LA INFORMACIÓN…</a:t>
            </a:r>
          </a:p>
        </p:txBody>
      </p:sp>
    </p:spTree>
    <p:extLst>
      <p:ext uri="{BB962C8B-B14F-4D97-AF65-F5344CB8AC3E}">
        <p14:creationId xmlns:p14="http://schemas.microsoft.com/office/powerpoint/2010/main" val="301178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A81D1D8-0BA8-43CB-AEB4-17A3634572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889" y="2109312"/>
            <a:ext cx="4032902" cy="2268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CC7E091-2595-47CF-A510-3DD10EE3C960}"/>
              </a:ext>
            </a:extLst>
          </p:cNvPr>
          <p:cNvSpPr txBox="1"/>
          <p:nvPr/>
        </p:nvSpPr>
        <p:spPr>
          <a:xfrm>
            <a:off x="3800889" y="4645174"/>
            <a:ext cx="4032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El 01.10.2010 el Ministerio de Cultura hace uso de su propio “Sistema de Registro de Documentos”.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BCD2E4BF-1A87-42F0-AF27-85A8302120AE}"/>
              </a:ext>
            </a:extLst>
          </p:cNvPr>
          <p:cNvSpPr/>
          <p:nvPr/>
        </p:nvSpPr>
        <p:spPr>
          <a:xfrm>
            <a:off x="245852" y="3977175"/>
            <a:ext cx="1889187" cy="667999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REGISTRO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57618522-9FCE-4DEF-A1F6-490A973CAE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2" y="1751162"/>
            <a:ext cx="1857852" cy="4510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5ED64B7-83C7-4992-A5A0-1664F0F94F3F}"/>
              </a:ext>
            </a:extLst>
          </p:cNvPr>
          <p:cNvSpPr/>
          <p:nvPr/>
        </p:nvSpPr>
        <p:spPr>
          <a:xfrm>
            <a:off x="3800889" y="6340414"/>
            <a:ext cx="5343111" cy="517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IMPORTANCIA BAJA - MEDIA </a:t>
            </a:r>
          </a:p>
        </p:txBody>
      </p:sp>
    </p:spTree>
    <p:extLst>
      <p:ext uri="{BB962C8B-B14F-4D97-AF65-F5344CB8AC3E}">
        <p14:creationId xmlns:p14="http://schemas.microsoft.com/office/powerpoint/2010/main" val="126359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E36774-F95D-4290-9EB9-54525E1929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35" y="1999296"/>
            <a:ext cx="3099126" cy="20464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0A09DE3-BA53-4433-9337-90DDD6A9C8E4}"/>
              </a:ext>
            </a:extLst>
          </p:cNvPr>
          <p:cNvSpPr txBox="1">
            <a:spLocks/>
          </p:cNvSpPr>
          <p:nvPr/>
        </p:nvSpPr>
        <p:spPr>
          <a:xfrm>
            <a:off x="3890513" y="4606507"/>
            <a:ext cx="5149970" cy="21710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es-PE" sz="1800" dirty="0"/>
              <a:t>04.01.2016 se implemente el Sistema de Gestión Documental </a:t>
            </a:r>
            <a:r>
              <a:rPr lang="es-ES_tradnl" sz="1800" dirty="0"/>
              <a:t>con las características de digitalización, trazabilidad y uso de firmas digitales, que permite una comunicación en tiempo real, ecoeficiente y con mayor seguridad.</a:t>
            </a:r>
          </a:p>
          <a:p>
            <a:pPr algn="just">
              <a:buFontTx/>
              <a:buChar char="-"/>
            </a:pPr>
            <a:r>
              <a:rPr lang="es-ES_tradnl" sz="1800" dirty="0"/>
              <a:t>Uso solo en Sede Central.</a:t>
            </a:r>
            <a:endParaRPr lang="es-PE" sz="1800" dirty="0"/>
          </a:p>
        </p:txBody>
      </p:sp>
      <p:pic>
        <p:nvPicPr>
          <p:cNvPr id="1026" name="Picture 2" descr="Resultado de imagen para reniec">
            <a:extLst>
              <a:ext uri="{FF2B5EF4-FFF2-40B4-BE49-F238E27FC236}">
                <a16:creationId xmlns:a16="http://schemas.microsoft.com/office/drawing/2014/main" id="{F99EEA13-3CE1-4AF2-B93D-73A249DD8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3426" y="2647028"/>
            <a:ext cx="1673884" cy="6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EAAADC8C-FE5F-421C-80E2-FA24E5C8205C}"/>
              </a:ext>
            </a:extLst>
          </p:cNvPr>
          <p:cNvSpPr/>
          <p:nvPr/>
        </p:nvSpPr>
        <p:spPr>
          <a:xfrm>
            <a:off x="175701" y="4256903"/>
            <a:ext cx="2493036" cy="699207"/>
          </a:xfrm>
          <a:prstGeom prst="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FIRMA DIGITAL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0238C4-63D9-40E6-B636-E4C77F058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2" y="1751162"/>
            <a:ext cx="1857852" cy="45104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4C8700D-756B-4E8E-9C4C-5B76D3E666DF}"/>
              </a:ext>
            </a:extLst>
          </p:cNvPr>
          <p:cNvSpPr/>
          <p:nvPr/>
        </p:nvSpPr>
        <p:spPr>
          <a:xfrm>
            <a:off x="3994031" y="6340414"/>
            <a:ext cx="5149969" cy="517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IMPORTANCIA MEDIA - ALTA </a:t>
            </a:r>
          </a:p>
        </p:txBody>
      </p:sp>
    </p:spTree>
    <p:extLst>
      <p:ext uri="{BB962C8B-B14F-4D97-AF65-F5344CB8AC3E}">
        <p14:creationId xmlns:p14="http://schemas.microsoft.com/office/powerpoint/2010/main" val="247889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08D5B-9DE1-4BB0-A515-9427C01FD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2" y="1751162"/>
            <a:ext cx="1857852" cy="451044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15E6EBE-F806-468B-B746-E51F70B32B4D}"/>
              </a:ext>
            </a:extLst>
          </p:cNvPr>
          <p:cNvSpPr txBox="1">
            <a:spLocks/>
          </p:cNvSpPr>
          <p:nvPr/>
        </p:nvSpPr>
        <p:spPr>
          <a:xfrm>
            <a:off x="3053751" y="3217516"/>
            <a:ext cx="6003985" cy="3640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800" dirty="0"/>
              <a:t>En mayo del 2019 se hace empleo de un nuevo sistema de trámite, que nos permitió: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800" dirty="0"/>
              <a:t>La interconexión con todas nuestras Direcciones Desconcentradas de Cultura a nivel nacional.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800" dirty="0"/>
              <a:t>Interconexión con 04 de las 06 Unidades Ejecutoras del Ministerio de Cultura.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800" dirty="0"/>
              <a:t>Sistema web.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800" dirty="0"/>
              <a:t>Integrar los 04 procesos básicos del Modelo de Gestión Documental: recepción, emisión, despacho y archivo.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1800" dirty="0"/>
              <a:t>Mesa de Partes Virtual</a:t>
            </a:r>
            <a:endParaRPr lang="es-PE" sz="18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F75630-980F-4BB2-81AC-F122A7DED6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634" y="1715054"/>
            <a:ext cx="3782060" cy="1502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52D7D4E-4083-4041-AC65-0AB05C1042B1}"/>
              </a:ext>
            </a:extLst>
          </p:cNvPr>
          <p:cNvSpPr/>
          <p:nvPr/>
        </p:nvSpPr>
        <p:spPr>
          <a:xfrm>
            <a:off x="163902" y="4205924"/>
            <a:ext cx="2915732" cy="758576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INTEROPERABILIDAD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9992C0-AF0F-4CD9-9386-6AE5A659E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461" y="2061472"/>
            <a:ext cx="1800225" cy="80962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8FD3D769-5736-48E9-B657-3FDB889B3D9B}"/>
              </a:ext>
            </a:extLst>
          </p:cNvPr>
          <p:cNvSpPr/>
          <p:nvPr/>
        </p:nvSpPr>
        <p:spPr>
          <a:xfrm>
            <a:off x="3140017" y="6340414"/>
            <a:ext cx="6003984" cy="517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/>
              <a:t>IMPORTANCIA ALTA – MUY ALTA</a:t>
            </a:r>
          </a:p>
        </p:txBody>
      </p:sp>
    </p:spTree>
    <p:extLst>
      <p:ext uri="{BB962C8B-B14F-4D97-AF65-F5344CB8AC3E}">
        <p14:creationId xmlns:p14="http://schemas.microsoft.com/office/powerpoint/2010/main" val="368105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/>
              <a:t>¿Es importante la Seguridad de la Información?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208D5B-9DE1-4BB0-A515-9427C01FD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902" y="1751162"/>
            <a:ext cx="1857852" cy="451044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52D7D4E-4083-4041-AC65-0AB05C1042B1}"/>
              </a:ext>
            </a:extLst>
          </p:cNvPr>
          <p:cNvSpPr/>
          <p:nvPr/>
        </p:nvSpPr>
        <p:spPr>
          <a:xfrm>
            <a:off x="163902" y="4205924"/>
            <a:ext cx="2915732" cy="758576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000" b="1" dirty="0"/>
              <a:t>INTEROPERABILIDAD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8E0B11F-034E-4103-ADD9-D3BF61350A75}"/>
              </a:ext>
            </a:extLst>
          </p:cNvPr>
          <p:cNvSpPr txBox="1">
            <a:spLocks/>
          </p:cNvSpPr>
          <p:nvPr/>
        </p:nvSpPr>
        <p:spPr>
          <a:xfrm>
            <a:off x="4167441" y="4302013"/>
            <a:ext cx="4724551" cy="1848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1800" dirty="0"/>
              <a:t>Desde la implementación del SGD, hemos interoperado a través de la MPV la cantidad de 290 documentos: </a:t>
            </a:r>
          </a:p>
          <a:p>
            <a:pPr marL="0" indent="0">
              <a:buNone/>
            </a:pPr>
            <a:endParaRPr lang="es-PE" sz="18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s-PE" sz="1800" dirty="0"/>
              <a:t>Emitidos: 345 documentos.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PE" sz="1800" dirty="0"/>
              <a:t>Recibido: 311 documentos.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12AD88F-96F1-4409-AD6E-A9FAB477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763" y="1867947"/>
            <a:ext cx="3015335" cy="233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6A16EAE-364F-4FAA-9B8D-48FC56217E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322" y="2427026"/>
            <a:ext cx="1851873" cy="138890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B8AE2D9-FED9-42C6-B4A2-84A5AD85E7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146" y="2861681"/>
            <a:ext cx="627736" cy="15240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8E488D8-6034-47B7-A59F-E108B597D763}"/>
              </a:ext>
            </a:extLst>
          </p:cNvPr>
          <p:cNvSpPr/>
          <p:nvPr/>
        </p:nvSpPr>
        <p:spPr>
          <a:xfrm>
            <a:off x="5581291" y="6340414"/>
            <a:ext cx="3562709" cy="517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IMPORTANCIA ALTA </a:t>
            </a:r>
          </a:p>
          <a:p>
            <a:pPr algn="ctr"/>
            <a:r>
              <a:rPr lang="es-PE" b="1" dirty="0"/>
              <a:t>SEGURIDAD DE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389758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0D06E432-4155-4790-818B-4B5E97793367}"/>
              </a:ext>
            </a:extLst>
          </p:cNvPr>
          <p:cNvSpPr txBox="1">
            <a:spLocks/>
          </p:cNvSpPr>
          <p:nvPr/>
        </p:nvSpPr>
        <p:spPr>
          <a:xfrm>
            <a:off x="0" y="992586"/>
            <a:ext cx="9144000" cy="758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u="sng" dirty="0">
                <a:solidFill>
                  <a:srgbClr val="FF0000"/>
                </a:solidFill>
              </a:rPr>
              <a:t>Se podría perder todo lo avanzado!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2815462-616A-4B7C-9114-582017C1B7FF}"/>
              </a:ext>
            </a:extLst>
          </p:cNvPr>
          <p:cNvSpPr/>
          <p:nvPr/>
        </p:nvSpPr>
        <p:spPr>
          <a:xfrm>
            <a:off x="129939" y="1776444"/>
            <a:ext cx="9083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</a:rPr>
              <a:t>Ahorro en tiempo de distribución de documentos en Sede Central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C4586DEE-B66D-4BF9-8B8A-E5453566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51" y="2145776"/>
            <a:ext cx="4619319" cy="1865507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- Distribución de 1 DOCUMENTO: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	ANTES:	05 minutos  y 11 segundos.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	AHORA:	30 segundos.</a:t>
            </a:r>
            <a:endParaRPr lang="es-MX" sz="1800" b="1" kern="1200" dirty="0">
              <a:solidFill>
                <a:schemeClr val="tx1"/>
              </a:solidFill>
              <a:cs typeface="Arial" pitchFamily="34" charset="0"/>
            </a:endParaRPr>
          </a:p>
          <a:p>
            <a:pPr marL="0" lvl="1" indent="0" algn="just">
              <a:spcBef>
                <a:spcPct val="0"/>
              </a:spcBef>
              <a:buNone/>
            </a:pPr>
            <a:endParaRPr lang="es-PE" sz="1800" b="1" kern="12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 - Distribución de 1 DOCUMENTO CIRCULAR: </a:t>
            </a:r>
            <a:endParaRPr lang="es-MX" sz="1800" b="1" kern="1200" dirty="0">
              <a:solidFill>
                <a:schemeClr val="tx1"/>
              </a:solidFill>
              <a:cs typeface="Arial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	ANTES:	02 horas y 40 minutos.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kern="1200" dirty="0">
                <a:solidFill>
                  <a:schemeClr val="tx1"/>
                </a:solidFill>
                <a:cs typeface="Arial" pitchFamily="34" charset="0"/>
              </a:rPr>
              <a:t>	AHORA: 	30 segundos.</a:t>
            </a:r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78C8BBF-AE1D-4DC4-9887-303139D777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962" y="2196782"/>
            <a:ext cx="1828672" cy="175449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0CAE183-4234-440F-9797-7A97C0A3DAA6}"/>
              </a:ext>
            </a:extLst>
          </p:cNvPr>
          <p:cNvSpPr/>
          <p:nvPr/>
        </p:nvSpPr>
        <p:spPr>
          <a:xfrm>
            <a:off x="125314" y="3925553"/>
            <a:ext cx="848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solidFill>
                  <a:srgbClr val="FF0000"/>
                </a:solidFill>
              </a:rPr>
              <a:t>Ahorro en tiempo de notificación de documentos con el SGD en diversas sedes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A405A493-18E1-45DC-A6E1-F7D2F5D45EB1}"/>
              </a:ext>
            </a:extLst>
          </p:cNvPr>
          <p:cNvSpPr txBox="1">
            <a:spLocks/>
          </p:cNvSpPr>
          <p:nvPr/>
        </p:nvSpPr>
        <p:spPr>
          <a:xfrm>
            <a:off x="530651" y="4320167"/>
            <a:ext cx="8201482" cy="13042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s-PE" sz="1800" b="1" dirty="0">
                <a:cs typeface="Arial" pitchFamily="34" charset="0"/>
              </a:rPr>
              <a:t>Notificación de DOCUMENTO entre DDC’s, Unidades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PE" sz="1800" b="1" dirty="0">
                <a:cs typeface="Arial" pitchFamily="34" charset="0"/>
              </a:rPr>
              <a:t>     Ejecutoras y Sede Central: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sz="1800" b="1" dirty="0">
                <a:cs typeface="Arial" pitchFamily="34" charset="0"/>
              </a:rPr>
              <a:t>		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sz="1800" b="1" dirty="0">
                <a:cs typeface="Arial" pitchFamily="34" charset="0"/>
              </a:rPr>
              <a:t>	ANTES:	03 días hábiles.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sz="1800" b="1" dirty="0">
                <a:cs typeface="Arial" pitchFamily="34" charset="0"/>
              </a:rPr>
              <a:t>	AHORA:	30 segundos.</a:t>
            </a:r>
          </a:p>
          <a:p>
            <a:pPr marL="0" indent="0"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es-MX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57E2BA-FC6A-411C-B3C3-7825FE8869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634" y="992586"/>
            <a:ext cx="908493" cy="88279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54ACBF9-349C-4437-A3DC-1ED4F5D74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962" y="4294885"/>
            <a:ext cx="1828672" cy="16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1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1894</Words>
  <Application>Microsoft Office PowerPoint</Application>
  <PresentationFormat>Presentación en pantalla (4:3)</PresentationFormat>
  <Paragraphs>213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Trebuchet MS</vt:lpstr>
      <vt:lpstr>Wingdings</vt:lpstr>
      <vt:lpstr>Tema de Office</vt:lpstr>
      <vt:lpstr>Buenas prácticas de Seguridad de la Información en la implementación de un Sistema de Gestión Documental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Buenas prácticas de Seguridad de la Información en la implementación de un Sistema de Gestión Documental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Ballon Ballon</dc:creator>
  <cp:lastModifiedBy>Joan Miguel Palacios  Ramirez</cp:lastModifiedBy>
  <cp:revision>57</cp:revision>
  <dcterms:created xsi:type="dcterms:W3CDTF">2019-11-13T15:26:14Z</dcterms:created>
  <dcterms:modified xsi:type="dcterms:W3CDTF">2019-11-20T16:48:55Z</dcterms:modified>
</cp:coreProperties>
</file>