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avi" ContentType="video/avi"/>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35"/>
  </p:notesMasterIdLst>
  <p:handoutMasterIdLst>
    <p:handoutMasterId r:id="rId36"/>
  </p:handoutMasterIdLst>
  <p:sldIdLst>
    <p:sldId id="256" r:id="rId2"/>
    <p:sldId id="277" r:id="rId3"/>
    <p:sldId id="290" r:id="rId4"/>
    <p:sldId id="289" r:id="rId5"/>
    <p:sldId id="278" r:id="rId6"/>
    <p:sldId id="259" r:id="rId7"/>
    <p:sldId id="261" r:id="rId8"/>
    <p:sldId id="291" r:id="rId9"/>
    <p:sldId id="279" r:id="rId10"/>
    <p:sldId id="281" r:id="rId11"/>
    <p:sldId id="280" r:id="rId12"/>
    <p:sldId id="282" r:id="rId13"/>
    <p:sldId id="283" r:id="rId14"/>
    <p:sldId id="284" r:id="rId15"/>
    <p:sldId id="285" r:id="rId16"/>
    <p:sldId id="286" r:id="rId17"/>
    <p:sldId id="287" r:id="rId18"/>
    <p:sldId id="258" r:id="rId19"/>
    <p:sldId id="292" r:id="rId20"/>
    <p:sldId id="260" r:id="rId21"/>
    <p:sldId id="272" r:id="rId22"/>
    <p:sldId id="265" r:id="rId23"/>
    <p:sldId id="288" r:id="rId24"/>
    <p:sldId id="262" r:id="rId25"/>
    <p:sldId id="271" r:id="rId26"/>
    <p:sldId id="263" r:id="rId27"/>
    <p:sldId id="270" r:id="rId28"/>
    <p:sldId id="273" r:id="rId29"/>
    <p:sldId id="274" r:id="rId30"/>
    <p:sldId id="266" r:id="rId31"/>
    <p:sldId id="293" r:id="rId32"/>
    <p:sldId id="294" r:id="rId33"/>
    <p:sldId id="264" r:id="rId34"/>
  </p:sldIdLst>
  <p:sldSz cx="9144000" cy="6858000" type="screen4x3"/>
  <p:notesSz cx="6888163" cy="10020300"/>
  <p:embeddedFontLst>
    <p:embeddedFont>
      <p:font typeface="Calibri" panose="020F0502020204030204" pitchFamily="34" charset="0"/>
      <p:regular r:id="rId37"/>
      <p:bold r:id="rId38"/>
      <p:italic r:id="rId39"/>
      <p:boldItalic r:id="rId40"/>
    </p:embeddedFont>
    <p:embeddedFont>
      <p:font typeface="Arial Narrow" panose="020B0606020202030204" pitchFamily="34" charset="0"/>
      <p:regular r:id="rId41"/>
      <p:bold r:id="rId42"/>
      <p:italic r:id="rId43"/>
      <p:boldItalic r:id="rId44"/>
    </p:embeddedFont>
    <p:embeddedFont>
      <p:font typeface="Calibri Light" panose="020F0302020204030204" pitchFamily="34" charset="0"/>
      <p:regular r:id="rId45"/>
      <p:italic r:id="rId4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FF"/>
    <a:srgbClr val="00FFFF"/>
    <a:srgbClr val="666699"/>
    <a:srgbClr val="FFCCCC"/>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455" autoAdjust="0"/>
  </p:normalViewPr>
  <p:slideViewPr>
    <p:cSldViewPr snapToGrid="0">
      <p:cViewPr varScale="1">
        <p:scale>
          <a:sx n="74" d="100"/>
          <a:sy n="74" d="100"/>
        </p:scale>
        <p:origin x="-43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7.fntdata"/><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es-PE"/>
          </a:p>
        </p:txBody>
      </p:sp>
      <p:sp>
        <p:nvSpPr>
          <p:cNvPr id="3" name="2 Marcador de fecha"/>
          <p:cNvSpPr>
            <a:spLocks noGrp="1"/>
          </p:cNvSpPr>
          <p:nvPr>
            <p:ph type="dt" sz="quarter" idx="1"/>
          </p:nvPr>
        </p:nvSpPr>
        <p:spPr>
          <a:xfrm>
            <a:off x="3901698" y="0"/>
            <a:ext cx="2984871" cy="501015"/>
          </a:xfrm>
          <a:prstGeom prst="rect">
            <a:avLst/>
          </a:prstGeom>
        </p:spPr>
        <p:txBody>
          <a:bodyPr vert="horz" lIns="96616" tIns="48308" rIns="96616" bIns="48308" rtlCol="0"/>
          <a:lstStyle>
            <a:lvl1pPr algn="r">
              <a:defRPr sz="1300"/>
            </a:lvl1pPr>
          </a:lstStyle>
          <a:p>
            <a:fld id="{542BF17F-43DC-4601-A906-3D6A837B0D16}" type="datetimeFigureOut">
              <a:rPr lang="es-PE" smtClean="0"/>
              <a:t>20/11/2019</a:t>
            </a:fld>
            <a:endParaRPr lang="es-PE"/>
          </a:p>
        </p:txBody>
      </p:sp>
      <p:sp>
        <p:nvSpPr>
          <p:cNvPr id="4" name="3 Marcador de pie de página"/>
          <p:cNvSpPr>
            <a:spLocks noGrp="1"/>
          </p:cNvSpPr>
          <p:nvPr>
            <p:ph type="ftr" sz="quarter" idx="2"/>
          </p:nvPr>
        </p:nvSpPr>
        <p:spPr>
          <a:xfrm>
            <a:off x="0" y="9517546"/>
            <a:ext cx="2984871" cy="501015"/>
          </a:xfrm>
          <a:prstGeom prst="rect">
            <a:avLst/>
          </a:prstGeom>
        </p:spPr>
        <p:txBody>
          <a:bodyPr vert="horz" lIns="96616" tIns="48308" rIns="96616" bIns="48308" rtlCol="0" anchor="b"/>
          <a:lstStyle>
            <a:lvl1pPr algn="l">
              <a:defRPr sz="1300"/>
            </a:lvl1pPr>
          </a:lstStyle>
          <a:p>
            <a:endParaRPr lang="es-PE"/>
          </a:p>
        </p:txBody>
      </p:sp>
      <p:sp>
        <p:nvSpPr>
          <p:cNvPr id="5" name="4 Marcador de número de diapositiva"/>
          <p:cNvSpPr>
            <a:spLocks noGrp="1"/>
          </p:cNvSpPr>
          <p:nvPr>
            <p:ph type="sldNum" sz="quarter" idx="3"/>
          </p:nvPr>
        </p:nvSpPr>
        <p:spPr>
          <a:xfrm>
            <a:off x="3901698" y="9517546"/>
            <a:ext cx="2984871" cy="501015"/>
          </a:xfrm>
          <a:prstGeom prst="rect">
            <a:avLst/>
          </a:prstGeom>
        </p:spPr>
        <p:txBody>
          <a:bodyPr vert="horz" lIns="96616" tIns="48308" rIns="96616" bIns="48308" rtlCol="0" anchor="b"/>
          <a:lstStyle>
            <a:lvl1pPr algn="r">
              <a:defRPr sz="1300"/>
            </a:lvl1pPr>
          </a:lstStyle>
          <a:p>
            <a:fld id="{CA6A067D-AD53-4901-ACD6-8DB5DEA6C7C5}" type="slidenum">
              <a:rPr lang="es-PE" smtClean="0"/>
              <a:t>‹Nº›</a:t>
            </a:fld>
            <a:endParaRPr lang="es-PE"/>
          </a:p>
        </p:txBody>
      </p:sp>
    </p:spTree>
    <p:extLst>
      <p:ext uri="{BB962C8B-B14F-4D97-AF65-F5344CB8AC3E}">
        <p14:creationId xmlns:p14="http://schemas.microsoft.com/office/powerpoint/2010/main" val="37227690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es-PE"/>
          </a:p>
        </p:txBody>
      </p:sp>
      <p:sp>
        <p:nvSpPr>
          <p:cNvPr id="3" name="2 Marcador de fecha"/>
          <p:cNvSpPr>
            <a:spLocks noGrp="1"/>
          </p:cNvSpPr>
          <p:nvPr>
            <p:ph type="dt" idx="1"/>
          </p:nvPr>
        </p:nvSpPr>
        <p:spPr>
          <a:xfrm>
            <a:off x="3901698" y="0"/>
            <a:ext cx="2984871" cy="501015"/>
          </a:xfrm>
          <a:prstGeom prst="rect">
            <a:avLst/>
          </a:prstGeom>
        </p:spPr>
        <p:txBody>
          <a:bodyPr vert="horz" lIns="96616" tIns="48308" rIns="96616" bIns="48308" rtlCol="0"/>
          <a:lstStyle>
            <a:lvl1pPr algn="r">
              <a:defRPr sz="1300"/>
            </a:lvl1pPr>
          </a:lstStyle>
          <a:p>
            <a:fld id="{6062C8B4-AE33-4FDB-9894-D75D2980CF99}" type="datetimeFigureOut">
              <a:rPr lang="es-PE" smtClean="0"/>
              <a:t>20/11/2019</a:t>
            </a:fld>
            <a:endParaRPr lang="es-PE"/>
          </a:p>
        </p:txBody>
      </p:sp>
      <p:sp>
        <p:nvSpPr>
          <p:cNvPr id="4" name="3 Marcador de imagen de diapositiva"/>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16" tIns="48308" rIns="96616" bIns="48308" rtlCol="0" anchor="ctr"/>
          <a:lstStyle/>
          <a:p>
            <a:endParaRPr lang="es-PE"/>
          </a:p>
        </p:txBody>
      </p:sp>
      <p:sp>
        <p:nvSpPr>
          <p:cNvPr id="5" name="4 Marcador de notas"/>
          <p:cNvSpPr>
            <a:spLocks noGrp="1"/>
          </p:cNvSpPr>
          <p:nvPr>
            <p:ph type="body" sz="quarter" idx="3"/>
          </p:nvPr>
        </p:nvSpPr>
        <p:spPr>
          <a:xfrm>
            <a:off x="688817" y="4759643"/>
            <a:ext cx="5510530" cy="4509135"/>
          </a:xfrm>
          <a:prstGeom prst="rect">
            <a:avLst/>
          </a:prstGeom>
        </p:spPr>
        <p:txBody>
          <a:bodyPr vert="horz" lIns="96616" tIns="48308" rIns="96616" bIns="48308"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pie de página"/>
          <p:cNvSpPr>
            <a:spLocks noGrp="1"/>
          </p:cNvSpPr>
          <p:nvPr>
            <p:ph type="ftr" sz="quarter" idx="4"/>
          </p:nvPr>
        </p:nvSpPr>
        <p:spPr>
          <a:xfrm>
            <a:off x="0" y="9517546"/>
            <a:ext cx="2984871" cy="501015"/>
          </a:xfrm>
          <a:prstGeom prst="rect">
            <a:avLst/>
          </a:prstGeom>
        </p:spPr>
        <p:txBody>
          <a:bodyPr vert="horz" lIns="96616" tIns="48308" rIns="96616" bIns="48308" rtlCol="0" anchor="b"/>
          <a:lstStyle>
            <a:lvl1pPr algn="l">
              <a:defRPr sz="1300"/>
            </a:lvl1pPr>
          </a:lstStyle>
          <a:p>
            <a:endParaRPr lang="es-PE"/>
          </a:p>
        </p:txBody>
      </p:sp>
      <p:sp>
        <p:nvSpPr>
          <p:cNvPr id="7" name="6 Marcador de número de diapositiva"/>
          <p:cNvSpPr>
            <a:spLocks noGrp="1"/>
          </p:cNvSpPr>
          <p:nvPr>
            <p:ph type="sldNum" sz="quarter" idx="5"/>
          </p:nvPr>
        </p:nvSpPr>
        <p:spPr>
          <a:xfrm>
            <a:off x="3901698" y="9517546"/>
            <a:ext cx="2984871" cy="501015"/>
          </a:xfrm>
          <a:prstGeom prst="rect">
            <a:avLst/>
          </a:prstGeom>
        </p:spPr>
        <p:txBody>
          <a:bodyPr vert="horz" lIns="96616" tIns="48308" rIns="96616" bIns="48308" rtlCol="0" anchor="b"/>
          <a:lstStyle>
            <a:lvl1pPr algn="r">
              <a:defRPr sz="1300"/>
            </a:lvl1pPr>
          </a:lstStyle>
          <a:p>
            <a:fld id="{846BD71B-021E-4098-B0C7-7A776940DCCD}" type="slidenum">
              <a:rPr lang="es-PE" smtClean="0"/>
              <a:t>‹Nº›</a:t>
            </a:fld>
            <a:endParaRPr lang="es-PE"/>
          </a:p>
        </p:txBody>
      </p:sp>
    </p:spTree>
    <p:extLst>
      <p:ext uri="{BB962C8B-B14F-4D97-AF65-F5344CB8AC3E}">
        <p14:creationId xmlns:p14="http://schemas.microsoft.com/office/powerpoint/2010/main" val="6439585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846BD71B-021E-4098-B0C7-7A776940DCCD}" type="slidenum">
              <a:rPr lang="es-PE" smtClean="0"/>
              <a:t>5</a:t>
            </a:fld>
            <a:endParaRPr lang="es-PE"/>
          </a:p>
        </p:txBody>
      </p:sp>
    </p:spTree>
    <p:extLst>
      <p:ext uri="{BB962C8B-B14F-4D97-AF65-F5344CB8AC3E}">
        <p14:creationId xmlns:p14="http://schemas.microsoft.com/office/powerpoint/2010/main" val="17225234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29150" y="2574463"/>
            <a:ext cx="4193117" cy="2116070"/>
          </a:xfrm>
        </p:spPr>
        <p:txBody>
          <a:bodyPr anchor="ctr">
            <a:noAutofit/>
          </a:bodyPr>
          <a:lstStyle>
            <a:lvl1pPr algn="ctr">
              <a:defRPr sz="4000"/>
            </a:lvl1pPr>
          </a:lstStyle>
          <a:p>
            <a:r>
              <a:rPr lang="es-ES" dirty="0"/>
              <a:t>Haga clic para modificar el estilo de título del patrón</a:t>
            </a:r>
            <a:endParaRPr lang="en-US" dirty="0"/>
          </a:p>
        </p:txBody>
      </p:sp>
      <p:sp>
        <p:nvSpPr>
          <p:cNvPr id="3" name="Subtitle 2"/>
          <p:cNvSpPr>
            <a:spLocks noGrp="1"/>
          </p:cNvSpPr>
          <p:nvPr>
            <p:ph type="subTitle" idx="1"/>
          </p:nvPr>
        </p:nvSpPr>
        <p:spPr>
          <a:xfrm>
            <a:off x="5593426" y="4962063"/>
            <a:ext cx="2921924" cy="660862"/>
          </a:xfrm>
          <a:prstGeom prst="rect">
            <a:avLst/>
          </a:prstGeom>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n-US" dirty="0"/>
          </a:p>
        </p:txBody>
      </p:sp>
      <p:sp>
        <p:nvSpPr>
          <p:cNvPr id="4" name="Date Placeholder 3"/>
          <p:cNvSpPr>
            <a:spLocks noGrp="1"/>
          </p:cNvSpPr>
          <p:nvPr>
            <p:ph type="dt" sz="half" idx="10"/>
          </p:nvPr>
        </p:nvSpPr>
        <p:spPr/>
        <p:txBody>
          <a:bodyPr/>
          <a:lstStyle/>
          <a:p>
            <a:fld id="{60E83D7E-A3D6-4451-B7C7-591AB63ABB59}" type="datetime1">
              <a:rPr lang="es-PE" smtClean="0"/>
              <a:t>20/11/2019</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D6533E24-B84E-4EFC-AF38-C75A0F933B17}" type="slidenum">
              <a:rPr lang="es-PE" smtClean="0"/>
              <a:t>‹Nº›</a:t>
            </a:fld>
            <a:endParaRPr lang="es-PE"/>
          </a:p>
        </p:txBody>
      </p:sp>
    </p:spTree>
    <p:extLst>
      <p:ext uri="{BB962C8B-B14F-4D97-AF65-F5344CB8AC3E}">
        <p14:creationId xmlns:p14="http://schemas.microsoft.com/office/powerpoint/2010/main" val="387636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C358D7A-D8B5-44A6-9051-06618B41810C}" type="datetime1">
              <a:rPr lang="es-PE" smtClean="0"/>
              <a:t>20/11/2019</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D6533E24-B84E-4EFC-AF38-C75A0F933B17}" type="slidenum">
              <a:rPr lang="es-PE" smtClean="0"/>
              <a:t>‹Nº›</a:t>
            </a:fld>
            <a:endParaRPr lang="es-PE"/>
          </a:p>
        </p:txBody>
      </p:sp>
    </p:spTree>
    <p:extLst>
      <p:ext uri="{BB962C8B-B14F-4D97-AF65-F5344CB8AC3E}">
        <p14:creationId xmlns:p14="http://schemas.microsoft.com/office/powerpoint/2010/main" val="1819094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5E76615-351F-4CC3-ABE5-F8CC9680C934}" type="datetime1">
              <a:rPr lang="es-PE" smtClean="0"/>
              <a:t>20/11/2019</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D6533E24-B84E-4EFC-AF38-C75A0F933B17}" type="slidenum">
              <a:rPr lang="es-PE" smtClean="0"/>
              <a:t>‹Nº›</a:t>
            </a:fld>
            <a:endParaRPr lang="es-PE"/>
          </a:p>
        </p:txBody>
      </p:sp>
    </p:spTree>
    <p:extLst>
      <p:ext uri="{BB962C8B-B14F-4D97-AF65-F5344CB8AC3E}">
        <p14:creationId xmlns:p14="http://schemas.microsoft.com/office/powerpoint/2010/main" val="2143062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3F18DC2-376B-494B-A2B2-9CD836BA0950}" type="datetime1">
              <a:rPr lang="es-PE" smtClean="0"/>
              <a:t>20/11/2019</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D6533E24-B84E-4EFC-AF38-C75A0F933B17}" type="slidenum">
              <a:rPr lang="es-PE" smtClean="0"/>
              <a:t>‹Nº›</a:t>
            </a:fld>
            <a:endParaRPr lang="es-PE"/>
          </a:p>
        </p:txBody>
      </p:sp>
    </p:spTree>
    <p:extLst>
      <p:ext uri="{BB962C8B-B14F-4D97-AF65-F5344CB8AC3E}">
        <p14:creationId xmlns:p14="http://schemas.microsoft.com/office/powerpoint/2010/main" val="2111859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3D9810E-CA70-4D29-80DA-0407D8EA26F7}" type="datetime1">
              <a:rPr lang="es-PE" smtClean="0"/>
              <a:t>20/11/2019</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D6533E24-B84E-4EFC-AF38-C75A0F933B17}" type="slidenum">
              <a:rPr lang="es-PE" smtClean="0"/>
              <a:t>‹Nº›</a:t>
            </a:fld>
            <a:endParaRPr lang="es-PE"/>
          </a:p>
        </p:txBody>
      </p:sp>
    </p:spTree>
    <p:extLst>
      <p:ext uri="{BB962C8B-B14F-4D97-AF65-F5344CB8AC3E}">
        <p14:creationId xmlns:p14="http://schemas.microsoft.com/office/powerpoint/2010/main" val="368924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D8C9D063-445A-44CD-8A22-7234662C3C97}" type="datetime1">
              <a:rPr lang="es-PE" smtClean="0"/>
              <a:t>20/11/2019</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D6533E24-B84E-4EFC-AF38-C75A0F933B17}" type="slidenum">
              <a:rPr lang="es-PE" smtClean="0"/>
              <a:t>‹Nº›</a:t>
            </a:fld>
            <a:endParaRPr lang="es-PE"/>
          </a:p>
        </p:txBody>
      </p:sp>
    </p:spTree>
    <p:extLst>
      <p:ext uri="{BB962C8B-B14F-4D97-AF65-F5344CB8AC3E}">
        <p14:creationId xmlns:p14="http://schemas.microsoft.com/office/powerpoint/2010/main" val="2365923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1138844"/>
            <a:ext cx="7886700" cy="730826"/>
          </a:xfrm>
        </p:spPr>
        <p:txBody>
          <a:bodyPr>
            <a:noAutofit/>
          </a:bodyPr>
          <a:lstStyle>
            <a:lvl1pPr>
              <a:defRPr sz="28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2036359"/>
            <a:ext cx="3868340" cy="55184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668385"/>
            <a:ext cx="3868340" cy="3521277"/>
          </a:xfrm>
          <a:prstGeom prst="rect">
            <a:avLst/>
          </a:prstGeom>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5" name="Text Placeholder 4"/>
          <p:cNvSpPr>
            <a:spLocks noGrp="1"/>
          </p:cNvSpPr>
          <p:nvPr>
            <p:ph type="body" sz="quarter" idx="3"/>
          </p:nvPr>
        </p:nvSpPr>
        <p:spPr>
          <a:xfrm>
            <a:off x="4629150" y="2036359"/>
            <a:ext cx="3887391" cy="55184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668385"/>
            <a:ext cx="3887391" cy="3521277"/>
          </a:xfrm>
          <a:prstGeom prst="rect">
            <a:avLst/>
          </a:prstGeo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2618D63-A540-45DE-B840-D4958D6F2AF1}" type="datetime1">
              <a:rPr lang="es-PE" smtClean="0"/>
              <a:t>20/11/2019</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D6533E24-B84E-4EFC-AF38-C75A0F933B17}" type="slidenum">
              <a:rPr lang="es-PE" smtClean="0"/>
              <a:t>‹Nº›</a:t>
            </a:fld>
            <a:endParaRPr lang="es-PE"/>
          </a:p>
        </p:txBody>
      </p:sp>
    </p:spTree>
    <p:extLst>
      <p:ext uri="{BB962C8B-B14F-4D97-AF65-F5344CB8AC3E}">
        <p14:creationId xmlns:p14="http://schemas.microsoft.com/office/powerpoint/2010/main" val="1222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08FE449-2C04-47E4-A757-94AE74BDB30A}" type="datetime1">
              <a:rPr lang="es-PE" smtClean="0"/>
              <a:t>20/11/2019</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D6533E24-B84E-4EFC-AF38-C75A0F933B17}" type="slidenum">
              <a:rPr lang="es-PE" smtClean="0"/>
              <a:t>‹Nº›</a:t>
            </a:fld>
            <a:endParaRPr lang="es-PE"/>
          </a:p>
        </p:txBody>
      </p:sp>
    </p:spTree>
    <p:extLst>
      <p:ext uri="{BB962C8B-B14F-4D97-AF65-F5344CB8AC3E}">
        <p14:creationId xmlns:p14="http://schemas.microsoft.com/office/powerpoint/2010/main" val="273632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EB6418-6F18-4FF3-AD5B-B4D2C60BCDF1}" type="datetime1">
              <a:rPr lang="es-PE" smtClean="0"/>
              <a:t>20/11/2019</a:t>
            </a:fld>
            <a:endParaRPr lang="es-PE"/>
          </a:p>
        </p:txBody>
      </p:sp>
      <p:sp>
        <p:nvSpPr>
          <p:cNvPr id="3" name="Footer Placeholder 2"/>
          <p:cNvSpPr>
            <a:spLocks noGrp="1"/>
          </p:cNvSpPr>
          <p:nvPr>
            <p:ph type="ftr" sz="quarter" idx="11"/>
          </p:nvPr>
        </p:nvSpPr>
        <p:spPr/>
        <p:txBody>
          <a:bodyPr/>
          <a:lstStyle/>
          <a:p>
            <a:endParaRPr lang="es-PE"/>
          </a:p>
        </p:txBody>
      </p:sp>
      <p:sp>
        <p:nvSpPr>
          <p:cNvPr id="4" name="Slide Number Placeholder 3"/>
          <p:cNvSpPr>
            <a:spLocks noGrp="1"/>
          </p:cNvSpPr>
          <p:nvPr>
            <p:ph type="sldNum" sz="quarter" idx="12"/>
          </p:nvPr>
        </p:nvSpPr>
        <p:spPr/>
        <p:txBody>
          <a:bodyPr/>
          <a:lstStyle/>
          <a:p>
            <a:fld id="{D6533E24-B84E-4EFC-AF38-C75A0F933B17}" type="slidenum">
              <a:rPr lang="es-PE" smtClean="0"/>
              <a:t>‹Nº›</a:t>
            </a:fld>
            <a:endParaRPr lang="es-PE"/>
          </a:p>
        </p:txBody>
      </p:sp>
    </p:spTree>
    <p:extLst>
      <p:ext uri="{BB962C8B-B14F-4D97-AF65-F5344CB8AC3E}">
        <p14:creationId xmlns:p14="http://schemas.microsoft.com/office/powerpoint/2010/main" val="26785200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E5D54B1-AB23-406B-AF41-879A960FBED2}" type="datetime1">
              <a:rPr lang="es-PE" smtClean="0"/>
              <a:t>20/11/2019</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D6533E24-B84E-4EFC-AF38-C75A0F933B17}" type="slidenum">
              <a:rPr lang="es-PE" smtClean="0"/>
              <a:t>‹Nº›</a:t>
            </a:fld>
            <a:endParaRPr lang="es-PE"/>
          </a:p>
        </p:txBody>
      </p:sp>
    </p:spTree>
    <p:extLst>
      <p:ext uri="{BB962C8B-B14F-4D97-AF65-F5344CB8AC3E}">
        <p14:creationId xmlns:p14="http://schemas.microsoft.com/office/powerpoint/2010/main" val="672002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E884C9F9-AE44-4851-B397-4096048A5B82}" type="datetime1">
              <a:rPr lang="es-PE" smtClean="0"/>
              <a:t>20/11/2019</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D6533E24-B84E-4EFC-AF38-C75A0F933B17}" type="slidenum">
              <a:rPr lang="es-PE" smtClean="0"/>
              <a:t>‹Nº›</a:t>
            </a:fld>
            <a:endParaRPr lang="es-PE"/>
          </a:p>
        </p:txBody>
      </p:sp>
    </p:spTree>
    <p:extLst>
      <p:ext uri="{BB962C8B-B14F-4D97-AF65-F5344CB8AC3E}">
        <p14:creationId xmlns:p14="http://schemas.microsoft.com/office/powerpoint/2010/main" val="2235878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58833" y="2834005"/>
            <a:ext cx="3368232" cy="2935027"/>
          </a:xfrm>
          <a:prstGeom prst="rect">
            <a:avLst/>
          </a:prstGeom>
        </p:spPr>
        <p:txBody>
          <a:bodyPr vert="horz" lIns="91440" tIns="45720" rIns="91440" bIns="45720" rtlCol="0" anchor="ctr">
            <a:normAutofit/>
          </a:bodyPr>
          <a:lstStyle/>
          <a:p>
            <a:r>
              <a:rPr lang="es-ES" dirty="0"/>
              <a:t>Haga clic para modificar el estilo de título del patrón</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92E618-E505-4F68-B30D-45410EC0532A}" type="datetime1">
              <a:rPr lang="es-PE" smtClean="0"/>
              <a:t>20/11/2019</a:t>
            </a:fld>
            <a:endParaRPr lang="es-P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533E24-B84E-4EFC-AF38-C75A0F933B17}" type="slidenum">
              <a:rPr lang="es-PE" smtClean="0"/>
              <a:t>‹Nº›</a:t>
            </a:fld>
            <a:endParaRPr lang="es-PE"/>
          </a:p>
        </p:txBody>
      </p:sp>
    </p:spTree>
    <p:extLst>
      <p:ext uri="{BB962C8B-B14F-4D97-AF65-F5344CB8AC3E}">
        <p14:creationId xmlns:p14="http://schemas.microsoft.com/office/powerpoint/2010/main" val="17045031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13.png"/><Relationship Id="rId9"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gif"/></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www.reniec.gob.pe/portal/detalleNota.htm?nota=00001356" TargetMode="Externa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22.xml.rels><?xml version="1.0" encoding="UTF-8" standalone="yes"?>
<Relationships xmlns="http://schemas.openxmlformats.org/package/2006/relationships"><Relationship Id="rId3" Type="http://schemas.openxmlformats.org/officeDocument/2006/relationships/hyperlink" Target="https://rpp.pe/peru/actualidad/un-limeno-pierde-en-promedio-20-dias-al-ano-atrapado-en-el-trafico-noticia-1146916" TargetMode="External"/><Relationship Id="rId2" Type="http://schemas.openxmlformats.org/officeDocument/2006/relationships/image" Target="../media/image46.jp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2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2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65.jpeg"/><Relationship Id="rId4" Type="http://schemas.openxmlformats.org/officeDocument/2006/relationships/image" Target="../media/image64.jpeg"/></Relationships>
</file>

<file path=ppt/slides/_rels/slide3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avi"/><Relationship Id="rId1" Type="http://schemas.microsoft.com/office/2007/relationships/media" Target="../media/media2.avi"/><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07A0E6C-8B46-4DED-B7BB-05EAEB3B7394}"/>
              </a:ext>
            </a:extLst>
          </p:cNvPr>
          <p:cNvSpPr>
            <a:spLocks noGrp="1"/>
          </p:cNvSpPr>
          <p:nvPr>
            <p:ph type="ctrTitle"/>
          </p:nvPr>
        </p:nvSpPr>
        <p:spPr>
          <a:xfrm>
            <a:off x="4849867" y="2742629"/>
            <a:ext cx="4193117" cy="2116070"/>
          </a:xfrm>
        </p:spPr>
        <p:txBody>
          <a:bodyPr/>
          <a:lstStyle/>
          <a:p>
            <a:r>
              <a:rPr lang="es-ES" b="1" dirty="0">
                <a:effectLst>
                  <a:outerShdw blurRad="38100" dist="38100" dir="2700000" algn="tl">
                    <a:srgbClr val="000000">
                      <a:alpha val="43137"/>
                    </a:srgbClr>
                  </a:outerShdw>
                </a:effectLst>
              </a:rPr>
              <a:t>Modelo de Gestión Documental al Servicio del Ciudadano</a:t>
            </a:r>
            <a:endParaRPr lang="es-PE" b="1" dirty="0">
              <a:effectLst>
                <a:outerShdw blurRad="38100" dist="38100" dir="2700000" algn="tl">
                  <a:srgbClr val="000000">
                    <a:alpha val="43137"/>
                  </a:srgbClr>
                </a:outerShdw>
              </a:effectLst>
            </a:endParaRPr>
          </a:p>
        </p:txBody>
      </p:sp>
      <p:sp>
        <p:nvSpPr>
          <p:cNvPr id="3" name="Subtítulo 2">
            <a:extLst>
              <a:ext uri="{FF2B5EF4-FFF2-40B4-BE49-F238E27FC236}">
                <a16:creationId xmlns:a16="http://schemas.microsoft.com/office/drawing/2014/main" xmlns="" id="{2C2B788B-BF3B-44D7-B00D-D7155E209FFE}"/>
              </a:ext>
            </a:extLst>
          </p:cNvPr>
          <p:cNvSpPr>
            <a:spLocks noGrp="1"/>
          </p:cNvSpPr>
          <p:nvPr>
            <p:ph type="subTitle" idx="1"/>
          </p:nvPr>
        </p:nvSpPr>
        <p:spPr>
          <a:xfrm>
            <a:off x="5635468" y="5392988"/>
            <a:ext cx="2921924" cy="660862"/>
          </a:xfrm>
        </p:spPr>
        <p:txBody>
          <a:bodyPr/>
          <a:lstStyle/>
          <a:p>
            <a:r>
              <a:rPr lang="es-PE" dirty="0"/>
              <a:t>Mg. Juan Manuel Merino Medina</a:t>
            </a:r>
          </a:p>
        </p:txBody>
      </p:sp>
      <p:sp>
        <p:nvSpPr>
          <p:cNvPr id="4" name="3 Marcador de número de diapositiva"/>
          <p:cNvSpPr>
            <a:spLocks noGrp="1"/>
          </p:cNvSpPr>
          <p:nvPr>
            <p:ph type="sldNum" sz="quarter" idx="12"/>
          </p:nvPr>
        </p:nvSpPr>
        <p:spPr/>
        <p:txBody>
          <a:bodyPr/>
          <a:lstStyle/>
          <a:p>
            <a:fld id="{D6533E24-B84E-4EFC-AF38-C75A0F933B17}" type="slidenum">
              <a:rPr lang="es-PE" smtClean="0"/>
              <a:t>1</a:t>
            </a:fld>
            <a:endParaRPr lang="es-PE"/>
          </a:p>
        </p:txBody>
      </p:sp>
    </p:spTree>
    <p:extLst>
      <p:ext uri="{BB962C8B-B14F-4D97-AF65-F5344CB8AC3E}">
        <p14:creationId xmlns:p14="http://schemas.microsoft.com/office/powerpoint/2010/main" val="800181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2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1088" y="1935590"/>
            <a:ext cx="2976212" cy="1803376"/>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5" name="2 CuadroTexto"/>
          <p:cNvSpPr txBox="1"/>
          <p:nvPr/>
        </p:nvSpPr>
        <p:spPr>
          <a:xfrm>
            <a:off x="6977290" y="1620692"/>
            <a:ext cx="2181431" cy="307777"/>
          </a:xfrm>
          <a:prstGeom prst="rect">
            <a:avLst/>
          </a:prstGeom>
          <a:noFill/>
        </p:spPr>
        <p:txBody>
          <a:bodyPr wrap="none" rtlCol="0">
            <a:spAutoFit/>
          </a:bodyPr>
          <a:lstStyle/>
          <a:p>
            <a:r>
              <a:rPr lang="es-PE" sz="1400" b="1" dirty="0"/>
              <a:t>REPOSITORIO DIGITAL</a:t>
            </a:r>
          </a:p>
        </p:txBody>
      </p:sp>
      <p:pic>
        <p:nvPicPr>
          <p:cNvPr id="6" name="Picture 6" descr="Resultado de imagen para REPOSITORIO"/>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798269" y="2136019"/>
            <a:ext cx="1217780" cy="144329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01307" y="4461533"/>
            <a:ext cx="3158803" cy="895243"/>
          </a:xfrm>
          <a:prstGeom prst="rect">
            <a:avLst/>
          </a:prstGeom>
          <a:ln w="57150">
            <a:solidFill>
              <a:srgbClr val="002060"/>
            </a:solidFill>
          </a:ln>
        </p:spPr>
      </p:pic>
      <p:pic>
        <p:nvPicPr>
          <p:cNvPr id="8" name="Imagen 13">
            <a:extLst>
              <a:ext uri="{FF2B5EF4-FFF2-40B4-BE49-F238E27FC236}">
                <a16:creationId xmlns:a16="http://schemas.microsoft.com/office/drawing/2014/main" xmlns="" id="{894C0496-D268-42C9-855B-3282C6872CA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61027" y="5464100"/>
            <a:ext cx="1548810" cy="977433"/>
          </a:xfrm>
          <a:prstGeom prst="rect">
            <a:avLst/>
          </a:prstGeom>
        </p:spPr>
      </p:pic>
      <p:grpSp>
        <p:nvGrpSpPr>
          <p:cNvPr id="9" name="Grupo 8"/>
          <p:cNvGrpSpPr/>
          <p:nvPr/>
        </p:nvGrpSpPr>
        <p:grpSpPr>
          <a:xfrm>
            <a:off x="5914056" y="1999484"/>
            <a:ext cx="1740326" cy="2083887"/>
            <a:chOff x="7456098" y="2878948"/>
            <a:chExt cx="2526392" cy="2821716"/>
          </a:xfrm>
        </p:grpSpPr>
        <p:pic>
          <p:nvPicPr>
            <p:cNvPr id="10" name="Imagen 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56098" y="2878948"/>
              <a:ext cx="1787830" cy="22243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1" name="Grupo 10"/>
            <p:cNvGrpSpPr/>
            <p:nvPr/>
          </p:nvGrpSpPr>
          <p:grpSpPr>
            <a:xfrm>
              <a:off x="8202233" y="3164290"/>
              <a:ext cx="1780257" cy="2536374"/>
              <a:chOff x="8158995" y="1548234"/>
              <a:chExt cx="4334480" cy="7148736"/>
            </a:xfrm>
          </p:grpSpPr>
          <p:pic>
            <p:nvPicPr>
              <p:cNvPr id="12" name="Imagen 1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158995" y="1548234"/>
                <a:ext cx="4334480" cy="7078975"/>
              </a:xfrm>
              <a:prstGeom prst="rect">
                <a:avLst/>
              </a:prstGeom>
            </p:spPr>
          </p:pic>
          <p:sp>
            <p:nvSpPr>
              <p:cNvPr id="13" name="Rectángulo 12"/>
              <p:cNvSpPr/>
              <p:nvPr/>
            </p:nvSpPr>
            <p:spPr>
              <a:xfrm>
                <a:off x="8158995" y="1548234"/>
                <a:ext cx="4334480" cy="714873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grpSp>
      </p:grpSp>
      <p:sp>
        <p:nvSpPr>
          <p:cNvPr id="14" name="18 CuadroTexto"/>
          <p:cNvSpPr txBox="1"/>
          <p:nvPr/>
        </p:nvSpPr>
        <p:spPr>
          <a:xfrm>
            <a:off x="1073424" y="1614405"/>
            <a:ext cx="942887" cy="307777"/>
          </a:xfrm>
          <a:prstGeom prst="rect">
            <a:avLst/>
          </a:prstGeom>
          <a:noFill/>
        </p:spPr>
        <p:txBody>
          <a:bodyPr wrap="none" rtlCol="0">
            <a:spAutoFit/>
          </a:bodyPr>
          <a:lstStyle/>
          <a:p>
            <a:r>
              <a:rPr lang="es-PE" sz="1400" b="1" dirty="0"/>
              <a:t>EMISIÓN</a:t>
            </a:r>
          </a:p>
        </p:txBody>
      </p:sp>
      <p:sp>
        <p:nvSpPr>
          <p:cNvPr id="15" name="3 Flecha derecha"/>
          <p:cNvSpPr/>
          <p:nvPr/>
        </p:nvSpPr>
        <p:spPr>
          <a:xfrm>
            <a:off x="3491880" y="2211163"/>
            <a:ext cx="1527864" cy="4003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6" name="20 CuadroTexto"/>
          <p:cNvSpPr txBox="1"/>
          <p:nvPr/>
        </p:nvSpPr>
        <p:spPr>
          <a:xfrm>
            <a:off x="3417115" y="1600892"/>
            <a:ext cx="1491114" cy="523220"/>
          </a:xfrm>
          <a:prstGeom prst="rect">
            <a:avLst/>
          </a:prstGeom>
          <a:noFill/>
        </p:spPr>
        <p:txBody>
          <a:bodyPr wrap="none" rtlCol="0">
            <a:spAutoFit/>
          </a:bodyPr>
          <a:lstStyle/>
          <a:p>
            <a:r>
              <a:rPr lang="es-PE" sz="1400" b="1" dirty="0"/>
              <a:t>DOCUMENTO</a:t>
            </a:r>
          </a:p>
          <a:p>
            <a:r>
              <a:rPr lang="es-PE" sz="1400" b="1" dirty="0"/>
              <a:t>ELECTRÓNICO</a:t>
            </a:r>
          </a:p>
        </p:txBody>
      </p:sp>
      <p:pic>
        <p:nvPicPr>
          <p:cNvPr id="17" name="Picture 8" descr="Imagen relacionada"/>
          <p:cNvPicPr>
            <a:picLocks noChangeAspect="1" noChangeArrowheads="1"/>
          </p:cNvPicPr>
          <p:nvPr/>
        </p:nvPicPr>
        <p:blipFill rotWithShape="1">
          <a:blip r:embed="rId8" cstate="screen">
            <a:extLst>
              <a:ext uri="{BEBA8EAE-BF5A-486C-A8C5-ECC9F3942E4B}">
                <a14:imgProps xmlns:a14="http://schemas.microsoft.com/office/drawing/2010/main">
                  <a14:imgLayer r:embed="rId9">
                    <a14:imgEffect>
                      <a14:backgroundRemoval t="0" b="100000" l="0" r="100000">
                        <a14:foregroundMark x1="24138" y1="33721" x2="24138" y2="33721"/>
                        <a14:foregroundMark x1="57029" y1="25969" x2="57029" y2="25969"/>
                        <a14:foregroundMark x1="82493" y1="25969" x2="75066" y2="15116"/>
                        <a14:foregroundMark x1="73740" y1="19380" x2="14854" y2="25581"/>
                        <a14:foregroundMark x1="17241" y1="31395" x2="27056" y2="64729"/>
                        <a14:foregroundMark x1="20424" y1="89535" x2="28382" y2="30233"/>
                        <a14:foregroundMark x1="20424" y1="86047" x2="23342" y2="60078"/>
                        <a14:foregroundMark x1="19894" y1="68605" x2="19894" y2="68605"/>
                        <a14:foregroundMark x1="43236" y1="34109" x2="43236" y2="34109"/>
                        <a14:foregroundMark x1="30239" y1="30620" x2="46950" y2="30233"/>
                        <a14:foregroundMark x1="39788" y1="28682" x2="58886" y2="26744"/>
                        <a14:foregroundMark x1="47215" y1="30620" x2="50133" y2="30620"/>
                        <a14:foregroundMark x1="28382" y1="32946" x2="27851" y2="50388"/>
                        <a14:foregroundMark x1="28382" y1="36822" x2="19894" y2="87597"/>
                        <a14:foregroundMark x1="74536" y1="89147" x2="74536" y2="89147"/>
                        <a14:backgroundMark x1="84881" y1="87597" x2="27056" y2="94186"/>
                      </a14:backgroundRemoval>
                    </a14:imgEffect>
                  </a14:imgLayer>
                </a14:imgProps>
              </a:ext>
              <a:ext uri="{28A0092B-C50C-407E-A947-70E740481C1C}">
                <a14:useLocalDpi xmlns:a14="http://schemas.microsoft.com/office/drawing/2010/main"/>
              </a:ext>
            </a:extLst>
          </a:blip>
          <a:srcRect/>
          <a:stretch/>
        </p:blipFill>
        <p:spPr bwMode="auto">
          <a:xfrm>
            <a:off x="3521694" y="2571204"/>
            <a:ext cx="1152129" cy="792088"/>
          </a:xfrm>
          <a:prstGeom prst="rect">
            <a:avLst/>
          </a:prstGeom>
          <a:noFill/>
          <a:extLst>
            <a:ext uri="{909E8E84-426E-40DD-AFC4-6F175D3DCCD1}">
              <a14:hiddenFill xmlns:a14="http://schemas.microsoft.com/office/drawing/2010/main">
                <a:solidFill>
                  <a:srgbClr val="FFFFFF"/>
                </a:solidFill>
              </a14:hiddenFill>
            </a:ext>
          </a:extLst>
        </p:spPr>
      </p:pic>
      <p:sp>
        <p:nvSpPr>
          <p:cNvPr id="18" name="22 CuadroTexto"/>
          <p:cNvSpPr txBox="1"/>
          <p:nvPr/>
        </p:nvSpPr>
        <p:spPr>
          <a:xfrm>
            <a:off x="3501830" y="3376502"/>
            <a:ext cx="1425701" cy="261610"/>
          </a:xfrm>
          <a:prstGeom prst="rect">
            <a:avLst/>
          </a:prstGeom>
          <a:noFill/>
        </p:spPr>
        <p:txBody>
          <a:bodyPr wrap="square" rtlCol="0">
            <a:spAutoFit/>
          </a:bodyPr>
          <a:lstStyle/>
          <a:p>
            <a:r>
              <a:rPr lang="es-PE" sz="1100" b="1" dirty="0" err="1"/>
              <a:t>TDOCUMENTOS</a:t>
            </a:r>
            <a:endParaRPr lang="es-PE" sz="1100" b="1" dirty="0"/>
          </a:p>
        </p:txBody>
      </p:sp>
      <p:sp>
        <p:nvSpPr>
          <p:cNvPr id="19" name="23 CuadroTexto"/>
          <p:cNvSpPr txBox="1"/>
          <p:nvPr/>
        </p:nvSpPr>
        <p:spPr>
          <a:xfrm>
            <a:off x="413767" y="4333834"/>
            <a:ext cx="2893741" cy="400110"/>
          </a:xfrm>
          <a:prstGeom prst="rect">
            <a:avLst/>
          </a:prstGeom>
          <a:noFill/>
        </p:spPr>
        <p:txBody>
          <a:bodyPr wrap="none" rtlCol="0">
            <a:spAutoFit/>
          </a:bodyPr>
          <a:lstStyle/>
          <a:p>
            <a:r>
              <a:rPr lang="es-PE" sz="2000" b="1" u="sng" dirty="0">
                <a:solidFill>
                  <a:schemeClr val="accent1">
                    <a:lumMod val="75000"/>
                  </a:schemeClr>
                </a:solidFill>
              </a:rPr>
              <a:t>SELLADO DE TIEMPO</a:t>
            </a:r>
          </a:p>
        </p:txBody>
      </p:sp>
      <p:grpSp>
        <p:nvGrpSpPr>
          <p:cNvPr id="20" name="Grupo 19"/>
          <p:cNvGrpSpPr/>
          <p:nvPr/>
        </p:nvGrpSpPr>
        <p:grpSpPr>
          <a:xfrm>
            <a:off x="191292" y="4774824"/>
            <a:ext cx="3516612" cy="1540795"/>
            <a:chOff x="654495" y="6480276"/>
            <a:chExt cx="3964794" cy="1836710"/>
          </a:xfrm>
        </p:grpSpPr>
        <p:sp>
          <p:nvSpPr>
            <p:cNvPr id="21" name="10 Rectángulo redondeado"/>
            <p:cNvSpPr/>
            <p:nvPr/>
          </p:nvSpPr>
          <p:spPr>
            <a:xfrm>
              <a:off x="654495" y="6480276"/>
              <a:ext cx="3964794" cy="183671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s-PE"/>
            </a:p>
          </p:txBody>
        </p:sp>
        <p:sp>
          <p:nvSpPr>
            <p:cNvPr id="22" name="24 CuadroTexto"/>
            <p:cNvSpPr txBox="1"/>
            <p:nvPr/>
          </p:nvSpPr>
          <p:spPr>
            <a:xfrm>
              <a:off x="907510" y="6812079"/>
              <a:ext cx="3566686" cy="1284101"/>
            </a:xfrm>
            <a:prstGeom prst="rect">
              <a:avLst/>
            </a:prstGeom>
            <a:noFill/>
          </p:spPr>
          <p:txBody>
            <a:bodyPr wrap="square" rtlCol="0">
              <a:spAutoFit/>
            </a:bodyPr>
            <a:lstStyle/>
            <a:p>
              <a:pPr algn="just"/>
              <a:r>
                <a:rPr lang="es-PE" sz="1600" b="1" dirty="0">
                  <a:solidFill>
                    <a:schemeClr val="bg1"/>
                  </a:solidFill>
                </a:rPr>
                <a:t>Mediante el uso del “SELLADO DE TIEMPO” garantizamos la integridad de los documentos electrónicos</a:t>
              </a:r>
            </a:p>
          </p:txBody>
        </p:sp>
      </p:grpSp>
      <p:pic>
        <p:nvPicPr>
          <p:cNvPr id="23" name="Picture 10" descr="Resultado de imagen para sello de tiempo reniec"/>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3900730" y="4430166"/>
            <a:ext cx="1456927" cy="1918001"/>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4 Conector recto de flecha"/>
          <p:cNvCxnSpPr>
            <a:cxnSpLocks/>
          </p:cNvCxnSpPr>
          <p:nvPr/>
        </p:nvCxnSpPr>
        <p:spPr>
          <a:xfrm>
            <a:off x="7435432" y="2411313"/>
            <a:ext cx="459116" cy="1882788"/>
          </a:xfrm>
          <a:prstGeom prst="straightConnector1">
            <a:avLst/>
          </a:prstGeom>
          <a:ln w="19050">
            <a:solidFill>
              <a:srgbClr val="FF0000"/>
            </a:solidFill>
            <a:tailEnd type="arrow"/>
          </a:ln>
        </p:spPr>
        <p:style>
          <a:lnRef idx="1">
            <a:schemeClr val="accent3"/>
          </a:lnRef>
          <a:fillRef idx="0">
            <a:schemeClr val="accent3"/>
          </a:fillRef>
          <a:effectRef idx="0">
            <a:schemeClr val="accent3"/>
          </a:effectRef>
          <a:fontRef idx="minor">
            <a:schemeClr val="tx1"/>
          </a:fontRef>
        </p:style>
      </p:cxnSp>
      <p:sp>
        <p:nvSpPr>
          <p:cNvPr id="25" name="CuadroTexto 24">
            <a:extLst>
              <a:ext uri="{FF2B5EF4-FFF2-40B4-BE49-F238E27FC236}">
                <a16:creationId xmlns:a16="http://schemas.microsoft.com/office/drawing/2014/main" xmlns="" id="{D0ED7D42-8082-4998-881E-D3B1DD0C0FD0}"/>
              </a:ext>
            </a:extLst>
          </p:cNvPr>
          <p:cNvSpPr txBox="1">
            <a:spLocks noChangeAspect="1"/>
          </p:cNvSpPr>
          <p:nvPr/>
        </p:nvSpPr>
        <p:spPr>
          <a:xfrm>
            <a:off x="2256037" y="1033019"/>
            <a:ext cx="4746312" cy="607951"/>
          </a:xfrm>
          <a:prstGeom prst="rect">
            <a:avLst/>
          </a:prstGeom>
          <a:noFill/>
        </p:spPr>
        <p:txBody>
          <a:bodyPr wrap="none" rtlCol="0">
            <a:normAutofit/>
          </a:bodyPr>
          <a:lstStyle/>
          <a:p>
            <a:pPr algn="ctr"/>
            <a:r>
              <a:rPr lang="es-PE" sz="2400" b="1" dirty="0"/>
              <a:t>Conservación Digital</a:t>
            </a: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10</a:t>
            </a:fld>
            <a:endParaRPr lang="es-PE"/>
          </a:p>
        </p:txBody>
      </p:sp>
    </p:spTree>
    <p:extLst>
      <p:ext uri="{BB962C8B-B14F-4D97-AF65-F5344CB8AC3E}">
        <p14:creationId xmlns:p14="http://schemas.microsoft.com/office/powerpoint/2010/main" val="3602228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6" presetClass="entr" presetSubtype="16"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500"/>
                                        <p:tgtEl>
                                          <p:spTgt spid="4"/>
                                        </p:tgtEl>
                                      </p:cBhvr>
                                    </p:animEffect>
                                  </p:childTnLst>
                                </p:cTn>
                              </p:par>
                            </p:childTnLst>
                          </p:cTn>
                        </p:par>
                        <p:par>
                          <p:cTn id="13" fill="hold">
                            <p:stCondLst>
                              <p:cond delay="1000"/>
                            </p:stCondLst>
                            <p:childTnLst>
                              <p:par>
                                <p:cTn id="14" presetID="1" presetClass="entr" presetSubtype="0" fill="hold" grpId="0" nodeType="afterEffect">
                                  <p:stCondLst>
                                    <p:cond delay="250"/>
                                  </p:stCondLst>
                                  <p:childTnLst>
                                    <p:set>
                                      <p:cBhvr>
                                        <p:cTn id="15" dur="1" fill="hold">
                                          <p:stCondLst>
                                            <p:cond delay="0"/>
                                          </p:stCondLst>
                                        </p:cTn>
                                        <p:tgtEl>
                                          <p:spTgt spid="16"/>
                                        </p:tgtEl>
                                        <p:attrNameLst>
                                          <p:attrName>style.visibility</p:attrName>
                                        </p:attrNameLst>
                                      </p:cBhvr>
                                      <p:to>
                                        <p:strVal val="visible"/>
                                      </p:to>
                                    </p:set>
                                  </p:childTnLst>
                                </p:cTn>
                              </p:par>
                            </p:childTnLst>
                          </p:cTn>
                        </p:par>
                        <p:par>
                          <p:cTn id="16" fill="hold">
                            <p:stCondLst>
                              <p:cond delay="1250"/>
                            </p:stCondLst>
                            <p:childTnLst>
                              <p:par>
                                <p:cTn id="17" presetID="6" presetClass="entr" presetSubtype="16"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circle(in)">
                                      <p:cBhvr>
                                        <p:cTn id="19" dur="750"/>
                                        <p:tgtEl>
                                          <p:spTgt spid="17"/>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left)">
                                      <p:cBhvr>
                                        <p:cTn id="25" dur="500"/>
                                        <p:tgtEl>
                                          <p:spTgt spid="15"/>
                                        </p:tgtEl>
                                      </p:cBhvr>
                                    </p:animEffect>
                                  </p:childTnLst>
                                </p:cTn>
                              </p:par>
                              <p:par>
                                <p:cTn id="26" presetID="31"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750" fill="hold"/>
                                        <p:tgtEl>
                                          <p:spTgt spid="7"/>
                                        </p:tgtEl>
                                        <p:attrNameLst>
                                          <p:attrName>ppt_w</p:attrName>
                                        </p:attrNameLst>
                                      </p:cBhvr>
                                      <p:tavLst>
                                        <p:tav tm="0">
                                          <p:val>
                                            <p:fltVal val="0"/>
                                          </p:val>
                                        </p:tav>
                                        <p:tav tm="100000">
                                          <p:val>
                                            <p:strVal val="#ppt_w"/>
                                          </p:val>
                                        </p:tav>
                                      </p:tavLst>
                                    </p:anim>
                                    <p:anim calcmode="lin" valueType="num">
                                      <p:cBhvr>
                                        <p:cTn id="29" dur="750" fill="hold"/>
                                        <p:tgtEl>
                                          <p:spTgt spid="7"/>
                                        </p:tgtEl>
                                        <p:attrNameLst>
                                          <p:attrName>ppt_h</p:attrName>
                                        </p:attrNameLst>
                                      </p:cBhvr>
                                      <p:tavLst>
                                        <p:tav tm="0">
                                          <p:val>
                                            <p:fltVal val="0"/>
                                          </p:val>
                                        </p:tav>
                                        <p:tav tm="100000">
                                          <p:val>
                                            <p:strVal val="#ppt_h"/>
                                          </p:val>
                                        </p:tav>
                                      </p:tavLst>
                                    </p:anim>
                                    <p:anim calcmode="lin" valueType="num">
                                      <p:cBhvr>
                                        <p:cTn id="30" dur="750" fill="hold"/>
                                        <p:tgtEl>
                                          <p:spTgt spid="7"/>
                                        </p:tgtEl>
                                        <p:attrNameLst>
                                          <p:attrName>style.rotation</p:attrName>
                                        </p:attrNameLst>
                                      </p:cBhvr>
                                      <p:tavLst>
                                        <p:tav tm="0">
                                          <p:val>
                                            <p:fltVal val="90"/>
                                          </p:val>
                                        </p:tav>
                                        <p:tav tm="100000">
                                          <p:val>
                                            <p:fltVal val="0"/>
                                          </p:val>
                                        </p:tav>
                                      </p:tavLst>
                                    </p:anim>
                                    <p:animEffect transition="in" filter="fade">
                                      <p:cBhvr>
                                        <p:cTn id="31" dur="750"/>
                                        <p:tgtEl>
                                          <p:spTgt spid="7"/>
                                        </p:tgtEl>
                                      </p:cBhvr>
                                    </p:animEffect>
                                  </p:childTnLst>
                                </p:cTn>
                              </p:par>
                            </p:childTnLst>
                          </p:cTn>
                        </p:par>
                        <p:par>
                          <p:cTn id="32" fill="hold">
                            <p:stCondLst>
                              <p:cond delay="2750"/>
                            </p:stCondLst>
                            <p:childTnLst>
                              <p:par>
                                <p:cTn id="33" presetID="1"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par>
                          <p:cTn id="35" fill="hold">
                            <p:stCondLst>
                              <p:cond delay="2750"/>
                            </p:stCondLst>
                            <p:childTnLst>
                              <p:par>
                                <p:cTn id="36" presetID="10" presetClass="entr" presetSubtype="0" fill="hold" nodeType="after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childTnLst>
                          </p:cTn>
                        </p:par>
                        <p:par>
                          <p:cTn id="39" fill="hold">
                            <p:stCondLst>
                              <p:cond delay="3250"/>
                            </p:stCondLst>
                            <p:childTnLst>
                              <p:par>
                                <p:cTn id="40" presetID="1" presetClass="entr" presetSubtype="0" fill="hold" grpId="0" nodeType="afterEffect">
                                  <p:stCondLst>
                                    <p:cond delay="0"/>
                                  </p:stCondLst>
                                  <p:childTnLst>
                                    <p:set>
                                      <p:cBhvr>
                                        <p:cTn id="41" dur="1" fill="hold">
                                          <p:stCondLst>
                                            <p:cond delay="0"/>
                                          </p:stCondLst>
                                        </p:cTn>
                                        <p:tgtEl>
                                          <p:spTgt spid="19"/>
                                        </p:tgtEl>
                                        <p:attrNameLst>
                                          <p:attrName>style.visibility</p:attrName>
                                        </p:attrNameLst>
                                      </p:cBhvr>
                                      <p:to>
                                        <p:strVal val="visible"/>
                                      </p:to>
                                    </p:set>
                                  </p:childTnLst>
                                </p:cTn>
                              </p:par>
                            </p:childTnLst>
                          </p:cTn>
                        </p:par>
                        <p:par>
                          <p:cTn id="42" fill="hold">
                            <p:stCondLst>
                              <p:cond delay="3250"/>
                            </p:stCondLst>
                            <p:childTnLst>
                              <p:par>
                                <p:cTn id="43" presetID="10" presetClass="entr" presetSubtype="0" fill="hold"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childTnLst>
                                </p:cTn>
                              </p:par>
                            </p:childTnLst>
                          </p:cTn>
                        </p:par>
                        <p:par>
                          <p:cTn id="46" fill="hold">
                            <p:stCondLst>
                              <p:cond delay="3750"/>
                            </p:stCondLst>
                            <p:childTnLst>
                              <p:par>
                                <p:cTn id="47" presetID="1" presetClass="entr" presetSubtype="0" fill="hold" nodeType="after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childTnLst>
                          </p:cTn>
                        </p:par>
                        <p:par>
                          <p:cTn id="49" fill="hold">
                            <p:stCondLst>
                              <p:cond delay="3750"/>
                            </p:stCondLst>
                            <p:childTnLst>
                              <p:par>
                                <p:cTn id="50" presetID="1" presetClass="entr" presetSubtype="0" fill="hold" grpId="0" nodeType="afterEffect">
                                  <p:stCondLst>
                                    <p:cond delay="0"/>
                                  </p:stCondLst>
                                  <p:childTnLst>
                                    <p:set>
                                      <p:cBhvr>
                                        <p:cTn id="51" dur="1" fill="hold">
                                          <p:stCondLst>
                                            <p:cond delay="0"/>
                                          </p:stCondLst>
                                        </p:cTn>
                                        <p:tgtEl>
                                          <p:spTgt spid="5"/>
                                        </p:tgtEl>
                                        <p:attrNameLst>
                                          <p:attrName>style.visibility</p:attrName>
                                        </p:attrNameLst>
                                      </p:cBhvr>
                                      <p:to>
                                        <p:strVal val="visible"/>
                                      </p:to>
                                    </p:set>
                                  </p:childTnLst>
                                </p:cTn>
                              </p:par>
                            </p:childTnLst>
                          </p:cTn>
                        </p:par>
                        <p:par>
                          <p:cTn id="52" fill="hold">
                            <p:stCondLst>
                              <p:cond delay="3750"/>
                            </p:stCondLst>
                            <p:childTnLst>
                              <p:par>
                                <p:cTn id="53" presetID="21" presetClass="entr" presetSubtype="1" fill="hold" nodeType="after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wheel(1)">
                                      <p:cBhvr>
                                        <p:cTn id="55" dur="1000"/>
                                        <p:tgtEl>
                                          <p:spTgt spid="6"/>
                                        </p:tgtEl>
                                      </p:cBhvr>
                                    </p:animEffect>
                                  </p:childTnLst>
                                </p:cTn>
                              </p:par>
                            </p:childTnLst>
                          </p:cTn>
                        </p:par>
                        <p:par>
                          <p:cTn id="56" fill="hold">
                            <p:stCondLst>
                              <p:cond delay="4750"/>
                            </p:stCondLst>
                            <p:childTnLst>
                              <p:par>
                                <p:cTn id="57" presetID="16" presetClass="entr" presetSubtype="21" fill="hold" nodeType="after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barn(inVertical)">
                                      <p:cBhvr>
                                        <p:cTn id="59" dur="500"/>
                                        <p:tgtEl>
                                          <p:spTgt spid="9"/>
                                        </p:tgtEl>
                                      </p:cBhvr>
                                    </p:animEffect>
                                  </p:childTnLst>
                                </p:cTn>
                              </p:par>
                            </p:childTnLst>
                          </p:cTn>
                        </p:par>
                        <p:par>
                          <p:cTn id="60" fill="hold">
                            <p:stCondLst>
                              <p:cond delay="5250"/>
                            </p:stCondLst>
                            <p:childTnLst>
                              <p:par>
                                <p:cTn id="61" presetID="2" presetClass="entr" presetSubtype="8" fill="hold" grpId="0" nodeType="afterEffect">
                                  <p:stCondLst>
                                    <p:cond delay="0"/>
                                  </p:stCondLst>
                                  <p:childTnLst>
                                    <p:set>
                                      <p:cBhvr>
                                        <p:cTn id="62" dur="1" fill="hold">
                                          <p:stCondLst>
                                            <p:cond delay="0"/>
                                          </p:stCondLst>
                                        </p:cTn>
                                        <p:tgtEl>
                                          <p:spTgt spid="25"/>
                                        </p:tgtEl>
                                        <p:attrNameLst>
                                          <p:attrName>style.visibility</p:attrName>
                                        </p:attrNameLst>
                                      </p:cBhvr>
                                      <p:to>
                                        <p:strVal val="visible"/>
                                      </p:to>
                                    </p:set>
                                    <p:anim calcmode="lin" valueType="num">
                                      <p:cBhvr additive="base">
                                        <p:cTn id="63" dur="500" fill="hold"/>
                                        <p:tgtEl>
                                          <p:spTgt spid="25"/>
                                        </p:tgtEl>
                                        <p:attrNameLst>
                                          <p:attrName>ppt_x</p:attrName>
                                        </p:attrNameLst>
                                      </p:cBhvr>
                                      <p:tavLst>
                                        <p:tav tm="0">
                                          <p:val>
                                            <p:strVal val="0-#ppt_w/2"/>
                                          </p:val>
                                        </p:tav>
                                        <p:tav tm="100000">
                                          <p:val>
                                            <p:strVal val="#ppt_x"/>
                                          </p:val>
                                        </p:tav>
                                      </p:tavLst>
                                    </p:anim>
                                    <p:anim calcmode="lin" valueType="num">
                                      <p:cBhvr additive="base">
                                        <p:cTn id="64"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5" grpId="0" animBg="1"/>
      <p:bldP spid="16" grpId="0"/>
      <p:bldP spid="18" grpId="0"/>
      <p:bldP spid="19" grpId="0"/>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rotWithShape="1">
          <a:blip r:embed="rId2" cstate="email">
            <a:extLst>
              <a:ext uri="{28A0092B-C50C-407E-A947-70E740481C1C}">
                <a14:useLocalDpi xmlns:a14="http://schemas.microsoft.com/office/drawing/2010/main"/>
              </a:ext>
            </a:extLst>
          </a:blip>
          <a:srcRect/>
          <a:stretch/>
        </p:blipFill>
        <p:spPr bwMode="auto">
          <a:xfrm>
            <a:off x="5422014" y="1835221"/>
            <a:ext cx="3500522" cy="1881812"/>
          </a:xfrm>
          <a:prstGeom prst="rect">
            <a:avLst/>
          </a:prstGeom>
          <a:ln>
            <a:noFill/>
          </a:ln>
          <a:extLst>
            <a:ext uri="{53640926-AAD7-44D8-BBD7-CCE9431645EC}">
              <a14:shadowObscured xmlns:a14="http://schemas.microsoft.com/office/drawing/2010/main"/>
            </a:ext>
          </a:extLst>
        </p:spPr>
      </p:pic>
      <p:pic>
        <p:nvPicPr>
          <p:cNvPr id="5" name="2 Imagen"/>
          <p:cNvPicPr/>
          <p:nvPr/>
        </p:nvPicPr>
        <p:blipFill rotWithShape="1">
          <a:blip r:embed="rId3" cstate="email">
            <a:extLst>
              <a:ext uri="{28A0092B-C50C-407E-A947-70E740481C1C}">
                <a14:useLocalDpi xmlns:a14="http://schemas.microsoft.com/office/drawing/2010/main"/>
              </a:ext>
            </a:extLst>
          </a:blip>
          <a:srcRect/>
          <a:stretch/>
        </p:blipFill>
        <p:spPr bwMode="auto">
          <a:xfrm>
            <a:off x="4797402" y="3127578"/>
            <a:ext cx="3743639" cy="2542276"/>
          </a:xfrm>
          <a:prstGeom prst="rect">
            <a:avLst/>
          </a:prstGeom>
          <a:ln>
            <a:noFill/>
          </a:ln>
          <a:extLst>
            <a:ext uri="{53640926-AAD7-44D8-BBD7-CCE9431645EC}">
              <a14:shadowObscured xmlns:a14="http://schemas.microsoft.com/office/drawing/2010/main"/>
            </a:ext>
          </a:extLst>
        </p:spPr>
      </p:pic>
      <p:pic>
        <p:nvPicPr>
          <p:cNvPr id="6" name="5 Imagen"/>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5735" y="4855217"/>
            <a:ext cx="2193497" cy="1645123"/>
          </a:xfrm>
          <a:prstGeom prst="rect">
            <a:avLst/>
          </a:prstGeom>
        </p:spPr>
      </p:pic>
      <p:pic>
        <p:nvPicPr>
          <p:cNvPr id="7" name="6 Imagen"/>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8100" y="1711901"/>
            <a:ext cx="2027122" cy="1520342"/>
          </a:xfrm>
          <a:prstGeom prst="rect">
            <a:avLst/>
          </a:prstGeom>
        </p:spPr>
      </p:pic>
      <p:pic>
        <p:nvPicPr>
          <p:cNvPr id="8" name="Picture 5" descr="\\VSALAZARN\Escaneos\BIRC\Pantallazos_BIRC\16.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043845" y="4581074"/>
            <a:ext cx="3841112" cy="2160294"/>
          </a:xfrm>
          <a:prstGeom prst="rect">
            <a:avLst/>
          </a:prstGeom>
          <a:noFill/>
          <a:extLst>
            <a:ext uri="{909E8E84-426E-40DD-AFC4-6F175D3DCCD1}">
              <a14:hiddenFill xmlns:a14="http://schemas.microsoft.com/office/drawing/2010/main">
                <a:solidFill>
                  <a:srgbClr val="FFFFFF"/>
                </a:solidFill>
              </a14:hiddenFill>
            </a:ext>
          </a:extLst>
        </p:spPr>
      </p:pic>
      <p:sp>
        <p:nvSpPr>
          <p:cNvPr id="9" name="10 CuadroTexto"/>
          <p:cNvSpPr txBox="1"/>
          <p:nvPr/>
        </p:nvSpPr>
        <p:spPr>
          <a:xfrm>
            <a:off x="2412921" y="1834534"/>
            <a:ext cx="2552594" cy="553998"/>
          </a:xfrm>
          <a:prstGeom prst="rect">
            <a:avLst/>
          </a:prstGeom>
          <a:noFill/>
        </p:spPr>
        <p:txBody>
          <a:bodyPr wrap="square" rtlCol="0">
            <a:spAutoFit/>
          </a:bodyPr>
          <a:lstStyle/>
          <a:p>
            <a:pPr algn="ctr"/>
            <a:r>
              <a:rPr lang="es-PE" b="1" dirty="0"/>
              <a:t>MICROFORMAS</a:t>
            </a:r>
          </a:p>
          <a:p>
            <a:pPr algn="ctr"/>
            <a:r>
              <a:rPr lang="es-PE" sz="1100" b="1" dirty="0"/>
              <a:t>NTP 392.030-2:2015</a:t>
            </a:r>
          </a:p>
        </p:txBody>
      </p:sp>
      <p:sp>
        <p:nvSpPr>
          <p:cNvPr id="10" name="11 CuadroTexto"/>
          <p:cNvSpPr txBox="1"/>
          <p:nvPr/>
        </p:nvSpPr>
        <p:spPr>
          <a:xfrm>
            <a:off x="2136697" y="2544211"/>
            <a:ext cx="2852064" cy="584775"/>
          </a:xfrm>
          <a:prstGeom prst="rect">
            <a:avLst/>
          </a:prstGeom>
          <a:noFill/>
        </p:spPr>
        <p:txBody>
          <a:bodyPr wrap="none" rtlCol="0">
            <a:spAutoFit/>
          </a:bodyPr>
          <a:lstStyle/>
          <a:p>
            <a:pPr algn="ctr"/>
            <a:r>
              <a:rPr lang="es-PE" sz="1600" b="1" dirty="0"/>
              <a:t>Resoluciones </a:t>
            </a:r>
            <a:r>
              <a:rPr lang="es-PE" sz="1600" b="1" dirty="0" err="1"/>
              <a:t>Jefaturales</a:t>
            </a:r>
            <a:r>
              <a:rPr lang="es-PE" sz="1600" b="1" dirty="0"/>
              <a:t> y</a:t>
            </a:r>
          </a:p>
          <a:p>
            <a:pPr algn="ctr"/>
            <a:r>
              <a:rPr lang="es-PE" sz="1600" b="1" dirty="0"/>
              <a:t>Resoluciones Secretariales</a:t>
            </a:r>
          </a:p>
        </p:txBody>
      </p:sp>
      <p:sp>
        <p:nvSpPr>
          <p:cNvPr id="11" name="7 Flecha abajo"/>
          <p:cNvSpPr/>
          <p:nvPr/>
        </p:nvSpPr>
        <p:spPr>
          <a:xfrm>
            <a:off x="971600" y="3344886"/>
            <a:ext cx="252000" cy="864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 name="13 CuadroTexto"/>
          <p:cNvSpPr txBox="1"/>
          <p:nvPr/>
        </p:nvSpPr>
        <p:spPr>
          <a:xfrm>
            <a:off x="232592" y="4208886"/>
            <a:ext cx="2238475" cy="646331"/>
          </a:xfrm>
          <a:prstGeom prst="rect">
            <a:avLst/>
          </a:prstGeom>
          <a:noFill/>
        </p:spPr>
        <p:txBody>
          <a:bodyPr wrap="square" rtlCol="0">
            <a:spAutoFit/>
          </a:bodyPr>
          <a:lstStyle/>
          <a:p>
            <a:r>
              <a:rPr lang="es-PE" b="1" dirty="0"/>
              <a:t>CONSULTA  DE </a:t>
            </a:r>
          </a:p>
          <a:p>
            <a:r>
              <a:rPr lang="es-PE" b="1" dirty="0"/>
              <a:t>RESOLUCIONES</a:t>
            </a:r>
          </a:p>
        </p:txBody>
      </p:sp>
      <p:sp>
        <p:nvSpPr>
          <p:cNvPr id="13" name="14 CuadroTexto"/>
          <p:cNvSpPr txBox="1"/>
          <p:nvPr/>
        </p:nvSpPr>
        <p:spPr>
          <a:xfrm>
            <a:off x="2593970" y="5050604"/>
            <a:ext cx="1937518" cy="1077218"/>
          </a:xfrm>
          <a:prstGeom prst="rect">
            <a:avLst/>
          </a:prstGeom>
          <a:noFill/>
        </p:spPr>
        <p:txBody>
          <a:bodyPr wrap="none" rtlCol="0">
            <a:spAutoFit/>
          </a:bodyPr>
          <a:lstStyle/>
          <a:p>
            <a:pPr algn="ctr"/>
            <a:r>
              <a:rPr lang="es-PE" sz="1600" b="1" dirty="0"/>
              <a:t>APLICATIVO</a:t>
            </a:r>
          </a:p>
          <a:p>
            <a:pPr algn="ctr"/>
            <a:r>
              <a:rPr lang="es-PE" sz="1600" b="1" dirty="0"/>
              <a:t>Buscador Interactivo</a:t>
            </a:r>
          </a:p>
          <a:p>
            <a:pPr algn="ctr"/>
            <a:r>
              <a:rPr lang="es-PE" sz="1600" b="1" dirty="0"/>
              <a:t>de Resoluciones y</a:t>
            </a:r>
          </a:p>
          <a:p>
            <a:pPr algn="ctr"/>
            <a:r>
              <a:rPr lang="es-PE" sz="1600" b="1" dirty="0"/>
              <a:t>Contenidos</a:t>
            </a:r>
          </a:p>
        </p:txBody>
      </p:sp>
      <p:sp>
        <p:nvSpPr>
          <p:cNvPr id="14" name="CuadroTexto 13">
            <a:extLst>
              <a:ext uri="{FF2B5EF4-FFF2-40B4-BE49-F238E27FC236}">
                <a16:creationId xmlns:a16="http://schemas.microsoft.com/office/drawing/2014/main" xmlns="" id="{783FF068-D895-4932-A72B-D1261AA31AD5}"/>
              </a:ext>
            </a:extLst>
          </p:cNvPr>
          <p:cNvSpPr txBox="1"/>
          <p:nvPr/>
        </p:nvSpPr>
        <p:spPr>
          <a:xfrm>
            <a:off x="2135222" y="3123489"/>
            <a:ext cx="2278188" cy="215444"/>
          </a:xfrm>
          <a:prstGeom prst="rect">
            <a:avLst/>
          </a:prstGeom>
          <a:noFill/>
        </p:spPr>
        <p:txBody>
          <a:bodyPr wrap="none" rtlCol="0">
            <a:spAutoFit/>
          </a:bodyPr>
          <a:lstStyle/>
          <a:p>
            <a:r>
              <a:rPr lang="es-PE" sz="800" dirty="0"/>
              <a:t>Aprobado con RJ N°133-2014/JNAC/RENIEC</a:t>
            </a: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11</a:t>
            </a:fld>
            <a:endParaRPr lang="es-PE"/>
          </a:p>
        </p:txBody>
      </p:sp>
    </p:spTree>
    <p:extLst>
      <p:ext uri="{BB962C8B-B14F-4D97-AF65-F5344CB8AC3E}">
        <p14:creationId xmlns:p14="http://schemas.microsoft.com/office/powerpoint/2010/main" val="722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par>
                          <p:cTn id="14" fill="hold">
                            <p:stCondLst>
                              <p:cond delay="1000"/>
                            </p:stCondLst>
                            <p:childTnLst>
                              <p:par>
                                <p:cTn id="15" presetID="21" presetClass="entr" presetSubtype="1"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1000"/>
                                        <p:tgtEl>
                                          <p:spTgt spid="10"/>
                                        </p:tgtEl>
                                      </p:cBhvr>
                                    </p:animEffect>
                                  </p:childTnLst>
                                </p:cTn>
                              </p:par>
                            </p:childTnLst>
                          </p:cTn>
                        </p:par>
                        <p:par>
                          <p:cTn id="18" fill="hold">
                            <p:stCondLst>
                              <p:cond delay="2000"/>
                            </p:stCondLst>
                            <p:childTnLst>
                              <p:par>
                                <p:cTn id="19" presetID="2" presetClass="entr" presetSubtype="1"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0-#ppt_h/2"/>
                                          </p:val>
                                        </p:tav>
                                        <p:tav tm="100000">
                                          <p:val>
                                            <p:strVal val="#ppt_y"/>
                                          </p:val>
                                        </p:tav>
                                      </p:tavLst>
                                    </p:anim>
                                  </p:childTnLst>
                                </p:cTn>
                              </p:par>
                            </p:childTnLst>
                          </p:cTn>
                        </p:par>
                        <p:par>
                          <p:cTn id="23" fill="hold">
                            <p:stCondLst>
                              <p:cond delay="2500"/>
                            </p:stCondLst>
                            <p:childTnLst>
                              <p:par>
                                <p:cTn id="24" presetID="6" presetClass="entr" presetSubtype="16"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circle(in)">
                                      <p:cBhvr>
                                        <p:cTn id="26" dur="1000"/>
                                        <p:tgtEl>
                                          <p:spTgt spid="12"/>
                                        </p:tgtEl>
                                      </p:cBhvr>
                                    </p:animEffect>
                                  </p:childTnLst>
                                </p:cTn>
                              </p:par>
                            </p:childTnLst>
                          </p:cTn>
                        </p:par>
                        <p:par>
                          <p:cTn id="27" fill="hold">
                            <p:stCondLst>
                              <p:cond delay="3500"/>
                            </p:stCondLst>
                            <p:childTnLst>
                              <p:par>
                                <p:cTn id="28" presetID="1" presetClass="entr" presetSubtype="0" fill="hold" nodeType="afterEffect">
                                  <p:stCondLst>
                                    <p:cond delay="0"/>
                                  </p:stCondLst>
                                  <p:childTnLst>
                                    <p:set>
                                      <p:cBhvr>
                                        <p:cTn id="29" dur="1" fill="hold">
                                          <p:stCondLst>
                                            <p:cond delay="249"/>
                                          </p:stCondLst>
                                        </p:cTn>
                                        <p:tgtEl>
                                          <p:spTgt spid="6"/>
                                        </p:tgtEl>
                                        <p:attrNameLst>
                                          <p:attrName>style.visibility</p:attrName>
                                        </p:attrNameLst>
                                      </p:cBhvr>
                                      <p:to>
                                        <p:strVal val="visible"/>
                                      </p:to>
                                    </p:set>
                                  </p:childTnLst>
                                </p:cTn>
                              </p:par>
                            </p:childTnLst>
                          </p:cTn>
                        </p:par>
                        <p:par>
                          <p:cTn id="30" fill="hold">
                            <p:stCondLst>
                              <p:cond delay="3750"/>
                            </p:stCondLst>
                            <p:childTnLst>
                              <p:par>
                                <p:cTn id="31" presetID="14" presetClass="entr" presetSubtype="1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randombar(horizontal)">
                                      <p:cBhvr>
                                        <p:cTn id="33" dur="500"/>
                                        <p:tgtEl>
                                          <p:spTgt spid="13"/>
                                        </p:tgtEl>
                                      </p:cBhvr>
                                    </p:animEffect>
                                  </p:childTnLst>
                                </p:cTn>
                              </p:par>
                            </p:childTnLst>
                          </p:cTn>
                        </p:par>
                        <p:par>
                          <p:cTn id="34" fill="hold">
                            <p:stCondLst>
                              <p:cond delay="4250"/>
                            </p:stCondLst>
                            <p:childTnLst>
                              <p:par>
                                <p:cTn id="35" presetID="22" presetClass="entr" presetSubtype="4" fill="hold" nodeType="after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down)">
                                      <p:cBhvr>
                                        <p:cTn id="37" dur="500"/>
                                        <p:tgtEl>
                                          <p:spTgt spid="4"/>
                                        </p:tgtEl>
                                      </p:cBhvr>
                                    </p:animEffect>
                                  </p:childTnLst>
                                </p:cTn>
                              </p:par>
                            </p:childTnLst>
                          </p:cTn>
                        </p:par>
                        <p:par>
                          <p:cTn id="38" fill="hold">
                            <p:stCondLst>
                              <p:cond delay="4750"/>
                            </p:stCondLst>
                            <p:childTnLst>
                              <p:par>
                                <p:cTn id="39" presetID="1" presetClass="entr" presetSubtype="0" fill="hold" nodeType="after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par>
                          <p:cTn id="41" fill="hold">
                            <p:stCondLst>
                              <p:cond delay="4750"/>
                            </p:stCondLst>
                            <p:childTnLst>
                              <p:par>
                                <p:cTn id="42" presetID="22" presetClass="entr" presetSubtype="4" fill="hold" nodeType="after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down)">
                                      <p:cBhvr>
                                        <p:cTn id="44" dur="500"/>
                                        <p:tgtEl>
                                          <p:spTgt spid="5"/>
                                        </p:tgtEl>
                                      </p:cBhvr>
                                    </p:animEffect>
                                  </p:childTnLst>
                                </p:cTn>
                              </p:par>
                            </p:childTnLst>
                          </p:cTn>
                        </p:par>
                        <p:par>
                          <p:cTn id="45" fill="hold">
                            <p:stCondLst>
                              <p:cond delay="5250"/>
                            </p:stCondLst>
                            <p:childTnLst>
                              <p:par>
                                <p:cTn id="46" presetID="22" presetClass="entr" presetSubtype="4" fill="hold" nodeType="after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down)">
                                      <p:cBhvr>
                                        <p:cTn id="4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animBg="1"/>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BDBD89D4-980D-46D9-8251-9466BAF751DD}"/>
              </a:ext>
            </a:extLst>
          </p:cNvPr>
          <p:cNvSpPr txBox="1"/>
          <p:nvPr/>
        </p:nvSpPr>
        <p:spPr>
          <a:xfrm>
            <a:off x="405281" y="1262134"/>
            <a:ext cx="8178065" cy="1200329"/>
          </a:xfrm>
          <a:prstGeom prst="rect">
            <a:avLst/>
          </a:prstGeom>
          <a:noFill/>
        </p:spPr>
        <p:txBody>
          <a:bodyPr wrap="square" rtlCol="0">
            <a:spAutoFit/>
          </a:bodyPr>
          <a:lstStyle/>
          <a:p>
            <a:pPr algn="just"/>
            <a:r>
              <a:rPr lang="es-ES" sz="2400" b="1" dirty="0">
                <a:latin typeface="Arial" panose="020B0604020202020204" pitchFamily="34" charset="0"/>
                <a:cs typeface="Arial" panose="020B0604020202020204" pitchFamily="34" charset="0"/>
              </a:rPr>
              <a:t>Inclusión de los documentos electrónicos en la descripción de Series Documentales del Programa de Control de Documentos</a:t>
            </a:r>
          </a:p>
        </p:txBody>
      </p:sp>
      <p:pic>
        <p:nvPicPr>
          <p:cNvPr id="7" name="Imagen 6"/>
          <p:cNvPicPr>
            <a:picLocks noChangeAspect="1"/>
          </p:cNvPicPr>
          <p:nvPr/>
        </p:nvPicPr>
        <p:blipFill>
          <a:blip r:embed="rId2"/>
          <a:stretch>
            <a:fillRect/>
          </a:stretch>
        </p:blipFill>
        <p:spPr>
          <a:xfrm>
            <a:off x="215482" y="2645316"/>
            <a:ext cx="4278831" cy="3496358"/>
          </a:xfrm>
          <a:prstGeom prst="rect">
            <a:avLst/>
          </a:prstGeom>
          <a:ln>
            <a:solidFill>
              <a:schemeClr val="tx1"/>
            </a:solidFill>
          </a:ln>
        </p:spPr>
      </p:pic>
      <p:pic>
        <p:nvPicPr>
          <p:cNvPr id="8" name="Imagen 7"/>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34431" y="2645316"/>
            <a:ext cx="4152900" cy="3496358"/>
          </a:xfrm>
          <a:prstGeom prst="rect">
            <a:avLst/>
          </a:prstGeom>
        </p:spPr>
      </p:pic>
      <p:sp>
        <p:nvSpPr>
          <p:cNvPr id="2" name="1 Marcador de número de diapositiva"/>
          <p:cNvSpPr>
            <a:spLocks noGrp="1"/>
          </p:cNvSpPr>
          <p:nvPr>
            <p:ph type="sldNum" sz="quarter" idx="12"/>
          </p:nvPr>
        </p:nvSpPr>
        <p:spPr/>
        <p:txBody>
          <a:bodyPr/>
          <a:lstStyle/>
          <a:p>
            <a:fld id="{D6533E24-B84E-4EFC-AF38-C75A0F933B17}" type="slidenum">
              <a:rPr lang="es-PE" smtClean="0"/>
              <a:t>12</a:t>
            </a:fld>
            <a:endParaRPr lang="es-PE"/>
          </a:p>
        </p:txBody>
      </p:sp>
    </p:spTree>
    <p:extLst>
      <p:ext uri="{BB962C8B-B14F-4D97-AF65-F5344CB8AC3E}">
        <p14:creationId xmlns:p14="http://schemas.microsoft.com/office/powerpoint/2010/main" val="42260119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BDBD89D4-980D-46D9-8251-9466BAF751DD}"/>
              </a:ext>
            </a:extLst>
          </p:cNvPr>
          <p:cNvSpPr txBox="1"/>
          <p:nvPr/>
        </p:nvSpPr>
        <p:spPr>
          <a:xfrm>
            <a:off x="405280" y="1152596"/>
            <a:ext cx="8178065" cy="677108"/>
          </a:xfrm>
          <a:prstGeom prst="rect">
            <a:avLst/>
          </a:prstGeom>
          <a:noFill/>
        </p:spPr>
        <p:txBody>
          <a:bodyPr wrap="square" rtlCol="0">
            <a:spAutoFit/>
          </a:bodyPr>
          <a:lstStyle/>
          <a:p>
            <a:pPr algn="just"/>
            <a:r>
              <a:rPr lang="es-ES" sz="1900" dirty="0">
                <a:solidFill>
                  <a:schemeClr val="tx1">
                    <a:lumMod val="75000"/>
                    <a:lumOff val="25000"/>
                  </a:schemeClr>
                </a:solidFill>
                <a:latin typeface="Arial" panose="020B0604020202020204" pitchFamily="34" charset="0"/>
                <a:cs typeface="Arial" panose="020B0604020202020204" pitchFamily="34" charset="0"/>
              </a:rPr>
              <a:t>Implementación de </a:t>
            </a:r>
            <a:r>
              <a:rPr lang="es-ES" sz="1900" dirty="0">
                <a:solidFill>
                  <a:schemeClr val="tx1">
                    <a:lumMod val="75000"/>
                    <a:lumOff val="25000"/>
                  </a:schemeClr>
                </a:solidFill>
                <a:latin typeface="Arial" panose="020B0604020202020204" pitchFamily="34" charset="0"/>
                <a:cs typeface="Arial" panose="020B0604020202020204" pitchFamily="34" charset="0"/>
              </a:rPr>
              <a:t>L</a:t>
            </a:r>
            <a:r>
              <a:rPr lang="es-ES" sz="1900" dirty="0" smtClean="0">
                <a:solidFill>
                  <a:schemeClr val="tx1">
                    <a:lumMod val="75000"/>
                    <a:lumOff val="25000"/>
                  </a:schemeClr>
                </a:solidFill>
                <a:latin typeface="Arial" panose="020B0604020202020204" pitchFamily="34" charset="0"/>
                <a:cs typeface="Arial" panose="020B0604020202020204" pitchFamily="34" charset="0"/>
              </a:rPr>
              <a:t>ínea </a:t>
            </a:r>
            <a:r>
              <a:rPr lang="es-ES" sz="1900" dirty="0">
                <a:solidFill>
                  <a:schemeClr val="tx1">
                    <a:lumMod val="75000"/>
                    <a:lumOff val="25000"/>
                  </a:schemeClr>
                </a:solidFill>
                <a:latin typeface="Arial" panose="020B0604020202020204" pitchFamily="34" charset="0"/>
                <a:cs typeface="Arial" panose="020B0604020202020204" pitchFamily="34" charset="0"/>
              </a:rPr>
              <a:t>de </a:t>
            </a:r>
            <a:r>
              <a:rPr lang="es-ES" sz="1900" dirty="0" smtClean="0">
                <a:solidFill>
                  <a:schemeClr val="tx1">
                    <a:lumMod val="75000"/>
                    <a:lumOff val="25000"/>
                  </a:schemeClr>
                </a:solidFill>
                <a:latin typeface="Arial" panose="020B0604020202020204" pitchFamily="34" charset="0"/>
                <a:cs typeface="Arial" panose="020B0604020202020204" pitchFamily="34" charset="0"/>
              </a:rPr>
              <a:t>Eliminación de Documentos:</a:t>
            </a:r>
            <a:endParaRPr lang="es-ES" sz="1900" dirty="0">
              <a:solidFill>
                <a:schemeClr val="tx1">
                  <a:lumMod val="75000"/>
                  <a:lumOff val="25000"/>
                </a:schemeClr>
              </a:solidFill>
              <a:latin typeface="Arial" panose="020B0604020202020204" pitchFamily="34" charset="0"/>
              <a:cs typeface="Arial" panose="020B0604020202020204" pitchFamily="34" charset="0"/>
            </a:endParaRPr>
          </a:p>
          <a:p>
            <a:pPr algn="just"/>
            <a:endParaRPr lang="es-ES" sz="19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13</a:t>
            </a:fld>
            <a:endParaRPr lang="es-PE"/>
          </a:p>
        </p:txBody>
      </p:sp>
      <p:pic>
        <p:nvPicPr>
          <p:cNvPr id="6" name="Picture 2" descr="D:\MILAGROS\fotos\traspaso\Camera\IMG_20191028_160444.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207005" y="1829704"/>
            <a:ext cx="3206563" cy="24049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0" name="Picture 2" descr="D:\MILAGROS\fotos\traspaso\Camera\IMG_20191028_161147.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00662" y="1829704"/>
            <a:ext cx="3206562" cy="24049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1" name="Picture 3" descr="D:\MILAGROS\fotos\traspaso\WhatsApp Business Images\IMG-20191028-WA0062.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76991" y="4692811"/>
            <a:ext cx="3536577" cy="16332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 name="7 CuadroTexto"/>
          <p:cNvSpPr txBox="1"/>
          <p:nvPr/>
        </p:nvSpPr>
        <p:spPr>
          <a:xfrm>
            <a:off x="612402" y="4504766"/>
            <a:ext cx="3881909" cy="1631216"/>
          </a:xfrm>
          <a:prstGeom prst="rect">
            <a:avLst/>
          </a:prstGeom>
          <a:noFill/>
        </p:spPr>
        <p:txBody>
          <a:bodyPr wrap="square" rtlCol="0">
            <a:spAutoFit/>
          </a:bodyPr>
          <a:lstStyle/>
          <a:p>
            <a:pPr marL="285750" indent="-285750">
              <a:buFont typeface="Arial" panose="020B0604020202020204" pitchFamily="34" charset="0"/>
              <a:buChar char="•"/>
            </a:pPr>
            <a:r>
              <a:rPr lang="es-PE" sz="2000" dirty="0" smtClean="0"/>
              <a:t>Documentos de Archivo autorizados a eliminar por el AGN</a:t>
            </a:r>
          </a:p>
          <a:p>
            <a:pPr marL="285750" indent="-285750">
              <a:buFont typeface="Arial" panose="020B0604020202020204" pitchFamily="34" charset="0"/>
              <a:buChar char="•"/>
            </a:pPr>
            <a:r>
              <a:rPr lang="es-PE" sz="2000" dirty="0" err="1" smtClean="0"/>
              <a:t>DNI´s</a:t>
            </a:r>
            <a:r>
              <a:rPr lang="es-PE" sz="2000" dirty="0" smtClean="0"/>
              <a:t> caducos y restringidos por fallecimiento.</a:t>
            </a:r>
            <a:endParaRPr lang="es-PE" sz="2000" dirty="0"/>
          </a:p>
        </p:txBody>
      </p:sp>
    </p:spTree>
    <p:extLst>
      <p:ext uri="{BB962C8B-B14F-4D97-AF65-F5344CB8AC3E}">
        <p14:creationId xmlns:p14="http://schemas.microsoft.com/office/powerpoint/2010/main" val="10587432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529888" y="2255406"/>
            <a:ext cx="2456959" cy="1899539"/>
          </a:xfrm>
          <a:prstGeom prst="rect">
            <a:avLst/>
          </a:prstGeom>
        </p:spPr>
      </p:pic>
      <p:pic>
        <p:nvPicPr>
          <p:cNvPr id="10" name="Imagen 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315305" y="2238375"/>
            <a:ext cx="2843652" cy="1913069"/>
          </a:xfrm>
          <a:prstGeom prst="rect">
            <a:avLst/>
          </a:prstGeom>
        </p:spPr>
      </p:pic>
      <p:sp>
        <p:nvSpPr>
          <p:cNvPr id="4" name="CuadroTexto 3">
            <a:extLst>
              <a:ext uri="{FF2B5EF4-FFF2-40B4-BE49-F238E27FC236}">
                <a16:creationId xmlns:a16="http://schemas.microsoft.com/office/drawing/2014/main" xmlns="" id="{BDBD89D4-980D-46D9-8251-9466BAF751DD}"/>
              </a:ext>
            </a:extLst>
          </p:cNvPr>
          <p:cNvSpPr txBox="1"/>
          <p:nvPr/>
        </p:nvSpPr>
        <p:spPr>
          <a:xfrm>
            <a:off x="321199" y="1155606"/>
            <a:ext cx="8178065" cy="677108"/>
          </a:xfrm>
          <a:prstGeom prst="rect">
            <a:avLst/>
          </a:prstGeom>
          <a:noFill/>
        </p:spPr>
        <p:txBody>
          <a:bodyPr wrap="square" rtlCol="0">
            <a:spAutoFit/>
          </a:bodyPr>
          <a:lstStyle/>
          <a:p>
            <a:pPr algn="just"/>
            <a:r>
              <a:rPr lang="es-ES" sz="1900" b="1" dirty="0">
                <a:solidFill>
                  <a:schemeClr val="tx1">
                    <a:lumMod val="75000"/>
                    <a:lumOff val="25000"/>
                  </a:schemeClr>
                </a:solidFill>
                <a:latin typeface="Arial" panose="020B0604020202020204" pitchFamily="34" charset="0"/>
                <a:cs typeface="Arial" panose="020B0604020202020204" pitchFamily="34" charset="0"/>
              </a:rPr>
              <a:t>IMPLEMENTACIÓN DE PROYECTOS DE MEJORA CONTINUA EN LAS ÁREAS DE GESTIÓN DOCUMENTAL:</a:t>
            </a:r>
          </a:p>
        </p:txBody>
      </p:sp>
      <p:pic>
        <p:nvPicPr>
          <p:cNvPr id="8" name="Imagen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322797" y="4330598"/>
            <a:ext cx="4414334" cy="2353778"/>
          </a:xfrm>
          <a:prstGeom prst="rect">
            <a:avLst/>
          </a:prstGeom>
        </p:spPr>
      </p:pic>
      <p:sp>
        <p:nvSpPr>
          <p:cNvPr id="2" name="1 Marcador de número de diapositiva"/>
          <p:cNvSpPr>
            <a:spLocks noGrp="1"/>
          </p:cNvSpPr>
          <p:nvPr>
            <p:ph type="sldNum" sz="quarter" idx="12"/>
          </p:nvPr>
        </p:nvSpPr>
        <p:spPr/>
        <p:txBody>
          <a:bodyPr/>
          <a:lstStyle/>
          <a:p>
            <a:fld id="{D6533E24-B84E-4EFC-AF38-C75A0F933B17}" type="slidenum">
              <a:rPr lang="es-PE" smtClean="0"/>
              <a:t>14</a:t>
            </a:fld>
            <a:endParaRPr lang="es-PE"/>
          </a:p>
        </p:txBody>
      </p:sp>
    </p:spTree>
    <p:extLst>
      <p:ext uri="{BB962C8B-B14F-4D97-AF65-F5344CB8AC3E}">
        <p14:creationId xmlns:p14="http://schemas.microsoft.com/office/powerpoint/2010/main" val="3306773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6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1100"/>
                            </p:stCondLst>
                            <p:childTnLst>
                              <p:par>
                                <p:cTn id="9" presetID="10" presetClass="entr" presetSubtype="0" fill="hold" nodeType="afterEffect">
                                  <p:stCondLst>
                                    <p:cond delay="60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2200"/>
                            </p:stCondLst>
                            <p:childTnLst>
                              <p:par>
                                <p:cTn id="13" presetID="22" presetClass="entr" presetSubtype="4" fill="hold" nodeType="afterEffect">
                                  <p:stCondLst>
                                    <p:cond delay="100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967599" y="1540327"/>
            <a:ext cx="4304042" cy="2976050"/>
          </a:xfrm>
          <a:prstGeom prst="rect">
            <a:avLst/>
          </a:prstGeom>
          <a:ln>
            <a:solidFill>
              <a:schemeClr val="tx1"/>
            </a:solidFill>
          </a:ln>
        </p:spPr>
      </p:pic>
      <p:sp>
        <p:nvSpPr>
          <p:cNvPr id="4" name="CuadroTexto 3">
            <a:extLst>
              <a:ext uri="{FF2B5EF4-FFF2-40B4-BE49-F238E27FC236}">
                <a16:creationId xmlns:a16="http://schemas.microsoft.com/office/drawing/2014/main" xmlns="" id="{BDBD89D4-980D-46D9-8251-9466BAF751DD}"/>
              </a:ext>
            </a:extLst>
          </p:cNvPr>
          <p:cNvSpPr txBox="1"/>
          <p:nvPr/>
        </p:nvSpPr>
        <p:spPr>
          <a:xfrm>
            <a:off x="321199" y="1155606"/>
            <a:ext cx="8178065" cy="384721"/>
          </a:xfrm>
          <a:prstGeom prst="rect">
            <a:avLst/>
          </a:prstGeom>
          <a:noFill/>
        </p:spPr>
        <p:txBody>
          <a:bodyPr wrap="square" rtlCol="0">
            <a:spAutoFit/>
          </a:bodyPr>
          <a:lstStyle/>
          <a:p>
            <a:pPr algn="just"/>
            <a:r>
              <a:rPr lang="es-ES" sz="1900" b="1" dirty="0">
                <a:latin typeface="Arial" panose="020B0604020202020204" pitchFamily="34" charset="0"/>
                <a:cs typeface="Arial" panose="020B0604020202020204" pitchFamily="34" charset="0"/>
              </a:rPr>
              <a:t>SUPERVISIÓN Y EVALUACIÓN DE DESEMPEÑO:</a:t>
            </a:r>
          </a:p>
        </p:txBody>
      </p:sp>
      <p:pic>
        <p:nvPicPr>
          <p:cNvPr id="5" name="Imagen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3277" y="1697982"/>
            <a:ext cx="2850372" cy="2061259"/>
          </a:xfrm>
          <a:prstGeom prst="rect">
            <a:avLst/>
          </a:prstGeom>
        </p:spPr>
      </p:pic>
      <p:pic>
        <p:nvPicPr>
          <p:cNvPr id="6" name="Imagen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3277" y="4249924"/>
            <a:ext cx="2850372" cy="2061259"/>
          </a:xfrm>
          <a:prstGeom prst="rect">
            <a:avLst/>
          </a:prstGeom>
        </p:spPr>
      </p:pic>
      <p:pic>
        <p:nvPicPr>
          <p:cNvPr id="11" name="Imagen 10"/>
          <p:cNvPicPr>
            <a:picLocks noChangeAspect="1"/>
          </p:cNvPicPr>
          <p:nvPr/>
        </p:nvPicPr>
        <p:blipFill>
          <a:blip r:embed="rId5"/>
          <a:stretch>
            <a:fillRect/>
          </a:stretch>
        </p:blipFill>
        <p:spPr>
          <a:xfrm>
            <a:off x="3967599" y="4653965"/>
            <a:ext cx="4359729" cy="2030614"/>
          </a:xfrm>
          <a:prstGeom prst="rect">
            <a:avLst/>
          </a:prstGeom>
          <a:ln>
            <a:solidFill>
              <a:schemeClr val="tx1"/>
            </a:solidFill>
          </a:ln>
        </p:spPr>
      </p:pic>
      <p:sp>
        <p:nvSpPr>
          <p:cNvPr id="2" name="1 Marcador de número de diapositiva"/>
          <p:cNvSpPr>
            <a:spLocks noGrp="1"/>
          </p:cNvSpPr>
          <p:nvPr>
            <p:ph type="sldNum" sz="quarter" idx="12"/>
          </p:nvPr>
        </p:nvSpPr>
        <p:spPr/>
        <p:txBody>
          <a:bodyPr/>
          <a:lstStyle/>
          <a:p>
            <a:fld id="{D6533E24-B84E-4EFC-AF38-C75A0F933B17}" type="slidenum">
              <a:rPr lang="es-PE" smtClean="0"/>
              <a:t>15</a:t>
            </a:fld>
            <a:endParaRPr lang="es-PE"/>
          </a:p>
        </p:txBody>
      </p:sp>
    </p:spTree>
    <p:extLst>
      <p:ext uri="{BB962C8B-B14F-4D97-AF65-F5344CB8AC3E}">
        <p14:creationId xmlns:p14="http://schemas.microsoft.com/office/powerpoint/2010/main" val="1770782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855429598828866906548268"/>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550063" y="1560104"/>
            <a:ext cx="3456384"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40251" y="3074431"/>
            <a:ext cx="4217548" cy="2643775"/>
          </a:xfrm>
          <a:prstGeom prst="rect">
            <a:avLst/>
          </a:prstGeom>
        </p:spPr>
      </p:pic>
      <p:sp>
        <p:nvSpPr>
          <p:cNvPr id="6" name="Marcador de contenido 2">
            <a:extLst>
              <a:ext uri="{FF2B5EF4-FFF2-40B4-BE49-F238E27FC236}">
                <a16:creationId xmlns:a16="http://schemas.microsoft.com/office/drawing/2014/main" xmlns="" id="{DE0341CF-E93F-4DA0-874E-7205CF3FA386}"/>
              </a:ext>
            </a:extLst>
          </p:cNvPr>
          <p:cNvSpPr txBox="1">
            <a:spLocks/>
          </p:cNvSpPr>
          <p:nvPr/>
        </p:nvSpPr>
        <p:spPr bwMode="auto">
          <a:xfrm>
            <a:off x="4149286" y="1888476"/>
            <a:ext cx="4608513" cy="624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j-lt"/>
                <a:ea typeface="+mn-ea"/>
                <a:cs typeface="+mn-cs"/>
              </a:defRPr>
            </a:lvl1pPr>
            <a:lvl2pPr marL="457200" indent="0" algn="ctr" rtl="0" eaLnBrk="0" fontAlgn="base" hangingPunct="0">
              <a:spcBef>
                <a:spcPct val="20000"/>
              </a:spcBef>
              <a:spcAft>
                <a:spcPct val="0"/>
              </a:spcAft>
              <a:buFont typeface="Courier New" panose="02070309020205020404" pitchFamily="49" charset="0"/>
              <a:buNone/>
              <a:defRPr sz="1600" kern="1200">
                <a:solidFill>
                  <a:schemeClr val="tx1">
                    <a:tint val="75000"/>
                  </a:schemeClr>
                </a:solidFill>
                <a:latin typeface="+mj-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j-lt"/>
                <a:ea typeface="+mn-ea"/>
                <a:cs typeface="+mn-cs"/>
              </a:defRPr>
            </a:lvl3pPr>
            <a:lvl4pPr marL="1371600" indent="0" algn="ctr" rtl="0" eaLnBrk="0" fontAlgn="base" hangingPunct="0">
              <a:spcBef>
                <a:spcPct val="20000"/>
              </a:spcBef>
              <a:spcAft>
                <a:spcPct val="0"/>
              </a:spcAft>
              <a:buFont typeface="Courier New" panose="02070309020205020404" pitchFamily="49" charset="0"/>
              <a:buNone/>
              <a:defRPr sz="1600" kern="1200">
                <a:solidFill>
                  <a:schemeClr val="tx1">
                    <a:tint val="75000"/>
                  </a:schemeClr>
                </a:solidFill>
                <a:latin typeface="+mj-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j-lt"/>
                <a:ea typeface="+mn-ea"/>
                <a:cs typeface="+mn-cs"/>
              </a:defRPr>
            </a:lvl5pPr>
            <a:lvl6pPr marL="22860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7pPr>
            <a:lvl8pPr marL="32004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9pPr>
          </a:lstStyle>
          <a:p>
            <a:r>
              <a:rPr lang="es-ES" sz="1900" dirty="0">
                <a:solidFill>
                  <a:schemeClr val="tx1">
                    <a:lumMod val="75000"/>
                    <a:lumOff val="25000"/>
                  </a:schemeClr>
                </a:solidFill>
                <a:latin typeface="Arial" panose="020B0604020202020204" pitchFamily="34" charset="0"/>
                <a:cs typeface="Arial" panose="020B0604020202020204" pitchFamily="34" charset="0"/>
              </a:rPr>
              <a:t>Capacitaciones internas al personal del RENIEC</a:t>
            </a:r>
          </a:p>
        </p:txBody>
      </p:sp>
      <p:sp>
        <p:nvSpPr>
          <p:cNvPr id="7" name="Marcador de contenido 2">
            <a:extLst>
              <a:ext uri="{FF2B5EF4-FFF2-40B4-BE49-F238E27FC236}">
                <a16:creationId xmlns:a16="http://schemas.microsoft.com/office/drawing/2014/main" xmlns="" id="{DE0341CF-E93F-4DA0-874E-7205CF3FA386}"/>
              </a:ext>
            </a:extLst>
          </p:cNvPr>
          <p:cNvSpPr txBox="1">
            <a:spLocks/>
          </p:cNvSpPr>
          <p:nvPr/>
        </p:nvSpPr>
        <p:spPr bwMode="auto">
          <a:xfrm>
            <a:off x="208024" y="4662104"/>
            <a:ext cx="4140461" cy="916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j-lt"/>
                <a:ea typeface="+mn-ea"/>
                <a:cs typeface="+mn-cs"/>
              </a:defRPr>
            </a:lvl1pPr>
            <a:lvl2pPr marL="457200" indent="0" algn="ctr" rtl="0" eaLnBrk="0" fontAlgn="base" hangingPunct="0">
              <a:spcBef>
                <a:spcPct val="20000"/>
              </a:spcBef>
              <a:spcAft>
                <a:spcPct val="0"/>
              </a:spcAft>
              <a:buFont typeface="Courier New" panose="02070309020205020404" pitchFamily="49" charset="0"/>
              <a:buNone/>
              <a:defRPr sz="1600" kern="1200">
                <a:solidFill>
                  <a:schemeClr val="tx1">
                    <a:tint val="75000"/>
                  </a:schemeClr>
                </a:solidFill>
                <a:latin typeface="+mj-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j-lt"/>
                <a:ea typeface="+mn-ea"/>
                <a:cs typeface="+mn-cs"/>
              </a:defRPr>
            </a:lvl3pPr>
            <a:lvl4pPr marL="1371600" indent="0" algn="ctr" rtl="0" eaLnBrk="0" fontAlgn="base" hangingPunct="0">
              <a:spcBef>
                <a:spcPct val="20000"/>
              </a:spcBef>
              <a:spcAft>
                <a:spcPct val="0"/>
              </a:spcAft>
              <a:buFont typeface="Courier New" panose="02070309020205020404" pitchFamily="49" charset="0"/>
              <a:buNone/>
              <a:defRPr sz="1600" kern="1200">
                <a:solidFill>
                  <a:schemeClr val="tx1">
                    <a:tint val="75000"/>
                  </a:schemeClr>
                </a:solidFill>
                <a:latin typeface="+mj-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j-lt"/>
                <a:ea typeface="+mn-ea"/>
                <a:cs typeface="+mn-cs"/>
              </a:defRPr>
            </a:lvl5pPr>
            <a:lvl6pPr marL="22860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7pPr>
            <a:lvl8pPr marL="32004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9pPr>
          </a:lstStyle>
          <a:p>
            <a:r>
              <a:rPr lang="es-ES" sz="1900" dirty="0">
                <a:solidFill>
                  <a:schemeClr val="tx1">
                    <a:lumMod val="75000"/>
                    <a:lumOff val="25000"/>
                  </a:schemeClr>
                </a:solidFill>
                <a:latin typeface="Arial" panose="020B0604020202020204" pitchFamily="34" charset="0"/>
                <a:cs typeface="Arial" panose="020B0604020202020204" pitchFamily="34" charset="0"/>
              </a:rPr>
              <a:t>Promueve las buenas prácticas del MGD del RENIEC a Entidades interesadas</a:t>
            </a: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16</a:t>
            </a:fld>
            <a:endParaRPr lang="es-PE"/>
          </a:p>
        </p:txBody>
      </p:sp>
    </p:spTree>
    <p:extLst>
      <p:ext uri="{BB962C8B-B14F-4D97-AF65-F5344CB8AC3E}">
        <p14:creationId xmlns:p14="http://schemas.microsoft.com/office/powerpoint/2010/main" val="112910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22" presetClass="entr" presetSubtype="4" fill="hold" nodeType="withEffect">
                                  <p:stCondLst>
                                    <p:cond delay="75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BDBD89D4-980D-46D9-8251-9466BAF751DD}"/>
              </a:ext>
            </a:extLst>
          </p:cNvPr>
          <p:cNvSpPr txBox="1"/>
          <p:nvPr/>
        </p:nvSpPr>
        <p:spPr>
          <a:xfrm>
            <a:off x="321199" y="1155606"/>
            <a:ext cx="8178065" cy="384721"/>
          </a:xfrm>
          <a:prstGeom prst="rect">
            <a:avLst/>
          </a:prstGeom>
          <a:noFill/>
        </p:spPr>
        <p:txBody>
          <a:bodyPr wrap="square" rtlCol="0">
            <a:spAutoFit/>
          </a:bodyPr>
          <a:lstStyle/>
          <a:p>
            <a:pPr algn="just"/>
            <a:r>
              <a:rPr lang="es-ES" sz="1900" dirty="0">
                <a:solidFill>
                  <a:schemeClr val="tx1">
                    <a:lumMod val="75000"/>
                    <a:lumOff val="25000"/>
                  </a:schemeClr>
                </a:solidFill>
                <a:latin typeface="Arial" panose="020B0604020202020204" pitchFamily="34" charset="0"/>
                <a:cs typeface="Arial" panose="020B0604020202020204" pitchFamily="34" charset="0"/>
              </a:rPr>
              <a:t>Participamos en Foros y Postulaciones:</a:t>
            </a:r>
          </a:p>
        </p:txBody>
      </p:sp>
      <p:pic>
        <p:nvPicPr>
          <p:cNvPr id="5" name="Imagen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19101" y="1701800"/>
            <a:ext cx="4267199" cy="2705100"/>
          </a:xfrm>
          <a:prstGeom prst="rect">
            <a:avLst/>
          </a:prstGeom>
        </p:spPr>
      </p:pic>
      <p:sp>
        <p:nvSpPr>
          <p:cNvPr id="6" name="Marcador de contenido 2">
            <a:extLst>
              <a:ext uri="{FF2B5EF4-FFF2-40B4-BE49-F238E27FC236}">
                <a16:creationId xmlns:a16="http://schemas.microsoft.com/office/drawing/2014/main" xmlns="" id="{DE0341CF-E93F-4DA0-874E-7205CF3FA386}"/>
              </a:ext>
            </a:extLst>
          </p:cNvPr>
          <p:cNvSpPr txBox="1">
            <a:spLocks/>
          </p:cNvSpPr>
          <p:nvPr/>
        </p:nvSpPr>
        <p:spPr bwMode="auto">
          <a:xfrm>
            <a:off x="304421" y="5009028"/>
            <a:ext cx="3340099" cy="1006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j-lt"/>
                <a:ea typeface="+mn-ea"/>
                <a:cs typeface="+mn-cs"/>
              </a:defRPr>
            </a:lvl1pPr>
            <a:lvl2pPr marL="457200" indent="0" algn="ctr" rtl="0" eaLnBrk="0" fontAlgn="base" hangingPunct="0">
              <a:spcBef>
                <a:spcPct val="20000"/>
              </a:spcBef>
              <a:spcAft>
                <a:spcPct val="0"/>
              </a:spcAft>
              <a:buFont typeface="Courier New" panose="02070309020205020404" pitchFamily="49" charset="0"/>
              <a:buNone/>
              <a:defRPr sz="1600" kern="1200">
                <a:solidFill>
                  <a:schemeClr val="tx1">
                    <a:tint val="75000"/>
                  </a:schemeClr>
                </a:solidFill>
                <a:latin typeface="+mj-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j-lt"/>
                <a:ea typeface="+mn-ea"/>
                <a:cs typeface="+mn-cs"/>
              </a:defRPr>
            </a:lvl3pPr>
            <a:lvl4pPr marL="1371600" indent="0" algn="ctr" rtl="0" eaLnBrk="0" fontAlgn="base" hangingPunct="0">
              <a:spcBef>
                <a:spcPct val="20000"/>
              </a:spcBef>
              <a:spcAft>
                <a:spcPct val="0"/>
              </a:spcAft>
              <a:buFont typeface="Courier New" panose="02070309020205020404" pitchFamily="49" charset="0"/>
              <a:buNone/>
              <a:defRPr sz="1600" kern="1200">
                <a:solidFill>
                  <a:schemeClr val="tx1">
                    <a:tint val="75000"/>
                  </a:schemeClr>
                </a:solidFill>
                <a:latin typeface="+mj-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j-lt"/>
                <a:ea typeface="+mn-ea"/>
                <a:cs typeface="+mn-cs"/>
              </a:defRPr>
            </a:lvl5pPr>
            <a:lvl6pPr marL="22860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7pPr>
            <a:lvl8pPr marL="32004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9pPr>
          </a:lstStyle>
          <a:p>
            <a:r>
              <a:rPr lang="es-ES" sz="1900" dirty="0">
                <a:solidFill>
                  <a:schemeClr val="tx1">
                    <a:lumMod val="75000"/>
                    <a:lumOff val="25000"/>
                  </a:schemeClr>
                </a:solidFill>
                <a:latin typeface="Arial" panose="020B0604020202020204" pitchFamily="34" charset="0"/>
                <a:cs typeface="Arial" panose="020B0604020202020204" pitchFamily="34" charset="0"/>
              </a:rPr>
              <a:t>Miembros del Comité de </a:t>
            </a:r>
            <a:r>
              <a:rPr lang="es-ES" sz="1900" dirty="0" err="1">
                <a:solidFill>
                  <a:schemeClr val="tx1">
                    <a:lumMod val="75000"/>
                    <a:lumOff val="25000"/>
                  </a:schemeClr>
                </a:solidFill>
                <a:latin typeface="Arial" panose="020B0604020202020204" pitchFamily="34" charset="0"/>
                <a:cs typeface="Arial" panose="020B0604020202020204" pitchFamily="34" charset="0"/>
              </a:rPr>
              <a:t>Microformas</a:t>
            </a:r>
            <a:r>
              <a:rPr lang="es-ES" sz="1900" dirty="0">
                <a:solidFill>
                  <a:schemeClr val="tx1">
                    <a:lumMod val="75000"/>
                    <a:lumOff val="25000"/>
                  </a:schemeClr>
                </a:solidFill>
                <a:latin typeface="Arial" panose="020B0604020202020204" pitchFamily="34" charset="0"/>
                <a:cs typeface="Arial" panose="020B0604020202020204" pitchFamily="34" charset="0"/>
              </a:rPr>
              <a:t> en INACAL (CTN °63)</a:t>
            </a:r>
          </a:p>
        </p:txBody>
      </p:sp>
      <p:pic>
        <p:nvPicPr>
          <p:cNvPr id="7" name="Imagen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08099" y="1701800"/>
            <a:ext cx="3848100" cy="2705100"/>
          </a:xfrm>
          <a:prstGeom prst="rect">
            <a:avLst/>
          </a:prstGeom>
        </p:spPr>
      </p:pic>
      <p:pic>
        <p:nvPicPr>
          <p:cNvPr id="1026" name="Picture 2" descr="Image result for microformas"/>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09396" y="5009028"/>
            <a:ext cx="1594428" cy="1234900"/>
          </a:xfrm>
          <a:prstGeom prst="rect">
            <a:avLst/>
          </a:prstGeom>
          <a:noFill/>
          <a:extLst>
            <a:ext uri="{909E8E84-426E-40DD-AFC4-6F175D3DCCD1}">
              <a14:hiddenFill xmlns:a14="http://schemas.microsoft.com/office/drawing/2010/main">
                <a:solidFill>
                  <a:srgbClr val="FFFFFF"/>
                </a:solidFill>
              </a14:hiddenFill>
            </a:ext>
          </a:extLst>
        </p:spPr>
      </p:pic>
      <p:sp>
        <p:nvSpPr>
          <p:cNvPr id="8" name="Marcador de contenido 2">
            <a:extLst>
              <a:ext uri="{FF2B5EF4-FFF2-40B4-BE49-F238E27FC236}">
                <a16:creationId xmlns:a16="http://schemas.microsoft.com/office/drawing/2014/main" xmlns="" id="{118AE65A-721D-4807-AB3B-7C567CC7EF56}"/>
              </a:ext>
            </a:extLst>
          </p:cNvPr>
          <p:cNvSpPr txBox="1">
            <a:spLocks/>
          </p:cNvSpPr>
          <p:nvPr/>
        </p:nvSpPr>
        <p:spPr bwMode="auto">
          <a:xfrm>
            <a:off x="4951922" y="4648301"/>
            <a:ext cx="3340099" cy="1006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Font typeface="Arial" panose="020B0604020202020204" pitchFamily="34" charset="0"/>
              <a:buNone/>
              <a:defRPr sz="2400" kern="1200">
                <a:solidFill>
                  <a:schemeClr val="tx1">
                    <a:tint val="75000"/>
                  </a:schemeClr>
                </a:solidFill>
                <a:latin typeface="+mj-lt"/>
                <a:ea typeface="+mn-ea"/>
                <a:cs typeface="+mn-cs"/>
              </a:defRPr>
            </a:lvl1pPr>
            <a:lvl2pPr marL="457200" indent="0" algn="ctr" rtl="0" eaLnBrk="0" fontAlgn="base" hangingPunct="0">
              <a:spcBef>
                <a:spcPct val="20000"/>
              </a:spcBef>
              <a:spcAft>
                <a:spcPct val="0"/>
              </a:spcAft>
              <a:buFont typeface="Courier New" panose="02070309020205020404" pitchFamily="49" charset="0"/>
              <a:buNone/>
              <a:defRPr sz="1600" kern="1200">
                <a:solidFill>
                  <a:schemeClr val="tx1">
                    <a:tint val="75000"/>
                  </a:schemeClr>
                </a:solidFill>
                <a:latin typeface="+mj-lt"/>
                <a:ea typeface="+mn-ea"/>
                <a:cs typeface="+mn-cs"/>
              </a:defRPr>
            </a:lvl2pPr>
            <a:lvl3pPr marL="914400" indent="0" algn="ctr"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j-lt"/>
                <a:ea typeface="+mn-ea"/>
                <a:cs typeface="+mn-cs"/>
              </a:defRPr>
            </a:lvl3pPr>
            <a:lvl4pPr marL="1371600" indent="0" algn="ctr" rtl="0" eaLnBrk="0" fontAlgn="base" hangingPunct="0">
              <a:spcBef>
                <a:spcPct val="20000"/>
              </a:spcBef>
              <a:spcAft>
                <a:spcPct val="0"/>
              </a:spcAft>
              <a:buFont typeface="Courier New" panose="02070309020205020404" pitchFamily="49" charset="0"/>
              <a:buNone/>
              <a:defRPr sz="1600" kern="1200">
                <a:solidFill>
                  <a:schemeClr val="tx1">
                    <a:tint val="75000"/>
                  </a:schemeClr>
                </a:solidFill>
                <a:latin typeface="+mj-lt"/>
                <a:ea typeface="+mn-ea"/>
                <a:cs typeface="+mn-cs"/>
              </a:defRPr>
            </a:lvl4pPr>
            <a:lvl5pPr marL="1828800" indent="0" algn="ctr" rtl="0" eaLnBrk="0" fontAlgn="base" hangingPunct="0">
              <a:spcBef>
                <a:spcPct val="20000"/>
              </a:spcBef>
              <a:spcAft>
                <a:spcPct val="0"/>
              </a:spcAft>
              <a:buFont typeface="Arial" panose="020B0604020202020204" pitchFamily="34" charset="0"/>
              <a:buNone/>
              <a:defRPr sz="1600" kern="1200">
                <a:solidFill>
                  <a:schemeClr val="tx1">
                    <a:tint val="75000"/>
                  </a:schemeClr>
                </a:solidFill>
                <a:latin typeface="+mj-lt"/>
                <a:ea typeface="+mn-ea"/>
                <a:cs typeface="+mn-cs"/>
              </a:defRPr>
            </a:lvl5pPr>
            <a:lvl6pPr marL="22860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7pPr>
            <a:lvl8pPr marL="3200400" indent="0" algn="ctr" defTabSz="914400" rtl="0" eaLnBrk="1" latinLnBrk="0" hangingPunct="1">
              <a:spcBef>
                <a:spcPct val="20000"/>
              </a:spcBef>
              <a:buFont typeface="Courier New" pitchFamily="49" charset="0"/>
              <a:buNone/>
              <a:defRPr sz="1600" kern="1200">
                <a:solidFill>
                  <a:schemeClr val="tx1">
                    <a:tint val="75000"/>
                  </a:schemeClr>
                </a:solidFill>
                <a:latin typeface="+mj-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9pPr>
          </a:lstStyle>
          <a:p>
            <a:r>
              <a:rPr lang="es-ES" sz="1900" dirty="0">
                <a:solidFill>
                  <a:schemeClr val="tx1">
                    <a:lumMod val="75000"/>
                    <a:lumOff val="25000"/>
                  </a:schemeClr>
                </a:solidFill>
                <a:latin typeface="Arial" panose="020B0604020202020204" pitchFamily="34" charset="0"/>
                <a:cs typeface="Arial" panose="020B0604020202020204" pitchFamily="34" charset="0"/>
              </a:rPr>
              <a:t>Miembros del Comité de Gestión Documental  en INACAL (CTN °152)</a:t>
            </a:r>
          </a:p>
          <a:p>
            <a:endParaRPr lang="es-ES" sz="1900" dirty="0">
              <a:solidFill>
                <a:schemeClr val="tx1">
                  <a:lumMod val="75000"/>
                  <a:lumOff val="25000"/>
                </a:schemeClr>
              </a:solidFill>
              <a:latin typeface="Arial" panose="020B0604020202020204" pitchFamily="34" charset="0"/>
              <a:cs typeface="Arial" panose="020B0604020202020204" pitchFamily="34" charset="0"/>
            </a:endParaRPr>
          </a:p>
          <a:p>
            <a:r>
              <a:rPr lang="es-ES" sz="1900" dirty="0">
                <a:solidFill>
                  <a:schemeClr val="tx1">
                    <a:lumMod val="75000"/>
                    <a:lumOff val="25000"/>
                  </a:schemeClr>
                </a:solidFill>
                <a:latin typeface="Arial" panose="020B0604020202020204" pitchFamily="34" charset="0"/>
                <a:cs typeface="Arial" panose="020B0604020202020204" pitchFamily="34" charset="0"/>
              </a:rPr>
              <a:t>Equipo de traducción de</a:t>
            </a:r>
          </a:p>
          <a:p>
            <a:r>
              <a:rPr lang="es-ES" sz="1900" dirty="0">
                <a:solidFill>
                  <a:schemeClr val="tx1">
                    <a:lumMod val="75000"/>
                    <a:lumOff val="25000"/>
                  </a:schemeClr>
                </a:solidFill>
                <a:latin typeface="Arial" panose="020B0604020202020204" pitchFamily="34" charset="0"/>
                <a:cs typeface="Arial" panose="020B0604020202020204" pitchFamily="34" charset="0"/>
              </a:rPr>
              <a:t>ISO 30301</a:t>
            </a: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17</a:t>
            </a:fld>
            <a:endParaRPr lang="es-PE"/>
          </a:p>
        </p:txBody>
      </p:sp>
    </p:spTree>
    <p:extLst>
      <p:ext uri="{BB962C8B-B14F-4D97-AF65-F5344CB8AC3E}">
        <p14:creationId xmlns:p14="http://schemas.microsoft.com/office/powerpoint/2010/main" val="3297431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xmlns="" id="{0C308AAA-3DF6-4799-BFED-0E07170D2CA8}"/>
              </a:ext>
            </a:extLst>
          </p:cNvPr>
          <p:cNvSpPr txBox="1">
            <a:spLocks/>
          </p:cNvSpPr>
          <p:nvPr/>
        </p:nvSpPr>
        <p:spPr bwMode="auto">
          <a:xfrm>
            <a:off x="335314" y="1275430"/>
            <a:ext cx="8178064" cy="85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rtl="0" eaLnBrk="0" fontAlgn="base" hangingPunct="0">
              <a:lnSpc>
                <a:spcPct val="90000"/>
              </a:lnSpc>
              <a:spcBef>
                <a:spcPct val="0"/>
              </a:spcBef>
              <a:spcAft>
                <a:spcPct val="0"/>
              </a:spcAft>
              <a:defRPr sz="28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defTabSz="914400" eaLnBrk="1" hangingPunct="1">
              <a:defRPr/>
            </a:pPr>
            <a:r>
              <a:rPr lang="es-PE" altLang="es-PE" b="1" dirty="0">
                <a:solidFill>
                  <a:srgbClr val="002060"/>
                </a:solidFill>
              </a:rPr>
              <a:t>Documento Nacional de Identidad electrónico (</a:t>
            </a:r>
            <a:r>
              <a:rPr lang="es-PE" altLang="es-PE" b="1" dirty="0" err="1">
                <a:solidFill>
                  <a:srgbClr val="002060"/>
                </a:solidFill>
              </a:rPr>
              <a:t>DNIe</a:t>
            </a:r>
            <a:r>
              <a:rPr lang="es-PE" altLang="es-PE" b="1" dirty="0">
                <a:solidFill>
                  <a:srgbClr val="002060"/>
                </a:solidFill>
              </a:rPr>
              <a:t>)</a:t>
            </a:r>
            <a:endParaRPr kumimoji="0" lang="es-PE" altLang="es-PE" b="1" i="0" u="none" strike="noStrike" kern="1200" cap="none" spc="0" normalizeH="0" baseline="0" noProof="0" dirty="0">
              <a:ln>
                <a:noFill/>
              </a:ln>
              <a:solidFill>
                <a:srgbClr val="002060"/>
              </a:solidFill>
              <a:effectLst/>
              <a:uLnTx/>
              <a:uFillTx/>
            </a:endParaRPr>
          </a:p>
        </p:txBody>
      </p:sp>
      <p:sp>
        <p:nvSpPr>
          <p:cNvPr id="8" name="CuadroTexto 7">
            <a:extLst>
              <a:ext uri="{FF2B5EF4-FFF2-40B4-BE49-F238E27FC236}">
                <a16:creationId xmlns:a16="http://schemas.microsoft.com/office/drawing/2014/main" xmlns="" id="{BDBD89D4-980D-46D9-8251-9466BAF751DD}"/>
              </a:ext>
            </a:extLst>
          </p:cNvPr>
          <p:cNvSpPr txBox="1"/>
          <p:nvPr/>
        </p:nvSpPr>
        <p:spPr>
          <a:xfrm>
            <a:off x="335313" y="2126758"/>
            <a:ext cx="8178065" cy="969496"/>
          </a:xfrm>
          <a:prstGeom prst="rect">
            <a:avLst/>
          </a:prstGeom>
          <a:noFill/>
        </p:spPr>
        <p:txBody>
          <a:bodyPr wrap="square" rtlCol="0">
            <a:spAutoFit/>
          </a:bodyPr>
          <a:lstStyle/>
          <a:p>
            <a:pPr algn="just"/>
            <a:r>
              <a:rPr lang="es-ES" sz="1900" dirty="0">
                <a:solidFill>
                  <a:schemeClr val="tx1">
                    <a:lumMod val="75000"/>
                    <a:lumOff val="25000"/>
                  </a:schemeClr>
                </a:solidFill>
                <a:latin typeface="Arial" panose="020B0604020202020204" pitchFamily="34" charset="0"/>
                <a:cs typeface="Arial" panose="020B0604020202020204" pitchFamily="34" charset="0"/>
              </a:rPr>
              <a:t>Es una credencial de identidad digital, emitida por el Registro Nacional de Identificación y Estado Civil - RENIEC, que acredita presencial y no presencialmente la identidad de las personas (Art. 16 DL 1412).</a:t>
            </a:r>
          </a:p>
        </p:txBody>
      </p:sp>
      <p:pic>
        <p:nvPicPr>
          <p:cNvPr id="4098" name="Picture 2" descr="Image result for DNI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97253" y="3268716"/>
            <a:ext cx="4122392" cy="2322785"/>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p:cNvSpPr txBox="1"/>
          <p:nvPr/>
        </p:nvSpPr>
        <p:spPr>
          <a:xfrm>
            <a:off x="462456" y="3268716"/>
            <a:ext cx="4035972" cy="1477328"/>
          </a:xfrm>
          <a:prstGeom prst="rect">
            <a:avLst/>
          </a:prstGeom>
          <a:noFill/>
        </p:spPr>
        <p:txBody>
          <a:bodyPr wrap="square" rtlCol="0">
            <a:spAutoFit/>
          </a:bodyPr>
          <a:lstStyle/>
          <a:p>
            <a:pPr algn="just"/>
            <a:r>
              <a:rPr lang="es-ES" dirty="0">
                <a:solidFill>
                  <a:schemeClr val="tx1">
                    <a:lumMod val="75000"/>
                    <a:lumOff val="25000"/>
                  </a:schemeClr>
                </a:solidFill>
                <a:latin typeface="Arial" panose="020B0604020202020204" pitchFamily="34" charset="0"/>
                <a:cs typeface="Arial" panose="020B0604020202020204" pitchFamily="34" charset="0"/>
              </a:rPr>
              <a:t>Próximamente los DNIe contaran  con importantes mejoras: chip con mayor capacidad de almacenamiento y la inyección de los certificados digitales se hará con mayor rapidez.</a:t>
            </a:r>
            <a:endParaRPr lang="es-PE"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18</a:t>
            </a:fld>
            <a:endParaRPr lang="es-PE"/>
          </a:p>
        </p:txBody>
      </p:sp>
    </p:spTree>
    <p:extLst>
      <p:ext uri="{BB962C8B-B14F-4D97-AF65-F5344CB8AC3E}">
        <p14:creationId xmlns:p14="http://schemas.microsoft.com/office/powerpoint/2010/main" val="1079229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xmlns="" id="{05547BCC-974D-4B10-8FD2-0453FB847190}"/>
              </a:ext>
            </a:extLst>
          </p:cNvPr>
          <p:cNvSpPr txBox="1">
            <a:spLocks/>
          </p:cNvSpPr>
          <p:nvPr/>
        </p:nvSpPr>
        <p:spPr>
          <a:xfrm>
            <a:off x="2226143" y="3031760"/>
            <a:ext cx="4837387" cy="16576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tx1"/>
                </a:solidFill>
                <a:latin typeface="Arial Narrow" panose="020B0606020202030204" pitchFamily="34" charset="0"/>
                <a:ea typeface="+mj-ea"/>
                <a:cs typeface="+mj-cs"/>
              </a:defRPr>
            </a:lvl1pPr>
          </a:lstStyle>
          <a:p>
            <a:pPr algn="ctr"/>
            <a:r>
              <a:rPr lang="es-PE" altLang="es-PE" b="1" dirty="0">
                <a:latin typeface="Arial" panose="020B0604020202020204" pitchFamily="34" charset="0"/>
                <a:cs typeface="Arial" panose="020B0604020202020204" pitchFamily="34" charset="0"/>
              </a:rPr>
              <a:t>3. </a:t>
            </a:r>
            <a:r>
              <a:rPr lang="es-ES" dirty="0">
                <a:latin typeface="Arial" panose="020B0604020202020204" pitchFamily="34" charset="0"/>
                <a:cs typeface="Arial" panose="020B0604020202020204" pitchFamily="34" charset="0"/>
              </a:rPr>
              <a:t>Impacto en el servicio al ciudadano.</a:t>
            </a:r>
          </a:p>
          <a:p>
            <a:pPr algn="ctr"/>
            <a:endParaRPr lang="es-PE" altLang="es-PE" b="1" dirty="0">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19</a:t>
            </a:fld>
            <a:endParaRPr lang="es-PE"/>
          </a:p>
        </p:txBody>
      </p:sp>
    </p:spTree>
    <p:extLst>
      <p:ext uri="{BB962C8B-B14F-4D97-AF65-F5344CB8AC3E}">
        <p14:creationId xmlns:p14="http://schemas.microsoft.com/office/powerpoint/2010/main" val="1447604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BDBD89D4-980D-46D9-8251-9466BAF751DD}"/>
              </a:ext>
            </a:extLst>
          </p:cNvPr>
          <p:cNvSpPr txBox="1"/>
          <p:nvPr/>
        </p:nvSpPr>
        <p:spPr>
          <a:xfrm>
            <a:off x="469537" y="2126758"/>
            <a:ext cx="8178065" cy="2677656"/>
          </a:xfrm>
          <a:prstGeom prst="rect">
            <a:avLst/>
          </a:prstGeom>
          <a:noFill/>
        </p:spPr>
        <p:txBody>
          <a:bodyPr wrap="square" rtlCol="0">
            <a:spAutoFit/>
          </a:bodyPr>
          <a:lstStyle/>
          <a:p>
            <a:pPr marL="457200" indent="-457200">
              <a:buFont typeface="+mj-lt"/>
              <a:buAutoNum type="arabicPeriod"/>
            </a:pPr>
            <a:r>
              <a:rPr lang="es-ES" sz="2800" dirty="0">
                <a:latin typeface="Arial" panose="020B0604020202020204" pitchFamily="34" charset="0"/>
                <a:cs typeface="Arial" panose="020B0604020202020204" pitchFamily="34" charset="0"/>
              </a:rPr>
              <a:t>Introducción del evento </a:t>
            </a:r>
          </a:p>
          <a:p>
            <a:pPr marL="457200" indent="-457200">
              <a:buFont typeface="+mj-lt"/>
              <a:buAutoNum type="arabicPeriod"/>
            </a:pPr>
            <a:r>
              <a:rPr lang="es-ES" sz="2800" dirty="0">
                <a:latin typeface="Arial" panose="020B0604020202020204" pitchFamily="34" charset="0"/>
                <a:cs typeface="Arial" panose="020B0604020202020204" pitchFamily="34" charset="0"/>
              </a:rPr>
              <a:t>Buenas practicas en el marco del MGD en el último año</a:t>
            </a:r>
          </a:p>
          <a:p>
            <a:pPr marL="457200" indent="-457200">
              <a:buFont typeface="+mj-lt"/>
              <a:buAutoNum type="arabicPeriod"/>
            </a:pPr>
            <a:r>
              <a:rPr lang="es-ES" sz="2800" dirty="0">
                <a:latin typeface="Arial" panose="020B0604020202020204" pitchFamily="34" charset="0"/>
                <a:cs typeface="Arial" panose="020B0604020202020204" pitchFamily="34" charset="0"/>
              </a:rPr>
              <a:t>Impacto en el servicio al ciudadano.</a:t>
            </a:r>
          </a:p>
          <a:p>
            <a:pPr marL="457200" indent="-457200">
              <a:buFont typeface="+mj-lt"/>
              <a:buAutoNum type="arabicPeriod"/>
            </a:pPr>
            <a:r>
              <a:rPr lang="es-ES" sz="2800" dirty="0">
                <a:latin typeface="Arial" panose="020B0604020202020204" pitchFamily="34" charset="0"/>
                <a:cs typeface="Arial" panose="020B0604020202020204" pitchFamily="34" charset="0"/>
              </a:rPr>
              <a:t>Reconocimiento</a:t>
            </a:r>
          </a:p>
          <a:p>
            <a:endParaRPr lang="es-ES" sz="2800" dirty="0">
              <a:latin typeface="Arial" panose="020B0604020202020204" pitchFamily="34" charset="0"/>
              <a:cs typeface="Arial" panose="020B0604020202020204" pitchFamily="34" charset="0"/>
            </a:endParaRPr>
          </a:p>
        </p:txBody>
      </p:sp>
      <p:sp>
        <p:nvSpPr>
          <p:cNvPr id="2" name="Rectángulo 1">
            <a:extLst>
              <a:ext uri="{FF2B5EF4-FFF2-40B4-BE49-F238E27FC236}">
                <a16:creationId xmlns:a16="http://schemas.microsoft.com/office/drawing/2014/main" xmlns="" id="{58484E66-A151-4808-A91F-A226B5BC15FC}"/>
              </a:ext>
            </a:extLst>
          </p:cNvPr>
          <p:cNvSpPr/>
          <p:nvPr/>
        </p:nvSpPr>
        <p:spPr>
          <a:xfrm>
            <a:off x="530350" y="1381978"/>
            <a:ext cx="4694490" cy="523220"/>
          </a:xfrm>
          <a:prstGeom prst="rect">
            <a:avLst/>
          </a:prstGeom>
        </p:spPr>
        <p:txBody>
          <a:bodyPr wrap="none">
            <a:spAutoFit/>
          </a:bodyPr>
          <a:lstStyle/>
          <a:p>
            <a:pPr algn="just"/>
            <a:r>
              <a:rPr lang="es-ES" sz="2800" b="1" dirty="0">
                <a:solidFill>
                  <a:schemeClr val="tx1">
                    <a:lumMod val="75000"/>
                    <a:lumOff val="25000"/>
                  </a:schemeClr>
                </a:solidFill>
                <a:latin typeface="Arial" panose="020B0604020202020204" pitchFamily="34" charset="0"/>
                <a:cs typeface="Arial" panose="020B0604020202020204" pitchFamily="34" charset="0"/>
              </a:rPr>
              <a:t>Temas de la Presentación:</a:t>
            </a:r>
          </a:p>
        </p:txBody>
      </p:sp>
      <p:sp>
        <p:nvSpPr>
          <p:cNvPr id="3" name="2 Marcador de número de diapositiva"/>
          <p:cNvSpPr>
            <a:spLocks noGrp="1"/>
          </p:cNvSpPr>
          <p:nvPr>
            <p:ph type="sldNum" sz="quarter" idx="12"/>
          </p:nvPr>
        </p:nvSpPr>
        <p:spPr/>
        <p:txBody>
          <a:bodyPr/>
          <a:lstStyle/>
          <a:p>
            <a:fld id="{D6533E24-B84E-4EFC-AF38-C75A0F933B17}" type="slidenum">
              <a:rPr lang="es-PE" smtClean="0"/>
              <a:t>2</a:t>
            </a:fld>
            <a:endParaRPr lang="es-PE"/>
          </a:p>
        </p:txBody>
      </p:sp>
    </p:spTree>
    <p:extLst>
      <p:ext uri="{BB962C8B-B14F-4D97-AF65-F5344CB8AC3E}">
        <p14:creationId xmlns:p14="http://schemas.microsoft.com/office/powerpoint/2010/main" val="2472883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recepcion y notificacion al ciudadano"/>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95796" y="1542503"/>
            <a:ext cx="6324600" cy="3619500"/>
          </a:xfrm>
          <a:prstGeom prst="rect">
            <a:avLst/>
          </a:prstGeom>
          <a:noFill/>
          <a:extLst>
            <a:ext uri="{909E8E84-426E-40DD-AFC4-6F175D3DCCD1}">
              <a14:hiddenFill xmlns:a14="http://schemas.microsoft.com/office/drawing/2010/main">
                <a:solidFill>
                  <a:srgbClr val="FFFFFF"/>
                </a:solidFill>
              </a14:hiddenFill>
            </a:ext>
          </a:extLst>
        </p:spPr>
      </p:pic>
      <p:sp>
        <p:nvSpPr>
          <p:cNvPr id="5" name="Título 1">
            <a:extLst>
              <a:ext uri="{FF2B5EF4-FFF2-40B4-BE49-F238E27FC236}">
                <a16:creationId xmlns:a16="http://schemas.microsoft.com/office/drawing/2014/main" xmlns="" id="{0C308AAA-3DF6-4799-BFED-0E07170D2CA8}"/>
              </a:ext>
            </a:extLst>
          </p:cNvPr>
          <p:cNvSpPr txBox="1">
            <a:spLocks/>
          </p:cNvSpPr>
          <p:nvPr/>
        </p:nvSpPr>
        <p:spPr bwMode="auto">
          <a:xfrm>
            <a:off x="923891" y="5546343"/>
            <a:ext cx="7016159"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28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s-PE" altLang="es-PE"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Beneficios para la Ciudadanía</a:t>
            </a: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20</a:t>
            </a:fld>
            <a:endParaRPr lang="es-PE"/>
          </a:p>
        </p:txBody>
      </p:sp>
    </p:spTree>
    <p:extLst>
      <p:ext uri="{BB962C8B-B14F-4D97-AF65-F5344CB8AC3E}">
        <p14:creationId xmlns:p14="http://schemas.microsoft.com/office/powerpoint/2010/main" val="2731224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BDBD89D4-980D-46D9-8251-9466BAF751DD}"/>
              </a:ext>
            </a:extLst>
          </p:cNvPr>
          <p:cNvSpPr txBox="1"/>
          <p:nvPr/>
        </p:nvSpPr>
        <p:spPr>
          <a:xfrm>
            <a:off x="198679" y="1627517"/>
            <a:ext cx="4425873" cy="2862322"/>
          </a:xfrm>
          <a:prstGeom prst="rect">
            <a:avLst/>
          </a:prstGeom>
          <a:noFill/>
        </p:spPr>
        <p:txBody>
          <a:bodyPr wrap="square" rtlCol="0">
            <a:spAutoFit/>
          </a:bodyPr>
          <a:lstStyle/>
          <a:p>
            <a:pPr marL="342900" indent="-342900" algn="just">
              <a:buFont typeface="Arial" panose="020B0604020202020204" pitchFamily="34" charset="0"/>
              <a:buChar char="•"/>
            </a:pPr>
            <a:r>
              <a:rPr lang="es-ES" sz="2000" dirty="0">
                <a:solidFill>
                  <a:schemeClr val="tx1">
                    <a:lumMod val="75000"/>
                    <a:lumOff val="25000"/>
                  </a:schemeClr>
                </a:solidFill>
                <a:latin typeface="Arial" panose="020B0604020202020204" pitchFamily="34" charset="0"/>
                <a:cs typeface="Arial" panose="020B0604020202020204" pitchFamily="34" charset="0"/>
              </a:rPr>
              <a:t>Genera confianza en el ciudadano y contribuye a la Democracia.</a:t>
            </a:r>
          </a:p>
          <a:p>
            <a:pPr marL="342900" lvl="1" indent="-342900" algn="just">
              <a:buFont typeface="Arial" panose="020B0604020202020204" pitchFamily="34" charset="0"/>
              <a:buChar char="•"/>
            </a:pPr>
            <a:r>
              <a:rPr lang="es-ES" sz="2000" dirty="0">
                <a:solidFill>
                  <a:schemeClr val="tx1">
                    <a:lumMod val="75000"/>
                    <a:lumOff val="25000"/>
                  </a:schemeClr>
                </a:solidFill>
                <a:latin typeface="Arial" panose="020B0604020202020204" pitchFamily="34" charset="0"/>
                <a:cs typeface="Arial" panose="020B0604020202020204" pitchFamily="34" charset="0"/>
              </a:rPr>
              <a:t>Promueve la transparencia y evita la corrupción</a:t>
            </a:r>
          </a:p>
          <a:p>
            <a:pPr marL="342900" lvl="1" indent="-342900" algn="just">
              <a:buFont typeface="Arial" panose="020B0604020202020204" pitchFamily="34" charset="0"/>
              <a:buChar char="•"/>
            </a:pPr>
            <a:r>
              <a:rPr lang="es-ES" sz="2000" dirty="0">
                <a:solidFill>
                  <a:schemeClr val="tx1">
                    <a:lumMod val="75000"/>
                    <a:lumOff val="25000"/>
                  </a:schemeClr>
                </a:solidFill>
                <a:latin typeface="Arial" panose="020B0604020202020204" pitchFamily="34" charset="0"/>
                <a:cs typeface="Arial" panose="020B0604020202020204" pitchFamily="34" charset="0"/>
              </a:rPr>
              <a:t>Validación de la identidad y Promoción de la Identidad Digital (</a:t>
            </a:r>
            <a:r>
              <a:rPr lang="es-ES" sz="2000" dirty="0" err="1">
                <a:solidFill>
                  <a:schemeClr val="tx1">
                    <a:lumMod val="75000"/>
                    <a:lumOff val="25000"/>
                  </a:schemeClr>
                </a:solidFill>
                <a:latin typeface="Arial" panose="020B0604020202020204" pitchFamily="34" charset="0"/>
                <a:cs typeface="Arial" panose="020B0604020202020204" pitchFamily="34" charset="0"/>
              </a:rPr>
              <a:t>DNIe</a:t>
            </a:r>
            <a:r>
              <a:rPr lang="es-ES" sz="2000" dirty="0">
                <a:solidFill>
                  <a:schemeClr val="tx1">
                    <a:lumMod val="75000"/>
                    <a:lumOff val="25000"/>
                  </a:schemeClr>
                </a:solidFill>
                <a:latin typeface="Arial" panose="020B0604020202020204" pitchFamily="34" charset="0"/>
                <a:cs typeface="Arial" panose="020B0604020202020204" pitchFamily="34" charset="0"/>
              </a:rPr>
              <a:t>), lo que da seguridad al ciudadano.</a:t>
            </a:r>
          </a:p>
          <a:p>
            <a:pPr marL="342900" lvl="1" indent="-342900" algn="just">
              <a:buFont typeface="Arial" panose="020B0604020202020204" pitchFamily="34" charset="0"/>
              <a:buChar char="•"/>
            </a:pPr>
            <a:endParaRPr lang="es-E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Título 1">
            <a:extLst>
              <a:ext uri="{FF2B5EF4-FFF2-40B4-BE49-F238E27FC236}">
                <a16:creationId xmlns:a16="http://schemas.microsoft.com/office/drawing/2014/main" xmlns="" id="{0C308AAA-3DF6-4799-BFED-0E07170D2CA8}"/>
              </a:ext>
            </a:extLst>
          </p:cNvPr>
          <p:cNvSpPr txBox="1">
            <a:spLocks/>
          </p:cNvSpPr>
          <p:nvPr/>
        </p:nvSpPr>
        <p:spPr bwMode="auto">
          <a:xfrm>
            <a:off x="198679" y="1100467"/>
            <a:ext cx="470965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28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defTabSz="914400" rtl="0" eaLnBrk="1" fontAlgn="base" latinLnBrk="0" hangingPunct="1">
              <a:lnSpc>
                <a:spcPct val="90000"/>
              </a:lnSpc>
              <a:spcBef>
                <a:spcPct val="0"/>
              </a:spcBef>
              <a:spcAft>
                <a:spcPct val="0"/>
              </a:spcAft>
              <a:buClrTx/>
              <a:buSzTx/>
              <a:buFontTx/>
              <a:buNone/>
              <a:tabLst/>
              <a:defRPr/>
            </a:pPr>
            <a:r>
              <a:rPr kumimoji="0" lang="es-PE" altLang="es-PE"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Confianza</a:t>
            </a:r>
          </a:p>
        </p:txBody>
      </p:sp>
      <p:sp>
        <p:nvSpPr>
          <p:cNvPr id="6" name="CuadroTexto 5">
            <a:extLst>
              <a:ext uri="{FF2B5EF4-FFF2-40B4-BE49-F238E27FC236}">
                <a16:creationId xmlns:a16="http://schemas.microsoft.com/office/drawing/2014/main" xmlns="" id="{BDBD89D4-980D-46D9-8251-9466BAF751DD}"/>
              </a:ext>
            </a:extLst>
          </p:cNvPr>
          <p:cNvSpPr txBox="1"/>
          <p:nvPr/>
        </p:nvSpPr>
        <p:spPr>
          <a:xfrm>
            <a:off x="5434359" y="4039739"/>
            <a:ext cx="3164208" cy="1323439"/>
          </a:xfrm>
          <a:prstGeom prst="rect">
            <a:avLst/>
          </a:prstGeom>
          <a:noFill/>
        </p:spPr>
        <p:txBody>
          <a:bodyPr wrap="square" rtlCol="0">
            <a:spAutoFit/>
          </a:bodyPr>
          <a:lstStyle/>
          <a:p>
            <a:pPr algn="r"/>
            <a:r>
              <a:rPr lang="es-ES" sz="2000" i="1" dirty="0">
                <a:solidFill>
                  <a:schemeClr val="tx1">
                    <a:lumMod val="75000"/>
                    <a:lumOff val="25000"/>
                  </a:schemeClr>
                </a:solidFill>
                <a:latin typeface="Arial" panose="020B0604020202020204" pitchFamily="34" charset="0"/>
                <a:cs typeface="Arial" panose="020B0604020202020204" pitchFamily="34" charset="0"/>
              </a:rPr>
              <a:t>“El 84 % de los peruanos que efectúan trámites ante el RENIEC se sienten satisfechos”.</a:t>
            </a:r>
          </a:p>
        </p:txBody>
      </p:sp>
      <p:sp>
        <p:nvSpPr>
          <p:cNvPr id="7" name="CuadroTexto 6">
            <a:extLst>
              <a:ext uri="{FF2B5EF4-FFF2-40B4-BE49-F238E27FC236}">
                <a16:creationId xmlns:a16="http://schemas.microsoft.com/office/drawing/2014/main" xmlns="" id="{BDBD89D4-980D-46D9-8251-9466BAF751DD}"/>
              </a:ext>
            </a:extLst>
          </p:cNvPr>
          <p:cNvSpPr txBox="1"/>
          <p:nvPr/>
        </p:nvSpPr>
        <p:spPr>
          <a:xfrm>
            <a:off x="5949364" y="5389564"/>
            <a:ext cx="2522781" cy="1292662"/>
          </a:xfrm>
          <a:prstGeom prst="rect">
            <a:avLst/>
          </a:prstGeom>
          <a:noFill/>
        </p:spPr>
        <p:txBody>
          <a:bodyPr wrap="square" rtlCol="0">
            <a:spAutoFit/>
          </a:bodyPr>
          <a:lstStyle/>
          <a:p>
            <a:pPr algn="r"/>
            <a:r>
              <a:rPr lang="es-ES" sz="1500" dirty="0">
                <a:solidFill>
                  <a:schemeClr val="tx1">
                    <a:lumMod val="75000"/>
                    <a:lumOff val="25000"/>
                  </a:schemeClr>
                </a:solidFill>
                <a:latin typeface="Arial" panose="020B0604020202020204" pitchFamily="34" charset="0"/>
                <a:cs typeface="Arial" panose="020B0604020202020204" pitchFamily="34" charset="0"/>
              </a:rPr>
              <a:t>Fuente: </a:t>
            </a:r>
            <a:r>
              <a:rPr lang="es-PE" sz="1600" dirty="0">
                <a:hlinkClick r:id="rId2"/>
              </a:rPr>
              <a:t>https://www.reniec.gob.pe/portal/detalleNota.htm?nota=00001356</a:t>
            </a:r>
            <a:endParaRPr lang="es-ES" sz="1500" dirty="0">
              <a:solidFill>
                <a:schemeClr val="tx1">
                  <a:lumMod val="75000"/>
                  <a:lumOff val="25000"/>
                </a:schemeClr>
              </a:solidFill>
              <a:latin typeface="Arial" panose="020B0604020202020204" pitchFamily="34" charset="0"/>
              <a:cs typeface="Arial" panose="020B0604020202020204" pitchFamily="34" charset="0"/>
            </a:endParaRPr>
          </a:p>
          <a:p>
            <a:pPr algn="r"/>
            <a:endParaRPr lang="es-PE" sz="15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10242" name="Picture 2" descr="Image result for ciudadano en RENIEC"/>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095806" y="3996174"/>
            <a:ext cx="2150772" cy="2686052"/>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Image result for ciudadano en RENIEC"/>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34756" y="4220184"/>
            <a:ext cx="1551243" cy="2387423"/>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ttps://www.reniec.gob.pe/portal/images/salaPrensa/noticias/notaprensa/010318.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08332" y="1224140"/>
            <a:ext cx="3225567" cy="2275805"/>
          </a:xfrm>
          <a:prstGeom prst="rect">
            <a:avLst/>
          </a:prstGeom>
          <a:noFill/>
          <a:extLst>
            <a:ext uri="{909E8E84-426E-40DD-AFC4-6F175D3DCCD1}">
              <a14:hiddenFill xmlns:a14="http://schemas.microsoft.com/office/drawing/2010/main">
                <a:solidFill>
                  <a:srgbClr val="FFFFFF"/>
                </a:solidFill>
              </a14:hiddenFill>
            </a:ext>
          </a:extLst>
        </p:spPr>
      </p:pic>
      <p:sp>
        <p:nvSpPr>
          <p:cNvPr id="2" name="1 Marcador de número de diapositiva"/>
          <p:cNvSpPr>
            <a:spLocks noGrp="1"/>
          </p:cNvSpPr>
          <p:nvPr>
            <p:ph type="sldNum" sz="quarter" idx="12"/>
          </p:nvPr>
        </p:nvSpPr>
        <p:spPr/>
        <p:txBody>
          <a:bodyPr/>
          <a:lstStyle/>
          <a:p>
            <a:fld id="{D6533E24-B84E-4EFC-AF38-C75A0F933B17}" type="slidenum">
              <a:rPr lang="es-PE" smtClean="0"/>
              <a:t>21</a:t>
            </a:fld>
            <a:endParaRPr lang="es-PE"/>
          </a:p>
        </p:txBody>
      </p:sp>
    </p:spTree>
    <p:extLst>
      <p:ext uri="{BB962C8B-B14F-4D97-AF65-F5344CB8AC3E}">
        <p14:creationId xmlns:p14="http://schemas.microsoft.com/office/powerpoint/2010/main" val="1353925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uadroTexto 20">
            <a:extLst>
              <a:ext uri="{FF2B5EF4-FFF2-40B4-BE49-F238E27FC236}">
                <a16:creationId xmlns:a16="http://schemas.microsoft.com/office/drawing/2014/main" xmlns="" id="{BDBD89D4-980D-46D9-8251-9466BAF751DD}"/>
              </a:ext>
            </a:extLst>
          </p:cNvPr>
          <p:cNvSpPr txBox="1"/>
          <p:nvPr/>
        </p:nvSpPr>
        <p:spPr>
          <a:xfrm>
            <a:off x="198679" y="1627517"/>
            <a:ext cx="4625569" cy="1015663"/>
          </a:xfrm>
          <a:prstGeom prst="rect">
            <a:avLst/>
          </a:prstGeom>
          <a:noFill/>
        </p:spPr>
        <p:txBody>
          <a:bodyPr wrap="square" rtlCol="0">
            <a:spAutoFit/>
          </a:bodyPr>
          <a:lstStyle/>
          <a:p>
            <a:pPr marL="342900" indent="-342900" algn="just">
              <a:buFont typeface="Arial" panose="020B0604020202020204" pitchFamily="34" charset="0"/>
              <a:buChar char="•"/>
            </a:pPr>
            <a:r>
              <a:rPr lang="es-ES" sz="2000" dirty="0">
                <a:solidFill>
                  <a:schemeClr val="tx1">
                    <a:lumMod val="75000"/>
                    <a:lumOff val="25000"/>
                  </a:schemeClr>
                </a:solidFill>
                <a:latin typeface="Arial" panose="020B0604020202020204" pitchFamily="34" charset="0"/>
                <a:cs typeface="Arial" panose="020B0604020202020204" pitchFamily="34" charset="0"/>
              </a:rPr>
              <a:t>Reducción de tiempos en traslados (no requiere desplazamiento físico).           </a:t>
            </a:r>
          </a:p>
          <a:p>
            <a:pPr algn="just"/>
            <a:r>
              <a:rPr lang="es-ES" sz="2000" dirty="0">
                <a:solidFill>
                  <a:schemeClr val="tx1">
                    <a:lumMod val="75000"/>
                    <a:lumOff val="25000"/>
                  </a:schemeClr>
                </a:solidFill>
                <a:latin typeface="Arial" panose="020B0604020202020204" pitchFamily="34" charset="0"/>
                <a:cs typeface="Arial" panose="020B0604020202020204" pitchFamily="34" charset="0"/>
              </a:rPr>
              <a:t>	</a:t>
            </a:r>
          </a:p>
        </p:txBody>
      </p:sp>
      <p:sp>
        <p:nvSpPr>
          <p:cNvPr id="6" name="Título 1">
            <a:extLst>
              <a:ext uri="{FF2B5EF4-FFF2-40B4-BE49-F238E27FC236}">
                <a16:creationId xmlns:a16="http://schemas.microsoft.com/office/drawing/2014/main" xmlns="" id="{0C308AAA-3DF6-4799-BFED-0E07170D2CA8}"/>
              </a:ext>
            </a:extLst>
          </p:cNvPr>
          <p:cNvSpPr txBox="1">
            <a:spLocks/>
          </p:cNvSpPr>
          <p:nvPr/>
        </p:nvSpPr>
        <p:spPr bwMode="auto">
          <a:xfrm>
            <a:off x="198679" y="1100467"/>
            <a:ext cx="470965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28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defTabSz="914400" rtl="0" eaLnBrk="1" fontAlgn="base" latinLnBrk="0" hangingPunct="1">
              <a:lnSpc>
                <a:spcPct val="90000"/>
              </a:lnSpc>
              <a:spcBef>
                <a:spcPct val="0"/>
              </a:spcBef>
              <a:spcAft>
                <a:spcPct val="0"/>
              </a:spcAft>
              <a:buClrTx/>
              <a:buSzTx/>
              <a:buFontTx/>
              <a:buNone/>
              <a:tabLst/>
              <a:defRPr/>
            </a:pPr>
            <a:r>
              <a:rPr kumimoji="0" lang="es-PE" altLang="es-PE"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Tiempo</a:t>
            </a:r>
          </a:p>
        </p:txBody>
      </p:sp>
      <p:pic>
        <p:nvPicPr>
          <p:cNvPr id="5" name="Imagen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023945" y="1251771"/>
            <a:ext cx="3763894" cy="2509262"/>
          </a:xfrm>
          <a:prstGeom prst="rect">
            <a:avLst/>
          </a:prstGeom>
        </p:spPr>
      </p:pic>
      <p:sp>
        <p:nvSpPr>
          <p:cNvPr id="10" name="CuadroTexto 9">
            <a:extLst>
              <a:ext uri="{FF2B5EF4-FFF2-40B4-BE49-F238E27FC236}">
                <a16:creationId xmlns:a16="http://schemas.microsoft.com/office/drawing/2014/main" xmlns="" id="{BDBD89D4-980D-46D9-8251-9466BAF751DD}"/>
              </a:ext>
            </a:extLst>
          </p:cNvPr>
          <p:cNvSpPr txBox="1"/>
          <p:nvPr/>
        </p:nvSpPr>
        <p:spPr>
          <a:xfrm>
            <a:off x="4445876" y="5526785"/>
            <a:ext cx="4698124" cy="1015663"/>
          </a:xfrm>
          <a:prstGeom prst="rect">
            <a:avLst/>
          </a:prstGeom>
          <a:noFill/>
        </p:spPr>
        <p:txBody>
          <a:bodyPr wrap="square" rtlCol="0">
            <a:spAutoFit/>
          </a:bodyPr>
          <a:lstStyle/>
          <a:p>
            <a:pPr algn="r"/>
            <a:r>
              <a:rPr lang="es-ES" sz="1500" dirty="0">
                <a:solidFill>
                  <a:schemeClr val="tx1">
                    <a:lumMod val="75000"/>
                    <a:lumOff val="25000"/>
                  </a:schemeClr>
                </a:solidFill>
                <a:latin typeface="Arial" panose="020B0604020202020204" pitchFamily="34" charset="0"/>
                <a:cs typeface="Arial" panose="020B0604020202020204" pitchFamily="34" charset="0"/>
              </a:rPr>
              <a:t>Fuente: </a:t>
            </a:r>
            <a:r>
              <a:rPr lang="es-PE" sz="1500" dirty="0">
                <a:latin typeface="Arial" panose="020B0604020202020204" pitchFamily="34" charset="0"/>
                <a:cs typeface="Arial" panose="020B0604020202020204" pitchFamily="34" charset="0"/>
                <a:hlinkClick r:id="rId3"/>
              </a:rPr>
              <a:t>https://rpp.pe/peru/actualidad/un-limeno-pierde-en-promedio-20-dias-al-ano-atrapado-en-el-trafico-noticia-1146916</a:t>
            </a:r>
            <a:endParaRPr lang="es-ES" sz="1500" dirty="0">
              <a:solidFill>
                <a:schemeClr val="tx1">
                  <a:lumMod val="75000"/>
                  <a:lumOff val="25000"/>
                </a:schemeClr>
              </a:solidFill>
              <a:latin typeface="Arial" panose="020B0604020202020204" pitchFamily="34" charset="0"/>
              <a:cs typeface="Arial" panose="020B0604020202020204" pitchFamily="34" charset="0"/>
            </a:endParaRPr>
          </a:p>
          <a:p>
            <a:pPr algn="r"/>
            <a:endParaRPr lang="es-PE" sz="15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xmlns="" id="{BDBD89D4-980D-46D9-8251-9466BAF751DD}"/>
              </a:ext>
            </a:extLst>
          </p:cNvPr>
          <p:cNvSpPr txBox="1"/>
          <p:nvPr/>
        </p:nvSpPr>
        <p:spPr>
          <a:xfrm>
            <a:off x="4210891" y="4102801"/>
            <a:ext cx="4691966" cy="1323439"/>
          </a:xfrm>
          <a:prstGeom prst="rect">
            <a:avLst/>
          </a:prstGeom>
          <a:noFill/>
        </p:spPr>
        <p:txBody>
          <a:bodyPr wrap="square" rtlCol="0">
            <a:spAutoFit/>
          </a:bodyPr>
          <a:lstStyle/>
          <a:p>
            <a:pPr algn="just"/>
            <a:r>
              <a:rPr lang="es-ES" sz="2000" i="1" dirty="0">
                <a:solidFill>
                  <a:schemeClr val="tx1">
                    <a:lumMod val="75000"/>
                    <a:lumOff val="25000"/>
                  </a:schemeClr>
                </a:solidFill>
                <a:latin typeface="Arial" panose="020B0604020202020204" pitchFamily="34" charset="0"/>
                <a:cs typeface="Arial" panose="020B0604020202020204" pitchFamily="34" charset="0"/>
              </a:rPr>
              <a:t>Una investigación de Fundación “Transitemos” indica que un limeño promedio pierde 20 días atrapado en el tráfico al año.</a:t>
            </a:r>
          </a:p>
        </p:txBody>
      </p:sp>
      <p:pic>
        <p:nvPicPr>
          <p:cNvPr id="8" name="Imagen 7"/>
          <p:cNvPicPr>
            <a:picLocks noChangeAspect="1"/>
          </p:cNvPicPr>
          <p:nvPr/>
        </p:nvPicPr>
        <p:blipFill>
          <a:blip r:embed="rId4"/>
          <a:stretch>
            <a:fillRect/>
          </a:stretch>
        </p:blipFill>
        <p:spPr>
          <a:xfrm>
            <a:off x="236482" y="2643180"/>
            <a:ext cx="3974409" cy="3699839"/>
          </a:xfrm>
          <a:prstGeom prst="rect">
            <a:avLst/>
          </a:prstGeom>
        </p:spPr>
      </p:pic>
      <p:sp>
        <p:nvSpPr>
          <p:cNvPr id="2" name="1 Marcador de número de diapositiva"/>
          <p:cNvSpPr>
            <a:spLocks noGrp="1"/>
          </p:cNvSpPr>
          <p:nvPr>
            <p:ph type="sldNum" sz="quarter" idx="12"/>
          </p:nvPr>
        </p:nvSpPr>
        <p:spPr/>
        <p:txBody>
          <a:bodyPr/>
          <a:lstStyle/>
          <a:p>
            <a:fld id="{D6533E24-B84E-4EFC-AF38-C75A0F933B17}" type="slidenum">
              <a:rPr lang="es-PE" smtClean="0"/>
              <a:t>22</a:t>
            </a:fld>
            <a:endParaRPr lang="es-PE"/>
          </a:p>
        </p:txBody>
      </p:sp>
    </p:spTree>
    <p:extLst>
      <p:ext uri="{BB962C8B-B14F-4D97-AF65-F5344CB8AC3E}">
        <p14:creationId xmlns:p14="http://schemas.microsoft.com/office/powerpoint/2010/main" val="4277174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uadroTexto 20">
            <a:extLst>
              <a:ext uri="{FF2B5EF4-FFF2-40B4-BE49-F238E27FC236}">
                <a16:creationId xmlns:a16="http://schemas.microsoft.com/office/drawing/2014/main" xmlns="" id="{BDBD89D4-980D-46D9-8251-9466BAF751DD}"/>
              </a:ext>
            </a:extLst>
          </p:cNvPr>
          <p:cNvSpPr txBox="1"/>
          <p:nvPr/>
        </p:nvSpPr>
        <p:spPr>
          <a:xfrm>
            <a:off x="198679" y="1800937"/>
            <a:ext cx="3732190" cy="1938992"/>
          </a:xfrm>
          <a:prstGeom prst="rect">
            <a:avLst/>
          </a:prstGeom>
          <a:noFill/>
        </p:spPr>
        <p:txBody>
          <a:bodyPr wrap="square" rtlCol="0">
            <a:spAutoFit/>
          </a:bodyPr>
          <a:lstStyle/>
          <a:p>
            <a:pPr marL="342900" indent="-342900" algn="just">
              <a:buFont typeface="Arial" panose="020B0604020202020204" pitchFamily="34" charset="0"/>
              <a:buChar char="•"/>
            </a:pPr>
            <a:r>
              <a:rPr lang="es-ES" sz="2000" dirty="0">
                <a:solidFill>
                  <a:schemeClr val="tx1">
                    <a:lumMod val="75000"/>
                    <a:lumOff val="25000"/>
                  </a:schemeClr>
                </a:solidFill>
                <a:latin typeface="Arial" panose="020B0604020202020204" pitchFamily="34" charset="0"/>
                <a:cs typeface="Arial" panose="020B0604020202020204" pitchFamily="34" charset="0"/>
              </a:rPr>
              <a:t>Permite hacer seguimiento al trámite.</a:t>
            </a:r>
          </a:p>
          <a:p>
            <a:pPr marL="342900" indent="-342900" algn="just">
              <a:buFont typeface="Arial" panose="020B0604020202020204" pitchFamily="34" charset="0"/>
              <a:buChar char="•"/>
            </a:pPr>
            <a:r>
              <a:rPr lang="es-ES" sz="2000" dirty="0">
                <a:solidFill>
                  <a:schemeClr val="tx1">
                    <a:lumMod val="75000"/>
                    <a:lumOff val="25000"/>
                  </a:schemeClr>
                </a:solidFill>
                <a:latin typeface="Arial" panose="020B0604020202020204" pitchFamily="34" charset="0"/>
                <a:cs typeface="Arial" panose="020B0604020202020204" pitchFamily="34" charset="0"/>
              </a:rPr>
              <a:t>Permite descargar la respuesta en cualquier momento y lugar.</a:t>
            </a:r>
          </a:p>
          <a:p>
            <a:pPr marL="171450" indent="-171450" algn="just">
              <a:buFont typeface="Arial" panose="020B0604020202020204" pitchFamily="34" charset="0"/>
              <a:buChar char="•"/>
            </a:pPr>
            <a:endParaRPr lang="es-PE" sz="20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2" name="Imagen 1"/>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17483" y="3655334"/>
            <a:ext cx="3613386" cy="2735402"/>
          </a:xfrm>
          <a:prstGeom prst="rect">
            <a:avLst/>
          </a:prstGeom>
        </p:spPr>
      </p:pic>
      <p:sp>
        <p:nvSpPr>
          <p:cNvPr id="4" name="Título 1">
            <a:extLst>
              <a:ext uri="{FF2B5EF4-FFF2-40B4-BE49-F238E27FC236}">
                <a16:creationId xmlns:a16="http://schemas.microsoft.com/office/drawing/2014/main" xmlns="" id="{0C308AAA-3DF6-4799-BFED-0E07170D2CA8}"/>
              </a:ext>
            </a:extLst>
          </p:cNvPr>
          <p:cNvSpPr txBox="1">
            <a:spLocks/>
          </p:cNvSpPr>
          <p:nvPr/>
        </p:nvSpPr>
        <p:spPr bwMode="auto">
          <a:xfrm>
            <a:off x="198679" y="1051348"/>
            <a:ext cx="8577021"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rtl="0" eaLnBrk="0" fontAlgn="base" hangingPunct="0">
              <a:lnSpc>
                <a:spcPct val="90000"/>
              </a:lnSpc>
              <a:spcBef>
                <a:spcPct val="0"/>
              </a:spcBef>
              <a:spcAft>
                <a:spcPct val="0"/>
              </a:spcAft>
              <a:defRPr sz="28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defTabSz="914400" rtl="0" eaLnBrk="1" fontAlgn="base" latinLnBrk="0" hangingPunct="1">
              <a:lnSpc>
                <a:spcPct val="90000"/>
              </a:lnSpc>
              <a:spcBef>
                <a:spcPct val="0"/>
              </a:spcBef>
              <a:spcAft>
                <a:spcPct val="0"/>
              </a:spcAft>
              <a:buClrTx/>
              <a:buSzTx/>
              <a:buFontTx/>
              <a:buNone/>
              <a:tabLst/>
              <a:defRPr/>
            </a:pPr>
            <a:r>
              <a:rPr kumimoji="0" lang="es-PE" altLang="es-PE"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Trazabilidad</a:t>
            </a:r>
          </a:p>
        </p:txBody>
      </p:sp>
      <p:pic>
        <p:nvPicPr>
          <p:cNvPr id="6148" name="Picture 4" descr="Related imag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042084" y="4797790"/>
            <a:ext cx="1898918" cy="1898918"/>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n 14"/>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154416" y="1578398"/>
            <a:ext cx="3242239" cy="3444637"/>
          </a:xfrm>
          <a:prstGeom prst="rect">
            <a:avLst/>
          </a:prstGeom>
          <a:ln>
            <a:solidFill>
              <a:schemeClr val="tx1"/>
            </a:solidFill>
          </a:ln>
        </p:spPr>
      </p:pic>
      <p:sp>
        <p:nvSpPr>
          <p:cNvPr id="3" name="2 Marcador de número de diapositiva"/>
          <p:cNvSpPr>
            <a:spLocks noGrp="1"/>
          </p:cNvSpPr>
          <p:nvPr>
            <p:ph type="sldNum" sz="quarter" idx="12"/>
          </p:nvPr>
        </p:nvSpPr>
        <p:spPr/>
        <p:txBody>
          <a:bodyPr/>
          <a:lstStyle/>
          <a:p>
            <a:fld id="{D6533E24-B84E-4EFC-AF38-C75A0F933B17}" type="slidenum">
              <a:rPr lang="es-PE" smtClean="0"/>
              <a:t>23</a:t>
            </a:fld>
            <a:endParaRPr lang="es-PE"/>
          </a:p>
        </p:txBody>
      </p:sp>
    </p:spTree>
    <p:extLst>
      <p:ext uri="{BB962C8B-B14F-4D97-AF65-F5344CB8AC3E}">
        <p14:creationId xmlns:p14="http://schemas.microsoft.com/office/powerpoint/2010/main" val="312709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xmlns="" id="{030A0945-68E8-44C2-AF5C-04454FD3BEA0}"/>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colorTemperature colorTemp="5900"/>
                    </a14:imgEffect>
                    <a14:imgEffect>
                      <a14:saturation sat="0"/>
                    </a14:imgEffect>
                  </a14:imgLayer>
                </a14:imgProps>
              </a:ext>
              <a:ext uri="{28A0092B-C50C-407E-A947-70E740481C1C}">
                <a14:useLocalDpi xmlns:a14="http://schemas.microsoft.com/office/drawing/2010/main"/>
              </a:ext>
            </a:extLst>
          </a:blip>
          <a:srcRect/>
          <a:stretch/>
        </p:blipFill>
        <p:spPr bwMode="auto">
          <a:xfrm>
            <a:off x="2097043" y="2573709"/>
            <a:ext cx="6458378" cy="4212985"/>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a:extLst>
              <a:ext uri="{FF2B5EF4-FFF2-40B4-BE49-F238E27FC236}">
                <a16:creationId xmlns:a16="http://schemas.microsoft.com/office/drawing/2014/main" xmlns="" id="{0C308AAA-3DF6-4799-BFED-0E07170D2CA8}"/>
              </a:ext>
            </a:extLst>
          </p:cNvPr>
          <p:cNvSpPr txBox="1">
            <a:spLocks/>
          </p:cNvSpPr>
          <p:nvPr/>
        </p:nvSpPr>
        <p:spPr bwMode="auto">
          <a:xfrm>
            <a:off x="149431" y="1111786"/>
            <a:ext cx="470965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28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defTabSz="914400" rtl="0" eaLnBrk="1" fontAlgn="base" latinLnBrk="0" hangingPunct="1">
              <a:lnSpc>
                <a:spcPct val="90000"/>
              </a:lnSpc>
              <a:spcBef>
                <a:spcPct val="0"/>
              </a:spcBef>
              <a:spcAft>
                <a:spcPct val="0"/>
              </a:spcAft>
              <a:buClrTx/>
              <a:buSzTx/>
              <a:buFontTx/>
              <a:buNone/>
              <a:tabLst/>
              <a:defRPr/>
            </a:pPr>
            <a:r>
              <a:rPr kumimoji="0" lang="es-PE" altLang="es-PE"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Rompe Fronteras</a:t>
            </a:r>
          </a:p>
        </p:txBody>
      </p:sp>
      <p:sp>
        <p:nvSpPr>
          <p:cNvPr id="21" name="CuadroTexto 20">
            <a:extLst>
              <a:ext uri="{FF2B5EF4-FFF2-40B4-BE49-F238E27FC236}">
                <a16:creationId xmlns:a16="http://schemas.microsoft.com/office/drawing/2014/main" xmlns="" id="{BDBD89D4-980D-46D9-8251-9466BAF751DD}"/>
              </a:ext>
            </a:extLst>
          </p:cNvPr>
          <p:cNvSpPr txBox="1"/>
          <p:nvPr/>
        </p:nvSpPr>
        <p:spPr>
          <a:xfrm>
            <a:off x="349417" y="1615469"/>
            <a:ext cx="8206004" cy="1323439"/>
          </a:xfrm>
          <a:prstGeom prst="rect">
            <a:avLst/>
          </a:prstGeom>
          <a:noFill/>
        </p:spPr>
        <p:txBody>
          <a:bodyPr wrap="square" rtlCol="0">
            <a:spAutoFit/>
          </a:bodyPr>
          <a:lstStyle/>
          <a:p>
            <a:pPr algn="just"/>
            <a:r>
              <a:rPr lang="es-ES" sz="2000" dirty="0">
                <a:solidFill>
                  <a:schemeClr val="tx1">
                    <a:lumMod val="75000"/>
                    <a:lumOff val="25000"/>
                  </a:schemeClr>
                </a:solidFill>
                <a:latin typeface="Arial" panose="020B0604020202020204" pitchFamily="34" charset="0"/>
                <a:cs typeface="Arial" panose="020B0604020202020204" pitchFamily="34" charset="0"/>
              </a:rPr>
              <a:t>Del total de procesos administrativos que hemos puesto a disposición de manera virtual, a la fecha 74% de las atenciones se realizan en canales virtuales.</a:t>
            </a:r>
          </a:p>
          <a:p>
            <a:pPr marL="171450" indent="-171450" algn="just">
              <a:buFont typeface="Arial" panose="020B0604020202020204" pitchFamily="34" charset="0"/>
              <a:buChar char="•"/>
            </a:pPr>
            <a:endParaRPr lang="es-PE" sz="20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12" name="Imagen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05261" y="2800974"/>
            <a:ext cx="504915" cy="504915"/>
          </a:xfrm>
          <a:prstGeom prst="rect">
            <a:avLst/>
          </a:prstGeom>
        </p:spPr>
      </p:pic>
      <p:pic>
        <p:nvPicPr>
          <p:cNvPr id="26" name="Imagen 2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84611" y="3008997"/>
            <a:ext cx="504915" cy="504915"/>
          </a:xfrm>
          <a:prstGeom prst="rect">
            <a:avLst/>
          </a:prstGeom>
        </p:spPr>
      </p:pic>
      <p:pic>
        <p:nvPicPr>
          <p:cNvPr id="27" name="Imagen 2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35810" y="3167955"/>
            <a:ext cx="504915" cy="504915"/>
          </a:xfrm>
          <a:prstGeom prst="rect">
            <a:avLst/>
          </a:prstGeom>
        </p:spPr>
      </p:pic>
      <p:pic>
        <p:nvPicPr>
          <p:cNvPr id="28" name="Imagen 2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03214" y="5223384"/>
            <a:ext cx="504915" cy="504915"/>
          </a:xfrm>
          <a:prstGeom prst="rect">
            <a:avLst/>
          </a:prstGeom>
        </p:spPr>
      </p:pic>
      <p:pic>
        <p:nvPicPr>
          <p:cNvPr id="29" name="Imagen 2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55672" y="5389395"/>
            <a:ext cx="504915" cy="504915"/>
          </a:xfrm>
          <a:prstGeom prst="rect">
            <a:avLst/>
          </a:prstGeom>
        </p:spPr>
      </p:pic>
      <p:pic>
        <p:nvPicPr>
          <p:cNvPr id="30" name="Imagen 2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32978" y="3579083"/>
            <a:ext cx="504915" cy="504915"/>
          </a:xfrm>
          <a:prstGeom prst="rect">
            <a:avLst/>
          </a:prstGeom>
        </p:spPr>
      </p:pic>
      <p:pic>
        <p:nvPicPr>
          <p:cNvPr id="31" name="Imagen 3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88267" y="4539772"/>
            <a:ext cx="504915" cy="504915"/>
          </a:xfrm>
          <a:prstGeom prst="rect">
            <a:avLst/>
          </a:prstGeom>
        </p:spPr>
      </p:pic>
      <p:pic>
        <p:nvPicPr>
          <p:cNvPr id="2066" name="Picture 18" descr="Image result for reniec logo"/>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55775" y="5168235"/>
            <a:ext cx="577203" cy="221160"/>
          </a:xfrm>
          <a:prstGeom prst="rect">
            <a:avLst/>
          </a:prstGeom>
          <a:noFill/>
          <a:extLst>
            <a:ext uri="{909E8E84-426E-40DD-AFC4-6F175D3DCCD1}">
              <a14:hiddenFill xmlns:a14="http://schemas.microsoft.com/office/drawing/2010/main">
                <a:solidFill>
                  <a:srgbClr val="FFFFFF"/>
                </a:solidFill>
              </a14:hiddenFill>
            </a:ext>
          </a:extLst>
        </p:spPr>
      </p:pic>
      <p:pic>
        <p:nvPicPr>
          <p:cNvPr id="35" name="Imagen 3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83352" y="4083998"/>
            <a:ext cx="504915" cy="504915"/>
          </a:xfrm>
          <a:prstGeom prst="rect">
            <a:avLst/>
          </a:prstGeom>
        </p:spPr>
      </p:pic>
      <p:sp>
        <p:nvSpPr>
          <p:cNvPr id="2" name="1 Marcador de número de diapositiva"/>
          <p:cNvSpPr>
            <a:spLocks noGrp="1"/>
          </p:cNvSpPr>
          <p:nvPr>
            <p:ph type="sldNum" sz="quarter" idx="12"/>
          </p:nvPr>
        </p:nvSpPr>
        <p:spPr/>
        <p:txBody>
          <a:bodyPr/>
          <a:lstStyle/>
          <a:p>
            <a:fld id="{D6533E24-B84E-4EFC-AF38-C75A0F933B17}" type="slidenum">
              <a:rPr lang="es-PE" smtClean="0"/>
              <a:t>24</a:t>
            </a:fld>
            <a:endParaRPr lang="es-PE"/>
          </a:p>
        </p:txBody>
      </p:sp>
    </p:spTree>
    <p:extLst>
      <p:ext uri="{BB962C8B-B14F-4D97-AF65-F5344CB8AC3E}">
        <p14:creationId xmlns:p14="http://schemas.microsoft.com/office/powerpoint/2010/main" val="946646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BDBD89D4-980D-46D9-8251-9466BAF751DD}"/>
              </a:ext>
            </a:extLst>
          </p:cNvPr>
          <p:cNvSpPr txBox="1"/>
          <p:nvPr/>
        </p:nvSpPr>
        <p:spPr>
          <a:xfrm>
            <a:off x="198680" y="1627517"/>
            <a:ext cx="4026480" cy="1015663"/>
          </a:xfrm>
          <a:prstGeom prst="rect">
            <a:avLst/>
          </a:prstGeom>
          <a:noFill/>
        </p:spPr>
        <p:txBody>
          <a:bodyPr wrap="square" rtlCol="0">
            <a:spAutoFit/>
          </a:bodyPr>
          <a:lstStyle/>
          <a:p>
            <a:pPr marL="342900" indent="-342900" algn="just">
              <a:buFont typeface="Arial" panose="020B0604020202020204" pitchFamily="34" charset="0"/>
              <a:buChar char="•"/>
            </a:pPr>
            <a:r>
              <a:rPr lang="es-ES" sz="2000" dirty="0">
                <a:solidFill>
                  <a:schemeClr val="tx1">
                    <a:lumMod val="75000"/>
                    <a:lumOff val="25000"/>
                  </a:schemeClr>
                </a:solidFill>
                <a:latin typeface="Arial" panose="020B0604020202020204" pitchFamily="34" charset="0"/>
                <a:cs typeface="Arial" panose="020B0604020202020204" pitchFamily="34" charset="0"/>
              </a:rPr>
              <a:t>Acercamiento al ciudadano al uso de trámites virtuales con entidades del Estado.</a:t>
            </a:r>
          </a:p>
        </p:txBody>
      </p:sp>
      <p:sp>
        <p:nvSpPr>
          <p:cNvPr id="5" name="Título 1">
            <a:extLst>
              <a:ext uri="{FF2B5EF4-FFF2-40B4-BE49-F238E27FC236}">
                <a16:creationId xmlns:a16="http://schemas.microsoft.com/office/drawing/2014/main" xmlns="" id="{0C308AAA-3DF6-4799-BFED-0E07170D2CA8}"/>
              </a:ext>
            </a:extLst>
          </p:cNvPr>
          <p:cNvSpPr txBox="1">
            <a:spLocks/>
          </p:cNvSpPr>
          <p:nvPr/>
        </p:nvSpPr>
        <p:spPr bwMode="auto">
          <a:xfrm>
            <a:off x="198679" y="1100467"/>
            <a:ext cx="470965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2500"/>
          </a:bodyPr>
          <a:lstStyle>
            <a:lvl1pPr algn="l" rtl="0" eaLnBrk="0" fontAlgn="base" hangingPunct="0">
              <a:lnSpc>
                <a:spcPct val="90000"/>
              </a:lnSpc>
              <a:spcBef>
                <a:spcPct val="0"/>
              </a:spcBef>
              <a:spcAft>
                <a:spcPct val="0"/>
              </a:spcAft>
              <a:defRPr sz="28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defTabSz="914400" rtl="0" eaLnBrk="1" fontAlgn="base" latinLnBrk="0" hangingPunct="1">
              <a:lnSpc>
                <a:spcPct val="90000"/>
              </a:lnSpc>
              <a:spcBef>
                <a:spcPct val="0"/>
              </a:spcBef>
              <a:spcAft>
                <a:spcPct val="0"/>
              </a:spcAft>
              <a:buClrTx/>
              <a:buSzTx/>
              <a:buFontTx/>
              <a:buNone/>
              <a:tabLst/>
              <a:defRPr/>
            </a:pPr>
            <a:r>
              <a:rPr kumimoji="0" lang="es-PE" altLang="es-PE"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Aplicación de la tecnología</a:t>
            </a:r>
          </a:p>
        </p:txBody>
      </p:sp>
      <p:sp>
        <p:nvSpPr>
          <p:cNvPr id="7" name="CuadroTexto 6">
            <a:extLst>
              <a:ext uri="{FF2B5EF4-FFF2-40B4-BE49-F238E27FC236}">
                <a16:creationId xmlns:a16="http://schemas.microsoft.com/office/drawing/2014/main" xmlns="" id="{BDBD89D4-980D-46D9-8251-9466BAF751DD}"/>
              </a:ext>
            </a:extLst>
          </p:cNvPr>
          <p:cNvSpPr txBox="1"/>
          <p:nvPr/>
        </p:nvSpPr>
        <p:spPr>
          <a:xfrm>
            <a:off x="578068" y="4232930"/>
            <a:ext cx="2448911" cy="1200329"/>
          </a:xfrm>
          <a:prstGeom prst="rect">
            <a:avLst/>
          </a:prstGeom>
          <a:noFill/>
        </p:spPr>
        <p:txBody>
          <a:bodyPr wrap="square" rtlCol="0">
            <a:spAutoFit/>
          </a:bodyPr>
          <a:lstStyle/>
          <a:p>
            <a:pPr algn="just"/>
            <a:r>
              <a:rPr lang="es-ES" dirty="0">
                <a:solidFill>
                  <a:schemeClr val="tx1">
                    <a:lumMod val="75000"/>
                    <a:lumOff val="25000"/>
                  </a:schemeClr>
                </a:solidFill>
                <a:latin typeface="Arial" panose="020B0604020202020204" pitchFamily="34" charset="0"/>
                <a:cs typeface="Arial" panose="020B0604020202020204" pitchFamily="34" charset="0"/>
              </a:rPr>
              <a:t>Experiencia que muchos ya tienen con empresas privadas.</a:t>
            </a:r>
          </a:p>
          <a:p>
            <a:pPr algn="just"/>
            <a:endParaRPr lang="es-ES" i="1" dirty="0">
              <a:latin typeface="Arial" panose="020B0604020202020204" pitchFamily="34" charset="0"/>
              <a:cs typeface="Arial" panose="020B0604020202020204" pitchFamily="34" charset="0"/>
            </a:endParaRPr>
          </a:p>
        </p:txBody>
      </p:sp>
      <p:pic>
        <p:nvPicPr>
          <p:cNvPr id="11268" name="Picture 4" descr="Related imag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81425" y="3970171"/>
            <a:ext cx="2638495" cy="263849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n 1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8936" y="1632075"/>
            <a:ext cx="4383472" cy="2022210"/>
          </a:xfrm>
          <a:prstGeom prst="rect">
            <a:avLst/>
          </a:prstGeom>
        </p:spPr>
      </p:pic>
      <p:sp>
        <p:nvSpPr>
          <p:cNvPr id="2" name="1 Marcador de número de diapositiva"/>
          <p:cNvSpPr>
            <a:spLocks noGrp="1"/>
          </p:cNvSpPr>
          <p:nvPr>
            <p:ph type="sldNum" sz="quarter" idx="12"/>
          </p:nvPr>
        </p:nvSpPr>
        <p:spPr/>
        <p:txBody>
          <a:bodyPr/>
          <a:lstStyle/>
          <a:p>
            <a:fld id="{D6533E24-B84E-4EFC-AF38-C75A0F933B17}" type="slidenum">
              <a:rPr lang="es-PE" smtClean="0"/>
              <a:t>25</a:t>
            </a:fld>
            <a:endParaRPr lang="es-PE"/>
          </a:p>
        </p:txBody>
      </p:sp>
    </p:spTree>
    <p:extLst>
      <p:ext uri="{BB962C8B-B14F-4D97-AF65-F5344CB8AC3E}">
        <p14:creationId xmlns:p14="http://schemas.microsoft.com/office/powerpoint/2010/main" val="1551246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89801" y="1837724"/>
            <a:ext cx="4521200" cy="480437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Título 1">
            <a:extLst>
              <a:ext uri="{FF2B5EF4-FFF2-40B4-BE49-F238E27FC236}">
                <a16:creationId xmlns:a16="http://schemas.microsoft.com/office/drawing/2014/main" xmlns="" id="{0C308AAA-3DF6-4799-BFED-0E07170D2CA8}"/>
              </a:ext>
            </a:extLst>
          </p:cNvPr>
          <p:cNvSpPr txBox="1">
            <a:spLocks/>
          </p:cNvSpPr>
          <p:nvPr/>
        </p:nvSpPr>
        <p:spPr bwMode="auto">
          <a:xfrm>
            <a:off x="335313" y="1310674"/>
            <a:ext cx="470965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2500"/>
          </a:bodyPr>
          <a:lstStyle>
            <a:lvl1pPr algn="l" rtl="0" eaLnBrk="0" fontAlgn="base" hangingPunct="0">
              <a:lnSpc>
                <a:spcPct val="90000"/>
              </a:lnSpc>
              <a:spcBef>
                <a:spcPct val="0"/>
              </a:spcBef>
              <a:spcAft>
                <a:spcPct val="0"/>
              </a:spcAft>
              <a:defRPr sz="28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defTabSz="914400" rtl="0" eaLnBrk="1" fontAlgn="base" latinLnBrk="0" hangingPunct="1">
              <a:lnSpc>
                <a:spcPct val="90000"/>
              </a:lnSpc>
              <a:spcBef>
                <a:spcPct val="0"/>
              </a:spcBef>
              <a:spcAft>
                <a:spcPct val="0"/>
              </a:spcAft>
              <a:buClrTx/>
              <a:buSzTx/>
              <a:buFontTx/>
              <a:buNone/>
              <a:tabLst/>
              <a:defRPr/>
            </a:pPr>
            <a:r>
              <a:rPr kumimoji="0" lang="es-PE" altLang="es-PE"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Accesibilidad a la respuesta</a:t>
            </a:r>
          </a:p>
        </p:txBody>
      </p:sp>
      <p:grpSp>
        <p:nvGrpSpPr>
          <p:cNvPr id="6" name="Grupo 5"/>
          <p:cNvGrpSpPr/>
          <p:nvPr/>
        </p:nvGrpSpPr>
        <p:grpSpPr>
          <a:xfrm>
            <a:off x="433131" y="1983336"/>
            <a:ext cx="3917175" cy="4475355"/>
            <a:chOff x="4363385" y="1186197"/>
            <a:chExt cx="3917175" cy="4475355"/>
          </a:xfrm>
        </p:grpSpPr>
        <p:pic>
          <p:nvPicPr>
            <p:cNvPr id="7" name="Imagen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63385" y="1186197"/>
              <a:ext cx="3917175" cy="2912837"/>
            </a:xfrm>
            <a:prstGeom prst="rect">
              <a:avLst/>
            </a:prstGeom>
          </p:spPr>
        </p:pic>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56424" y="4099034"/>
              <a:ext cx="3336846" cy="1562518"/>
            </a:xfrm>
            <a:prstGeom prst="rect">
              <a:avLst/>
            </a:prstGeom>
          </p:spPr>
        </p:pic>
      </p:grpSp>
      <p:pic>
        <p:nvPicPr>
          <p:cNvPr id="10" name="Imagen 9">
            <a:extLst>
              <a:ext uri="{FF2B5EF4-FFF2-40B4-BE49-F238E27FC236}">
                <a16:creationId xmlns:a16="http://schemas.microsoft.com/office/drawing/2014/main" xmlns="" id="{4526C949-6DA2-4AD9-9B9A-938A73CB22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253" r="1429"/>
          <a:stretch/>
        </p:blipFill>
        <p:spPr>
          <a:xfrm>
            <a:off x="5162838" y="2006612"/>
            <a:ext cx="3297991" cy="2889561"/>
          </a:xfrm>
          <a:prstGeom prst="rect">
            <a:avLst/>
          </a:prstGeom>
        </p:spPr>
      </p:pic>
      <p:cxnSp>
        <p:nvCxnSpPr>
          <p:cNvPr id="12" name="Conector recto de flecha 11"/>
          <p:cNvCxnSpPr/>
          <p:nvPr/>
        </p:nvCxnSpPr>
        <p:spPr>
          <a:xfrm flipH="1">
            <a:off x="4160505" y="3628259"/>
            <a:ext cx="1755228" cy="59908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CuadroTexto 12">
            <a:extLst>
              <a:ext uri="{FF2B5EF4-FFF2-40B4-BE49-F238E27FC236}">
                <a16:creationId xmlns:a16="http://schemas.microsoft.com/office/drawing/2014/main" xmlns="" id="{BDBD89D4-980D-46D9-8251-9466BAF751DD}"/>
              </a:ext>
            </a:extLst>
          </p:cNvPr>
          <p:cNvSpPr txBox="1"/>
          <p:nvPr/>
        </p:nvSpPr>
        <p:spPr>
          <a:xfrm>
            <a:off x="4697755" y="5241688"/>
            <a:ext cx="3991674" cy="677108"/>
          </a:xfrm>
          <a:prstGeom prst="rect">
            <a:avLst/>
          </a:prstGeom>
          <a:noFill/>
        </p:spPr>
        <p:txBody>
          <a:bodyPr wrap="square" rtlCol="0">
            <a:spAutoFit/>
          </a:bodyPr>
          <a:lstStyle/>
          <a:p>
            <a:pPr algn="just"/>
            <a:r>
              <a:rPr lang="es-ES" sz="1900" i="1" dirty="0">
                <a:solidFill>
                  <a:schemeClr val="tx1">
                    <a:lumMod val="75000"/>
                    <a:lumOff val="25000"/>
                  </a:schemeClr>
                </a:solidFill>
                <a:latin typeface="Arial" panose="020B0604020202020204" pitchFamily="34" charset="0"/>
                <a:cs typeface="Arial" panose="020B0604020202020204" pitchFamily="34" charset="0"/>
              </a:rPr>
              <a:t>Descarga de Carta de Respuesta a SAIP con firma electrónica.</a:t>
            </a:r>
          </a:p>
        </p:txBody>
      </p:sp>
      <p:sp>
        <p:nvSpPr>
          <p:cNvPr id="3" name="2 Marcador de número de diapositiva"/>
          <p:cNvSpPr>
            <a:spLocks noGrp="1"/>
          </p:cNvSpPr>
          <p:nvPr>
            <p:ph type="sldNum" sz="quarter" idx="12"/>
          </p:nvPr>
        </p:nvSpPr>
        <p:spPr/>
        <p:txBody>
          <a:bodyPr/>
          <a:lstStyle/>
          <a:p>
            <a:fld id="{D6533E24-B84E-4EFC-AF38-C75A0F933B17}" type="slidenum">
              <a:rPr lang="es-PE" smtClean="0"/>
              <a:t>26</a:t>
            </a:fld>
            <a:endParaRPr lang="es-PE"/>
          </a:p>
        </p:txBody>
      </p:sp>
    </p:spTree>
    <p:extLst>
      <p:ext uri="{BB962C8B-B14F-4D97-AF65-F5344CB8AC3E}">
        <p14:creationId xmlns:p14="http://schemas.microsoft.com/office/powerpoint/2010/main" val="9535037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uadroTexto 20">
            <a:extLst>
              <a:ext uri="{FF2B5EF4-FFF2-40B4-BE49-F238E27FC236}">
                <a16:creationId xmlns:a16="http://schemas.microsoft.com/office/drawing/2014/main" xmlns="" id="{BDBD89D4-980D-46D9-8251-9466BAF751DD}"/>
              </a:ext>
            </a:extLst>
          </p:cNvPr>
          <p:cNvSpPr txBox="1"/>
          <p:nvPr/>
        </p:nvSpPr>
        <p:spPr>
          <a:xfrm>
            <a:off x="198679" y="1627517"/>
            <a:ext cx="8493376" cy="1015663"/>
          </a:xfrm>
          <a:prstGeom prst="rect">
            <a:avLst/>
          </a:prstGeom>
          <a:noFill/>
        </p:spPr>
        <p:txBody>
          <a:bodyPr wrap="square" rtlCol="0">
            <a:spAutoFit/>
          </a:bodyPr>
          <a:lstStyle/>
          <a:p>
            <a:pPr marL="285750" indent="-285750" algn="just">
              <a:buFont typeface="Arial" panose="020B0604020202020204" pitchFamily="34" charset="0"/>
              <a:buChar char="•"/>
            </a:pPr>
            <a:r>
              <a:rPr lang="es-ES" sz="2000" dirty="0">
                <a:solidFill>
                  <a:schemeClr val="tx1">
                    <a:lumMod val="75000"/>
                    <a:lumOff val="25000"/>
                  </a:schemeClr>
                </a:solidFill>
                <a:latin typeface="Arial" panose="020B0604020202020204" pitchFamily="34" charset="0"/>
                <a:cs typeface="Arial" panose="020B0604020202020204" pitchFamily="34" charset="0"/>
              </a:rPr>
              <a:t>Contribuye a la Transformación Digital del Estado.</a:t>
            </a:r>
          </a:p>
          <a:p>
            <a:pPr marL="285750" indent="-285750" algn="just">
              <a:buFont typeface="Arial" panose="020B0604020202020204" pitchFamily="34" charset="0"/>
              <a:buChar char="•"/>
            </a:pPr>
            <a:r>
              <a:rPr lang="es-ES" sz="2000" dirty="0">
                <a:solidFill>
                  <a:schemeClr val="tx1">
                    <a:lumMod val="75000"/>
                    <a:lumOff val="25000"/>
                  </a:schemeClr>
                </a:solidFill>
                <a:latin typeface="Arial" panose="020B0604020202020204" pitchFamily="34" charset="0"/>
                <a:cs typeface="Arial" panose="020B0604020202020204" pitchFamily="34" charset="0"/>
              </a:rPr>
              <a:t>Promueve el Gobierno Abierto.</a:t>
            </a:r>
          </a:p>
          <a:p>
            <a:pPr marL="171450" indent="-171450" algn="just">
              <a:buFont typeface="Arial" panose="020B0604020202020204" pitchFamily="34" charset="0"/>
              <a:buChar char="•"/>
            </a:pPr>
            <a:endParaRPr lang="es-PE"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Título 1">
            <a:extLst>
              <a:ext uri="{FF2B5EF4-FFF2-40B4-BE49-F238E27FC236}">
                <a16:creationId xmlns:a16="http://schemas.microsoft.com/office/drawing/2014/main" xmlns="" id="{0C308AAA-3DF6-4799-BFED-0E07170D2CA8}"/>
              </a:ext>
            </a:extLst>
          </p:cNvPr>
          <p:cNvSpPr txBox="1">
            <a:spLocks/>
          </p:cNvSpPr>
          <p:nvPr/>
        </p:nvSpPr>
        <p:spPr bwMode="auto">
          <a:xfrm>
            <a:off x="198679" y="1100467"/>
            <a:ext cx="470965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77500" lnSpcReduction="20000"/>
          </a:bodyPr>
          <a:lstStyle>
            <a:lvl1pPr algn="l" rtl="0" eaLnBrk="0" fontAlgn="base" hangingPunct="0">
              <a:lnSpc>
                <a:spcPct val="90000"/>
              </a:lnSpc>
              <a:spcBef>
                <a:spcPct val="0"/>
              </a:spcBef>
              <a:spcAft>
                <a:spcPct val="0"/>
              </a:spcAft>
              <a:defRPr sz="28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defTabSz="914400" rtl="0" eaLnBrk="1" fontAlgn="base" latinLnBrk="0" hangingPunct="1">
              <a:lnSpc>
                <a:spcPct val="90000"/>
              </a:lnSpc>
              <a:spcBef>
                <a:spcPct val="0"/>
              </a:spcBef>
              <a:spcAft>
                <a:spcPct val="0"/>
              </a:spcAft>
              <a:buClrTx/>
              <a:buSzTx/>
              <a:buFontTx/>
              <a:buNone/>
              <a:tabLst/>
              <a:defRPr/>
            </a:pPr>
            <a:r>
              <a:rPr lang="es-PE" altLang="es-PE" b="1" dirty="0">
                <a:solidFill>
                  <a:srgbClr val="002060"/>
                </a:solidFill>
              </a:rPr>
              <a:t>Mejoras en la gestión del Estado</a:t>
            </a:r>
            <a:endParaRPr kumimoji="0" lang="es-PE" altLang="es-PE"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4" name="CuadroTexto 3">
            <a:extLst>
              <a:ext uri="{FF2B5EF4-FFF2-40B4-BE49-F238E27FC236}">
                <a16:creationId xmlns:a16="http://schemas.microsoft.com/office/drawing/2014/main" xmlns="" id="{BDBD89D4-980D-46D9-8251-9466BAF751DD}"/>
              </a:ext>
            </a:extLst>
          </p:cNvPr>
          <p:cNvSpPr txBox="1"/>
          <p:nvPr/>
        </p:nvSpPr>
        <p:spPr>
          <a:xfrm>
            <a:off x="471775" y="5181600"/>
            <a:ext cx="7978541" cy="1554272"/>
          </a:xfrm>
          <a:prstGeom prst="rect">
            <a:avLst/>
          </a:prstGeom>
          <a:noFill/>
        </p:spPr>
        <p:txBody>
          <a:bodyPr wrap="square" rtlCol="0">
            <a:spAutoFit/>
          </a:bodyPr>
          <a:lstStyle/>
          <a:p>
            <a:pPr algn="just"/>
            <a:r>
              <a:rPr lang="es-ES" sz="1900" i="1" dirty="0">
                <a:solidFill>
                  <a:schemeClr val="tx1">
                    <a:lumMod val="75000"/>
                    <a:lumOff val="25000"/>
                  </a:schemeClr>
                </a:solidFill>
                <a:latin typeface="Arial" panose="020B0604020202020204" pitchFamily="34" charset="0"/>
                <a:cs typeface="Arial" panose="020B0604020202020204" pitchFamily="34" charset="0"/>
              </a:rPr>
              <a:t>El </a:t>
            </a:r>
            <a:r>
              <a:rPr lang="es-ES" sz="1900" i="1" dirty="0" err="1">
                <a:solidFill>
                  <a:schemeClr val="tx1">
                    <a:lumMod val="75000"/>
                    <a:lumOff val="25000"/>
                  </a:schemeClr>
                </a:solidFill>
                <a:latin typeface="Arial" panose="020B0604020202020204" pitchFamily="34" charset="0"/>
                <a:cs typeface="Arial" panose="020B0604020202020204" pitchFamily="34" charset="0"/>
              </a:rPr>
              <a:t>DNIe</a:t>
            </a:r>
            <a:r>
              <a:rPr lang="es-ES" sz="1900" i="1" dirty="0">
                <a:solidFill>
                  <a:schemeClr val="tx1">
                    <a:lumMod val="75000"/>
                    <a:lumOff val="25000"/>
                  </a:schemeClr>
                </a:solidFill>
                <a:latin typeface="Arial" panose="020B0604020202020204" pitchFamily="34" charset="0"/>
                <a:cs typeface="Arial" panose="020B0604020202020204" pitchFamily="34" charset="0"/>
              </a:rPr>
              <a:t> aporta a la modernización y simplificación de la administración pública, permite al Estado la posibilidad de ofrecer servicios al ciudadano a través de Internet, desde cualquier parte del país o del mundo y a cualquier momento. Los peruanos en el exterior recibirán la misma atención que recibirían si estuvieran en el Perú</a:t>
            </a:r>
          </a:p>
        </p:txBody>
      </p:sp>
      <p:pic>
        <p:nvPicPr>
          <p:cNvPr id="12290" name="Picture 2" descr="Related image"/>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1670636" y="2280152"/>
            <a:ext cx="5549462" cy="2901448"/>
          </a:xfrm>
          <a:prstGeom prst="rect">
            <a:avLst/>
          </a:prstGeom>
          <a:noFill/>
          <a:extLst>
            <a:ext uri="{909E8E84-426E-40DD-AFC4-6F175D3DCCD1}">
              <a14:hiddenFill xmlns:a14="http://schemas.microsoft.com/office/drawing/2010/main">
                <a:solidFill>
                  <a:srgbClr val="FFFFFF"/>
                </a:solidFill>
              </a14:hiddenFill>
            </a:ext>
          </a:extLst>
        </p:spPr>
      </p:pic>
      <p:sp>
        <p:nvSpPr>
          <p:cNvPr id="2" name="1 Marcador de número de diapositiva"/>
          <p:cNvSpPr>
            <a:spLocks noGrp="1"/>
          </p:cNvSpPr>
          <p:nvPr>
            <p:ph type="sldNum" sz="quarter" idx="12"/>
          </p:nvPr>
        </p:nvSpPr>
        <p:spPr/>
        <p:txBody>
          <a:bodyPr/>
          <a:lstStyle/>
          <a:p>
            <a:fld id="{D6533E24-B84E-4EFC-AF38-C75A0F933B17}" type="slidenum">
              <a:rPr lang="es-PE" smtClean="0"/>
              <a:t>27</a:t>
            </a:fld>
            <a:endParaRPr lang="es-PE"/>
          </a:p>
        </p:txBody>
      </p:sp>
    </p:spTree>
    <p:extLst>
      <p:ext uri="{BB962C8B-B14F-4D97-AF65-F5344CB8AC3E}">
        <p14:creationId xmlns:p14="http://schemas.microsoft.com/office/powerpoint/2010/main" val="38868933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xmlns="" id="{0C308AAA-3DF6-4799-BFED-0E07170D2CA8}"/>
              </a:ext>
            </a:extLst>
          </p:cNvPr>
          <p:cNvSpPr txBox="1">
            <a:spLocks/>
          </p:cNvSpPr>
          <p:nvPr/>
        </p:nvSpPr>
        <p:spPr bwMode="auto">
          <a:xfrm>
            <a:off x="257498" y="1687209"/>
            <a:ext cx="470965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28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defTabSz="914400" eaLnBrk="1" hangingPunct="1">
              <a:defRPr/>
            </a:pPr>
            <a:r>
              <a:rPr lang="es-PE" altLang="es-PE" b="1" dirty="0">
                <a:solidFill>
                  <a:srgbClr val="002060"/>
                </a:solidFill>
              </a:rPr>
              <a:t>Sede Digital</a:t>
            </a:r>
            <a:endParaRPr kumimoji="0" lang="es-PE" altLang="es-PE"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6" name="CuadroTexto 5">
            <a:extLst>
              <a:ext uri="{FF2B5EF4-FFF2-40B4-BE49-F238E27FC236}">
                <a16:creationId xmlns:a16="http://schemas.microsoft.com/office/drawing/2014/main" xmlns="" id="{BDBD89D4-980D-46D9-8251-9466BAF751DD}"/>
              </a:ext>
            </a:extLst>
          </p:cNvPr>
          <p:cNvSpPr txBox="1"/>
          <p:nvPr/>
        </p:nvSpPr>
        <p:spPr>
          <a:xfrm>
            <a:off x="213334" y="2222841"/>
            <a:ext cx="4982923" cy="4093428"/>
          </a:xfrm>
          <a:prstGeom prst="rect">
            <a:avLst/>
          </a:prstGeom>
          <a:noFill/>
        </p:spPr>
        <p:txBody>
          <a:bodyPr wrap="square" rtlCol="0">
            <a:spAutoFit/>
          </a:bodyPr>
          <a:lstStyle/>
          <a:p>
            <a:pPr marL="285750" indent="-285750" algn="just">
              <a:buFont typeface="Arial" panose="020B0604020202020204" pitchFamily="34" charset="0"/>
              <a:buChar char="•"/>
            </a:pPr>
            <a:r>
              <a:rPr lang="es-ES" sz="2000" dirty="0">
                <a:solidFill>
                  <a:schemeClr val="tx1">
                    <a:lumMod val="75000"/>
                    <a:lumOff val="25000"/>
                  </a:schemeClr>
                </a:solidFill>
                <a:latin typeface="Arial" panose="020B0604020202020204" pitchFamily="34" charset="0"/>
                <a:cs typeface="Arial" panose="020B0604020202020204" pitchFamily="34" charset="0"/>
              </a:rPr>
              <a:t>Es un tipo de canal digital, a través del cual pueden acceder los ciudadanos y personas en general a un catálogo de servicios digitales, realizar trámites, hacer seguimiento de los mismos, </a:t>
            </a:r>
            <a:r>
              <a:rPr lang="es-ES" sz="2000" dirty="0" err="1">
                <a:solidFill>
                  <a:schemeClr val="tx1">
                    <a:lumMod val="75000"/>
                    <a:lumOff val="25000"/>
                  </a:schemeClr>
                </a:solidFill>
                <a:latin typeface="Arial" panose="020B0604020202020204" pitchFamily="34" charset="0"/>
                <a:cs typeface="Arial" panose="020B0604020202020204" pitchFamily="34" charset="0"/>
              </a:rPr>
              <a:t>recepcionar</a:t>
            </a:r>
            <a:r>
              <a:rPr lang="es-ES" sz="2000" dirty="0">
                <a:solidFill>
                  <a:schemeClr val="tx1">
                    <a:lumMod val="75000"/>
                    <a:lumOff val="25000"/>
                  </a:schemeClr>
                </a:solidFill>
                <a:latin typeface="Arial" panose="020B0604020202020204" pitchFamily="34" charset="0"/>
                <a:cs typeface="Arial" panose="020B0604020202020204" pitchFamily="34" charset="0"/>
              </a:rPr>
              <a:t> y enviar documentos electrónicos, y cuya titularidad, gestión y administración corresponde a cada entidad de la Administración Pública en los tres niveles de gobierno (Art. 20 DL 1412).</a:t>
            </a:r>
          </a:p>
          <a:p>
            <a:pPr marL="285750" indent="-285750" algn="just">
              <a:buFont typeface="Arial" panose="020B0604020202020204" pitchFamily="34" charset="0"/>
              <a:buChar char="•"/>
            </a:pPr>
            <a:r>
              <a:rPr lang="es-ES" sz="2000" dirty="0">
                <a:solidFill>
                  <a:schemeClr val="tx1">
                    <a:lumMod val="75000"/>
                    <a:lumOff val="25000"/>
                  </a:schemeClr>
                </a:solidFill>
                <a:latin typeface="Arial" panose="020B0604020202020204" pitchFamily="34" charset="0"/>
                <a:cs typeface="Arial" panose="020B0604020202020204" pitchFamily="34" charset="0"/>
              </a:rPr>
              <a:t>Se considera al nombre de dominio de la entidad (dominio “.gob.pe”).</a:t>
            </a:r>
          </a:p>
        </p:txBody>
      </p:sp>
      <p:pic>
        <p:nvPicPr>
          <p:cNvPr id="13314" name="Picture 2" descr="Related image"/>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a:stretch/>
        </p:blipFill>
        <p:spPr bwMode="auto">
          <a:xfrm>
            <a:off x="5307724" y="2144111"/>
            <a:ext cx="3494181" cy="3195144"/>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xmlns="" id="{CE41D527-A8DF-4075-A0BA-4EF9EA28CE13}"/>
              </a:ext>
            </a:extLst>
          </p:cNvPr>
          <p:cNvSpPr/>
          <p:nvPr/>
        </p:nvSpPr>
        <p:spPr>
          <a:xfrm>
            <a:off x="257498" y="1128920"/>
            <a:ext cx="8558690" cy="523220"/>
          </a:xfrm>
          <a:prstGeom prst="rect">
            <a:avLst/>
          </a:prstGeom>
        </p:spPr>
        <p:txBody>
          <a:bodyPr wrap="none">
            <a:spAutoFit/>
          </a:bodyPr>
          <a:lstStyle/>
          <a:p>
            <a:r>
              <a:rPr lang="es-PE" sz="2800" b="1" cap="all" dirty="0">
                <a:solidFill>
                  <a:srgbClr val="000000"/>
                </a:solidFill>
                <a:latin typeface="SwitzerlandNarrow"/>
              </a:rPr>
              <a:t>Decreto legislativo 1412 - LEY DE GOBIERNO DIGITAL</a:t>
            </a:r>
            <a:endParaRPr lang="es-PE" sz="2800" dirty="0"/>
          </a:p>
        </p:txBody>
      </p:sp>
      <p:sp>
        <p:nvSpPr>
          <p:cNvPr id="3" name="2 Marcador de número de diapositiva"/>
          <p:cNvSpPr>
            <a:spLocks noGrp="1"/>
          </p:cNvSpPr>
          <p:nvPr>
            <p:ph type="sldNum" sz="quarter" idx="12"/>
          </p:nvPr>
        </p:nvSpPr>
        <p:spPr/>
        <p:txBody>
          <a:bodyPr/>
          <a:lstStyle/>
          <a:p>
            <a:fld id="{D6533E24-B84E-4EFC-AF38-C75A0F933B17}" type="slidenum">
              <a:rPr lang="es-PE" smtClean="0"/>
              <a:t>28</a:t>
            </a:fld>
            <a:endParaRPr lang="es-PE"/>
          </a:p>
        </p:txBody>
      </p:sp>
    </p:spTree>
    <p:extLst>
      <p:ext uri="{BB962C8B-B14F-4D97-AF65-F5344CB8AC3E}">
        <p14:creationId xmlns:p14="http://schemas.microsoft.com/office/powerpoint/2010/main" val="12092348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xmlns="" id="{0C308AAA-3DF6-4799-BFED-0E07170D2CA8}"/>
              </a:ext>
            </a:extLst>
          </p:cNvPr>
          <p:cNvSpPr txBox="1">
            <a:spLocks/>
          </p:cNvSpPr>
          <p:nvPr/>
        </p:nvSpPr>
        <p:spPr bwMode="auto">
          <a:xfrm>
            <a:off x="240720" y="1175480"/>
            <a:ext cx="470965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28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defTabSz="914400" eaLnBrk="1" hangingPunct="1">
              <a:defRPr/>
            </a:pPr>
            <a:r>
              <a:rPr lang="es-PE" altLang="es-PE" b="1" dirty="0">
                <a:solidFill>
                  <a:srgbClr val="002060"/>
                </a:solidFill>
              </a:rPr>
              <a:t>Registro Digital</a:t>
            </a:r>
            <a:endParaRPr kumimoji="0" lang="es-PE" altLang="es-PE"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6" name="CuadroTexto 5">
            <a:extLst>
              <a:ext uri="{FF2B5EF4-FFF2-40B4-BE49-F238E27FC236}">
                <a16:creationId xmlns:a16="http://schemas.microsoft.com/office/drawing/2014/main" xmlns="" id="{BDBD89D4-980D-46D9-8251-9466BAF751DD}"/>
              </a:ext>
            </a:extLst>
          </p:cNvPr>
          <p:cNvSpPr txBox="1"/>
          <p:nvPr/>
        </p:nvSpPr>
        <p:spPr>
          <a:xfrm>
            <a:off x="309036" y="1797123"/>
            <a:ext cx="4573019" cy="2862322"/>
          </a:xfrm>
          <a:prstGeom prst="rect">
            <a:avLst/>
          </a:prstGeom>
          <a:noFill/>
        </p:spPr>
        <p:txBody>
          <a:bodyPr wrap="square" rtlCol="0">
            <a:spAutoFit/>
          </a:bodyPr>
          <a:lstStyle/>
          <a:p>
            <a:pPr marL="285750" indent="-285750" algn="just">
              <a:buFont typeface="Arial" panose="020B0604020202020204" pitchFamily="34" charset="0"/>
              <a:buChar char="•"/>
            </a:pPr>
            <a:r>
              <a:rPr lang="es-ES" sz="2000" dirty="0">
                <a:solidFill>
                  <a:schemeClr val="tx1">
                    <a:lumMod val="75000"/>
                    <a:lumOff val="25000"/>
                  </a:schemeClr>
                </a:solidFill>
                <a:latin typeface="Arial" panose="020B0604020202020204" pitchFamily="34" charset="0"/>
                <a:cs typeface="Arial" panose="020B0604020202020204" pitchFamily="34" charset="0"/>
              </a:rPr>
              <a:t>Las sedes digitales de las entidades de la Administración Pública cuentan con un registro digital para recibir documentos, solicitudes, escritos y comunicaciones electrónicas dirigidas a dicha entidad (Art. 21 DL 1412).</a:t>
            </a:r>
          </a:p>
          <a:p>
            <a:pPr marL="285750" indent="-285750" algn="just">
              <a:buFont typeface="Arial" panose="020B0604020202020204" pitchFamily="34" charset="0"/>
              <a:buChar char="•"/>
            </a:pPr>
            <a:r>
              <a:rPr lang="es-ES" sz="2000" dirty="0">
                <a:solidFill>
                  <a:schemeClr val="tx1">
                    <a:lumMod val="75000"/>
                    <a:lumOff val="25000"/>
                  </a:schemeClr>
                </a:solidFill>
                <a:latin typeface="Arial" panose="020B0604020202020204" pitchFamily="34" charset="0"/>
                <a:cs typeface="Arial" panose="020B0604020202020204" pitchFamily="34" charset="0"/>
              </a:rPr>
              <a:t>La Entidad deberá llevar un registro por cada sede.</a:t>
            </a:r>
          </a:p>
        </p:txBody>
      </p:sp>
      <p:pic>
        <p:nvPicPr>
          <p:cNvPr id="14338" name="Picture 2" descr="Related imag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38996" y="1618558"/>
            <a:ext cx="5715000" cy="3219451"/>
          </a:xfrm>
          <a:prstGeom prst="rect">
            <a:avLst/>
          </a:prstGeom>
          <a:noFill/>
          <a:extLst>
            <a:ext uri="{909E8E84-426E-40DD-AFC4-6F175D3DCCD1}">
              <a14:hiddenFill xmlns:a14="http://schemas.microsoft.com/office/drawing/2010/main">
                <a:solidFill>
                  <a:srgbClr val="FFFFFF"/>
                </a:solidFill>
              </a14:hiddenFill>
            </a:ext>
          </a:extLst>
        </p:spPr>
      </p:pic>
      <p:sp>
        <p:nvSpPr>
          <p:cNvPr id="2" name="1 Marcador de número de diapositiva"/>
          <p:cNvSpPr>
            <a:spLocks noGrp="1"/>
          </p:cNvSpPr>
          <p:nvPr>
            <p:ph type="sldNum" sz="quarter" idx="12"/>
          </p:nvPr>
        </p:nvSpPr>
        <p:spPr/>
        <p:txBody>
          <a:bodyPr/>
          <a:lstStyle/>
          <a:p>
            <a:fld id="{D6533E24-B84E-4EFC-AF38-C75A0F933B17}" type="slidenum">
              <a:rPr lang="es-PE" smtClean="0"/>
              <a:t>29</a:t>
            </a:fld>
            <a:endParaRPr lang="es-PE"/>
          </a:p>
        </p:txBody>
      </p:sp>
    </p:spTree>
    <p:extLst>
      <p:ext uri="{BB962C8B-B14F-4D97-AF65-F5344CB8AC3E}">
        <p14:creationId xmlns:p14="http://schemas.microsoft.com/office/powerpoint/2010/main" val="1445008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xmlns="" id="{05547BCC-974D-4B10-8FD2-0453FB847190}"/>
              </a:ext>
            </a:extLst>
          </p:cNvPr>
          <p:cNvSpPr txBox="1">
            <a:spLocks/>
          </p:cNvSpPr>
          <p:nvPr/>
        </p:nvSpPr>
        <p:spPr>
          <a:xfrm>
            <a:off x="2964975" y="3090483"/>
            <a:ext cx="3662327" cy="12550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tx1"/>
                </a:solidFill>
                <a:latin typeface="Arial Narrow" panose="020B0606020202030204" pitchFamily="34" charset="0"/>
                <a:ea typeface="+mj-ea"/>
                <a:cs typeface="+mj-cs"/>
              </a:defRPr>
            </a:lvl1pPr>
          </a:lstStyle>
          <a:p>
            <a:pPr algn="ctr"/>
            <a:r>
              <a:rPr lang="es-PE" altLang="es-PE" sz="3600" b="1" dirty="0"/>
              <a:t>1. Introducción al Evento</a:t>
            </a: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3</a:t>
            </a:fld>
            <a:endParaRPr lang="es-PE"/>
          </a:p>
        </p:txBody>
      </p:sp>
    </p:spTree>
    <p:extLst>
      <p:ext uri="{BB962C8B-B14F-4D97-AF65-F5344CB8AC3E}">
        <p14:creationId xmlns:p14="http://schemas.microsoft.com/office/powerpoint/2010/main" val="7946498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xmlns="" id="{0C308AAA-3DF6-4799-BFED-0E07170D2CA8}"/>
              </a:ext>
            </a:extLst>
          </p:cNvPr>
          <p:cNvSpPr txBox="1">
            <a:spLocks/>
          </p:cNvSpPr>
          <p:nvPr/>
        </p:nvSpPr>
        <p:spPr bwMode="auto">
          <a:xfrm>
            <a:off x="345824" y="1532832"/>
            <a:ext cx="4709653"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rtl="0" eaLnBrk="0" fontAlgn="base" hangingPunct="0">
              <a:lnSpc>
                <a:spcPct val="90000"/>
              </a:lnSpc>
              <a:spcBef>
                <a:spcPct val="0"/>
              </a:spcBef>
              <a:spcAft>
                <a:spcPct val="0"/>
              </a:spcAft>
              <a:defRPr sz="28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defTabSz="914400" rtl="0" eaLnBrk="1" fontAlgn="base" latinLnBrk="0" hangingPunct="1">
              <a:lnSpc>
                <a:spcPct val="90000"/>
              </a:lnSpc>
              <a:spcBef>
                <a:spcPct val="0"/>
              </a:spcBef>
              <a:spcAft>
                <a:spcPct val="0"/>
              </a:spcAft>
              <a:buClrTx/>
              <a:buSzTx/>
              <a:buFontTx/>
              <a:buNone/>
              <a:tabLst/>
              <a:defRPr/>
            </a:pPr>
            <a:r>
              <a:rPr kumimoji="0" lang="es-PE" altLang="es-PE"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Domicilio Electrónico</a:t>
            </a:r>
          </a:p>
        </p:txBody>
      </p:sp>
      <p:sp>
        <p:nvSpPr>
          <p:cNvPr id="6" name="CuadroTexto 5">
            <a:extLst>
              <a:ext uri="{FF2B5EF4-FFF2-40B4-BE49-F238E27FC236}">
                <a16:creationId xmlns:a16="http://schemas.microsoft.com/office/drawing/2014/main" xmlns="" id="{BDBD89D4-980D-46D9-8251-9466BAF751DD}"/>
              </a:ext>
            </a:extLst>
          </p:cNvPr>
          <p:cNvSpPr txBox="1"/>
          <p:nvPr/>
        </p:nvSpPr>
        <p:spPr>
          <a:xfrm>
            <a:off x="345824" y="2059882"/>
            <a:ext cx="5497928" cy="2246769"/>
          </a:xfrm>
          <a:prstGeom prst="rect">
            <a:avLst/>
          </a:prstGeom>
          <a:noFill/>
        </p:spPr>
        <p:txBody>
          <a:bodyPr wrap="square" rtlCol="0">
            <a:spAutoFit/>
          </a:bodyPr>
          <a:lstStyle/>
          <a:p>
            <a:pPr algn="just"/>
            <a:r>
              <a:rPr lang="es-ES" sz="2000" dirty="0">
                <a:solidFill>
                  <a:schemeClr val="tx1">
                    <a:lumMod val="75000"/>
                    <a:lumOff val="25000"/>
                  </a:schemeClr>
                </a:solidFill>
                <a:latin typeface="Arial" panose="020B0604020202020204" pitchFamily="34" charset="0"/>
                <a:cs typeface="Arial" panose="020B0604020202020204" pitchFamily="34" charset="0"/>
              </a:rPr>
              <a:t>Atributos de la identidad digital que se constituye en el domicilio habitual de un ciudadano en el entorno digital, el cual es utilizado por las entidades de la Administración Pública para efectuar comunicaciones o notificaciones (Art. 22 DL 1412).</a:t>
            </a:r>
          </a:p>
          <a:p>
            <a:pPr marL="171450" indent="-171450" algn="just">
              <a:buFont typeface="Arial" panose="020B0604020202020204" pitchFamily="34" charset="0"/>
              <a:buChar char="•"/>
            </a:pPr>
            <a:endParaRPr lang="es-PE" sz="20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4102" name="Picture 6" descr="Image result for domicilio electronico"/>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20666" r="19696"/>
          <a:stretch/>
        </p:blipFill>
        <p:spPr bwMode="auto">
          <a:xfrm>
            <a:off x="6016359" y="1937625"/>
            <a:ext cx="2593629" cy="1822562"/>
          </a:xfrm>
          <a:prstGeom prst="rect">
            <a:avLst/>
          </a:prstGeom>
          <a:noFill/>
          <a:extLst>
            <a:ext uri="{909E8E84-426E-40DD-AFC4-6F175D3DCCD1}">
              <a14:hiddenFill xmlns:a14="http://schemas.microsoft.com/office/drawing/2010/main">
                <a:solidFill>
                  <a:srgbClr val="FFFFFF"/>
                </a:solidFill>
              </a14:hiddenFill>
            </a:ext>
          </a:extLst>
        </p:spPr>
      </p:pic>
      <p:sp>
        <p:nvSpPr>
          <p:cNvPr id="2" name="1 Marcador de número de diapositiva"/>
          <p:cNvSpPr>
            <a:spLocks noGrp="1"/>
          </p:cNvSpPr>
          <p:nvPr>
            <p:ph type="sldNum" sz="quarter" idx="12"/>
          </p:nvPr>
        </p:nvSpPr>
        <p:spPr/>
        <p:txBody>
          <a:bodyPr/>
          <a:lstStyle/>
          <a:p>
            <a:fld id="{D6533E24-B84E-4EFC-AF38-C75A0F933B17}" type="slidenum">
              <a:rPr lang="es-PE" smtClean="0"/>
              <a:t>30</a:t>
            </a:fld>
            <a:endParaRPr lang="es-PE"/>
          </a:p>
        </p:txBody>
      </p:sp>
    </p:spTree>
    <p:extLst>
      <p:ext uri="{BB962C8B-B14F-4D97-AF65-F5344CB8AC3E}">
        <p14:creationId xmlns:p14="http://schemas.microsoft.com/office/powerpoint/2010/main" val="39994182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xmlns="" id="{05547BCC-974D-4B10-8FD2-0453FB847190}"/>
              </a:ext>
            </a:extLst>
          </p:cNvPr>
          <p:cNvSpPr txBox="1">
            <a:spLocks/>
          </p:cNvSpPr>
          <p:nvPr/>
        </p:nvSpPr>
        <p:spPr>
          <a:xfrm>
            <a:off x="2226143" y="3031760"/>
            <a:ext cx="4837387" cy="165768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tx1"/>
                </a:solidFill>
                <a:latin typeface="Arial Narrow" panose="020B0606020202030204" pitchFamily="34" charset="0"/>
                <a:ea typeface="+mj-ea"/>
                <a:cs typeface="+mj-cs"/>
              </a:defRPr>
            </a:lvl1pPr>
          </a:lstStyle>
          <a:p>
            <a:pPr algn="ctr"/>
            <a:r>
              <a:rPr lang="es-PE" altLang="es-PE" b="1" dirty="0">
                <a:latin typeface="Arial" panose="020B0604020202020204" pitchFamily="34" charset="0"/>
                <a:cs typeface="Arial" panose="020B0604020202020204" pitchFamily="34" charset="0"/>
              </a:rPr>
              <a:t>4. Reconocimientos</a:t>
            </a:r>
            <a:endParaRPr lang="es-ES" dirty="0">
              <a:latin typeface="Arial" panose="020B0604020202020204" pitchFamily="34" charset="0"/>
              <a:cs typeface="Arial" panose="020B0604020202020204" pitchFamily="34" charset="0"/>
            </a:endParaRPr>
          </a:p>
          <a:p>
            <a:pPr algn="ctr"/>
            <a:endParaRPr lang="es-PE" altLang="es-PE" b="1" dirty="0">
              <a:latin typeface="Arial" panose="020B0604020202020204" pitchFamily="34" charset="0"/>
              <a:cs typeface="Arial" panose="020B0604020202020204" pitchFamily="34" charset="0"/>
            </a:endParaRP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31</a:t>
            </a:fld>
            <a:endParaRPr lang="es-PE"/>
          </a:p>
        </p:txBody>
      </p:sp>
    </p:spTree>
    <p:extLst>
      <p:ext uri="{BB962C8B-B14F-4D97-AF65-F5344CB8AC3E}">
        <p14:creationId xmlns:p14="http://schemas.microsoft.com/office/powerpoint/2010/main" val="2892634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09A1DD14-56BB-4B54-B51C-45596A6322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447875" y="3678579"/>
            <a:ext cx="5311094" cy="2831942"/>
          </a:xfrm>
          <a:prstGeom prst="rect">
            <a:avLst/>
          </a:prstGeom>
        </p:spPr>
      </p:pic>
      <p:pic>
        <p:nvPicPr>
          <p:cNvPr id="6" name="Imagen 5">
            <a:extLst>
              <a:ext uri="{FF2B5EF4-FFF2-40B4-BE49-F238E27FC236}">
                <a16:creationId xmlns:a16="http://schemas.microsoft.com/office/drawing/2014/main" xmlns="" id="{8307E679-174D-475F-8539-3F6812089B6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20785" y="1233179"/>
            <a:ext cx="3850547" cy="2887911"/>
          </a:xfrm>
          <a:prstGeom prst="rect">
            <a:avLst/>
          </a:prstGeom>
        </p:spPr>
      </p:pic>
      <p:pic>
        <p:nvPicPr>
          <p:cNvPr id="2050" name="Picture 2" descr="Resultado de imagen para TRABAJO EN EQUIPO AGRADECIMIENTO&quot;">
            <a:extLst>
              <a:ext uri="{FF2B5EF4-FFF2-40B4-BE49-F238E27FC236}">
                <a16:creationId xmlns:a16="http://schemas.microsoft.com/office/drawing/2014/main" xmlns="" id="{5567AD1C-329A-43AA-9BD9-00A1CE3CB1D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008746" y="1233179"/>
            <a:ext cx="2027907" cy="202790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ultado de imagen para AGRADECIMIENTO EQUIPO&quot;">
            <a:extLst>
              <a:ext uri="{FF2B5EF4-FFF2-40B4-BE49-F238E27FC236}">
                <a16:creationId xmlns:a16="http://schemas.microsoft.com/office/drawing/2014/main" xmlns="" id="{316C5A42-3DD1-491D-A836-038B206B9E2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36894" y="4769138"/>
            <a:ext cx="2730879" cy="1365440"/>
          </a:xfrm>
          <a:prstGeom prst="rect">
            <a:avLst/>
          </a:prstGeom>
          <a:noFill/>
          <a:extLst>
            <a:ext uri="{909E8E84-426E-40DD-AFC4-6F175D3DCCD1}">
              <a14:hiddenFill xmlns:a14="http://schemas.microsoft.com/office/drawing/2010/main">
                <a:solidFill>
                  <a:srgbClr val="FFFFFF"/>
                </a:solidFill>
              </a14:hiddenFill>
            </a:ext>
          </a:extLst>
        </p:spPr>
      </p:pic>
      <p:sp>
        <p:nvSpPr>
          <p:cNvPr id="2" name="1 Marcador de número de diapositiva"/>
          <p:cNvSpPr>
            <a:spLocks noGrp="1"/>
          </p:cNvSpPr>
          <p:nvPr>
            <p:ph type="sldNum" sz="quarter" idx="12"/>
          </p:nvPr>
        </p:nvSpPr>
        <p:spPr/>
        <p:txBody>
          <a:bodyPr/>
          <a:lstStyle/>
          <a:p>
            <a:fld id="{D6533E24-B84E-4EFC-AF38-C75A0F933B17}" type="slidenum">
              <a:rPr lang="es-PE" smtClean="0"/>
              <a:t>32</a:t>
            </a:fld>
            <a:endParaRPr lang="es-PE"/>
          </a:p>
        </p:txBody>
      </p:sp>
    </p:spTree>
    <p:extLst>
      <p:ext uri="{BB962C8B-B14F-4D97-AF65-F5344CB8AC3E}">
        <p14:creationId xmlns:p14="http://schemas.microsoft.com/office/powerpoint/2010/main" val="175304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a:extLst>
              <a:ext uri="{FF2B5EF4-FFF2-40B4-BE49-F238E27FC236}">
                <a16:creationId xmlns:a16="http://schemas.microsoft.com/office/drawing/2014/main" xmlns="" id="{AE29CA88-963D-406A-8177-8E19A951353D}"/>
              </a:ext>
            </a:extLst>
          </p:cNvPr>
          <p:cNvGrpSpPr/>
          <p:nvPr/>
        </p:nvGrpSpPr>
        <p:grpSpPr>
          <a:xfrm>
            <a:off x="5643598" y="4490211"/>
            <a:ext cx="3009478" cy="1561205"/>
            <a:chOff x="480184" y="4841485"/>
            <a:chExt cx="3009478" cy="1561205"/>
          </a:xfrm>
        </p:grpSpPr>
        <p:sp>
          <p:nvSpPr>
            <p:cNvPr id="5" name="Rectángulo: esquinas diagonales redondeadas 4">
              <a:extLst>
                <a:ext uri="{FF2B5EF4-FFF2-40B4-BE49-F238E27FC236}">
                  <a16:creationId xmlns:a16="http://schemas.microsoft.com/office/drawing/2014/main" xmlns="" id="{A5BBED65-D5DE-44A7-AD7B-88BCD319AE71}"/>
                </a:ext>
              </a:extLst>
            </p:cNvPr>
            <p:cNvSpPr/>
            <p:nvPr/>
          </p:nvSpPr>
          <p:spPr>
            <a:xfrm rot="20874552">
              <a:off x="480184" y="4841485"/>
              <a:ext cx="3009478" cy="1561205"/>
            </a:xfrm>
            <a:prstGeom prst="round2DiagRect">
              <a:avLst/>
            </a:prstGeom>
            <a:solidFill>
              <a:schemeClr val="bg1"/>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0000" rIns="180000" anchor="b" anchorCtr="0"/>
            <a:lstStyle/>
            <a:p>
              <a:pPr algn="r" eaLnBrk="0" fontAlgn="base" hangingPunct="0">
                <a:spcBef>
                  <a:spcPct val="0"/>
                </a:spcBef>
                <a:spcAft>
                  <a:spcPct val="0"/>
                </a:spcAft>
              </a:pPr>
              <a:r>
                <a:rPr lang="es-PE" sz="1500" b="1" dirty="0">
                  <a:solidFill>
                    <a:prstClr val="black"/>
                  </a:solidFill>
                  <a:latin typeface="Arial Narrow" pitchFamily="34" charset="0"/>
                  <a:cs typeface="Arial" pitchFamily="34" charset="0"/>
                </a:rPr>
                <a:t>Juan Manuel Merino Medina</a:t>
              </a:r>
            </a:p>
            <a:p>
              <a:pPr algn="r" eaLnBrk="0" fontAlgn="base" hangingPunct="0">
                <a:spcBef>
                  <a:spcPct val="0"/>
                </a:spcBef>
                <a:spcAft>
                  <a:spcPct val="0"/>
                </a:spcAft>
                <a:defRPr/>
              </a:pPr>
              <a:r>
                <a:rPr lang="es-PE" sz="1100" dirty="0">
                  <a:solidFill>
                    <a:prstClr val="black"/>
                  </a:solidFill>
                  <a:latin typeface="Arial Narrow" pitchFamily="34" charset="0"/>
                  <a:cs typeface="Arial" pitchFamily="34" charset="0"/>
                </a:rPr>
                <a:t>Jr. Bolivia N° 109 - Piso 4, Lima</a:t>
              </a:r>
            </a:p>
            <a:p>
              <a:pPr algn="r" eaLnBrk="0" fontAlgn="base" hangingPunct="0">
                <a:spcBef>
                  <a:spcPct val="0"/>
                </a:spcBef>
                <a:spcAft>
                  <a:spcPct val="0"/>
                </a:spcAft>
                <a:defRPr/>
              </a:pPr>
              <a:r>
                <a:rPr lang="es-PE" sz="1100" dirty="0">
                  <a:solidFill>
                    <a:prstClr val="black"/>
                  </a:solidFill>
                  <a:latin typeface="Arial Narrow" pitchFamily="34" charset="0"/>
                  <a:cs typeface="Arial" pitchFamily="34" charset="0"/>
                </a:rPr>
                <a:t>Tel. (01) 315-2700 Anexo 1138</a:t>
              </a:r>
            </a:p>
            <a:p>
              <a:pPr algn="r" eaLnBrk="0" fontAlgn="base" hangingPunct="0">
                <a:spcBef>
                  <a:spcPct val="0"/>
                </a:spcBef>
                <a:spcAft>
                  <a:spcPct val="0"/>
                </a:spcAft>
                <a:defRPr/>
              </a:pPr>
              <a:r>
                <a:rPr lang="es-PE" sz="1100" dirty="0">
                  <a:solidFill>
                    <a:prstClr val="black"/>
                  </a:solidFill>
                  <a:latin typeface="Arial Narrow" pitchFamily="34" charset="0"/>
                  <a:cs typeface="Arial" pitchFamily="34" charset="0"/>
                </a:rPr>
                <a:t>jmerino@reniec.gob.pe</a:t>
              </a:r>
            </a:p>
            <a:p>
              <a:pPr algn="r" eaLnBrk="0" fontAlgn="base" hangingPunct="0">
                <a:spcBef>
                  <a:spcPct val="0"/>
                </a:spcBef>
                <a:spcAft>
                  <a:spcPct val="0"/>
                </a:spcAft>
                <a:defRPr/>
              </a:pPr>
              <a:r>
                <a:rPr lang="es-PE" sz="1100" dirty="0">
                  <a:solidFill>
                    <a:prstClr val="black"/>
                  </a:solidFill>
                  <a:latin typeface="Arial Narrow" pitchFamily="34" charset="0"/>
                  <a:cs typeface="Arial" pitchFamily="34" charset="0"/>
                </a:rPr>
                <a:t>www.reniec.gob.pe</a:t>
              </a:r>
            </a:p>
          </p:txBody>
        </p:sp>
        <p:pic>
          <p:nvPicPr>
            <p:cNvPr id="6" name="Picture 6" descr="Resultado de imagen para reniec">
              <a:extLst>
                <a:ext uri="{FF2B5EF4-FFF2-40B4-BE49-F238E27FC236}">
                  <a16:creationId xmlns:a16="http://schemas.microsoft.com/office/drawing/2014/main" xmlns="" id="{3F803FD4-90F1-4721-A81D-E1C7EC9DBE4C}"/>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rot="20796684">
              <a:off x="534008" y="5102509"/>
              <a:ext cx="1009656" cy="408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ítulo 1">
            <a:extLst>
              <a:ext uri="{FF2B5EF4-FFF2-40B4-BE49-F238E27FC236}">
                <a16:creationId xmlns:a16="http://schemas.microsoft.com/office/drawing/2014/main" xmlns="" id="{05547BCC-974D-4B10-8FD2-0453FB847190}"/>
              </a:ext>
            </a:extLst>
          </p:cNvPr>
          <p:cNvSpPr txBox="1">
            <a:spLocks/>
          </p:cNvSpPr>
          <p:nvPr/>
        </p:nvSpPr>
        <p:spPr>
          <a:xfrm>
            <a:off x="2738473" y="2914314"/>
            <a:ext cx="2905125" cy="8937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tx1"/>
                </a:solidFill>
                <a:latin typeface="Arial Narrow" panose="020B0606020202030204" pitchFamily="34" charset="0"/>
                <a:ea typeface="+mj-ea"/>
                <a:cs typeface="+mj-cs"/>
              </a:defRPr>
            </a:lvl1pPr>
          </a:lstStyle>
          <a:p>
            <a:pPr algn="ctr"/>
            <a:r>
              <a:rPr lang="es-PE" altLang="es-PE" sz="4000" b="1" dirty="0"/>
              <a:t>¡Gracias!</a:t>
            </a: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33</a:t>
            </a:fld>
            <a:endParaRPr lang="es-PE"/>
          </a:p>
        </p:txBody>
      </p:sp>
    </p:spTree>
    <p:extLst>
      <p:ext uri="{BB962C8B-B14F-4D97-AF65-F5344CB8AC3E}">
        <p14:creationId xmlns:p14="http://schemas.microsoft.com/office/powerpoint/2010/main" val="3674485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B1DCED6-25DA-4275-962E-E315FF30BEA5}"/>
              </a:ext>
            </a:extLst>
          </p:cNvPr>
          <p:cNvSpPr>
            <a:spLocks noGrp="1"/>
          </p:cNvSpPr>
          <p:nvPr>
            <p:ph type="title"/>
          </p:nvPr>
        </p:nvSpPr>
        <p:spPr/>
        <p:txBody>
          <a:bodyPr/>
          <a:lstStyle/>
          <a:p>
            <a:endParaRPr lang="es-PE"/>
          </a:p>
        </p:txBody>
      </p:sp>
      <p:sp>
        <p:nvSpPr>
          <p:cNvPr id="3" name="2 Marcador de número de diapositiva"/>
          <p:cNvSpPr>
            <a:spLocks noGrp="1"/>
          </p:cNvSpPr>
          <p:nvPr>
            <p:ph type="sldNum" sz="quarter" idx="12"/>
          </p:nvPr>
        </p:nvSpPr>
        <p:spPr/>
        <p:txBody>
          <a:bodyPr/>
          <a:lstStyle/>
          <a:p>
            <a:fld id="{D6533E24-B84E-4EFC-AF38-C75A0F933B17}" type="slidenum">
              <a:rPr lang="es-PE" smtClean="0"/>
              <a:t>4</a:t>
            </a:fld>
            <a:endParaRPr lang="es-PE"/>
          </a:p>
        </p:txBody>
      </p:sp>
      <p:pic>
        <p:nvPicPr>
          <p:cNvPr id="8" name="LINEA DE TIEMPO.avi">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42653" y="1400623"/>
            <a:ext cx="8501912" cy="4781236"/>
          </a:xfrm>
        </p:spPr>
      </p:pic>
    </p:spTree>
    <p:extLst>
      <p:ext uri="{BB962C8B-B14F-4D97-AF65-F5344CB8AC3E}">
        <p14:creationId xmlns:p14="http://schemas.microsoft.com/office/powerpoint/2010/main" val="39241912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BDBD89D4-980D-46D9-8251-9466BAF751DD}"/>
              </a:ext>
            </a:extLst>
          </p:cNvPr>
          <p:cNvSpPr txBox="1"/>
          <p:nvPr/>
        </p:nvSpPr>
        <p:spPr>
          <a:xfrm>
            <a:off x="564673" y="1262134"/>
            <a:ext cx="7537582" cy="461665"/>
          </a:xfrm>
          <a:prstGeom prst="rect">
            <a:avLst/>
          </a:prstGeom>
          <a:noFill/>
        </p:spPr>
        <p:txBody>
          <a:bodyPr wrap="square" rtlCol="0">
            <a:spAutoFit/>
          </a:bodyPr>
          <a:lstStyle/>
          <a:p>
            <a:pPr algn="just"/>
            <a:r>
              <a:rPr lang="es-ES" sz="2400" dirty="0">
                <a:solidFill>
                  <a:schemeClr val="tx1">
                    <a:lumMod val="75000"/>
                    <a:lumOff val="25000"/>
                  </a:schemeClr>
                </a:solidFill>
                <a:latin typeface="Arial" panose="020B0604020202020204" pitchFamily="34" charset="0"/>
                <a:cs typeface="Arial" panose="020B0604020202020204" pitchFamily="34" charset="0"/>
              </a:rPr>
              <a:t>¿Cómo Transitar este Camino?</a:t>
            </a:r>
          </a:p>
        </p:txBody>
      </p:sp>
      <p:cxnSp>
        <p:nvCxnSpPr>
          <p:cNvPr id="5" name="Conector recto de flecha 4"/>
          <p:cNvCxnSpPr/>
          <p:nvPr/>
        </p:nvCxnSpPr>
        <p:spPr>
          <a:xfrm>
            <a:off x="651641" y="4672711"/>
            <a:ext cx="2382244"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CuadroTexto 5">
            <a:extLst>
              <a:ext uri="{FF2B5EF4-FFF2-40B4-BE49-F238E27FC236}">
                <a16:creationId xmlns:a16="http://schemas.microsoft.com/office/drawing/2014/main" xmlns="" id="{D1103436-2B6B-49B2-B132-A1EDA09E8239}"/>
              </a:ext>
            </a:extLst>
          </p:cNvPr>
          <p:cNvSpPr txBox="1"/>
          <p:nvPr/>
        </p:nvSpPr>
        <p:spPr>
          <a:xfrm>
            <a:off x="840828" y="4830691"/>
            <a:ext cx="2030712" cy="1015663"/>
          </a:xfrm>
          <a:prstGeom prst="rect">
            <a:avLst/>
          </a:prstGeom>
          <a:noFill/>
        </p:spPr>
        <p:txBody>
          <a:bodyPr wrap="square" rtlCol="0">
            <a:spAutoFit/>
          </a:bodyPr>
          <a:lstStyle/>
          <a:p>
            <a:pPr algn="ctr"/>
            <a:r>
              <a:rPr lang="es-PE" sz="2000" dirty="0">
                <a:solidFill>
                  <a:schemeClr val="accent1"/>
                </a:solidFill>
                <a:latin typeface="Arial" panose="020B0604020202020204" pitchFamily="34" charset="0"/>
                <a:cs typeface="Arial" panose="020B0604020202020204" pitchFamily="34" charset="0"/>
              </a:rPr>
              <a:t>Ordenamiento Interno (mejorar el termino)</a:t>
            </a:r>
          </a:p>
        </p:txBody>
      </p:sp>
      <p:cxnSp>
        <p:nvCxnSpPr>
          <p:cNvPr id="7" name="Conector recto de flecha 6"/>
          <p:cNvCxnSpPr>
            <a:cxnSpLocks/>
          </p:cNvCxnSpPr>
          <p:nvPr/>
        </p:nvCxnSpPr>
        <p:spPr>
          <a:xfrm>
            <a:off x="3122573" y="4672711"/>
            <a:ext cx="3145666" cy="0"/>
          </a:xfrm>
          <a:prstGeom prst="straightConnector1">
            <a:avLst/>
          </a:prstGeom>
          <a:ln w="28575">
            <a:solidFill>
              <a:schemeClr val="accent6"/>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CuadroTexto 7">
            <a:extLst>
              <a:ext uri="{FF2B5EF4-FFF2-40B4-BE49-F238E27FC236}">
                <a16:creationId xmlns:a16="http://schemas.microsoft.com/office/drawing/2014/main" xmlns="" id="{D1103436-2B6B-49B2-B132-A1EDA09E8239}"/>
              </a:ext>
            </a:extLst>
          </p:cNvPr>
          <p:cNvSpPr txBox="1"/>
          <p:nvPr/>
        </p:nvSpPr>
        <p:spPr>
          <a:xfrm>
            <a:off x="3518167" y="4830691"/>
            <a:ext cx="2252783" cy="707886"/>
          </a:xfrm>
          <a:prstGeom prst="rect">
            <a:avLst/>
          </a:prstGeom>
          <a:noFill/>
        </p:spPr>
        <p:txBody>
          <a:bodyPr wrap="square" rtlCol="0">
            <a:spAutoFit/>
          </a:bodyPr>
          <a:lstStyle/>
          <a:p>
            <a:pPr algn="ctr"/>
            <a:r>
              <a:rPr lang="es-PE" sz="2000" dirty="0">
                <a:solidFill>
                  <a:schemeClr val="accent6"/>
                </a:solidFill>
                <a:latin typeface="Arial" panose="020B0604020202020204" pitchFamily="34" charset="0"/>
                <a:cs typeface="Arial" panose="020B0604020202020204" pitchFamily="34" charset="0"/>
              </a:rPr>
              <a:t>Comunícate con otras Entidades</a:t>
            </a:r>
          </a:p>
        </p:txBody>
      </p:sp>
      <p:cxnSp>
        <p:nvCxnSpPr>
          <p:cNvPr id="9" name="Conector recto de flecha 8"/>
          <p:cNvCxnSpPr>
            <a:cxnSpLocks/>
          </p:cNvCxnSpPr>
          <p:nvPr/>
        </p:nvCxnSpPr>
        <p:spPr>
          <a:xfrm>
            <a:off x="6367244" y="4672711"/>
            <a:ext cx="2420071" cy="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xmlns="" id="{D1103436-2B6B-49B2-B132-A1EDA09E8239}"/>
              </a:ext>
            </a:extLst>
          </p:cNvPr>
          <p:cNvSpPr txBox="1"/>
          <p:nvPr/>
        </p:nvSpPr>
        <p:spPr>
          <a:xfrm>
            <a:off x="6367244" y="4835949"/>
            <a:ext cx="2252783" cy="707886"/>
          </a:xfrm>
          <a:prstGeom prst="rect">
            <a:avLst/>
          </a:prstGeom>
          <a:noFill/>
        </p:spPr>
        <p:txBody>
          <a:bodyPr wrap="square" rtlCol="0">
            <a:spAutoFit/>
          </a:bodyPr>
          <a:lstStyle/>
          <a:p>
            <a:pPr algn="ctr"/>
            <a:r>
              <a:rPr lang="es-PE" sz="2000" dirty="0">
                <a:solidFill>
                  <a:srgbClr val="FF0000"/>
                </a:solidFill>
                <a:latin typeface="Arial" panose="020B0604020202020204" pitchFamily="34" charset="0"/>
                <a:cs typeface="Arial" panose="020B0604020202020204" pitchFamily="34" charset="0"/>
              </a:rPr>
              <a:t>Involucra al Ciudadano</a:t>
            </a:r>
          </a:p>
        </p:txBody>
      </p:sp>
      <p:pic>
        <p:nvPicPr>
          <p:cNvPr id="3074" name="Picture 2" descr="Resultado de imagen para ORDENAMIENTO&quot;">
            <a:extLst>
              <a:ext uri="{FF2B5EF4-FFF2-40B4-BE49-F238E27FC236}">
                <a16:creationId xmlns:a16="http://schemas.microsoft.com/office/drawing/2014/main" xmlns="" id="{EA92D72E-FDDA-4D39-A688-7FA02DA2A81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1130" y="2152392"/>
            <a:ext cx="2802755" cy="187235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Resultado de imagen para COMUNICACION&quot;">
            <a:extLst>
              <a:ext uri="{FF2B5EF4-FFF2-40B4-BE49-F238E27FC236}">
                <a16:creationId xmlns:a16="http://schemas.microsoft.com/office/drawing/2014/main" xmlns="" id="{946BF46A-70C9-415B-8250-35098E770DB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069493" y="2152392"/>
            <a:ext cx="3198746" cy="191020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Resultado de imagen para ESTADO CIUDADANO&quot;">
            <a:extLst>
              <a:ext uri="{FF2B5EF4-FFF2-40B4-BE49-F238E27FC236}">
                <a16:creationId xmlns:a16="http://schemas.microsoft.com/office/drawing/2014/main" xmlns="" id="{D8BEC49F-9079-4F34-ADBA-5EA353244C65}"/>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367244" y="2152392"/>
            <a:ext cx="2420071" cy="1910205"/>
          </a:xfrm>
          <a:prstGeom prst="rect">
            <a:avLst/>
          </a:prstGeom>
          <a:noFill/>
          <a:extLst>
            <a:ext uri="{909E8E84-426E-40DD-AFC4-6F175D3DCCD1}">
              <a14:hiddenFill xmlns:a14="http://schemas.microsoft.com/office/drawing/2010/main">
                <a:solidFill>
                  <a:srgbClr val="FFFFFF"/>
                </a:solidFill>
              </a14:hiddenFill>
            </a:ext>
          </a:extLst>
        </p:spPr>
      </p:pic>
      <p:sp>
        <p:nvSpPr>
          <p:cNvPr id="2" name="1 Marcador de número de diapositiva"/>
          <p:cNvSpPr>
            <a:spLocks noGrp="1"/>
          </p:cNvSpPr>
          <p:nvPr>
            <p:ph type="sldNum" sz="quarter" idx="12"/>
          </p:nvPr>
        </p:nvSpPr>
        <p:spPr>
          <a:xfrm>
            <a:off x="6457950" y="5664874"/>
            <a:ext cx="2057400" cy="365125"/>
          </a:xfrm>
        </p:spPr>
        <p:txBody>
          <a:bodyPr/>
          <a:lstStyle/>
          <a:p>
            <a:fld id="{D6533E24-B84E-4EFC-AF38-C75A0F933B17}" type="slidenum">
              <a:rPr lang="es-PE" smtClean="0"/>
              <a:t>5</a:t>
            </a:fld>
            <a:endParaRPr lang="es-PE"/>
          </a:p>
        </p:txBody>
      </p:sp>
    </p:spTree>
    <p:extLst>
      <p:ext uri="{BB962C8B-B14F-4D97-AF65-F5344CB8AC3E}">
        <p14:creationId xmlns:p14="http://schemas.microsoft.com/office/powerpoint/2010/main" val="2774382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000"/>
                            </p:stCondLst>
                            <p:childTnLst>
                              <p:par>
                                <p:cTn id="21" presetID="6" presetClass="entr" presetSubtype="16" fill="hold" nodeType="afterEffect">
                                  <p:stCondLst>
                                    <p:cond delay="0"/>
                                  </p:stCondLst>
                                  <p:childTnLst>
                                    <p:set>
                                      <p:cBhvr>
                                        <p:cTn id="22" dur="1" fill="hold">
                                          <p:stCondLst>
                                            <p:cond delay="0"/>
                                          </p:stCondLst>
                                        </p:cTn>
                                        <p:tgtEl>
                                          <p:spTgt spid="3076"/>
                                        </p:tgtEl>
                                        <p:attrNameLst>
                                          <p:attrName>style.visibility</p:attrName>
                                        </p:attrNameLst>
                                      </p:cBhvr>
                                      <p:to>
                                        <p:strVal val="visible"/>
                                      </p:to>
                                    </p:set>
                                    <p:animEffect transition="in" filter="circle(in)">
                                      <p:cBhvr>
                                        <p:cTn id="23" dur="1250"/>
                                        <p:tgtEl>
                                          <p:spTgt spid="3076"/>
                                        </p:tgtEl>
                                      </p:cBhvr>
                                    </p:animEffect>
                                  </p:childTnLst>
                                </p:cTn>
                              </p:par>
                            </p:childTnLst>
                          </p:cTn>
                        </p:par>
                        <p:par>
                          <p:cTn id="24" fill="hold">
                            <p:stCondLst>
                              <p:cond delay="2250"/>
                            </p:stCondLst>
                            <p:childTnLst>
                              <p:par>
                                <p:cTn id="25" presetID="2" presetClass="entr" presetSubtype="4"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par>
                          <p:cTn id="33" fill="hold">
                            <p:stCondLst>
                              <p:cond delay="2750"/>
                            </p:stCondLst>
                            <p:childTnLst>
                              <p:par>
                                <p:cTn id="34" presetID="6" presetClass="entr" presetSubtype="16" fill="hold" nodeType="afterEffect">
                                  <p:stCondLst>
                                    <p:cond delay="0"/>
                                  </p:stCondLst>
                                  <p:childTnLst>
                                    <p:set>
                                      <p:cBhvr>
                                        <p:cTn id="35" dur="1" fill="hold">
                                          <p:stCondLst>
                                            <p:cond delay="0"/>
                                          </p:stCondLst>
                                        </p:cTn>
                                        <p:tgtEl>
                                          <p:spTgt spid="3078"/>
                                        </p:tgtEl>
                                        <p:attrNameLst>
                                          <p:attrName>style.visibility</p:attrName>
                                        </p:attrNameLst>
                                      </p:cBhvr>
                                      <p:to>
                                        <p:strVal val="visible"/>
                                      </p:to>
                                    </p:set>
                                    <p:animEffect transition="in" filter="circle(in)">
                                      <p:cBhvr>
                                        <p:cTn id="36" dur="1250"/>
                                        <p:tgtEl>
                                          <p:spTgt spid="3078"/>
                                        </p:tgtEl>
                                      </p:cBhvr>
                                    </p:animEffect>
                                  </p:childTnLst>
                                </p:cTn>
                              </p:par>
                            </p:childTnLst>
                          </p:cTn>
                        </p:par>
                        <p:par>
                          <p:cTn id="37" fill="hold">
                            <p:stCondLst>
                              <p:cond delay="4000"/>
                            </p:stCondLst>
                            <p:childTnLst>
                              <p:par>
                                <p:cTn id="38" presetID="2" presetClass="entr" presetSubtype="4" fill="hold" nodeType="after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additive="base">
                                        <p:cTn id="40" dur="500" fill="hold"/>
                                        <p:tgtEl>
                                          <p:spTgt spid="9"/>
                                        </p:tgtEl>
                                        <p:attrNameLst>
                                          <p:attrName>ppt_x</p:attrName>
                                        </p:attrNameLst>
                                      </p:cBhvr>
                                      <p:tavLst>
                                        <p:tav tm="0">
                                          <p:val>
                                            <p:strVal val="#ppt_x"/>
                                          </p:val>
                                        </p:tav>
                                        <p:tav tm="100000">
                                          <p:val>
                                            <p:strVal val="#ppt_x"/>
                                          </p:val>
                                        </p:tav>
                                      </p:tavLst>
                                    </p:anim>
                                    <p:anim calcmode="lin" valueType="num">
                                      <p:cBhvr additive="base">
                                        <p:cTn id="41" dur="500" fill="hold"/>
                                        <p:tgtEl>
                                          <p:spTgt spid="9"/>
                                        </p:tgtEl>
                                        <p:attrNameLst>
                                          <p:attrName>ppt_y</p:attrName>
                                        </p:attrNameLst>
                                      </p:cBhvr>
                                      <p:tavLst>
                                        <p:tav tm="0">
                                          <p:val>
                                            <p:strVal val="1+#ppt_h/2"/>
                                          </p:val>
                                        </p:tav>
                                        <p:tav tm="100000">
                                          <p:val>
                                            <p:strVal val="#ppt_y"/>
                                          </p:val>
                                        </p:tav>
                                      </p:tavLst>
                                    </p:anim>
                                  </p:childTnLst>
                                </p:cTn>
                              </p:par>
                              <p:par>
                                <p:cTn id="42" presetID="2" presetClass="entr" presetSubtype="4"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additive="base">
                                        <p:cTn id="44" dur="500" fill="hold"/>
                                        <p:tgtEl>
                                          <p:spTgt spid="10"/>
                                        </p:tgtEl>
                                        <p:attrNameLst>
                                          <p:attrName>ppt_x</p:attrName>
                                        </p:attrNameLst>
                                      </p:cBhvr>
                                      <p:tavLst>
                                        <p:tav tm="0">
                                          <p:val>
                                            <p:strVal val="#ppt_x"/>
                                          </p:val>
                                        </p:tav>
                                        <p:tav tm="100000">
                                          <p:val>
                                            <p:strVal val="#ppt_x"/>
                                          </p:val>
                                        </p:tav>
                                      </p:tavLst>
                                    </p:anim>
                                    <p:anim calcmode="lin" valueType="num">
                                      <p:cBhvr additive="base">
                                        <p:cTn id="4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8 Rectángulo redondeado">
            <a:extLst>
              <a:ext uri="{FF2B5EF4-FFF2-40B4-BE49-F238E27FC236}">
                <a16:creationId xmlns:a16="http://schemas.microsoft.com/office/drawing/2014/main" xmlns="" id="{F7223633-A07B-4779-B659-1ED9E4E60D50}"/>
              </a:ext>
            </a:extLst>
          </p:cNvPr>
          <p:cNvSpPr/>
          <p:nvPr/>
        </p:nvSpPr>
        <p:spPr>
          <a:xfrm>
            <a:off x="1940172" y="3434690"/>
            <a:ext cx="1453714" cy="548571"/>
          </a:xfrm>
          <a:prstGeom prst="roundRect">
            <a:avLst/>
          </a:prstGeom>
          <a:solidFill>
            <a:srgbClr val="0070C0"/>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829" dirty="0">
                <a:solidFill>
                  <a:prstClr val="white"/>
                </a:solidFill>
                <a:latin typeface="Arial" panose="020B0604020202020204" pitchFamily="34" charset="0"/>
                <a:cs typeface="Arial" pitchFamily="34" charset="0"/>
              </a:rPr>
              <a:t>Recepción</a:t>
            </a:r>
          </a:p>
        </p:txBody>
      </p:sp>
      <p:sp>
        <p:nvSpPr>
          <p:cNvPr id="5" name="29 Rectángulo redondeado">
            <a:extLst>
              <a:ext uri="{FF2B5EF4-FFF2-40B4-BE49-F238E27FC236}">
                <a16:creationId xmlns:a16="http://schemas.microsoft.com/office/drawing/2014/main" xmlns="" id="{DD829018-AA98-4C0E-BC1E-3B2DC70C5DDB}"/>
              </a:ext>
            </a:extLst>
          </p:cNvPr>
          <p:cNvSpPr/>
          <p:nvPr/>
        </p:nvSpPr>
        <p:spPr>
          <a:xfrm>
            <a:off x="4000786" y="3434690"/>
            <a:ext cx="1453714" cy="548571"/>
          </a:xfrm>
          <a:prstGeom prst="roundRect">
            <a:avLst/>
          </a:prstGeom>
          <a:solidFill>
            <a:srgbClr val="0070C0"/>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829" dirty="0">
                <a:solidFill>
                  <a:prstClr val="white"/>
                </a:solidFill>
                <a:latin typeface="Arial" panose="020B0604020202020204" pitchFamily="34" charset="0"/>
                <a:cs typeface="Arial" pitchFamily="34" charset="0"/>
              </a:rPr>
              <a:t>Emisión</a:t>
            </a:r>
          </a:p>
        </p:txBody>
      </p:sp>
      <p:sp>
        <p:nvSpPr>
          <p:cNvPr id="6" name="30 Rectángulo redondeado">
            <a:extLst>
              <a:ext uri="{FF2B5EF4-FFF2-40B4-BE49-F238E27FC236}">
                <a16:creationId xmlns:a16="http://schemas.microsoft.com/office/drawing/2014/main" xmlns="" id="{B74FC8FF-6AC1-481F-AFEF-EB78142DCDA1}"/>
              </a:ext>
            </a:extLst>
          </p:cNvPr>
          <p:cNvSpPr/>
          <p:nvPr/>
        </p:nvSpPr>
        <p:spPr>
          <a:xfrm>
            <a:off x="1940172" y="4573086"/>
            <a:ext cx="5574942" cy="548571"/>
          </a:xfrm>
          <a:prstGeom prst="roundRect">
            <a:avLst/>
          </a:prstGeom>
          <a:solidFill>
            <a:srgbClr val="0070C0"/>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829" dirty="0">
                <a:solidFill>
                  <a:prstClr val="white"/>
                </a:solidFill>
                <a:latin typeface="Arial" panose="020B0604020202020204" pitchFamily="34" charset="0"/>
                <a:cs typeface="Arial" pitchFamily="34" charset="0"/>
              </a:rPr>
              <a:t>Archivo</a:t>
            </a:r>
          </a:p>
        </p:txBody>
      </p:sp>
      <p:sp>
        <p:nvSpPr>
          <p:cNvPr id="7" name="31 Rectángulo redondeado">
            <a:extLst>
              <a:ext uri="{FF2B5EF4-FFF2-40B4-BE49-F238E27FC236}">
                <a16:creationId xmlns:a16="http://schemas.microsoft.com/office/drawing/2014/main" xmlns="" id="{E50DD6BA-CE1C-4537-A5A8-348E2B2798EA}"/>
              </a:ext>
            </a:extLst>
          </p:cNvPr>
          <p:cNvSpPr/>
          <p:nvPr/>
        </p:nvSpPr>
        <p:spPr>
          <a:xfrm>
            <a:off x="6061400" y="3434690"/>
            <a:ext cx="1453714" cy="548571"/>
          </a:xfrm>
          <a:prstGeom prst="roundRect">
            <a:avLst/>
          </a:prstGeom>
          <a:solidFill>
            <a:srgbClr val="0070C0"/>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829" dirty="0">
                <a:solidFill>
                  <a:prstClr val="white"/>
                </a:solidFill>
                <a:latin typeface="Arial" panose="020B0604020202020204" pitchFamily="34" charset="0"/>
                <a:cs typeface="Arial" pitchFamily="34" charset="0"/>
              </a:rPr>
              <a:t>Despacho</a:t>
            </a:r>
          </a:p>
        </p:txBody>
      </p:sp>
      <p:sp>
        <p:nvSpPr>
          <p:cNvPr id="8" name="30 Rectángulo redondeado">
            <a:extLst>
              <a:ext uri="{FF2B5EF4-FFF2-40B4-BE49-F238E27FC236}">
                <a16:creationId xmlns:a16="http://schemas.microsoft.com/office/drawing/2014/main" xmlns="" id="{B21F0589-6958-4118-B7CD-DE0D62824D33}"/>
              </a:ext>
            </a:extLst>
          </p:cNvPr>
          <p:cNvSpPr/>
          <p:nvPr/>
        </p:nvSpPr>
        <p:spPr>
          <a:xfrm>
            <a:off x="6822993" y="2328121"/>
            <a:ext cx="1316571" cy="822857"/>
          </a:xfrm>
          <a:prstGeom prst="roundRect">
            <a:avLst/>
          </a:prstGeom>
          <a:solidFill>
            <a:schemeClr val="accent2"/>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143" dirty="0">
                <a:solidFill>
                  <a:prstClr val="white"/>
                </a:solidFill>
                <a:latin typeface="Arial" panose="020B0604020202020204" pitchFamily="34" charset="0"/>
                <a:cs typeface="Arial" pitchFamily="34" charset="0"/>
              </a:rPr>
              <a:t>Supervisión y Evaluación del Desempeño</a:t>
            </a:r>
          </a:p>
        </p:txBody>
      </p:sp>
      <p:sp>
        <p:nvSpPr>
          <p:cNvPr id="9" name="1 Rectángulo redondeado">
            <a:extLst>
              <a:ext uri="{FF2B5EF4-FFF2-40B4-BE49-F238E27FC236}">
                <a16:creationId xmlns:a16="http://schemas.microsoft.com/office/drawing/2014/main" xmlns="" id="{5CA1D2F9-2E3A-4E2C-8899-50A89E48BA4C}"/>
              </a:ext>
            </a:extLst>
          </p:cNvPr>
          <p:cNvSpPr/>
          <p:nvPr/>
        </p:nvSpPr>
        <p:spPr>
          <a:xfrm>
            <a:off x="1172086" y="2328121"/>
            <a:ext cx="1316571" cy="822857"/>
          </a:xfrm>
          <a:prstGeom prst="roundRect">
            <a:avLst/>
          </a:prstGeom>
          <a:solidFill>
            <a:schemeClr val="accent2"/>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143" dirty="0">
                <a:solidFill>
                  <a:prstClr val="white"/>
                </a:solidFill>
                <a:latin typeface="Arial" panose="020B0604020202020204" pitchFamily="34" charset="0"/>
                <a:cs typeface="Arial" pitchFamily="34" charset="0"/>
              </a:rPr>
              <a:t>Política y Objetivos de Gestión Documental</a:t>
            </a:r>
          </a:p>
        </p:txBody>
      </p:sp>
      <p:sp>
        <p:nvSpPr>
          <p:cNvPr id="10" name="12 Rectángulo redondeado">
            <a:extLst>
              <a:ext uri="{FF2B5EF4-FFF2-40B4-BE49-F238E27FC236}">
                <a16:creationId xmlns:a16="http://schemas.microsoft.com/office/drawing/2014/main" xmlns="" id="{38B8F5B5-2C38-47C0-8F5D-CE81933D86D1}"/>
              </a:ext>
            </a:extLst>
          </p:cNvPr>
          <p:cNvSpPr/>
          <p:nvPr/>
        </p:nvSpPr>
        <p:spPr>
          <a:xfrm>
            <a:off x="2523099" y="2328121"/>
            <a:ext cx="1536000" cy="822857"/>
          </a:xfrm>
          <a:prstGeom prst="roundRect">
            <a:avLst/>
          </a:prstGeom>
          <a:solidFill>
            <a:schemeClr val="accent2"/>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143" dirty="0">
                <a:solidFill>
                  <a:prstClr val="white"/>
                </a:solidFill>
                <a:latin typeface="Arial" panose="020B0604020202020204" pitchFamily="34" charset="0"/>
                <a:cs typeface="Arial" pitchFamily="34" charset="0"/>
              </a:rPr>
              <a:t>Roles y Responsabilidades</a:t>
            </a:r>
          </a:p>
        </p:txBody>
      </p:sp>
      <p:sp>
        <p:nvSpPr>
          <p:cNvPr id="11" name="23 Rectángulo redondeado">
            <a:extLst>
              <a:ext uri="{FF2B5EF4-FFF2-40B4-BE49-F238E27FC236}">
                <a16:creationId xmlns:a16="http://schemas.microsoft.com/office/drawing/2014/main" xmlns="" id="{806B6828-5FE4-418C-B158-C9C7C6BD8B0E}"/>
              </a:ext>
            </a:extLst>
          </p:cNvPr>
          <p:cNvSpPr/>
          <p:nvPr/>
        </p:nvSpPr>
        <p:spPr>
          <a:xfrm>
            <a:off x="1172086" y="5300041"/>
            <a:ext cx="1097143" cy="822857"/>
          </a:xfrm>
          <a:prstGeom prst="roundRect">
            <a:avLst/>
          </a:prstGeom>
          <a:solidFill>
            <a:schemeClr val="accent2"/>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143" dirty="0">
                <a:solidFill>
                  <a:prstClr val="white"/>
                </a:solidFill>
                <a:latin typeface="Arial" panose="020B0604020202020204" pitchFamily="34" charset="0"/>
                <a:cs typeface="Arial" pitchFamily="34" charset="0"/>
              </a:rPr>
              <a:t>Herramientas informáticas</a:t>
            </a:r>
          </a:p>
        </p:txBody>
      </p:sp>
      <p:sp>
        <p:nvSpPr>
          <p:cNvPr id="12" name="24 Rectángulo redondeado">
            <a:extLst>
              <a:ext uri="{FF2B5EF4-FFF2-40B4-BE49-F238E27FC236}">
                <a16:creationId xmlns:a16="http://schemas.microsoft.com/office/drawing/2014/main" xmlns="" id="{66D3B991-DAEA-4070-9CF6-79AA6DFE6B4D}"/>
              </a:ext>
            </a:extLst>
          </p:cNvPr>
          <p:cNvSpPr/>
          <p:nvPr/>
        </p:nvSpPr>
        <p:spPr>
          <a:xfrm>
            <a:off x="3498277" y="5300041"/>
            <a:ext cx="1042286" cy="822857"/>
          </a:xfrm>
          <a:prstGeom prst="roundRect">
            <a:avLst/>
          </a:prstGeom>
          <a:solidFill>
            <a:schemeClr val="accent2"/>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143" dirty="0">
                <a:solidFill>
                  <a:prstClr val="white"/>
                </a:solidFill>
                <a:latin typeface="Arial" panose="020B0604020202020204" pitchFamily="34" charset="0"/>
                <a:cs typeface="Arial" pitchFamily="34" charset="0"/>
              </a:rPr>
              <a:t>Innovación y Mejora Continua</a:t>
            </a:r>
          </a:p>
        </p:txBody>
      </p:sp>
      <p:sp>
        <p:nvSpPr>
          <p:cNvPr id="13" name="25 Rectángulo redondeado">
            <a:extLst>
              <a:ext uri="{FF2B5EF4-FFF2-40B4-BE49-F238E27FC236}">
                <a16:creationId xmlns:a16="http://schemas.microsoft.com/office/drawing/2014/main" xmlns="" id="{823761A5-FC96-416D-9F24-DA2CE10CA247}"/>
              </a:ext>
            </a:extLst>
          </p:cNvPr>
          <p:cNvSpPr/>
          <p:nvPr/>
        </p:nvSpPr>
        <p:spPr>
          <a:xfrm>
            <a:off x="6905279" y="5300041"/>
            <a:ext cx="1234286" cy="822857"/>
          </a:xfrm>
          <a:prstGeom prst="roundRect">
            <a:avLst/>
          </a:prstGeom>
          <a:solidFill>
            <a:schemeClr val="accent2"/>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143" dirty="0">
                <a:solidFill>
                  <a:prstClr val="white"/>
                </a:solidFill>
                <a:latin typeface="Arial" panose="020B0604020202020204" pitchFamily="34" charset="0"/>
                <a:cs typeface="Arial" pitchFamily="34" charset="0"/>
              </a:rPr>
              <a:t>Interoperabilidad</a:t>
            </a:r>
          </a:p>
        </p:txBody>
      </p:sp>
      <p:sp>
        <p:nvSpPr>
          <p:cNvPr id="14" name="28 Rectángulo redondeado">
            <a:extLst>
              <a:ext uri="{FF2B5EF4-FFF2-40B4-BE49-F238E27FC236}">
                <a16:creationId xmlns:a16="http://schemas.microsoft.com/office/drawing/2014/main" xmlns="" id="{DFA804DC-2D0C-4E30-A258-1D0A80818F1B}"/>
              </a:ext>
            </a:extLst>
          </p:cNvPr>
          <p:cNvSpPr/>
          <p:nvPr/>
        </p:nvSpPr>
        <p:spPr>
          <a:xfrm rot="5400000">
            <a:off x="-988212" y="3345609"/>
            <a:ext cx="3168390" cy="932571"/>
          </a:xfrm>
          <a:prstGeom prst="roundRect">
            <a:avLst/>
          </a:prstGeom>
          <a:solidFill>
            <a:schemeClr val="accent4">
              <a:lumMod val="40000"/>
              <a:lumOff val="60000"/>
            </a:schemeClr>
          </a:solidFill>
          <a:ln w="19050"/>
        </p:spPr>
        <p:style>
          <a:lnRef idx="3">
            <a:schemeClr val="lt1"/>
          </a:lnRef>
          <a:fillRef idx="1">
            <a:schemeClr val="accent1"/>
          </a:fillRef>
          <a:effectRef idx="1">
            <a:schemeClr val="accent1"/>
          </a:effectRef>
          <a:fontRef idx="minor">
            <a:schemeClr val="lt1"/>
          </a:fontRef>
        </p:style>
        <p:txBody>
          <a:bodyPr vert="vert270" lIns="0" tIns="0" rIns="0" bIns="0" rtlCol="0" anchor="t" anchorCtr="0"/>
          <a:lstStyle/>
          <a:p>
            <a:pPr algn="ctr" defTabSz="696681"/>
            <a:endParaRPr lang="es-PE" sz="1067" dirty="0">
              <a:solidFill>
                <a:prstClr val="black"/>
              </a:solidFill>
              <a:latin typeface="Arial" panose="020B0604020202020204" pitchFamily="34" charset="0"/>
              <a:cs typeface="Arial" pitchFamily="34" charset="0"/>
            </a:endParaRPr>
          </a:p>
          <a:p>
            <a:pPr algn="ctr" defTabSz="696681"/>
            <a:endParaRPr lang="es-PE" sz="1067" dirty="0">
              <a:solidFill>
                <a:prstClr val="black"/>
              </a:solidFill>
              <a:latin typeface="Arial" panose="020B0604020202020204" pitchFamily="34" charset="0"/>
              <a:cs typeface="Arial" pitchFamily="34" charset="0"/>
            </a:endParaRPr>
          </a:p>
          <a:p>
            <a:pPr algn="ctr" defTabSz="696681"/>
            <a:r>
              <a:rPr lang="es-PE" sz="1067" dirty="0">
                <a:solidFill>
                  <a:prstClr val="black"/>
                </a:solidFill>
                <a:latin typeface="Arial" panose="020B0604020202020204" pitchFamily="34" charset="0"/>
                <a:cs typeface="Arial" pitchFamily="34" charset="0"/>
              </a:rPr>
              <a:t>Solicitud o demanda de </a:t>
            </a:r>
          </a:p>
          <a:p>
            <a:pPr algn="ctr" defTabSz="696681"/>
            <a:r>
              <a:rPr lang="es-PE" sz="1067" dirty="0">
                <a:solidFill>
                  <a:prstClr val="black"/>
                </a:solidFill>
                <a:latin typeface="Arial" panose="020B0604020202020204" pitchFamily="34" charset="0"/>
                <a:cs typeface="Arial" pitchFamily="34" charset="0"/>
              </a:rPr>
              <a:t>información y/o comunicación</a:t>
            </a:r>
          </a:p>
        </p:txBody>
      </p:sp>
      <p:sp>
        <p:nvSpPr>
          <p:cNvPr id="15" name="12 Rectángulo redondeado">
            <a:extLst>
              <a:ext uri="{FF2B5EF4-FFF2-40B4-BE49-F238E27FC236}">
                <a16:creationId xmlns:a16="http://schemas.microsoft.com/office/drawing/2014/main" xmlns="" id="{1E0B6794-ABAF-481E-837B-7567211D89B1}"/>
              </a:ext>
            </a:extLst>
          </p:cNvPr>
          <p:cNvSpPr/>
          <p:nvPr/>
        </p:nvSpPr>
        <p:spPr>
          <a:xfrm>
            <a:off x="4093540" y="2328121"/>
            <a:ext cx="1289143" cy="822857"/>
          </a:xfrm>
          <a:prstGeom prst="roundRect">
            <a:avLst/>
          </a:prstGeom>
          <a:solidFill>
            <a:schemeClr val="accent2"/>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143" dirty="0">
                <a:solidFill>
                  <a:prstClr val="white"/>
                </a:solidFill>
                <a:latin typeface="Arial" panose="020B0604020202020204" pitchFamily="34" charset="0"/>
                <a:cs typeface="Arial" pitchFamily="34" charset="0"/>
              </a:rPr>
              <a:t>Procedimientos formalizados</a:t>
            </a:r>
          </a:p>
        </p:txBody>
      </p:sp>
      <p:sp>
        <p:nvSpPr>
          <p:cNvPr id="16" name="6144 Flecha derecha">
            <a:extLst>
              <a:ext uri="{FF2B5EF4-FFF2-40B4-BE49-F238E27FC236}">
                <a16:creationId xmlns:a16="http://schemas.microsoft.com/office/drawing/2014/main" xmlns="" id="{02958416-9638-489D-B113-5C194BFEA169}"/>
              </a:ext>
            </a:extLst>
          </p:cNvPr>
          <p:cNvSpPr/>
          <p:nvPr/>
        </p:nvSpPr>
        <p:spPr>
          <a:xfrm>
            <a:off x="1213917" y="3489554"/>
            <a:ext cx="506802" cy="347224"/>
          </a:xfrm>
          <a:prstGeom prst="rightArrow">
            <a:avLst/>
          </a:prstGeom>
          <a:ln>
            <a:solidFill>
              <a:srgbClr val="F60208"/>
            </a:solidFill>
          </a:ln>
        </p:spPr>
        <p:style>
          <a:lnRef idx="2">
            <a:schemeClr val="accent2"/>
          </a:lnRef>
          <a:fillRef idx="1">
            <a:schemeClr val="lt1"/>
          </a:fillRef>
          <a:effectRef idx="0">
            <a:schemeClr val="accent2"/>
          </a:effectRef>
          <a:fontRef idx="minor">
            <a:schemeClr val="dk1"/>
          </a:fontRef>
        </p:style>
        <p:txBody>
          <a:bodyPr lIns="27429" tIns="27429" rIns="27429" bIns="27429" rtlCol="0" anchor="ctr"/>
          <a:lstStyle/>
          <a:p>
            <a:pPr algn="ctr" defTabSz="696681"/>
            <a:endParaRPr lang="es-PE" sz="1295">
              <a:solidFill>
                <a:prstClr val="black"/>
              </a:solidFill>
              <a:latin typeface="Arial" panose="020B0604020202020204" pitchFamily="34" charset="0"/>
              <a:cs typeface="Arial" pitchFamily="34" charset="0"/>
            </a:endParaRPr>
          </a:p>
        </p:txBody>
      </p:sp>
      <p:sp>
        <p:nvSpPr>
          <p:cNvPr id="17" name="34 Flecha derecha">
            <a:extLst>
              <a:ext uri="{FF2B5EF4-FFF2-40B4-BE49-F238E27FC236}">
                <a16:creationId xmlns:a16="http://schemas.microsoft.com/office/drawing/2014/main" xmlns="" id="{8FD4AD69-CDCB-45AC-AB11-6E20EDA70152}"/>
              </a:ext>
            </a:extLst>
          </p:cNvPr>
          <p:cNvSpPr/>
          <p:nvPr/>
        </p:nvSpPr>
        <p:spPr>
          <a:xfrm>
            <a:off x="7632885" y="3928460"/>
            <a:ext cx="506802" cy="347224"/>
          </a:xfrm>
          <a:prstGeom prst="rightArrow">
            <a:avLst/>
          </a:prstGeom>
          <a:ln>
            <a:solidFill>
              <a:srgbClr val="F60208"/>
            </a:solidFill>
          </a:ln>
        </p:spPr>
        <p:style>
          <a:lnRef idx="2">
            <a:schemeClr val="accent2"/>
          </a:lnRef>
          <a:fillRef idx="1">
            <a:schemeClr val="lt1"/>
          </a:fillRef>
          <a:effectRef idx="0">
            <a:schemeClr val="accent2"/>
          </a:effectRef>
          <a:fontRef idx="minor">
            <a:schemeClr val="dk1"/>
          </a:fontRef>
        </p:style>
        <p:txBody>
          <a:bodyPr lIns="27429" tIns="27429" rIns="27429" bIns="27429" rtlCol="0" anchor="ctr"/>
          <a:lstStyle/>
          <a:p>
            <a:pPr algn="ctr" defTabSz="696681"/>
            <a:endParaRPr lang="es-PE" sz="1295">
              <a:solidFill>
                <a:prstClr val="black"/>
              </a:solidFill>
              <a:latin typeface="Arial" panose="020B0604020202020204" pitchFamily="34" charset="0"/>
              <a:cs typeface="Arial" pitchFamily="34" charset="0"/>
            </a:endParaRPr>
          </a:p>
        </p:txBody>
      </p:sp>
      <p:sp>
        <p:nvSpPr>
          <p:cNvPr id="18" name="1 Rectángulo redondeado">
            <a:extLst>
              <a:ext uri="{FF2B5EF4-FFF2-40B4-BE49-F238E27FC236}">
                <a16:creationId xmlns:a16="http://schemas.microsoft.com/office/drawing/2014/main" xmlns="" id="{C81DA13C-20DD-43BE-B1DE-B4C98EBB9F9F}"/>
              </a:ext>
            </a:extLst>
          </p:cNvPr>
          <p:cNvSpPr/>
          <p:nvPr/>
        </p:nvSpPr>
        <p:spPr>
          <a:xfrm>
            <a:off x="1221292" y="6232716"/>
            <a:ext cx="6890607" cy="342857"/>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lIns="27429" tIns="27429" rIns="27429" bIns="27429" rtlCol="0" anchor="ctr"/>
          <a:lstStyle/>
          <a:p>
            <a:pPr algn="ctr" defTabSz="696681"/>
            <a:r>
              <a:rPr lang="es-PE" sz="1371" dirty="0">
                <a:solidFill>
                  <a:prstClr val="white"/>
                </a:solidFill>
                <a:latin typeface="Arial" panose="020B0604020202020204" pitchFamily="34" charset="0"/>
                <a:cs typeface="Arial" pitchFamily="34" charset="0"/>
              </a:rPr>
              <a:t>Gestión del Cambio</a:t>
            </a:r>
          </a:p>
        </p:txBody>
      </p:sp>
      <p:sp>
        <p:nvSpPr>
          <p:cNvPr id="19" name="1 Rectángulo redondeado">
            <a:extLst>
              <a:ext uri="{FF2B5EF4-FFF2-40B4-BE49-F238E27FC236}">
                <a16:creationId xmlns:a16="http://schemas.microsoft.com/office/drawing/2014/main" xmlns="" id="{094672BE-E169-4D26-B5F8-06FD246095F9}"/>
              </a:ext>
            </a:extLst>
          </p:cNvPr>
          <p:cNvSpPr/>
          <p:nvPr/>
        </p:nvSpPr>
        <p:spPr>
          <a:xfrm>
            <a:off x="1221292" y="1884842"/>
            <a:ext cx="6890607" cy="342857"/>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lIns="27429" tIns="27429" rIns="27429" bIns="27429" rtlCol="0" anchor="ctr"/>
          <a:lstStyle/>
          <a:p>
            <a:pPr algn="ctr" defTabSz="696681"/>
            <a:r>
              <a:rPr lang="es-PE" sz="1371" dirty="0">
                <a:solidFill>
                  <a:prstClr val="white"/>
                </a:solidFill>
                <a:latin typeface="Arial" panose="020B0604020202020204" pitchFamily="34" charset="0"/>
                <a:cs typeface="Arial" pitchFamily="34" charset="0"/>
              </a:rPr>
              <a:t>Análisis del Contexto y Políticas de Estado</a:t>
            </a:r>
          </a:p>
        </p:txBody>
      </p:sp>
      <p:sp>
        <p:nvSpPr>
          <p:cNvPr id="20" name="12 Rectángulo redondeado">
            <a:extLst>
              <a:ext uri="{FF2B5EF4-FFF2-40B4-BE49-F238E27FC236}">
                <a16:creationId xmlns:a16="http://schemas.microsoft.com/office/drawing/2014/main" xmlns="" id="{65D06FBD-D7B2-4990-8731-2640C6F52A88}"/>
              </a:ext>
            </a:extLst>
          </p:cNvPr>
          <p:cNvSpPr/>
          <p:nvPr/>
        </p:nvSpPr>
        <p:spPr>
          <a:xfrm>
            <a:off x="5417124" y="2328121"/>
            <a:ext cx="1371429" cy="822857"/>
          </a:xfrm>
          <a:prstGeom prst="roundRect">
            <a:avLst/>
          </a:prstGeom>
          <a:solidFill>
            <a:schemeClr val="accent2"/>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143" dirty="0">
                <a:solidFill>
                  <a:prstClr val="white"/>
                </a:solidFill>
                <a:latin typeface="Arial" panose="020B0604020202020204" pitchFamily="34" charset="0"/>
                <a:cs typeface="Arial" pitchFamily="34" charset="0"/>
              </a:rPr>
              <a:t>Lineamientos de gestión y formalidad</a:t>
            </a:r>
          </a:p>
        </p:txBody>
      </p:sp>
      <p:sp>
        <p:nvSpPr>
          <p:cNvPr id="21" name="23 Rectángulo redondeado">
            <a:extLst>
              <a:ext uri="{FF2B5EF4-FFF2-40B4-BE49-F238E27FC236}">
                <a16:creationId xmlns:a16="http://schemas.microsoft.com/office/drawing/2014/main" xmlns="" id="{9CDB51C6-2120-415D-A1B0-44522F6998D4}"/>
              </a:ext>
            </a:extLst>
          </p:cNvPr>
          <p:cNvSpPr/>
          <p:nvPr/>
        </p:nvSpPr>
        <p:spPr>
          <a:xfrm>
            <a:off x="2362610" y="5300041"/>
            <a:ext cx="1042286" cy="822857"/>
          </a:xfrm>
          <a:prstGeom prst="roundRect">
            <a:avLst/>
          </a:prstGeom>
          <a:solidFill>
            <a:schemeClr val="accent2"/>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143" dirty="0">
                <a:solidFill>
                  <a:prstClr val="white"/>
                </a:solidFill>
                <a:latin typeface="Arial" panose="020B0604020202020204" pitchFamily="34" charset="0"/>
                <a:cs typeface="Arial" pitchFamily="34" charset="0"/>
              </a:rPr>
              <a:t>Certificados y Firmas Digitales</a:t>
            </a:r>
          </a:p>
        </p:txBody>
      </p:sp>
      <p:sp>
        <p:nvSpPr>
          <p:cNvPr id="22" name="25 Rectángulo redondeado">
            <a:extLst>
              <a:ext uri="{FF2B5EF4-FFF2-40B4-BE49-F238E27FC236}">
                <a16:creationId xmlns:a16="http://schemas.microsoft.com/office/drawing/2014/main" xmlns="" id="{C8631331-0A72-40D8-B15A-2E20953298A4}"/>
              </a:ext>
            </a:extLst>
          </p:cNvPr>
          <p:cNvSpPr/>
          <p:nvPr/>
        </p:nvSpPr>
        <p:spPr>
          <a:xfrm>
            <a:off x="4633944" y="5300041"/>
            <a:ext cx="1042286" cy="822857"/>
          </a:xfrm>
          <a:prstGeom prst="roundRect">
            <a:avLst/>
          </a:prstGeom>
          <a:solidFill>
            <a:schemeClr val="accent2"/>
          </a:solidFill>
          <a:ln w="19050"/>
        </p:spPr>
        <p:style>
          <a:lnRef idx="3">
            <a:schemeClr val="lt1"/>
          </a:lnRef>
          <a:fillRef idx="1">
            <a:schemeClr val="accent1"/>
          </a:fillRef>
          <a:effectRef idx="1">
            <a:schemeClr val="accent1"/>
          </a:effectRef>
          <a:fontRef idx="minor">
            <a:schemeClr val="lt1"/>
          </a:fontRef>
        </p:style>
        <p:txBody>
          <a:bodyPr lIns="27429" tIns="27429" rIns="27429" bIns="27429" rtlCol="0" anchor="ctr"/>
          <a:lstStyle/>
          <a:p>
            <a:pPr algn="ctr" defTabSz="696681"/>
            <a:r>
              <a:rPr lang="es-PE" sz="1143" dirty="0">
                <a:solidFill>
                  <a:prstClr val="white"/>
                </a:solidFill>
                <a:latin typeface="Arial" panose="020B0604020202020204" pitchFamily="34" charset="0"/>
                <a:cs typeface="Arial" pitchFamily="34" charset="0"/>
              </a:rPr>
              <a:t>Inducción y Capacitación</a:t>
            </a:r>
          </a:p>
        </p:txBody>
      </p:sp>
      <p:sp>
        <p:nvSpPr>
          <p:cNvPr id="23" name="Flecha: arriba y abajo 22">
            <a:extLst>
              <a:ext uri="{FF2B5EF4-FFF2-40B4-BE49-F238E27FC236}">
                <a16:creationId xmlns:a16="http://schemas.microsoft.com/office/drawing/2014/main" xmlns="" id="{E142FE79-1753-45A6-AF9A-8BA8F1F4E048}"/>
              </a:ext>
            </a:extLst>
          </p:cNvPr>
          <p:cNvSpPr/>
          <p:nvPr/>
        </p:nvSpPr>
        <p:spPr>
          <a:xfrm>
            <a:off x="4628470" y="4055335"/>
            <a:ext cx="274286" cy="411429"/>
          </a:xfrm>
          <a:prstGeom prst="upDown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696681"/>
            <a:endParaRPr lang="es-PE" sz="1295">
              <a:solidFill>
                <a:prstClr val="white"/>
              </a:solidFill>
              <a:latin typeface="Arial" panose="020B0604020202020204" pitchFamily="34" charset="0"/>
              <a:cs typeface="Arial" panose="020B0604020202020204" pitchFamily="34" charset="0"/>
            </a:endParaRPr>
          </a:p>
        </p:txBody>
      </p:sp>
      <p:sp>
        <p:nvSpPr>
          <p:cNvPr id="24" name="Flecha: arriba y abajo 23">
            <a:extLst>
              <a:ext uri="{FF2B5EF4-FFF2-40B4-BE49-F238E27FC236}">
                <a16:creationId xmlns:a16="http://schemas.microsoft.com/office/drawing/2014/main" xmlns="" id="{C78B6671-7949-4418-8CD0-468F5A4AF451}"/>
              </a:ext>
            </a:extLst>
          </p:cNvPr>
          <p:cNvSpPr/>
          <p:nvPr/>
        </p:nvSpPr>
        <p:spPr>
          <a:xfrm>
            <a:off x="6548683" y="4055335"/>
            <a:ext cx="274286" cy="411429"/>
          </a:xfrm>
          <a:prstGeom prst="upDown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696681"/>
            <a:endParaRPr lang="es-PE" sz="1295">
              <a:solidFill>
                <a:prstClr val="white"/>
              </a:solidFill>
              <a:latin typeface="Arial" panose="020B0604020202020204" pitchFamily="34" charset="0"/>
              <a:cs typeface="Arial" panose="020B0604020202020204" pitchFamily="34" charset="0"/>
            </a:endParaRPr>
          </a:p>
        </p:txBody>
      </p:sp>
      <p:sp>
        <p:nvSpPr>
          <p:cNvPr id="25" name="Flecha: hacia la izquierda 24">
            <a:extLst>
              <a:ext uri="{FF2B5EF4-FFF2-40B4-BE49-F238E27FC236}">
                <a16:creationId xmlns:a16="http://schemas.microsoft.com/office/drawing/2014/main" xmlns="" id="{54E1EE9C-A0B9-4826-9497-4D1B10A5E304}"/>
              </a:ext>
            </a:extLst>
          </p:cNvPr>
          <p:cNvSpPr/>
          <p:nvPr/>
        </p:nvSpPr>
        <p:spPr>
          <a:xfrm flipH="1">
            <a:off x="3531205" y="3530396"/>
            <a:ext cx="425873" cy="342882"/>
          </a:xfrm>
          <a:prstGeom prst="left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696681"/>
            <a:endParaRPr lang="es-PE" sz="1295">
              <a:solidFill>
                <a:prstClr val="white"/>
              </a:solidFill>
              <a:latin typeface="Arial" panose="020B0604020202020204" pitchFamily="34" charset="0"/>
              <a:cs typeface="Arial" panose="020B0604020202020204" pitchFamily="34" charset="0"/>
            </a:endParaRPr>
          </a:p>
        </p:txBody>
      </p:sp>
      <p:sp>
        <p:nvSpPr>
          <p:cNvPr id="26" name="Flecha: hacia la izquierda 25">
            <a:extLst>
              <a:ext uri="{FF2B5EF4-FFF2-40B4-BE49-F238E27FC236}">
                <a16:creationId xmlns:a16="http://schemas.microsoft.com/office/drawing/2014/main" xmlns="" id="{41B17639-6473-4164-96BA-7CB408FCE296}"/>
              </a:ext>
            </a:extLst>
          </p:cNvPr>
          <p:cNvSpPr/>
          <p:nvPr/>
        </p:nvSpPr>
        <p:spPr>
          <a:xfrm flipH="1" flipV="1">
            <a:off x="5570398" y="3530396"/>
            <a:ext cx="425873" cy="342882"/>
          </a:xfrm>
          <a:prstGeom prst="left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696681"/>
            <a:endParaRPr lang="es-PE" sz="1295">
              <a:solidFill>
                <a:prstClr val="white"/>
              </a:solidFill>
              <a:latin typeface="Arial" panose="020B0604020202020204" pitchFamily="34" charset="0"/>
              <a:cs typeface="Arial" panose="020B0604020202020204" pitchFamily="34" charset="0"/>
            </a:endParaRPr>
          </a:p>
        </p:txBody>
      </p:sp>
      <p:sp>
        <p:nvSpPr>
          <p:cNvPr id="27" name="Flecha: arriba y abajo 26">
            <a:extLst>
              <a:ext uri="{FF2B5EF4-FFF2-40B4-BE49-F238E27FC236}">
                <a16:creationId xmlns:a16="http://schemas.microsoft.com/office/drawing/2014/main" xmlns="" id="{8D57CAF5-1C93-4F9C-B853-FC7E9F553C9A}"/>
              </a:ext>
            </a:extLst>
          </p:cNvPr>
          <p:cNvSpPr/>
          <p:nvPr/>
        </p:nvSpPr>
        <p:spPr>
          <a:xfrm>
            <a:off x="2488804" y="4055335"/>
            <a:ext cx="274286" cy="411429"/>
          </a:xfrm>
          <a:prstGeom prst="upDown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696681"/>
            <a:endParaRPr lang="es-PE" sz="1295">
              <a:solidFill>
                <a:prstClr val="white"/>
              </a:solidFill>
              <a:latin typeface="Arial" panose="020B0604020202020204" pitchFamily="34" charset="0"/>
              <a:cs typeface="Arial" panose="020B0604020202020204" pitchFamily="34" charset="0"/>
            </a:endParaRPr>
          </a:p>
        </p:txBody>
      </p:sp>
      <p:sp>
        <p:nvSpPr>
          <p:cNvPr id="28" name="25 Rectángulo redondeado">
            <a:extLst>
              <a:ext uri="{FF2B5EF4-FFF2-40B4-BE49-F238E27FC236}">
                <a16:creationId xmlns:a16="http://schemas.microsoft.com/office/drawing/2014/main" xmlns="" id="{5B8876C9-817B-4ACC-B8E7-049823F15294}"/>
              </a:ext>
            </a:extLst>
          </p:cNvPr>
          <p:cNvSpPr/>
          <p:nvPr/>
        </p:nvSpPr>
        <p:spPr>
          <a:xfrm>
            <a:off x="5769611" y="5300041"/>
            <a:ext cx="1042286" cy="822857"/>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7429" tIns="27429" rIns="27429" bIns="27429" rtlCol="0" anchor="ctr"/>
          <a:lstStyle/>
          <a:p>
            <a:pPr algn="ctr" defTabSz="696681"/>
            <a:r>
              <a:rPr lang="es-PE" sz="1143" dirty="0">
                <a:solidFill>
                  <a:prstClr val="white"/>
                </a:solidFill>
                <a:latin typeface="Arial" panose="020B0604020202020204" pitchFamily="34" charset="0"/>
                <a:cs typeface="Arial" pitchFamily="34" charset="0"/>
              </a:rPr>
              <a:t>Trámite Documentario</a:t>
            </a:r>
          </a:p>
          <a:p>
            <a:pPr algn="ctr" defTabSz="696681"/>
            <a:r>
              <a:rPr lang="es-PE" sz="1143" dirty="0">
                <a:solidFill>
                  <a:prstClr val="white"/>
                </a:solidFill>
                <a:latin typeface="Arial" panose="020B0604020202020204" pitchFamily="34" charset="0"/>
                <a:cs typeface="Arial" pitchFamily="34" charset="0"/>
              </a:rPr>
              <a:t>Digital</a:t>
            </a:r>
          </a:p>
        </p:txBody>
      </p:sp>
      <p:pic>
        <p:nvPicPr>
          <p:cNvPr id="29" name="Picture 2" descr="http://www.vkgroup.es/images/site/user.png">
            <a:extLst>
              <a:ext uri="{FF2B5EF4-FFF2-40B4-BE49-F238E27FC236}">
                <a16:creationId xmlns:a16="http://schemas.microsoft.com/office/drawing/2014/main" xmlns="" id="{4DA164FB-2949-4AB5-8C22-7782EEABD298}"/>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39411" y="4490922"/>
            <a:ext cx="732843" cy="685714"/>
          </a:xfrm>
          <a:prstGeom prst="rect">
            <a:avLst/>
          </a:prstGeom>
          <a:noFill/>
          <a:extLst>
            <a:ext uri="{909E8E84-426E-40DD-AFC4-6F175D3DCCD1}">
              <a14:hiddenFill xmlns:a14="http://schemas.microsoft.com/office/drawing/2010/main">
                <a:solidFill>
                  <a:srgbClr val="FFFFFF"/>
                </a:solidFill>
              </a14:hiddenFill>
            </a:ext>
          </a:extLst>
        </p:spPr>
      </p:pic>
      <p:sp>
        <p:nvSpPr>
          <p:cNvPr id="30" name="28 Rectángulo redondeado">
            <a:extLst>
              <a:ext uri="{FF2B5EF4-FFF2-40B4-BE49-F238E27FC236}">
                <a16:creationId xmlns:a16="http://schemas.microsoft.com/office/drawing/2014/main" xmlns="" id="{26E23557-419C-496E-8126-02719D68A75B}"/>
              </a:ext>
            </a:extLst>
          </p:cNvPr>
          <p:cNvSpPr/>
          <p:nvPr/>
        </p:nvSpPr>
        <p:spPr>
          <a:xfrm rot="5400000">
            <a:off x="7061672" y="3345609"/>
            <a:ext cx="3168390" cy="932571"/>
          </a:xfrm>
          <a:prstGeom prst="roundRect">
            <a:avLst/>
          </a:prstGeom>
          <a:solidFill>
            <a:schemeClr val="accent4">
              <a:lumMod val="40000"/>
              <a:lumOff val="60000"/>
            </a:schemeClr>
          </a:solidFill>
          <a:ln w="19050"/>
        </p:spPr>
        <p:style>
          <a:lnRef idx="3">
            <a:schemeClr val="lt1"/>
          </a:lnRef>
          <a:fillRef idx="1">
            <a:schemeClr val="accent1"/>
          </a:fillRef>
          <a:effectRef idx="1">
            <a:schemeClr val="accent1"/>
          </a:effectRef>
          <a:fontRef idx="minor">
            <a:schemeClr val="lt1"/>
          </a:fontRef>
        </p:style>
        <p:txBody>
          <a:bodyPr vert="vert270" lIns="0" tIns="0" rIns="0" bIns="0" rtlCol="0" anchor="t" anchorCtr="0"/>
          <a:lstStyle/>
          <a:p>
            <a:pPr algn="ctr" defTabSz="696681"/>
            <a:endParaRPr lang="es-PE" sz="1067" dirty="0">
              <a:solidFill>
                <a:prstClr val="black"/>
              </a:solidFill>
              <a:latin typeface="Arial" panose="020B0604020202020204" pitchFamily="34" charset="0"/>
              <a:cs typeface="Arial" pitchFamily="34" charset="0"/>
            </a:endParaRPr>
          </a:p>
          <a:p>
            <a:pPr algn="ctr" defTabSz="696681"/>
            <a:endParaRPr lang="es-PE" sz="1067" dirty="0">
              <a:solidFill>
                <a:prstClr val="black"/>
              </a:solidFill>
              <a:latin typeface="Arial" panose="020B0604020202020204" pitchFamily="34" charset="0"/>
              <a:cs typeface="Arial" pitchFamily="34" charset="0"/>
            </a:endParaRPr>
          </a:p>
          <a:p>
            <a:pPr algn="ctr" defTabSz="696681"/>
            <a:endParaRPr lang="es-PE" sz="1067" dirty="0">
              <a:solidFill>
                <a:prstClr val="black"/>
              </a:solidFill>
              <a:latin typeface="Arial" panose="020B0604020202020204" pitchFamily="34" charset="0"/>
              <a:cs typeface="Arial" pitchFamily="34" charset="0"/>
            </a:endParaRPr>
          </a:p>
          <a:p>
            <a:pPr algn="ctr" defTabSz="696681"/>
            <a:r>
              <a:rPr lang="es-PE" sz="1067" dirty="0">
                <a:solidFill>
                  <a:prstClr val="black"/>
                </a:solidFill>
                <a:latin typeface="Arial" panose="020B0604020202020204" pitchFamily="34" charset="0"/>
                <a:cs typeface="Arial" pitchFamily="34" charset="0"/>
              </a:rPr>
              <a:t>Solicitudes o demandas atendidas</a:t>
            </a:r>
          </a:p>
        </p:txBody>
      </p:sp>
      <p:pic>
        <p:nvPicPr>
          <p:cNvPr id="31" name="Picture 2" descr="http://www.vkgroup.es/images/site/user.png">
            <a:extLst>
              <a:ext uri="{FF2B5EF4-FFF2-40B4-BE49-F238E27FC236}">
                <a16:creationId xmlns:a16="http://schemas.microsoft.com/office/drawing/2014/main" xmlns="" id="{D2A0945C-936F-45BC-AEE0-1CF105CF09CF}"/>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8289296" y="4490922"/>
            <a:ext cx="732843" cy="68571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https://www.fgua.es/wp-content/uploads/2015/05/instituciones.png">
            <a:extLst>
              <a:ext uri="{FF2B5EF4-FFF2-40B4-BE49-F238E27FC236}">
                <a16:creationId xmlns:a16="http://schemas.microsoft.com/office/drawing/2014/main" xmlns="" id="{8F4CDF79-F7E0-401B-90DB-96A8C51C70AB}"/>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289296" y="3667974"/>
            <a:ext cx="685714" cy="68571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Resultado de imagen para bandera peru">
            <a:extLst>
              <a:ext uri="{FF2B5EF4-FFF2-40B4-BE49-F238E27FC236}">
                <a16:creationId xmlns:a16="http://schemas.microsoft.com/office/drawing/2014/main" xmlns="" id="{0B4FDEA7-147E-4E5B-BFA5-CAF97BF5105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8624416" y="3719363"/>
            <a:ext cx="123397" cy="82286"/>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ector recto 33">
            <a:extLst>
              <a:ext uri="{FF2B5EF4-FFF2-40B4-BE49-F238E27FC236}">
                <a16:creationId xmlns:a16="http://schemas.microsoft.com/office/drawing/2014/main" xmlns="" id="{A593FD8B-1C23-49A6-92D8-5E92F8345495}"/>
              </a:ext>
            </a:extLst>
          </p:cNvPr>
          <p:cNvCxnSpPr>
            <a:cxnSpLocks/>
          </p:cNvCxnSpPr>
          <p:nvPr/>
        </p:nvCxnSpPr>
        <p:spPr>
          <a:xfrm>
            <a:off x="8614134" y="3719363"/>
            <a:ext cx="0" cy="1097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5" name="Picture 4" descr="https://www.fgua.es/wp-content/uploads/2015/05/instituciones.png">
            <a:extLst>
              <a:ext uri="{FF2B5EF4-FFF2-40B4-BE49-F238E27FC236}">
                <a16:creationId xmlns:a16="http://schemas.microsoft.com/office/drawing/2014/main" xmlns="" id="{963B073A-522C-48F7-BE06-B7FD5180E01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64160" y="3667974"/>
            <a:ext cx="685714" cy="68571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Resultado de imagen para bandera peru">
            <a:extLst>
              <a:ext uri="{FF2B5EF4-FFF2-40B4-BE49-F238E27FC236}">
                <a16:creationId xmlns:a16="http://schemas.microsoft.com/office/drawing/2014/main" xmlns="" id="{B786FF12-D6CB-4953-873B-EBB4C4E1670C}"/>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99280" y="3719363"/>
            <a:ext cx="123397" cy="82286"/>
          </a:xfrm>
          <a:prstGeom prst="rect">
            <a:avLst/>
          </a:prstGeom>
          <a:noFill/>
          <a:extLst>
            <a:ext uri="{909E8E84-426E-40DD-AFC4-6F175D3DCCD1}">
              <a14:hiddenFill xmlns:a14="http://schemas.microsoft.com/office/drawing/2010/main">
                <a:solidFill>
                  <a:srgbClr val="FFFFFF"/>
                </a:solidFill>
              </a14:hiddenFill>
            </a:ext>
          </a:extLst>
        </p:spPr>
      </p:pic>
      <p:cxnSp>
        <p:nvCxnSpPr>
          <p:cNvPr id="37" name="Conector recto 36">
            <a:extLst>
              <a:ext uri="{FF2B5EF4-FFF2-40B4-BE49-F238E27FC236}">
                <a16:creationId xmlns:a16="http://schemas.microsoft.com/office/drawing/2014/main" xmlns="" id="{B04F4973-3F35-4B3A-AD6F-45A6503C36F3}"/>
              </a:ext>
            </a:extLst>
          </p:cNvPr>
          <p:cNvCxnSpPr>
            <a:cxnSpLocks/>
          </p:cNvCxnSpPr>
          <p:nvPr/>
        </p:nvCxnSpPr>
        <p:spPr>
          <a:xfrm>
            <a:off x="588998" y="3719363"/>
            <a:ext cx="0" cy="10971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Título 1">
            <a:extLst>
              <a:ext uri="{FF2B5EF4-FFF2-40B4-BE49-F238E27FC236}">
                <a16:creationId xmlns:a16="http://schemas.microsoft.com/office/drawing/2014/main" xmlns="" id="{0C308AAA-3DF6-4799-BFED-0E07170D2CA8}"/>
              </a:ext>
            </a:extLst>
          </p:cNvPr>
          <p:cNvSpPr txBox="1">
            <a:spLocks/>
          </p:cNvSpPr>
          <p:nvPr/>
        </p:nvSpPr>
        <p:spPr bwMode="auto">
          <a:xfrm>
            <a:off x="1060073" y="1300164"/>
            <a:ext cx="7016159"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77500" lnSpcReduction="20000"/>
          </a:bodyPr>
          <a:lstStyle>
            <a:lvl1pPr algn="l" rtl="0" eaLnBrk="0" fontAlgn="base" hangingPunct="0">
              <a:lnSpc>
                <a:spcPct val="90000"/>
              </a:lnSpc>
              <a:spcBef>
                <a:spcPct val="0"/>
              </a:spcBef>
              <a:spcAft>
                <a:spcPct val="0"/>
              </a:spcAft>
              <a:defRPr sz="28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s-PE" altLang="es-PE" sz="28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Nuevo Modelo de Gestión Documental del RENIEC</a:t>
            </a: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6</a:t>
            </a:fld>
            <a:endParaRPr lang="es-PE"/>
          </a:p>
        </p:txBody>
      </p:sp>
    </p:spTree>
    <p:extLst>
      <p:ext uri="{BB962C8B-B14F-4D97-AF65-F5344CB8AC3E}">
        <p14:creationId xmlns:p14="http://schemas.microsoft.com/office/powerpoint/2010/main" val="1468521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BDBD89D4-980D-46D9-8251-9466BAF751DD}"/>
              </a:ext>
            </a:extLst>
          </p:cNvPr>
          <p:cNvSpPr txBox="1"/>
          <p:nvPr/>
        </p:nvSpPr>
        <p:spPr>
          <a:xfrm>
            <a:off x="405281" y="1262134"/>
            <a:ext cx="8178065" cy="677108"/>
          </a:xfrm>
          <a:prstGeom prst="rect">
            <a:avLst/>
          </a:prstGeom>
          <a:noFill/>
        </p:spPr>
        <p:txBody>
          <a:bodyPr wrap="square" rtlCol="0">
            <a:spAutoFit/>
          </a:bodyPr>
          <a:lstStyle/>
          <a:p>
            <a:pPr algn="just"/>
            <a:r>
              <a:rPr lang="es-ES" sz="1900" dirty="0">
                <a:solidFill>
                  <a:schemeClr val="tx1">
                    <a:lumMod val="75000"/>
                    <a:lumOff val="25000"/>
                  </a:schemeClr>
                </a:solidFill>
                <a:latin typeface="Arial" panose="020B0604020202020204" pitchFamily="34" charset="0"/>
                <a:cs typeface="Arial" panose="020B0604020202020204" pitchFamily="34" charset="0"/>
              </a:rPr>
              <a:t>Recordemos qué es Trámite Documentario, componente propio del RENIEC</a:t>
            </a:r>
          </a:p>
        </p:txBody>
      </p:sp>
      <p:pic>
        <p:nvPicPr>
          <p:cNvPr id="6" name="MESA DE PARTES DIGITAL FINAL.avi">
            <a:hlinkClick r:id="" action="ppaction://media"/>
            <a:extLst>
              <a:ext uri="{FF2B5EF4-FFF2-40B4-BE49-F238E27FC236}">
                <a16:creationId xmlns:a16="http://schemas.microsoft.com/office/drawing/2014/main" xmlns="" id="{6FBBA865-8BC6-4A38-ABEB-0851021DA92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4673" y="1939242"/>
            <a:ext cx="8178066" cy="4599264"/>
          </a:xfrm>
          <a:prstGeom prst="rect">
            <a:avLst/>
          </a:prstGeom>
        </p:spPr>
      </p:pic>
      <p:sp>
        <p:nvSpPr>
          <p:cNvPr id="2" name="1 Marcador de número de diapositiva"/>
          <p:cNvSpPr>
            <a:spLocks noGrp="1"/>
          </p:cNvSpPr>
          <p:nvPr>
            <p:ph type="sldNum" sz="quarter" idx="12"/>
          </p:nvPr>
        </p:nvSpPr>
        <p:spPr/>
        <p:txBody>
          <a:bodyPr/>
          <a:lstStyle/>
          <a:p>
            <a:fld id="{D6533E24-B84E-4EFC-AF38-C75A0F933B17}" type="slidenum">
              <a:rPr lang="es-PE" smtClean="0"/>
              <a:t>7</a:t>
            </a:fld>
            <a:endParaRPr lang="es-PE"/>
          </a:p>
        </p:txBody>
      </p:sp>
    </p:spTree>
    <p:extLst>
      <p:ext uri="{BB962C8B-B14F-4D97-AF65-F5344CB8AC3E}">
        <p14:creationId xmlns:p14="http://schemas.microsoft.com/office/powerpoint/2010/main" val="1571507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1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xmlns="" id="{05547BCC-974D-4B10-8FD2-0453FB847190}"/>
              </a:ext>
            </a:extLst>
          </p:cNvPr>
          <p:cNvSpPr txBox="1">
            <a:spLocks/>
          </p:cNvSpPr>
          <p:nvPr/>
        </p:nvSpPr>
        <p:spPr>
          <a:xfrm>
            <a:off x="2964975" y="3090483"/>
            <a:ext cx="3662327" cy="1255014"/>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3200" kern="1200">
                <a:solidFill>
                  <a:schemeClr val="tx1"/>
                </a:solidFill>
                <a:latin typeface="Arial Narrow" panose="020B0606020202030204" pitchFamily="34" charset="0"/>
                <a:ea typeface="+mj-ea"/>
                <a:cs typeface="+mj-cs"/>
              </a:defRPr>
            </a:lvl1pPr>
          </a:lstStyle>
          <a:p>
            <a:pPr algn="ctr"/>
            <a:r>
              <a:rPr lang="es-PE" altLang="es-PE" b="1" dirty="0">
                <a:latin typeface="+mn-lt"/>
              </a:rPr>
              <a:t>2. </a:t>
            </a:r>
            <a:r>
              <a:rPr lang="es-ES" dirty="0">
                <a:latin typeface="+mn-lt"/>
                <a:cs typeface="Arial" panose="020B0604020202020204" pitchFamily="34" charset="0"/>
              </a:rPr>
              <a:t>Buenas practicas en el marco del MGD en el último año</a:t>
            </a:r>
            <a:endParaRPr lang="es-PE" altLang="es-PE" b="1" dirty="0">
              <a:latin typeface="+mn-lt"/>
            </a:endParaRP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8</a:t>
            </a:fld>
            <a:endParaRPr lang="es-PE"/>
          </a:p>
        </p:txBody>
      </p:sp>
    </p:spTree>
    <p:extLst>
      <p:ext uri="{BB962C8B-B14F-4D97-AF65-F5344CB8AC3E}">
        <p14:creationId xmlns:p14="http://schemas.microsoft.com/office/powerpoint/2010/main" val="26619768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esquinas redondeadas 6">
            <a:extLst>
              <a:ext uri="{FF2B5EF4-FFF2-40B4-BE49-F238E27FC236}">
                <a16:creationId xmlns:a16="http://schemas.microsoft.com/office/drawing/2014/main" xmlns="" id="{A0180112-07B6-43F6-A82F-72569323342E}"/>
              </a:ext>
            </a:extLst>
          </p:cNvPr>
          <p:cNvSpPr>
            <a:spLocks noChangeAspect="1"/>
          </p:cNvSpPr>
          <p:nvPr/>
        </p:nvSpPr>
        <p:spPr>
          <a:xfrm>
            <a:off x="717986" y="1923401"/>
            <a:ext cx="1556599" cy="39214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normAutofit fontScale="70000" lnSpcReduction="20000"/>
          </a:bodyPr>
          <a:lstStyle/>
          <a:p>
            <a:pPr algn="ctr"/>
            <a:r>
              <a:rPr lang="es-PE" sz="1400" dirty="0"/>
              <a:t>PE01. PROCESO DE PRESUPUESTO</a:t>
            </a:r>
          </a:p>
        </p:txBody>
      </p:sp>
      <p:sp>
        <p:nvSpPr>
          <p:cNvPr id="8" name="Rectángulo: esquinas redondeadas 7">
            <a:extLst>
              <a:ext uri="{FF2B5EF4-FFF2-40B4-BE49-F238E27FC236}">
                <a16:creationId xmlns:a16="http://schemas.microsoft.com/office/drawing/2014/main" xmlns="" id="{8FD8075D-336F-47C9-A345-9B66F57EB2E0}"/>
              </a:ext>
            </a:extLst>
          </p:cNvPr>
          <p:cNvSpPr>
            <a:spLocks noChangeAspect="1"/>
          </p:cNvSpPr>
          <p:nvPr/>
        </p:nvSpPr>
        <p:spPr>
          <a:xfrm>
            <a:off x="2772036" y="1923401"/>
            <a:ext cx="1556599" cy="39214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normAutofit fontScale="70000" lnSpcReduction="20000"/>
          </a:bodyPr>
          <a:lstStyle/>
          <a:p>
            <a:pPr algn="ctr"/>
            <a:r>
              <a:rPr lang="es-PE" sz="1400" dirty="0"/>
              <a:t>PE02. PROCESO DE CONTROL ESTRATÉGICO</a:t>
            </a:r>
          </a:p>
        </p:txBody>
      </p:sp>
      <p:sp>
        <p:nvSpPr>
          <p:cNvPr id="9" name="Rectángulo: esquinas redondeadas 8">
            <a:extLst>
              <a:ext uri="{FF2B5EF4-FFF2-40B4-BE49-F238E27FC236}">
                <a16:creationId xmlns:a16="http://schemas.microsoft.com/office/drawing/2014/main" xmlns="" id="{668D3E16-5AB8-446B-A062-D94232F27B09}"/>
              </a:ext>
            </a:extLst>
          </p:cNvPr>
          <p:cNvSpPr>
            <a:spLocks noChangeAspect="1"/>
          </p:cNvSpPr>
          <p:nvPr/>
        </p:nvSpPr>
        <p:spPr>
          <a:xfrm>
            <a:off x="4826086" y="1923401"/>
            <a:ext cx="1556599" cy="39214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normAutofit fontScale="77500" lnSpcReduction="20000"/>
          </a:bodyPr>
          <a:lstStyle/>
          <a:p>
            <a:pPr algn="ctr"/>
            <a:r>
              <a:rPr lang="es-PE" sz="1200" dirty="0"/>
              <a:t>PE03. PROCESO DE GESTIÓN DEL CONOCIMIENTO</a:t>
            </a:r>
          </a:p>
        </p:txBody>
      </p:sp>
      <p:sp>
        <p:nvSpPr>
          <p:cNvPr id="10" name="Rectángulo: esquinas redondeadas 9">
            <a:extLst>
              <a:ext uri="{FF2B5EF4-FFF2-40B4-BE49-F238E27FC236}">
                <a16:creationId xmlns:a16="http://schemas.microsoft.com/office/drawing/2014/main" xmlns="" id="{D1B25B31-22E3-4EA9-8215-2D01BB4E4BD5}"/>
              </a:ext>
            </a:extLst>
          </p:cNvPr>
          <p:cNvSpPr>
            <a:spLocks noChangeAspect="1"/>
          </p:cNvSpPr>
          <p:nvPr/>
        </p:nvSpPr>
        <p:spPr>
          <a:xfrm>
            <a:off x="6880137" y="1923401"/>
            <a:ext cx="1556599" cy="39214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normAutofit fontScale="85000" lnSpcReduction="20000"/>
          </a:bodyPr>
          <a:lstStyle/>
          <a:p>
            <a:pPr algn="ctr"/>
            <a:r>
              <a:rPr lang="es-PE" sz="1200" dirty="0"/>
              <a:t>PE04. PROCESO DE LA INNOVACIÓN</a:t>
            </a:r>
          </a:p>
        </p:txBody>
      </p:sp>
      <p:sp>
        <p:nvSpPr>
          <p:cNvPr id="11" name="Flecha: pentágono 10">
            <a:extLst>
              <a:ext uri="{FF2B5EF4-FFF2-40B4-BE49-F238E27FC236}">
                <a16:creationId xmlns:a16="http://schemas.microsoft.com/office/drawing/2014/main" xmlns="" id="{552C78A7-66BB-4EE4-A2FE-A508F9C5C0AE}"/>
              </a:ext>
            </a:extLst>
          </p:cNvPr>
          <p:cNvSpPr>
            <a:spLocks noChangeAspect="1"/>
          </p:cNvSpPr>
          <p:nvPr/>
        </p:nvSpPr>
        <p:spPr>
          <a:xfrm>
            <a:off x="618857" y="2750452"/>
            <a:ext cx="1011900" cy="33278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s-PE" sz="1200" dirty="0"/>
              <a:t>CLIENTE CIUDADANO</a:t>
            </a:r>
          </a:p>
        </p:txBody>
      </p:sp>
      <p:sp>
        <p:nvSpPr>
          <p:cNvPr id="12" name="Flecha: pentágono 11">
            <a:extLst>
              <a:ext uri="{FF2B5EF4-FFF2-40B4-BE49-F238E27FC236}">
                <a16:creationId xmlns:a16="http://schemas.microsoft.com/office/drawing/2014/main" xmlns="" id="{67F96218-C137-4085-957B-B85F67CD409D}"/>
              </a:ext>
            </a:extLst>
          </p:cNvPr>
          <p:cNvSpPr>
            <a:spLocks noChangeAspect="1"/>
          </p:cNvSpPr>
          <p:nvPr/>
        </p:nvSpPr>
        <p:spPr>
          <a:xfrm>
            <a:off x="618854" y="3209726"/>
            <a:ext cx="1100795" cy="33278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s-PE" sz="1200" dirty="0"/>
              <a:t>SECTOR PÚBLICO</a:t>
            </a:r>
          </a:p>
        </p:txBody>
      </p:sp>
      <p:sp>
        <p:nvSpPr>
          <p:cNvPr id="13" name="Flecha: pentágono 12">
            <a:extLst>
              <a:ext uri="{FF2B5EF4-FFF2-40B4-BE49-F238E27FC236}">
                <a16:creationId xmlns:a16="http://schemas.microsoft.com/office/drawing/2014/main" xmlns="" id="{B1788C56-5C54-463C-B14C-B1741CE27A7C}"/>
              </a:ext>
            </a:extLst>
          </p:cNvPr>
          <p:cNvSpPr>
            <a:spLocks noChangeAspect="1"/>
          </p:cNvSpPr>
          <p:nvPr/>
        </p:nvSpPr>
        <p:spPr>
          <a:xfrm>
            <a:off x="618857" y="3656301"/>
            <a:ext cx="1155628" cy="33278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s-PE" sz="1200" dirty="0"/>
              <a:t>SECTOR PRIVADO</a:t>
            </a:r>
          </a:p>
        </p:txBody>
      </p:sp>
      <p:sp>
        <p:nvSpPr>
          <p:cNvPr id="14" name="Flecha: pentágono 13">
            <a:extLst>
              <a:ext uri="{FF2B5EF4-FFF2-40B4-BE49-F238E27FC236}">
                <a16:creationId xmlns:a16="http://schemas.microsoft.com/office/drawing/2014/main" xmlns="" id="{27CC2160-9F38-4DEA-B55C-E1969CB084F1}"/>
              </a:ext>
            </a:extLst>
          </p:cNvPr>
          <p:cNvSpPr>
            <a:spLocks noChangeAspect="1"/>
          </p:cNvSpPr>
          <p:nvPr/>
        </p:nvSpPr>
        <p:spPr>
          <a:xfrm>
            <a:off x="618856" y="4115574"/>
            <a:ext cx="1245353" cy="332783"/>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s-PE" sz="1200" dirty="0"/>
              <a:t>ALIADOS ESTRATEGICOS</a:t>
            </a:r>
          </a:p>
        </p:txBody>
      </p:sp>
      <p:sp>
        <p:nvSpPr>
          <p:cNvPr id="15" name="Flecha: pentágono 14">
            <a:extLst>
              <a:ext uri="{FF2B5EF4-FFF2-40B4-BE49-F238E27FC236}">
                <a16:creationId xmlns:a16="http://schemas.microsoft.com/office/drawing/2014/main" xmlns="" id="{0AD91C14-2A50-4545-A9BF-19FC0D35A090}"/>
              </a:ext>
            </a:extLst>
          </p:cNvPr>
          <p:cNvSpPr>
            <a:spLocks noChangeAspect="1"/>
          </p:cNvSpPr>
          <p:nvPr/>
        </p:nvSpPr>
        <p:spPr>
          <a:xfrm>
            <a:off x="618854" y="4574849"/>
            <a:ext cx="1350031" cy="33278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10000"/>
          </a:bodyPr>
          <a:lstStyle/>
          <a:p>
            <a:pPr algn="ctr"/>
            <a:r>
              <a:rPr lang="es-PE" sz="1200" dirty="0"/>
              <a:t>SERVIDORES CIVILES</a:t>
            </a:r>
          </a:p>
        </p:txBody>
      </p:sp>
      <p:sp>
        <p:nvSpPr>
          <p:cNvPr id="16" name="Rectángulo: esquinas superiores cortadas 15">
            <a:extLst>
              <a:ext uri="{FF2B5EF4-FFF2-40B4-BE49-F238E27FC236}">
                <a16:creationId xmlns:a16="http://schemas.microsoft.com/office/drawing/2014/main" xmlns="" id="{FCE8AE3F-57B4-4DAD-87CC-5F800094C40B}"/>
              </a:ext>
            </a:extLst>
          </p:cNvPr>
          <p:cNvSpPr>
            <a:spLocks noChangeAspect="1"/>
          </p:cNvSpPr>
          <p:nvPr/>
        </p:nvSpPr>
        <p:spPr>
          <a:xfrm>
            <a:off x="684301" y="5463908"/>
            <a:ext cx="1545481" cy="428560"/>
          </a:xfrm>
          <a:prstGeom prst="snip2Same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algn="ctr"/>
            <a:r>
              <a:rPr lang="es-PE" sz="1050" dirty="0">
                <a:ln w="0"/>
                <a:solidFill>
                  <a:schemeClr val="tx1"/>
                </a:solidFill>
                <a:effectLst>
                  <a:outerShdw blurRad="38100" dist="19050" dir="2700000" algn="tl" rotWithShape="0">
                    <a:schemeClr val="dk1">
                      <a:alpha val="40000"/>
                    </a:schemeClr>
                  </a:outerShdw>
                </a:effectLst>
              </a:rPr>
              <a:t>PS01. PROCESO ADMINISTRATIVO</a:t>
            </a:r>
          </a:p>
        </p:txBody>
      </p:sp>
      <p:sp>
        <p:nvSpPr>
          <p:cNvPr id="17" name="Rectángulo: esquinas superiores cortadas 16">
            <a:extLst>
              <a:ext uri="{FF2B5EF4-FFF2-40B4-BE49-F238E27FC236}">
                <a16:creationId xmlns:a16="http://schemas.microsoft.com/office/drawing/2014/main" xmlns="" id="{DF0D2C98-94A1-44A0-80B0-3AEC76C17846}"/>
              </a:ext>
            </a:extLst>
          </p:cNvPr>
          <p:cNvSpPr>
            <a:spLocks noChangeAspect="1"/>
          </p:cNvSpPr>
          <p:nvPr/>
        </p:nvSpPr>
        <p:spPr>
          <a:xfrm>
            <a:off x="2673438" y="5467631"/>
            <a:ext cx="1545481" cy="428560"/>
          </a:xfrm>
          <a:prstGeom prst="snip2Same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algn="ctr"/>
            <a:r>
              <a:rPr lang="es-PE" sz="1050" dirty="0">
                <a:ln w="0"/>
                <a:solidFill>
                  <a:schemeClr val="tx1"/>
                </a:solidFill>
                <a:effectLst>
                  <a:outerShdw blurRad="38100" dist="19050" dir="2700000" algn="tl" rotWithShape="0">
                    <a:schemeClr val="dk1">
                      <a:alpha val="40000"/>
                    </a:schemeClr>
                  </a:outerShdw>
                </a:effectLst>
              </a:rPr>
              <a:t>PS02. PROCESO DE CAPACITACIÓN</a:t>
            </a:r>
          </a:p>
        </p:txBody>
      </p:sp>
      <p:sp>
        <p:nvSpPr>
          <p:cNvPr id="18" name="Rectángulo: esquinas superiores cortadas 17">
            <a:extLst>
              <a:ext uri="{FF2B5EF4-FFF2-40B4-BE49-F238E27FC236}">
                <a16:creationId xmlns:a16="http://schemas.microsoft.com/office/drawing/2014/main" xmlns="" id="{590ADA28-1B26-4967-A059-C731A4810941}"/>
              </a:ext>
            </a:extLst>
          </p:cNvPr>
          <p:cNvSpPr>
            <a:spLocks noChangeAspect="1"/>
          </p:cNvSpPr>
          <p:nvPr/>
        </p:nvSpPr>
        <p:spPr>
          <a:xfrm>
            <a:off x="4662575" y="5471354"/>
            <a:ext cx="1545481" cy="428560"/>
          </a:xfrm>
          <a:prstGeom prst="snip2Same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s-PE" sz="1050" dirty="0">
                <a:ln w="0"/>
                <a:solidFill>
                  <a:schemeClr val="tx1"/>
                </a:solidFill>
                <a:effectLst>
                  <a:outerShdw blurRad="38100" dist="19050" dir="2700000" algn="tl" rotWithShape="0">
                    <a:schemeClr val="dk1">
                      <a:alpha val="40000"/>
                    </a:schemeClr>
                  </a:outerShdw>
                </a:effectLst>
              </a:rPr>
              <a:t>PS03. PROCESO DE TECNOLOGIA DE LA INFORMACIÓN</a:t>
            </a:r>
          </a:p>
        </p:txBody>
      </p:sp>
      <p:sp>
        <p:nvSpPr>
          <p:cNvPr id="19" name="Rectángulo: esquinas superiores cortadas 18">
            <a:extLst>
              <a:ext uri="{FF2B5EF4-FFF2-40B4-BE49-F238E27FC236}">
                <a16:creationId xmlns:a16="http://schemas.microsoft.com/office/drawing/2014/main" xmlns="" id="{7C585E34-08CC-4A84-BB1B-575E9A928DC3}"/>
              </a:ext>
            </a:extLst>
          </p:cNvPr>
          <p:cNvSpPr>
            <a:spLocks noChangeAspect="1"/>
          </p:cNvSpPr>
          <p:nvPr/>
        </p:nvSpPr>
        <p:spPr>
          <a:xfrm>
            <a:off x="6651712" y="5475076"/>
            <a:ext cx="1756228" cy="487000"/>
          </a:xfrm>
          <a:prstGeom prst="snip2Same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PE" sz="1050" dirty="0">
                <a:ln w="0"/>
                <a:solidFill>
                  <a:schemeClr val="tx1"/>
                </a:solidFill>
                <a:effectLst>
                  <a:outerShdw blurRad="38100" dist="19050" dir="2700000" algn="tl" rotWithShape="0">
                    <a:schemeClr val="dk1">
                      <a:alpha val="40000"/>
                    </a:schemeClr>
                  </a:outerShdw>
                </a:effectLst>
              </a:rPr>
              <a:t>PS04. PROCESO DEL TALENTO HUMANO</a:t>
            </a:r>
          </a:p>
        </p:txBody>
      </p:sp>
      <p:sp>
        <p:nvSpPr>
          <p:cNvPr id="20" name="Rectángulo: esquinas superiores cortadas 19">
            <a:extLst>
              <a:ext uri="{FF2B5EF4-FFF2-40B4-BE49-F238E27FC236}">
                <a16:creationId xmlns:a16="http://schemas.microsoft.com/office/drawing/2014/main" xmlns="" id="{E05197C0-7DDE-407C-B8D2-8B0B04AB533A}"/>
              </a:ext>
            </a:extLst>
          </p:cNvPr>
          <p:cNvSpPr>
            <a:spLocks noChangeAspect="1"/>
          </p:cNvSpPr>
          <p:nvPr/>
        </p:nvSpPr>
        <p:spPr>
          <a:xfrm>
            <a:off x="652741" y="6059677"/>
            <a:ext cx="1568798" cy="490317"/>
          </a:xfrm>
          <a:prstGeom prst="snip2Same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20000"/>
          </a:bodyPr>
          <a:lstStyle/>
          <a:p>
            <a:pPr algn="ctr"/>
            <a:r>
              <a:rPr lang="es-PE" sz="1050" dirty="0">
                <a:ln w="0"/>
                <a:solidFill>
                  <a:schemeClr val="tx1"/>
                </a:solidFill>
                <a:effectLst>
                  <a:outerShdw blurRad="38100" dist="19050" dir="2700000" algn="tl" rotWithShape="0">
                    <a:schemeClr val="dk1">
                      <a:alpha val="40000"/>
                    </a:schemeClr>
                  </a:outerShdw>
                </a:effectLst>
              </a:rPr>
              <a:t>PS05. PROCESO DE LA SEGURIDAD Y DEFENSA NACIONAL</a:t>
            </a:r>
          </a:p>
        </p:txBody>
      </p:sp>
      <p:sp>
        <p:nvSpPr>
          <p:cNvPr id="21" name="Rectángulo: esquinas superiores cortadas 20">
            <a:extLst>
              <a:ext uri="{FF2B5EF4-FFF2-40B4-BE49-F238E27FC236}">
                <a16:creationId xmlns:a16="http://schemas.microsoft.com/office/drawing/2014/main" xmlns="" id="{837041FF-89C6-4F07-918B-60CD3FBB403E}"/>
              </a:ext>
            </a:extLst>
          </p:cNvPr>
          <p:cNvSpPr>
            <a:spLocks noChangeAspect="1"/>
          </p:cNvSpPr>
          <p:nvPr/>
        </p:nvSpPr>
        <p:spPr>
          <a:xfrm>
            <a:off x="2641879" y="6059677"/>
            <a:ext cx="1568798" cy="490317"/>
          </a:xfrm>
          <a:prstGeom prst="snip2Same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PE" sz="1050" dirty="0">
                <a:ln w="0"/>
                <a:solidFill>
                  <a:schemeClr val="tx1"/>
                </a:solidFill>
                <a:effectLst>
                  <a:outerShdw blurRad="38100" dist="19050" dir="2700000" algn="tl" rotWithShape="0">
                    <a:schemeClr val="dk1">
                      <a:alpha val="40000"/>
                    </a:schemeClr>
                  </a:outerShdw>
                </a:effectLst>
              </a:rPr>
              <a:t>PS06. PROCESO DE ASESORIA NORMATIVA</a:t>
            </a:r>
          </a:p>
        </p:txBody>
      </p:sp>
      <p:sp>
        <p:nvSpPr>
          <p:cNvPr id="22" name="Rectángulo: esquinas superiores cortadas 21">
            <a:extLst>
              <a:ext uri="{FF2B5EF4-FFF2-40B4-BE49-F238E27FC236}">
                <a16:creationId xmlns:a16="http://schemas.microsoft.com/office/drawing/2014/main" xmlns="" id="{9837CDB7-021A-4A8B-B155-D1BBB4D07086}"/>
              </a:ext>
            </a:extLst>
          </p:cNvPr>
          <p:cNvSpPr>
            <a:spLocks noChangeAspect="1"/>
          </p:cNvSpPr>
          <p:nvPr/>
        </p:nvSpPr>
        <p:spPr>
          <a:xfrm>
            <a:off x="4631017" y="6059677"/>
            <a:ext cx="1568798" cy="490317"/>
          </a:xfrm>
          <a:prstGeom prst="snip2Same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PE" sz="1050" dirty="0">
                <a:ln w="0"/>
                <a:solidFill>
                  <a:schemeClr val="tx1"/>
                </a:solidFill>
                <a:effectLst>
                  <a:outerShdw blurRad="38100" dist="19050" dir="2700000" algn="tl" rotWithShape="0">
                    <a:schemeClr val="dk1">
                      <a:alpha val="40000"/>
                    </a:schemeClr>
                  </a:outerShdw>
                </a:effectLst>
              </a:rPr>
              <a:t>PS07. PROCESO DE MEJORA CONTINUA</a:t>
            </a:r>
          </a:p>
        </p:txBody>
      </p:sp>
      <p:sp>
        <p:nvSpPr>
          <p:cNvPr id="23" name="Rectángulo: esquinas superiores cortadas 22">
            <a:extLst>
              <a:ext uri="{FF2B5EF4-FFF2-40B4-BE49-F238E27FC236}">
                <a16:creationId xmlns:a16="http://schemas.microsoft.com/office/drawing/2014/main" xmlns="" id="{533543EA-F08B-43E9-85CE-F9D9345997C0}"/>
              </a:ext>
            </a:extLst>
          </p:cNvPr>
          <p:cNvSpPr>
            <a:spLocks noChangeAspect="1"/>
          </p:cNvSpPr>
          <p:nvPr/>
        </p:nvSpPr>
        <p:spPr>
          <a:xfrm>
            <a:off x="6620154" y="6059677"/>
            <a:ext cx="1756227" cy="490317"/>
          </a:xfrm>
          <a:prstGeom prst="snip2Same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20000"/>
          </a:bodyPr>
          <a:lstStyle/>
          <a:p>
            <a:pPr algn="ctr"/>
            <a:r>
              <a:rPr lang="es-PE" sz="1050" dirty="0">
                <a:ln w="0"/>
                <a:solidFill>
                  <a:schemeClr val="tx1"/>
                </a:solidFill>
                <a:effectLst>
                  <a:outerShdw blurRad="38100" dist="19050" dir="2700000" algn="tl" rotWithShape="0">
                    <a:schemeClr val="dk1">
                      <a:alpha val="40000"/>
                    </a:schemeClr>
                  </a:outerShdw>
                </a:effectLst>
              </a:rPr>
              <a:t>PS08. PROCESO DE COMUNICACIÓN INSTITUCIONAL</a:t>
            </a:r>
          </a:p>
        </p:txBody>
      </p:sp>
      <p:sp>
        <p:nvSpPr>
          <p:cNvPr id="24" name="Flecha: pentágono 23">
            <a:extLst>
              <a:ext uri="{FF2B5EF4-FFF2-40B4-BE49-F238E27FC236}">
                <a16:creationId xmlns:a16="http://schemas.microsoft.com/office/drawing/2014/main" xmlns="" id="{F77F34C4-6CD7-4629-922D-D360FBC1D807}"/>
              </a:ext>
            </a:extLst>
          </p:cNvPr>
          <p:cNvSpPr>
            <a:spLocks noChangeAspect="1"/>
          </p:cNvSpPr>
          <p:nvPr/>
        </p:nvSpPr>
        <p:spPr>
          <a:xfrm flipH="1">
            <a:off x="7594402" y="2752936"/>
            <a:ext cx="1011900" cy="33278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s-PE" sz="1200" dirty="0"/>
              <a:t>CLIENTE CIUDADANO</a:t>
            </a:r>
          </a:p>
        </p:txBody>
      </p:sp>
      <p:sp>
        <p:nvSpPr>
          <p:cNvPr id="25" name="Flecha: pentágono 24">
            <a:extLst>
              <a:ext uri="{FF2B5EF4-FFF2-40B4-BE49-F238E27FC236}">
                <a16:creationId xmlns:a16="http://schemas.microsoft.com/office/drawing/2014/main" xmlns="" id="{73D0B62B-11C1-4C4A-BD0A-4627379BB784}"/>
              </a:ext>
            </a:extLst>
          </p:cNvPr>
          <p:cNvSpPr>
            <a:spLocks noChangeAspect="1"/>
          </p:cNvSpPr>
          <p:nvPr/>
        </p:nvSpPr>
        <p:spPr>
          <a:xfrm flipH="1">
            <a:off x="7474073" y="3212210"/>
            <a:ext cx="1100795" cy="33278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s-PE" sz="1200" dirty="0"/>
              <a:t>SECTOR PÚBLICO</a:t>
            </a:r>
          </a:p>
        </p:txBody>
      </p:sp>
      <p:sp>
        <p:nvSpPr>
          <p:cNvPr id="26" name="Flecha: pentágono 25">
            <a:extLst>
              <a:ext uri="{FF2B5EF4-FFF2-40B4-BE49-F238E27FC236}">
                <a16:creationId xmlns:a16="http://schemas.microsoft.com/office/drawing/2014/main" xmlns="" id="{A62406A3-CFEE-491F-A509-BCAA1CB33E29}"/>
              </a:ext>
            </a:extLst>
          </p:cNvPr>
          <p:cNvSpPr>
            <a:spLocks noChangeAspect="1"/>
          </p:cNvSpPr>
          <p:nvPr/>
        </p:nvSpPr>
        <p:spPr>
          <a:xfrm flipH="1">
            <a:off x="7399855" y="3658785"/>
            <a:ext cx="1155628" cy="33278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s-PE" sz="1200" dirty="0"/>
              <a:t>SECTOR PRIVADO</a:t>
            </a:r>
          </a:p>
        </p:txBody>
      </p:sp>
      <p:sp>
        <p:nvSpPr>
          <p:cNvPr id="27" name="Flecha: pentágono 26">
            <a:extLst>
              <a:ext uri="{FF2B5EF4-FFF2-40B4-BE49-F238E27FC236}">
                <a16:creationId xmlns:a16="http://schemas.microsoft.com/office/drawing/2014/main" xmlns="" id="{25104B36-B05D-4567-8487-13E862CD16BB}"/>
              </a:ext>
            </a:extLst>
          </p:cNvPr>
          <p:cNvSpPr>
            <a:spLocks noChangeAspect="1"/>
          </p:cNvSpPr>
          <p:nvPr/>
        </p:nvSpPr>
        <p:spPr>
          <a:xfrm flipH="1">
            <a:off x="7278402" y="4118058"/>
            <a:ext cx="1245353" cy="332783"/>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s-PE" sz="1200" dirty="0"/>
              <a:t>ALIADOS ESTRATEGICOS</a:t>
            </a:r>
          </a:p>
        </p:txBody>
      </p:sp>
      <p:sp>
        <p:nvSpPr>
          <p:cNvPr id="28" name="Flecha: pentágono 27">
            <a:extLst>
              <a:ext uri="{FF2B5EF4-FFF2-40B4-BE49-F238E27FC236}">
                <a16:creationId xmlns:a16="http://schemas.microsoft.com/office/drawing/2014/main" xmlns="" id="{51B7AA73-17C8-46FC-B99B-646A524CC815}"/>
              </a:ext>
            </a:extLst>
          </p:cNvPr>
          <p:cNvSpPr>
            <a:spLocks noChangeAspect="1"/>
          </p:cNvSpPr>
          <p:nvPr/>
        </p:nvSpPr>
        <p:spPr>
          <a:xfrm flipH="1">
            <a:off x="7136709" y="4577334"/>
            <a:ext cx="1350031" cy="33278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10000"/>
          </a:bodyPr>
          <a:lstStyle/>
          <a:p>
            <a:pPr algn="ctr"/>
            <a:r>
              <a:rPr lang="es-PE" sz="1200" dirty="0"/>
              <a:t>SERVIDORES CIVILES</a:t>
            </a:r>
          </a:p>
        </p:txBody>
      </p:sp>
      <p:sp>
        <p:nvSpPr>
          <p:cNvPr id="29" name="CuadroTexto 28">
            <a:extLst>
              <a:ext uri="{FF2B5EF4-FFF2-40B4-BE49-F238E27FC236}">
                <a16:creationId xmlns:a16="http://schemas.microsoft.com/office/drawing/2014/main" xmlns="" id="{029FB0D3-BAC7-493F-9769-96A1861612ED}"/>
              </a:ext>
            </a:extLst>
          </p:cNvPr>
          <p:cNvSpPr txBox="1">
            <a:spLocks noChangeAspect="1"/>
          </p:cNvSpPr>
          <p:nvPr/>
        </p:nvSpPr>
        <p:spPr>
          <a:xfrm>
            <a:off x="518561" y="1701367"/>
            <a:ext cx="1955447" cy="272854"/>
          </a:xfrm>
          <a:prstGeom prst="rect">
            <a:avLst/>
          </a:prstGeom>
          <a:noFill/>
        </p:spPr>
        <p:txBody>
          <a:bodyPr wrap="none" rtlCol="0">
            <a:normAutofit fontScale="77500" lnSpcReduction="20000"/>
          </a:bodyPr>
          <a:lstStyle/>
          <a:p>
            <a:r>
              <a:rPr lang="es-PE" b="1" dirty="0"/>
              <a:t>PROCESOS ESTRATÉGICOS</a:t>
            </a:r>
          </a:p>
        </p:txBody>
      </p:sp>
      <p:sp>
        <p:nvSpPr>
          <p:cNvPr id="30" name="CuadroTexto 29">
            <a:extLst>
              <a:ext uri="{FF2B5EF4-FFF2-40B4-BE49-F238E27FC236}">
                <a16:creationId xmlns:a16="http://schemas.microsoft.com/office/drawing/2014/main" xmlns="" id="{52ACC47E-4AAA-4109-ADC9-81405F6103FF}"/>
              </a:ext>
            </a:extLst>
          </p:cNvPr>
          <p:cNvSpPr txBox="1">
            <a:spLocks noChangeAspect="1"/>
          </p:cNvSpPr>
          <p:nvPr/>
        </p:nvSpPr>
        <p:spPr>
          <a:xfrm>
            <a:off x="531485" y="2514656"/>
            <a:ext cx="1590223" cy="272854"/>
          </a:xfrm>
          <a:prstGeom prst="rect">
            <a:avLst/>
          </a:prstGeom>
          <a:noFill/>
        </p:spPr>
        <p:txBody>
          <a:bodyPr wrap="none" rtlCol="0">
            <a:normAutofit fontScale="77500" lnSpcReduction="20000"/>
          </a:bodyPr>
          <a:lstStyle/>
          <a:p>
            <a:r>
              <a:rPr lang="es-PE" b="1" dirty="0"/>
              <a:t>GRUPOS DE INTERÉS</a:t>
            </a:r>
          </a:p>
        </p:txBody>
      </p:sp>
      <p:sp>
        <p:nvSpPr>
          <p:cNvPr id="31" name="CuadroTexto 30">
            <a:extLst>
              <a:ext uri="{FF2B5EF4-FFF2-40B4-BE49-F238E27FC236}">
                <a16:creationId xmlns:a16="http://schemas.microsoft.com/office/drawing/2014/main" xmlns="" id="{20875308-B3F2-4830-A3B4-B0EC06682952}"/>
              </a:ext>
            </a:extLst>
          </p:cNvPr>
          <p:cNvSpPr txBox="1">
            <a:spLocks noChangeAspect="1"/>
          </p:cNvSpPr>
          <p:nvPr/>
        </p:nvSpPr>
        <p:spPr>
          <a:xfrm>
            <a:off x="549307" y="5193349"/>
            <a:ext cx="1815468" cy="272854"/>
          </a:xfrm>
          <a:prstGeom prst="rect">
            <a:avLst/>
          </a:prstGeom>
          <a:noFill/>
        </p:spPr>
        <p:txBody>
          <a:bodyPr wrap="none" rtlCol="0">
            <a:normAutofit fontScale="77500" lnSpcReduction="20000"/>
          </a:bodyPr>
          <a:lstStyle/>
          <a:p>
            <a:r>
              <a:rPr lang="es-PE" b="1" dirty="0"/>
              <a:t>PROCESOS DE SOPORTE</a:t>
            </a:r>
          </a:p>
        </p:txBody>
      </p:sp>
      <p:sp>
        <p:nvSpPr>
          <p:cNvPr id="32" name="Hexágono 31">
            <a:extLst>
              <a:ext uri="{FF2B5EF4-FFF2-40B4-BE49-F238E27FC236}">
                <a16:creationId xmlns:a16="http://schemas.microsoft.com/office/drawing/2014/main" xmlns="" id="{5F2A161D-2BD7-48BD-999F-45DB69A5D469}"/>
              </a:ext>
            </a:extLst>
          </p:cNvPr>
          <p:cNvSpPr>
            <a:spLocks noChangeAspect="1"/>
          </p:cNvSpPr>
          <p:nvPr/>
        </p:nvSpPr>
        <p:spPr>
          <a:xfrm>
            <a:off x="2657597" y="2988262"/>
            <a:ext cx="1140486" cy="886441"/>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PE" sz="750" b="1" dirty="0"/>
              <a:t>PM06 PROCESO DE VINCULOS DE PARENTESCO</a:t>
            </a:r>
          </a:p>
        </p:txBody>
      </p:sp>
      <p:sp>
        <p:nvSpPr>
          <p:cNvPr id="33" name="Hexágono 32">
            <a:extLst>
              <a:ext uri="{FF2B5EF4-FFF2-40B4-BE49-F238E27FC236}">
                <a16:creationId xmlns:a16="http://schemas.microsoft.com/office/drawing/2014/main" xmlns="" id="{77F08A83-3DA2-4C81-8B13-35A08C665E4E}"/>
              </a:ext>
            </a:extLst>
          </p:cNvPr>
          <p:cNvSpPr>
            <a:spLocks noChangeAspect="1"/>
          </p:cNvSpPr>
          <p:nvPr/>
        </p:nvSpPr>
        <p:spPr>
          <a:xfrm>
            <a:off x="3737197" y="2523468"/>
            <a:ext cx="1140486" cy="886441"/>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algn="ctr"/>
            <a:r>
              <a:rPr lang="es-PE" sz="750" b="1" dirty="0"/>
              <a:t>PM01 PROCESO DE LA INDENTIFICACIÓN</a:t>
            </a:r>
          </a:p>
        </p:txBody>
      </p:sp>
      <p:sp>
        <p:nvSpPr>
          <p:cNvPr id="34" name="Hexágono 33">
            <a:extLst>
              <a:ext uri="{FF2B5EF4-FFF2-40B4-BE49-F238E27FC236}">
                <a16:creationId xmlns:a16="http://schemas.microsoft.com/office/drawing/2014/main" xmlns="" id="{49AE3453-55A9-444B-915F-7FC96FB03D63}"/>
              </a:ext>
            </a:extLst>
          </p:cNvPr>
          <p:cNvSpPr>
            <a:spLocks noChangeAspect="1"/>
          </p:cNvSpPr>
          <p:nvPr/>
        </p:nvSpPr>
        <p:spPr>
          <a:xfrm>
            <a:off x="4797023" y="2988262"/>
            <a:ext cx="1140486" cy="886441"/>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PE" sz="750" b="1" dirty="0"/>
              <a:t>PM02 PROCESO DE REGISTRO CIVIL</a:t>
            </a:r>
          </a:p>
        </p:txBody>
      </p:sp>
      <p:sp>
        <p:nvSpPr>
          <p:cNvPr id="35" name="Hexágono 34">
            <a:extLst>
              <a:ext uri="{FF2B5EF4-FFF2-40B4-BE49-F238E27FC236}">
                <a16:creationId xmlns:a16="http://schemas.microsoft.com/office/drawing/2014/main" xmlns="" id="{A1ECE0A6-E69B-4FA2-9BB0-F8AB3CCB1A40}"/>
              </a:ext>
            </a:extLst>
          </p:cNvPr>
          <p:cNvSpPr>
            <a:spLocks noChangeAspect="1"/>
          </p:cNvSpPr>
          <p:nvPr/>
        </p:nvSpPr>
        <p:spPr>
          <a:xfrm>
            <a:off x="2682477" y="3944875"/>
            <a:ext cx="1140486" cy="886441"/>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algn="ctr"/>
            <a:r>
              <a:rPr lang="es-PE" sz="750" b="1" dirty="0"/>
              <a:t>PM05 PROCESO DE SERVICIOS DE LA INFORMACIÓN</a:t>
            </a:r>
          </a:p>
        </p:txBody>
      </p:sp>
      <p:sp>
        <p:nvSpPr>
          <p:cNvPr id="36" name="Hexágono 35">
            <a:extLst>
              <a:ext uri="{FF2B5EF4-FFF2-40B4-BE49-F238E27FC236}">
                <a16:creationId xmlns:a16="http://schemas.microsoft.com/office/drawing/2014/main" xmlns="" id="{56E37A76-0CB3-4501-9F8C-C8D59922A5A4}"/>
              </a:ext>
            </a:extLst>
          </p:cNvPr>
          <p:cNvSpPr>
            <a:spLocks noChangeAspect="1"/>
          </p:cNvSpPr>
          <p:nvPr/>
        </p:nvSpPr>
        <p:spPr>
          <a:xfrm>
            <a:off x="4758753" y="3944875"/>
            <a:ext cx="1140486" cy="886441"/>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PE" sz="750" b="1" dirty="0"/>
              <a:t>PM03 PROCESO DE SERVICIO ELECTORAL</a:t>
            </a:r>
          </a:p>
        </p:txBody>
      </p:sp>
      <p:sp>
        <p:nvSpPr>
          <p:cNvPr id="37" name="Hexágono 36">
            <a:extLst>
              <a:ext uri="{FF2B5EF4-FFF2-40B4-BE49-F238E27FC236}">
                <a16:creationId xmlns:a16="http://schemas.microsoft.com/office/drawing/2014/main" xmlns="" id="{5D6656D2-9794-4802-A07A-2304AE41C4C5}"/>
              </a:ext>
            </a:extLst>
          </p:cNvPr>
          <p:cNvSpPr>
            <a:spLocks noChangeAspect="1"/>
          </p:cNvSpPr>
          <p:nvPr/>
        </p:nvSpPr>
        <p:spPr>
          <a:xfrm>
            <a:off x="3724690" y="4374350"/>
            <a:ext cx="1140486" cy="886441"/>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10000"/>
          </a:bodyPr>
          <a:lstStyle/>
          <a:p>
            <a:pPr algn="ctr"/>
            <a:r>
              <a:rPr lang="es-PE" sz="750" b="1" dirty="0"/>
              <a:t>PM04 PROCESO DE REGISTROS DE CERTIFICACIÓN DIGITAL</a:t>
            </a:r>
          </a:p>
        </p:txBody>
      </p:sp>
      <p:sp>
        <p:nvSpPr>
          <p:cNvPr id="38" name="CuadroTexto 37">
            <a:extLst>
              <a:ext uri="{FF2B5EF4-FFF2-40B4-BE49-F238E27FC236}">
                <a16:creationId xmlns:a16="http://schemas.microsoft.com/office/drawing/2014/main" xmlns="" id="{57B2C2B4-DF72-404C-B695-CB67A5011827}"/>
              </a:ext>
            </a:extLst>
          </p:cNvPr>
          <p:cNvSpPr txBox="1">
            <a:spLocks noChangeAspect="1"/>
          </p:cNvSpPr>
          <p:nvPr/>
        </p:nvSpPr>
        <p:spPr>
          <a:xfrm>
            <a:off x="3768181" y="3681483"/>
            <a:ext cx="967302" cy="452559"/>
          </a:xfrm>
          <a:prstGeom prst="rect">
            <a:avLst/>
          </a:prstGeom>
          <a:noFill/>
        </p:spPr>
        <p:txBody>
          <a:bodyPr wrap="none" rtlCol="0">
            <a:normAutofit fontScale="77500" lnSpcReduction="20000"/>
          </a:bodyPr>
          <a:lstStyle/>
          <a:p>
            <a:pPr algn="ctr"/>
            <a:r>
              <a:rPr lang="es-PE" b="1" dirty="0"/>
              <a:t>PROCESOS</a:t>
            </a:r>
          </a:p>
          <a:p>
            <a:pPr algn="ctr"/>
            <a:r>
              <a:rPr lang="es-PE" b="1" dirty="0"/>
              <a:t>MISIONALES</a:t>
            </a:r>
          </a:p>
        </p:txBody>
      </p:sp>
      <p:sp>
        <p:nvSpPr>
          <p:cNvPr id="39" name="Flecha: a la derecha 38">
            <a:extLst>
              <a:ext uri="{FF2B5EF4-FFF2-40B4-BE49-F238E27FC236}">
                <a16:creationId xmlns:a16="http://schemas.microsoft.com/office/drawing/2014/main" xmlns="" id="{5FB92F8A-BC94-418C-BE6D-5092877AE04C}"/>
              </a:ext>
            </a:extLst>
          </p:cNvPr>
          <p:cNvSpPr>
            <a:spLocks noChangeAspect="1"/>
          </p:cNvSpPr>
          <p:nvPr/>
        </p:nvSpPr>
        <p:spPr>
          <a:xfrm>
            <a:off x="2020597" y="3738268"/>
            <a:ext cx="557668" cy="2762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s-PE"/>
          </a:p>
        </p:txBody>
      </p:sp>
      <p:sp>
        <p:nvSpPr>
          <p:cNvPr id="40" name="Flecha: a la derecha 39">
            <a:extLst>
              <a:ext uri="{FF2B5EF4-FFF2-40B4-BE49-F238E27FC236}">
                <a16:creationId xmlns:a16="http://schemas.microsoft.com/office/drawing/2014/main" xmlns="" id="{C96E5373-DDF2-41CA-B4F3-C8CA02472928}"/>
              </a:ext>
            </a:extLst>
          </p:cNvPr>
          <p:cNvSpPr>
            <a:spLocks noChangeAspect="1"/>
          </p:cNvSpPr>
          <p:nvPr/>
        </p:nvSpPr>
        <p:spPr>
          <a:xfrm>
            <a:off x="6418426" y="3738268"/>
            <a:ext cx="557668" cy="2762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s-PE"/>
          </a:p>
        </p:txBody>
      </p:sp>
      <p:sp>
        <p:nvSpPr>
          <p:cNvPr id="41" name="Flecha: a la derecha 40">
            <a:extLst>
              <a:ext uri="{FF2B5EF4-FFF2-40B4-BE49-F238E27FC236}">
                <a16:creationId xmlns:a16="http://schemas.microsoft.com/office/drawing/2014/main" xmlns="" id="{6E51A23E-400C-4983-80D9-0F981F681B48}"/>
              </a:ext>
            </a:extLst>
          </p:cNvPr>
          <p:cNvSpPr>
            <a:spLocks noChangeAspect="1"/>
          </p:cNvSpPr>
          <p:nvPr/>
        </p:nvSpPr>
        <p:spPr>
          <a:xfrm rot="1978859">
            <a:off x="3234468" y="2476402"/>
            <a:ext cx="416781" cy="2064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s-PE"/>
          </a:p>
        </p:txBody>
      </p:sp>
      <p:sp>
        <p:nvSpPr>
          <p:cNvPr id="42" name="Flecha: a la derecha 41">
            <a:extLst>
              <a:ext uri="{FF2B5EF4-FFF2-40B4-BE49-F238E27FC236}">
                <a16:creationId xmlns:a16="http://schemas.microsoft.com/office/drawing/2014/main" xmlns="" id="{4FD73CA5-1A20-450C-BBC2-E5C1AF7452F5}"/>
              </a:ext>
            </a:extLst>
          </p:cNvPr>
          <p:cNvSpPr>
            <a:spLocks noChangeAspect="1"/>
          </p:cNvSpPr>
          <p:nvPr/>
        </p:nvSpPr>
        <p:spPr>
          <a:xfrm rot="19897206">
            <a:off x="3056438" y="4979551"/>
            <a:ext cx="557669" cy="2762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s-PE"/>
          </a:p>
        </p:txBody>
      </p:sp>
      <p:sp>
        <p:nvSpPr>
          <p:cNvPr id="43" name="Rectángulo: esquinas superiores cortadas 42">
            <a:extLst>
              <a:ext uri="{FF2B5EF4-FFF2-40B4-BE49-F238E27FC236}">
                <a16:creationId xmlns:a16="http://schemas.microsoft.com/office/drawing/2014/main" xmlns="" id="{C24DE4ED-6ED5-493C-80BD-A9A6DFBD4806}"/>
              </a:ext>
            </a:extLst>
          </p:cNvPr>
          <p:cNvSpPr>
            <a:spLocks noChangeAspect="1"/>
          </p:cNvSpPr>
          <p:nvPr/>
        </p:nvSpPr>
        <p:spPr>
          <a:xfrm>
            <a:off x="-2751589" y="5115692"/>
            <a:ext cx="8521700" cy="1189656"/>
          </a:xfrm>
          <a:prstGeom prst="snip2Same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PE" sz="2400" dirty="0"/>
              <a:t>PS01. PROCESO ADMINISTRATIVO</a:t>
            </a:r>
          </a:p>
        </p:txBody>
      </p:sp>
      <p:sp>
        <p:nvSpPr>
          <p:cNvPr id="44" name="Rectángulo 43">
            <a:extLst>
              <a:ext uri="{FF2B5EF4-FFF2-40B4-BE49-F238E27FC236}">
                <a16:creationId xmlns:a16="http://schemas.microsoft.com/office/drawing/2014/main" xmlns="" id="{CB1BCE1C-B41F-477E-9CA2-E7D25DB13694}"/>
              </a:ext>
            </a:extLst>
          </p:cNvPr>
          <p:cNvSpPr>
            <a:spLocks noChangeAspect="1"/>
          </p:cNvSpPr>
          <p:nvPr/>
        </p:nvSpPr>
        <p:spPr>
          <a:xfrm>
            <a:off x="360224" y="3099066"/>
            <a:ext cx="1126187" cy="69668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s-PE" sz="1600" dirty="0"/>
              <a:t>PS501.01 Administración de logística</a:t>
            </a:r>
          </a:p>
        </p:txBody>
      </p:sp>
      <p:sp>
        <p:nvSpPr>
          <p:cNvPr id="45" name="Rectángulo 44">
            <a:extLst>
              <a:ext uri="{FF2B5EF4-FFF2-40B4-BE49-F238E27FC236}">
                <a16:creationId xmlns:a16="http://schemas.microsoft.com/office/drawing/2014/main" xmlns="" id="{A634C578-A0AA-4207-A3E1-9D1D9CD9D449}"/>
              </a:ext>
            </a:extLst>
          </p:cNvPr>
          <p:cNvSpPr>
            <a:spLocks noChangeAspect="1"/>
          </p:cNvSpPr>
          <p:nvPr/>
        </p:nvSpPr>
        <p:spPr>
          <a:xfrm>
            <a:off x="1551440" y="3099066"/>
            <a:ext cx="1126187" cy="69668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r>
              <a:rPr lang="es-PE" sz="1600" dirty="0"/>
              <a:t>P501.02 Gestión de Financieros</a:t>
            </a:r>
          </a:p>
        </p:txBody>
      </p:sp>
      <p:sp>
        <p:nvSpPr>
          <p:cNvPr id="46" name="Rectángulo 45">
            <a:extLst>
              <a:ext uri="{FF2B5EF4-FFF2-40B4-BE49-F238E27FC236}">
                <a16:creationId xmlns:a16="http://schemas.microsoft.com/office/drawing/2014/main" xmlns="" id="{ABC125F4-025B-462F-854E-0A7B0FCC977E}"/>
              </a:ext>
            </a:extLst>
          </p:cNvPr>
          <p:cNvSpPr>
            <a:spLocks noChangeAspect="1"/>
          </p:cNvSpPr>
          <p:nvPr/>
        </p:nvSpPr>
        <p:spPr>
          <a:xfrm>
            <a:off x="2780459" y="3099066"/>
            <a:ext cx="1126187" cy="69668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s-PE" sz="1600" dirty="0"/>
              <a:t>P501.03 Administración de servicios generales</a:t>
            </a:r>
          </a:p>
        </p:txBody>
      </p:sp>
      <p:sp>
        <p:nvSpPr>
          <p:cNvPr id="47" name="Rectángulo 46">
            <a:extLst>
              <a:ext uri="{FF2B5EF4-FFF2-40B4-BE49-F238E27FC236}">
                <a16:creationId xmlns:a16="http://schemas.microsoft.com/office/drawing/2014/main" xmlns="" id="{E5655DA3-DACD-458D-84B1-1DF563E308A9}"/>
              </a:ext>
            </a:extLst>
          </p:cNvPr>
          <p:cNvSpPr>
            <a:spLocks noChangeAspect="1"/>
          </p:cNvSpPr>
          <p:nvPr/>
        </p:nvSpPr>
        <p:spPr>
          <a:xfrm>
            <a:off x="4031245" y="3099066"/>
            <a:ext cx="1126187" cy="69668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r>
              <a:rPr lang="es-PE" sz="1600" dirty="0"/>
              <a:t>P501.04 Gestión de Archivo</a:t>
            </a:r>
          </a:p>
        </p:txBody>
      </p:sp>
      <p:sp>
        <p:nvSpPr>
          <p:cNvPr id="48" name="Rectángulo 47">
            <a:extLst>
              <a:ext uri="{FF2B5EF4-FFF2-40B4-BE49-F238E27FC236}">
                <a16:creationId xmlns:a16="http://schemas.microsoft.com/office/drawing/2014/main" xmlns="" id="{A1618F7E-DBF0-4A50-8AE5-F514F0440023}"/>
              </a:ext>
            </a:extLst>
          </p:cNvPr>
          <p:cNvSpPr>
            <a:spLocks noChangeAspect="1"/>
          </p:cNvSpPr>
          <p:nvPr/>
        </p:nvSpPr>
        <p:spPr>
          <a:xfrm>
            <a:off x="5247060" y="3099066"/>
            <a:ext cx="1126187" cy="69668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s-PE" sz="1600" dirty="0"/>
              <a:t>P501.05 Administración documentaria</a:t>
            </a:r>
          </a:p>
        </p:txBody>
      </p:sp>
      <p:sp>
        <p:nvSpPr>
          <p:cNvPr id="49" name="Rectángulo 48">
            <a:extLst>
              <a:ext uri="{FF2B5EF4-FFF2-40B4-BE49-F238E27FC236}">
                <a16:creationId xmlns:a16="http://schemas.microsoft.com/office/drawing/2014/main" xmlns="" id="{1104085A-345C-4831-BC3B-5217DD9ABD4E}"/>
              </a:ext>
            </a:extLst>
          </p:cNvPr>
          <p:cNvSpPr>
            <a:spLocks noChangeAspect="1"/>
          </p:cNvSpPr>
          <p:nvPr/>
        </p:nvSpPr>
        <p:spPr>
          <a:xfrm>
            <a:off x="6467516" y="3099066"/>
            <a:ext cx="1126187" cy="69668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es-PE" sz="1600" dirty="0"/>
              <a:t>P501.06</a:t>
            </a:r>
          </a:p>
          <a:p>
            <a:pPr algn="ctr"/>
            <a:r>
              <a:rPr lang="es-PE" sz="1600" dirty="0"/>
              <a:t>Suscripción de convenios</a:t>
            </a:r>
          </a:p>
        </p:txBody>
      </p:sp>
      <p:sp>
        <p:nvSpPr>
          <p:cNvPr id="50" name="Rectángulo 49">
            <a:extLst>
              <a:ext uri="{FF2B5EF4-FFF2-40B4-BE49-F238E27FC236}">
                <a16:creationId xmlns:a16="http://schemas.microsoft.com/office/drawing/2014/main" xmlns="" id="{DC3262B3-8A5B-4594-9779-AE2F24FF7953}"/>
              </a:ext>
            </a:extLst>
          </p:cNvPr>
          <p:cNvSpPr>
            <a:spLocks noChangeAspect="1"/>
          </p:cNvSpPr>
          <p:nvPr/>
        </p:nvSpPr>
        <p:spPr>
          <a:xfrm>
            <a:off x="7696537" y="3099066"/>
            <a:ext cx="1126187" cy="69668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r>
              <a:rPr lang="es-PE" sz="1600" dirty="0"/>
              <a:t>P501.07 Gestión de Bienes</a:t>
            </a:r>
          </a:p>
        </p:txBody>
      </p:sp>
      <p:sp>
        <p:nvSpPr>
          <p:cNvPr id="51" name="Rectángulo 50">
            <a:extLst>
              <a:ext uri="{FF2B5EF4-FFF2-40B4-BE49-F238E27FC236}">
                <a16:creationId xmlns:a16="http://schemas.microsoft.com/office/drawing/2014/main" xmlns="" id="{934ABB38-2788-4D25-97A8-D47D8573FA01}"/>
              </a:ext>
            </a:extLst>
          </p:cNvPr>
          <p:cNvSpPr>
            <a:spLocks noChangeAspect="1"/>
          </p:cNvSpPr>
          <p:nvPr/>
        </p:nvSpPr>
        <p:spPr>
          <a:xfrm>
            <a:off x="1694105" y="3465017"/>
            <a:ext cx="2398003" cy="1483466"/>
          </a:xfrm>
          <a:prstGeom prst="rect">
            <a:avLst/>
          </a:prstGeom>
          <a:solidFill>
            <a:srgbClr val="660033"/>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algn="ctr"/>
            <a:r>
              <a:rPr lang="es-PE" sz="3200" dirty="0"/>
              <a:t>P501.04 Gestión de Archivo</a:t>
            </a:r>
          </a:p>
        </p:txBody>
      </p:sp>
      <p:sp>
        <p:nvSpPr>
          <p:cNvPr id="52" name="Rectángulo 51">
            <a:extLst>
              <a:ext uri="{FF2B5EF4-FFF2-40B4-BE49-F238E27FC236}">
                <a16:creationId xmlns:a16="http://schemas.microsoft.com/office/drawing/2014/main" xmlns="" id="{DB222076-F95C-4641-8498-95F650BB317C}"/>
              </a:ext>
            </a:extLst>
          </p:cNvPr>
          <p:cNvSpPr>
            <a:spLocks noChangeAspect="1"/>
          </p:cNvSpPr>
          <p:nvPr/>
        </p:nvSpPr>
        <p:spPr>
          <a:xfrm>
            <a:off x="4249484" y="3447862"/>
            <a:ext cx="2409676" cy="1490687"/>
          </a:xfrm>
          <a:prstGeom prst="rect">
            <a:avLst/>
          </a:prstGeom>
          <a:solidFill>
            <a:srgbClr val="660033"/>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10000"/>
          </a:bodyPr>
          <a:lstStyle/>
          <a:p>
            <a:pPr algn="ctr"/>
            <a:r>
              <a:rPr lang="es-PE" sz="3200" dirty="0"/>
              <a:t>P501.05 Administración documentaria</a:t>
            </a:r>
          </a:p>
        </p:txBody>
      </p:sp>
      <p:sp>
        <p:nvSpPr>
          <p:cNvPr id="53" name="CuadroTexto 52">
            <a:extLst>
              <a:ext uri="{FF2B5EF4-FFF2-40B4-BE49-F238E27FC236}">
                <a16:creationId xmlns:a16="http://schemas.microsoft.com/office/drawing/2014/main" xmlns="" id="{E1D06F07-4471-4480-A24B-5030254041CE}"/>
              </a:ext>
            </a:extLst>
          </p:cNvPr>
          <p:cNvSpPr txBox="1">
            <a:spLocks noChangeAspect="1"/>
          </p:cNvSpPr>
          <p:nvPr/>
        </p:nvSpPr>
        <p:spPr>
          <a:xfrm>
            <a:off x="2229782" y="1136039"/>
            <a:ext cx="4746312" cy="607951"/>
          </a:xfrm>
          <a:prstGeom prst="rect">
            <a:avLst/>
          </a:prstGeom>
          <a:noFill/>
        </p:spPr>
        <p:txBody>
          <a:bodyPr wrap="none" rtlCol="0">
            <a:normAutofit/>
          </a:bodyPr>
          <a:lstStyle/>
          <a:p>
            <a:pPr algn="ctr"/>
            <a:r>
              <a:rPr lang="es-PE" sz="2400" b="1" dirty="0"/>
              <a:t>MAPA DE PROCESOS DEL RENIEC</a:t>
            </a:r>
          </a:p>
        </p:txBody>
      </p:sp>
      <p:sp>
        <p:nvSpPr>
          <p:cNvPr id="2" name="1 Marcador de número de diapositiva"/>
          <p:cNvSpPr>
            <a:spLocks noGrp="1"/>
          </p:cNvSpPr>
          <p:nvPr>
            <p:ph type="sldNum" sz="quarter" idx="12"/>
          </p:nvPr>
        </p:nvSpPr>
        <p:spPr/>
        <p:txBody>
          <a:bodyPr/>
          <a:lstStyle/>
          <a:p>
            <a:fld id="{D6533E24-B84E-4EFC-AF38-C75A0F933B17}" type="slidenum">
              <a:rPr lang="es-PE" smtClean="0"/>
              <a:t>9</a:t>
            </a:fld>
            <a:endParaRPr lang="es-PE"/>
          </a:p>
        </p:txBody>
      </p:sp>
    </p:spTree>
    <p:extLst>
      <p:ext uri="{BB962C8B-B14F-4D97-AF65-F5344CB8AC3E}">
        <p14:creationId xmlns:p14="http://schemas.microsoft.com/office/powerpoint/2010/main" val="70837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0-#ppt_w/2"/>
                                          </p:val>
                                        </p:tav>
                                        <p:tav tm="100000">
                                          <p:val>
                                            <p:strVal val="#ppt_x"/>
                                          </p:val>
                                        </p:tav>
                                      </p:tavLst>
                                    </p:anim>
                                    <p:anim calcmode="lin" valueType="num">
                                      <p:cBhvr additive="base">
                                        <p:cTn id="8" dur="500" fill="hold"/>
                                        <p:tgtEl>
                                          <p:spTgt spid="5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6" presetClass="entr" presetSubtype="16" fill="hold" grpId="0" nodeType="after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circle(in)">
                                      <p:cBhvr>
                                        <p:cTn id="12" dur="1000"/>
                                        <p:tgtEl>
                                          <p:spTgt spid="38"/>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33"/>
                                        </p:tgtEl>
                                        <p:attrNameLst>
                                          <p:attrName>style.visibility</p:attrName>
                                        </p:attrNameLst>
                                      </p:cBhvr>
                                      <p:to>
                                        <p:strVal val="visible"/>
                                      </p:to>
                                    </p:set>
                                    <p:anim calcmode="lin" valueType="num">
                                      <p:cBhvr>
                                        <p:cTn id="16" dur="500" fill="hold"/>
                                        <p:tgtEl>
                                          <p:spTgt spid="33"/>
                                        </p:tgtEl>
                                        <p:attrNameLst>
                                          <p:attrName>ppt_w</p:attrName>
                                        </p:attrNameLst>
                                      </p:cBhvr>
                                      <p:tavLst>
                                        <p:tav tm="0">
                                          <p:val>
                                            <p:fltVal val="0"/>
                                          </p:val>
                                        </p:tav>
                                        <p:tav tm="100000">
                                          <p:val>
                                            <p:strVal val="#ppt_w"/>
                                          </p:val>
                                        </p:tav>
                                      </p:tavLst>
                                    </p:anim>
                                    <p:anim calcmode="lin" valueType="num">
                                      <p:cBhvr>
                                        <p:cTn id="17" dur="500" fill="hold"/>
                                        <p:tgtEl>
                                          <p:spTgt spid="33"/>
                                        </p:tgtEl>
                                        <p:attrNameLst>
                                          <p:attrName>ppt_h</p:attrName>
                                        </p:attrNameLst>
                                      </p:cBhvr>
                                      <p:tavLst>
                                        <p:tav tm="0">
                                          <p:val>
                                            <p:fltVal val="0"/>
                                          </p:val>
                                        </p:tav>
                                        <p:tav tm="100000">
                                          <p:val>
                                            <p:strVal val="#ppt_h"/>
                                          </p:val>
                                        </p:tav>
                                      </p:tavLst>
                                    </p:anim>
                                    <p:animEffect transition="in" filter="fade">
                                      <p:cBhvr>
                                        <p:cTn id="18" dur="500"/>
                                        <p:tgtEl>
                                          <p:spTgt spid="33"/>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 calcmode="lin" valueType="num">
                                      <p:cBhvr>
                                        <p:cTn id="21" dur="500" fill="hold"/>
                                        <p:tgtEl>
                                          <p:spTgt spid="32"/>
                                        </p:tgtEl>
                                        <p:attrNameLst>
                                          <p:attrName>ppt_w</p:attrName>
                                        </p:attrNameLst>
                                      </p:cBhvr>
                                      <p:tavLst>
                                        <p:tav tm="0">
                                          <p:val>
                                            <p:fltVal val="0"/>
                                          </p:val>
                                        </p:tav>
                                        <p:tav tm="100000">
                                          <p:val>
                                            <p:strVal val="#ppt_w"/>
                                          </p:val>
                                        </p:tav>
                                      </p:tavLst>
                                    </p:anim>
                                    <p:anim calcmode="lin" valueType="num">
                                      <p:cBhvr>
                                        <p:cTn id="22" dur="500" fill="hold"/>
                                        <p:tgtEl>
                                          <p:spTgt spid="32"/>
                                        </p:tgtEl>
                                        <p:attrNameLst>
                                          <p:attrName>ppt_h</p:attrName>
                                        </p:attrNameLst>
                                      </p:cBhvr>
                                      <p:tavLst>
                                        <p:tav tm="0">
                                          <p:val>
                                            <p:fltVal val="0"/>
                                          </p:val>
                                        </p:tav>
                                        <p:tav tm="100000">
                                          <p:val>
                                            <p:strVal val="#ppt_h"/>
                                          </p:val>
                                        </p:tav>
                                      </p:tavLst>
                                    </p:anim>
                                    <p:animEffect transition="in" filter="fade">
                                      <p:cBhvr>
                                        <p:cTn id="23" dur="500"/>
                                        <p:tgtEl>
                                          <p:spTgt spid="32"/>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35"/>
                                        </p:tgtEl>
                                        <p:attrNameLst>
                                          <p:attrName>style.visibility</p:attrName>
                                        </p:attrNameLst>
                                      </p:cBhvr>
                                      <p:to>
                                        <p:strVal val="visible"/>
                                      </p:to>
                                    </p:set>
                                    <p:anim calcmode="lin" valueType="num">
                                      <p:cBhvr>
                                        <p:cTn id="26" dur="500" fill="hold"/>
                                        <p:tgtEl>
                                          <p:spTgt spid="35"/>
                                        </p:tgtEl>
                                        <p:attrNameLst>
                                          <p:attrName>ppt_w</p:attrName>
                                        </p:attrNameLst>
                                      </p:cBhvr>
                                      <p:tavLst>
                                        <p:tav tm="0">
                                          <p:val>
                                            <p:fltVal val="0"/>
                                          </p:val>
                                        </p:tav>
                                        <p:tav tm="100000">
                                          <p:val>
                                            <p:strVal val="#ppt_w"/>
                                          </p:val>
                                        </p:tav>
                                      </p:tavLst>
                                    </p:anim>
                                    <p:anim calcmode="lin" valueType="num">
                                      <p:cBhvr>
                                        <p:cTn id="27" dur="500" fill="hold"/>
                                        <p:tgtEl>
                                          <p:spTgt spid="35"/>
                                        </p:tgtEl>
                                        <p:attrNameLst>
                                          <p:attrName>ppt_h</p:attrName>
                                        </p:attrNameLst>
                                      </p:cBhvr>
                                      <p:tavLst>
                                        <p:tav tm="0">
                                          <p:val>
                                            <p:fltVal val="0"/>
                                          </p:val>
                                        </p:tav>
                                        <p:tav tm="100000">
                                          <p:val>
                                            <p:strVal val="#ppt_h"/>
                                          </p:val>
                                        </p:tav>
                                      </p:tavLst>
                                    </p:anim>
                                    <p:animEffect transition="in" filter="fade">
                                      <p:cBhvr>
                                        <p:cTn id="28" dur="500"/>
                                        <p:tgtEl>
                                          <p:spTgt spid="35"/>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p:cTn id="31" dur="500" fill="hold"/>
                                        <p:tgtEl>
                                          <p:spTgt spid="37"/>
                                        </p:tgtEl>
                                        <p:attrNameLst>
                                          <p:attrName>ppt_w</p:attrName>
                                        </p:attrNameLst>
                                      </p:cBhvr>
                                      <p:tavLst>
                                        <p:tav tm="0">
                                          <p:val>
                                            <p:fltVal val="0"/>
                                          </p:val>
                                        </p:tav>
                                        <p:tav tm="100000">
                                          <p:val>
                                            <p:strVal val="#ppt_w"/>
                                          </p:val>
                                        </p:tav>
                                      </p:tavLst>
                                    </p:anim>
                                    <p:anim calcmode="lin" valueType="num">
                                      <p:cBhvr>
                                        <p:cTn id="32" dur="500" fill="hold"/>
                                        <p:tgtEl>
                                          <p:spTgt spid="37"/>
                                        </p:tgtEl>
                                        <p:attrNameLst>
                                          <p:attrName>ppt_h</p:attrName>
                                        </p:attrNameLst>
                                      </p:cBhvr>
                                      <p:tavLst>
                                        <p:tav tm="0">
                                          <p:val>
                                            <p:fltVal val="0"/>
                                          </p:val>
                                        </p:tav>
                                        <p:tav tm="100000">
                                          <p:val>
                                            <p:strVal val="#ppt_h"/>
                                          </p:val>
                                        </p:tav>
                                      </p:tavLst>
                                    </p:anim>
                                    <p:animEffect transition="in" filter="fade">
                                      <p:cBhvr>
                                        <p:cTn id="33" dur="500"/>
                                        <p:tgtEl>
                                          <p:spTgt spid="37"/>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36"/>
                                        </p:tgtEl>
                                        <p:attrNameLst>
                                          <p:attrName>style.visibility</p:attrName>
                                        </p:attrNameLst>
                                      </p:cBhvr>
                                      <p:to>
                                        <p:strVal val="visible"/>
                                      </p:to>
                                    </p:set>
                                    <p:anim calcmode="lin" valueType="num">
                                      <p:cBhvr>
                                        <p:cTn id="36" dur="500" fill="hold"/>
                                        <p:tgtEl>
                                          <p:spTgt spid="36"/>
                                        </p:tgtEl>
                                        <p:attrNameLst>
                                          <p:attrName>ppt_w</p:attrName>
                                        </p:attrNameLst>
                                      </p:cBhvr>
                                      <p:tavLst>
                                        <p:tav tm="0">
                                          <p:val>
                                            <p:fltVal val="0"/>
                                          </p:val>
                                        </p:tav>
                                        <p:tav tm="100000">
                                          <p:val>
                                            <p:strVal val="#ppt_w"/>
                                          </p:val>
                                        </p:tav>
                                      </p:tavLst>
                                    </p:anim>
                                    <p:anim calcmode="lin" valueType="num">
                                      <p:cBhvr>
                                        <p:cTn id="37" dur="500" fill="hold"/>
                                        <p:tgtEl>
                                          <p:spTgt spid="36"/>
                                        </p:tgtEl>
                                        <p:attrNameLst>
                                          <p:attrName>ppt_h</p:attrName>
                                        </p:attrNameLst>
                                      </p:cBhvr>
                                      <p:tavLst>
                                        <p:tav tm="0">
                                          <p:val>
                                            <p:fltVal val="0"/>
                                          </p:val>
                                        </p:tav>
                                        <p:tav tm="100000">
                                          <p:val>
                                            <p:strVal val="#ppt_h"/>
                                          </p:val>
                                        </p:tav>
                                      </p:tavLst>
                                    </p:anim>
                                    <p:animEffect transition="in" filter="fade">
                                      <p:cBhvr>
                                        <p:cTn id="38" dur="500"/>
                                        <p:tgtEl>
                                          <p:spTgt spid="36"/>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anim calcmode="lin" valueType="num">
                                      <p:cBhvr>
                                        <p:cTn id="41" dur="500" fill="hold"/>
                                        <p:tgtEl>
                                          <p:spTgt spid="34"/>
                                        </p:tgtEl>
                                        <p:attrNameLst>
                                          <p:attrName>ppt_w</p:attrName>
                                        </p:attrNameLst>
                                      </p:cBhvr>
                                      <p:tavLst>
                                        <p:tav tm="0">
                                          <p:val>
                                            <p:fltVal val="0"/>
                                          </p:val>
                                        </p:tav>
                                        <p:tav tm="100000">
                                          <p:val>
                                            <p:strVal val="#ppt_w"/>
                                          </p:val>
                                        </p:tav>
                                      </p:tavLst>
                                    </p:anim>
                                    <p:anim calcmode="lin" valueType="num">
                                      <p:cBhvr>
                                        <p:cTn id="42" dur="500" fill="hold"/>
                                        <p:tgtEl>
                                          <p:spTgt spid="34"/>
                                        </p:tgtEl>
                                        <p:attrNameLst>
                                          <p:attrName>ppt_h</p:attrName>
                                        </p:attrNameLst>
                                      </p:cBhvr>
                                      <p:tavLst>
                                        <p:tav tm="0">
                                          <p:val>
                                            <p:fltVal val="0"/>
                                          </p:val>
                                        </p:tav>
                                        <p:tav tm="100000">
                                          <p:val>
                                            <p:strVal val="#ppt_h"/>
                                          </p:val>
                                        </p:tav>
                                      </p:tavLst>
                                    </p:anim>
                                    <p:animEffect transition="in" filter="fade">
                                      <p:cBhvr>
                                        <p:cTn id="43" dur="500"/>
                                        <p:tgtEl>
                                          <p:spTgt spid="34"/>
                                        </p:tgtEl>
                                      </p:cBhvr>
                                    </p:animEffect>
                                  </p:childTnLst>
                                </p:cTn>
                              </p:par>
                            </p:childTnLst>
                          </p:cTn>
                        </p:par>
                        <p:par>
                          <p:cTn id="44" fill="hold">
                            <p:stCondLst>
                              <p:cond delay="2000"/>
                            </p:stCondLst>
                            <p:childTnLst>
                              <p:par>
                                <p:cTn id="45" presetID="2" presetClass="entr" presetSubtype="8" fill="hold" grpId="0" nodeType="afterEffect">
                                  <p:stCondLst>
                                    <p:cond delay="0"/>
                                  </p:stCondLst>
                                  <p:childTnLst>
                                    <p:set>
                                      <p:cBhvr>
                                        <p:cTn id="46" dur="1" fill="hold">
                                          <p:stCondLst>
                                            <p:cond delay="0"/>
                                          </p:stCondLst>
                                        </p:cTn>
                                        <p:tgtEl>
                                          <p:spTgt spid="30"/>
                                        </p:tgtEl>
                                        <p:attrNameLst>
                                          <p:attrName>style.visibility</p:attrName>
                                        </p:attrNameLst>
                                      </p:cBhvr>
                                      <p:to>
                                        <p:strVal val="visible"/>
                                      </p:to>
                                    </p:set>
                                    <p:anim calcmode="lin" valueType="num">
                                      <p:cBhvr additive="base">
                                        <p:cTn id="47" dur="500" fill="hold"/>
                                        <p:tgtEl>
                                          <p:spTgt spid="30"/>
                                        </p:tgtEl>
                                        <p:attrNameLst>
                                          <p:attrName>ppt_x</p:attrName>
                                        </p:attrNameLst>
                                      </p:cBhvr>
                                      <p:tavLst>
                                        <p:tav tm="0">
                                          <p:val>
                                            <p:strVal val="0-#ppt_w/2"/>
                                          </p:val>
                                        </p:tav>
                                        <p:tav tm="100000">
                                          <p:val>
                                            <p:strVal val="#ppt_x"/>
                                          </p:val>
                                        </p:tav>
                                      </p:tavLst>
                                    </p:anim>
                                    <p:anim calcmode="lin" valueType="num">
                                      <p:cBhvr additive="base">
                                        <p:cTn id="48" dur="500" fill="hold"/>
                                        <p:tgtEl>
                                          <p:spTgt spid="30"/>
                                        </p:tgtEl>
                                        <p:attrNameLst>
                                          <p:attrName>ppt_y</p:attrName>
                                        </p:attrNameLst>
                                      </p:cBhvr>
                                      <p:tavLst>
                                        <p:tav tm="0">
                                          <p:val>
                                            <p:strVal val="#ppt_y"/>
                                          </p:val>
                                        </p:tav>
                                        <p:tav tm="100000">
                                          <p:val>
                                            <p:strVal val="#ppt_y"/>
                                          </p:val>
                                        </p:tav>
                                      </p:tavLst>
                                    </p:anim>
                                  </p:childTnLst>
                                </p:cTn>
                              </p:par>
                            </p:childTnLst>
                          </p:cTn>
                        </p:par>
                        <p:par>
                          <p:cTn id="49" fill="hold">
                            <p:stCondLst>
                              <p:cond delay="2500"/>
                            </p:stCondLst>
                            <p:childTnLst>
                              <p:par>
                                <p:cTn id="50" presetID="2" presetClass="entr" presetSubtype="8" fill="hold" grpId="0" nodeType="after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additive="base">
                                        <p:cTn id="52" dur="500" fill="hold"/>
                                        <p:tgtEl>
                                          <p:spTgt spid="11"/>
                                        </p:tgtEl>
                                        <p:attrNameLst>
                                          <p:attrName>ppt_x</p:attrName>
                                        </p:attrNameLst>
                                      </p:cBhvr>
                                      <p:tavLst>
                                        <p:tav tm="0">
                                          <p:val>
                                            <p:strVal val="0-#ppt_w/2"/>
                                          </p:val>
                                        </p:tav>
                                        <p:tav tm="100000">
                                          <p:val>
                                            <p:strVal val="#ppt_x"/>
                                          </p:val>
                                        </p:tav>
                                      </p:tavLst>
                                    </p:anim>
                                    <p:anim calcmode="lin" valueType="num">
                                      <p:cBhvr additive="base">
                                        <p:cTn id="53" dur="500" fill="hold"/>
                                        <p:tgtEl>
                                          <p:spTgt spid="11"/>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0-#ppt_w/2"/>
                                          </p:val>
                                        </p:tav>
                                        <p:tav tm="100000">
                                          <p:val>
                                            <p:strVal val="#ppt_x"/>
                                          </p:val>
                                        </p:tav>
                                      </p:tavLst>
                                    </p:anim>
                                    <p:anim calcmode="lin" valueType="num">
                                      <p:cBhvr additive="base">
                                        <p:cTn id="57" dur="500" fill="hold"/>
                                        <p:tgtEl>
                                          <p:spTgt spid="12"/>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 calcmode="lin" valueType="num">
                                      <p:cBhvr additive="base">
                                        <p:cTn id="60" dur="500" fill="hold"/>
                                        <p:tgtEl>
                                          <p:spTgt spid="13"/>
                                        </p:tgtEl>
                                        <p:attrNameLst>
                                          <p:attrName>ppt_x</p:attrName>
                                        </p:attrNameLst>
                                      </p:cBhvr>
                                      <p:tavLst>
                                        <p:tav tm="0">
                                          <p:val>
                                            <p:strVal val="0-#ppt_w/2"/>
                                          </p:val>
                                        </p:tav>
                                        <p:tav tm="100000">
                                          <p:val>
                                            <p:strVal val="#ppt_x"/>
                                          </p:val>
                                        </p:tav>
                                      </p:tavLst>
                                    </p:anim>
                                    <p:anim calcmode="lin" valueType="num">
                                      <p:cBhvr additive="base">
                                        <p:cTn id="61" dur="500" fill="hold"/>
                                        <p:tgtEl>
                                          <p:spTgt spid="13"/>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4"/>
                                        </p:tgtEl>
                                        <p:attrNameLst>
                                          <p:attrName>style.visibility</p:attrName>
                                        </p:attrNameLst>
                                      </p:cBhvr>
                                      <p:to>
                                        <p:strVal val="visible"/>
                                      </p:to>
                                    </p:set>
                                    <p:anim calcmode="lin" valueType="num">
                                      <p:cBhvr additive="base">
                                        <p:cTn id="64" dur="500" fill="hold"/>
                                        <p:tgtEl>
                                          <p:spTgt spid="14"/>
                                        </p:tgtEl>
                                        <p:attrNameLst>
                                          <p:attrName>ppt_x</p:attrName>
                                        </p:attrNameLst>
                                      </p:cBhvr>
                                      <p:tavLst>
                                        <p:tav tm="0">
                                          <p:val>
                                            <p:strVal val="0-#ppt_w/2"/>
                                          </p:val>
                                        </p:tav>
                                        <p:tav tm="100000">
                                          <p:val>
                                            <p:strVal val="#ppt_x"/>
                                          </p:val>
                                        </p:tav>
                                      </p:tavLst>
                                    </p:anim>
                                    <p:anim calcmode="lin" valueType="num">
                                      <p:cBhvr additive="base">
                                        <p:cTn id="65" dur="500" fill="hold"/>
                                        <p:tgtEl>
                                          <p:spTgt spid="14"/>
                                        </p:tgtEl>
                                        <p:attrNameLst>
                                          <p:attrName>ppt_y</p:attrName>
                                        </p:attrNameLst>
                                      </p:cBhvr>
                                      <p:tavLst>
                                        <p:tav tm="0">
                                          <p:val>
                                            <p:strVal val="#ppt_y"/>
                                          </p:val>
                                        </p:tav>
                                        <p:tav tm="100000">
                                          <p:val>
                                            <p:strVal val="#ppt_y"/>
                                          </p:val>
                                        </p:tav>
                                      </p:tavLst>
                                    </p:anim>
                                  </p:childTnLst>
                                </p:cTn>
                              </p:par>
                              <p:par>
                                <p:cTn id="66" presetID="2" presetClass="entr" presetSubtype="8" fill="hold" grpId="0" nodeType="withEffect">
                                  <p:stCondLst>
                                    <p:cond delay="0"/>
                                  </p:stCondLst>
                                  <p:childTnLst>
                                    <p:set>
                                      <p:cBhvr>
                                        <p:cTn id="67" dur="1" fill="hold">
                                          <p:stCondLst>
                                            <p:cond delay="0"/>
                                          </p:stCondLst>
                                        </p:cTn>
                                        <p:tgtEl>
                                          <p:spTgt spid="15"/>
                                        </p:tgtEl>
                                        <p:attrNameLst>
                                          <p:attrName>style.visibility</p:attrName>
                                        </p:attrNameLst>
                                      </p:cBhvr>
                                      <p:to>
                                        <p:strVal val="visible"/>
                                      </p:to>
                                    </p:set>
                                    <p:anim calcmode="lin" valueType="num">
                                      <p:cBhvr additive="base">
                                        <p:cTn id="68" dur="500" fill="hold"/>
                                        <p:tgtEl>
                                          <p:spTgt spid="15"/>
                                        </p:tgtEl>
                                        <p:attrNameLst>
                                          <p:attrName>ppt_x</p:attrName>
                                        </p:attrNameLst>
                                      </p:cBhvr>
                                      <p:tavLst>
                                        <p:tav tm="0">
                                          <p:val>
                                            <p:strVal val="0-#ppt_w/2"/>
                                          </p:val>
                                        </p:tav>
                                        <p:tav tm="100000">
                                          <p:val>
                                            <p:strVal val="#ppt_x"/>
                                          </p:val>
                                        </p:tav>
                                      </p:tavLst>
                                    </p:anim>
                                    <p:anim calcmode="lin" valueType="num">
                                      <p:cBhvr additive="base">
                                        <p:cTn id="69" dur="500" fill="hold"/>
                                        <p:tgtEl>
                                          <p:spTgt spid="15"/>
                                        </p:tgtEl>
                                        <p:attrNameLst>
                                          <p:attrName>ppt_y</p:attrName>
                                        </p:attrNameLst>
                                      </p:cBhvr>
                                      <p:tavLst>
                                        <p:tav tm="0">
                                          <p:val>
                                            <p:strVal val="#ppt_y"/>
                                          </p:val>
                                        </p:tav>
                                        <p:tav tm="100000">
                                          <p:val>
                                            <p:strVal val="#ppt_y"/>
                                          </p:val>
                                        </p:tav>
                                      </p:tavLst>
                                    </p:anim>
                                  </p:childTnLst>
                                </p:cTn>
                              </p:par>
                            </p:childTnLst>
                          </p:cTn>
                        </p:par>
                        <p:par>
                          <p:cTn id="70" fill="hold">
                            <p:stCondLst>
                              <p:cond delay="3000"/>
                            </p:stCondLst>
                            <p:childTnLst>
                              <p:par>
                                <p:cTn id="71" presetID="2" presetClass="entr" presetSubtype="8" fill="hold" grpId="0" nodeType="afterEffect">
                                  <p:stCondLst>
                                    <p:cond delay="0"/>
                                  </p:stCondLst>
                                  <p:childTnLst>
                                    <p:set>
                                      <p:cBhvr>
                                        <p:cTn id="72" dur="1" fill="hold">
                                          <p:stCondLst>
                                            <p:cond delay="0"/>
                                          </p:stCondLst>
                                        </p:cTn>
                                        <p:tgtEl>
                                          <p:spTgt spid="39"/>
                                        </p:tgtEl>
                                        <p:attrNameLst>
                                          <p:attrName>style.visibility</p:attrName>
                                        </p:attrNameLst>
                                      </p:cBhvr>
                                      <p:to>
                                        <p:strVal val="visible"/>
                                      </p:to>
                                    </p:set>
                                    <p:anim calcmode="lin" valueType="num">
                                      <p:cBhvr additive="base">
                                        <p:cTn id="73" dur="250" fill="hold"/>
                                        <p:tgtEl>
                                          <p:spTgt spid="39"/>
                                        </p:tgtEl>
                                        <p:attrNameLst>
                                          <p:attrName>ppt_x</p:attrName>
                                        </p:attrNameLst>
                                      </p:cBhvr>
                                      <p:tavLst>
                                        <p:tav tm="0">
                                          <p:val>
                                            <p:strVal val="0-#ppt_w/2"/>
                                          </p:val>
                                        </p:tav>
                                        <p:tav tm="100000">
                                          <p:val>
                                            <p:strVal val="#ppt_x"/>
                                          </p:val>
                                        </p:tav>
                                      </p:tavLst>
                                    </p:anim>
                                    <p:anim calcmode="lin" valueType="num">
                                      <p:cBhvr additive="base">
                                        <p:cTn id="74" dur="250" fill="hold"/>
                                        <p:tgtEl>
                                          <p:spTgt spid="39"/>
                                        </p:tgtEl>
                                        <p:attrNameLst>
                                          <p:attrName>ppt_y</p:attrName>
                                        </p:attrNameLst>
                                      </p:cBhvr>
                                      <p:tavLst>
                                        <p:tav tm="0">
                                          <p:val>
                                            <p:strVal val="#ppt_y"/>
                                          </p:val>
                                        </p:tav>
                                        <p:tav tm="100000">
                                          <p:val>
                                            <p:strVal val="#ppt_y"/>
                                          </p:val>
                                        </p:tav>
                                      </p:tavLst>
                                    </p:anim>
                                  </p:childTnLst>
                                </p:cTn>
                              </p:par>
                            </p:childTnLst>
                          </p:cTn>
                        </p:par>
                        <p:par>
                          <p:cTn id="75" fill="hold">
                            <p:stCondLst>
                              <p:cond delay="3250"/>
                            </p:stCondLst>
                            <p:childTnLst>
                              <p:par>
                                <p:cTn id="76" presetID="2" presetClass="entr" presetSubtype="8" fill="hold" grpId="0" nodeType="afterEffect">
                                  <p:stCondLst>
                                    <p:cond delay="0"/>
                                  </p:stCondLst>
                                  <p:childTnLst>
                                    <p:set>
                                      <p:cBhvr>
                                        <p:cTn id="77" dur="1" fill="hold">
                                          <p:stCondLst>
                                            <p:cond delay="0"/>
                                          </p:stCondLst>
                                        </p:cTn>
                                        <p:tgtEl>
                                          <p:spTgt spid="40"/>
                                        </p:tgtEl>
                                        <p:attrNameLst>
                                          <p:attrName>style.visibility</p:attrName>
                                        </p:attrNameLst>
                                      </p:cBhvr>
                                      <p:to>
                                        <p:strVal val="visible"/>
                                      </p:to>
                                    </p:set>
                                    <p:anim calcmode="lin" valueType="num">
                                      <p:cBhvr additive="base">
                                        <p:cTn id="78" dur="250" fill="hold"/>
                                        <p:tgtEl>
                                          <p:spTgt spid="40"/>
                                        </p:tgtEl>
                                        <p:attrNameLst>
                                          <p:attrName>ppt_x</p:attrName>
                                        </p:attrNameLst>
                                      </p:cBhvr>
                                      <p:tavLst>
                                        <p:tav tm="0">
                                          <p:val>
                                            <p:strVal val="0-#ppt_w/2"/>
                                          </p:val>
                                        </p:tav>
                                        <p:tav tm="100000">
                                          <p:val>
                                            <p:strVal val="#ppt_x"/>
                                          </p:val>
                                        </p:tav>
                                      </p:tavLst>
                                    </p:anim>
                                    <p:anim calcmode="lin" valueType="num">
                                      <p:cBhvr additive="base">
                                        <p:cTn id="79" dur="250" fill="hold"/>
                                        <p:tgtEl>
                                          <p:spTgt spid="40"/>
                                        </p:tgtEl>
                                        <p:attrNameLst>
                                          <p:attrName>ppt_y</p:attrName>
                                        </p:attrNameLst>
                                      </p:cBhvr>
                                      <p:tavLst>
                                        <p:tav tm="0">
                                          <p:val>
                                            <p:strVal val="#ppt_y"/>
                                          </p:val>
                                        </p:tav>
                                        <p:tav tm="100000">
                                          <p:val>
                                            <p:strVal val="#ppt_y"/>
                                          </p:val>
                                        </p:tav>
                                      </p:tavLst>
                                    </p:anim>
                                  </p:childTnLst>
                                </p:cTn>
                              </p:par>
                            </p:childTnLst>
                          </p:cTn>
                        </p:par>
                        <p:par>
                          <p:cTn id="80" fill="hold">
                            <p:stCondLst>
                              <p:cond delay="3500"/>
                            </p:stCondLst>
                            <p:childTnLst>
                              <p:par>
                                <p:cTn id="81" presetID="2" presetClass="entr" presetSubtype="2" fill="hold" grpId="0" nodeType="afterEffect">
                                  <p:stCondLst>
                                    <p:cond delay="0"/>
                                  </p:stCondLst>
                                  <p:childTnLst>
                                    <p:set>
                                      <p:cBhvr>
                                        <p:cTn id="82" dur="1" fill="hold">
                                          <p:stCondLst>
                                            <p:cond delay="0"/>
                                          </p:stCondLst>
                                        </p:cTn>
                                        <p:tgtEl>
                                          <p:spTgt spid="28"/>
                                        </p:tgtEl>
                                        <p:attrNameLst>
                                          <p:attrName>style.visibility</p:attrName>
                                        </p:attrNameLst>
                                      </p:cBhvr>
                                      <p:to>
                                        <p:strVal val="visible"/>
                                      </p:to>
                                    </p:set>
                                    <p:anim calcmode="lin" valueType="num">
                                      <p:cBhvr additive="base">
                                        <p:cTn id="83" dur="500" fill="hold"/>
                                        <p:tgtEl>
                                          <p:spTgt spid="28"/>
                                        </p:tgtEl>
                                        <p:attrNameLst>
                                          <p:attrName>ppt_x</p:attrName>
                                        </p:attrNameLst>
                                      </p:cBhvr>
                                      <p:tavLst>
                                        <p:tav tm="0">
                                          <p:val>
                                            <p:strVal val="1+#ppt_w/2"/>
                                          </p:val>
                                        </p:tav>
                                        <p:tav tm="100000">
                                          <p:val>
                                            <p:strVal val="#ppt_x"/>
                                          </p:val>
                                        </p:tav>
                                      </p:tavLst>
                                    </p:anim>
                                    <p:anim calcmode="lin" valueType="num">
                                      <p:cBhvr additive="base">
                                        <p:cTn id="84" dur="500" fill="hold"/>
                                        <p:tgtEl>
                                          <p:spTgt spid="28"/>
                                        </p:tgtEl>
                                        <p:attrNameLst>
                                          <p:attrName>ppt_y</p:attrName>
                                        </p:attrNameLst>
                                      </p:cBhvr>
                                      <p:tavLst>
                                        <p:tav tm="0">
                                          <p:val>
                                            <p:strVal val="#ppt_y"/>
                                          </p:val>
                                        </p:tav>
                                        <p:tav tm="100000">
                                          <p:val>
                                            <p:strVal val="#ppt_y"/>
                                          </p:val>
                                        </p:tav>
                                      </p:tavLst>
                                    </p:anim>
                                  </p:childTnLst>
                                </p:cTn>
                              </p:par>
                              <p:par>
                                <p:cTn id="85" presetID="2" presetClass="entr" presetSubtype="2" fill="hold" grpId="0" nodeType="with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additive="base">
                                        <p:cTn id="87" dur="500" fill="hold"/>
                                        <p:tgtEl>
                                          <p:spTgt spid="27"/>
                                        </p:tgtEl>
                                        <p:attrNameLst>
                                          <p:attrName>ppt_x</p:attrName>
                                        </p:attrNameLst>
                                      </p:cBhvr>
                                      <p:tavLst>
                                        <p:tav tm="0">
                                          <p:val>
                                            <p:strVal val="1+#ppt_w/2"/>
                                          </p:val>
                                        </p:tav>
                                        <p:tav tm="100000">
                                          <p:val>
                                            <p:strVal val="#ppt_x"/>
                                          </p:val>
                                        </p:tav>
                                      </p:tavLst>
                                    </p:anim>
                                    <p:anim calcmode="lin" valueType="num">
                                      <p:cBhvr additive="base">
                                        <p:cTn id="88" dur="500" fill="hold"/>
                                        <p:tgtEl>
                                          <p:spTgt spid="27"/>
                                        </p:tgtEl>
                                        <p:attrNameLst>
                                          <p:attrName>ppt_y</p:attrName>
                                        </p:attrNameLst>
                                      </p:cBhvr>
                                      <p:tavLst>
                                        <p:tav tm="0">
                                          <p:val>
                                            <p:strVal val="#ppt_y"/>
                                          </p:val>
                                        </p:tav>
                                        <p:tav tm="100000">
                                          <p:val>
                                            <p:strVal val="#ppt_y"/>
                                          </p:val>
                                        </p:tav>
                                      </p:tavLst>
                                    </p:anim>
                                  </p:childTnLst>
                                </p:cTn>
                              </p:par>
                              <p:par>
                                <p:cTn id="89" presetID="2" presetClass="entr" presetSubtype="2" fill="hold" grpId="0" nodeType="withEffect">
                                  <p:stCondLst>
                                    <p:cond delay="0"/>
                                  </p:stCondLst>
                                  <p:childTnLst>
                                    <p:set>
                                      <p:cBhvr>
                                        <p:cTn id="90" dur="1" fill="hold">
                                          <p:stCondLst>
                                            <p:cond delay="0"/>
                                          </p:stCondLst>
                                        </p:cTn>
                                        <p:tgtEl>
                                          <p:spTgt spid="26"/>
                                        </p:tgtEl>
                                        <p:attrNameLst>
                                          <p:attrName>style.visibility</p:attrName>
                                        </p:attrNameLst>
                                      </p:cBhvr>
                                      <p:to>
                                        <p:strVal val="visible"/>
                                      </p:to>
                                    </p:set>
                                    <p:anim calcmode="lin" valueType="num">
                                      <p:cBhvr additive="base">
                                        <p:cTn id="91" dur="500" fill="hold"/>
                                        <p:tgtEl>
                                          <p:spTgt spid="26"/>
                                        </p:tgtEl>
                                        <p:attrNameLst>
                                          <p:attrName>ppt_x</p:attrName>
                                        </p:attrNameLst>
                                      </p:cBhvr>
                                      <p:tavLst>
                                        <p:tav tm="0">
                                          <p:val>
                                            <p:strVal val="1+#ppt_w/2"/>
                                          </p:val>
                                        </p:tav>
                                        <p:tav tm="100000">
                                          <p:val>
                                            <p:strVal val="#ppt_x"/>
                                          </p:val>
                                        </p:tav>
                                      </p:tavLst>
                                    </p:anim>
                                    <p:anim calcmode="lin" valueType="num">
                                      <p:cBhvr additive="base">
                                        <p:cTn id="92" dur="500" fill="hold"/>
                                        <p:tgtEl>
                                          <p:spTgt spid="26"/>
                                        </p:tgtEl>
                                        <p:attrNameLst>
                                          <p:attrName>ppt_y</p:attrName>
                                        </p:attrNameLst>
                                      </p:cBhvr>
                                      <p:tavLst>
                                        <p:tav tm="0">
                                          <p:val>
                                            <p:strVal val="#ppt_y"/>
                                          </p:val>
                                        </p:tav>
                                        <p:tav tm="100000">
                                          <p:val>
                                            <p:strVal val="#ppt_y"/>
                                          </p:val>
                                        </p:tav>
                                      </p:tavLst>
                                    </p:anim>
                                  </p:childTnLst>
                                </p:cTn>
                              </p:par>
                              <p:par>
                                <p:cTn id="93" presetID="2" presetClass="entr" presetSubtype="2" fill="hold" grpId="0" nodeType="withEffect">
                                  <p:stCondLst>
                                    <p:cond delay="0"/>
                                  </p:stCondLst>
                                  <p:childTnLst>
                                    <p:set>
                                      <p:cBhvr>
                                        <p:cTn id="94" dur="1" fill="hold">
                                          <p:stCondLst>
                                            <p:cond delay="0"/>
                                          </p:stCondLst>
                                        </p:cTn>
                                        <p:tgtEl>
                                          <p:spTgt spid="25"/>
                                        </p:tgtEl>
                                        <p:attrNameLst>
                                          <p:attrName>style.visibility</p:attrName>
                                        </p:attrNameLst>
                                      </p:cBhvr>
                                      <p:to>
                                        <p:strVal val="visible"/>
                                      </p:to>
                                    </p:set>
                                    <p:anim calcmode="lin" valueType="num">
                                      <p:cBhvr additive="base">
                                        <p:cTn id="95" dur="500" fill="hold"/>
                                        <p:tgtEl>
                                          <p:spTgt spid="25"/>
                                        </p:tgtEl>
                                        <p:attrNameLst>
                                          <p:attrName>ppt_x</p:attrName>
                                        </p:attrNameLst>
                                      </p:cBhvr>
                                      <p:tavLst>
                                        <p:tav tm="0">
                                          <p:val>
                                            <p:strVal val="1+#ppt_w/2"/>
                                          </p:val>
                                        </p:tav>
                                        <p:tav tm="100000">
                                          <p:val>
                                            <p:strVal val="#ppt_x"/>
                                          </p:val>
                                        </p:tav>
                                      </p:tavLst>
                                    </p:anim>
                                    <p:anim calcmode="lin" valueType="num">
                                      <p:cBhvr additive="base">
                                        <p:cTn id="96" dur="500" fill="hold"/>
                                        <p:tgtEl>
                                          <p:spTgt spid="25"/>
                                        </p:tgtEl>
                                        <p:attrNameLst>
                                          <p:attrName>ppt_y</p:attrName>
                                        </p:attrNameLst>
                                      </p:cBhvr>
                                      <p:tavLst>
                                        <p:tav tm="0">
                                          <p:val>
                                            <p:strVal val="#ppt_y"/>
                                          </p:val>
                                        </p:tav>
                                        <p:tav tm="100000">
                                          <p:val>
                                            <p:strVal val="#ppt_y"/>
                                          </p:val>
                                        </p:tav>
                                      </p:tavLst>
                                    </p:anim>
                                  </p:childTnLst>
                                </p:cTn>
                              </p:par>
                              <p:par>
                                <p:cTn id="97" presetID="2" presetClass="entr" presetSubtype="2" fill="hold" grpId="0" nodeType="withEffect">
                                  <p:stCondLst>
                                    <p:cond delay="0"/>
                                  </p:stCondLst>
                                  <p:childTnLst>
                                    <p:set>
                                      <p:cBhvr>
                                        <p:cTn id="98" dur="1" fill="hold">
                                          <p:stCondLst>
                                            <p:cond delay="0"/>
                                          </p:stCondLst>
                                        </p:cTn>
                                        <p:tgtEl>
                                          <p:spTgt spid="24"/>
                                        </p:tgtEl>
                                        <p:attrNameLst>
                                          <p:attrName>style.visibility</p:attrName>
                                        </p:attrNameLst>
                                      </p:cBhvr>
                                      <p:to>
                                        <p:strVal val="visible"/>
                                      </p:to>
                                    </p:set>
                                    <p:anim calcmode="lin" valueType="num">
                                      <p:cBhvr additive="base">
                                        <p:cTn id="99" dur="500" fill="hold"/>
                                        <p:tgtEl>
                                          <p:spTgt spid="24"/>
                                        </p:tgtEl>
                                        <p:attrNameLst>
                                          <p:attrName>ppt_x</p:attrName>
                                        </p:attrNameLst>
                                      </p:cBhvr>
                                      <p:tavLst>
                                        <p:tav tm="0">
                                          <p:val>
                                            <p:strVal val="1+#ppt_w/2"/>
                                          </p:val>
                                        </p:tav>
                                        <p:tav tm="100000">
                                          <p:val>
                                            <p:strVal val="#ppt_x"/>
                                          </p:val>
                                        </p:tav>
                                      </p:tavLst>
                                    </p:anim>
                                    <p:anim calcmode="lin" valueType="num">
                                      <p:cBhvr additive="base">
                                        <p:cTn id="100" dur="500" fill="hold"/>
                                        <p:tgtEl>
                                          <p:spTgt spid="24"/>
                                        </p:tgtEl>
                                        <p:attrNameLst>
                                          <p:attrName>ppt_y</p:attrName>
                                        </p:attrNameLst>
                                      </p:cBhvr>
                                      <p:tavLst>
                                        <p:tav tm="0">
                                          <p:val>
                                            <p:strVal val="#ppt_y"/>
                                          </p:val>
                                        </p:tav>
                                        <p:tav tm="100000">
                                          <p:val>
                                            <p:strVal val="#ppt_y"/>
                                          </p:val>
                                        </p:tav>
                                      </p:tavLst>
                                    </p:anim>
                                  </p:childTnLst>
                                </p:cTn>
                              </p:par>
                            </p:childTnLst>
                          </p:cTn>
                        </p:par>
                        <p:par>
                          <p:cTn id="101" fill="hold">
                            <p:stCondLst>
                              <p:cond delay="4000"/>
                            </p:stCondLst>
                            <p:childTnLst>
                              <p:par>
                                <p:cTn id="102" presetID="2" presetClass="entr" presetSubtype="8" fill="hold" grpId="0" nodeType="afterEffect">
                                  <p:stCondLst>
                                    <p:cond delay="0"/>
                                  </p:stCondLst>
                                  <p:childTnLst>
                                    <p:set>
                                      <p:cBhvr>
                                        <p:cTn id="103" dur="1" fill="hold">
                                          <p:stCondLst>
                                            <p:cond delay="0"/>
                                          </p:stCondLst>
                                        </p:cTn>
                                        <p:tgtEl>
                                          <p:spTgt spid="29"/>
                                        </p:tgtEl>
                                        <p:attrNameLst>
                                          <p:attrName>style.visibility</p:attrName>
                                        </p:attrNameLst>
                                      </p:cBhvr>
                                      <p:to>
                                        <p:strVal val="visible"/>
                                      </p:to>
                                    </p:set>
                                    <p:anim calcmode="lin" valueType="num">
                                      <p:cBhvr additive="base">
                                        <p:cTn id="104" dur="500" fill="hold"/>
                                        <p:tgtEl>
                                          <p:spTgt spid="29"/>
                                        </p:tgtEl>
                                        <p:attrNameLst>
                                          <p:attrName>ppt_x</p:attrName>
                                        </p:attrNameLst>
                                      </p:cBhvr>
                                      <p:tavLst>
                                        <p:tav tm="0">
                                          <p:val>
                                            <p:strVal val="0-#ppt_w/2"/>
                                          </p:val>
                                        </p:tav>
                                        <p:tav tm="100000">
                                          <p:val>
                                            <p:strVal val="#ppt_x"/>
                                          </p:val>
                                        </p:tav>
                                      </p:tavLst>
                                    </p:anim>
                                    <p:anim calcmode="lin" valueType="num">
                                      <p:cBhvr additive="base">
                                        <p:cTn id="105" dur="500" fill="hold"/>
                                        <p:tgtEl>
                                          <p:spTgt spid="29"/>
                                        </p:tgtEl>
                                        <p:attrNameLst>
                                          <p:attrName>ppt_y</p:attrName>
                                        </p:attrNameLst>
                                      </p:cBhvr>
                                      <p:tavLst>
                                        <p:tav tm="0">
                                          <p:val>
                                            <p:strVal val="#ppt_y"/>
                                          </p:val>
                                        </p:tav>
                                        <p:tav tm="100000">
                                          <p:val>
                                            <p:strVal val="#ppt_y"/>
                                          </p:val>
                                        </p:tav>
                                      </p:tavLst>
                                    </p:anim>
                                  </p:childTnLst>
                                </p:cTn>
                              </p:par>
                            </p:childTnLst>
                          </p:cTn>
                        </p:par>
                        <p:par>
                          <p:cTn id="106" fill="hold">
                            <p:stCondLst>
                              <p:cond delay="4500"/>
                            </p:stCondLst>
                            <p:childTnLst>
                              <p:par>
                                <p:cTn id="107" presetID="16" presetClass="entr" presetSubtype="21" fill="hold" grpId="0" nodeType="afterEffect">
                                  <p:stCondLst>
                                    <p:cond delay="0"/>
                                  </p:stCondLst>
                                  <p:childTnLst>
                                    <p:set>
                                      <p:cBhvr>
                                        <p:cTn id="108" dur="1" fill="hold">
                                          <p:stCondLst>
                                            <p:cond delay="0"/>
                                          </p:stCondLst>
                                        </p:cTn>
                                        <p:tgtEl>
                                          <p:spTgt spid="7"/>
                                        </p:tgtEl>
                                        <p:attrNameLst>
                                          <p:attrName>style.visibility</p:attrName>
                                        </p:attrNameLst>
                                      </p:cBhvr>
                                      <p:to>
                                        <p:strVal val="visible"/>
                                      </p:to>
                                    </p:set>
                                    <p:animEffect transition="in" filter="barn(inVertical)">
                                      <p:cBhvr>
                                        <p:cTn id="109" dur="500"/>
                                        <p:tgtEl>
                                          <p:spTgt spid="7"/>
                                        </p:tgtEl>
                                      </p:cBhvr>
                                    </p:animEffect>
                                  </p:childTnLst>
                                </p:cTn>
                              </p:par>
                            </p:childTnLst>
                          </p:cTn>
                        </p:par>
                        <p:par>
                          <p:cTn id="110" fill="hold">
                            <p:stCondLst>
                              <p:cond delay="5000"/>
                            </p:stCondLst>
                            <p:childTnLst>
                              <p:par>
                                <p:cTn id="111" presetID="16" presetClass="entr" presetSubtype="21" fill="hold" grpId="0" nodeType="afterEffect">
                                  <p:stCondLst>
                                    <p:cond delay="0"/>
                                  </p:stCondLst>
                                  <p:childTnLst>
                                    <p:set>
                                      <p:cBhvr>
                                        <p:cTn id="112" dur="1" fill="hold">
                                          <p:stCondLst>
                                            <p:cond delay="0"/>
                                          </p:stCondLst>
                                        </p:cTn>
                                        <p:tgtEl>
                                          <p:spTgt spid="8"/>
                                        </p:tgtEl>
                                        <p:attrNameLst>
                                          <p:attrName>style.visibility</p:attrName>
                                        </p:attrNameLst>
                                      </p:cBhvr>
                                      <p:to>
                                        <p:strVal val="visible"/>
                                      </p:to>
                                    </p:set>
                                    <p:animEffect transition="in" filter="barn(inVertical)">
                                      <p:cBhvr>
                                        <p:cTn id="113" dur="500"/>
                                        <p:tgtEl>
                                          <p:spTgt spid="8"/>
                                        </p:tgtEl>
                                      </p:cBhvr>
                                    </p:animEffect>
                                  </p:childTnLst>
                                </p:cTn>
                              </p:par>
                            </p:childTnLst>
                          </p:cTn>
                        </p:par>
                        <p:par>
                          <p:cTn id="114" fill="hold">
                            <p:stCondLst>
                              <p:cond delay="5500"/>
                            </p:stCondLst>
                            <p:childTnLst>
                              <p:par>
                                <p:cTn id="115" presetID="16" presetClass="entr" presetSubtype="21" fill="hold" grpId="0" nodeType="afterEffect">
                                  <p:stCondLst>
                                    <p:cond delay="0"/>
                                  </p:stCondLst>
                                  <p:childTnLst>
                                    <p:set>
                                      <p:cBhvr>
                                        <p:cTn id="116" dur="1" fill="hold">
                                          <p:stCondLst>
                                            <p:cond delay="0"/>
                                          </p:stCondLst>
                                        </p:cTn>
                                        <p:tgtEl>
                                          <p:spTgt spid="9"/>
                                        </p:tgtEl>
                                        <p:attrNameLst>
                                          <p:attrName>style.visibility</p:attrName>
                                        </p:attrNameLst>
                                      </p:cBhvr>
                                      <p:to>
                                        <p:strVal val="visible"/>
                                      </p:to>
                                    </p:set>
                                    <p:animEffect transition="in" filter="barn(inVertical)">
                                      <p:cBhvr>
                                        <p:cTn id="117" dur="500"/>
                                        <p:tgtEl>
                                          <p:spTgt spid="9"/>
                                        </p:tgtEl>
                                      </p:cBhvr>
                                    </p:animEffect>
                                  </p:childTnLst>
                                </p:cTn>
                              </p:par>
                            </p:childTnLst>
                          </p:cTn>
                        </p:par>
                        <p:par>
                          <p:cTn id="118" fill="hold">
                            <p:stCondLst>
                              <p:cond delay="6000"/>
                            </p:stCondLst>
                            <p:childTnLst>
                              <p:par>
                                <p:cTn id="119" presetID="16" presetClass="entr" presetSubtype="21" fill="hold" grpId="0" nodeType="afterEffect">
                                  <p:stCondLst>
                                    <p:cond delay="0"/>
                                  </p:stCondLst>
                                  <p:childTnLst>
                                    <p:set>
                                      <p:cBhvr>
                                        <p:cTn id="120" dur="1" fill="hold">
                                          <p:stCondLst>
                                            <p:cond delay="0"/>
                                          </p:stCondLst>
                                        </p:cTn>
                                        <p:tgtEl>
                                          <p:spTgt spid="10"/>
                                        </p:tgtEl>
                                        <p:attrNameLst>
                                          <p:attrName>style.visibility</p:attrName>
                                        </p:attrNameLst>
                                      </p:cBhvr>
                                      <p:to>
                                        <p:strVal val="visible"/>
                                      </p:to>
                                    </p:set>
                                    <p:animEffect transition="in" filter="barn(inVertical)">
                                      <p:cBhvr>
                                        <p:cTn id="121" dur="500"/>
                                        <p:tgtEl>
                                          <p:spTgt spid="10"/>
                                        </p:tgtEl>
                                      </p:cBhvr>
                                    </p:animEffect>
                                  </p:childTnLst>
                                </p:cTn>
                              </p:par>
                            </p:childTnLst>
                          </p:cTn>
                        </p:par>
                        <p:par>
                          <p:cTn id="122" fill="hold">
                            <p:stCondLst>
                              <p:cond delay="6500"/>
                            </p:stCondLst>
                            <p:childTnLst>
                              <p:par>
                                <p:cTn id="123" presetID="31" presetClass="entr" presetSubtype="0" fill="hold" grpId="0" nodeType="afterEffect">
                                  <p:stCondLst>
                                    <p:cond delay="0"/>
                                  </p:stCondLst>
                                  <p:childTnLst>
                                    <p:set>
                                      <p:cBhvr>
                                        <p:cTn id="124" dur="1" fill="hold">
                                          <p:stCondLst>
                                            <p:cond delay="0"/>
                                          </p:stCondLst>
                                        </p:cTn>
                                        <p:tgtEl>
                                          <p:spTgt spid="41"/>
                                        </p:tgtEl>
                                        <p:attrNameLst>
                                          <p:attrName>style.visibility</p:attrName>
                                        </p:attrNameLst>
                                      </p:cBhvr>
                                      <p:to>
                                        <p:strVal val="visible"/>
                                      </p:to>
                                    </p:set>
                                    <p:anim calcmode="lin" valueType="num">
                                      <p:cBhvr>
                                        <p:cTn id="125" dur="1000" fill="hold"/>
                                        <p:tgtEl>
                                          <p:spTgt spid="41"/>
                                        </p:tgtEl>
                                        <p:attrNameLst>
                                          <p:attrName>ppt_w</p:attrName>
                                        </p:attrNameLst>
                                      </p:cBhvr>
                                      <p:tavLst>
                                        <p:tav tm="0">
                                          <p:val>
                                            <p:fltVal val="0"/>
                                          </p:val>
                                        </p:tav>
                                        <p:tav tm="100000">
                                          <p:val>
                                            <p:strVal val="#ppt_w"/>
                                          </p:val>
                                        </p:tav>
                                      </p:tavLst>
                                    </p:anim>
                                    <p:anim calcmode="lin" valueType="num">
                                      <p:cBhvr>
                                        <p:cTn id="126" dur="1000" fill="hold"/>
                                        <p:tgtEl>
                                          <p:spTgt spid="41"/>
                                        </p:tgtEl>
                                        <p:attrNameLst>
                                          <p:attrName>ppt_h</p:attrName>
                                        </p:attrNameLst>
                                      </p:cBhvr>
                                      <p:tavLst>
                                        <p:tav tm="0">
                                          <p:val>
                                            <p:fltVal val="0"/>
                                          </p:val>
                                        </p:tav>
                                        <p:tav tm="100000">
                                          <p:val>
                                            <p:strVal val="#ppt_h"/>
                                          </p:val>
                                        </p:tav>
                                      </p:tavLst>
                                    </p:anim>
                                    <p:anim calcmode="lin" valueType="num">
                                      <p:cBhvr>
                                        <p:cTn id="127" dur="1000" fill="hold"/>
                                        <p:tgtEl>
                                          <p:spTgt spid="41"/>
                                        </p:tgtEl>
                                        <p:attrNameLst>
                                          <p:attrName>style.rotation</p:attrName>
                                        </p:attrNameLst>
                                      </p:cBhvr>
                                      <p:tavLst>
                                        <p:tav tm="0">
                                          <p:val>
                                            <p:fltVal val="90"/>
                                          </p:val>
                                        </p:tav>
                                        <p:tav tm="100000">
                                          <p:val>
                                            <p:fltVal val="0"/>
                                          </p:val>
                                        </p:tav>
                                      </p:tavLst>
                                    </p:anim>
                                    <p:animEffect transition="in" filter="fade">
                                      <p:cBhvr>
                                        <p:cTn id="128" dur="1000"/>
                                        <p:tgtEl>
                                          <p:spTgt spid="41"/>
                                        </p:tgtEl>
                                      </p:cBhvr>
                                    </p:animEffect>
                                  </p:childTnLst>
                                </p:cTn>
                              </p:par>
                            </p:childTnLst>
                          </p:cTn>
                        </p:par>
                        <p:par>
                          <p:cTn id="129" fill="hold">
                            <p:stCondLst>
                              <p:cond delay="7500"/>
                            </p:stCondLst>
                            <p:childTnLst>
                              <p:par>
                                <p:cTn id="130" presetID="14" presetClass="entr" presetSubtype="10" fill="hold" grpId="0" nodeType="afterEffect">
                                  <p:stCondLst>
                                    <p:cond delay="0"/>
                                  </p:stCondLst>
                                  <p:childTnLst>
                                    <p:set>
                                      <p:cBhvr>
                                        <p:cTn id="131" dur="1" fill="hold">
                                          <p:stCondLst>
                                            <p:cond delay="0"/>
                                          </p:stCondLst>
                                        </p:cTn>
                                        <p:tgtEl>
                                          <p:spTgt spid="31"/>
                                        </p:tgtEl>
                                        <p:attrNameLst>
                                          <p:attrName>style.visibility</p:attrName>
                                        </p:attrNameLst>
                                      </p:cBhvr>
                                      <p:to>
                                        <p:strVal val="visible"/>
                                      </p:to>
                                    </p:set>
                                    <p:animEffect transition="in" filter="randombar(horizontal)">
                                      <p:cBhvr>
                                        <p:cTn id="132" dur="500"/>
                                        <p:tgtEl>
                                          <p:spTgt spid="31"/>
                                        </p:tgtEl>
                                      </p:cBhvr>
                                    </p:animEffect>
                                  </p:childTnLst>
                                </p:cTn>
                              </p:par>
                            </p:childTnLst>
                          </p:cTn>
                        </p:par>
                        <p:par>
                          <p:cTn id="133" fill="hold">
                            <p:stCondLst>
                              <p:cond delay="8000"/>
                            </p:stCondLst>
                            <p:childTnLst>
                              <p:par>
                                <p:cTn id="134" presetID="14" presetClass="entr" presetSubtype="10" fill="hold" grpId="0" nodeType="afterEffect">
                                  <p:stCondLst>
                                    <p:cond delay="0"/>
                                  </p:stCondLst>
                                  <p:childTnLst>
                                    <p:set>
                                      <p:cBhvr>
                                        <p:cTn id="135" dur="1" fill="hold">
                                          <p:stCondLst>
                                            <p:cond delay="0"/>
                                          </p:stCondLst>
                                        </p:cTn>
                                        <p:tgtEl>
                                          <p:spTgt spid="16"/>
                                        </p:tgtEl>
                                        <p:attrNameLst>
                                          <p:attrName>style.visibility</p:attrName>
                                        </p:attrNameLst>
                                      </p:cBhvr>
                                      <p:to>
                                        <p:strVal val="visible"/>
                                      </p:to>
                                    </p:set>
                                    <p:animEffect transition="in" filter="randombar(horizontal)">
                                      <p:cBhvr>
                                        <p:cTn id="136" dur="250"/>
                                        <p:tgtEl>
                                          <p:spTgt spid="16"/>
                                        </p:tgtEl>
                                      </p:cBhvr>
                                    </p:animEffect>
                                  </p:childTnLst>
                                </p:cTn>
                              </p:par>
                            </p:childTnLst>
                          </p:cTn>
                        </p:par>
                        <p:par>
                          <p:cTn id="137" fill="hold">
                            <p:stCondLst>
                              <p:cond delay="8250"/>
                            </p:stCondLst>
                            <p:childTnLst>
                              <p:par>
                                <p:cTn id="138" presetID="14" presetClass="entr" presetSubtype="10" fill="hold" grpId="0" nodeType="afterEffect">
                                  <p:stCondLst>
                                    <p:cond delay="0"/>
                                  </p:stCondLst>
                                  <p:childTnLst>
                                    <p:set>
                                      <p:cBhvr>
                                        <p:cTn id="139" dur="1" fill="hold">
                                          <p:stCondLst>
                                            <p:cond delay="0"/>
                                          </p:stCondLst>
                                        </p:cTn>
                                        <p:tgtEl>
                                          <p:spTgt spid="17"/>
                                        </p:tgtEl>
                                        <p:attrNameLst>
                                          <p:attrName>style.visibility</p:attrName>
                                        </p:attrNameLst>
                                      </p:cBhvr>
                                      <p:to>
                                        <p:strVal val="visible"/>
                                      </p:to>
                                    </p:set>
                                    <p:animEffect transition="in" filter="randombar(horizontal)">
                                      <p:cBhvr>
                                        <p:cTn id="140" dur="250"/>
                                        <p:tgtEl>
                                          <p:spTgt spid="17"/>
                                        </p:tgtEl>
                                      </p:cBhvr>
                                    </p:animEffect>
                                  </p:childTnLst>
                                </p:cTn>
                              </p:par>
                            </p:childTnLst>
                          </p:cTn>
                        </p:par>
                        <p:par>
                          <p:cTn id="141" fill="hold">
                            <p:stCondLst>
                              <p:cond delay="8500"/>
                            </p:stCondLst>
                            <p:childTnLst>
                              <p:par>
                                <p:cTn id="142" presetID="14" presetClass="entr" presetSubtype="10" fill="hold" grpId="0" nodeType="afterEffect">
                                  <p:stCondLst>
                                    <p:cond delay="0"/>
                                  </p:stCondLst>
                                  <p:childTnLst>
                                    <p:set>
                                      <p:cBhvr>
                                        <p:cTn id="143" dur="1" fill="hold">
                                          <p:stCondLst>
                                            <p:cond delay="0"/>
                                          </p:stCondLst>
                                        </p:cTn>
                                        <p:tgtEl>
                                          <p:spTgt spid="18"/>
                                        </p:tgtEl>
                                        <p:attrNameLst>
                                          <p:attrName>style.visibility</p:attrName>
                                        </p:attrNameLst>
                                      </p:cBhvr>
                                      <p:to>
                                        <p:strVal val="visible"/>
                                      </p:to>
                                    </p:set>
                                    <p:animEffect transition="in" filter="randombar(horizontal)">
                                      <p:cBhvr>
                                        <p:cTn id="144" dur="250"/>
                                        <p:tgtEl>
                                          <p:spTgt spid="18"/>
                                        </p:tgtEl>
                                      </p:cBhvr>
                                    </p:animEffect>
                                  </p:childTnLst>
                                </p:cTn>
                              </p:par>
                            </p:childTnLst>
                          </p:cTn>
                        </p:par>
                        <p:par>
                          <p:cTn id="145" fill="hold">
                            <p:stCondLst>
                              <p:cond delay="8750"/>
                            </p:stCondLst>
                            <p:childTnLst>
                              <p:par>
                                <p:cTn id="146" presetID="14" presetClass="entr" presetSubtype="10" fill="hold" grpId="0" nodeType="afterEffect">
                                  <p:stCondLst>
                                    <p:cond delay="0"/>
                                  </p:stCondLst>
                                  <p:childTnLst>
                                    <p:set>
                                      <p:cBhvr>
                                        <p:cTn id="147" dur="1" fill="hold">
                                          <p:stCondLst>
                                            <p:cond delay="0"/>
                                          </p:stCondLst>
                                        </p:cTn>
                                        <p:tgtEl>
                                          <p:spTgt spid="19"/>
                                        </p:tgtEl>
                                        <p:attrNameLst>
                                          <p:attrName>style.visibility</p:attrName>
                                        </p:attrNameLst>
                                      </p:cBhvr>
                                      <p:to>
                                        <p:strVal val="visible"/>
                                      </p:to>
                                    </p:set>
                                    <p:animEffect transition="in" filter="randombar(horizontal)">
                                      <p:cBhvr>
                                        <p:cTn id="148" dur="250"/>
                                        <p:tgtEl>
                                          <p:spTgt spid="19"/>
                                        </p:tgtEl>
                                      </p:cBhvr>
                                    </p:animEffect>
                                  </p:childTnLst>
                                </p:cTn>
                              </p:par>
                            </p:childTnLst>
                          </p:cTn>
                        </p:par>
                        <p:par>
                          <p:cTn id="149" fill="hold">
                            <p:stCondLst>
                              <p:cond delay="9000"/>
                            </p:stCondLst>
                            <p:childTnLst>
                              <p:par>
                                <p:cTn id="150" presetID="14" presetClass="entr" presetSubtype="10" fill="hold" grpId="0" nodeType="afterEffect">
                                  <p:stCondLst>
                                    <p:cond delay="0"/>
                                  </p:stCondLst>
                                  <p:childTnLst>
                                    <p:set>
                                      <p:cBhvr>
                                        <p:cTn id="151" dur="1" fill="hold">
                                          <p:stCondLst>
                                            <p:cond delay="0"/>
                                          </p:stCondLst>
                                        </p:cTn>
                                        <p:tgtEl>
                                          <p:spTgt spid="20"/>
                                        </p:tgtEl>
                                        <p:attrNameLst>
                                          <p:attrName>style.visibility</p:attrName>
                                        </p:attrNameLst>
                                      </p:cBhvr>
                                      <p:to>
                                        <p:strVal val="visible"/>
                                      </p:to>
                                    </p:set>
                                    <p:animEffect transition="in" filter="randombar(horizontal)">
                                      <p:cBhvr>
                                        <p:cTn id="152" dur="250"/>
                                        <p:tgtEl>
                                          <p:spTgt spid="20"/>
                                        </p:tgtEl>
                                      </p:cBhvr>
                                    </p:animEffect>
                                  </p:childTnLst>
                                </p:cTn>
                              </p:par>
                            </p:childTnLst>
                          </p:cTn>
                        </p:par>
                        <p:par>
                          <p:cTn id="153" fill="hold">
                            <p:stCondLst>
                              <p:cond delay="9250"/>
                            </p:stCondLst>
                            <p:childTnLst>
                              <p:par>
                                <p:cTn id="154" presetID="14" presetClass="entr" presetSubtype="10" fill="hold" grpId="0" nodeType="afterEffect">
                                  <p:stCondLst>
                                    <p:cond delay="0"/>
                                  </p:stCondLst>
                                  <p:childTnLst>
                                    <p:set>
                                      <p:cBhvr>
                                        <p:cTn id="155" dur="1" fill="hold">
                                          <p:stCondLst>
                                            <p:cond delay="0"/>
                                          </p:stCondLst>
                                        </p:cTn>
                                        <p:tgtEl>
                                          <p:spTgt spid="21"/>
                                        </p:tgtEl>
                                        <p:attrNameLst>
                                          <p:attrName>style.visibility</p:attrName>
                                        </p:attrNameLst>
                                      </p:cBhvr>
                                      <p:to>
                                        <p:strVal val="visible"/>
                                      </p:to>
                                    </p:set>
                                    <p:animEffect transition="in" filter="randombar(horizontal)">
                                      <p:cBhvr>
                                        <p:cTn id="156" dur="250"/>
                                        <p:tgtEl>
                                          <p:spTgt spid="21"/>
                                        </p:tgtEl>
                                      </p:cBhvr>
                                    </p:animEffect>
                                  </p:childTnLst>
                                </p:cTn>
                              </p:par>
                            </p:childTnLst>
                          </p:cTn>
                        </p:par>
                        <p:par>
                          <p:cTn id="157" fill="hold">
                            <p:stCondLst>
                              <p:cond delay="9500"/>
                            </p:stCondLst>
                            <p:childTnLst>
                              <p:par>
                                <p:cTn id="158" presetID="14" presetClass="entr" presetSubtype="10" fill="hold" grpId="0" nodeType="afterEffect">
                                  <p:stCondLst>
                                    <p:cond delay="0"/>
                                  </p:stCondLst>
                                  <p:childTnLst>
                                    <p:set>
                                      <p:cBhvr>
                                        <p:cTn id="159" dur="1" fill="hold">
                                          <p:stCondLst>
                                            <p:cond delay="0"/>
                                          </p:stCondLst>
                                        </p:cTn>
                                        <p:tgtEl>
                                          <p:spTgt spid="22"/>
                                        </p:tgtEl>
                                        <p:attrNameLst>
                                          <p:attrName>style.visibility</p:attrName>
                                        </p:attrNameLst>
                                      </p:cBhvr>
                                      <p:to>
                                        <p:strVal val="visible"/>
                                      </p:to>
                                    </p:set>
                                    <p:animEffect transition="in" filter="randombar(horizontal)">
                                      <p:cBhvr>
                                        <p:cTn id="160" dur="250"/>
                                        <p:tgtEl>
                                          <p:spTgt spid="22"/>
                                        </p:tgtEl>
                                      </p:cBhvr>
                                    </p:animEffect>
                                  </p:childTnLst>
                                </p:cTn>
                              </p:par>
                            </p:childTnLst>
                          </p:cTn>
                        </p:par>
                        <p:par>
                          <p:cTn id="161" fill="hold">
                            <p:stCondLst>
                              <p:cond delay="9750"/>
                            </p:stCondLst>
                            <p:childTnLst>
                              <p:par>
                                <p:cTn id="162" presetID="14" presetClass="entr" presetSubtype="10" fill="hold" grpId="0" nodeType="afterEffect">
                                  <p:stCondLst>
                                    <p:cond delay="0"/>
                                  </p:stCondLst>
                                  <p:childTnLst>
                                    <p:set>
                                      <p:cBhvr>
                                        <p:cTn id="163" dur="1" fill="hold">
                                          <p:stCondLst>
                                            <p:cond delay="0"/>
                                          </p:stCondLst>
                                        </p:cTn>
                                        <p:tgtEl>
                                          <p:spTgt spid="23"/>
                                        </p:tgtEl>
                                        <p:attrNameLst>
                                          <p:attrName>style.visibility</p:attrName>
                                        </p:attrNameLst>
                                      </p:cBhvr>
                                      <p:to>
                                        <p:strVal val="visible"/>
                                      </p:to>
                                    </p:set>
                                    <p:animEffect transition="in" filter="randombar(horizontal)">
                                      <p:cBhvr>
                                        <p:cTn id="164" dur="250"/>
                                        <p:tgtEl>
                                          <p:spTgt spid="23"/>
                                        </p:tgtEl>
                                      </p:cBhvr>
                                    </p:animEffect>
                                  </p:childTnLst>
                                </p:cTn>
                              </p:par>
                            </p:childTnLst>
                          </p:cTn>
                        </p:par>
                        <p:par>
                          <p:cTn id="165" fill="hold">
                            <p:stCondLst>
                              <p:cond delay="10000"/>
                            </p:stCondLst>
                            <p:childTnLst>
                              <p:par>
                                <p:cTn id="166" presetID="31" presetClass="entr" presetSubtype="0" fill="hold" grpId="0" nodeType="afterEffect">
                                  <p:stCondLst>
                                    <p:cond delay="0"/>
                                  </p:stCondLst>
                                  <p:childTnLst>
                                    <p:set>
                                      <p:cBhvr>
                                        <p:cTn id="167" dur="1" fill="hold">
                                          <p:stCondLst>
                                            <p:cond delay="0"/>
                                          </p:stCondLst>
                                        </p:cTn>
                                        <p:tgtEl>
                                          <p:spTgt spid="42"/>
                                        </p:tgtEl>
                                        <p:attrNameLst>
                                          <p:attrName>style.visibility</p:attrName>
                                        </p:attrNameLst>
                                      </p:cBhvr>
                                      <p:to>
                                        <p:strVal val="visible"/>
                                      </p:to>
                                    </p:set>
                                    <p:anim calcmode="lin" valueType="num">
                                      <p:cBhvr>
                                        <p:cTn id="168" dur="250" fill="hold"/>
                                        <p:tgtEl>
                                          <p:spTgt spid="42"/>
                                        </p:tgtEl>
                                        <p:attrNameLst>
                                          <p:attrName>ppt_w</p:attrName>
                                        </p:attrNameLst>
                                      </p:cBhvr>
                                      <p:tavLst>
                                        <p:tav tm="0">
                                          <p:val>
                                            <p:fltVal val="0"/>
                                          </p:val>
                                        </p:tav>
                                        <p:tav tm="100000">
                                          <p:val>
                                            <p:strVal val="#ppt_w"/>
                                          </p:val>
                                        </p:tav>
                                      </p:tavLst>
                                    </p:anim>
                                    <p:anim calcmode="lin" valueType="num">
                                      <p:cBhvr>
                                        <p:cTn id="169" dur="250" fill="hold"/>
                                        <p:tgtEl>
                                          <p:spTgt spid="42"/>
                                        </p:tgtEl>
                                        <p:attrNameLst>
                                          <p:attrName>ppt_h</p:attrName>
                                        </p:attrNameLst>
                                      </p:cBhvr>
                                      <p:tavLst>
                                        <p:tav tm="0">
                                          <p:val>
                                            <p:fltVal val="0"/>
                                          </p:val>
                                        </p:tav>
                                        <p:tav tm="100000">
                                          <p:val>
                                            <p:strVal val="#ppt_h"/>
                                          </p:val>
                                        </p:tav>
                                      </p:tavLst>
                                    </p:anim>
                                    <p:anim calcmode="lin" valueType="num">
                                      <p:cBhvr>
                                        <p:cTn id="170" dur="250" fill="hold"/>
                                        <p:tgtEl>
                                          <p:spTgt spid="42"/>
                                        </p:tgtEl>
                                        <p:attrNameLst>
                                          <p:attrName>style.rotation</p:attrName>
                                        </p:attrNameLst>
                                      </p:cBhvr>
                                      <p:tavLst>
                                        <p:tav tm="0">
                                          <p:val>
                                            <p:fltVal val="90"/>
                                          </p:val>
                                        </p:tav>
                                        <p:tav tm="100000">
                                          <p:val>
                                            <p:fltVal val="0"/>
                                          </p:val>
                                        </p:tav>
                                      </p:tavLst>
                                    </p:anim>
                                    <p:animEffect transition="in" filter="fade">
                                      <p:cBhvr>
                                        <p:cTn id="171" dur="250"/>
                                        <p:tgtEl>
                                          <p:spTgt spid="42"/>
                                        </p:tgtEl>
                                      </p:cBhvr>
                                    </p:animEffect>
                                  </p:childTnLst>
                                </p:cTn>
                              </p:par>
                            </p:childTnLst>
                          </p:cTn>
                        </p:par>
                      </p:childTnLst>
                    </p:cTn>
                  </p:par>
                  <p:par>
                    <p:cTn id="172" fill="hold">
                      <p:stCondLst>
                        <p:cond delay="indefinite"/>
                      </p:stCondLst>
                      <p:childTnLst>
                        <p:par>
                          <p:cTn id="173" fill="hold">
                            <p:stCondLst>
                              <p:cond delay="0"/>
                            </p:stCondLst>
                            <p:childTnLst>
                              <p:par>
                                <p:cTn id="174" presetID="53" presetClass="entr" presetSubtype="16" fill="hold" grpId="0" nodeType="clickEffect">
                                  <p:stCondLst>
                                    <p:cond delay="0"/>
                                  </p:stCondLst>
                                  <p:childTnLst>
                                    <p:set>
                                      <p:cBhvr>
                                        <p:cTn id="175" dur="1" fill="hold">
                                          <p:stCondLst>
                                            <p:cond delay="0"/>
                                          </p:stCondLst>
                                        </p:cTn>
                                        <p:tgtEl>
                                          <p:spTgt spid="43"/>
                                        </p:tgtEl>
                                        <p:attrNameLst>
                                          <p:attrName>style.visibility</p:attrName>
                                        </p:attrNameLst>
                                      </p:cBhvr>
                                      <p:to>
                                        <p:strVal val="visible"/>
                                      </p:to>
                                    </p:set>
                                    <p:anim calcmode="lin" valueType="num">
                                      <p:cBhvr>
                                        <p:cTn id="176" dur="2000" fill="hold"/>
                                        <p:tgtEl>
                                          <p:spTgt spid="43"/>
                                        </p:tgtEl>
                                        <p:attrNameLst>
                                          <p:attrName>ppt_w</p:attrName>
                                        </p:attrNameLst>
                                      </p:cBhvr>
                                      <p:tavLst>
                                        <p:tav tm="0">
                                          <p:val>
                                            <p:fltVal val="0"/>
                                          </p:val>
                                        </p:tav>
                                        <p:tav tm="100000">
                                          <p:val>
                                            <p:strVal val="#ppt_w"/>
                                          </p:val>
                                        </p:tav>
                                      </p:tavLst>
                                    </p:anim>
                                    <p:anim calcmode="lin" valueType="num">
                                      <p:cBhvr>
                                        <p:cTn id="177" dur="2000" fill="hold"/>
                                        <p:tgtEl>
                                          <p:spTgt spid="43"/>
                                        </p:tgtEl>
                                        <p:attrNameLst>
                                          <p:attrName>ppt_h</p:attrName>
                                        </p:attrNameLst>
                                      </p:cBhvr>
                                      <p:tavLst>
                                        <p:tav tm="0">
                                          <p:val>
                                            <p:fltVal val="0"/>
                                          </p:val>
                                        </p:tav>
                                        <p:tav tm="100000">
                                          <p:val>
                                            <p:strVal val="#ppt_h"/>
                                          </p:val>
                                        </p:tav>
                                      </p:tavLst>
                                    </p:anim>
                                    <p:animEffect transition="in" filter="fade">
                                      <p:cBhvr>
                                        <p:cTn id="178" dur="2000"/>
                                        <p:tgtEl>
                                          <p:spTgt spid="43"/>
                                        </p:tgtEl>
                                      </p:cBhvr>
                                    </p:animEffect>
                                  </p:childTnLst>
                                </p:cTn>
                              </p:par>
                              <p:par>
                                <p:cTn id="179" presetID="42" presetClass="path" presetSubtype="0" accel="50000" decel="50000" fill="hold" grpId="1" nodeType="withEffect">
                                  <p:stCondLst>
                                    <p:cond delay="500"/>
                                  </p:stCondLst>
                                  <p:childTnLst>
                                    <p:animMotion origin="layout" path="M -2.22222E-6 -4.07407E-6 L 0.33594 -0.4625 " pathEditMode="relative" rAng="0" ptsTypes="AA">
                                      <p:cBhvr>
                                        <p:cTn id="180" dur="2000" fill="hold"/>
                                        <p:tgtEl>
                                          <p:spTgt spid="43"/>
                                        </p:tgtEl>
                                        <p:attrNameLst>
                                          <p:attrName>ppt_x</p:attrName>
                                          <p:attrName>ppt_y</p:attrName>
                                        </p:attrNameLst>
                                      </p:cBhvr>
                                      <p:rCtr x="16788" y="-23125"/>
                                    </p:animMotion>
                                  </p:childTnLst>
                                </p:cTn>
                              </p:par>
                            </p:childTnLst>
                          </p:cTn>
                        </p:par>
                        <p:par>
                          <p:cTn id="181" fill="hold">
                            <p:stCondLst>
                              <p:cond delay="2500"/>
                            </p:stCondLst>
                            <p:childTnLst>
                              <p:par>
                                <p:cTn id="182" presetID="14" presetClass="entr" presetSubtype="10" fill="hold" grpId="0" nodeType="afterEffect">
                                  <p:stCondLst>
                                    <p:cond delay="0"/>
                                  </p:stCondLst>
                                  <p:childTnLst>
                                    <p:set>
                                      <p:cBhvr>
                                        <p:cTn id="183" dur="1" fill="hold">
                                          <p:stCondLst>
                                            <p:cond delay="0"/>
                                          </p:stCondLst>
                                        </p:cTn>
                                        <p:tgtEl>
                                          <p:spTgt spid="44"/>
                                        </p:tgtEl>
                                        <p:attrNameLst>
                                          <p:attrName>style.visibility</p:attrName>
                                        </p:attrNameLst>
                                      </p:cBhvr>
                                      <p:to>
                                        <p:strVal val="visible"/>
                                      </p:to>
                                    </p:set>
                                    <p:animEffect transition="in" filter="randombar(horizontal)">
                                      <p:cBhvr>
                                        <p:cTn id="184" dur="500"/>
                                        <p:tgtEl>
                                          <p:spTgt spid="44"/>
                                        </p:tgtEl>
                                      </p:cBhvr>
                                    </p:animEffect>
                                  </p:childTnLst>
                                </p:cTn>
                              </p:par>
                            </p:childTnLst>
                          </p:cTn>
                        </p:par>
                        <p:par>
                          <p:cTn id="185" fill="hold">
                            <p:stCondLst>
                              <p:cond delay="3000"/>
                            </p:stCondLst>
                            <p:childTnLst>
                              <p:par>
                                <p:cTn id="186" presetID="14" presetClass="entr" presetSubtype="10" fill="hold" grpId="0" nodeType="afterEffect">
                                  <p:stCondLst>
                                    <p:cond delay="0"/>
                                  </p:stCondLst>
                                  <p:childTnLst>
                                    <p:set>
                                      <p:cBhvr>
                                        <p:cTn id="187" dur="1" fill="hold">
                                          <p:stCondLst>
                                            <p:cond delay="0"/>
                                          </p:stCondLst>
                                        </p:cTn>
                                        <p:tgtEl>
                                          <p:spTgt spid="45"/>
                                        </p:tgtEl>
                                        <p:attrNameLst>
                                          <p:attrName>style.visibility</p:attrName>
                                        </p:attrNameLst>
                                      </p:cBhvr>
                                      <p:to>
                                        <p:strVal val="visible"/>
                                      </p:to>
                                    </p:set>
                                    <p:animEffect transition="in" filter="randombar(horizontal)">
                                      <p:cBhvr>
                                        <p:cTn id="188" dur="500"/>
                                        <p:tgtEl>
                                          <p:spTgt spid="45"/>
                                        </p:tgtEl>
                                      </p:cBhvr>
                                    </p:animEffect>
                                  </p:childTnLst>
                                </p:cTn>
                              </p:par>
                            </p:childTnLst>
                          </p:cTn>
                        </p:par>
                        <p:par>
                          <p:cTn id="189" fill="hold">
                            <p:stCondLst>
                              <p:cond delay="3500"/>
                            </p:stCondLst>
                            <p:childTnLst>
                              <p:par>
                                <p:cTn id="190" presetID="14" presetClass="entr" presetSubtype="10" fill="hold" grpId="0" nodeType="afterEffect">
                                  <p:stCondLst>
                                    <p:cond delay="0"/>
                                  </p:stCondLst>
                                  <p:childTnLst>
                                    <p:set>
                                      <p:cBhvr>
                                        <p:cTn id="191" dur="1" fill="hold">
                                          <p:stCondLst>
                                            <p:cond delay="0"/>
                                          </p:stCondLst>
                                        </p:cTn>
                                        <p:tgtEl>
                                          <p:spTgt spid="46"/>
                                        </p:tgtEl>
                                        <p:attrNameLst>
                                          <p:attrName>style.visibility</p:attrName>
                                        </p:attrNameLst>
                                      </p:cBhvr>
                                      <p:to>
                                        <p:strVal val="visible"/>
                                      </p:to>
                                    </p:set>
                                    <p:animEffect transition="in" filter="randombar(horizontal)">
                                      <p:cBhvr>
                                        <p:cTn id="192" dur="500"/>
                                        <p:tgtEl>
                                          <p:spTgt spid="46"/>
                                        </p:tgtEl>
                                      </p:cBhvr>
                                    </p:animEffect>
                                  </p:childTnLst>
                                </p:cTn>
                              </p:par>
                            </p:childTnLst>
                          </p:cTn>
                        </p:par>
                        <p:par>
                          <p:cTn id="193" fill="hold">
                            <p:stCondLst>
                              <p:cond delay="4000"/>
                            </p:stCondLst>
                            <p:childTnLst>
                              <p:par>
                                <p:cTn id="194" presetID="14" presetClass="entr" presetSubtype="10" fill="hold" grpId="0" nodeType="afterEffect">
                                  <p:stCondLst>
                                    <p:cond delay="0"/>
                                  </p:stCondLst>
                                  <p:childTnLst>
                                    <p:set>
                                      <p:cBhvr>
                                        <p:cTn id="195" dur="1" fill="hold">
                                          <p:stCondLst>
                                            <p:cond delay="0"/>
                                          </p:stCondLst>
                                        </p:cTn>
                                        <p:tgtEl>
                                          <p:spTgt spid="47"/>
                                        </p:tgtEl>
                                        <p:attrNameLst>
                                          <p:attrName>style.visibility</p:attrName>
                                        </p:attrNameLst>
                                      </p:cBhvr>
                                      <p:to>
                                        <p:strVal val="visible"/>
                                      </p:to>
                                    </p:set>
                                    <p:animEffect transition="in" filter="randombar(horizontal)">
                                      <p:cBhvr>
                                        <p:cTn id="196" dur="500"/>
                                        <p:tgtEl>
                                          <p:spTgt spid="47"/>
                                        </p:tgtEl>
                                      </p:cBhvr>
                                    </p:animEffect>
                                  </p:childTnLst>
                                </p:cTn>
                              </p:par>
                            </p:childTnLst>
                          </p:cTn>
                        </p:par>
                        <p:par>
                          <p:cTn id="197" fill="hold">
                            <p:stCondLst>
                              <p:cond delay="4500"/>
                            </p:stCondLst>
                            <p:childTnLst>
                              <p:par>
                                <p:cTn id="198" presetID="14" presetClass="entr" presetSubtype="10" fill="hold" grpId="0" nodeType="afterEffect">
                                  <p:stCondLst>
                                    <p:cond delay="0"/>
                                  </p:stCondLst>
                                  <p:childTnLst>
                                    <p:set>
                                      <p:cBhvr>
                                        <p:cTn id="199" dur="1" fill="hold">
                                          <p:stCondLst>
                                            <p:cond delay="0"/>
                                          </p:stCondLst>
                                        </p:cTn>
                                        <p:tgtEl>
                                          <p:spTgt spid="48"/>
                                        </p:tgtEl>
                                        <p:attrNameLst>
                                          <p:attrName>style.visibility</p:attrName>
                                        </p:attrNameLst>
                                      </p:cBhvr>
                                      <p:to>
                                        <p:strVal val="visible"/>
                                      </p:to>
                                    </p:set>
                                    <p:animEffect transition="in" filter="randombar(horizontal)">
                                      <p:cBhvr>
                                        <p:cTn id="200" dur="500"/>
                                        <p:tgtEl>
                                          <p:spTgt spid="48"/>
                                        </p:tgtEl>
                                      </p:cBhvr>
                                    </p:animEffect>
                                  </p:childTnLst>
                                </p:cTn>
                              </p:par>
                            </p:childTnLst>
                          </p:cTn>
                        </p:par>
                        <p:par>
                          <p:cTn id="201" fill="hold">
                            <p:stCondLst>
                              <p:cond delay="5000"/>
                            </p:stCondLst>
                            <p:childTnLst>
                              <p:par>
                                <p:cTn id="202" presetID="14" presetClass="entr" presetSubtype="10" fill="hold" grpId="0" nodeType="afterEffect">
                                  <p:stCondLst>
                                    <p:cond delay="0"/>
                                  </p:stCondLst>
                                  <p:childTnLst>
                                    <p:set>
                                      <p:cBhvr>
                                        <p:cTn id="203" dur="1" fill="hold">
                                          <p:stCondLst>
                                            <p:cond delay="0"/>
                                          </p:stCondLst>
                                        </p:cTn>
                                        <p:tgtEl>
                                          <p:spTgt spid="49"/>
                                        </p:tgtEl>
                                        <p:attrNameLst>
                                          <p:attrName>style.visibility</p:attrName>
                                        </p:attrNameLst>
                                      </p:cBhvr>
                                      <p:to>
                                        <p:strVal val="visible"/>
                                      </p:to>
                                    </p:set>
                                    <p:animEffect transition="in" filter="randombar(horizontal)">
                                      <p:cBhvr>
                                        <p:cTn id="204" dur="500"/>
                                        <p:tgtEl>
                                          <p:spTgt spid="49"/>
                                        </p:tgtEl>
                                      </p:cBhvr>
                                    </p:animEffect>
                                  </p:childTnLst>
                                </p:cTn>
                              </p:par>
                            </p:childTnLst>
                          </p:cTn>
                        </p:par>
                        <p:par>
                          <p:cTn id="205" fill="hold">
                            <p:stCondLst>
                              <p:cond delay="5500"/>
                            </p:stCondLst>
                            <p:childTnLst>
                              <p:par>
                                <p:cTn id="206" presetID="14" presetClass="entr" presetSubtype="10" fill="hold" grpId="0" nodeType="afterEffect">
                                  <p:stCondLst>
                                    <p:cond delay="0"/>
                                  </p:stCondLst>
                                  <p:childTnLst>
                                    <p:set>
                                      <p:cBhvr>
                                        <p:cTn id="207" dur="1" fill="hold">
                                          <p:stCondLst>
                                            <p:cond delay="0"/>
                                          </p:stCondLst>
                                        </p:cTn>
                                        <p:tgtEl>
                                          <p:spTgt spid="50"/>
                                        </p:tgtEl>
                                        <p:attrNameLst>
                                          <p:attrName>style.visibility</p:attrName>
                                        </p:attrNameLst>
                                      </p:cBhvr>
                                      <p:to>
                                        <p:strVal val="visible"/>
                                      </p:to>
                                    </p:set>
                                    <p:animEffect transition="in" filter="randombar(horizontal)">
                                      <p:cBhvr>
                                        <p:cTn id="208" dur="500"/>
                                        <p:tgtEl>
                                          <p:spTgt spid="50"/>
                                        </p:tgtEl>
                                      </p:cBhvr>
                                    </p:animEffect>
                                  </p:childTnLst>
                                </p:cTn>
                              </p:par>
                            </p:childTnLst>
                          </p:cTn>
                        </p:par>
                      </p:childTnLst>
                    </p:cTn>
                  </p:par>
                  <p:par>
                    <p:cTn id="209" fill="hold">
                      <p:stCondLst>
                        <p:cond delay="indefinite"/>
                      </p:stCondLst>
                      <p:childTnLst>
                        <p:par>
                          <p:cTn id="210" fill="hold">
                            <p:stCondLst>
                              <p:cond delay="0"/>
                            </p:stCondLst>
                            <p:childTnLst>
                              <p:par>
                                <p:cTn id="211" presetID="53" presetClass="entr" presetSubtype="16" fill="hold" grpId="0" nodeType="clickEffect">
                                  <p:stCondLst>
                                    <p:cond delay="0"/>
                                  </p:stCondLst>
                                  <p:childTnLst>
                                    <p:set>
                                      <p:cBhvr>
                                        <p:cTn id="212" dur="1" fill="hold">
                                          <p:stCondLst>
                                            <p:cond delay="0"/>
                                          </p:stCondLst>
                                        </p:cTn>
                                        <p:tgtEl>
                                          <p:spTgt spid="51"/>
                                        </p:tgtEl>
                                        <p:attrNameLst>
                                          <p:attrName>style.visibility</p:attrName>
                                        </p:attrNameLst>
                                      </p:cBhvr>
                                      <p:to>
                                        <p:strVal val="visible"/>
                                      </p:to>
                                    </p:set>
                                    <p:anim calcmode="lin" valueType="num">
                                      <p:cBhvr>
                                        <p:cTn id="213" dur="1500" fill="hold"/>
                                        <p:tgtEl>
                                          <p:spTgt spid="51"/>
                                        </p:tgtEl>
                                        <p:attrNameLst>
                                          <p:attrName>ppt_w</p:attrName>
                                        </p:attrNameLst>
                                      </p:cBhvr>
                                      <p:tavLst>
                                        <p:tav tm="0">
                                          <p:val>
                                            <p:fltVal val="0"/>
                                          </p:val>
                                        </p:tav>
                                        <p:tav tm="100000">
                                          <p:val>
                                            <p:strVal val="#ppt_w"/>
                                          </p:val>
                                        </p:tav>
                                      </p:tavLst>
                                    </p:anim>
                                    <p:anim calcmode="lin" valueType="num">
                                      <p:cBhvr>
                                        <p:cTn id="214" dur="1500" fill="hold"/>
                                        <p:tgtEl>
                                          <p:spTgt spid="51"/>
                                        </p:tgtEl>
                                        <p:attrNameLst>
                                          <p:attrName>ppt_h</p:attrName>
                                        </p:attrNameLst>
                                      </p:cBhvr>
                                      <p:tavLst>
                                        <p:tav tm="0">
                                          <p:val>
                                            <p:fltVal val="0"/>
                                          </p:val>
                                        </p:tav>
                                        <p:tav tm="100000">
                                          <p:val>
                                            <p:strVal val="#ppt_h"/>
                                          </p:val>
                                        </p:tav>
                                      </p:tavLst>
                                    </p:anim>
                                    <p:animEffect transition="in" filter="fade">
                                      <p:cBhvr>
                                        <p:cTn id="215" dur="1500"/>
                                        <p:tgtEl>
                                          <p:spTgt spid="51"/>
                                        </p:tgtEl>
                                      </p:cBhvr>
                                    </p:animEffect>
                                  </p:childTnLst>
                                </p:cTn>
                              </p:par>
                              <p:par>
                                <p:cTn id="216" presetID="42" presetClass="path" presetSubtype="0" accel="50000" decel="50000" fill="hold" grpId="1" nodeType="withEffect">
                                  <p:stCondLst>
                                    <p:cond delay="0"/>
                                  </p:stCondLst>
                                  <p:childTnLst>
                                    <p:animMotion origin="layout" path="M 0.18038 -0.13773 L 2.5E-6 -1.11111E-6 " pathEditMode="relative" rAng="0" ptsTypes="AA">
                                      <p:cBhvr>
                                        <p:cTn id="217" dur="2000" fill="hold"/>
                                        <p:tgtEl>
                                          <p:spTgt spid="51"/>
                                        </p:tgtEl>
                                        <p:attrNameLst>
                                          <p:attrName>ppt_x</p:attrName>
                                          <p:attrName>ppt_y</p:attrName>
                                        </p:attrNameLst>
                                      </p:cBhvr>
                                      <p:rCtr x="-9028" y="6875"/>
                                    </p:animMotion>
                                  </p:childTnLst>
                                </p:cTn>
                              </p:par>
                              <p:par>
                                <p:cTn id="218" presetID="53" presetClass="entr" presetSubtype="16" fill="hold" grpId="0" nodeType="withEffect">
                                  <p:stCondLst>
                                    <p:cond delay="0"/>
                                  </p:stCondLst>
                                  <p:childTnLst>
                                    <p:set>
                                      <p:cBhvr>
                                        <p:cTn id="219" dur="1" fill="hold">
                                          <p:stCondLst>
                                            <p:cond delay="0"/>
                                          </p:stCondLst>
                                        </p:cTn>
                                        <p:tgtEl>
                                          <p:spTgt spid="52"/>
                                        </p:tgtEl>
                                        <p:attrNameLst>
                                          <p:attrName>style.visibility</p:attrName>
                                        </p:attrNameLst>
                                      </p:cBhvr>
                                      <p:to>
                                        <p:strVal val="visible"/>
                                      </p:to>
                                    </p:set>
                                    <p:anim calcmode="lin" valueType="num">
                                      <p:cBhvr>
                                        <p:cTn id="220" dur="1500" fill="hold"/>
                                        <p:tgtEl>
                                          <p:spTgt spid="52"/>
                                        </p:tgtEl>
                                        <p:attrNameLst>
                                          <p:attrName>ppt_w</p:attrName>
                                        </p:attrNameLst>
                                      </p:cBhvr>
                                      <p:tavLst>
                                        <p:tav tm="0">
                                          <p:val>
                                            <p:fltVal val="0"/>
                                          </p:val>
                                        </p:tav>
                                        <p:tav tm="100000">
                                          <p:val>
                                            <p:strVal val="#ppt_w"/>
                                          </p:val>
                                        </p:tav>
                                      </p:tavLst>
                                    </p:anim>
                                    <p:anim calcmode="lin" valueType="num">
                                      <p:cBhvr>
                                        <p:cTn id="221" dur="1500" fill="hold"/>
                                        <p:tgtEl>
                                          <p:spTgt spid="52"/>
                                        </p:tgtEl>
                                        <p:attrNameLst>
                                          <p:attrName>ppt_h</p:attrName>
                                        </p:attrNameLst>
                                      </p:cBhvr>
                                      <p:tavLst>
                                        <p:tav tm="0">
                                          <p:val>
                                            <p:fltVal val="0"/>
                                          </p:val>
                                        </p:tav>
                                        <p:tav tm="100000">
                                          <p:val>
                                            <p:strVal val="#ppt_h"/>
                                          </p:val>
                                        </p:tav>
                                      </p:tavLst>
                                    </p:anim>
                                    <p:animEffect transition="in" filter="fade">
                                      <p:cBhvr>
                                        <p:cTn id="222" dur="1500"/>
                                        <p:tgtEl>
                                          <p:spTgt spid="52"/>
                                        </p:tgtEl>
                                      </p:cBhvr>
                                    </p:animEffect>
                                  </p:childTnLst>
                                </p:cTn>
                              </p:par>
                              <p:par>
                                <p:cTn id="223" presetID="42" presetClass="path" presetSubtype="0" accel="50000" decel="50000" fill="hold" grpId="1" nodeType="withEffect">
                                  <p:stCondLst>
                                    <p:cond delay="0"/>
                                  </p:stCondLst>
                                  <p:childTnLst>
                                    <p:animMotion origin="layout" path="M 0.04757 -0.14699 L 4.16667E-6 2.22222E-6 " pathEditMode="relative" rAng="0" ptsTypes="AA">
                                      <p:cBhvr>
                                        <p:cTn id="224" dur="2000" fill="hold"/>
                                        <p:tgtEl>
                                          <p:spTgt spid="52"/>
                                        </p:tgtEl>
                                        <p:attrNameLst>
                                          <p:attrName>ppt_x</p:attrName>
                                          <p:attrName>ppt_y</p:attrName>
                                        </p:attrNameLst>
                                      </p:cBhvr>
                                      <p:rCtr x="-2378" y="73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p:bldP spid="30" grpId="0"/>
      <p:bldP spid="31" grpId="0"/>
      <p:bldP spid="32" grpId="0" animBg="1"/>
      <p:bldP spid="33" grpId="0" animBg="1"/>
      <p:bldP spid="34" grpId="0" animBg="1"/>
      <p:bldP spid="35" grpId="0" animBg="1"/>
      <p:bldP spid="36" grpId="0" animBg="1"/>
      <p:bldP spid="37" grpId="0" animBg="1"/>
      <p:bldP spid="38" grpId="0"/>
      <p:bldP spid="39" grpId="0" animBg="1"/>
      <p:bldP spid="40" grpId="0" animBg="1"/>
      <p:bldP spid="41" grpId="0" animBg="1"/>
      <p:bldP spid="42" grpId="0" animBg="1"/>
      <p:bldP spid="43" grpId="0" animBg="1"/>
      <p:bldP spid="43" grpId="1" animBg="1"/>
      <p:bldP spid="44" grpId="0" animBg="1"/>
      <p:bldP spid="45" grpId="0" animBg="1"/>
      <p:bldP spid="46" grpId="0" animBg="1"/>
      <p:bldP spid="47" grpId="0" animBg="1"/>
      <p:bldP spid="48" grpId="0" animBg="1"/>
      <p:bldP spid="49" grpId="0" animBg="1"/>
      <p:bldP spid="50" grpId="0" animBg="1"/>
      <p:bldP spid="51" grpId="0" animBg="1"/>
      <p:bldP spid="51" grpId="1" animBg="1"/>
      <p:bldP spid="52" grpId="0" animBg="1"/>
      <p:bldP spid="52" grpId="1" animBg="1"/>
      <p:bldP spid="53" grpId="0"/>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980</TotalTime>
  <Words>1106</Words>
  <Application>Microsoft Office PowerPoint</Application>
  <PresentationFormat>Presentación en pantalla (4:3)</PresentationFormat>
  <Paragraphs>199</Paragraphs>
  <Slides>33</Slides>
  <Notes>1</Notes>
  <HiddenSlides>0</HiddenSlides>
  <MMClips>2</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33</vt:i4>
      </vt:variant>
    </vt:vector>
  </HeadingPairs>
  <TitlesOfParts>
    <vt:vector size="39" baseType="lpstr">
      <vt:lpstr>Arial</vt:lpstr>
      <vt:lpstr>Calibri</vt:lpstr>
      <vt:lpstr>Arial Narrow</vt:lpstr>
      <vt:lpstr>Calibri Light</vt:lpstr>
      <vt:lpstr>SwitzerlandNarrow</vt:lpstr>
      <vt:lpstr>Tema de Office</vt:lpstr>
      <vt:lpstr>Modelo de Gestión Documental al Servicio del Ciudadano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Milagros Ballon Ballon</dc:creator>
  <cp:lastModifiedBy>Windows User</cp:lastModifiedBy>
  <cp:revision>82</cp:revision>
  <cp:lastPrinted>2019-11-20T05:59:30Z</cp:lastPrinted>
  <dcterms:created xsi:type="dcterms:W3CDTF">2019-11-13T15:26:14Z</dcterms:created>
  <dcterms:modified xsi:type="dcterms:W3CDTF">2019-11-20T06:19:11Z</dcterms:modified>
</cp:coreProperties>
</file>