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handoutMasterIdLst>
    <p:handoutMasterId r:id="rId36"/>
  </p:handoutMasterIdLst>
  <p:sldIdLst>
    <p:sldId id="256" r:id="rId2"/>
    <p:sldId id="277" r:id="rId3"/>
    <p:sldId id="290" r:id="rId4"/>
    <p:sldId id="289" r:id="rId5"/>
    <p:sldId id="278" r:id="rId6"/>
    <p:sldId id="259" r:id="rId7"/>
    <p:sldId id="261" r:id="rId8"/>
    <p:sldId id="291" r:id="rId9"/>
    <p:sldId id="279" r:id="rId10"/>
    <p:sldId id="281" r:id="rId11"/>
    <p:sldId id="280" r:id="rId12"/>
    <p:sldId id="282" r:id="rId13"/>
    <p:sldId id="283" r:id="rId14"/>
    <p:sldId id="284" r:id="rId15"/>
    <p:sldId id="285" r:id="rId16"/>
    <p:sldId id="286" r:id="rId17"/>
    <p:sldId id="287" r:id="rId18"/>
    <p:sldId id="258" r:id="rId19"/>
    <p:sldId id="292" r:id="rId20"/>
    <p:sldId id="260" r:id="rId21"/>
    <p:sldId id="272" r:id="rId22"/>
    <p:sldId id="265" r:id="rId23"/>
    <p:sldId id="288" r:id="rId24"/>
    <p:sldId id="262" r:id="rId25"/>
    <p:sldId id="271" r:id="rId26"/>
    <p:sldId id="263" r:id="rId27"/>
    <p:sldId id="270" r:id="rId28"/>
    <p:sldId id="273" r:id="rId29"/>
    <p:sldId id="274" r:id="rId30"/>
    <p:sldId id="266" r:id="rId31"/>
    <p:sldId id="293" r:id="rId32"/>
    <p:sldId id="294" r:id="rId33"/>
    <p:sldId id="264" r:id="rId34"/>
  </p:sldIdLst>
  <p:sldSz cx="9144000" cy="6858000" type="screen4x3"/>
  <p:notesSz cx="6888163" cy="10020300"/>
  <p:embeddedFontLst>
    <p:embeddedFont>
      <p:font typeface="Calibri" panose="020F0502020204030204" pitchFamily="34" charset="0"/>
      <p:regular r:id="rId37"/>
      <p:bold r:id="rId38"/>
      <p:italic r:id="rId39"/>
      <p:boldItalic r:id="rId40"/>
    </p:embeddedFont>
    <p:embeddedFont>
      <p:font typeface="Arial Narrow" panose="020B0606020202030204" pitchFamily="34" charset="0"/>
      <p:regular r:id="rId41"/>
      <p:bold r:id="rId42"/>
      <p:italic r:id="rId43"/>
      <p:boldItalic r:id="rId44"/>
    </p:embeddedFont>
    <p:embeddedFont>
      <p:font typeface="Calibri Light" panose="020F0302020204030204" pitchFamily="34" charset="0"/>
      <p:regular r:id="rId45"/>
      <p: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00FFFF"/>
    <a:srgbClr val="666699"/>
    <a:srgbClr val="FFCC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455" autoAdjust="0"/>
  </p:normalViewPr>
  <p:slideViewPr>
    <p:cSldViewPr snapToGrid="0">
      <p:cViewPr varScale="1">
        <p:scale>
          <a:sx n="74" d="100"/>
          <a:sy n="74" d="100"/>
        </p:scale>
        <p:origin x="-43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s-PE"/>
          </a:p>
        </p:txBody>
      </p:sp>
      <p:sp>
        <p:nvSpPr>
          <p:cNvPr id="3" name="2 Marcador de fecha"/>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542BF17F-43DC-4601-A906-3D6A837B0D16}" type="datetimeFigureOut">
              <a:rPr lang="es-PE" smtClean="0"/>
              <a:t>20/11/2019</a:t>
            </a:fld>
            <a:endParaRPr lang="es-PE"/>
          </a:p>
        </p:txBody>
      </p:sp>
      <p:sp>
        <p:nvSpPr>
          <p:cNvPr id="4" name="3 Marcador de pie de página"/>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es-PE"/>
          </a:p>
        </p:txBody>
      </p:sp>
      <p:sp>
        <p:nvSpPr>
          <p:cNvPr id="5" name="4 Marcador de número de diapositiva"/>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CA6A067D-AD53-4901-ACD6-8DB5DEA6C7C5}" type="slidenum">
              <a:rPr lang="es-PE" smtClean="0"/>
              <a:t>‹Nº›</a:t>
            </a:fld>
            <a:endParaRPr lang="es-PE"/>
          </a:p>
        </p:txBody>
      </p:sp>
    </p:spTree>
    <p:extLst>
      <p:ext uri="{BB962C8B-B14F-4D97-AF65-F5344CB8AC3E}">
        <p14:creationId xmlns:p14="http://schemas.microsoft.com/office/powerpoint/2010/main" val="3722769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s-PE"/>
          </a:p>
        </p:txBody>
      </p:sp>
      <p:sp>
        <p:nvSpPr>
          <p:cNvPr id="3" name="2 Marcador de fecha"/>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6062C8B4-AE33-4FDB-9894-D75D2980CF99}" type="datetimeFigureOut">
              <a:rPr lang="es-PE" smtClean="0"/>
              <a:t>20/11/2019</a:t>
            </a:fld>
            <a:endParaRPr lang="es-PE"/>
          </a:p>
        </p:txBody>
      </p:sp>
      <p:sp>
        <p:nvSpPr>
          <p:cNvPr id="4" name="3 Marcador de imagen de diapositiva"/>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s-PE"/>
          </a:p>
        </p:txBody>
      </p:sp>
      <p:sp>
        <p:nvSpPr>
          <p:cNvPr id="5" name="4 Marcador de notas"/>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s-PE"/>
          </a:p>
        </p:txBody>
      </p:sp>
      <p:sp>
        <p:nvSpPr>
          <p:cNvPr id="7" name="6 Marcador de número de diapositiva"/>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846BD71B-021E-4098-B0C7-7A776940DCCD}" type="slidenum">
              <a:rPr lang="es-PE" smtClean="0"/>
              <a:t>‹Nº›</a:t>
            </a:fld>
            <a:endParaRPr lang="es-PE"/>
          </a:p>
        </p:txBody>
      </p:sp>
    </p:spTree>
    <p:extLst>
      <p:ext uri="{BB962C8B-B14F-4D97-AF65-F5344CB8AC3E}">
        <p14:creationId xmlns:p14="http://schemas.microsoft.com/office/powerpoint/2010/main" val="6439585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a:p>
        </p:txBody>
      </p:sp>
      <p:sp>
        <p:nvSpPr>
          <p:cNvPr id="4" name="3 Marcador de número de diapositiva"/>
          <p:cNvSpPr>
            <a:spLocks noGrp="1"/>
          </p:cNvSpPr>
          <p:nvPr>
            <p:ph type="sldNum" sz="quarter" idx="10"/>
          </p:nvPr>
        </p:nvSpPr>
        <p:spPr/>
        <p:txBody>
          <a:bodyPr/>
          <a:lstStyle/>
          <a:p>
            <a:fld id="{846BD71B-021E-4098-B0C7-7A776940DCCD}" type="slidenum">
              <a:rPr lang="es-PE" smtClean="0"/>
              <a:t>5</a:t>
            </a:fld>
            <a:endParaRPr lang="es-PE"/>
          </a:p>
        </p:txBody>
      </p:sp>
    </p:spTree>
    <p:extLst>
      <p:ext uri="{BB962C8B-B14F-4D97-AF65-F5344CB8AC3E}">
        <p14:creationId xmlns:p14="http://schemas.microsoft.com/office/powerpoint/2010/main" val="1722523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9150" y="2574463"/>
            <a:ext cx="4193117" cy="2116070"/>
          </a:xfrm>
        </p:spPr>
        <p:txBody>
          <a:bodyPr anchor="ctr">
            <a:noAutofit/>
          </a:bodyPr>
          <a:lstStyle>
            <a:lvl1pPr algn="ctr">
              <a:defRPr sz="4000"/>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5593426" y="4962063"/>
            <a:ext cx="2921924" cy="660862"/>
          </a:xfrm>
          <a:prstGeom prst="rect">
            <a:avLst/>
          </a:prstGeo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0E83D7E-A3D6-4451-B7C7-591AB63ABB59}" type="datetime1">
              <a:rPr lang="es-PE" smtClean="0"/>
              <a:t>20/11/2019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38763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358D7A-D8B5-44A6-9051-06618B41810C}" type="datetime1">
              <a:rPr lang="es-PE" smtClean="0"/>
              <a:t>20/11/2019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181909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5E76615-351F-4CC3-ABE5-F8CC9680C934}" type="datetime1">
              <a:rPr lang="es-PE" smtClean="0"/>
              <a:t>20/11/2019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214306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F18DC2-376B-494B-A2B2-9CD836BA0950}" type="datetime1">
              <a:rPr lang="es-PE" smtClean="0"/>
              <a:t>20/11/2019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211185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3D9810E-CA70-4D29-80DA-0407D8EA26F7}" type="datetime1">
              <a:rPr lang="es-PE" smtClean="0"/>
              <a:t>20/11/2019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368924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8C9D063-445A-44CD-8A22-7234662C3C97}" type="datetime1">
              <a:rPr lang="es-PE" smtClean="0"/>
              <a:t>20/11/2019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236592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1138844"/>
            <a:ext cx="7886700" cy="730826"/>
          </a:xfrm>
        </p:spPr>
        <p:txBody>
          <a:bodyPr>
            <a:noAutofit/>
          </a:bodyPr>
          <a:lstStyle>
            <a:lvl1pPr>
              <a:defRPr sz="28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2036359"/>
            <a:ext cx="3868340" cy="55184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668385"/>
            <a:ext cx="3868340" cy="3521277"/>
          </a:xfrm>
          <a:prstGeom prst="rect">
            <a:avLst/>
          </a:prstGeo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4629150" y="2036359"/>
            <a:ext cx="3887391" cy="55184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668385"/>
            <a:ext cx="3887391" cy="3521277"/>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2618D63-A540-45DE-B840-D4958D6F2AF1}" type="datetime1">
              <a:rPr lang="es-PE" smtClean="0"/>
              <a:t>20/11/2019</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122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08FE449-2C04-47E4-A757-94AE74BDB30A}" type="datetime1">
              <a:rPr lang="es-PE" smtClean="0"/>
              <a:t>20/11/2019</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27363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B6418-6F18-4FF3-AD5B-B4D2C60BCDF1}" type="datetime1">
              <a:rPr lang="es-PE" smtClean="0"/>
              <a:t>20/11/2019</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267852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E5D54B1-AB23-406B-AF41-879A960FBED2}" type="datetime1">
              <a:rPr lang="es-PE" smtClean="0"/>
              <a:t>20/11/2019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672002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884C9F9-AE44-4851-B397-4096048A5B82}" type="datetime1">
              <a:rPr lang="es-PE" smtClean="0"/>
              <a:t>20/11/2019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D6533E24-B84E-4EFC-AF38-C75A0F933B17}" type="slidenum">
              <a:rPr lang="es-PE" smtClean="0"/>
              <a:t>‹Nº›</a:t>
            </a:fld>
            <a:endParaRPr lang="es-PE"/>
          </a:p>
        </p:txBody>
      </p:sp>
    </p:spTree>
    <p:extLst>
      <p:ext uri="{BB962C8B-B14F-4D97-AF65-F5344CB8AC3E}">
        <p14:creationId xmlns:p14="http://schemas.microsoft.com/office/powerpoint/2010/main" val="223587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58833" y="2834005"/>
            <a:ext cx="3368232" cy="2935027"/>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2E618-E505-4F68-B30D-45410EC0532A}" type="datetime1">
              <a:rPr lang="es-PE" smtClean="0"/>
              <a:t>20/11/2019</a:t>
            </a:fld>
            <a:endParaRPr lang="es-P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33E24-B84E-4EFC-AF38-C75A0F933B17}" type="slidenum">
              <a:rPr lang="es-PE" smtClean="0"/>
              <a:t>‹Nº›</a:t>
            </a:fld>
            <a:endParaRPr lang="es-PE"/>
          </a:p>
        </p:txBody>
      </p:sp>
    </p:spTree>
    <p:extLst>
      <p:ext uri="{BB962C8B-B14F-4D97-AF65-F5344CB8AC3E}">
        <p14:creationId xmlns:p14="http://schemas.microsoft.com/office/powerpoint/2010/main" val="1704503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reniec.gob.pe/portal/detalleNota.htm?nota=00001356"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hyperlink" Target="https://rpp.pe/peru/actualidad/un-limeno-pierde-en-promedio-20-dias-al-ano-atrapado-en-el-trafico-noticia-1146916"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07A0E6C-8B46-4DED-B7BB-05EAEB3B7394}"/>
              </a:ext>
            </a:extLst>
          </p:cNvPr>
          <p:cNvSpPr>
            <a:spLocks noGrp="1"/>
          </p:cNvSpPr>
          <p:nvPr>
            <p:ph type="ctrTitle"/>
          </p:nvPr>
        </p:nvSpPr>
        <p:spPr>
          <a:xfrm>
            <a:off x="4849867" y="2742629"/>
            <a:ext cx="4193117" cy="2116070"/>
          </a:xfrm>
        </p:spPr>
        <p:txBody>
          <a:bodyPr/>
          <a:lstStyle/>
          <a:p>
            <a:r>
              <a:rPr lang="es-ES" b="1" dirty="0">
                <a:effectLst>
                  <a:outerShdw blurRad="38100" dist="38100" dir="2700000" algn="tl">
                    <a:srgbClr val="000000">
                      <a:alpha val="43137"/>
                    </a:srgbClr>
                  </a:outerShdw>
                </a:effectLst>
              </a:rPr>
              <a:t>Modelo de Gestión Documental al Servicio del Ciudadano</a:t>
            </a:r>
            <a:endParaRPr lang="es-PE" b="1" dirty="0">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xmlns="" id="{2C2B788B-BF3B-44D7-B00D-D7155E209FFE}"/>
              </a:ext>
            </a:extLst>
          </p:cNvPr>
          <p:cNvSpPr>
            <a:spLocks noGrp="1"/>
          </p:cNvSpPr>
          <p:nvPr>
            <p:ph type="subTitle" idx="1"/>
          </p:nvPr>
        </p:nvSpPr>
        <p:spPr>
          <a:xfrm>
            <a:off x="5635468" y="5392988"/>
            <a:ext cx="2921924" cy="660862"/>
          </a:xfrm>
        </p:spPr>
        <p:txBody>
          <a:bodyPr/>
          <a:lstStyle/>
          <a:p>
            <a:r>
              <a:rPr lang="es-PE" dirty="0"/>
              <a:t>Mg. Juan Manuel Merino Medina</a:t>
            </a:r>
          </a:p>
        </p:txBody>
      </p:sp>
      <p:sp>
        <p:nvSpPr>
          <p:cNvPr id="4" name="3 Marcador de número de diapositiva"/>
          <p:cNvSpPr>
            <a:spLocks noGrp="1"/>
          </p:cNvSpPr>
          <p:nvPr>
            <p:ph type="sldNum" sz="quarter" idx="12"/>
          </p:nvPr>
        </p:nvSpPr>
        <p:spPr/>
        <p:txBody>
          <a:bodyPr/>
          <a:lstStyle/>
          <a:p>
            <a:fld id="{D6533E24-B84E-4EFC-AF38-C75A0F933B17}" type="slidenum">
              <a:rPr lang="es-PE" smtClean="0"/>
              <a:t>1</a:t>
            </a:fld>
            <a:endParaRPr lang="es-PE"/>
          </a:p>
        </p:txBody>
      </p:sp>
    </p:spTree>
    <p:extLst>
      <p:ext uri="{BB962C8B-B14F-4D97-AF65-F5344CB8AC3E}">
        <p14:creationId xmlns:p14="http://schemas.microsoft.com/office/powerpoint/2010/main" val="80018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1088" y="1935590"/>
            <a:ext cx="2976212" cy="180337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2 CuadroTexto"/>
          <p:cNvSpPr txBox="1"/>
          <p:nvPr/>
        </p:nvSpPr>
        <p:spPr>
          <a:xfrm>
            <a:off x="6977290" y="1620692"/>
            <a:ext cx="2181431" cy="307777"/>
          </a:xfrm>
          <a:prstGeom prst="rect">
            <a:avLst/>
          </a:prstGeom>
          <a:noFill/>
        </p:spPr>
        <p:txBody>
          <a:bodyPr wrap="none" rtlCol="0">
            <a:spAutoFit/>
          </a:bodyPr>
          <a:lstStyle/>
          <a:p>
            <a:r>
              <a:rPr lang="es-PE" sz="1400" b="1" dirty="0"/>
              <a:t>REPOSITORIO DIGITAL</a:t>
            </a:r>
          </a:p>
        </p:txBody>
      </p:sp>
      <p:pic>
        <p:nvPicPr>
          <p:cNvPr id="6" name="Picture 6" descr="Resultado de imagen para REPOSITORI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98269" y="2136019"/>
            <a:ext cx="1217780" cy="144329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01307" y="4461533"/>
            <a:ext cx="3158803" cy="895243"/>
          </a:xfrm>
          <a:prstGeom prst="rect">
            <a:avLst/>
          </a:prstGeom>
          <a:ln w="57150">
            <a:solidFill>
              <a:srgbClr val="002060"/>
            </a:solidFill>
          </a:ln>
        </p:spPr>
      </p:pic>
      <p:pic>
        <p:nvPicPr>
          <p:cNvPr id="8" name="Imagen 13">
            <a:extLst>
              <a:ext uri="{FF2B5EF4-FFF2-40B4-BE49-F238E27FC236}">
                <a16:creationId xmlns:a16="http://schemas.microsoft.com/office/drawing/2014/main" xmlns="" id="{894C0496-D268-42C9-855B-3282C6872C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1027" y="5464100"/>
            <a:ext cx="1548810" cy="977433"/>
          </a:xfrm>
          <a:prstGeom prst="rect">
            <a:avLst/>
          </a:prstGeom>
        </p:spPr>
      </p:pic>
      <p:grpSp>
        <p:nvGrpSpPr>
          <p:cNvPr id="9" name="Grupo 8"/>
          <p:cNvGrpSpPr/>
          <p:nvPr/>
        </p:nvGrpSpPr>
        <p:grpSpPr>
          <a:xfrm>
            <a:off x="5914056" y="1999484"/>
            <a:ext cx="1740326" cy="2083887"/>
            <a:chOff x="7456098" y="2878948"/>
            <a:chExt cx="2526392" cy="2821716"/>
          </a:xfrm>
        </p:grpSpPr>
        <p:pic>
          <p:nvPicPr>
            <p:cNvPr id="10" name="Imagen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56098" y="2878948"/>
              <a:ext cx="1787830" cy="2224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upo 10"/>
            <p:cNvGrpSpPr/>
            <p:nvPr/>
          </p:nvGrpSpPr>
          <p:grpSpPr>
            <a:xfrm>
              <a:off x="8202233" y="3164290"/>
              <a:ext cx="1780257" cy="2536374"/>
              <a:chOff x="8158995" y="1548234"/>
              <a:chExt cx="4334480" cy="7148736"/>
            </a:xfrm>
          </p:grpSpPr>
          <p:pic>
            <p:nvPicPr>
              <p:cNvPr id="12" name="Imagen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58995" y="1548234"/>
                <a:ext cx="4334480" cy="7078975"/>
              </a:xfrm>
              <a:prstGeom prst="rect">
                <a:avLst/>
              </a:prstGeom>
            </p:spPr>
          </p:pic>
          <p:sp>
            <p:nvSpPr>
              <p:cNvPr id="13" name="Rectángulo 12"/>
              <p:cNvSpPr/>
              <p:nvPr/>
            </p:nvSpPr>
            <p:spPr>
              <a:xfrm>
                <a:off x="8158995" y="1548234"/>
                <a:ext cx="4334480" cy="714873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PE"/>
              </a:p>
            </p:txBody>
          </p:sp>
        </p:grpSp>
      </p:grpSp>
      <p:sp>
        <p:nvSpPr>
          <p:cNvPr id="14" name="18 CuadroTexto"/>
          <p:cNvSpPr txBox="1"/>
          <p:nvPr/>
        </p:nvSpPr>
        <p:spPr>
          <a:xfrm>
            <a:off x="1073424" y="1614405"/>
            <a:ext cx="942887" cy="307777"/>
          </a:xfrm>
          <a:prstGeom prst="rect">
            <a:avLst/>
          </a:prstGeom>
          <a:noFill/>
        </p:spPr>
        <p:txBody>
          <a:bodyPr wrap="none" rtlCol="0">
            <a:spAutoFit/>
          </a:bodyPr>
          <a:lstStyle/>
          <a:p>
            <a:r>
              <a:rPr lang="es-PE" sz="1400" b="1" dirty="0"/>
              <a:t>EMISIÓN</a:t>
            </a:r>
          </a:p>
        </p:txBody>
      </p:sp>
      <p:sp>
        <p:nvSpPr>
          <p:cNvPr id="15" name="3 Flecha derecha"/>
          <p:cNvSpPr/>
          <p:nvPr/>
        </p:nvSpPr>
        <p:spPr>
          <a:xfrm>
            <a:off x="3491880" y="2211163"/>
            <a:ext cx="1527864" cy="400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20 CuadroTexto"/>
          <p:cNvSpPr txBox="1"/>
          <p:nvPr/>
        </p:nvSpPr>
        <p:spPr>
          <a:xfrm>
            <a:off x="3417115" y="1600892"/>
            <a:ext cx="1491114" cy="523220"/>
          </a:xfrm>
          <a:prstGeom prst="rect">
            <a:avLst/>
          </a:prstGeom>
          <a:noFill/>
        </p:spPr>
        <p:txBody>
          <a:bodyPr wrap="none" rtlCol="0">
            <a:spAutoFit/>
          </a:bodyPr>
          <a:lstStyle/>
          <a:p>
            <a:r>
              <a:rPr lang="es-PE" sz="1400" b="1" dirty="0"/>
              <a:t>DOCUMENTO</a:t>
            </a:r>
          </a:p>
          <a:p>
            <a:r>
              <a:rPr lang="es-PE" sz="1400" b="1" dirty="0"/>
              <a:t>ELECTRÓNICO</a:t>
            </a:r>
          </a:p>
        </p:txBody>
      </p:sp>
      <p:pic>
        <p:nvPicPr>
          <p:cNvPr id="17" name="Picture 8" descr="Imagen relacionada"/>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0" b="100000" l="0" r="100000">
                        <a14:foregroundMark x1="24138" y1="33721" x2="24138" y2="33721"/>
                        <a14:foregroundMark x1="57029" y1="25969" x2="57029" y2="25969"/>
                        <a14:foregroundMark x1="82493" y1="25969" x2="75066" y2="15116"/>
                        <a14:foregroundMark x1="73740" y1="19380" x2="14854" y2="25581"/>
                        <a14:foregroundMark x1="17241" y1="31395" x2="27056" y2="64729"/>
                        <a14:foregroundMark x1="20424" y1="89535" x2="28382" y2="30233"/>
                        <a14:foregroundMark x1="20424" y1="86047" x2="23342" y2="60078"/>
                        <a14:foregroundMark x1="19894" y1="68605" x2="19894" y2="68605"/>
                        <a14:foregroundMark x1="43236" y1="34109" x2="43236" y2="34109"/>
                        <a14:foregroundMark x1="30239" y1="30620" x2="46950" y2="30233"/>
                        <a14:foregroundMark x1="39788" y1="28682" x2="58886" y2="26744"/>
                        <a14:foregroundMark x1="47215" y1="30620" x2="50133" y2="30620"/>
                        <a14:foregroundMark x1="28382" y1="32946" x2="27851" y2="50388"/>
                        <a14:foregroundMark x1="28382" y1="36822" x2="19894" y2="87597"/>
                        <a14:foregroundMark x1="74536" y1="89147" x2="74536" y2="89147"/>
                        <a14:backgroundMark x1="84881" y1="87597" x2="27056" y2="94186"/>
                      </a14:backgroundRemoval>
                    </a14:imgEffect>
                  </a14:imgLayer>
                </a14:imgProps>
              </a:ext>
              <a:ext uri="{28A0092B-C50C-407E-A947-70E740481C1C}">
                <a14:useLocalDpi xmlns:a14="http://schemas.microsoft.com/office/drawing/2010/main"/>
              </a:ext>
            </a:extLst>
          </a:blip>
          <a:srcRect/>
          <a:stretch/>
        </p:blipFill>
        <p:spPr bwMode="auto">
          <a:xfrm>
            <a:off x="3521694" y="2571204"/>
            <a:ext cx="1152129" cy="792088"/>
          </a:xfrm>
          <a:prstGeom prst="rect">
            <a:avLst/>
          </a:prstGeom>
          <a:noFill/>
          <a:extLst>
            <a:ext uri="{909E8E84-426E-40DD-AFC4-6F175D3DCCD1}">
              <a14:hiddenFill xmlns:a14="http://schemas.microsoft.com/office/drawing/2010/main">
                <a:solidFill>
                  <a:srgbClr val="FFFFFF"/>
                </a:solidFill>
              </a14:hiddenFill>
            </a:ext>
          </a:extLst>
        </p:spPr>
      </p:pic>
      <p:sp>
        <p:nvSpPr>
          <p:cNvPr id="18" name="22 CuadroTexto"/>
          <p:cNvSpPr txBox="1"/>
          <p:nvPr/>
        </p:nvSpPr>
        <p:spPr>
          <a:xfrm>
            <a:off x="3501830" y="3376502"/>
            <a:ext cx="1425701" cy="261610"/>
          </a:xfrm>
          <a:prstGeom prst="rect">
            <a:avLst/>
          </a:prstGeom>
          <a:noFill/>
        </p:spPr>
        <p:txBody>
          <a:bodyPr wrap="square" rtlCol="0">
            <a:spAutoFit/>
          </a:bodyPr>
          <a:lstStyle/>
          <a:p>
            <a:r>
              <a:rPr lang="es-PE" sz="1100" b="1" dirty="0" err="1"/>
              <a:t>TDOCUMENTOS</a:t>
            </a:r>
            <a:endParaRPr lang="es-PE" sz="1100" b="1" dirty="0"/>
          </a:p>
        </p:txBody>
      </p:sp>
      <p:sp>
        <p:nvSpPr>
          <p:cNvPr id="19" name="23 CuadroTexto"/>
          <p:cNvSpPr txBox="1"/>
          <p:nvPr/>
        </p:nvSpPr>
        <p:spPr>
          <a:xfrm>
            <a:off x="413767" y="4333834"/>
            <a:ext cx="2893741" cy="400110"/>
          </a:xfrm>
          <a:prstGeom prst="rect">
            <a:avLst/>
          </a:prstGeom>
          <a:noFill/>
        </p:spPr>
        <p:txBody>
          <a:bodyPr wrap="none" rtlCol="0">
            <a:spAutoFit/>
          </a:bodyPr>
          <a:lstStyle/>
          <a:p>
            <a:r>
              <a:rPr lang="es-PE" sz="2000" b="1" u="sng" dirty="0">
                <a:solidFill>
                  <a:schemeClr val="accent1">
                    <a:lumMod val="75000"/>
                  </a:schemeClr>
                </a:solidFill>
              </a:rPr>
              <a:t>SELLADO DE TIEMPO</a:t>
            </a:r>
          </a:p>
        </p:txBody>
      </p:sp>
      <p:grpSp>
        <p:nvGrpSpPr>
          <p:cNvPr id="20" name="Grupo 19"/>
          <p:cNvGrpSpPr/>
          <p:nvPr/>
        </p:nvGrpSpPr>
        <p:grpSpPr>
          <a:xfrm>
            <a:off x="191292" y="4774824"/>
            <a:ext cx="3516612" cy="1540795"/>
            <a:chOff x="654495" y="6480276"/>
            <a:chExt cx="3964794" cy="1836710"/>
          </a:xfrm>
        </p:grpSpPr>
        <p:sp>
          <p:nvSpPr>
            <p:cNvPr id="21" name="10 Rectángulo redondeado"/>
            <p:cNvSpPr/>
            <p:nvPr/>
          </p:nvSpPr>
          <p:spPr>
            <a:xfrm>
              <a:off x="654495" y="6480276"/>
              <a:ext cx="3964794" cy="183671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PE"/>
            </a:p>
          </p:txBody>
        </p:sp>
        <p:sp>
          <p:nvSpPr>
            <p:cNvPr id="22" name="24 CuadroTexto"/>
            <p:cNvSpPr txBox="1"/>
            <p:nvPr/>
          </p:nvSpPr>
          <p:spPr>
            <a:xfrm>
              <a:off x="907510" y="6812079"/>
              <a:ext cx="3566686" cy="1284101"/>
            </a:xfrm>
            <a:prstGeom prst="rect">
              <a:avLst/>
            </a:prstGeom>
            <a:noFill/>
          </p:spPr>
          <p:txBody>
            <a:bodyPr wrap="square" rtlCol="0">
              <a:spAutoFit/>
            </a:bodyPr>
            <a:lstStyle/>
            <a:p>
              <a:pPr algn="just"/>
              <a:r>
                <a:rPr lang="es-PE" sz="1600" b="1" dirty="0">
                  <a:solidFill>
                    <a:schemeClr val="bg1"/>
                  </a:solidFill>
                </a:rPr>
                <a:t>Mediante el uso del “SELLADO DE TIEMPO” garantizamos la integridad de los documentos electrónicos</a:t>
              </a:r>
            </a:p>
          </p:txBody>
        </p:sp>
      </p:grpSp>
      <p:pic>
        <p:nvPicPr>
          <p:cNvPr id="23" name="Picture 10" descr="Resultado de imagen para sello de tiempo reniec"/>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900730" y="4430166"/>
            <a:ext cx="1456927" cy="191800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4 Conector recto de flecha"/>
          <p:cNvCxnSpPr>
            <a:cxnSpLocks/>
          </p:cNvCxnSpPr>
          <p:nvPr/>
        </p:nvCxnSpPr>
        <p:spPr>
          <a:xfrm>
            <a:off x="7435432" y="2411313"/>
            <a:ext cx="459116" cy="1882788"/>
          </a:xfrm>
          <a:prstGeom prst="straightConnector1">
            <a:avLst/>
          </a:prstGeom>
          <a:ln w="19050">
            <a:solidFill>
              <a:srgbClr val="FF0000"/>
            </a:solidFill>
            <a:tailEnd type="arrow"/>
          </a:ln>
        </p:spPr>
        <p:style>
          <a:lnRef idx="1">
            <a:schemeClr val="accent3"/>
          </a:lnRef>
          <a:fillRef idx="0">
            <a:schemeClr val="accent3"/>
          </a:fillRef>
          <a:effectRef idx="0">
            <a:schemeClr val="accent3"/>
          </a:effectRef>
          <a:fontRef idx="minor">
            <a:schemeClr val="tx1"/>
          </a:fontRef>
        </p:style>
      </p:cxnSp>
      <p:sp>
        <p:nvSpPr>
          <p:cNvPr id="25" name="CuadroTexto 24">
            <a:extLst>
              <a:ext uri="{FF2B5EF4-FFF2-40B4-BE49-F238E27FC236}">
                <a16:creationId xmlns:a16="http://schemas.microsoft.com/office/drawing/2014/main" xmlns="" id="{D0ED7D42-8082-4998-881E-D3B1DD0C0FD0}"/>
              </a:ext>
            </a:extLst>
          </p:cNvPr>
          <p:cNvSpPr txBox="1">
            <a:spLocks noChangeAspect="1"/>
          </p:cNvSpPr>
          <p:nvPr/>
        </p:nvSpPr>
        <p:spPr>
          <a:xfrm>
            <a:off x="2256037" y="1033019"/>
            <a:ext cx="4746312" cy="607951"/>
          </a:xfrm>
          <a:prstGeom prst="rect">
            <a:avLst/>
          </a:prstGeom>
          <a:noFill/>
        </p:spPr>
        <p:txBody>
          <a:bodyPr wrap="none" rtlCol="0">
            <a:normAutofit/>
          </a:bodyPr>
          <a:lstStyle/>
          <a:p>
            <a:pPr algn="ctr"/>
            <a:r>
              <a:rPr lang="es-PE" sz="2400" b="1" dirty="0"/>
              <a:t>Conservación Digital</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10</a:t>
            </a:fld>
            <a:endParaRPr lang="es-PE"/>
          </a:p>
        </p:txBody>
      </p:sp>
    </p:spTree>
    <p:extLst>
      <p:ext uri="{BB962C8B-B14F-4D97-AF65-F5344CB8AC3E}">
        <p14:creationId xmlns:p14="http://schemas.microsoft.com/office/powerpoint/2010/main" val="36022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par>
                          <p:cTn id="13" fill="hold">
                            <p:stCondLst>
                              <p:cond delay="1000"/>
                            </p:stCondLst>
                            <p:childTnLst>
                              <p:par>
                                <p:cTn id="14" presetID="1"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1250"/>
                            </p:stCondLst>
                            <p:childTnLst>
                              <p:par>
                                <p:cTn id="17" presetID="6"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3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750" fill="hold"/>
                                        <p:tgtEl>
                                          <p:spTgt spid="7"/>
                                        </p:tgtEl>
                                        <p:attrNameLst>
                                          <p:attrName>ppt_w</p:attrName>
                                        </p:attrNameLst>
                                      </p:cBhvr>
                                      <p:tavLst>
                                        <p:tav tm="0">
                                          <p:val>
                                            <p:fltVal val="0"/>
                                          </p:val>
                                        </p:tav>
                                        <p:tav tm="100000">
                                          <p:val>
                                            <p:strVal val="#ppt_w"/>
                                          </p:val>
                                        </p:tav>
                                      </p:tavLst>
                                    </p:anim>
                                    <p:anim calcmode="lin" valueType="num">
                                      <p:cBhvr>
                                        <p:cTn id="29" dur="750" fill="hold"/>
                                        <p:tgtEl>
                                          <p:spTgt spid="7"/>
                                        </p:tgtEl>
                                        <p:attrNameLst>
                                          <p:attrName>ppt_h</p:attrName>
                                        </p:attrNameLst>
                                      </p:cBhvr>
                                      <p:tavLst>
                                        <p:tav tm="0">
                                          <p:val>
                                            <p:fltVal val="0"/>
                                          </p:val>
                                        </p:tav>
                                        <p:tav tm="100000">
                                          <p:val>
                                            <p:strVal val="#ppt_h"/>
                                          </p:val>
                                        </p:tav>
                                      </p:tavLst>
                                    </p:anim>
                                    <p:anim calcmode="lin" valueType="num">
                                      <p:cBhvr>
                                        <p:cTn id="30" dur="750" fill="hold"/>
                                        <p:tgtEl>
                                          <p:spTgt spid="7"/>
                                        </p:tgtEl>
                                        <p:attrNameLst>
                                          <p:attrName>style.rotation</p:attrName>
                                        </p:attrNameLst>
                                      </p:cBhvr>
                                      <p:tavLst>
                                        <p:tav tm="0">
                                          <p:val>
                                            <p:fltVal val="90"/>
                                          </p:val>
                                        </p:tav>
                                        <p:tav tm="100000">
                                          <p:val>
                                            <p:fltVal val="0"/>
                                          </p:val>
                                        </p:tav>
                                      </p:tavLst>
                                    </p:anim>
                                    <p:animEffect transition="in" filter="fade">
                                      <p:cBhvr>
                                        <p:cTn id="31" dur="750"/>
                                        <p:tgtEl>
                                          <p:spTgt spid="7"/>
                                        </p:tgtEl>
                                      </p:cBhvr>
                                    </p:animEffect>
                                  </p:childTnLst>
                                </p:cTn>
                              </p:par>
                            </p:childTnLst>
                          </p:cTn>
                        </p:par>
                        <p:par>
                          <p:cTn id="32" fill="hold">
                            <p:stCondLst>
                              <p:cond delay="2750"/>
                            </p:stCondLst>
                            <p:childTnLst>
                              <p:par>
                                <p:cTn id="33" presetID="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p:stCondLst>
                              <p:cond delay="2750"/>
                            </p:stCondLst>
                            <p:childTnLst>
                              <p:par>
                                <p:cTn id="36" presetID="10"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3250"/>
                            </p:stCondLst>
                            <p:childTnLst>
                              <p:par>
                                <p:cTn id="40" presetID="1"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325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3750"/>
                            </p:stCondLst>
                            <p:childTnLst>
                              <p:par>
                                <p:cTn id="47" presetID="1"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3750"/>
                            </p:stCondLst>
                            <p:childTnLst>
                              <p:par>
                                <p:cTn id="50" presetID="1"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par>
                          <p:cTn id="52" fill="hold">
                            <p:stCondLst>
                              <p:cond delay="3750"/>
                            </p:stCondLst>
                            <p:childTnLst>
                              <p:par>
                                <p:cTn id="53" presetID="21" presetClass="entr" presetSubtype="1"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heel(1)">
                                      <p:cBhvr>
                                        <p:cTn id="55" dur="1000"/>
                                        <p:tgtEl>
                                          <p:spTgt spid="6"/>
                                        </p:tgtEl>
                                      </p:cBhvr>
                                    </p:animEffect>
                                  </p:childTnLst>
                                </p:cTn>
                              </p:par>
                            </p:childTnLst>
                          </p:cTn>
                        </p:par>
                        <p:par>
                          <p:cTn id="56" fill="hold">
                            <p:stCondLst>
                              <p:cond delay="4750"/>
                            </p:stCondLst>
                            <p:childTnLst>
                              <p:par>
                                <p:cTn id="57" presetID="16" presetClass="entr" presetSubtype="21"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inVertical)">
                                      <p:cBhvr>
                                        <p:cTn id="59" dur="500"/>
                                        <p:tgtEl>
                                          <p:spTgt spid="9"/>
                                        </p:tgtEl>
                                      </p:cBhvr>
                                    </p:animEffect>
                                  </p:childTnLst>
                                </p:cTn>
                              </p:par>
                            </p:childTnLst>
                          </p:cTn>
                        </p:par>
                        <p:par>
                          <p:cTn id="60" fill="hold">
                            <p:stCondLst>
                              <p:cond delay="5250"/>
                            </p:stCondLst>
                            <p:childTnLst>
                              <p:par>
                                <p:cTn id="61" presetID="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0-#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P spid="16" grpId="0"/>
      <p:bldP spid="18" grpId="0"/>
      <p:bldP spid="19"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email">
            <a:extLst>
              <a:ext uri="{28A0092B-C50C-407E-A947-70E740481C1C}">
                <a14:useLocalDpi xmlns:a14="http://schemas.microsoft.com/office/drawing/2010/main"/>
              </a:ext>
            </a:extLst>
          </a:blip>
          <a:srcRect/>
          <a:stretch/>
        </p:blipFill>
        <p:spPr bwMode="auto">
          <a:xfrm>
            <a:off x="5422014" y="1835221"/>
            <a:ext cx="3500522" cy="1881812"/>
          </a:xfrm>
          <a:prstGeom prst="rect">
            <a:avLst/>
          </a:prstGeom>
          <a:ln>
            <a:noFill/>
          </a:ln>
          <a:extLst>
            <a:ext uri="{53640926-AAD7-44D8-BBD7-CCE9431645EC}">
              <a14:shadowObscured xmlns:a14="http://schemas.microsoft.com/office/drawing/2010/main"/>
            </a:ext>
          </a:extLst>
        </p:spPr>
      </p:pic>
      <p:pic>
        <p:nvPicPr>
          <p:cNvPr id="5" name="2 Imagen"/>
          <p:cNvPicPr/>
          <p:nvPr/>
        </p:nvPicPr>
        <p:blipFill rotWithShape="1">
          <a:blip r:embed="rId3" cstate="email">
            <a:extLst>
              <a:ext uri="{28A0092B-C50C-407E-A947-70E740481C1C}">
                <a14:useLocalDpi xmlns:a14="http://schemas.microsoft.com/office/drawing/2010/main"/>
              </a:ext>
            </a:extLst>
          </a:blip>
          <a:srcRect/>
          <a:stretch/>
        </p:blipFill>
        <p:spPr bwMode="auto">
          <a:xfrm>
            <a:off x="4797402" y="3127578"/>
            <a:ext cx="3743639" cy="2542276"/>
          </a:xfrm>
          <a:prstGeom prst="rect">
            <a:avLst/>
          </a:prstGeom>
          <a:ln>
            <a:noFill/>
          </a:ln>
          <a:extLst>
            <a:ext uri="{53640926-AAD7-44D8-BBD7-CCE9431645EC}">
              <a14:shadowObscured xmlns:a14="http://schemas.microsoft.com/office/drawing/2010/main"/>
            </a:ext>
          </a:extLst>
        </p:spPr>
      </p:pic>
      <p:pic>
        <p:nvPicPr>
          <p:cNvPr id="6" name="5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735" y="4855217"/>
            <a:ext cx="2193497" cy="1645123"/>
          </a:xfrm>
          <a:prstGeom prst="rect">
            <a:avLst/>
          </a:prstGeom>
        </p:spPr>
      </p:pic>
      <p:pic>
        <p:nvPicPr>
          <p:cNvPr id="7" name="6 Image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100" y="1711901"/>
            <a:ext cx="2027122" cy="1520342"/>
          </a:xfrm>
          <a:prstGeom prst="rect">
            <a:avLst/>
          </a:prstGeom>
        </p:spPr>
      </p:pic>
      <p:pic>
        <p:nvPicPr>
          <p:cNvPr id="8" name="Picture 5" descr="\\VSALAZARN\Escaneos\BIRC\Pantallazos_BIRC\1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3845" y="4581074"/>
            <a:ext cx="3841112" cy="2160294"/>
          </a:xfrm>
          <a:prstGeom prst="rect">
            <a:avLst/>
          </a:prstGeom>
          <a:noFill/>
          <a:extLst>
            <a:ext uri="{909E8E84-426E-40DD-AFC4-6F175D3DCCD1}">
              <a14:hiddenFill xmlns:a14="http://schemas.microsoft.com/office/drawing/2010/main">
                <a:solidFill>
                  <a:srgbClr val="FFFFFF"/>
                </a:solidFill>
              </a14:hiddenFill>
            </a:ext>
          </a:extLst>
        </p:spPr>
      </p:pic>
      <p:sp>
        <p:nvSpPr>
          <p:cNvPr id="9" name="10 CuadroTexto"/>
          <p:cNvSpPr txBox="1"/>
          <p:nvPr/>
        </p:nvSpPr>
        <p:spPr>
          <a:xfrm>
            <a:off x="2412921" y="1834534"/>
            <a:ext cx="2552594" cy="553998"/>
          </a:xfrm>
          <a:prstGeom prst="rect">
            <a:avLst/>
          </a:prstGeom>
          <a:noFill/>
        </p:spPr>
        <p:txBody>
          <a:bodyPr wrap="square" rtlCol="0">
            <a:spAutoFit/>
          </a:bodyPr>
          <a:lstStyle/>
          <a:p>
            <a:pPr algn="ctr"/>
            <a:r>
              <a:rPr lang="es-PE" b="1" dirty="0"/>
              <a:t>MICROFORMAS</a:t>
            </a:r>
          </a:p>
          <a:p>
            <a:pPr algn="ctr"/>
            <a:r>
              <a:rPr lang="es-PE" sz="1100" b="1" dirty="0"/>
              <a:t>NTP 392.030-2:2015</a:t>
            </a:r>
          </a:p>
        </p:txBody>
      </p:sp>
      <p:sp>
        <p:nvSpPr>
          <p:cNvPr id="10" name="11 CuadroTexto"/>
          <p:cNvSpPr txBox="1"/>
          <p:nvPr/>
        </p:nvSpPr>
        <p:spPr>
          <a:xfrm>
            <a:off x="2136697" y="2544211"/>
            <a:ext cx="2852064" cy="584775"/>
          </a:xfrm>
          <a:prstGeom prst="rect">
            <a:avLst/>
          </a:prstGeom>
          <a:noFill/>
        </p:spPr>
        <p:txBody>
          <a:bodyPr wrap="none" rtlCol="0">
            <a:spAutoFit/>
          </a:bodyPr>
          <a:lstStyle/>
          <a:p>
            <a:pPr algn="ctr"/>
            <a:r>
              <a:rPr lang="es-PE" sz="1600" b="1" dirty="0"/>
              <a:t>Resoluciones </a:t>
            </a:r>
            <a:r>
              <a:rPr lang="es-PE" sz="1600" b="1" dirty="0" err="1"/>
              <a:t>Jefaturales</a:t>
            </a:r>
            <a:r>
              <a:rPr lang="es-PE" sz="1600" b="1" dirty="0"/>
              <a:t> y</a:t>
            </a:r>
          </a:p>
          <a:p>
            <a:pPr algn="ctr"/>
            <a:r>
              <a:rPr lang="es-PE" sz="1600" b="1" dirty="0"/>
              <a:t>Resoluciones Secretariales</a:t>
            </a:r>
          </a:p>
        </p:txBody>
      </p:sp>
      <p:sp>
        <p:nvSpPr>
          <p:cNvPr id="11" name="7 Flecha abajo"/>
          <p:cNvSpPr/>
          <p:nvPr/>
        </p:nvSpPr>
        <p:spPr>
          <a:xfrm>
            <a:off x="971600" y="3344886"/>
            <a:ext cx="252000" cy="86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13 CuadroTexto"/>
          <p:cNvSpPr txBox="1"/>
          <p:nvPr/>
        </p:nvSpPr>
        <p:spPr>
          <a:xfrm>
            <a:off x="232592" y="4208886"/>
            <a:ext cx="2238475" cy="646331"/>
          </a:xfrm>
          <a:prstGeom prst="rect">
            <a:avLst/>
          </a:prstGeom>
          <a:noFill/>
        </p:spPr>
        <p:txBody>
          <a:bodyPr wrap="square" rtlCol="0">
            <a:spAutoFit/>
          </a:bodyPr>
          <a:lstStyle/>
          <a:p>
            <a:r>
              <a:rPr lang="es-PE" b="1" dirty="0"/>
              <a:t>CONSULTA  DE </a:t>
            </a:r>
          </a:p>
          <a:p>
            <a:r>
              <a:rPr lang="es-PE" b="1" dirty="0"/>
              <a:t>RESOLUCIONES</a:t>
            </a:r>
          </a:p>
        </p:txBody>
      </p:sp>
      <p:sp>
        <p:nvSpPr>
          <p:cNvPr id="13" name="14 CuadroTexto"/>
          <p:cNvSpPr txBox="1"/>
          <p:nvPr/>
        </p:nvSpPr>
        <p:spPr>
          <a:xfrm>
            <a:off x="2593970" y="5050604"/>
            <a:ext cx="1937518" cy="1077218"/>
          </a:xfrm>
          <a:prstGeom prst="rect">
            <a:avLst/>
          </a:prstGeom>
          <a:noFill/>
        </p:spPr>
        <p:txBody>
          <a:bodyPr wrap="none" rtlCol="0">
            <a:spAutoFit/>
          </a:bodyPr>
          <a:lstStyle/>
          <a:p>
            <a:pPr algn="ctr"/>
            <a:r>
              <a:rPr lang="es-PE" sz="1600" b="1" dirty="0"/>
              <a:t>APLICATIVO</a:t>
            </a:r>
          </a:p>
          <a:p>
            <a:pPr algn="ctr"/>
            <a:r>
              <a:rPr lang="es-PE" sz="1600" b="1" dirty="0"/>
              <a:t>Buscador Interactivo</a:t>
            </a:r>
          </a:p>
          <a:p>
            <a:pPr algn="ctr"/>
            <a:r>
              <a:rPr lang="es-PE" sz="1600" b="1" dirty="0"/>
              <a:t>de Resoluciones y</a:t>
            </a:r>
          </a:p>
          <a:p>
            <a:pPr algn="ctr"/>
            <a:r>
              <a:rPr lang="es-PE" sz="1600" b="1" dirty="0"/>
              <a:t>Contenidos</a:t>
            </a:r>
          </a:p>
        </p:txBody>
      </p:sp>
      <p:sp>
        <p:nvSpPr>
          <p:cNvPr id="14" name="CuadroTexto 13">
            <a:extLst>
              <a:ext uri="{FF2B5EF4-FFF2-40B4-BE49-F238E27FC236}">
                <a16:creationId xmlns:a16="http://schemas.microsoft.com/office/drawing/2014/main" xmlns="" id="{783FF068-D895-4932-A72B-D1261AA31AD5}"/>
              </a:ext>
            </a:extLst>
          </p:cNvPr>
          <p:cNvSpPr txBox="1"/>
          <p:nvPr/>
        </p:nvSpPr>
        <p:spPr>
          <a:xfrm>
            <a:off x="2135222" y="3123489"/>
            <a:ext cx="2278188" cy="215444"/>
          </a:xfrm>
          <a:prstGeom prst="rect">
            <a:avLst/>
          </a:prstGeom>
          <a:noFill/>
        </p:spPr>
        <p:txBody>
          <a:bodyPr wrap="none" rtlCol="0">
            <a:spAutoFit/>
          </a:bodyPr>
          <a:lstStyle/>
          <a:p>
            <a:r>
              <a:rPr lang="es-PE" sz="800" dirty="0"/>
              <a:t>Aprobado con RJ N°133-2014/JNAC/RENIEC</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11</a:t>
            </a:fld>
            <a:endParaRPr lang="es-PE"/>
          </a:p>
        </p:txBody>
      </p:sp>
    </p:spTree>
    <p:extLst>
      <p:ext uri="{BB962C8B-B14F-4D97-AF65-F5344CB8AC3E}">
        <p14:creationId xmlns:p14="http://schemas.microsoft.com/office/powerpoint/2010/main" val="7229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000"/>
                                        <p:tgtEl>
                                          <p:spTgt spid="10"/>
                                        </p:tgtEl>
                                      </p:cBhvr>
                                    </p:animEffect>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2500"/>
                            </p:stCondLst>
                            <p:childTnLst>
                              <p:par>
                                <p:cTn id="24" presetID="6"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1000"/>
                                        <p:tgtEl>
                                          <p:spTgt spid="12"/>
                                        </p:tgtEl>
                                      </p:cBhvr>
                                    </p:animEffect>
                                  </p:childTnLst>
                                </p:cTn>
                              </p:par>
                            </p:childTnLst>
                          </p:cTn>
                        </p:par>
                        <p:par>
                          <p:cTn id="27" fill="hold">
                            <p:stCondLst>
                              <p:cond delay="3500"/>
                            </p:stCondLst>
                            <p:childTnLst>
                              <p:par>
                                <p:cTn id="28" presetID="1" presetClass="entr" presetSubtype="0" fill="hold" nodeType="afterEffect">
                                  <p:stCondLst>
                                    <p:cond delay="0"/>
                                  </p:stCondLst>
                                  <p:childTnLst>
                                    <p:set>
                                      <p:cBhvr>
                                        <p:cTn id="29" dur="1" fill="hold">
                                          <p:stCondLst>
                                            <p:cond delay="249"/>
                                          </p:stCondLst>
                                        </p:cTn>
                                        <p:tgtEl>
                                          <p:spTgt spid="6"/>
                                        </p:tgtEl>
                                        <p:attrNameLst>
                                          <p:attrName>style.visibility</p:attrName>
                                        </p:attrNameLst>
                                      </p:cBhvr>
                                      <p:to>
                                        <p:strVal val="visible"/>
                                      </p:to>
                                    </p:set>
                                  </p:childTnLst>
                                </p:cTn>
                              </p:par>
                            </p:childTnLst>
                          </p:cTn>
                        </p:par>
                        <p:par>
                          <p:cTn id="30" fill="hold">
                            <p:stCondLst>
                              <p:cond delay="375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par>
                          <p:cTn id="34" fill="hold">
                            <p:stCondLst>
                              <p:cond delay="4250"/>
                            </p:stCondLst>
                            <p:childTnLst>
                              <p:par>
                                <p:cTn id="35" presetID="22" presetClass="entr" presetSubtype="4"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par>
                          <p:cTn id="38" fill="hold">
                            <p:stCondLst>
                              <p:cond delay="4750"/>
                            </p:stCondLst>
                            <p:childTnLst>
                              <p:par>
                                <p:cTn id="39" presetID="1"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par>
                          <p:cTn id="41" fill="hold">
                            <p:stCondLst>
                              <p:cond delay="4750"/>
                            </p:stCondLst>
                            <p:childTnLst>
                              <p:par>
                                <p:cTn id="42" presetID="22" presetClass="entr" presetSubtype="4"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par>
                          <p:cTn id="45" fill="hold">
                            <p:stCondLst>
                              <p:cond delay="5250"/>
                            </p:stCondLst>
                            <p:childTnLst>
                              <p:par>
                                <p:cTn id="46" presetID="22" presetClass="entr" presetSubtype="4"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DBD89D4-980D-46D9-8251-9466BAF751DD}"/>
              </a:ext>
            </a:extLst>
          </p:cNvPr>
          <p:cNvSpPr txBox="1"/>
          <p:nvPr/>
        </p:nvSpPr>
        <p:spPr>
          <a:xfrm>
            <a:off x="405281" y="1262134"/>
            <a:ext cx="8178065" cy="1200329"/>
          </a:xfrm>
          <a:prstGeom prst="rect">
            <a:avLst/>
          </a:prstGeom>
          <a:noFill/>
        </p:spPr>
        <p:txBody>
          <a:bodyPr wrap="square" rtlCol="0">
            <a:spAutoFit/>
          </a:bodyPr>
          <a:lstStyle/>
          <a:p>
            <a:pPr algn="just"/>
            <a:r>
              <a:rPr lang="es-ES" sz="2400" b="1" dirty="0">
                <a:latin typeface="Arial" panose="020B0604020202020204" pitchFamily="34" charset="0"/>
                <a:cs typeface="Arial" panose="020B0604020202020204" pitchFamily="34" charset="0"/>
              </a:rPr>
              <a:t>Inclusión de los documentos electrónicos en la descripción de Series Documentales del Programa de Control de Documentos</a:t>
            </a:r>
          </a:p>
        </p:txBody>
      </p:sp>
      <p:pic>
        <p:nvPicPr>
          <p:cNvPr id="7" name="Imagen 6"/>
          <p:cNvPicPr>
            <a:picLocks noChangeAspect="1"/>
          </p:cNvPicPr>
          <p:nvPr/>
        </p:nvPicPr>
        <p:blipFill>
          <a:blip r:embed="rId2"/>
          <a:stretch>
            <a:fillRect/>
          </a:stretch>
        </p:blipFill>
        <p:spPr>
          <a:xfrm>
            <a:off x="215482" y="2645316"/>
            <a:ext cx="4278831" cy="3496358"/>
          </a:xfrm>
          <a:prstGeom prst="rect">
            <a:avLst/>
          </a:prstGeom>
          <a:ln>
            <a:solidFill>
              <a:schemeClr val="tx1"/>
            </a:solidFill>
          </a:ln>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34431" y="2645316"/>
            <a:ext cx="4152900" cy="3496358"/>
          </a:xfrm>
          <a:prstGeom prst="rect">
            <a:avLst/>
          </a:prstGeom>
        </p:spPr>
      </p:pic>
      <p:sp>
        <p:nvSpPr>
          <p:cNvPr id="2" name="1 Marcador de número de diapositiva"/>
          <p:cNvSpPr>
            <a:spLocks noGrp="1"/>
          </p:cNvSpPr>
          <p:nvPr>
            <p:ph type="sldNum" sz="quarter" idx="12"/>
          </p:nvPr>
        </p:nvSpPr>
        <p:spPr/>
        <p:txBody>
          <a:bodyPr/>
          <a:lstStyle/>
          <a:p>
            <a:fld id="{D6533E24-B84E-4EFC-AF38-C75A0F933B17}" type="slidenum">
              <a:rPr lang="es-PE" smtClean="0"/>
              <a:t>12</a:t>
            </a:fld>
            <a:endParaRPr lang="es-PE"/>
          </a:p>
        </p:txBody>
      </p:sp>
    </p:spTree>
    <p:extLst>
      <p:ext uri="{BB962C8B-B14F-4D97-AF65-F5344CB8AC3E}">
        <p14:creationId xmlns:p14="http://schemas.microsoft.com/office/powerpoint/2010/main" val="4226011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DBD89D4-980D-46D9-8251-9466BAF751DD}"/>
              </a:ext>
            </a:extLst>
          </p:cNvPr>
          <p:cNvSpPr txBox="1"/>
          <p:nvPr/>
        </p:nvSpPr>
        <p:spPr>
          <a:xfrm>
            <a:off x="405280" y="1152596"/>
            <a:ext cx="8178065" cy="677108"/>
          </a:xfrm>
          <a:prstGeom prst="rect">
            <a:avLst/>
          </a:prstGeom>
          <a:noFill/>
        </p:spPr>
        <p:txBody>
          <a:bodyPr wrap="square" rtlCol="0">
            <a:spAutoFit/>
          </a:bodyPr>
          <a:lstStyle/>
          <a:p>
            <a:pPr algn="just"/>
            <a:r>
              <a:rPr lang="es-ES" sz="1900" dirty="0">
                <a:solidFill>
                  <a:schemeClr val="tx1">
                    <a:lumMod val="75000"/>
                    <a:lumOff val="25000"/>
                  </a:schemeClr>
                </a:solidFill>
                <a:latin typeface="Arial" panose="020B0604020202020204" pitchFamily="34" charset="0"/>
                <a:cs typeface="Arial" panose="020B0604020202020204" pitchFamily="34" charset="0"/>
              </a:rPr>
              <a:t>Implementación de </a:t>
            </a:r>
            <a:r>
              <a:rPr lang="es-ES" sz="1900" dirty="0">
                <a:solidFill>
                  <a:schemeClr val="tx1">
                    <a:lumMod val="75000"/>
                    <a:lumOff val="25000"/>
                  </a:schemeClr>
                </a:solidFill>
                <a:latin typeface="Arial" panose="020B0604020202020204" pitchFamily="34" charset="0"/>
                <a:cs typeface="Arial" panose="020B0604020202020204" pitchFamily="34" charset="0"/>
              </a:rPr>
              <a:t>L</a:t>
            </a:r>
            <a:r>
              <a:rPr lang="es-ES" sz="1900" dirty="0" smtClean="0">
                <a:solidFill>
                  <a:schemeClr val="tx1">
                    <a:lumMod val="75000"/>
                    <a:lumOff val="25000"/>
                  </a:schemeClr>
                </a:solidFill>
                <a:latin typeface="Arial" panose="020B0604020202020204" pitchFamily="34" charset="0"/>
                <a:cs typeface="Arial" panose="020B0604020202020204" pitchFamily="34" charset="0"/>
              </a:rPr>
              <a:t>ínea </a:t>
            </a:r>
            <a:r>
              <a:rPr lang="es-ES" sz="1900" dirty="0">
                <a:solidFill>
                  <a:schemeClr val="tx1">
                    <a:lumMod val="75000"/>
                    <a:lumOff val="25000"/>
                  </a:schemeClr>
                </a:solidFill>
                <a:latin typeface="Arial" panose="020B0604020202020204" pitchFamily="34" charset="0"/>
                <a:cs typeface="Arial" panose="020B0604020202020204" pitchFamily="34" charset="0"/>
              </a:rPr>
              <a:t>de </a:t>
            </a:r>
            <a:r>
              <a:rPr lang="es-ES" sz="1900" dirty="0" smtClean="0">
                <a:solidFill>
                  <a:schemeClr val="tx1">
                    <a:lumMod val="75000"/>
                    <a:lumOff val="25000"/>
                  </a:schemeClr>
                </a:solidFill>
                <a:latin typeface="Arial" panose="020B0604020202020204" pitchFamily="34" charset="0"/>
                <a:cs typeface="Arial" panose="020B0604020202020204" pitchFamily="34" charset="0"/>
              </a:rPr>
              <a:t>Eliminación de Documentos:</a:t>
            </a:r>
            <a:endParaRPr lang="es-ES" sz="1900" dirty="0">
              <a:solidFill>
                <a:schemeClr val="tx1">
                  <a:lumMod val="75000"/>
                  <a:lumOff val="25000"/>
                </a:schemeClr>
              </a:solidFill>
              <a:latin typeface="Arial" panose="020B0604020202020204" pitchFamily="34" charset="0"/>
              <a:cs typeface="Arial" panose="020B0604020202020204" pitchFamily="34" charset="0"/>
            </a:endParaRPr>
          </a:p>
          <a:p>
            <a:pPr algn="just"/>
            <a:endParaRPr lang="es-ES" sz="19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13</a:t>
            </a:fld>
            <a:endParaRPr lang="es-PE"/>
          </a:p>
        </p:txBody>
      </p:sp>
      <p:pic>
        <p:nvPicPr>
          <p:cNvPr id="6" name="Picture 2" descr="D:\MILAGROS\fotos\traspaso\Camera\IMG_20191028_16044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07005" y="1829704"/>
            <a:ext cx="3206563" cy="2404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D:\MILAGROS\fotos\traspaso\Camera\IMG_20191028_16114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662" y="1829704"/>
            <a:ext cx="3206562" cy="2404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D:\MILAGROS\fotos\traspaso\WhatsApp Business Images\IMG-20191028-WA006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991" y="4692811"/>
            <a:ext cx="3536577" cy="1633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12402" y="4504766"/>
            <a:ext cx="3881909" cy="1631216"/>
          </a:xfrm>
          <a:prstGeom prst="rect">
            <a:avLst/>
          </a:prstGeom>
          <a:noFill/>
        </p:spPr>
        <p:txBody>
          <a:bodyPr wrap="square" rtlCol="0">
            <a:spAutoFit/>
          </a:bodyPr>
          <a:lstStyle/>
          <a:p>
            <a:pPr marL="285750" indent="-285750">
              <a:buFont typeface="Arial" panose="020B0604020202020204" pitchFamily="34" charset="0"/>
              <a:buChar char="•"/>
            </a:pPr>
            <a:r>
              <a:rPr lang="es-PE" sz="2000" dirty="0" smtClean="0"/>
              <a:t>Documentos de Archivo autorizados a eliminar por el AGN</a:t>
            </a:r>
          </a:p>
          <a:p>
            <a:pPr marL="285750" indent="-285750">
              <a:buFont typeface="Arial" panose="020B0604020202020204" pitchFamily="34" charset="0"/>
              <a:buChar char="•"/>
            </a:pPr>
            <a:r>
              <a:rPr lang="es-PE" sz="2000" dirty="0" err="1" smtClean="0"/>
              <a:t>DNI´s</a:t>
            </a:r>
            <a:r>
              <a:rPr lang="es-PE" sz="2000" dirty="0" smtClean="0"/>
              <a:t> caducos y restringidos por fallecimiento.</a:t>
            </a:r>
            <a:endParaRPr lang="es-PE" sz="2000" dirty="0"/>
          </a:p>
        </p:txBody>
      </p:sp>
    </p:spTree>
    <p:extLst>
      <p:ext uri="{BB962C8B-B14F-4D97-AF65-F5344CB8AC3E}">
        <p14:creationId xmlns:p14="http://schemas.microsoft.com/office/powerpoint/2010/main" val="1058743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9888" y="2255406"/>
            <a:ext cx="2456959" cy="1899539"/>
          </a:xfrm>
          <a:prstGeom prst="rect">
            <a:avLst/>
          </a:prstGeom>
        </p:spPr>
      </p:pic>
      <p:pic>
        <p:nvPicPr>
          <p:cNvPr id="10" name="Imagen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5305" y="2238375"/>
            <a:ext cx="2843652" cy="1913069"/>
          </a:xfrm>
          <a:prstGeom prst="rect">
            <a:avLst/>
          </a:prstGeom>
        </p:spPr>
      </p:pic>
      <p:sp>
        <p:nvSpPr>
          <p:cNvPr id="4" name="CuadroTexto 3">
            <a:extLst>
              <a:ext uri="{FF2B5EF4-FFF2-40B4-BE49-F238E27FC236}">
                <a16:creationId xmlns:a16="http://schemas.microsoft.com/office/drawing/2014/main" xmlns="" id="{BDBD89D4-980D-46D9-8251-9466BAF751DD}"/>
              </a:ext>
            </a:extLst>
          </p:cNvPr>
          <p:cNvSpPr txBox="1"/>
          <p:nvPr/>
        </p:nvSpPr>
        <p:spPr>
          <a:xfrm>
            <a:off x="321199" y="1155606"/>
            <a:ext cx="8178065" cy="677108"/>
          </a:xfrm>
          <a:prstGeom prst="rect">
            <a:avLst/>
          </a:prstGeom>
          <a:noFill/>
        </p:spPr>
        <p:txBody>
          <a:bodyPr wrap="square" rtlCol="0">
            <a:spAutoFit/>
          </a:bodyPr>
          <a:lstStyle/>
          <a:p>
            <a:pPr algn="just"/>
            <a:r>
              <a:rPr lang="es-ES" sz="1900" b="1" dirty="0">
                <a:solidFill>
                  <a:schemeClr val="tx1">
                    <a:lumMod val="75000"/>
                    <a:lumOff val="25000"/>
                  </a:schemeClr>
                </a:solidFill>
                <a:latin typeface="Arial" panose="020B0604020202020204" pitchFamily="34" charset="0"/>
                <a:cs typeface="Arial" panose="020B0604020202020204" pitchFamily="34" charset="0"/>
              </a:rPr>
              <a:t>IMPLEMENTACIÓN DE PROYECTOS DE MEJORA CONTINUA EN LAS ÁREAS DE GESTIÓN DOCUMENTAL:</a:t>
            </a:r>
          </a:p>
        </p:txBody>
      </p:sp>
      <p:pic>
        <p:nvPicPr>
          <p:cNvPr id="8" name="Imagen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22797" y="4330598"/>
            <a:ext cx="4414334" cy="2353778"/>
          </a:xfrm>
          <a:prstGeom prst="rect">
            <a:avLst/>
          </a:prstGeom>
        </p:spPr>
      </p:pic>
      <p:sp>
        <p:nvSpPr>
          <p:cNvPr id="2" name="1 Marcador de número de diapositiva"/>
          <p:cNvSpPr>
            <a:spLocks noGrp="1"/>
          </p:cNvSpPr>
          <p:nvPr>
            <p:ph type="sldNum" sz="quarter" idx="12"/>
          </p:nvPr>
        </p:nvSpPr>
        <p:spPr/>
        <p:txBody>
          <a:bodyPr/>
          <a:lstStyle/>
          <a:p>
            <a:fld id="{D6533E24-B84E-4EFC-AF38-C75A0F933B17}" type="slidenum">
              <a:rPr lang="es-PE" smtClean="0"/>
              <a:t>14</a:t>
            </a:fld>
            <a:endParaRPr lang="es-PE"/>
          </a:p>
        </p:txBody>
      </p:sp>
    </p:spTree>
    <p:extLst>
      <p:ext uri="{BB962C8B-B14F-4D97-AF65-F5344CB8AC3E}">
        <p14:creationId xmlns:p14="http://schemas.microsoft.com/office/powerpoint/2010/main" val="330677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nodeType="afterEffect">
                                  <p:stCondLst>
                                    <p:cond delay="6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2200"/>
                            </p:stCondLst>
                            <p:childTnLst>
                              <p:par>
                                <p:cTn id="13" presetID="22" presetClass="entr" presetSubtype="4"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67599" y="1540327"/>
            <a:ext cx="4304042" cy="2976050"/>
          </a:xfrm>
          <a:prstGeom prst="rect">
            <a:avLst/>
          </a:prstGeom>
          <a:ln>
            <a:solidFill>
              <a:schemeClr val="tx1"/>
            </a:solidFill>
          </a:ln>
        </p:spPr>
      </p:pic>
      <p:sp>
        <p:nvSpPr>
          <p:cNvPr id="4" name="CuadroTexto 3">
            <a:extLst>
              <a:ext uri="{FF2B5EF4-FFF2-40B4-BE49-F238E27FC236}">
                <a16:creationId xmlns:a16="http://schemas.microsoft.com/office/drawing/2014/main" xmlns="" id="{BDBD89D4-980D-46D9-8251-9466BAF751DD}"/>
              </a:ext>
            </a:extLst>
          </p:cNvPr>
          <p:cNvSpPr txBox="1"/>
          <p:nvPr/>
        </p:nvSpPr>
        <p:spPr>
          <a:xfrm>
            <a:off x="321199" y="1155606"/>
            <a:ext cx="8178065" cy="384721"/>
          </a:xfrm>
          <a:prstGeom prst="rect">
            <a:avLst/>
          </a:prstGeom>
          <a:noFill/>
        </p:spPr>
        <p:txBody>
          <a:bodyPr wrap="square" rtlCol="0">
            <a:spAutoFit/>
          </a:bodyPr>
          <a:lstStyle/>
          <a:p>
            <a:pPr algn="just"/>
            <a:r>
              <a:rPr lang="es-ES" sz="1900" b="1" dirty="0">
                <a:latin typeface="Arial" panose="020B0604020202020204" pitchFamily="34" charset="0"/>
                <a:cs typeface="Arial" panose="020B0604020202020204" pitchFamily="34" charset="0"/>
              </a:rPr>
              <a:t>SUPERVISIÓN Y EVALUACIÓN DE DESEMPEÑO:</a:t>
            </a:r>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277" y="1697982"/>
            <a:ext cx="2850372" cy="2061259"/>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3277" y="4249924"/>
            <a:ext cx="2850372" cy="2061259"/>
          </a:xfrm>
          <a:prstGeom prst="rect">
            <a:avLst/>
          </a:prstGeom>
        </p:spPr>
      </p:pic>
      <p:pic>
        <p:nvPicPr>
          <p:cNvPr id="11" name="Imagen 10"/>
          <p:cNvPicPr>
            <a:picLocks noChangeAspect="1"/>
          </p:cNvPicPr>
          <p:nvPr/>
        </p:nvPicPr>
        <p:blipFill>
          <a:blip r:embed="rId5"/>
          <a:stretch>
            <a:fillRect/>
          </a:stretch>
        </p:blipFill>
        <p:spPr>
          <a:xfrm>
            <a:off x="3967599" y="4653965"/>
            <a:ext cx="4359729" cy="2030614"/>
          </a:xfrm>
          <a:prstGeom prst="rect">
            <a:avLst/>
          </a:prstGeom>
          <a:ln>
            <a:solidFill>
              <a:schemeClr val="tx1"/>
            </a:solidFill>
          </a:ln>
        </p:spPr>
      </p:pic>
      <p:sp>
        <p:nvSpPr>
          <p:cNvPr id="2" name="1 Marcador de número de diapositiva"/>
          <p:cNvSpPr>
            <a:spLocks noGrp="1"/>
          </p:cNvSpPr>
          <p:nvPr>
            <p:ph type="sldNum" sz="quarter" idx="12"/>
          </p:nvPr>
        </p:nvSpPr>
        <p:spPr/>
        <p:txBody>
          <a:bodyPr/>
          <a:lstStyle/>
          <a:p>
            <a:fld id="{D6533E24-B84E-4EFC-AF38-C75A0F933B17}" type="slidenum">
              <a:rPr lang="es-PE" smtClean="0"/>
              <a:t>15</a:t>
            </a:fld>
            <a:endParaRPr lang="es-PE"/>
          </a:p>
        </p:txBody>
      </p:sp>
    </p:spTree>
    <p:extLst>
      <p:ext uri="{BB962C8B-B14F-4D97-AF65-F5344CB8AC3E}">
        <p14:creationId xmlns:p14="http://schemas.microsoft.com/office/powerpoint/2010/main" val="177078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5542959882886690654826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0063" y="1560104"/>
            <a:ext cx="3456384"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0251" y="3074431"/>
            <a:ext cx="4217548" cy="2643775"/>
          </a:xfrm>
          <a:prstGeom prst="rect">
            <a:avLst/>
          </a:prstGeom>
        </p:spPr>
      </p:pic>
      <p:sp>
        <p:nvSpPr>
          <p:cNvPr id="6" name="Marcador de contenido 2">
            <a:extLst>
              <a:ext uri="{FF2B5EF4-FFF2-40B4-BE49-F238E27FC236}">
                <a16:creationId xmlns:a16="http://schemas.microsoft.com/office/drawing/2014/main" xmlns="" id="{DE0341CF-E93F-4DA0-874E-7205CF3FA386}"/>
              </a:ext>
            </a:extLst>
          </p:cNvPr>
          <p:cNvSpPr txBox="1">
            <a:spLocks/>
          </p:cNvSpPr>
          <p:nvPr/>
        </p:nvSpPr>
        <p:spPr bwMode="auto">
          <a:xfrm>
            <a:off x="4149286" y="1888476"/>
            <a:ext cx="4608513" cy="62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3pPr>
            <a:lvl4pPr marL="13716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s-ES" sz="1900" dirty="0">
                <a:solidFill>
                  <a:schemeClr val="tx1">
                    <a:lumMod val="75000"/>
                    <a:lumOff val="25000"/>
                  </a:schemeClr>
                </a:solidFill>
                <a:latin typeface="Arial" panose="020B0604020202020204" pitchFamily="34" charset="0"/>
                <a:cs typeface="Arial" panose="020B0604020202020204" pitchFamily="34" charset="0"/>
              </a:rPr>
              <a:t>Capacitaciones internas al personal del RENIEC</a:t>
            </a:r>
          </a:p>
        </p:txBody>
      </p:sp>
      <p:sp>
        <p:nvSpPr>
          <p:cNvPr id="7" name="Marcador de contenido 2">
            <a:extLst>
              <a:ext uri="{FF2B5EF4-FFF2-40B4-BE49-F238E27FC236}">
                <a16:creationId xmlns:a16="http://schemas.microsoft.com/office/drawing/2014/main" xmlns="" id="{DE0341CF-E93F-4DA0-874E-7205CF3FA386}"/>
              </a:ext>
            </a:extLst>
          </p:cNvPr>
          <p:cNvSpPr txBox="1">
            <a:spLocks/>
          </p:cNvSpPr>
          <p:nvPr/>
        </p:nvSpPr>
        <p:spPr bwMode="auto">
          <a:xfrm>
            <a:off x="208024" y="4662104"/>
            <a:ext cx="4140461" cy="9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3pPr>
            <a:lvl4pPr marL="13716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s-ES" sz="1900" dirty="0">
                <a:solidFill>
                  <a:schemeClr val="tx1">
                    <a:lumMod val="75000"/>
                    <a:lumOff val="25000"/>
                  </a:schemeClr>
                </a:solidFill>
                <a:latin typeface="Arial" panose="020B0604020202020204" pitchFamily="34" charset="0"/>
                <a:cs typeface="Arial" panose="020B0604020202020204" pitchFamily="34" charset="0"/>
              </a:rPr>
              <a:t>Promueve las buenas prácticas del MGD del RENIEC a Entidades interesadas</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16</a:t>
            </a:fld>
            <a:endParaRPr lang="es-PE"/>
          </a:p>
        </p:txBody>
      </p:sp>
    </p:spTree>
    <p:extLst>
      <p:ext uri="{BB962C8B-B14F-4D97-AF65-F5344CB8AC3E}">
        <p14:creationId xmlns:p14="http://schemas.microsoft.com/office/powerpoint/2010/main" val="112910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75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DBD89D4-980D-46D9-8251-9466BAF751DD}"/>
              </a:ext>
            </a:extLst>
          </p:cNvPr>
          <p:cNvSpPr txBox="1"/>
          <p:nvPr/>
        </p:nvSpPr>
        <p:spPr>
          <a:xfrm>
            <a:off x="321199" y="1155606"/>
            <a:ext cx="8178065" cy="384721"/>
          </a:xfrm>
          <a:prstGeom prst="rect">
            <a:avLst/>
          </a:prstGeom>
          <a:noFill/>
        </p:spPr>
        <p:txBody>
          <a:bodyPr wrap="square" rtlCol="0">
            <a:spAutoFit/>
          </a:bodyPr>
          <a:lstStyle/>
          <a:p>
            <a:pPr algn="just"/>
            <a:r>
              <a:rPr lang="es-ES" sz="1900" dirty="0">
                <a:solidFill>
                  <a:schemeClr val="tx1">
                    <a:lumMod val="75000"/>
                    <a:lumOff val="25000"/>
                  </a:schemeClr>
                </a:solidFill>
                <a:latin typeface="Arial" panose="020B0604020202020204" pitchFamily="34" charset="0"/>
                <a:cs typeface="Arial" panose="020B0604020202020204" pitchFamily="34" charset="0"/>
              </a:rPr>
              <a:t>Participamos en Foros y Postulaciones:</a:t>
            </a: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9101" y="1701800"/>
            <a:ext cx="4267199" cy="2705100"/>
          </a:xfrm>
          <a:prstGeom prst="rect">
            <a:avLst/>
          </a:prstGeom>
        </p:spPr>
      </p:pic>
      <p:sp>
        <p:nvSpPr>
          <p:cNvPr id="6" name="Marcador de contenido 2">
            <a:extLst>
              <a:ext uri="{FF2B5EF4-FFF2-40B4-BE49-F238E27FC236}">
                <a16:creationId xmlns:a16="http://schemas.microsoft.com/office/drawing/2014/main" xmlns="" id="{DE0341CF-E93F-4DA0-874E-7205CF3FA386}"/>
              </a:ext>
            </a:extLst>
          </p:cNvPr>
          <p:cNvSpPr txBox="1">
            <a:spLocks/>
          </p:cNvSpPr>
          <p:nvPr/>
        </p:nvSpPr>
        <p:spPr bwMode="auto">
          <a:xfrm>
            <a:off x="304421" y="5009028"/>
            <a:ext cx="3340099" cy="10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3pPr>
            <a:lvl4pPr marL="13716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s-ES" sz="1900" dirty="0">
                <a:solidFill>
                  <a:schemeClr val="tx1">
                    <a:lumMod val="75000"/>
                    <a:lumOff val="25000"/>
                  </a:schemeClr>
                </a:solidFill>
                <a:latin typeface="Arial" panose="020B0604020202020204" pitchFamily="34" charset="0"/>
                <a:cs typeface="Arial" panose="020B0604020202020204" pitchFamily="34" charset="0"/>
              </a:rPr>
              <a:t>Miembros del Comité de </a:t>
            </a:r>
            <a:r>
              <a:rPr lang="es-ES" sz="1900" dirty="0" err="1">
                <a:solidFill>
                  <a:schemeClr val="tx1">
                    <a:lumMod val="75000"/>
                    <a:lumOff val="25000"/>
                  </a:schemeClr>
                </a:solidFill>
                <a:latin typeface="Arial" panose="020B0604020202020204" pitchFamily="34" charset="0"/>
                <a:cs typeface="Arial" panose="020B0604020202020204" pitchFamily="34" charset="0"/>
              </a:rPr>
              <a:t>Microformas</a:t>
            </a:r>
            <a:r>
              <a:rPr lang="es-ES" sz="1900" dirty="0">
                <a:solidFill>
                  <a:schemeClr val="tx1">
                    <a:lumMod val="75000"/>
                    <a:lumOff val="25000"/>
                  </a:schemeClr>
                </a:solidFill>
                <a:latin typeface="Arial" panose="020B0604020202020204" pitchFamily="34" charset="0"/>
                <a:cs typeface="Arial" panose="020B0604020202020204" pitchFamily="34" charset="0"/>
              </a:rPr>
              <a:t> en INACAL (CTN °63)</a:t>
            </a:r>
          </a:p>
        </p:txBody>
      </p:sp>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8099" y="1701800"/>
            <a:ext cx="3848100" cy="2705100"/>
          </a:xfrm>
          <a:prstGeom prst="rect">
            <a:avLst/>
          </a:prstGeom>
        </p:spPr>
      </p:pic>
      <p:pic>
        <p:nvPicPr>
          <p:cNvPr id="1026" name="Picture 2" descr="Image result for microforma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9396" y="5009028"/>
            <a:ext cx="1594428" cy="1234900"/>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xmlns="" id="{118AE65A-721D-4807-AB3B-7C567CC7EF56}"/>
              </a:ext>
            </a:extLst>
          </p:cNvPr>
          <p:cNvSpPr txBox="1">
            <a:spLocks/>
          </p:cNvSpPr>
          <p:nvPr/>
        </p:nvSpPr>
        <p:spPr bwMode="auto">
          <a:xfrm>
            <a:off x="4951922" y="4648301"/>
            <a:ext cx="3340099" cy="10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3pPr>
            <a:lvl4pPr marL="1371600" indent="0" algn="ctr" rtl="0" eaLnBrk="0" fontAlgn="base" hangingPunct="0">
              <a:spcBef>
                <a:spcPct val="20000"/>
              </a:spcBef>
              <a:spcAft>
                <a:spcPct val="0"/>
              </a:spcAft>
              <a:buFont typeface="Courier New" panose="02070309020205020404" pitchFamily="49" charset="0"/>
              <a:buNone/>
              <a:defRPr sz="1600" kern="1200">
                <a:solidFill>
                  <a:schemeClr val="tx1">
                    <a:tint val="75000"/>
                  </a:schemeClr>
                </a:solidFill>
                <a:latin typeface="+mj-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s-ES" sz="1900" dirty="0">
                <a:solidFill>
                  <a:schemeClr val="tx1">
                    <a:lumMod val="75000"/>
                    <a:lumOff val="25000"/>
                  </a:schemeClr>
                </a:solidFill>
                <a:latin typeface="Arial" panose="020B0604020202020204" pitchFamily="34" charset="0"/>
                <a:cs typeface="Arial" panose="020B0604020202020204" pitchFamily="34" charset="0"/>
              </a:rPr>
              <a:t>Miembros del Comité de Gestión Documental  en INACAL (CTN °152)</a:t>
            </a:r>
          </a:p>
          <a:p>
            <a:endParaRPr lang="es-ES" sz="1900" dirty="0">
              <a:solidFill>
                <a:schemeClr val="tx1">
                  <a:lumMod val="75000"/>
                  <a:lumOff val="25000"/>
                </a:schemeClr>
              </a:solidFill>
              <a:latin typeface="Arial" panose="020B0604020202020204" pitchFamily="34" charset="0"/>
              <a:cs typeface="Arial" panose="020B0604020202020204" pitchFamily="34" charset="0"/>
            </a:endParaRPr>
          </a:p>
          <a:p>
            <a:r>
              <a:rPr lang="es-ES" sz="1900" dirty="0">
                <a:solidFill>
                  <a:schemeClr val="tx1">
                    <a:lumMod val="75000"/>
                    <a:lumOff val="25000"/>
                  </a:schemeClr>
                </a:solidFill>
                <a:latin typeface="Arial" panose="020B0604020202020204" pitchFamily="34" charset="0"/>
                <a:cs typeface="Arial" panose="020B0604020202020204" pitchFamily="34" charset="0"/>
              </a:rPr>
              <a:t>Equipo de traducción de</a:t>
            </a:r>
          </a:p>
          <a:p>
            <a:r>
              <a:rPr lang="es-ES" sz="1900" dirty="0">
                <a:solidFill>
                  <a:schemeClr val="tx1">
                    <a:lumMod val="75000"/>
                    <a:lumOff val="25000"/>
                  </a:schemeClr>
                </a:solidFill>
                <a:latin typeface="Arial" panose="020B0604020202020204" pitchFamily="34" charset="0"/>
                <a:cs typeface="Arial" panose="020B0604020202020204" pitchFamily="34" charset="0"/>
              </a:rPr>
              <a:t>ISO 30301</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17</a:t>
            </a:fld>
            <a:endParaRPr lang="es-PE"/>
          </a:p>
        </p:txBody>
      </p:sp>
    </p:spTree>
    <p:extLst>
      <p:ext uri="{BB962C8B-B14F-4D97-AF65-F5344CB8AC3E}">
        <p14:creationId xmlns:p14="http://schemas.microsoft.com/office/powerpoint/2010/main" val="3297431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0C308AAA-3DF6-4799-BFED-0E07170D2CA8}"/>
              </a:ext>
            </a:extLst>
          </p:cNvPr>
          <p:cNvSpPr txBox="1">
            <a:spLocks/>
          </p:cNvSpPr>
          <p:nvPr/>
        </p:nvSpPr>
        <p:spPr bwMode="auto">
          <a:xfrm>
            <a:off x="335314" y="1275430"/>
            <a:ext cx="8178064" cy="85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defTabSz="914400" eaLnBrk="1" hangingPunct="1">
              <a:defRPr/>
            </a:pPr>
            <a:r>
              <a:rPr lang="es-PE" altLang="es-PE" b="1" dirty="0">
                <a:solidFill>
                  <a:srgbClr val="002060"/>
                </a:solidFill>
              </a:rPr>
              <a:t>Documento Nacional de Identidad electrónico (</a:t>
            </a:r>
            <a:r>
              <a:rPr lang="es-PE" altLang="es-PE" b="1" dirty="0" err="1">
                <a:solidFill>
                  <a:srgbClr val="002060"/>
                </a:solidFill>
              </a:rPr>
              <a:t>DNIe</a:t>
            </a:r>
            <a:r>
              <a:rPr lang="es-PE" altLang="es-PE" b="1" dirty="0">
                <a:solidFill>
                  <a:srgbClr val="002060"/>
                </a:solidFill>
              </a:rPr>
              <a:t>)</a:t>
            </a:r>
            <a:endParaRPr kumimoji="0" lang="es-PE" altLang="es-PE" b="1" i="0" u="none" strike="noStrike" kern="1200" cap="none" spc="0" normalizeH="0" baseline="0" noProof="0" dirty="0">
              <a:ln>
                <a:noFill/>
              </a:ln>
              <a:solidFill>
                <a:srgbClr val="002060"/>
              </a:solidFill>
              <a:effectLst/>
              <a:uLnTx/>
              <a:uFillTx/>
            </a:endParaRPr>
          </a:p>
        </p:txBody>
      </p:sp>
      <p:sp>
        <p:nvSpPr>
          <p:cNvPr id="8" name="CuadroTexto 7">
            <a:extLst>
              <a:ext uri="{FF2B5EF4-FFF2-40B4-BE49-F238E27FC236}">
                <a16:creationId xmlns:a16="http://schemas.microsoft.com/office/drawing/2014/main" xmlns="" id="{BDBD89D4-980D-46D9-8251-9466BAF751DD}"/>
              </a:ext>
            </a:extLst>
          </p:cNvPr>
          <p:cNvSpPr txBox="1"/>
          <p:nvPr/>
        </p:nvSpPr>
        <p:spPr>
          <a:xfrm>
            <a:off x="335313" y="2126758"/>
            <a:ext cx="8178065" cy="969496"/>
          </a:xfrm>
          <a:prstGeom prst="rect">
            <a:avLst/>
          </a:prstGeom>
          <a:noFill/>
        </p:spPr>
        <p:txBody>
          <a:bodyPr wrap="square" rtlCol="0">
            <a:spAutoFit/>
          </a:bodyPr>
          <a:lstStyle/>
          <a:p>
            <a:pPr algn="just"/>
            <a:r>
              <a:rPr lang="es-ES" sz="1900" dirty="0">
                <a:solidFill>
                  <a:schemeClr val="tx1">
                    <a:lumMod val="75000"/>
                    <a:lumOff val="25000"/>
                  </a:schemeClr>
                </a:solidFill>
                <a:latin typeface="Arial" panose="020B0604020202020204" pitchFamily="34" charset="0"/>
                <a:cs typeface="Arial" panose="020B0604020202020204" pitchFamily="34" charset="0"/>
              </a:rPr>
              <a:t>Es una credencial de identidad digital, emitida por el Registro Nacional de Identificación y Estado Civil - RENIEC, que acredita presencial y no presencialmente la identidad de las personas (Art. 16 DL 1412).</a:t>
            </a:r>
          </a:p>
        </p:txBody>
      </p:sp>
      <p:pic>
        <p:nvPicPr>
          <p:cNvPr id="4098" name="Picture 2" descr="Image result for DNI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97253" y="3268716"/>
            <a:ext cx="4122392" cy="232278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462456" y="3268716"/>
            <a:ext cx="4035972" cy="1477328"/>
          </a:xfrm>
          <a:prstGeom prst="rect">
            <a:avLst/>
          </a:prstGeom>
          <a:noFill/>
        </p:spPr>
        <p:txBody>
          <a:bodyPr wrap="square" rtlCol="0">
            <a:spAutoFit/>
          </a:bodyPr>
          <a:lstStyle/>
          <a:p>
            <a:pPr algn="just"/>
            <a:r>
              <a:rPr lang="es-ES" dirty="0">
                <a:solidFill>
                  <a:schemeClr val="tx1">
                    <a:lumMod val="75000"/>
                    <a:lumOff val="25000"/>
                  </a:schemeClr>
                </a:solidFill>
                <a:latin typeface="Arial" panose="020B0604020202020204" pitchFamily="34" charset="0"/>
                <a:cs typeface="Arial" panose="020B0604020202020204" pitchFamily="34" charset="0"/>
              </a:rPr>
              <a:t>Próximamente los DNIe contaran  con importantes mejoras: chip con mayor capacidad de almacenamiento y la inyección de los certificados digitales se hará con mayor rapidez.</a:t>
            </a:r>
            <a:endParaRPr lang="es-PE"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18</a:t>
            </a:fld>
            <a:endParaRPr lang="es-PE"/>
          </a:p>
        </p:txBody>
      </p:sp>
    </p:spTree>
    <p:extLst>
      <p:ext uri="{BB962C8B-B14F-4D97-AF65-F5344CB8AC3E}">
        <p14:creationId xmlns:p14="http://schemas.microsoft.com/office/powerpoint/2010/main" val="1079229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05547BCC-974D-4B10-8FD2-0453FB847190}"/>
              </a:ext>
            </a:extLst>
          </p:cNvPr>
          <p:cNvSpPr txBox="1">
            <a:spLocks/>
          </p:cNvSpPr>
          <p:nvPr/>
        </p:nvSpPr>
        <p:spPr>
          <a:xfrm>
            <a:off x="2226143" y="3031760"/>
            <a:ext cx="4837387" cy="1657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Narrow" panose="020B0606020202030204" pitchFamily="34" charset="0"/>
                <a:ea typeface="+mj-ea"/>
                <a:cs typeface="+mj-cs"/>
              </a:defRPr>
            </a:lvl1pPr>
          </a:lstStyle>
          <a:p>
            <a:pPr algn="ctr"/>
            <a:r>
              <a:rPr lang="es-PE" altLang="es-PE" b="1" dirty="0">
                <a:latin typeface="Arial" panose="020B0604020202020204" pitchFamily="34" charset="0"/>
                <a:cs typeface="Arial" panose="020B0604020202020204" pitchFamily="34" charset="0"/>
              </a:rPr>
              <a:t>3. </a:t>
            </a:r>
            <a:r>
              <a:rPr lang="es-ES" dirty="0">
                <a:latin typeface="Arial" panose="020B0604020202020204" pitchFamily="34" charset="0"/>
                <a:cs typeface="Arial" panose="020B0604020202020204" pitchFamily="34" charset="0"/>
              </a:rPr>
              <a:t>Impacto en el servicio al ciudadano.</a:t>
            </a:r>
          </a:p>
          <a:p>
            <a:pPr algn="ctr"/>
            <a:endParaRPr lang="es-PE" altLang="es-PE" b="1" dirty="0">
              <a:latin typeface="Arial" panose="020B0604020202020204" pitchFamily="34" charset="0"/>
              <a:cs typeface="Arial" panose="020B0604020202020204" pitchFamily="34" charset="0"/>
            </a:endParaRP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19</a:t>
            </a:fld>
            <a:endParaRPr lang="es-PE"/>
          </a:p>
        </p:txBody>
      </p:sp>
    </p:spTree>
    <p:extLst>
      <p:ext uri="{BB962C8B-B14F-4D97-AF65-F5344CB8AC3E}">
        <p14:creationId xmlns:p14="http://schemas.microsoft.com/office/powerpoint/2010/main" val="144760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DBD89D4-980D-46D9-8251-9466BAF751DD}"/>
              </a:ext>
            </a:extLst>
          </p:cNvPr>
          <p:cNvSpPr txBox="1"/>
          <p:nvPr/>
        </p:nvSpPr>
        <p:spPr>
          <a:xfrm>
            <a:off x="469537" y="2126758"/>
            <a:ext cx="8178065" cy="2677656"/>
          </a:xfrm>
          <a:prstGeom prst="rect">
            <a:avLst/>
          </a:prstGeom>
          <a:noFill/>
        </p:spPr>
        <p:txBody>
          <a:bodyPr wrap="square" rtlCol="0">
            <a:spAutoFit/>
          </a:bodyPr>
          <a:lstStyle/>
          <a:p>
            <a:pPr marL="457200" indent="-457200">
              <a:buFont typeface="+mj-lt"/>
              <a:buAutoNum type="arabicPeriod"/>
            </a:pPr>
            <a:r>
              <a:rPr lang="es-ES" sz="2800" dirty="0">
                <a:latin typeface="Arial" panose="020B0604020202020204" pitchFamily="34" charset="0"/>
                <a:cs typeface="Arial" panose="020B0604020202020204" pitchFamily="34" charset="0"/>
              </a:rPr>
              <a:t>Introducción del evento </a:t>
            </a:r>
          </a:p>
          <a:p>
            <a:pPr marL="457200" indent="-457200">
              <a:buFont typeface="+mj-lt"/>
              <a:buAutoNum type="arabicPeriod"/>
            </a:pPr>
            <a:r>
              <a:rPr lang="es-ES" sz="2800" dirty="0">
                <a:latin typeface="Arial" panose="020B0604020202020204" pitchFamily="34" charset="0"/>
                <a:cs typeface="Arial" panose="020B0604020202020204" pitchFamily="34" charset="0"/>
              </a:rPr>
              <a:t>Buenas practicas en el marco del MGD en el último año</a:t>
            </a:r>
          </a:p>
          <a:p>
            <a:pPr marL="457200" indent="-457200">
              <a:buFont typeface="+mj-lt"/>
              <a:buAutoNum type="arabicPeriod"/>
            </a:pPr>
            <a:r>
              <a:rPr lang="es-ES" sz="2800" dirty="0">
                <a:latin typeface="Arial" panose="020B0604020202020204" pitchFamily="34" charset="0"/>
                <a:cs typeface="Arial" panose="020B0604020202020204" pitchFamily="34" charset="0"/>
              </a:rPr>
              <a:t>Impacto en el servicio al ciudadano.</a:t>
            </a:r>
          </a:p>
          <a:p>
            <a:pPr marL="457200" indent="-457200">
              <a:buFont typeface="+mj-lt"/>
              <a:buAutoNum type="arabicPeriod"/>
            </a:pPr>
            <a:r>
              <a:rPr lang="es-ES" sz="2800" dirty="0">
                <a:latin typeface="Arial" panose="020B0604020202020204" pitchFamily="34" charset="0"/>
                <a:cs typeface="Arial" panose="020B0604020202020204" pitchFamily="34" charset="0"/>
              </a:rPr>
              <a:t>Reconocimiento</a:t>
            </a:r>
          </a:p>
          <a:p>
            <a:endParaRPr lang="es-ES" sz="2800" dirty="0">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xmlns="" id="{58484E66-A151-4808-A91F-A226B5BC15FC}"/>
              </a:ext>
            </a:extLst>
          </p:cNvPr>
          <p:cNvSpPr/>
          <p:nvPr/>
        </p:nvSpPr>
        <p:spPr>
          <a:xfrm>
            <a:off x="530350" y="1381978"/>
            <a:ext cx="4694490" cy="523220"/>
          </a:xfrm>
          <a:prstGeom prst="rect">
            <a:avLst/>
          </a:prstGeom>
        </p:spPr>
        <p:txBody>
          <a:bodyPr wrap="none">
            <a:spAutoFit/>
          </a:bodyPr>
          <a:lstStyle/>
          <a:p>
            <a:pPr algn="just"/>
            <a:r>
              <a:rPr lang="es-ES" sz="2800" b="1" dirty="0">
                <a:solidFill>
                  <a:schemeClr val="tx1">
                    <a:lumMod val="75000"/>
                    <a:lumOff val="25000"/>
                  </a:schemeClr>
                </a:solidFill>
                <a:latin typeface="Arial" panose="020B0604020202020204" pitchFamily="34" charset="0"/>
                <a:cs typeface="Arial" panose="020B0604020202020204" pitchFamily="34" charset="0"/>
              </a:rPr>
              <a:t>Temas de la Presentación:</a:t>
            </a:r>
          </a:p>
        </p:txBody>
      </p:sp>
      <p:sp>
        <p:nvSpPr>
          <p:cNvPr id="3" name="2 Marcador de número de diapositiva"/>
          <p:cNvSpPr>
            <a:spLocks noGrp="1"/>
          </p:cNvSpPr>
          <p:nvPr>
            <p:ph type="sldNum" sz="quarter" idx="12"/>
          </p:nvPr>
        </p:nvSpPr>
        <p:spPr/>
        <p:txBody>
          <a:bodyPr/>
          <a:lstStyle/>
          <a:p>
            <a:fld id="{D6533E24-B84E-4EFC-AF38-C75A0F933B17}" type="slidenum">
              <a:rPr lang="es-PE" smtClean="0"/>
              <a:t>2</a:t>
            </a:fld>
            <a:endParaRPr lang="es-PE"/>
          </a:p>
        </p:txBody>
      </p:sp>
    </p:spTree>
    <p:extLst>
      <p:ext uri="{BB962C8B-B14F-4D97-AF65-F5344CB8AC3E}">
        <p14:creationId xmlns:p14="http://schemas.microsoft.com/office/powerpoint/2010/main" val="24728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cepcion y notificacion al ciudadan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5796" y="1542503"/>
            <a:ext cx="6324600" cy="36195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xmlns="" id="{0C308AAA-3DF6-4799-BFED-0E07170D2CA8}"/>
              </a:ext>
            </a:extLst>
          </p:cNvPr>
          <p:cNvSpPr txBox="1">
            <a:spLocks/>
          </p:cNvSpPr>
          <p:nvPr/>
        </p:nvSpPr>
        <p:spPr bwMode="auto">
          <a:xfrm>
            <a:off x="923891" y="5546343"/>
            <a:ext cx="7016159"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Beneficios para la Ciudadanía</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20</a:t>
            </a:fld>
            <a:endParaRPr lang="es-PE"/>
          </a:p>
        </p:txBody>
      </p:sp>
    </p:spTree>
    <p:extLst>
      <p:ext uri="{BB962C8B-B14F-4D97-AF65-F5344CB8AC3E}">
        <p14:creationId xmlns:p14="http://schemas.microsoft.com/office/powerpoint/2010/main" val="273122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DBD89D4-980D-46D9-8251-9466BAF751DD}"/>
              </a:ext>
            </a:extLst>
          </p:cNvPr>
          <p:cNvSpPr txBox="1"/>
          <p:nvPr/>
        </p:nvSpPr>
        <p:spPr>
          <a:xfrm>
            <a:off x="198679" y="1627517"/>
            <a:ext cx="4425873" cy="2862322"/>
          </a:xfrm>
          <a:prstGeom prst="rect">
            <a:avLst/>
          </a:prstGeom>
          <a:noFill/>
        </p:spPr>
        <p:txBody>
          <a:bodyPr wrap="square" rtlCol="0">
            <a:spAutoFit/>
          </a:bodyPr>
          <a:lstStyle/>
          <a:p>
            <a:pPr marL="342900" indent="-34290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Genera confianza en el ciudadano y contribuye a la Democracia.</a:t>
            </a:r>
          </a:p>
          <a:p>
            <a:pPr marL="342900" lvl="1" indent="-34290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Promueve la transparencia y evita la corrupción</a:t>
            </a:r>
          </a:p>
          <a:p>
            <a:pPr marL="342900" lvl="1" indent="-34290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Validación de la identidad y Promoción de la Identidad Digital (</a:t>
            </a:r>
            <a:r>
              <a:rPr lang="es-ES" sz="2000" dirty="0" err="1">
                <a:solidFill>
                  <a:schemeClr val="tx1">
                    <a:lumMod val="75000"/>
                    <a:lumOff val="25000"/>
                  </a:schemeClr>
                </a:solidFill>
                <a:latin typeface="Arial" panose="020B0604020202020204" pitchFamily="34" charset="0"/>
                <a:cs typeface="Arial" panose="020B0604020202020204" pitchFamily="34" charset="0"/>
              </a:rPr>
              <a:t>DNIe</a:t>
            </a:r>
            <a:r>
              <a:rPr lang="es-ES" sz="2000" dirty="0">
                <a:solidFill>
                  <a:schemeClr val="tx1">
                    <a:lumMod val="75000"/>
                    <a:lumOff val="25000"/>
                  </a:schemeClr>
                </a:solidFill>
                <a:latin typeface="Arial" panose="020B0604020202020204" pitchFamily="34" charset="0"/>
                <a:cs typeface="Arial" panose="020B0604020202020204" pitchFamily="34" charset="0"/>
              </a:rPr>
              <a:t>), lo que da seguridad al ciudadano.</a:t>
            </a:r>
          </a:p>
          <a:p>
            <a:pPr marL="342900" lvl="1" indent="-342900" algn="just">
              <a:buFont typeface="Arial" panose="020B0604020202020204" pitchFamily="34" charset="0"/>
              <a:buChar char="•"/>
            </a:pPr>
            <a:endParaRPr lang="es-E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xmlns="" id="{0C308AAA-3DF6-4799-BFED-0E07170D2CA8}"/>
              </a:ext>
            </a:extLst>
          </p:cNvPr>
          <p:cNvSpPr txBox="1">
            <a:spLocks/>
          </p:cNvSpPr>
          <p:nvPr/>
        </p:nvSpPr>
        <p:spPr bwMode="auto">
          <a:xfrm>
            <a:off x="198679" y="1100467"/>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Confianza</a:t>
            </a:r>
          </a:p>
        </p:txBody>
      </p:sp>
      <p:sp>
        <p:nvSpPr>
          <p:cNvPr id="6" name="CuadroTexto 5">
            <a:extLst>
              <a:ext uri="{FF2B5EF4-FFF2-40B4-BE49-F238E27FC236}">
                <a16:creationId xmlns:a16="http://schemas.microsoft.com/office/drawing/2014/main" xmlns="" id="{BDBD89D4-980D-46D9-8251-9466BAF751DD}"/>
              </a:ext>
            </a:extLst>
          </p:cNvPr>
          <p:cNvSpPr txBox="1"/>
          <p:nvPr/>
        </p:nvSpPr>
        <p:spPr>
          <a:xfrm>
            <a:off x="5434359" y="4039739"/>
            <a:ext cx="3164208" cy="1323439"/>
          </a:xfrm>
          <a:prstGeom prst="rect">
            <a:avLst/>
          </a:prstGeom>
          <a:noFill/>
        </p:spPr>
        <p:txBody>
          <a:bodyPr wrap="square" rtlCol="0">
            <a:spAutoFit/>
          </a:bodyPr>
          <a:lstStyle/>
          <a:p>
            <a:pPr algn="r"/>
            <a:r>
              <a:rPr lang="es-ES" sz="2000" i="1" dirty="0">
                <a:solidFill>
                  <a:schemeClr val="tx1">
                    <a:lumMod val="75000"/>
                    <a:lumOff val="25000"/>
                  </a:schemeClr>
                </a:solidFill>
                <a:latin typeface="Arial" panose="020B0604020202020204" pitchFamily="34" charset="0"/>
                <a:cs typeface="Arial" panose="020B0604020202020204" pitchFamily="34" charset="0"/>
              </a:rPr>
              <a:t>“El 84 % de los peruanos que efectúan trámites ante el RENIEC se sienten satisfechos”.</a:t>
            </a:r>
          </a:p>
        </p:txBody>
      </p:sp>
      <p:sp>
        <p:nvSpPr>
          <p:cNvPr id="7" name="CuadroTexto 6">
            <a:extLst>
              <a:ext uri="{FF2B5EF4-FFF2-40B4-BE49-F238E27FC236}">
                <a16:creationId xmlns:a16="http://schemas.microsoft.com/office/drawing/2014/main" xmlns="" id="{BDBD89D4-980D-46D9-8251-9466BAF751DD}"/>
              </a:ext>
            </a:extLst>
          </p:cNvPr>
          <p:cNvSpPr txBox="1"/>
          <p:nvPr/>
        </p:nvSpPr>
        <p:spPr>
          <a:xfrm>
            <a:off x="5949364" y="5389564"/>
            <a:ext cx="2522781" cy="1292662"/>
          </a:xfrm>
          <a:prstGeom prst="rect">
            <a:avLst/>
          </a:prstGeom>
          <a:noFill/>
        </p:spPr>
        <p:txBody>
          <a:bodyPr wrap="square" rtlCol="0">
            <a:spAutoFit/>
          </a:bodyPr>
          <a:lstStyle/>
          <a:p>
            <a:pPr algn="r"/>
            <a:r>
              <a:rPr lang="es-ES" sz="1500" dirty="0">
                <a:solidFill>
                  <a:schemeClr val="tx1">
                    <a:lumMod val="75000"/>
                    <a:lumOff val="25000"/>
                  </a:schemeClr>
                </a:solidFill>
                <a:latin typeface="Arial" panose="020B0604020202020204" pitchFamily="34" charset="0"/>
                <a:cs typeface="Arial" panose="020B0604020202020204" pitchFamily="34" charset="0"/>
              </a:rPr>
              <a:t>Fuente: </a:t>
            </a:r>
            <a:r>
              <a:rPr lang="es-PE" sz="1600" dirty="0">
                <a:hlinkClick r:id="rId2"/>
              </a:rPr>
              <a:t>https://www.reniec.gob.pe/portal/detalleNota.htm?nota=00001356</a:t>
            </a:r>
            <a:endParaRPr lang="es-ES" sz="1500" dirty="0">
              <a:solidFill>
                <a:schemeClr val="tx1">
                  <a:lumMod val="75000"/>
                  <a:lumOff val="25000"/>
                </a:schemeClr>
              </a:solidFill>
              <a:latin typeface="Arial" panose="020B0604020202020204" pitchFamily="34" charset="0"/>
              <a:cs typeface="Arial" panose="020B0604020202020204" pitchFamily="34" charset="0"/>
            </a:endParaRPr>
          </a:p>
          <a:p>
            <a:pPr algn="r"/>
            <a:endParaRPr lang="es-PE" sz="15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242" name="Picture 2" descr="Image result for ciudadano en RENIEC"/>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95806" y="3996174"/>
            <a:ext cx="2150772" cy="268605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ciudadano en RENIEC"/>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4756" y="4220184"/>
            <a:ext cx="1551243" cy="238742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reniec.gob.pe/portal/images/salaPrensa/noticias/notaprensa/0103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08332" y="1224140"/>
            <a:ext cx="3225567" cy="227580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D6533E24-B84E-4EFC-AF38-C75A0F933B17}" type="slidenum">
              <a:rPr lang="es-PE" smtClean="0"/>
              <a:t>21</a:t>
            </a:fld>
            <a:endParaRPr lang="es-PE"/>
          </a:p>
        </p:txBody>
      </p:sp>
    </p:spTree>
    <p:extLst>
      <p:ext uri="{BB962C8B-B14F-4D97-AF65-F5344CB8AC3E}">
        <p14:creationId xmlns:p14="http://schemas.microsoft.com/office/powerpoint/2010/main" val="135392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xmlns="" id="{BDBD89D4-980D-46D9-8251-9466BAF751DD}"/>
              </a:ext>
            </a:extLst>
          </p:cNvPr>
          <p:cNvSpPr txBox="1"/>
          <p:nvPr/>
        </p:nvSpPr>
        <p:spPr>
          <a:xfrm>
            <a:off x="198679" y="1627517"/>
            <a:ext cx="4625569" cy="1015663"/>
          </a:xfrm>
          <a:prstGeom prst="rect">
            <a:avLst/>
          </a:prstGeom>
          <a:noFill/>
        </p:spPr>
        <p:txBody>
          <a:bodyPr wrap="square" rtlCol="0">
            <a:spAutoFit/>
          </a:bodyPr>
          <a:lstStyle/>
          <a:p>
            <a:pPr marL="342900" indent="-34290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Reducción de tiempos en traslados (no requiere desplazamiento físico).           </a:t>
            </a:r>
          </a:p>
          <a:p>
            <a:pPr algn="just"/>
            <a:r>
              <a:rPr lang="es-ES" sz="20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Título 1">
            <a:extLst>
              <a:ext uri="{FF2B5EF4-FFF2-40B4-BE49-F238E27FC236}">
                <a16:creationId xmlns:a16="http://schemas.microsoft.com/office/drawing/2014/main" xmlns="" id="{0C308AAA-3DF6-4799-BFED-0E07170D2CA8}"/>
              </a:ext>
            </a:extLst>
          </p:cNvPr>
          <p:cNvSpPr txBox="1">
            <a:spLocks/>
          </p:cNvSpPr>
          <p:nvPr/>
        </p:nvSpPr>
        <p:spPr bwMode="auto">
          <a:xfrm>
            <a:off x="198679" y="1100467"/>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Tiempo</a:t>
            </a:r>
          </a:p>
        </p:txBody>
      </p:sp>
      <p:pic>
        <p:nvPicPr>
          <p:cNvPr id="5" name="Imagen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23945" y="1251771"/>
            <a:ext cx="3763894" cy="2509262"/>
          </a:xfrm>
          <a:prstGeom prst="rect">
            <a:avLst/>
          </a:prstGeom>
        </p:spPr>
      </p:pic>
      <p:sp>
        <p:nvSpPr>
          <p:cNvPr id="10" name="CuadroTexto 9">
            <a:extLst>
              <a:ext uri="{FF2B5EF4-FFF2-40B4-BE49-F238E27FC236}">
                <a16:creationId xmlns:a16="http://schemas.microsoft.com/office/drawing/2014/main" xmlns="" id="{BDBD89D4-980D-46D9-8251-9466BAF751DD}"/>
              </a:ext>
            </a:extLst>
          </p:cNvPr>
          <p:cNvSpPr txBox="1"/>
          <p:nvPr/>
        </p:nvSpPr>
        <p:spPr>
          <a:xfrm>
            <a:off x="4445876" y="5526785"/>
            <a:ext cx="4698124" cy="1015663"/>
          </a:xfrm>
          <a:prstGeom prst="rect">
            <a:avLst/>
          </a:prstGeom>
          <a:noFill/>
        </p:spPr>
        <p:txBody>
          <a:bodyPr wrap="square" rtlCol="0">
            <a:spAutoFit/>
          </a:bodyPr>
          <a:lstStyle/>
          <a:p>
            <a:pPr algn="r"/>
            <a:r>
              <a:rPr lang="es-ES" sz="1500" dirty="0">
                <a:solidFill>
                  <a:schemeClr val="tx1">
                    <a:lumMod val="75000"/>
                    <a:lumOff val="25000"/>
                  </a:schemeClr>
                </a:solidFill>
                <a:latin typeface="Arial" panose="020B0604020202020204" pitchFamily="34" charset="0"/>
                <a:cs typeface="Arial" panose="020B0604020202020204" pitchFamily="34" charset="0"/>
              </a:rPr>
              <a:t>Fuente: </a:t>
            </a:r>
            <a:r>
              <a:rPr lang="es-PE" sz="1500" dirty="0">
                <a:latin typeface="Arial" panose="020B0604020202020204" pitchFamily="34" charset="0"/>
                <a:cs typeface="Arial" panose="020B0604020202020204" pitchFamily="34" charset="0"/>
                <a:hlinkClick r:id="rId3"/>
              </a:rPr>
              <a:t>https://rpp.pe/peru/actualidad/un-limeno-pierde-en-promedio-20-dias-al-ano-atrapado-en-el-trafico-noticia-1146916</a:t>
            </a:r>
            <a:endParaRPr lang="es-ES" sz="1500" dirty="0">
              <a:solidFill>
                <a:schemeClr val="tx1">
                  <a:lumMod val="75000"/>
                  <a:lumOff val="25000"/>
                </a:schemeClr>
              </a:solidFill>
              <a:latin typeface="Arial" panose="020B0604020202020204" pitchFamily="34" charset="0"/>
              <a:cs typeface="Arial" panose="020B0604020202020204" pitchFamily="34" charset="0"/>
            </a:endParaRPr>
          </a:p>
          <a:p>
            <a:pPr algn="r"/>
            <a:endParaRPr lang="es-PE" sz="15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xmlns="" id="{BDBD89D4-980D-46D9-8251-9466BAF751DD}"/>
              </a:ext>
            </a:extLst>
          </p:cNvPr>
          <p:cNvSpPr txBox="1"/>
          <p:nvPr/>
        </p:nvSpPr>
        <p:spPr>
          <a:xfrm>
            <a:off x="4210891" y="4102801"/>
            <a:ext cx="4691966" cy="1323439"/>
          </a:xfrm>
          <a:prstGeom prst="rect">
            <a:avLst/>
          </a:prstGeom>
          <a:noFill/>
        </p:spPr>
        <p:txBody>
          <a:bodyPr wrap="square" rtlCol="0">
            <a:spAutoFit/>
          </a:bodyPr>
          <a:lstStyle/>
          <a:p>
            <a:pPr algn="just"/>
            <a:r>
              <a:rPr lang="es-ES" sz="2000" i="1" dirty="0">
                <a:solidFill>
                  <a:schemeClr val="tx1">
                    <a:lumMod val="75000"/>
                    <a:lumOff val="25000"/>
                  </a:schemeClr>
                </a:solidFill>
                <a:latin typeface="Arial" panose="020B0604020202020204" pitchFamily="34" charset="0"/>
                <a:cs typeface="Arial" panose="020B0604020202020204" pitchFamily="34" charset="0"/>
              </a:rPr>
              <a:t>Una investigación de Fundación “Transitemos” indica que un limeño promedio pierde 20 días atrapado en el tráfico al año.</a:t>
            </a:r>
          </a:p>
        </p:txBody>
      </p:sp>
      <p:pic>
        <p:nvPicPr>
          <p:cNvPr id="8" name="Imagen 7"/>
          <p:cNvPicPr>
            <a:picLocks noChangeAspect="1"/>
          </p:cNvPicPr>
          <p:nvPr/>
        </p:nvPicPr>
        <p:blipFill>
          <a:blip r:embed="rId4"/>
          <a:stretch>
            <a:fillRect/>
          </a:stretch>
        </p:blipFill>
        <p:spPr>
          <a:xfrm>
            <a:off x="236482" y="2643180"/>
            <a:ext cx="3974409" cy="3699839"/>
          </a:xfrm>
          <a:prstGeom prst="rect">
            <a:avLst/>
          </a:prstGeom>
        </p:spPr>
      </p:pic>
      <p:sp>
        <p:nvSpPr>
          <p:cNvPr id="2" name="1 Marcador de número de diapositiva"/>
          <p:cNvSpPr>
            <a:spLocks noGrp="1"/>
          </p:cNvSpPr>
          <p:nvPr>
            <p:ph type="sldNum" sz="quarter" idx="12"/>
          </p:nvPr>
        </p:nvSpPr>
        <p:spPr/>
        <p:txBody>
          <a:bodyPr/>
          <a:lstStyle/>
          <a:p>
            <a:fld id="{D6533E24-B84E-4EFC-AF38-C75A0F933B17}" type="slidenum">
              <a:rPr lang="es-PE" smtClean="0"/>
              <a:t>22</a:t>
            </a:fld>
            <a:endParaRPr lang="es-PE"/>
          </a:p>
        </p:txBody>
      </p:sp>
    </p:spTree>
    <p:extLst>
      <p:ext uri="{BB962C8B-B14F-4D97-AF65-F5344CB8AC3E}">
        <p14:creationId xmlns:p14="http://schemas.microsoft.com/office/powerpoint/2010/main" val="4277174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xmlns="" id="{BDBD89D4-980D-46D9-8251-9466BAF751DD}"/>
              </a:ext>
            </a:extLst>
          </p:cNvPr>
          <p:cNvSpPr txBox="1"/>
          <p:nvPr/>
        </p:nvSpPr>
        <p:spPr>
          <a:xfrm>
            <a:off x="198679" y="1800937"/>
            <a:ext cx="3732190" cy="1938992"/>
          </a:xfrm>
          <a:prstGeom prst="rect">
            <a:avLst/>
          </a:prstGeom>
          <a:noFill/>
        </p:spPr>
        <p:txBody>
          <a:bodyPr wrap="square" rtlCol="0">
            <a:spAutoFit/>
          </a:bodyPr>
          <a:lstStyle/>
          <a:p>
            <a:pPr marL="342900" indent="-34290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Permite hacer seguimiento al trámite.</a:t>
            </a:r>
          </a:p>
          <a:p>
            <a:pPr marL="342900" indent="-34290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Permite descargar la respuesta en cualquier momento y lugar.</a:t>
            </a:r>
          </a:p>
          <a:p>
            <a:pPr marL="171450" indent="-171450" algn="just">
              <a:buFont typeface="Arial" panose="020B0604020202020204" pitchFamily="34" charset="0"/>
              <a:buChar char="•"/>
            </a:pPr>
            <a:endParaRPr lang="es-PE"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7483" y="3655334"/>
            <a:ext cx="3613386" cy="2735402"/>
          </a:xfrm>
          <a:prstGeom prst="rect">
            <a:avLst/>
          </a:prstGeom>
        </p:spPr>
      </p:pic>
      <p:sp>
        <p:nvSpPr>
          <p:cNvPr id="4" name="Título 1">
            <a:extLst>
              <a:ext uri="{FF2B5EF4-FFF2-40B4-BE49-F238E27FC236}">
                <a16:creationId xmlns:a16="http://schemas.microsoft.com/office/drawing/2014/main" xmlns="" id="{0C308AAA-3DF6-4799-BFED-0E07170D2CA8}"/>
              </a:ext>
            </a:extLst>
          </p:cNvPr>
          <p:cNvSpPr txBox="1">
            <a:spLocks/>
          </p:cNvSpPr>
          <p:nvPr/>
        </p:nvSpPr>
        <p:spPr bwMode="auto">
          <a:xfrm>
            <a:off x="198679" y="1051348"/>
            <a:ext cx="857702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s-PE" altLang="es-PE"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Trazabilidad</a:t>
            </a:r>
          </a:p>
        </p:txBody>
      </p:sp>
      <p:pic>
        <p:nvPicPr>
          <p:cNvPr id="6148" name="Picture 4"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2084" y="4797790"/>
            <a:ext cx="1898918" cy="189891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4416" y="1578398"/>
            <a:ext cx="3242239" cy="3444637"/>
          </a:xfrm>
          <a:prstGeom prst="rect">
            <a:avLst/>
          </a:prstGeom>
          <a:ln>
            <a:solidFill>
              <a:schemeClr val="tx1"/>
            </a:solidFill>
          </a:ln>
        </p:spPr>
      </p:pic>
      <p:sp>
        <p:nvSpPr>
          <p:cNvPr id="3" name="2 Marcador de número de diapositiva"/>
          <p:cNvSpPr>
            <a:spLocks noGrp="1"/>
          </p:cNvSpPr>
          <p:nvPr>
            <p:ph type="sldNum" sz="quarter" idx="12"/>
          </p:nvPr>
        </p:nvSpPr>
        <p:spPr/>
        <p:txBody>
          <a:bodyPr/>
          <a:lstStyle/>
          <a:p>
            <a:fld id="{D6533E24-B84E-4EFC-AF38-C75A0F933B17}" type="slidenum">
              <a:rPr lang="es-PE" smtClean="0"/>
              <a:t>23</a:t>
            </a:fld>
            <a:endParaRPr lang="es-PE"/>
          </a:p>
        </p:txBody>
      </p:sp>
    </p:spTree>
    <p:extLst>
      <p:ext uri="{BB962C8B-B14F-4D97-AF65-F5344CB8AC3E}">
        <p14:creationId xmlns:p14="http://schemas.microsoft.com/office/powerpoint/2010/main" val="312709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030A0945-68E8-44C2-AF5C-04454FD3BEA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Effect>
                      <a14:saturation sat="0"/>
                    </a14:imgEffect>
                  </a14:imgLayer>
                </a14:imgProps>
              </a:ext>
              <a:ext uri="{28A0092B-C50C-407E-A947-70E740481C1C}">
                <a14:useLocalDpi xmlns:a14="http://schemas.microsoft.com/office/drawing/2010/main"/>
              </a:ext>
            </a:extLst>
          </a:blip>
          <a:srcRect/>
          <a:stretch/>
        </p:blipFill>
        <p:spPr bwMode="auto">
          <a:xfrm>
            <a:off x="2097043" y="2573709"/>
            <a:ext cx="6458378" cy="4212985"/>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xmlns="" id="{0C308AAA-3DF6-4799-BFED-0E07170D2CA8}"/>
              </a:ext>
            </a:extLst>
          </p:cNvPr>
          <p:cNvSpPr txBox="1">
            <a:spLocks/>
          </p:cNvSpPr>
          <p:nvPr/>
        </p:nvSpPr>
        <p:spPr bwMode="auto">
          <a:xfrm>
            <a:off x="149431" y="1111786"/>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Rompe Fronteras</a:t>
            </a:r>
          </a:p>
        </p:txBody>
      </p:sp>
      <p:sp>
        <p:nvSpPr>
          <p:cNvPr id="21" name="CuadroTexto 20">
            <a:extLst>
              <a:ext uri="{FF2B5EF4-FFF2-40B4-BE49-F238E27FC236}">
                <a16:creationId xmlns:a16="http://schemas.microsoft.com/office/drawing/2014/main" xmlns="" id="{BDBD89D4-980D-46D9-8251-9466BAF751DD}"/>
              </a:ext>
            </a:extLst>
          </p:cNvPr>
          <p:cNvSpPr txBox="1"/>
          <p:nvPr/>
        </p:nvSpPr>
        <p:spPr>
          <a:xfrm>
            <a:off x="349417" y="1615469"/>
            <a:ext cx="8206004" cy="1323439"/>
          </a:xfrm>
          <a:prstGeom prst="rect">
            <a:avLst/>
          </a:prstGeom>
          <a:noFill/>
        </p:spPr>
        <p:txBody>
          <a:bodyPr wrap="square" rtlCol="0">
            <a:spAutoFit/>
          </a:bodyPr>
          <a:lstStyle/>
          <a:p>
            <a:pPr algn="just"/>
            <a:r>
              <a:rPr lang="es-ES" sz="2000" dirty="0">
                <a:solidFill>
                  <a:schemeClr val="tx1">
                    <a:lumMod val="75000"/>
                    <a:lumOff val="25000"/>
                  </a:schemeClr>
                </a:solidFill>
                <a:latin typeface="Arial" panose="020B0604020202020204" pitchFamily="34" charset="0"/>
                <a:cs typeface="Arial" panose="020B0604020202020204" pitchFamily="34" charset="0"/>
              </a:rPr>
              <a:t>Del total de procesos administrativos que hemos puesto a disposición de manera virtual, a la fecha 74% de las atenciones se realizan en canales virtuales.</a:t>
            </a:r>
          </a:p>
          <a:p>
            <a:pPr marL="171450" indent="-171450" algn="just">
              <a:buFont typeface="Arial" panose="020B0604020202020204" pitchFamily="34" charset="0"/>
              <a:buChar char="•"/>
            </a:pPr>
            <a:endParaRPr lang="es-PE"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2" name="Imagen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5261" y="2800974"/>
            <a:ext cx="504915" cy="504915"/>
          </a:xfrm>
          <a:prstGeom prst="rect">
            <a:avLst/>
          </a:prstGeom>
        </p:spPr>
      </p:pic>
      <p:pic>
        <p:nvPicPr>
          <p:cNvPr id="26" name="Imagen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4611" y="3008997"/>
            <a:ext cx="504915" cy="504915"/>
          </a:xfrm>
          <a:prstGeom prst="rect">
            <a:avLst/>
          </a:prstGeom>
        </p:spPr>
      </p:pic>
      <p:pic>
        <p:nvPicPr>
          <p:cNvPr id="27" name="Imagen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5810" y="3167955"/>
            <a:ext cx="504915" cy="504915"/>
          </a:xfrm>
          <a:prstGeom prst="rect">
            <a:avLst/>
          </a:prstGeom>
        </p:spPr>
      </p:pic>
      <p:pic>
        <p:nvPicPr>
          <p:cNvPr id="28" name="Imagen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3214" y="5223384"/>
            <a:ext cx="504915" cy="504915"/>
          </a:xfrm>
          <a:prstGeom prst="rect">
            <a:avLst/>
          </a:prstGeom>
        </p:spPr>
      </p:pic>
      <p:pic>
        <p:nvPicPr>
          <p:cNvPr id="29" name="Imagen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5672" y="5389395"/>
            <a:ext cx="504915" cy="504915"/>
          </a:xfrm>
          <a:prstGeom prst="rect">
            <a:avLst/>
          </a:prstGeom>
        </p:spPr>
      </p:pic>
      <p:pic>
        <p:nvPicPr>
          <p:cNvPr id="30" name="Imagen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2978" y="3579083"/>
            <a:ext cx="504915" cy="504915"/>
          </a:xfrm>
          <a:prstGeom prst="rect">
            <a:avLst/>
          </a:prstGeom>
        </p:spPr>
      </p:pic>
      <p:pic>
        <p:nvPicPr>
          <p:cNvPr id="31" name="Imagen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8267" y="4539772"/>
            <a:ext cx="504915" cy="504915"/>
          </a:xfrm>
          <a:prstGeom prst="rect">
            <a:avLst/>
          </a:prstGeom>
        </p:spPr>
      </p:pic>
      <p:pic>
        <p:nvPicPr>
          <p:cNvPr id="2066" name="Picture 18" descr="Image result for reniec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55775" y="5168235"/>
            <a:ext cx="577203" cy="221160"/>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3352" y="4083998"/>
            <a:ext cx="504915" cy="504915"/>
          </a:xfrm>
          <a:prstGeom prst="rect">
            <a:avLst/>
          </a:prstGeom>
        </p:spPr>
      </p:pic>
      <p:sp>
        <p:nvSpPr>
          <p:cNvPr id="2" name="1 Marcador de número de diapositiva"/>
          <p:cNvSpPr>
            <a:spLocks noGrp="1"/>
          </p:cNvSpPr>
          <p:nvPr>
            <p:ph type="sldNum" sz="quarter" idx="12"/>
          </p:nvPr>
        </p:nvSpPr>
        <p:spPr/>
        <p:txBody>
          <a:bodyPr/>
          <a:lstStyle/>
          <a:p>
            <a:fld id="{D6533E24-B84E-4EFC-AF38-C75A0F933B17}" type="slidenum">
              <a:rPr lang="es-PE" smtClean="0"/>
              <a:t>24</a:t>
            </a:fld>
            <a:endParaRPr lang="es-PE"/>
          </a:p>
        </p:txBody>
      </p:sp>
    </p:spTree>
    <p:extLst>
      <p:ext uri="{BB962C8B-B14F-4D97-AF65-F5344CB8AC3E}">
        <p14:creationId xmlns:p14="http://schemas.microsoft.com/office/powerpoint/2010/main" val="946646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DBD89D4-980D-46D9-8251-9466BAF751DD}"/>
              </a:ext>
            </a:extLst>
          </p:cNvPr>
          <p:cNvSpPr txBox="1"/>
          <p:nvPr/>
        </p:nvSpPr>
        <p:spPr>
          <a:xfrm>
            <a:off x="198680" y="1627517"/>
            <a:ext cx="4026480" cy="1015663"/>
          </a:xfrm>
          <a:prstGeom prst="rect">
            <a:avLst/>
          </a:prstGeom>
          <a:noFill/>
        </p:spPr>
        <p:txBody>
          <a:bodyPr wrap="square" rtlCol="0">
            <a:spAutoFit/>
          </a:bodyPr>
          <a:lstStyle/>
          <a:p>
            <a:pPr marL="342900" indent="-34290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Acercamiento al ciudadano al uso de trámites virtuales con entidades del Estado.</a:t>
            </a:r>
          </a:p>
        </p:txBody>
      </p:sp>
      <p:sp>
        <p:nvSpPr>
          <p:cNvPr id="5" name="Título 1">
            <a:extLst>
              <a:ext uri="{FF2B5EF4-FFF2-40B4-BE49-F238E27FC236}">
                <a16:creationId xmlns:a16="http://schemas.microsoft.com/office/drawing/2014/main" xmlns="" id="{0C308AAA-3DF6-4799-BFED-0E07170D2CA8}"/>
              </a:ext>
            </a:extLst>
          </p:cNvPr>
          <p:cNvSpPr txBox="1">
            <a:spLocks/>
          </p:cNvSpPr>
          <p:nvPr/>
        </p:nvSpPr>
        <p:spPr bwMode="auto">
          <a:xfrm>
            <a:off x="198679" y="1100467"/>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Aplicación de la tecnología</a:t>
            </a:r>
          </a:p>
        </p:txBody>
      </p:sp>
      <p:sp>
        <p:nvSpPr>
          <p:cNvPr id="7" name="CuadroTexto 6">
            <a:extLst>
              <a:ext uri="{FF2B5EF4-FFF2-40B4-BE49-F238E27FC236}">
                <a16:creationId xmlns:a16="http://schemas.microsoft.com/office/drawing/2014/main" xmlns="" id="{BDBD89D4-980D-46D9-8251-9466BAF751DD}"/>
              </a:ext>
            </a:extLst>
          </p:cNvPr>
          <p:cNvSpPr txBox="1"/>
          <p:nvPr/>
        </p:nvSpPr>
        <p:spPr>
          <a:xfrm>
            <a:off x="578068" y="4232930"/>
            <a:ext cx="2448911" cy="1200329"/>
          </a:xfrm>
          <a:prstGeom prst="rect">
            <a:avLst/>
          </a:prstGeom>
          <a:noFill/>
        </p:spPr>
        <p:txBody>
          <a:bodyPr wrap="square" rtlCol="0">
            <a:spAutoFit/>
          </a:bodyPr>
          <a:lstStyle/>
          <a:p>
            <a:pPr algn="just"/>
            <a:r>
              <a:rPr lang="es-ES" dirty="0">
                <a:solidFill>
                  <a:schemeClr val="tx1">
                    <a:lumMod val="75000"/>
                    <a:lumOff val="25000"/>
                  </a:schemeClr>
                </a:solidFill>
                <a:latin typeface="Arial" panose="020B0604020202020204" pitchFamily="34" charset="0"/>
                <a:cs typeface="Arial" panose="020B0604020202020204" pitchFamily="34" charset="0"/>
              </a:rPr>
              <a:t>Experiencia que muchos ya tienen con empresas privadas.</a:t>
            </a:r>
          </a:p>
          <a:p>
            <a:pPr algn="just"/>
            <a:endParaRPr lang="es-ES" i="1" dirty="0">
              <a:latin typeface="Arial" panose="020B0604020202020204" pitchFamily="34" charset="0"/>
              <a:cs typeface="Arial" panose="020B0604020202020204" pitchFamily="34" charset="0"/>
            </a:endParaRPr>
          </a:p>
        </p:txBody>
      </p:sp>
      <p:pic>
        <p:nvPicPr>
          <p:cNvPr id="11268" name="Picture 4"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1425" y="3970171"/>
            <a:ext cx="2638495" cy="263849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8936" y="1632075"/>
            <a:ext cx="4383472" cy="2022210"/>
          </a:xfrm>
          <a:prstGeom prst="rect">
            <a:avLst/>
          </a:prstGeom>
        </p:spPr>
      </p:pic>
      <p:sp>
        <p:nvSpPr>
          <p:cNvPr id="2" name="1 Marcador de número de diapositiva"/>
          <p:cNvSpPr>
            <a:spLocks noGrp="1"/>
          </p:cNvSpPr>
          <p:nvPr>
            <p:ph type="sldNum" sz="quarter" idx="12"/>
          </p:nvPr>
        </p:nvSpPr>
        <p:spPr/>
        <p:txBody>
          <a:bodyPr/>
          <a:lstStyle/>
          <a:p>
            <a:fld id="{D6533E24-B84E-4EFC-AF38-C75A0F933B17}" type="slidenum">
              <a:rPr lang="es-PE" smtClean="0"/>
              <a:t>25</a:t>
            </a:fld>
            <a:endParaRPr lang="es-PE"/>
          </a:p>
        </p:txBody>
      </p:sp>
    </p:spTree>
    <p:extLst>
      <p:ext uri="{BB962C8B-B14F-4D97-AF65-F5344CB8AC3E}">
        <p14:creationId xmlns:p14="http://schemas.microsoft.com/office/powerpoint/2010/main" val="1551246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9801" y="1837724"/>
            <a:ext cx="4521200" cy="48043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Título 1">
            <a:extLst>
              <a:ext uri="{FF2B5EF4-FFF2-40B4-BE49-F238E27FC236}">
                <a16:creationId xmlns:a16="http://schemas.microsoft.com/office/drawing/2014/main" xmlns="" id="{0C308AAA-3DF6-4799-BFED-0E07170D2CA8}"/>
              </a:ext>
            </a:extLst>
          </p:cNvPr>
          <p:cNvSpPr txBox="1">
            <a:spLocks/>
          </p:cNvSpPr>
          <p:nvPr/>
        </p:nvSpPr>
        <p:spPr bwMode="auto">
          <a:xfrm>
            <a:off x="335313" y="1310674"/>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Accesibilidad a la respuesta</a:t>
            </a:r>
          </a:p>
        </p:txBody>
      </p:sp>
      <p:grpSp>
        <p:nvGrpSpPr>
          <p:cNvPr id="6" name="Grupo 5"/>
          <p:cNvGrpSpPr/>
          <p:nvPr/>
        </p:nvGrpSpPr>
        <p:grpSpPr>
          <a:xfrm>
            <a:off x="433131" y="1983336"/>
            <a:ext cx="3917175" cy="4475355"/>
            <a:chOff x="4363385" y="1186197"/>
            <a:chExt cx="3917175" cy="4475355"/>
          </a:xfrm>
        </p:grpSpPr>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63385" y="1186197"/>
              <a:ext cx="3917175" cy="2912837"/>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6424" y="4099034"/>
              <a:ext cx="3336846" cy="1562518"/>
            </a:xfrm>
            <a:prstGeom prst="rect">
              <a:avLst/>
            </a:prstGeom>
          </p:spPr>
        </p:pic>
      </p:grpSp>
      <p:pic>
        <p:nvPicPr>
          <p:cNvPr id="10" name="Imagen 9">
            <a:extLst>
              <a:ext uri="{FF2B5EF4-FFF2-40B4-BE49-F238E27FC236}">
                <a16:creationId xmlns:a16="http://schemas.microsoft.com/office/drawing/2014/main" xmlns="" id="{4526C949-6DA2-4AD9-9B9A-938A73CB22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53" r="1429"/>
          <a:stretch/>
        </p:blipFill>
        <p:spPr>
          <a:xfrm>
            <a:off x="5162838" y="2006612"/>
            <a:ext cx="3297991" cy="2889561"/>
          </a:xfrm>
          <a:prstGeom prst="rect">
            <a:avLst/>
          </a:prstGeom>
        </p:spPr>
      </p:pic>
      <p:cxnSp>
        <p:nvCxnSpPr>
          <p:cNvPr id="12" name="Conector recto de flecha 11"/>
          <p:cNvCxnSpPr/>
          <p:nvPr/>
        </p:nvCxnSpPr>
        <p:spPr>
          <a:xfrm flipH="1">
            <a:off x="4160505" y="3628259"/>
            <a:ext cx="1755228" cy="599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xmlns="" id="{BDBD89D4-980D-46D9-8251-9466BAF751DD}"/>
              </a:ext>
            </a:extLst>
          </p:cNvPr>
          <p:cNvSpPr txBox="1"/>
          <p:nvPr/>
        </p:nvSpPr>
        <p:spPr>
          <a:xfrm>
            <a:off x="4697755" y="5241688"/>
            <a:ext cx="3991674" cy="677108"/>
          </a:xfrm>
          <a:prstGeom prst="rect">
            <a:avLst/>
          </a:prstGeom>
          <a:noFill/>
        </p:spPr>
        <p:txBody>
          <a:bodyPr wrap="square" rtlCol="0">
            <a:spAutoFit/>
          </a:bodyPr>
          <a:lstStyle/>
          <a:p>
            <a:pPr algn="just"/>
            <a:r>
              <a:rPr lang="es-ES" sz="1900" i="1" dirty="0">
                <a:solidFill>
                  <a:schemeClr val="tx1">
                    <a:lumMod val="75000"/>
                    <a:lumOff val="25000"/>
                  </a:schemeClr>
                </a:solidFill>
                <a:latin typeface="Arial" panose="020B0604020202020204" pitchFamily="34" charset="0"/>
                <a:cs typeface="Arial" panose="020B0604020202020204" pitchFamily="34" charset="0"/>
              </a:rPr>
              <a:t>Descarga de Carta de Respuesta a SAIP con firma electrónica.</a:t>
            </a:r>
          </a:p>
        </p:txBody>
      </p:sp>
      <p:sp>
        <p:nvSpPr>
          <p:cNvPr id="3" name="2 Marcador de número de diapositiva"/>
          <p:cNvSpPr>
            <a:spLocks noGrp="1"/>
          </p:cNvSpPr>
          <p:nvPr>
            <p:ph type="sldNum" sz="quarter" idx="12"/>
          </p:nvPr>
        </p:nvSpPr>
        <p:spPr/>
        <p:txBody>
          <a:bodyPr/>
          <a:lstStyle/>
          <a:p>
            <a:fld id="{D6533E24-B84E-4EFC-AF38-C75A0F933B17}" type="slidenum">
              <a:rPr lang="es-PE" smtClean="0"/>
              <a:t>26</a:t>
            </a:fld>
            <a:endParaRPr lang="es-PE"/>
          </a:p>
        </p:txBody>
      </p:sp>
    </p:spTree>
    <p:extLst>
      <p:ext uri="{BB962C8B-B14F-4D97-AF65-F5344CB8AC3E}">
        <p14:creationId xmlns:p14="http://schemas.microsoft.com/office/powerpoint/2010/main" val="95350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xmlns="" id="{BDBD89D4-980D-46D9-8251-9466BAF751DD}"/>
              </a:ext>
            </a:extLst>
          </p:cNvPr>
          <p:cNvSpPr txBox="1"/>
          <p:nvPr/>
        </p:nvSpPr>
        <p:spPr>
          <a:xfrm>
            <a:off x="198679" y="1627517"/>
            <a:ext cx="8493376" cy="1015663"/>
          </a:xfrm>
          <a:prstGeom prst="rect">
            <a:avLst/>
          </a:prstGeom>
          <a:noFill/>
        </p:spPr>
        <p:txBody>
          <a:bodyPr wrap="square" rtlCol="0">
            <a:spAutoFit/>
          </a:bodyPr>
          <a:lstStyle/>
          <a:p>
            <a:pPr marL="285750" indent="-28575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Contribuye a la Transformación Digital del Estado.</a:t>
            </a:r>
          </a:p>
          <a:p>
            <a:pPr marL="285750" indent="-28575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Promueve el Gobierno Abierto.</a:t>
            </a:r>
          </a:p>
          <a:p>
            <a:pPr marL="171450" indent="-171450" algn="just">
              <a:buFont typeface="Arial" panose="020B0604020202020204" pitchFamily="34" charset="0"/>
              <a:buChar char="•"/>
            </a:pPr>
            <a:endParaRPr lang="es-PE"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xmlns="" id="{0C308AAA-3DF6-4799-BFED-0E07170D2CA8}"/>
              </a:ext>
            </a:extLst>
          </p:cNvPr>
          <p:cNvSpPr txBox="1">
            <a:spLocks/>
          </p:cNvSpPr>
          <p:nvPr/>
        </p:nvSpPr>
        <p:spPr bwMode="auto">
          <a:xfrm>
            <a:off x="198679" y="1100467"/>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7500" lnSpcReduction="20000"/>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lang="es-PE" altLang="es-PE" b="1" dirty="0">
                <a:solidFill>
                  <a:srgbClr val="002060"/>
                </a:solidFill>
              </a:rPr>
              <a:t>Mejoras en la gestión del Estado</a:t>
            </a:r>
            <a:endPar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 name="CuadroTexto 3">
            <a:extLst>
              <a:ext uri="{FF2B5EF4-FFF2-40B4-BE49-F238E27FC236}">
                <a16:creationId xmlns:a16="http://schemas.microsoft.com/office/drawing/2014/main" xmlns="" id="{BDBD89D4-980D-46D9-8251-9466BAF751DD}"/>
              </a:ext>
            </a:extLst>
          </p:cNvPr>
          <p:cNvSpPr txBox="1"/>
          <p:nvPr/>
        </p:nvSpPr>
        <p:spPr>
          <a:xfrm>
            <a:off x="471775" y="5181600"/>
            <a:ext cx="7978541" cy="1554272"/>
          </a:xfrm>
          <a:prstGeom prst="rect">
            <a:avLst/>
          </a:prstGeom>
          <a:noFill/>
        </p:spPr>
        <p:txBody>
          <a:bodyPr wrap="square" rtlCol="0">
            <a:spAutoFit/>
          </a:bodyPr>
          <a:lstStyle/>
          <a:p>
            <a:pPr algn="just"/>
            <a:r>
              <a:rPr lang="es-ES" sz="1900" i="1" dirty="0">
                <a:solidFill>
                  <a:schemeClr val="tx1">
                    <a:lumMod val="75000"/>
                    <a:lumOff val="25000"/>
                  </a:schemeClr>
                </a:solidFill>
                <a:latin typeface="Arial" panose="020B0604020202020204" pitchFamily="34" charset="0"/>
                <a:cs typeface="Arial" panose="020B0604020202020204" pitchFamily="34" charset="0"/>
              </a:rPr>
              <a:t>El </a:t>
            </a:r>
            <a:r>
              <a:rPr lang="es-ES" sz="1900" i="1" dirty="0" err="1">
                <a:solidFill>
                  <a:schemeClr val="tx1">
                    <a:lumMod val="75000"/>
                    <a:lumOff val="25000"/>
                  </a:schemeClr>
                </a:solidFill>
                <a:latin typeface="Arial" panose="020B0604020202020204" pitchFamily="34" charset="0"/>
                <a:cs typeface="Arial" panose="020B0604020202020204" pitchFamily="34" charset="0"/>
              </a:rPr>
              <a:t>DNIe</a:t>
            </a:r>
            <a:r>
              <a:rPr lang="es-ES" sz="1900" i="1" dirty="0">
                <a:solidFill>
                  <a:schemeClr val="tx1">
                    <a:lumMod val="75000"/>
                    <a:lumOff val="25000"/>
                  </a:schemeClr>
                </a:solidFill>
                <a:latin typeface="Arial" panose="020B0604020202020204" pitchFamily="34" charset="0"/>
                <a:cs typeface="Arial" panose="020B0604020202020204" pitchFamily="34" charset="0"/>
              </a:rPr>
              <a:t> aporta a la modernización y simplificación de la administración pública, permite al Estado la posibilidad de ofrecer servicios al ciudadano a través de Internet, desde cualquier parte del país o del mundo y a cualquier momento. Los peruanos en el exterior recibirán la misma atención que recibirían si estuvieran en el Perú</a:t>
            </a:r>
          </a:p>
        </p:txBody>
      </p:sp>
      <p:pic>
        <p:nvPicPr>
          <p:cNvPr id="12290"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70636" y="2280152"/>
            <a:ext cx="5549462" cy="2901448"/>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D6533E24-B84E-4EFC-AF38-C75A0F933B17}" type="slidenum">
              <a:rPr lang="es-PE" smtClean="0"/>
              <a:t>27</a:t>
            </a:fld>
            <a:endParaRPr lang="es-PE"/>
          </a:p>
        </p:txBody>
      </p:sp>
    </p:spTree>
    <p:extLst>
      <p:ext uri="{BB962C8B-B14F-4D97-AF65-F5344CB8AC3E}">
        <p14:creationId xmlns:p14="http://schemas.microsoft.com/office/powerpoint/2010/main" val="3886893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0C308AAA-3DF6-4799-BFED-0E07170D2CA8}"/>
              </a:ext>
            </a:extLst>
          </p:cNvPr>
          <p:cNvSpPr txBox="1">
            <a:spLocks/>
          </p:cNvSpPr>
          <p:nvPr/>
        </p:nvSpPr>
        <p:spPr bwMode="auto">
          <a:xfrm>
            <a:off x="257498" y="1687209"/>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defTabSz="914400" eaLnBrk="1" hangingPunct="1">
              <a:defRPr/>
            </a:pPr>
            <a:r>
              <a:rPr lang="es-PE" altLang="es-PE" b="1" dirty="0">
                <a:solidFill>
                  <a:srgbClr val="002060"/>
                </a:solidFill>
              </a:rPr>
              <a:t>Sede Digital</a:t>
            </a:r>
            <a:endPar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6" name="CuadroTexto 5">
            <a:extLst>
              <a:ext uri="{FF2B5EF4-FFF2-40B4-BE49-F238E27FC236}">
                <a16:creationId xmlns:a16="http://schemas.microsoft.com/office/drawing/2014/main" xmlns="" id="{BDBD89D4-980D-46D9-8251-9466BAF751DD}"/>
              </a:ext>
            </a:extLst>
          </p:cNvPr>
          <p:cNvSpPr txBox="1"/>
          <p:nvPr/>
        </p:nvSpPr>
        <p:spPr>
          <a:xfrm>
            <a:off x="213334" y="2222841"/>
            <a:ext cx="4982923" cy="4093428"/>
          </a:xfrm>
          <a:prstGeom prst="rect">
            <a:avLst/>
          </a:prstGeom>
          <a:noFill/>
        </p:spPr>
        <p:txBody>
          <a:bodyPr wrap="square" rtlCol="0">
            <a:spAutoFit/>
          </a:bodyPr>
          <a:lstStyle/>
          <a:p>
            <a:pPr marL="285750" indent="-28575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Es un tipo de canal digital, a través del cual pueden acceder los ciudadanos y personas en general a un catálogo de servicios digitales, realizar trámites, hacer seguimiento de los mismos, </a:t>
            </a:r>
            <a:r>
              <a:rPr lang="es-ES" sz="2000" dirty="0" err="1">
                <a:solidFill>
                  <a:schemeClr val="tx1">
                    <a:lumMod val="75000"/>
                    <a:lumOff val="25000"/>
                  </a:schemeClr>
                </a:solidFill>
                <a:latin typeface="Arial" panose="020B0604020202020204" pitchFamily="34" charset="0"/>
                <a:cs typeface="Arial" panose="020B0604020202020204" pitchFamily="34" charset="0"/>
              </a:rPr>
              <a:t>recepcionar</a:t>
            </a:r>
            <a:r>
              <a:rPr lang="es-ES" sz="2000" dirty="0">
                <a:solidFill>
                  <a:schemeClr val="tx1">
                    <a:lumMod val="75000"/>
                    <a:lumOff val="25000"/>
                  </a:schemeClr>
                </a:solidFill>
                <a:latin typeface="Arial" panose="020B0604020202020204" pitchFamily="34" charset="0"/>
                <a:cs typeface="Arial" panose="020B0604020202020204" pitchFamily="34" charset="0"/>
              </a:rPr>
              <a:t> y enviar documentos electrónicos, y cuya titularidad, gestión y administración corresponde a cada entidad de la Administración Pública en los tres niveles de gobierno (Art. 20 DL 1412).</a:t>
            </a:r>
          </a:p>
          <a:p>
            <a:pPr marL="285750" indent="-28575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Se considera al nombre de dominio de la entidad (dominio “.gob.pe”).</a:t>
            </a:r>
          </a:p>
        </p:txBody>
      </p:sp>
      <p:pic>
        <p:nvPicPr>
          <p:cNvPr id="13314" name="Picture 2" descr="Related image"/>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307724" y="2144111"/>
            <a:ext cx="3494181" cy="319514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xmlns="" id="{CE41D527-A8DF-4075-A0BA-4EF9EA28CE13}"/>
              </a:ext>
            </a:extLst>
          </p:cNvPr>
          <p:cNvSpPr/>
          <p:nvPr/>
        </p:nvSpPr>
        <p:spPr>
          <a:xfrm>
            <a:off x="257498" y="1128920"/>
            <a:ext cx="8558690" cy="523220"/>
          </a:xfrm>
          <a:prstGeom prst="rect">
            <a:avLst/>
          </a:prstGeom>
        </p:spPr>
        <p:txBody>
          <a:bodyPr wrap="none">
            <a:spAutoFit/>
          </a:bodyPr>
          <a:lstStyle/>
          <a:p>
            <a:r>
              <a:rPr lang="es-PE" sz="2800" b="1" cap="all" dirty="0">
                <a:solidFill>
                  <a:srgbClr val="000000"/>
                </a:solidFill>
                <a:latin typeface="SwitzerlandNarrow"/>
              </a:rPr>
              <a:t>Decreto legislativo 1412 - LEY DE GOBIERNO DIGITAL</a:t>
            </a:r>
            <a:endParaRPr lang="es-PE" sz="2800" dirty="0"/>
          </a:p>
        </p:txBody>
      </p:sp>
      <p:sp>
        <p:nvSpPr>
          <p:cNvPr id="3" name="2 Marcador de número de diapositiva"/>
          <p:cNvSpPr>
            <a:spLocks noGrp="1"/>
          </p:cNvSpPr>
          <p:nvPr>
            <p:ph type="sldNum" sz="quarter" idx="12"/>
          </p:nvPr>
        </p:nvSpPr>
        <p:spPr/>
        <p:txBody>
          <a:bodyPr/>
          <a:lstStyle/>
          <a:p>
            <a:fld id="{D6533E24-B84E-4EFC-AF38-C75A0F933B17}" type="slidenum">
              <a:rPr lang="es-PE" smtClean="0"/>
              <a:t>28</a:t>
            </a:fld>
            <a:endParaRPr lang="es-PE"/>
          </a:p>
        </p:txBody>
      </p:sp>
    </p:spTree>
    <p:extLst>
      <p:ext uri="{BB962C8B-B14F-4D97-AF65-F5344CB8AC3E}">
        <p14:creationId xmlns:p14="http://schemas.microsoft.com/office/powerpoint/2010/main" val="1209234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0C308AAA-3DF6-4799-BFED-0E07170D2CA8}"/>
              </a:ext>
            </a:extLst>
          </p:cNvPr>
          <p:cNvSpPr txBox="1">
            <a:spLocks/>
          </p:cNvSpPr>
          <p:nvPr/>
        </p:nvSpPr>
        <p:spPr bwMode="auto">
          <a:xfrm>
            <a:off x="240720" y="1175480"/>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defTabSz="914400" eaLnBrk="1" hangingPunct="1">
              <a:defRPr/>
            </a:pPr>
            <a:r>
              <a:rPr lang="es-PE" altLang="es-PE" b="1" dirty="0">
                <a:solidFill>
                  <a:srgbClr val="002060"/>
                </a:solidFill>
              </a:rPr>
              <a:t>Registro Digital</a:t>
            </a:r>
            <a:endPar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6" name="CuadroTexto 5">
            <a:extLst>
              <a:ext uri="{FF2B5EF4-FFF2-40B4-BE49-F238E27FC236}">
                <a16:creationId xmlns:a16="http://schemas.microsoft.com/office/drawing/2014/main" xmlns="" id="{BDBD89D4-980D-46D9-8251-9466BAF751DD}"/>
              </a:ext>
            </a:extLst>
          </p:cNvPr>
          <p:cNvSpPr txBox="1"/>
          <p:nvPr/>
        </p:nvSpPr>
        <p:spPr>
          <a:xfrm>
            <a:off x="309036" y="1797123"/>
            <a:ext cx="4573019" cy="2862322"/>
          </a:xfrm>
          <a:prstGeom prst="rect">
            <a:avLst/>
          </a:prstGeom>
          <a:noFill/>
        </p:spPr>
        <p:txBody>
          <a:bodyPr wrap="square" rtlCol="0">
            <a:spAutoFit/>
          </a:bodyPr>
          <a:lstStyle/>
          <a:p>
            <a:pPr marL="285750" indent="-28575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Las sedes digitales de las entidades de la Administración Pública cuentan con un registro digital para recibir documentos, solicitudes, escritos y comunicaciones electrónicas dirigidas a dicha entidad (Art. 21 DL 1412).</a:t>
            </a:r>
          </a:p>
          <a:p>
            <a:pPr marL="285750" indent="-285750" algn="just">
              <a:buFont typeface="Arial" panose="020B0604020202020204" pitchFamily="34" charset="0"/>
              <a:buChar char="•"/>
            </a:pPr>
            <a:r>
              <a:rPr lang="es-ES" sz="2000" dirty="0">
                <a:solidFill>
                  <a:schemeClr val="tx1">
                    <a:lumMod val="75000"/>
                    <a:lumOff val="25000"/>
                  </a:schemeClr>
                </a:solidFill>
                <a:latin typeface="Arial" panose="020B0604020202020204" pitchFamily="34" charset="0"/>
                <a:cs typeface="Arial" panose="020B0604020202020204" pitchFamily="34" charset="0"/>
              </a:rPr>
              <a:t>La Entidad deberá llevar un registro por cada sede.</a:t>
            </a:r>
          </a:p>
        </p:txBody>
      </p:sp>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38996" y="1618558"/>
            <a:ext cx="5715000" cy="3219451"/>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D6533E24-B84E-4EFC-AF38-C75A0F933B17}" type="slidenum">
              <a:rPr lang="es-PE" smtClean="0"/>
              <a:t>29</a:t>
            </a:fld>
            <a:endParaRPr lang="es-PE"/>
          </a:p>
        </p:txBody>
      </p:sp>
    </p:spTree>
    <p:extLst>
      <p:ext uri="{BB962C8B-B14F-4D97-AF65-F5344CB8AC3E}">
        <p14:creationId xmlns:p14="http://schemas.microsoft.com/office/powerpoint/2010/main" val="144500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05547BCC-974D-4B10-8FD2-0453FB847190}"/>
              </a:ext>
            </a:extLst>
          </p:cNvPr>
          <p:cNvSpPr txBox="1">
            <a:spLocks/>
          </p:cNvSpPr>
          <p:nvPr/>
        </p:nvSpPr>
        <p:spPr>
          <a:xfrm>
            <a:off x="2964975" y="3090483"/>
            <a:ext cx="3662327" cy="1255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Narrow" panose="020B0606020202030204" pitchFamily="34" charset="0"/>
                <a:ea typeface="+mj-ea"/>
                <a:cs typeface="+mj-cs"/>
              </a:defRPr>
            </a:lvl1pPr>
          </a:lstStyle>
          <a:p>
            <a:pPr algn="ctr"/>
            <a:r>
              <a:rPr lang="es-PE" altLang="es-PE" sz="3600" b="1" dirty="0"/>
              <a:t>1. Introducción al Evento</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3</a:t>
            </a:fld>
            <a:endParaRPr lang="es-PE"/>
          </a:p>
        </p:txBody>
      </p:sp>
    </p:spTree>
    <p:extLst>
      <p:ext uri="{BB962C8B-B14F-4D97-AF65-F5344CB8AC3E}">
        <p14:creationId xmlns:p14="http://schemas.microsoft.com/office/powerpoint/2010/main" val="794649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0C308AAA-3DF6-4799-BFED-0E07170D2CA8}"/>
              </a:ext>
            </a:extLst>
          </p:cNvPr>
          <p:cNvSpPr txBox="1">
            <a:spLocks/>
          </p:cNvSpPr>
          <p:nvPr/>
        </p:nvSpPr>
        <p:spPr bwMode="auto">
          <a:xfrm>
            <a:off x="345824" y="1532832"/>
            <a:ext cx="47096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Domicilio Electrónico</a:t>
            </a:r>
          </a:p>
        </p:txBody>
      </p:sp>
      <p:sp>
        <p:nvSpPr>
          <p:cNvPr id="6" name="CuadroTexto 5">
            <a:extLst>
              <a:ext uri="{FF2B5EF4-FFF2-40B4-BE49-F238E27FC236}">
                <a16:creationId xmlns:a16="http://schemas.microsoft.com/office/drawing/2014/main" xmlns="" id="{BDBD89D4-980D-46D9-8251-9466BAF751DD}"/>
              </a:ext>
            </a:extLst>
          </p:cNvPr>
          <p:cNvSpPr txBox="1"/>
          <p:nvPr/>
        </p:nvSpPr>
        <p:spPr>
          <a:xfrm>
            <a:off x="345824" y="2059882"/>
            <a:ext cx="5497928" cy="2246769"/>
          </a:xfrm>
          <a:prstGeom prst="rect">
            <a:avLst/>
          </a:prstGeom>
          <a:noFill/>
        </p:spPr>
        <p:txBody>
          <a:bodyPr wrap="square" rtlCol="0">
            <a:spAutoFit/>
          </a:bodyPr>
          <a:lstStyle/>
          <a:p>
            <a:pPr algn="just"/>
            <a:r>
              <a:rPr lang="es-ES" sz="2000" dirty="0">
                <a:solidFill>
                  <a:schemeClr val="tx1">
                    <a:lumMod val="75000"/>
                    <a:lumOff val="25000"/>
                  </a:schemeClr>
                </a:solidFill>
                <a:latin typeface="Arial" panose="020B0604020202020204" pitchFamily="34" charset="0"/>
                <a:cs typeface="Arial" panose="020B0604020202020204" pitchFamily="34" charset="0"/>
              </a:rPr>
              <a:t>Atributos de la identidad digital que se constituye en el domicilio habitual de un ciudadano en el entorno digital, el cual es utilizado por las entidades de la Administración Pública para efectuar comunicaciones o notificaciones (Art. 22 DL 1412).</a:t>
            </a:r>
          </a:p>
          <a:p>
            <a:pPr marL="171450" indent="-171450" algn="just">
              <a:buFont typeface="Arial" panose="020B0604020202020204" pitchFamily="34" charset="0"/>
              <a:buChar char="•"/>
            </a:pPr>
            <a:endParaRPr lang="es-PE"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4102" name="Picture 6" descr="Image result for domicilio electronico"/>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0666" r="19696"/>
          <a:stretch/>
        </p:blipFill>
        <p:spPr bwMode="auto">
          <a:xfrm>
            <a:off x="6016359" y="1937625"/>
            <a:ext cx="2593629" cy="1822562"/>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D6533E24-B84E-4EFC-AF38-C75A0F933B17}" type="slidenum">
              <a:rPr lang="es-PE" smtClean="0"/>
              <a:t>30</a:t>
            </a:fld>
            <a:endParaRPr lang="es-PE"/>
          </a:p>
        </p:txBody>
      </p:sp>
    </p:spTree>
    <p:extLst>
      <p:ext uri="{BB962C8B-B14F-4D97-AF65-F5344CB8AC3E}">
        <p14:creationId xmlns:p14="http://schemas.microsoft.com/office/powerpoint/2010/main" val="3999418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05547BCC-974D-4B10-8FD2-0453FB847190}"/>
              </a:ext>
            </a:extLst>
          </p:cNvPr>
          <p:cNvSpPr txBox="1">
            <a:spLocks/>
          </p:cNvSpPr>
          <p:nvPr/>
        </p:nvSpPr>
        <p:spPr>
          <a:xfrm>
            <a:off x="2226143" y="3031760"/>
            <a:ext cx="4837387" cy="1657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Narrow" panose="020B0606020202030204" pitchFamily="34" charset="0"/>
                <a:ea typeface="+mj-ea"/>
                <a:cs typeface="+mj-cs"/>
              </a:defRPr>
            </a:lvl1pPr>
          </a:lstStyle>
          <a:p>
            <a:pPr algn="ctr"/>
            <a:r>
              <a:rPr lang="es-PE" altLang="es-PE" b="1" dirty="0">
                <a:latin typeface="Arial" panose="020B0604020202020204" pitchFamily="34" charset="0"/>
                <a:cs typeface="Arial" panose="020B0604020202020204" pitchFamily="34" charset="0"/>
              </a:rPr>
              <a:t>4. Reconocimientos</a:t>
            </a:r>
            <a:endParaRPr lang="es-ES" dirty="0">
              <a:latin typeface="Arial" panose="020B0604020202020204" pitchFamily="34" charset="0"/>
              <a:cs typeface="Arial" panose="020B0604020202020204" pitchFamily="34" charset="0"/>
            </a:endParaRPr>
          </a:p>
          <a:p>
            <a:pPr algn="ctr"/>
            <a:endParaRPr lang="es-PE" altLang="es-PE" b="1" dirty="0">
              <a:latin typeface="Arial" panose="020B0604020202020204" pitchFamily="34" charset="0"/>
              <a:cs typeface="Arial" panose="020B0604020202020204" pitchFamily="34" charset="0"/>
            </a:endParaRP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31</a:t>
            </a:fld>
            <a:endParaRPr lang="es-PE"/>
          </a:p>
        </p:txBody>
      </p:sp>
    </p:spTree>
    <p:extLst>
      <p:ext uri="{BB962C8B-B14F-4D97-AF65-F5344CB8AC3E}">
        <p14:creationId xmlns:p14="http://schemas.microsoft.com/office/powerpoint/2010/main" val="2892634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09A1DD14-56BB-4B54-B51C-45596A6322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7875" y="3678579"/>
            <a:ext cx="5311094" cy="2831942"/>
          </a:xfrm>
          <a:prstGeom prst="rect">
            <a:avLst/>
          </a:prstGeom>
        </p:spPr>
      </p:pic>
      <p:pic>
        <p:nvPicPr>
          <p:cNvPr id="6" name="Imagen 5">
            <a:extLst>
              <a:ext uri="{FF2B5EF4-FFF2-40B4-BE49-F238E27FC236}">
                <a16:creationId xmlns:a16="http://schemas.microsoft.com/office/drawing/2014/main" xmlns="" id="{8307E679-174D-475F-8539-3F6812089B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0785" y="1233179"/>
            <a:ext cx="3850547" cy="2887911"/>
          </a:xfrm>
          <a:prstGeom prst="rect">
            <a:avLst/>
          </a:prstGeom>
        </p:spPr>
      </p:pic>
      <p:pic>
        <p:nvPicPr>
          <p:cNvPr id="2050" name="Picture 2" descr="Resultado de imagen para TRABAJO EN EQUIPO AGRADECIMIENTO&quot;">
            <a:extLst>
              <a:ext uri="{FF2B5EF4-FFF2-40B4-BE49-F238E27FC236}">
                <a16:creationId xmlns:a16="http://schemas.microsoft.com/office/drawing/2014/main" xmlns="" id="{5567AD1C-329A-43AA-9BD9-00A1CE3CB1D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08746" y="1233179"/>
            <a:ext cx="2027907" cy="2027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AGRADECIMIENTO EQUIPO&quot;">
            <a:extLst>
              <a:ext uri="{FF2B5EF4-FFF2-40B4-BE49-F238E27FC236}">
                <a16:creationId xmlns:a16="http://schemas.microsoft.com/office/drawing/2014/main" xmlns="" id="{316C5A42-3DD1-491D-A836-038B206B9E2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894" y="4769138"/>
            <a:ext cx="2730879" cy="136544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D6533E24-B84E-4EFC-AF38-C75A0F933B17}" type="slidenum">
              <a:rPr lang="es-PE" smtClean="0"/>
              <a:t>32</a:t>
            </a:fld>
            <a:endParaRPr lang="es-PE"/>
          </a:p>
        </p:txBody>
      </p:sp>
    </p:spTree>
    <p:extLst>
      <p:ext uri="{BB962C8B-B14F-4D97-AF65-F5344CB8AC3E}">
        <p14:creationId xmlns:p14="http://schemas.microsoft.com/office/powerpoint/2010/main" val="175304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xmlns="" id="{AE29CA88-963D-406A-8177-8E19A951353D}"/>
              </a:ext>
            </a:extLst>
          </p:cNvPr>
          <p:cNvGrpSpPr/>
          <p:nvPr/>
        </p:nvGrpSpPr>
        <p:grpSpPr>
          <a:xfrm>
            <a:off x="5643598" y="4490211"/>
            <a:ext cx="3009478" cy="1561205"/>
            <a:chOff x="480184" y="4841485"/>
            <a:chExt cx="3009478" cy="1561205"/>
          </a:xfrm>
        </p:grpSpPr>
        <p:sp>
          <p:nvSpPr>
            <p:cNvPr id="5" name="Rectángulo: esquinas diagonales redondeadas 4">
              <a:extLst>
                <a:ext uri="{FF2B5EF4-FFF2-40B4-BE49-F238E27FC236}">
                  <a16:creationId xmlns:a16="http://schemas.microsoft.com/office/drawing/2014/main" xmlns="" id="{A5BBED65-D5DE-44A7-AD7B-88BCD319AE71}"/>
                </a:ext>
              </a:extLst>
            </p:cNvPr>
            <p:cNvSpPr/>
            <p:nvPr/>
          </p:nvSpPr>
          <p:spPr>
            <a:xfrm rot="20874552">
              <a:off x="480184" y="4841485"/>
              <a:ext cx="3009478" cy="1561205"/>
            </a:xfrm>
            <a:prstGeom prst="round2Diag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b" anchorCtr="0"/>
            <a:lstStyle/>
            <a:p>
              <a:pPr algn="r" eaLnBrk="0" fontAlgn="base" hangingPunct="0">
                <a:spcBef>
                  <a:spcPct val="0"/>
                </a:spcBef>
                <a:spcAft>
                  <a:spcPct val="0"/>
                </a:spcAft>
              </a:pPr>
              <a:r>
                <a:rPr lang="es-PE" sz="1500" b="1" dirty="0">
                  <a:solidFill>
                    <a:prstClr val="black"/>
                  </a:solidFill>
                  <a:latin typeface="Arial Narrow" pitchFamily="34" charset="0"/>
                  <a:cs typeface="Arial" pitchFamily="34" charset="0"/>
                </a:rPr>
                <a:t>Juan Manuel Merino Medina</a:t>
              </a:r>
            </a:p>
            <a:p>
              <a:pPr algn="r" eaLnBrk="0" fontAlgn="base" hangingPunct="0">
                <a:spcBef>
                  <a:spcPct val="0"/>
                </a:spcBef>
                <a:spcAft>
                  <a:spcPct val="0"/>
                </a:spcAft>
                <a:defRPr/>
              </a:pPr>
              <a:r>
                <a:rPr lang="es-PE" sz="1100" dirty="0">
                  <a:solidFill>
                    <a:prstClr val="black"/>
                  </a:solidFill>
                  <a:latin typeface="Arial Narrow" pitchFamily="34" charset="0"/>
                  <a:cs typeface="Arial" pitchFamily="34" charset="0"/>
                </a:rPr>
                <a:t>Jr. Bolivia N° 109 - Piso 4, Lima</a:t>
              </a:r>
            </a:p>
            <a:p>
              <a:pPr algn="r" eaLnBrk="0" fontAlgn="base" hangingPunct="0">
                <a:spcBef>
                  <a:spcPct val="0"/>
                </a:spcBef>
                <a:spcAft>
                  <a:spcPct val="0"/>
                </a:spcAft>
                <a:defRPr/>
              </a:pPr>
              <a:r>
                <a:rPr lang="es-PE" sz="1100" dirty="0">
                  <a:solidFill>
                    <a:prstClr val="black"/>
                  </a:solidFill>
                  <a:latin typeface="Arial Narrow" pitchFamily="34" charset="0"/>
                  <a:cs typeface="Arial" pitchFamily="34" charset="0"/>
                </a:rPr>
                <a:t>Tel. (01) 315-2700 Anexo 1138</a:t>
              </a:r>
            </a:p>
            <a:p>
              <a:pPr algn="r" eaLnBrk="0" fontAlgn="base" hangingPunct="0">
                <a:spcBef>
                  <a:spcPct val="0"/>
                </a:spcBef>
                <a:spcAft>
                  <a:spcPct val="0"/>
                </a:spcAft>
                <a:defRPr/>
              </a:pPr>
              <a:r>
                <a:rPr lang="es-PE" sz="1100" dirty="0">
                  <a:solidFill>
                    <a:prstClr val="black"/>
                  </a:solidFill>
                  <a:latin typeface="Arial Narrow" pitchFamily="34" charset="0"/>
                  <a:cs typeface="Arial" pitchFamily="34" charset="0"/>
                </a:rPr>
                <a:t>jmerino@reniec.gob.pe</a:t>
              </a:r>
            </a:p>
            <a:p>
              <a:pPr algn="r" eaLnBrk="0" fontAlgn="base" hangingPunct="0">
                <a:spcBef>
                  <a:spcPct val="0"/>
                </a:spcBef>
                <a:spcAft>
                  <a:spcPct val="0"/>
                </a:spcAft>
                <a:defRPr/>
              </a:pPr>
              <a:r>
                <a:rPr lang="es-PE" sz="1100" dirty="0">
                  <a:solidFill>
                    <a:prstClr val="black"/>
                  </a:solidFill>
                  <a:latin typeface="Arial Narrow" pitchFamily="34" charset="0"/>
                  <a:cs typeface="Arial" pitchFamily="34" charset="0"/>
                </a:rPr>
                <a:t>www.reniec.gob.pe</a:t>
              </a:r>
            </a:p>
          </p:txBody>
        </p:sp>
        <p:pic>
          <p:nvPicPr>
            <p:cNvPr id="6" name="Picture 6" descr="Resultado de imagen para reniec">
              <a:extLst>
                <a:ext uri="{FF2B5EF4-FFF2-40B4-BE49-F238E27FC236}">
                  <a16:creationId xmlns:a16="http://schemas.microsoft.com/office/drawing/2014/main" xmlns="" id="{3F803FD4-90F1-4721-A81D-E1C7EC9DBE4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20796684">
              <a:off x="534008" y="5102509"/>
              <a:ext cx="1009656" cy="40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ítulo 1">
            <a:extLst>
              <a:ext uri="{FF2B5EF4-FFF2-40B4-BE49-F238E27FC236}">
                <a16:creationId xmlns:a16="http://schemas.microsoft.com/office/drawing/2014/main" xmlns="" id="{05547BCC-974D-4B10-8FD2-0453FB847190}"/>
              </a:ext>
            </a:extLst>
          </p:cNvPr>
          <p:cNvSpPr txBox="1">
            <a:spLocks/>
          </p:cNvSpPr>
          <p:nvPr/>
        </p:nvSpPr>
        <p:spPr>
          <a:xfrm>
            <a:off x="2738473" y="2914314"/>
            <a:ext cx="2905125" cy="893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Narrow" panose="020B0606020202030204" pitchFamily="34" charset="0"/>
                <a:ea typeface="+mj-ea"/>
                <a:cs typeface="+mj-cs"/>
              </a:defRPr>
            </a:lvl1pPr>
          </a:lstStyle>
          <a:p>
            <a:pPr algn="ctr"/>
            <a:r>
              <a:rPr lang="es-PE" altLang="es-PE" sz="4000" b="1" dirty="0"/>
              <a:t>¡Gracias!</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33</a:t>
            </a:fld>
            <a:endParaRPr lang="es-PE"/>
          </a:p>
        </p:txBody>
      </p:sp>
    </p:spTree>
    <p:extLst>
      <p:ext uri="{BB962C8B-B14F-4D97-AF65-F5344CB8AC3E}">
        <p14:creationId xmlns:p14="http://schemas.microsoft.com/office/powerpoint/2010/main" val="367448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DCED6-25DA-4275-962E-E315FF30BEA5}"/>
              </a:ext>
            </a:extLst>
          </p:cNvPr>
          <p:cNvSpPr>
            <a:spLocks noGrp="1"/>
          </p:cNvSpPr>
          <p:nvPr>
            <p:ph type="title"/>
          </p:nvPr>
        </p:nvSpPr>
        <p:spPr/>
        <p:txBody>
          <a:bodyPr/>
          <a:lstStyle/>
          <a:p>
            <a:endParaRPr lang="es-PE"/>
          </a:p>
        </p:txBody>
      </p:sp>
      <p:sp>
        <p:nvSpPr>
          <p:cNvPr id="3" name="2 Marcador de número de diapositiva"/>
          <p:cNvSpPr>
            <a:spLocks noGrp="1"/>
          </p:cNvSpPr>
          <p:nvPr>
            <p:ph type="sldNum" sz="quarter" idx="12"/>
          </p:nvPr>
        </p:nvSpPr>
        <p:spPr/>
        <p:txBody>
          <a:bodyPr/>
          <a:lstStyle/>
          <a:p>
            <a:fld id="{D6533E24-B84E-4EFC-AF38-C75A0F933B17}" type="slidenum">
              <a:rPr lang="es-PE" smtClean="0"/>
              <a:t>4</a:t>
            </a:fld>
            <a:endParaRPr lang="es-PE"/>
          </a:p>
        </p:txBody>
      </p:sp>
      <p:pic>
        <p:nvPicPr>
          <p:cNvPr id="8" name="LINEA DE TIEMPO.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2653" y="1400623"/>
            <a:ext cx="8501912" cy="4781236"/>
          </a:xfrm>
        </p:spPr>
      </p:pic>
    </p:spTree>
    <p:extLst>
      <p:ext uri="{BB962C8B-B14F-4D97-AF65-F5344CB8AC3E}">
        <p14:creationId xmlns:p14="http://schemas.microsoft.com/office/powerpoint/2010/main" val="3924191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DBD89D4-980D-46D9-8251-9466BAF751DD}"/>
              </a:ext>
            </a:extLst>
          </p:cNvPr>
          <p:cNvSpPr txBox="1"/>
          <p:nvPr/>
        </p:nvSpPr>
        <p:spPr>
          <a:xfrm>
            <a:off x="564673" y="1262134"/>
            <a:ext cx="7537582" cy="461665"/>
          </a:xfrm>
          <a:prstGeom prst="rect">
            <a:avLst/>
          </a:prstGeom>
          <a:noFill/>
        </p:spPr>
        <p:txBody>
          <a:bodyPr wrap="square" rtlCol="0">
            <a:spAutoFit/>
          </a:bodyPr>
          <a:lstStyle/>
          <a:p>
            <a:pPr algn="just"/>
            <a:r>
              <a:rPr lang="es-ES" sz="2400" dirty="0">
                <a:solidFill>
                  <a:schemeClr val="tx1">
                    <a:lumMod val="75000"/>
                    <a:lumOff val="25000"/>
                  </a:schemeClr>
                </a:solidFill>
                <a:latin typeface="Arial" panose="020B0604020202020204" pitchFamily="34" charset="0"/>
                <a:cs typeface="Arial" panose="020B0604020202020204" pitchFamily="34" charset="0"/>
              </a:rPr>
              <a:t>¿Cómo Transitar este Camino?</a:t>
            </a:r>
          </a:p>
        </p:txBody>
      </p:sp>
      <p:cxnSp>
        <p:nvCxnSpPr>
          <p:cNvPr id="5" name="Conector recto de flecha 4"/>
          <p:cNvCxnSpPr/>
          <p:nvPr/>
        </p:nvCxnSpPr>
        <p:spPr>
          <a:xfrm>
            <a:off x="651641" y="4672711"/>
            <a:ext cx="2382244"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xmlns="" id="{D1103436-2B6B-49B2-B132-A1EDA09E8239}"/>
              </a:ext>
            </a:extLst>
          </p:cNvPr>
          <p:cNvSpPr txBox="1"/>
          <p:nvPr/>
        </p:nvSpPr>
        <p:spPr>
          <a:xfrm>
            <a:off x="840828" y="4830691"/>
            <a:ext cx="2030712" cy="1015663"/>
          </a:xfrm>
          <a:prstGeom prst="rect">
            <a:avLst/>
          </a:prstGeom>
          <a:noFill/>
        </p:spPr>
        <p:txBody>
          <a:bodyPr wrap="square" rtlCol="0">
            <a:spAutoFit/>
          </a:bodyPr>
          <a:lstStyle/>
          <a:p>
            <a:pPr algn="ctr"/>
            <a:r>
              <a:rPr lang="es-PE" sz="2000" dirty="0">
                <a:solidFill>
                  <a:schemeClr val="accent1"/>
                </a:solidFill>
                <a:latin typeface="Arial" panose="020B0604020202020204" pitchFamily="34" charset="0"/>
                <a:cs typeface="Arial" panose="020B0604020202020204" pitchFamily="34" charset="0"/>
              </a:rPr>
              <a:t>Ordenamiento Interno (mejorar el termino)</a:t>
            </a:r>
          </a:p>
        </p:txBody>
      </p:sp>
      <p:cxnSp>
        <p:nvCxnSpPr>
          <p:cNvPr id="7" name="Conector recto de flecha 6"/>
          <p:cNvCxnSpPr>
            <a:cxnSpLocks/>
          </p:cNvCxnSpPr>
          <p:nvPr/>
        </p:nvCxnSpPr>
        <p:spPr>
          <a:xfrm>
            <a:off x="3122573" y="4672711"/>
            <a:ext cx="3145666" cy="0"/>
          </a:xfrm>
          <a:prstGeom prst="straightConnector1">
            <a:avLst/>
          </a:prstGeom>
          <a:ln w="285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xmlns="" id="{D1103436-2B6B-49B2-B132-A1EDA09E8239}"/>
              </a:ext>
            </a:extLst>
          </p:cNvPr>
          <p:cNvSpPr txBox="1"/>
          <p:nvPr/>
        </p:nvSpPr>
        <p:spPr>
          <a:xfrm>
            <a:off x="3518167" y="4830691"/>
            <a:ext cx="2252783" cy="707886"/>
          </a:xfrm>
          <a:prstGeom prst="rect">
            <a:avLst/>
          </a:prstGeom>
          <a:noFill/>
        </p:spPr>
        <p:txBody>
          <a:bodyPr wrap="square" rtlCol="0">
            <a:spAutoFit/>
          </a:bodyPr>
          <a:lstStyle/>
          <a:p>
            <a:pPr algn="ctr"/>
            <a:r>
              <a:rPr lang="es-PE" sz="2000" dirty="0">
                <a:solidFill>
                  <a:schemeClr val="accent6"/>
                </a:solidFill>
                <a:latin typeface="Arial" panose="020B0604020202020204" pitchFamily="34" charset="0"/>
                <a:cs typeface="Arial" panose="020B0604020202020204" pitchFamily="34" charset="0"/>
              </a:rPr>
              <a:t>Comunícate con otras Entidades</a:t>
            </a:r>
          </a:p>
        </p:txBody>
      </p:sp>
      <p:cxnSp>
        <p:nvCxnSpPr>
          <p:cNvPr id="9" name="Conector recto de flecha 8"/>
          <p:cNvCxnSpPr>
            <a:cxnSpLocks/>
          </p:cNvCxnSpPr>
          <p:nvPr/>
        </p:nvCxnSpPr>
        <p:spPr>
          <a:xfrm>
            <a:off x="6367244" y="4672711"/>
            <a:ext cx="2420071"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xmlns="" id="{D1103436-2B6B-49B2-B132-A1EDA09E8239}"/>
              </a:ext>
            </a:extLst>
          </p:cNvPr>
          <p:cNvSpPr txBox="1"/>
          <p:nvPr/>
        </p:nvSpPr>
        <p:spPr>
          <a:xfrm>
            <a:off x="6367244" y="4835949"/>
            <a:ext cx="2252783" cy="707886"/>
          </a:xfrm>
          <a:prstGeom prst="rect">
            <a:avLst/>
          </a:prstGeom>
          <a:noFill/>
        </p:spPr>
        <p:txBody>
          <a:bodyPr wrap="square" rtlCol="0">
            <a:spAutoFit/>
          </a:bodyPr>
          <a:lstStyle/>
          <a:p>
            <a:pPr algn="ctr"/>
            <a:r>
              <a:rPr lang="es-PE" sz="2000" dirty="0">
                <a:solidFill>
                  <a:srgbClr val="FF0000"/>
                </a:solidFill>
                <a:latin typeface="Arial" panose="020B0604020202020204" pitchFamily="34" charset="0"/>
                <a:cs typeface="Arial" panose="020B0604020202020204" pitchFamily="34" charset="0"/>
              </a:rPr>
              <a:t>Involucra al Ciudadano</a:t>
            </a:r>
          </a:p>
        </p:txBody>
      </p:sp>
      <p:pic>
        <p:nvPicPr>
          <p:cNvPr id="3074" name="Picture 2" descr="Resultado de imagen para ORDENAMIENTO&quot;">
            <a:extLst>
              <a:ext uri="{FF2B5EF4-FFF2-40B4-BE49-F238E27FC236}">
                <a16:creationId xmlns:a16="http://schemas.microsoft.com/office/drawing/2014/main" xmlns="" id="{EA92D72E-FDDA-4D39-A688-7FA02DA2A8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130" y="2152392"/>
            <a:ext cx="2802755" cy="18723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COMUNICACION&quot;">
            <a:extLst>
              <a:ext uri="{FF2B5EF4-FFF2-40B4-BE49-F238E27FC236}">
                <a16:creationId xmlns:a16="http://schemas.microsoft.com/office/drawing/2014/main" xmlns="" id="{946BF46A-70C9-415B-8250-35098E770D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9493" y="2152392"/>
            <a:ext cx="3198746" cy="19102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ESTADO CIUDADANO&quot;">
            <a:extLst>
              <a:ext uri="{FF2B5EF4-FFF2-40B4-BE49-F238E27FC236}">
                <a16:creationId xmlns:a16="http://schemas.microsoft.com/office/drawing/2014/main" xmlns="" id="{D8BEC49F-9079-4F34-ADBA-5EA353244C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67244" y="2152392"/>
            <a:ext cx="2420071" cy="191020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a:xfrm>
            <a:off x="6457950" y="5664874"/>
            <a:ext cx="2057400" cy="365125"/>
          </a:xfrm>
        </p:spPr>
        <p:txBody>
          <a:bodyPr/>
          <a:lstStyle/>
          <a:p>
            <a:fld id="{D6533E24-B84E-4EFC-AF38-C75A0F933B17}" type="slidenum">
              <a:rPr lang="es-PE" smtClean="0"/>
              <a:t>5</a:t>
            </a:fld>
            <a:endParaRPr lang="es-PE"/>
          </a:p>
        </p:txBody>
      </p:sp>
    </p:spTree>
    <p:extLst>
      <p:ext uri="{BB962C8B-B14F-4D97-AF65-F5344CB8AC3E}">
        <p14:creationId xmlns:p14="http://schemas.microsoft.com/office/powerpoint/2010/main" val="27743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circle(in)">
                                      <p:cBhvr>
                                        <p:cTn id="23" dur="1250"/>
                                        <p:tgtEl>
                                          <p:spTgt spid="3076"/>
                                        </p:tgtEl>
                                      </p:cBhvr>
                                    </p:animEffect>
                                  </p:childTnLst>
                                </p:cTn>
                              </p:par>
                            </p:childTnLst>
                          </p:cTn>
                        </p:par>
                        <p:par>
                          <p:cTn id="24" fill="hold">
                            <p:stCondLst>
                              <p:cond delay="225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2750"/>
                            </p:stCondLst>
                            <p:childTnLst>
                              <p:par>
                                <p:cTn id="34" presetID="6" presetClass="entr" presetSubtype="16" fill="hold" nodeType="after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circle(in)">
                                      <p:cBhvr>
                                        <p:cTn id="36" dur="1250"/>
                                        <p:tgtEl>
                                          <p:spTgt spid="3078"/>
                                        </p:tgtEl>
                                      </p:cBhvr>
                                    </p:animEffect>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8 Rectángulo redondeado">
            <a:extLst>
              <a:ext uri="{FF2B5EF4-FFF2-40B4-BE49-F238E27FC236}">
                <a16:creationId xmlns:a16="http://schemas.microsoft.com/office/drawing/2014/main" xmlns="" id="{F7223633-A07B-4779-B659-1ED9E4E60D50}"/>
              </a:ext>
            </a:extLst>
          </p:cNvPr>
          <p:cNvSpPr/>
          <p:nvPr/>
        </p:nvSpPr>
        <p:spPr>
          <a:xfrm>
            <a:off x="1940172" y="3434690"/>
            <a:ext cx="1453714" cy="548571"/>
          </a:xfrm>
          <a:prstGeom prst="roundRect">
            <a:avLst/>
          </a:prstGeom>
          <a:solidFill>
            <a:srgbClr val="0070C0"/>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829" dirty="0">
                <a:solidFill>
                  <a:prstClr val="white"/>
                </a:solidFill>
                <a:latin typeface="Arial" panose="020B0604020202020204" pitchFamily="34" charset="0"/>
                <a:cs typeface="Arial" pitchFamily="34" charset="0"/>
              </a:rPr>
              <a:t>Recepción</a:t>
            </a:r>
          </a:p>
        </p:txBody>
      </p:sp>
      <p:sp>
        <p:nvSpPr>
          <p:cNvPr id="5" name="29 Rectángulo redondeado">
            <a:extLst>
              <a:ext uri="{FF2B5EF4-FFF2-40B4-BE49-F238E27FC236}">
                <a16:creationId xmlns:a16="http://schemas.microsoft.com/office/drawing/2014/main" xmlns="" id="{DD829018-AA98-4C0E-BC1E-3B2DC70C5DDB}"/>
              </a:ext>
            </a:extLst>
          </p:cNvPr>
          <p:cNvSpPr/>
          <p:nvPr/>
        </p:nvSpPr>
        <p:spPr>
          <a:xfrm>
            <a:off x="4000786" y="3434690"/>
            <a:ext cx="1453714" cy="548571"/>
          </a:xfrm>
          <a:prstGeom prst="roundRect">
            <a:avLst/>
          </a:prstGeom>
          <a:solidFill>
            <a:srgbClr val="0070C0"/>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829" dirty="0">
                <a:solidFill>
                  <a:prstClr val="white"/>
                </a:solidFill>
                <a:latin typeface="Arial" panose="020B0604020202020204" pitchFamily="34" charset="0"/>
                <a:cs typeface="Arial" pitchFamily="34" charset="0"/>
              </a:rPr>
              <a:t>Emisión</a:t>
            </a:r>
          </a:p>
        </p:txBody>
      </p:sp>
      <p:sp>
        <p:nvSpPr>
          <p:cNvPr id="6" name="30 Rectángulo redondeado">
            <a:extLst>
              <a:ext uri="{FF2B5EF4-FFF2-40B4-BE49-F238E27FC236}">
                <a16:creationId xmlns:a16="http://schemas.microsoft.com/office/drawing/2014/main" xmlns="" id="{B74FC8FF-6AC1-481F-AFEF-EB78142DCDA1}"/>
              </a:ext>
            </a:extLst>
          </p:cNvPr>
          <p:cNvSpPr/>
          <p:nvPr/>
        </p:nvSpPr>
        <p:spPr>
          <a:xfrm>
            <a:off x="1940172" y="4573086"/>
            <a:ext cx="5574942" cy="548571"/>
          </a:xfrm>
          <a:prstGeom prst="roundRect">
            <a:avLst/>
          </a:prstGeom>
          <a:solidFill>
            <a:srgbClr val="0070C0"/>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829" dirty="0">
                <a:solidFill>
                  <a:prstClr val="white"/>
                </a:solidFill>
                <a:latin typeface="Arial" panose="020B0604020202020204" pitchFamily="34" charset="0"/>
                <a:cs typeface="Arial" pitchFamily="34" charset="0"/>
              </a:rPr>
              <a:t>Archivo</a:t>
            </a:r>
          </a:p>
        </p:txBody>
      </p:sp>
      <p:sp>
        <p:nvSpPr>
          <p:cNvPr id="7" name="31 Rectángulo redondeado">
            <a:extLst>
              <a:ext uri="{FF2B5EF4-FFF2-40B4-BE49-F238E27FC236}">
                <a16:creationId xmlns:a16="http://schemas.microsoft.com/office/drawing/2014/main" xmlns="" id="{E50DD6BA-CE1C-4537-A5A8-348E2B2798EA}"/>
              </a:ext>
            </a:extLst>
          </p:cNvPr>
          <p:cNvSpPr/>
          <p:nvPr/>
        </p:nvSpPr>
        <p:spPr>
          <a:xfrm>
            <a:off x="6061400" y="3434690"/>
            <a:ext cx="1453714" cy="548571"/>
          </a:xfrm>
          <a:prstGeom prst="roundRect">
            <a:avLst/>
          </a:prstGeom>
          <a:solidFill>
            <a:srgbClr val="0070C0"/>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829" dirty="0">
                <a:solidFill>
                  <a:prstClr val="white"/>
                </a:solidFill>
                <a:latin typeface="Arial" panose="020B0604020202020204" pitchFamily="34" charset="0"/>
                <a:cs typeface="Arial" pitchFamily="34" charset="0"/>
              </a:rPr>
              <a:t>Despacho</a:t>
            </a:r>
          </a:p>
        </p:txBody>
      </p:sp>
      <p:sp>
        <p:nvSpPr>
          <p:cNvPr id="8" name="30 Rectángulo redondeado">
            <a:extLst>
              <a:ext uri="{FF2B5EF4-FFF2-40B4-BE49-F238E27FC236}">
                <a16:creationId xmlns:a16="http://schemas.microsoft.com/office/drawing/2014/main" xmlns="" id="{B21F0589-6958-4118-B7CD-DE0D62824D33}"/>
              </a:ext>
            </a:extLst>
          </p:cNvPr>
          <p:cNvSpPr/>
          <p:nvPr/>
        </p:nvSpPr>
        <p:spPr>
          <a:xfrm>
            <a:off x="6822993" y="2328121"/>
            <a:ext cx="1316571"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Supervisión y Evaluación del Desempeño</a:t>
            </a:r>
          </a:p>
        </p:txBody>
      </p:sp>
      <p:sp>
        <p:nvSpPr>
          <p:cNvPr id="9" name="1 Rectángulo redondeado">
            <a:extLst>
              <a:ext uri="{FF2B5EF4-FFF2-40B4-BE49-F238E27FC236}">
                <a16:creationId xmlns:a16="http://schemas.microsoft.com/office/drawing/2014/main" xmlns="" id="{5CA1D2F9-2E3A-4E2C-8899-50A89E48BA4C}"/>
              </a:ext>
            </a:extLst>
          </p:cNvPr>
          <p:cNvSpPr/>
          <p:nvPr/>
        </p:nvSpPr>
        <p:spPr>
          <a:xfrm>
            <a:off x="1172086" y="2328121"/>
            <a:ext cx="1316571"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Política y Objetivos de Gestión Documental</a:t>
            </a:r>
          </a:p>
        </p:txBody>
      </p:sp>
      <p:sp>
        <p:nvSpPr>
          <p:cNvPr id="10" name="12 Rectángulo redondeado">
            <a:extLst>
              <a:ext uri="{FF2B5EF4-FFF2-40B4-BE49-F238E27FC236}">
                <a16:creationId xmlns:a16="http://schemas.microsoft.com/office/drawing/2014/main" xmlns="" id="{38B8F5B5-2C38-47C0-8F5D-CE81933D86D1}"/>
              </a:ext>
            </a:extLst>
          </p:cNvPr>
          <p:cNvSpPr/>
          <p:nvPr/>
        </p:nvSpPr>
        <p:spPr>
          <a:xfrm>
            <a:off x="2523099" y="2328121"/>
            <a:ext cx="1536000"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Roles y Responsabilidades</a:t>
            </a:r>
          </a:p>
        </p:txBody>
      </p:sp>
      <p:sp>
        <p:nvSpPr>
          <p:cNvPr id="11" name="23 Rectángulo redondeado">
            <a:extLst>
              <a:ext uri="{FF2B5EF4-FFF2-40B4-BE49-F238E27FC236}">
                <a16:creationId xmlns:a16="http://schemas.microsoft.com/office/drawing/2014/main" xmlns="" id="{806B6828-5FE4-418C-B158-C9C7C6BD8B0E}"/>
              </a:ext>
            </a:extLst>
          </p:cNvPr>
          <p:cNvSpPr/>
          <p:nvPr/>
        </p:nvSpPr>
        <p:spPr>
          <a:xfrm>
            <a:off x="1172086" y="5300041"/>
            <a:ext cx="1097143"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Herramientas informáticas</a:t>
            </a:r>
          </a:p>
        </p:txBody>
      </p:sp>
      <p:sp>
        <p:nvSpPr>
          <p:cNvPr id="12" name="24 Rectángulo redondeado">
            <a:extLst>
              <a:ext uri="{FF2B5EF4-FFF2-40B4-BE49-F238E27FC236}">
                <a16:creationId xmlns:a16="http://schemas.microsoft.com/office/drawing/2014/main" xmlns="" id="{66D3B991-DAEA-4070-9CF6-79AA6DFE6B4D}"/>
              </a:ext>
            </a:extLst>
          </p:cNvPr>
          <p:cNvSpPr/>
          <p:nvPr/>
        </p:nvSpPr>
        <p:spPr>
          <a:xfrm>
            <a:off x="3498277" y="5300041"/>
            <a:ext cx="1042286"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Innovación y Mejora Continua</a:t>
            </a:r>
          </a:p>
        </p:txBody>
      </p:sp>
      <p:sp>
        <p:nvSpPr>
          <p:cNvPr id="13" name="25 Rectángulo redondeado">
            <a:extLst>
              <a:ext uri="{FF2B5EF4-FFF2-40B4-BE49-F238E27FC236}">
                <a16:creationId xmlns:a16="http://schemas.microsoft.com/office/drawing/2014/main" xmlns="" id="{823761A5-FC96-416D-9F24-DA2CE10CA247}"/>
              </a:ext>
            </a:extLst>
          </p:cNvPr>
          <p:cNvSpPr/>
          <p:nvPr/>
        </p:nvSpPr>
        <p:spPr>
          <a:xfrm>
            <a:off x="6905279" y="5300041"/>
            <a:ext cx="1234286"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Interoperabilidad</a:t>
            </a:r>
          </a:p>
        </p:txBody>
      </p:sp>
      <p:sp>
        <p:nvSpPr>
          <p:cNvPr id="14" name="28 Rectángulo redondeado">
            <a:extLst>
              <a:ext uri="{FF2B5EF4-FFF2-40B4-BE49-F238E27FC236}">
                <a16:creationId xmlns:a16="http://schemas.microsoft.com/office/drawing/2014/main" xmlns="" id="{DFA804DC-2D0C-4E30-A258-1D0A80818F1B}"/>
              </a:ext>
            </a:extLst>
          </p:cNvPr>
          <p:cNvSpPr/>
          <p:nvPr/>
        </p:nvSpPr>
        <p:spPr>
          <a:xfrm rot="5400000">
            <a:off x="-988212" y="3345609"/>
            <a:ext cx="3168390" cy="932571"/>
          </a:xfrm>
          <a:prstGeom prst="roundRect">
            <a:avLst/>
          </a:prstGeom>
          <a:solidFill>
            <a:schemeClr val="accent4">
              <a:lumMod val="40000"/>
              <a:lumOff val="60000"/>
            </a:schemeClr>
          </a:solidFill>
          <a:ln w="19050"/>
        </p:spPr>
        <p:style>
          <a:lnRef idx="3">
            <a:schemeClr val="lt1"/>
          </a:lnRef>
          <a:fillRef idx="1">
            <a:schemeClr val="accent1"/>
          </a:fillRef>
          <a:effectRef idx="1">
            <a:schemeClr val="accent1"/>
          </a:effectRef>
          <a:fontRef idx="minor">
            <a:schemeClr val="lt1"/>
          </a:fontRef>
        </p:style>
        <p:txBody>
          <a:bodyPr vert="vert270" lIns="0" tIns="0" rIns="0" bIns="0" rtlCol="0" anchor="t" anchorCtr="0"/>
          <a:lstStyle/>
          <a:p>
            <a:pPr algn="ctr" defTabSz="696681"/>
            <a:endParaRPr lang="es-PE" sz="1067" dirty="0">
              <a:solidFill>
                <a:prstClr val="black"/>
              </a:solidFill>
              <a:latin typeface="Arial" panose="020B0604020202020204" pitchFamily="34" charset="0"/>
              <a:cs typeface="Arial" pitchFamily="34" charset="0"/>
            </a:endParaRPr>
          </a:p>
          <a:p>
            <a:pPr algn="ctr" defTabSz="696681"/>
            <a:endParaRPr lang="es-PE" sz="1067" dirty="0">
              <a:solidFill>
                <a:prstClr val="black"/>
              </a:solidFill>
              <a:latin typeface="Arial" panose="020B0604020202020204" pitchFamily="34" charset="0"/>
              <a:cs typeface="Arial" pitchFamily="34" charset="0"/>
            </a:endParaRPr>
          </a:p>
          <a:p>
            <a:pPr algn="ctr" defTabSz="696681"/>
            <a:r>
              <a:rPr lang="es-PE" sz="1067" dirty="0">
                <a:solidFill>
                  <a:prstClr val="black"/>
                </a:solidFill>
                <a:latin typeface="Arial" panose="020B0604020202020204" pitchFamily="34" charset="0"/>
                <a:cs typeface="Arial" pitchFamily="34" charset="0"/>
              </a:rPr>
              <a:t>Solicitud o demanda de </a:t>
            </a:r>
          </a:p>
          <a:p>
            <a:pPr algn="ctr" defTabSz="696681"/>
            <a:r>
              <a:rPr lang="es-PE" sz="1067" dirty="0">
                <a:solidFill>
                  <a:prstClr val="black"/>
                </a:solidFill>
                <a:latin typeface="Arial" panose="020B0604020202020204" pitchFamily="34" charset="0"/>
                <a:cs typeface="Arial" pitchFamily="34" charset="0"/>
              </a:rPr>
              <a:t>información y/o comunicación</a:t>
            </a:r>
          </a:p>
        </p:txBody>
      </p:sp>
      <p:sp>
        <p:nvSpPr>
          <p:cNvPr id="15" name="12 Rectángulo redondeado">
            <a:extLst>
              <a:ext uri="{FF2B5EF4-FFF2-40B4-BE49-F238E27FC236}">
                <a16:creationId xmlns:a16="http://schemas.microsoft.com/office/drawing/2014/main" xmlns="" id="{1E0B6794-ABAF-481E-837B-7567211D89B1}"/>
              </a:ext>
            </a:extLst>
          </p:cNvPr>
          <p:cNvSpPr/>
          <p:nvPr/>
        </p:nvSpPr>
        <p:spPr>
          <a:xfrm>
            <a:off x="4093540" y="2328121"/>
            <a:ext cx="1289143"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Procedimientos formalizados</a:t>
            </a:r>
          </a:p>
        </p:txBody>
      </p:sp>
      <p:sp>
        <p:nvSpPr>
          <p:cNvPr id="16" name="6144 Flecha derecha">
            <a:extLst>
              <a:ext uri="{FF2B5EF4-FFF2-40B4-BE49-F238E27FC236}">
                <a16:creationId xmlns:a16="http://schemas.microsoft.com/office/drawing/2014/main" xmlns="" id="{02958416-9638-489D-B113-5C194BFEA169}"/>
              </a:ext>
            </a:extLst>
          </p:cNvPr>
          <p:cNvSpPr/>
          <p:nvPr/>
        </p:nvSpPr>
        <p:spPr>
          <a:xfrm>
            <a:off x="1213917" y="3489554"/>
            <a:ext cx="506802" cy="347224"/>
          </a:xfrm>
          <a:prstGeom prst="rightArrow">
            <a:avLst/>
          </a:prstGeom>
          <a:ln>
            <a:solidFill>
              <a:srgbClr val="F60208"/>
            </a:solidFill>
          </a:ln>
        </p:spPr>
        <p:style>
          <a:lnRef idx="2">
            <a:schemeClr val="accent2"/>
          </a:lnRef>
          <a:fillRef idx="1">
            <a:schemeClr val="lt1"/>
          </a:fillRef>
          <a:effectRef idx="0">
            <a:schemeClr val="accent2"/>
          </a:effectRef>
          <a:fontRef idx="minor">
            <a:schemeClr val="dk1"/>
          </a:fontRef>
        </p:style>
        <p:txBody>
          <a:bodyPr lIns="27429" tIns="27429" rIns="27429" bIns="27429" rtlCol="0" anchor="ctr"/>
          <a:lstStyle/>
          <a:p>
            <a:pPr algn="ctr" defTabSz="696681"/>
            <a:endParaRPr lang="es-PE" sz="1295">
              <a:solidFill>
                <a:prstClr val="black"/>
              </a:solidFill>
              <a:latin typeface="Arial" panose="020B0604020202020204" pitchFamily="34" charset="0"/>
              <a:cs typeface="Arial" pitchFamily="34" charset="0"/>
            </a:endParaRPr>
          </a:p>
        </p:txBody>
      </p:sp>
      <p:sp>
        <p:nvSpPr>
          <p:cNvPr id="17" name="34 Flecha derecha">
            <a:extLst>
              <a:ext uri="{FF2B5EF4-FFF2-40B4-BE49-F238E27FC236}">
                <a16:creationId xmlns:a16="http://schemas.microsoft.com/office/drawing/2014/main" xmlns="" id="{8FD4AD69-CDCB-45AC-AB11-6E20EDA70152}"/>
              </a:ext>
            </a:extLst>
          </p:cNvPr>
          <p:cNvSpPr/>
          <p:nvPr/>
        </p:nvSpPr>
        <p:spPr>
          <a:xfrm>
            <a:off x="7632885" y="3928460"/>
            <a:ext cx="506802" cy="347224"/>
          </a:xfrm>
          <a:prstGeom prst="rightArrow">
            <a:avLst/>
          </a:prstGeom>
          <a:ln>
            <a:solidFill>
              <a:srgbClr val="F60208"/>
            </a:solidFill>
          </a:ln>
        </p:spPr>
        <p:style>
          <a:lnRef idx="2">
            <a:schemeClr val="accent2"/>
          </a:lnRef>
          <a:fillRef idx="1">
            <a:schemeClr val="lt1"/>
          </a:fillRef>
          <a:effectRef idx="0">
            <a:schemeClr val="accent2"/>
          </a:effectRef>
          <a:fontRef idx="minor">
            <a:schemeClr val="dk1"/>
          </a:fontRef>
        </p:style>
        <p:txBody>
          <a:bodyPr lIns="27429" tIns="27429" rIns="27429" bIns="27429" rtlCol="0" anchor="ctr"/>
          <a:lstStyle/>
          <a:p>
            <a:pPr algn="ctr" defTabSz="696681"/>
            <a:endParaRPr lang="es-PE" sz="1295">
              <a:solidFill>
                <a:prstClr val="black"/>
              </a:solidFill>
              <a:latin typeface="Arial" panose="020B0604020202020204" pitchFamily="34" charset="0"/>
              <a:cs typeface="Arial" pitchFamily="34" charset="0"/>
            </a:endParaRPr>
          </a:p>
        </p:txBody>
      </p:sp>
      <p:sp>
        <p:nvSpPr>
          <p:cNvPr id="18" name="1 Rectángulo redondeado">
            <a:extLst>
              <a:ext uri="{FF2B5EF4-FFF2-40B4-BE49-F238E27FC236}">
                <a16:creationId xmlns:a16="http://schemas.microsoft.com/office/drawing/2014/main" xmlns="" id="{C81DA13C-20DD-43BE-B1DE-B4C98EBB9F9F}"/>
              </a:ext>
            </a:extLst>
          </p:cNvPr>
          <p:cNvSpPr/>
          <p:nvPr/>
        </p:nvSpPr>
        <p:spPr>
          <a:xfrm>
            <a:off x="1221292" y="6232716"/>
            <a:ext cx="6890607" cy="342857"/>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lIns="27429" tIns="27429" rIns="27429" bIns="27429" rtlCol="0" anchor="ctr"/>
          <a:lstStyle/>
          <a:p>
            <a:pPr algn="ctr" defTabSz="696681"/>
            <a:r>
              <a:rPr lang="es-PE" sz="1371" dirty="0">
                <a:solidFill>
                  <a:prstClr val="white"/>
                </a:solidFill>
                <a:latin typeface="Arial" panose="020B0604020202020204" pitchFamily="34" charset="0"/>
                <a:cs typeface="Arial" pitchFamily="34" charset="0"/>
              </a:rPr>
              <a:t>Gestión del Cambio</a:t>
            </a:r>
          </a:p>
        </p:txBody>
      </p:sp>
      <p:sp>
        <p:nvSpPr>
          <p:cNvPr id="19" name="1 Rectángulo redondeado">
            <a:extLst>
              <a:ext uri="{FF2B5EF4-FFF2-40B4-BE49-F238E27FC236}">
                <a16:creationId xmlns:a16="http://schemas.microsoft.com/office/drawing/2014/main" xmlns="" id="{094672BE-E169-4D26-B5F8-06FD246095F9}"/>
              </a:ext>
            </a:extLst>
          </p:cNvPr>
          <p:cNvSpPr/>
          <p:nvPr/>
        </p:nvSpPr>
        <p:spPr>
          <a:xfrm>
            <a:off x="1221292" y="1884842"/>
            <a:ext cx="6890607" cy="342857"/>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lIns="27429" tIns="27429" rIns="27429" bIns="27429" rtlCol="0" anchor="ctr"/>
          <a:lstStyle/>
          <a:p>
            <a:pPr algn="ctr" defTabSz="696681"/>
            <a:r>
              <a:rPr lang="es-PE" sz="1371" dirty="0">
                <a:solidFill>
                  <a:prstClr val="white"/>
                </a:solidFill>
                <a:latin typeface="Arial" panose="020B0604020202020204" pitchFamily="34" charset="0"/>
                <a:cs typeface="Arial" pitchFamily="34" charset="0"/>
              </a:rPr>
              <a:t>Análisis del Contexto y Políticas de Estado</a:t>
            </a:r>
          </a:p>
        </p:txBody>
      </p:sp>
      <p:sp>
        <p:nvSpPr>
          <p:cNvPr id="20" name="12 Rectángulo redondeado">
            <a:extLst>
              <a:ext uri="{FF2B5EF4-FFF2-40B4-BE49-F238E27FC236}">
                <a16:creationId xmlns:a16="http://schemas.microsoft.com/office/drawing/2014/main" xmlns="" id="{65D06FBD-D7B2-4990-8731-2640C6F52A88}"/>
              </a:ext>
            </a:extLst>
          </p:cNvPr>
          <p:cNvSpPr/>
          <p:nvPr/>
        </p:nvSpPr>
        <p:spPr>
          <a:xfrm>
            <a:off x="5417124" y="2328121"/>
            <a:ext cx="1371429"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Lineamientos de gestión y formalidad</a:t>
            </a:r>
          </a:p>
        </p:txBody>
      </p:sp>
      <p:sp>
        <p:nvSpPr>
          <p:cNvPr id="21" name="23 Rectángulo redondeado">
            <a:extLst>
              <a:ext uri="{FF2B5EF4-FFF2-40B4-BE49-F238E27FC236}">
                <a16:creationId xmlns:a16="http://schemas.microsoft.com/office/drawing/2014/main" xmlns="" id="{9CDB51C6-2120-415D-A1B0-44522F6998D4}"/>
              </a:ext>
            </a:extLst>
          </p:cNvPr>
          <p:cNvSpPr/>
          <p:nvPr/>
        </p:nvSpPr>
        <p:spPr>
          <a:xfrm>
            <a:off x="2362610" y="5300041"/>
            <a:ext cx="1042286"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Certificados y Firmas Digitales</a:t>
            </a:r>
          </a:p>
        </p:txBody>
      </p:sp>
      <p:sp>
        <p:nvSpPr>
          <p:cNvPr id="22" name="25 Rectángulo redondeado">
            <a:extLst>
              <a:ext uri="{FF2B5EF4-FFF2-40B4-BE49-F238E27FC236}">
                <a16:creationId xmlns:a16="http://schemas.microsoft.com/office/drawing/2014/main" xmlns="" id="{C8631331-0A72-40D8-B15A-2E20953298A4}"/>
              </a:ext>
            </a:extLst>
          </p:cNvPr>
          <p:cNvSpPr/>
          <p:nvPr/>
        </p:nvSpPr>
        <p:spPr>
          <a:xfrm>
            <a:off x="4633944" y="5300041"/>
            <a:ext cx="1042286" cy="822857"/>
          </a:xfrm>
          <a:prstGeom prst="roundRect">
            <a:avLst/>
          </a:prstGeom>
          <a:solidFill>
            <a:schemeClr val="accent2"/>
          </a:solidFill>
          <a:ln w="19050"/>
        </p:spPr>
        <p:style>
          <a:lnRef idx="3">
            <a:schemeClr val="lt1"/>
          </a:lnRef>
          <a:fillRef idx="1">
            <a:schemeClr val="accent1"/>
          </a:fillRef>
          <a:effectRef idx="1">
            <a:schemeClr val="accent1"/>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Inducción y Capacitación</a:t>
            </a:r>
          </a:p>
        </p:txBody>
      </p:sp>
      <p:sp>
        <p:nvSpPr>
          <p:cNvPr id="23" name="Flecha: arriba y abajo 22">
            <a:extLst>
              <a:ext uri="{FF2B5EF4-FFF2-40B4-BE49-F238E27FC236}">
                <a16:creationId xmlns:a16="http://schemas.microsoft.com/office/drawing/2014/main" xmlns="" id="{E142FE79-1753-45A6-AF9A-8BA8F1F4E048}"/>
              </a:ext>
            </a:extLst>
          </p:cNvPr>
          <p:cNvSpPr/>
          <p:nvPr/>
        </p:nvSpPr>
        <p:spPr>
          <a:xfrm>
            <a:off x="4628470" y="4055335"/>
            <a:ext cx="274286" cy="411429"/>
          </a:xfrm>
          <a:prstGeom prst="up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96681"/>
            <a:endParaRPr lang="es-PE" sz="1295">
              <a:solidFill>
                <a:prstClr val="white"/>
              </a:solidFill>
              <a:latin typeface="Arial" panose="020B0604020202020204" pitchFamily="34" charset="0"/>
              <a:cs typeface="Arial" panose="020B0604020202020204" pitchFamily="34" charset="0"/>
            </a:endParaRPr>
          </a:p>
        </p:txBody>
      </p:sp>
      <p:sp>
        <p:nvSpPr>
          <p:cNvPr id="24" name="Flecha: arriba y abajo 23">
            <a:extLst>
              <a:ext uri="{FF2B5EF4-FFF2-40B4-BE49-F238E27FC236}">
                <a16:creationId xmlns:a16="http://schemas.microsoft.com/office/drawing/2014/main" xmlns="" id="{C78B6671-7949-4418-8CD0-468F5A4AF451}"/>
              </a:ext>
            </a:extLst>
          </p:cNvPr>
          <p:cNvSpPr/>
          <p:nvPr/>
        </p:nvSpPr>
        <p:spPr>
          <a:xfrm>
            <a:off x="6548683" y="4055335"/>
            <a:ext cx="274286" cy="411429"/>
          </a:xfrm>
          <a:prstGeom prst="up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96681"/>
            <a:endParaRPr lang="es-PE" sz="1295">
              <a:solidFill>
                <a:prstClr val="white"/>
              </a:solidFill>
              <a:latin typeface="Arial" panose="020B0604020202020204" pitchFamily="34" charset="0"/>
              <a:cs typeface="Arial" panose="020B0604020202020204" pitchFamily="34" charset="0"/>
            </a:endParaRPr>
          </a:p>
        </p:txBody>
      </p:sp>
      <p:sp>
        <p:nvSpPr>
          <p:cNvPr id="25" name="Flecha: hacia la izquierda 24">
            <a:extLst>
              <a:ext uri="{FF2B5EF4-FFF2-40B4-BE49-F238E27FC236}">
                <a16:creationId xmlns:a16="http://schemas.microsoft.com/office/drawing/2014/main" xmlns="" id="{54E1EE9C-A0B9-4826-9497-4D1B10A5E304}"/>
              </a:ext>
            </a:extLst>
          </p:cNvPr>
          <p:cNvSpPr/>
          <p:nvPr/>
        </p:nvSpPr>
        <p:spPr>
          <a:xfrm flipH="1">
            <a:off x="3531205" y="3530396"/>
            <a:ext cx="425873" cy="342882"/>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96681"/>
            <a:endParaRPr lang="es-PE" sz="1295">
              <a:solidFill>
                <a:prstClr val="white"/>
              </a:solidFill>
              <a:latin typeface="Arial" panose="020B0604020202020204" pitchFamily="34" charset="0"/>
              <a:cs typeface="Arial" panose="020B0604020202020204" pitchFamily="34" charset="0"/>
            </a:endParaRPr>
          </a:p>
        </p:txBody>
      </p:sp>
      <p:sp>
        <p:nvSpPr>
          <p:cNvPr id="26" name="Flecha: hacia la izquierda 25">
            <a:extLst>
              <a:ext uri="{FF2B5EF4-FFF2-40B4-BE49-F238E27FC236}">
                <a16:creationId xmlns:a16="http://schemas.microsoft.com/office/drawing/2014/main" xmlns="" id="{41B17639-6473-4164-96BA-7CB408FCE296}"/>
              </a:ext>
            </a:extLst>
          </p:cNvPr>
          <p:cNvSpPr/>
          <p:nvPr/>
        </p:nvSpPr>
        <p:spPr>
          <a:xfrm flipH="1" flipV="1">
            <a:off x="5570398" y="3530396"/>
            <a:ext cx="425873" cy="342882"/>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96681"/>
            <a:endParaRPr lang="es-PE" sz="1295">
              <a:solidFill>
                <a:prstClr val="white"/>
              </a:solidFill>
              <a:latin typeface="Arial" panose="020B0604020202020204" pitchFamily="34" charset="0"/>
              <a:cs typeface="Arial" panose="020B0604020202020204" pitchFamily="34" charset="0"/>
            </a:endParaRPr>
          </a:p>
        </p:txBody>
      </p:sp>
      <p:sp>
        <p:nvSpPr>
          <p:cNvPr id="27" name="Flecha: arriba y abajo 26">
            <a:extLst>
              <a:ext uri="{FF2B5EF4-FFF2-40B4-BE49-F238E27FC236}">
                <a16:creationId xmlns:a16="http://schemas.microsoft.com/office/drawing/2014/main" xmlns="" id="{8D57CAF5-1C93-4F9C-B853-FC7E9F553C9A}"/>
              </a:ext>
            </a:extLst>
          </p:cNvPr>
          <p:cNvSpPr/>
          <p:nvPr/>
        </p:nvSpPr>
        <p:spPr>
          <a:xfrm>
            <a:off x="2488804" y="4055335"/>
            <a:ext cx="274286" cy="411429"/>
          </a:xfrm>
          <a:prstGeom prst="up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96681"/>
            <a:endParaRPr lang="es-PE" sz="1295">
              <a:solidFill>
                <a:prstClr val="white"/>
              </a:solidFill>
              <a:latin typeface="Arial" panose="020B0604020202020204" pitchFamily="34" charset="0"/>
              <a:cs typeface="Arial" panose="020B0604020202020204" pitchFamily="34" charset="0"/>
            </a:endParaRPr>
          </a:p>
        </p:txBody>
      </p:sp>
      <p:sp>
        <p:nvSpPr>
          <p:cNvPr id="28" name="25 Rectángulo redondeado">
            <a:extLst>
              <a:ext uri="{FF2B5EF4-FFF2-40B4-BE49-F238E27FC236}">
                <a16:creationId xmlns:a16="http://schemas.microsoft.com/office/drawing/2014/main" xmlns="" id="{5B8876C9-817B-4ACC-B8E7-049823F15294}"/>
              </a:ext>
            </a:extLst>
          </p:cNvPr>
          <p:cNvSpPr/>
          <p:nvPr/>
        </p:nvSpPr>
        <p:spPr>
          <a:xfrm>
            <a:off x="5769611" y="5300041"/>
            <a:ext cx="1042286" cy="822857"/>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27429" tIns="27429" rIns="27429" bIns="27429" rtlCol="0" anchor="ctr"/>
          <a:lstStyle/>
          <a:p>
            <a:pPr algn="ctr" defTabSz="696681"/>
            <a:r>
              <a:rPr lang="es-PE" sz="1143" dirty="0">
                <a:solidFill>
                  <a:prstClr val="white"/>
                </a:solidFill>
                <a:latin typeface="Arial" panose="020B0604020202020204" pitchFamily="34" charset="0"/>
                <a:cs typeface="Arial" pitchFamily="34" charset="0"/>
              </a:rPr>
              <a:t>Trámite Documentario</a:t>
            </a:r>
          </a:p>
          <a:p>
            <a:pPr algn="ctr" defTabSz="696681"/>
            <a:r>
              <a:rPr lang="es-PE" sz="1143" dirty="0">
                <a:solidFill>
                  <a:prstClr val="white"/>
                </a:solidFill>
                <a:latin typeface="Arial" panose="020B0604020202020204" pitchFamily="34" charset="0"/>
                <a:cs typeface="Arial" pitchFamily="34" charset="0"/>
              </a:rPr>
              <a:t>Digital</a:t>
            </a:r>
          </a:p>
        </p:txBody>
      </p:sp>
      <p:pic>
        <p:nvPicPr>
          <p:cNvPr id="29" name="Picture 2" descr="http://www.vkgroup.es/images/site/user.png">
            <a:extLst>
              <a:ext uri="{FF2B5EF4-FFF2-40B4-BE49-F238E27FC236}">
                <a16:creationId xmlns:a16="http://schemas.microsoft.com/office/drawing/2014/main" xmlns="" id="{4DA164FB-2949-4AB5-8C22-7782EEABD29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9411" y="4490922"/>
            <a:ext cx="732843" cy="685714"/>
          </a:xfrm>
          <a:prstGeom prst="rect">
            <a:avLst/>
          </a:prstGeom>
          <a:noFill/>
          <a:extLst>
            <a:ext uri="{909E8E84-426E-40DD-AFC4-6F175D3DCCD1}">
              <a14:hiddenFill xmlns:a14="http://schemas.microsoft.com/office/drawing/2010/main">
                <a:solidFill>
                  <a:srgbClr val="FFFFFF"/>
                </a:solidFill>
              </a14:hiddenFill>
            </a:ext>
          </a:extLst>
        </p:spPr>
      </p:pic>
      <p:sp>
        <p:nvSpPr>
          <p:cNvPr id="30" name="28 Rectángulo redondeado">
            <a:extLst>
              <a:ext uri="{FF2B5EF4-FFF2-40B4-BE49-F238E27FC236}">
                <a16:creationId xmlns:a16="http://schemas.microsoft.com/office/drawing/2014/main" xmlns="" id="{26E23557-419C-496E-8126-02719D68A75B}"/>
              </a:ext>
            </a:extLst>
          </p:cNvPr>
          <p:cNvSpPr/>
          <p:nvPr/>
        </p:nvSpPr>
        <p:spPr>
          <a:xfrm rot="5400000">
            <a:off x="7061672" y="3345609"/>
            <a:ext cx="3168390" cy="932571"/>
          </a:xfrm>
          <a:prstGeom prst="roundRect">
            <a:avLst/>
          </a:prstGeom>
          <a:solidFill>
            <a:schemeClr val="accent4">
              <a:lumMod val="40000"/>
              <a:lumOff val="60000"/>
            </a:schemeClr>
          </a:solidFill>
          <a:ln w="19050"/>
        </p:spPr>
        <p:style>
          <a:lnRef idx="3">
            <a:schemeClr val="lt1"/>
          </a:lnRef>
          <a:fillRef idx="1">
            <a:schemeClr val="accent1"/>
          </a:fillRef>
          <a:effectRef idx="1">
            <a:schemeClr val="accent1"/>
          </a:effectRef>
          <a:fontRef idx="minor">
            <a:schemeClr val="lt1"/>
          </a:fontRef>
        </p:style>
        <p:txBody>
          <a:bodyPr vert="vert270" lIns="0" tIns="0" rIns="0" bIns="0" rtlCol="0" anchor="t" anchorCtr="0"/>
          <a:lstStyle/>
          <a:p>
            <a:pPr algn="ctr" defTabSz="696681"/>
            <a:endParaRPr lang="es-PE" sz="1067" dirty="0">
              <a:solidFill>
                <a:prstClr val="black"/>
              </a:solidFill>
              <a:latin typeface="Arial" panose="020B0604020202020204" pitchFamily="34" charset="0"/>
              <a:cs typeface="Arial" pitchFamily="34" charset="0"/>
            </a:endParaRPr>
          </a:p>
          <a:p>
            <a:pPr algn="ctr" defTabSz="696681"/>
            <a:endParaRPr lang="es-PE" sz="1067" dirty="0">
              <a:solidFill>
                <a:prstClr val="black"/>
              </a:solidFill>
              <a:latin typeface="Arial" panose="020B0604020202020204" pitchFamily="34" charset="0"/>
              <a:cs typeface="Arial" pitchFamily="34" charset="0"/>
            </a:endParaRPr>
          </a:p>
          <a:p>
            <a:pPr algn="ctr" defTabSz="696681"/>
            <a:endParaRPr lang="es-PE" sz="1067" dirty="0">
              <a:solidFill>
                <a:prstClr val="black"/>
              </a:solidFill>
              <a:latin typeface="Arial" panose="020B0604020202020204" pitchFamily="34" charset="0"/>
              <a:cs typeface="Arial" pitchFamily="34" charset="0"/>
            </a:endParaRPr>
          </a:p>
          <a:p>
            <a:pPr algn="ctr" defTabSz="696681"/>
            <a:r>
              <a:rPr lang="es-PE" sz="1067" dirty="0">
                <a:solidFill>
                  <a:prstClr val="black"/>
                </a:solidFill>
                <a:latin typeface="Arial" panose="020B0604020202020204" pitchFamily="34" charset="0"/>
                <a:cs typeface="Arial" pitchFamily="34" charset="0"/>
              </a:rPr>
              <a:t>Solicitudes o demandas atendidas</a:t>
            </a:r>
          </a:p>
        </p:txBody>
      </p:sp>
      <p:pic>
        <p:nvPicPr>
          <p:cNvPr id="31" name="Picture 2" descr="http://www.vkgroup.es/images/site/user.png">
            <a:extLst>
              <a:ext uri="{FF2B5EF4-FFF2-40B4-BE49-F238E27FC236}">
                <a16:creationId xmlns:a16="http://schemas.microsoft.com/office/drawing/2014/main" xmlns="" id="{D2A0945C-936F-45BC-AEE0-1CF105CF09C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89296" y="4490922"/>
            <a:ext cx="732843" cy="68571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www.fgua.es/wp-content/uploads/2015/05/instituciones.png">
            <a:extLst>
              <a:ext uri="{FF2B5EF4-FFF2-40B4-BE49-F238E27FC236}">
                <a16:creationId xmlns:a16="http://schemas.microsoft.com/office/drawing/2014/main" xmlns="" id="{8F4CDF79-F7E0-401B-90DB-96A8C51C70A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89296" y="3667974"/>
            <a:ext cx="685714" cy="6857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Resultado de imagen para bandera peru">
            <a:extLst>
              <a:ext uri="{FF2B5EF4-FFF2-40B4-BE49-F238E27FC236}">
                <a16:creationId xmlns:a16="http://schemas.microsoft.com/office/drawing/2014/main" xmlns="" id="{0B4FDEA7-147E-4E5B-BFA5-CAF97BF5105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24416" y="3719363"/>
            <a:ext cx="123397" cy="82286"/>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ector recto 33">
            <a:extLst>
              <a:ext uri="{FF2B5EF4-FFF2-40B4-BE49-F238E27FC236}">
                <a16:creationId xmlns:a16="http://schemas.microsoft.com/office/drawing/2014/main" xmlns="" id="{A593FD8B-1C23-49A6-92D8-5E92F8345495}"/>
              </a:ext>
            </a:extLst>
          </p:cNvPr>
          <p:cNvCxnSpPr>
            <a:cxnSpLocks/>
          </p:cNvCxnSpPr>
          <p:nvPr/>
        </p:nvCxnSpPr>
        <p:spPr>
          <a:xfrm>
            <a:off x="8614134" y="3719363"/>
            <a:ext cx="0" cy="1097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4" descr="https://www.fgua.es/wp-content/uploads/2015/05/instituciones.png">
            <a:extLst>
              <a:ext uri="{FF2B5EF4-FFF2-40B4-BE49-F238E27FC236}">
                <a16:creationId xmlns:a16="http://schemas.microsoft.com/office/drawing/2014/main" xmlns="" id="{963B073A-522C-48F7-BE06-B7FD5180E0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4160" y="3667974"/>
            <a:ext cx="685714" cy="6857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Resultado de imagen para bandera peru">
            <a:extLst>
              <a:ext uri="{FF2B5EF4-FFF2-40B4-BE49-F238E27FC236}">
                <a16:creationId xmlns:a16="http://schemas.microsoft.com/office/drawing/2014/main" xmlns="" id="{B786FF12-D6CB-4953-873B-EBB4C4E1670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9280" y="3719363"/>
            <a:ext cx="123397" cy="82286"/>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onector recto 36">
            <a:extLst>
              <a:ext uri="{FF2B5EF4-FFF2-40B4-BE49-F238E27FC236}">
                <a16:creationId xmlns:a16="http://schemas.microsoft.com/office/drawing/2014/main" xmlns="" id="{B04F4973-3F35-4B3A-AD6F-45A6503C36F3}"/>
              </a:ext>
            </a:extLst>
          </p:cNvPr>
          <p:cNvCxnSpPr>
            <a:cxnSpLocks/>
          </p:cNvCxnSpPr>
          <p:nvPr/>
        </p:nvCxnSpPr>
        <p:spPr>
          <a:xfrm>
            <a:off x="588998" y="3719363"/>
            <a:ext cx="0" cy="1097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ítulo 1">
            <a:extLst>
              <a:ext uri="{FF2B5EF4-FFF2-40B4-BE49-F238E27FC236}">
                <a16:creationId xmlns:a16="http://schemas.microsoft.com/office/drawing/2014/main" xmlns="" id="{0C308AAA-3DF6-4799-BFED-0E07170D2CA8}"/>
              </a:ext>
            </a:extLst>
          </p:cNvPr>
          <p:cNvSpPr txBox="1">
            <a:spLocks/>
          </p:cNvSpPr>
          <p:nvPr/>
        </p:nvSpPr>
        <p:spPr bwMode="auto">
          <a:xfrm>
            <a:off x="1060073" y="1300164"/>
            <a:ext cx="7016159"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7500" lnSpcReduction="20000"/>
          </a:bodyPr>
          <a:lstStyle>
            <a:lvl1pPr algn="l" rtl="0" eaLnBrk="0" fontAlgn="base" hangingPunct="0">
              <a:lnSpc>
                <a:spcPct val="90000"/>
              </a:lnSpc>
              <a:spcBef>
                <a:spcPct val="0"/>
              </a:spcBef>
              <a:spcAft>
                <a:spcPct val="0"/>
              </a:spcAft>
              <a:defRPr sz="28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s-PE" altLang="es-PE"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Nuevo Modelo de Gestión Documental del RENIEC</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6</a:t>
            </a:fld>
            <a:endParaRPr lang="es-PE"/>
          </a:p>
        </p:txBody>
      </p:sp>
    </p:spTree>
    <p:extLst>
      <p:ext uri="{BB962C8B-B14F-4D97-AF65-F5344CB8AC3E}">
        <p14:creationId xmlns:p14="http://schemas.microsoft.com/office/powerpoint/2010/main" val="1468521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BDBD89D4-980D-46D9-8251-9466BAF751DD}"/>
              </a:ext>
            </a:extLst>
          </p:cNvPr>
          <p:cNvSpPr txBox="1"/>
          <p:nvPr/>
        </p:nvSpPr>
        <p:spPr>
          <a:xfrm>
            <a:off x="405281" y="1262134"/>
            <a:ext cx="8178065" cy="677108"/>
          </a:xfrm>
          <a:prstGeom prst="rect">
            <a:avLst/>
          </a:prstGeom>
          <a:noFill/>
        </p:spPr>
        <p:txBody>
          <a:bodyPr wrap="square" rtlCol="0">
            <a:spAutoFit/>
          </a:bodyPr>
          <a:lstStyle/>
          <a:p>
            <a:pPr algn="just"/>
            <a:r>
              <a:rPr lang="es-ES" sz="1900" dirty="0">
                <a:solidFill>
                  <a:schemeClr val="tx1">
                    <a:lumMod val="75000"/>
                    <a:lumOff val="25000"/>
                  </a:schemeClr>
                </a:solidFill>
                <a:latin typeface="Arial" panose="020B0604020202020204" pitchFamily="34" charset="0"/>
                <a:cs typeface="Arial" panose="020B0604020202020204" pitchFamily="34" charset="0"/>
              </a:rPr>
              <a:t>Recordemos qué es Trámite Documentario, componente propio del RENIEC</a:t>
            </a:r>
          </a:p>
        </p:txBody>
      </p:sp>
      <p:pic>
        <p:nvPicPr>
          <p:cNvPr id="6" name="MESA DE PARTES DIGITAL FINAL.avi">
            <a:hlinkClick r:id="" action="ppaction://media"/>
            <a:extLst>
              <a:ext uri="{FF2B5EF4-FFF2-40B4-BE49-F238E27FC236}">
                <a16:creationId xmlns:a16="http://schemas.microsoft.com/office/drawing/2014/main" xmlns="" id="{6FBBA865-8BC6-4A38-ABEB-0851021DA9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673" y="1939242"/>
            <a:ext cx="8178066" cy="4599264"/>
          </a:xfrm>
          <a:prstGeom prst="rect">
            <a:avLst/>
          </a:prstGeom>
        </p:spPr>
      </p:pic>
      <p:sp>
        <p:nvSpPr>
          <p:cNvPr id="2" name="1 Marcador de número de diapositiva"/>
          <p:cNvSpPr>
            <a:spLocks noGrp="1"/>
          </p:cNvSpPr>
          <p:nvPr>
            <p:ph type="sldNum" sz="quarter" idx="12"/>
          </p:nvPr>
        </p:nvSpPr>
        <p:spPr/>
        <p:txBody>
          <a:bodyPr/>
          <a:lstStyle/>
          <a:p>
            <a:fld id="{D6533E24-B84E-4EFC-AF38-C75A0F933B17}" type="slidenum">
              <a:rPr lang="es-PE" smtClean="0"/>
              <a:t>7</a:t>
            </a:fld>
            <a:endParaRPr lang="es-PE"/>
          </a:p>
        </p:txBody>
      </p:sp>
    </p:spTree>
    <p:extLst>
      <p:ext uri="{BB962C8B-B14F-4D97-AF65-F5344CB8AC3E}">
        <p14:creationId xmlns:p14="http://schemas.microsoft.com/office/powerpoint/2010/main" val="157150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05547BCC-974D-4B10-8FD2-0453FB847190}"/>
              </a:ext>
            </a:extLst>
          </p:cNvPr>
          <p:cNvSpPr txBox="1">
            <a:spLocks/>
          </p:cNvSpPr>
          <p:nvPr/>
        </p:nvSpPr>
        <p:spPr>
          <a:xfrm>
            <a:off x="2964975" y="3090483"/>
            <a:ext cx="3662327" cy="125501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Arial Narrow" panose="020B0606020202030204" pitchFamily="34" charset="0"/>
                <a:ea typeface="+mj-ea"/>
                <a:cs typeface="+mj-cs"/>
              </a:defRPr>
            </a:lvl1pPr>
          </a:lstStyle>
          <a:p>
            <a:pPr algn="ctr"/>
            <a:r>
              <a:rPr lang="es-PE" altLang="es-PE" b="1" dirty="0">
                <a:latin typeface="+mn-lt"/>
              </a:rPr>
              <a:t>2. </a:t>
            </a:r>
            <a:r>
              <a:rPr lang="es-ES" dirty="0">
                <a:latin typeface="+mn-lt"/>
                <a:cs typeface="Arial" panose="020B0604020202020204" pitchFamily="34" charset="0"/>
              </a:rPr>
              <a:t>Buenas practicas en el marco del MGD en el último año</a:t>
            </a:r>
            <a:endParaRPr lang="es-PE" altLang="es-PE" b="1" dirty="0">
              <a:latin typeface="+mn-lt"/>
            </a:endParaRP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8</a:t>
            </a:fld>
            <a:endParaRPr lang="es-PE"/>
          </a:p>
        </p:txBody>
      </p:sp>
    </p:spTree>
    <p:extLst>
      <p:ext uri="{BB962C8B-B14F-4D97-AF65-F5344CB8AC3E}">
        <p14:creationId xmlns:p14="http://schemas.microsoft.com/office/powerpoint/2010/main" val="2661976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xmlns="" id="{A0180112-07B6-43F6-A82F-72569323342E}"/>
              </a:ext>
            </a:extLst>
          </p:cNvPr>
          <p:cNvSpPr>
            <a:spLocks noChangeAspect="1"/>
          </p:cNvSpPr>
          <p:nvPr/>
        </p:nvSpPr>
        <p:spPr>
          <a:xfrm>
            <a:off x="717986" y="1923401"/>
            <a:ext cx="1556599" cy="3921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rmAutofit fontScale="70000" lnSpcReduction="20000"/>
          </a:bodyPr>
          <a:lstStyle/>
          <a:p>
            <a:pPr algn="ctr"/>
            <a:r>
              <a:rPr lang="es-PE" sz="1400" dirty="0"/>
              <a:t>PE01. PROCESO DE PRESUPUESTO</a:t>
            </a:r>
          </a:p>
        </p:txBody>
      </p:sp>
      <p:sp>
        <p:nvSpPr>
          <p:cNvPr id="8" name="Rectángulo: esquinas redondeadas 7">
            <a:extLst>
              <a:ext uri="{FF2B5EF4-FFF2-40B4-BE49-F238E27FC236}">
                <a16:creationId xmlns:a16="http://schemas.microsoft.com/office/drawing/2014/main" xmlns="" id="{8FD8075D-336F-47C9-A345-9B66F57EB2E0}"/>
              </a:ext>
            </a:extLst>
          </p:cNvPr>
          <p:cNvSpPr>
            <a:spLocks noChangeAspect="1"/>
          </p:cNvSpPr>
          <p:nvPr/>
        </p:nvSpPr>
        <p:spPr>
          <a:xfrm>
            <a:off x="2772036" y="1923401"/>
            <a:ext cx="1556599" cy="3921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rmAutofit fontScale="70000" lnSpcReduction="20000"/>
          </a:bodyPr>
          <a:lstStyle/>
          <a:p>
            <a:pPr algn="ctr"/>
            <a:r>
              <a:rPr lang="es-PE" sz="1400" dirty="0"/>
              <a:t>PE02. PROCESO DE CONTROL ESTRATÉGICO</a:t>
            </a:r>
          </a:p>
        </p:txBody>
      </p:sp>
      <p:sp>
        <p:nvSpPr>
          <p:cNvPr id="9" name="Rectángulo: esquinas redondeadas 8">
            <a:extLst>
              <a:ext uri="{FF2B5EF4-FFF2-40B4-BE49-F238E27FC236}">
                <a16:creationId xmlns:a16="http://schemas.microsoft.com/office/drawing/2014/main" xmlns="" id="{668D3E16-5AB8-446B-A062-D94232F27B09}"/>
              </a:ext>
            </a:extLst>
          </p:cNvPr>
          <p:cNvSpPr>
            <a:spLocks noChangeAspect="1"/>
          </p:cNvSpPr>
          <p:nvPr/>
        </p:nvSpPr>
        <p:spPr>
          <a:xfrm>
            <a:off x="4826086" y="1923401"/>
            <a:ext cx="1556599" cy="3921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rmAutofit fontScale="77500" lnSpcReduction="20000"/>
          </a:bodyPr>
          <a:lstStyle/>
          <a:p>
            <a:pPr algn="ctr"/>
            <a:r>
              <a:rPr lang="es-PE" sz="1200" dirty="0"/>
              <a:t>PE03. PROCESO DE GESTIÓN DEL CONOCIMIENTO</a:t>
            </a:r>
          </a:p>
        </p:txBody>
      </p:sp>
      <p:sp>
        <p:nvSpPr>
          <p:cNvPr id="10" name="Rectángulo: esquinas redondeadas 9">
            <a:extLst>
              <a:ext uri="{FF2B5EF4-FFF2-40B4-BE49-F238E27FC236}">
                <a16:creationId xmlns:a16="http://schemas.microsoft.com/office/drawing/2014/main" xmlns="" id="{D1B25B31-22E3-4EA9-8215-2D01BB4E4BD5}"/>
              </a:ext>
            </a:extLst>
          </p:cNvPr>
          <p:cNvSpPr>
            <a:spLocks noChangeAspect="1"/>
          </p:cNvSpPr>
          <p:nvPr/>
        </p:nvSpPr>
        <p:spPr>
          <a:xfrm>
            <a:off x="6880137" y="1923401"/>
            <a:ext cx="1556599" cy="3921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rmAutofit fontScale="85000" lnSpcReduction="20000"/>
          </a:bodyPr>
          <a:lstStyle/>
          <a:p>
            <a:pPr algn="ctr"/>
            <a:r>
              <a:rPr lang="es-PE" sz="1200" dirty="0"/>
              <a:t>PE04. PROCESO DE LA INNOVACIÓN</a:t>
            </a:r>
          </a:p>
        </p:txBody>
      </p:sp>
      <p:sp>
        <p:nvSpPr>
          <p:cNvPr id="11" name="Flecha: pentágono 10">
            <a:extLst>
              <a:ext uri="{FF2B5EF4-FFF2-40B4-BE49-F238E27FC236}">
                <a16:creationId xmlns:a16="http://schemas.microsoft.com/office/drawing/2014/main" xmlns="" id="{552C78A7-66BB-4EE4-A2FE-A508F9C5C0AE}"/>
              </a:ext>
            </a:extLst>
          </p:cNvPr>
          <p:cNvSpPr>
            <a:spLocks noChangeAspect="1"/>
          </p:cNvSpPr>
          <p:nvPr/>
        </p:nvSpPr>
        <p:spPr>
          <a:xfrm>
            <a:off x="618857" y="2750452"/>
            <a:ext cx="1011900"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CLIENTE CIUDADANO</a:t>
            </a:r>
          </a:p>
        </p:txBody>
      </p:sp>
      <p:sp>
        <p:nvSpPr>
          <p:cNvPr id="12" name="Flecha: pentágono 11">
            <a:extLst>
              <a:ext uri="{FF2B5EF4-FFF2-40B4-BE49-F238E27FC236}">
                <a16:creationId xmlns:a16="http://schemas.microsoft.com/office/drawing/2014/main" xmlns="" id="{67F96218-C137-4085-957B-B85F67CD409D}"/>
              </a:ext>
            </a:extLst>
          </p:cNvPr>
          <p:cNvSpPr>
            <a:spLocks noChangeAspect="1"/>
          </p:cNvSpPr>
          <p:nvPr/>
        </p:nvSpPr>
        <p:spPr>
          <a:xfrm>
            <a:off x="618854" y="3209726"/>
            <a:ext cx="1100795"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SECTOR PÚBLICO</a:t>
            </a:r>
          </a:p>
        </p:txBody>
      </p:sp>
      <p:sp>
        <p:nvSpPr>
          <p:cNvPr id="13" name="Flecha: pentágono 12">
            <a:extLst>
              <a:ext uri="{FF2B5EF4-FFF2-40B4-BE49-F238E27FC236}">
                <a16:creationId xmlns:a16="http://schemas.microsoft.com/office/drawing/2014/main" xmlns="" id="{B1788C56-5C54-463C-B14C-B1741CE27A7C}"/>
              </a:ext>
            </a:extLst>
          </p:cNvPr>
          <p:cNvSpPr>
            <a:spLocks noChangeAspect="1"/>
          </p:cNvSpPr>
          <p:nvPr/>
        </p:nvSpPr>
        <p:spPr>
          <a:xfrm>
            <a:off x="618857" y="3656301"/>
            <a:ext cx="1155628"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SECTOR PRIVADO</a:t>
            </a:r>
          </a:p>
        </p:txBody>
      </p:sp>
      <p:sp>
        <p:nvSpPr>
          <p:cNvPr id="14" name="Flecha: pentágono 13">
            <a:extLst>
              <a:ext uri="{FF2B5EF4-FFF2-40B4-BE49-F238E27FC236}">
                <a16:creationId xmlns:a16="http://schemas.microsoft.com/office/drawing/2014/main" xmlns="" id="{27CC2160-9F38-4DEA-B55C-E1969CB084F1}"/>
              </a:ext>
            </a:extLst>
          </p:cNvPr>
          <p:cNvSpPr>
            <a:spLocks noChangeAspect="1"/>
          </p:cNvSpPr>
          <p:nvPr/>
        </p:nvSpPr>
        <p:spPr>
          <a:xfrm>
            <a:off x="618856" y="4115574"/>
            <a:ext cx="1245353" cy="3327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ALIADOS ESTRATEGICOS</a:t>
            </a:r>
          </a:p>
        </p:txBody>
      </p:sp>
      <p:sp>
        <p:nvSpPr>
          <p:cNvPr id="15" name="Flecha: pentágono 14">
            <a:extLst>
              <a:ext uri="{FF2B5EF4-FFF2-40B4-BE49-F238E27FC236}">
                <a16:creationId xmlns:a16="http://schemas.microsoft.com/office/drawing/2014/main" xmlns="" id="{0AD91C14-2A50-4545-A9BF-19FC0D35A090}"/>
              </a:ext>
            </a:extLst>
          </p:cNvPr>
          <p:cNvSpPr>
            <a:spLocks noChangeAspect="1"/>
          </p:cNvSpPr>
          <p:nvPr/>
        </p:nvSpPr>
        <p:spPr>
          <a:xfrm>
            <a:off x="618854" y="4574849"/>
            <a:ext cx="1350031"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a:r>
              <a:rPr lang="es-PE" sz="1200" dirty="0"/>
              <a:t>SERVIDORES CIVILES</a:t>
            </a:r>
          </a:p>
        </p:txBody>
      </p:sp>
      <p:sp>
        <p:nvSpPr>
          <p:cNvPr id="16" name="Rectángulo: esquinas superiores cortadas 15">
            <a:extLst>
              <a:ext uri="{FF2B5EF4-FFF2-40B4-BE49-F238E27FC236}">
                <a16:creationId xmlns:a16="http://schemas.microsoft.com/office/drawing/2014/main" xmlns="" id="{FCE8AE3F-57B4-4DAD-87CC-5F800094C40B}"/>
              </a:ext>
            </a:extLst>
          </p:cNvPr>
          <p:cNvSpPr>
            <a:spLocks noChangeAspect="1"/>
          </p:cNvSpPr>
          <p:nvPr/>
        </p:nvSpPr>
        <p:spPr>
          <a:xfrm>
            <a:off x="684301" y="5463908"/>
            <a:ext cx="1545481" cy="428560"/>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s-PE" sz="1050" dirty="0">
                <a:ln w="0"/>
                <a:solidFill>
                  <a:schemeClr val="tx1"/>
                </a:solidFill>
                <a:effectLst>
                  <a:outerShdw blurRad="38100" dist="19050" dir="2700000" algn="tl" rotWithShape="0">
                    <a:schemeClr val="dk1">
                      <a:alpha val="40000"/>
                    </a:schemeClr>
                  </a:outerShdw>
                </a:effectLst>
              </a:rPr>
              <a:t>PS01. PROCESO ADMINISTRATIVO</a:t>
            </a:r>
          </a:p>
        </p:txBody>
      </p:sp>
      <p:sp>
        <p:nvSpPr>
          <p:cNvPr id="17" name="Rectángulo: esquinas superiores cortadas 16">
            <a:extLst>
              <a:ext uri="{FF2B5EF4-FFF2-40B4-BE49-F238E27FC236}">
                <a16:creationId xmlns:a16="http://schemas.microsoft.com/office/drawing/2014/main" xmlns="" id="{DF0D2C98-94A1-44A0-80B0-3AEC76C17846}"/>
              </a:ext>
            </a:extLst>
          </p:cNvPr>
          <p:cNvSpPr>
            <a:spLocks noChangeAspect="1"/>
          </p:cNvSpPr>
          <p:nvPr/>
        </p:nvSpPr>
        <p:spPr>
          <a:xfrm>
            <a:off x="2673438" y="5467631"/>
            <a:ext cx="1545481" cy="428560"/>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s-PE" sz="1050" dirty="0">
                <a:ln w="0"/>
                <a:solidFill>
                  <a:schemeClr val="tx1"/>
                </a:solidFill>
                <a:effectLst>
                  <a:outerShdw blurRad="38100" dist="19050" dir="2700000" algn="tl" rotWithShape="0">
                    <a:schemeClr val="dk1">
                      <a:alpha val="40000"/>
                    </a:schemeClr>
                  </a:outerShdw>
                </a:effectLst>
              </a:rPr>
              <a:t>PS02. PROCESO DE CAPACITACIÓN</a:t>
            </a:r>
          </a:p>
        </p:txBody>
      </p:sp>
      <p:sp>
        <p:nvSpPr>
          <p:cNvPr id="18" name="Rectángulo: esquinas superiores cortadas 17">
            <a:extLst>
              <a:ext uri="{FF2B5EF4-FFF2-40B4-BE49-F238E27FC236}">
                <a16:creationId xmlns:a16="http://schemas.microsoft.com/office/drawing/2014/main" xmlns="" id="{590ADA28-1B26-4967-A059-C731A4810941}"/>
              </a:ext>
            </a:extLst>
          </p:cNvPr>
          <p:cNvSpPr>
            <a:spLocks noChangeAspect="1"/>
          </p:cNvSpPr>
          <p:nvPr/>
        </p:nvSpPr>
        <p:spPr>
          <a:xfrm>
            <a:off x="4662575" y="5471354"/>
            <a:ext cx="1545481" cy="428560"/>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050" dirty="0">
                <a:ln w="0"/>
                <a:solidFill>
                  <a:schemeClr val="tx1"/>
                </a:solidFill>
                <a:effectLst>
                  <a:outerShdw blurRad="38100" dist="19050" dir="2700000" algn="tl" rotWithShape="0">
                    <a:schemeClr val="dk1">
                      <a:alpha val="40000"/>
                    </a:schemeClr>
                  </a:outerShdw>
                </a:effectLst>
              </a:rPr>
              <a:t>PS03. PROCESO DE TECNOLOGIA DE LA INFORMACIÓN</a:t>
            </a:r>
          </a:p>
        </p:txBody>
      </p:sp>
      <p:sp>
        <p:nvSpPr>
          <p:cNvPr id="19" name="Rectángulo: esquinas superiores cortadas 18">
            <a:extLst>
              <a:ext uri="{FF2B5EF4-FFF2-40B4-BE49-F238E27FC236}">
                <a16:creationId xmlns:a16="http://schemas.microsoft.com/office/drawing/2014/main" xmlns="" id="{7C585E34-08CC-4A84-BB1B-575E9A928DC3}"/>
              </a:ext>
            </a:extLst>
          </p:cNvPr>
          <p:cNvSpPr>
            <a:spLocks noChangeAspect="1"/>
          </p:cNvSpPr>
          <p:nvPr/>
        </p:nvSpPr>
        <p:spPr>
          <a:xfrm>
            <a:off x="6651712" y="5475076"/>
            <a:ext cx="1756228" cy="487000"/>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PE" sz="1050" dirty="0">
                <a:ln w="0"/>
                <a:solidFill>
                  <a:schemeClr val="tx1"/>
                </a:solidFill>
                <a:effectLst>
                  <a:outerShdw blurRad="38100" dist="19050" dir="2700000" algn="tl" rotWithShape="0">
                    <a:schemeClr val="dk1">
                      <a:alpha val="40000"/>
                    </a:schemeClr>
                  </a:outerShdw>
                </a:effectLst>
              </a:rPr>
              <a:t>PS04. PROCESO DEL TALENTO HUMANO</a:t>
            </a:r>
          </a:p>
        </p:txBody>
      </p:sp>
      <p:sp>
        <p:nvSpPr>
          <p:cNvPr id="20" name="Rectángulo: esquinas superiores cortadas 19">
            <a:extLst>
              <a:ext uri="{FF2B5EF4-FFF2-40B4-BE49-F238E27FC236}">
                <a16:creationId xmlns:a16="http://schemas.microsoft.com/office/drawing/2014/main" xmlns="" id="{E05197C0-7DDE-407C-B8D2-8B0B04AB533A}"/>
              </a:ext>
            </a:extLst>
          </p:cNvPr>
          <p:cNvSpPr>
            <a:spLocks noChangeAspect="1"/>
          </p:cNvSpPr>
          <p:nvPr/>
        </p:nvSpPr>
        <p:spPr>
          <a:xfrm>
            <a:off x="652741" y="6059677"/>
            <a:ext cx="1568798" cy="490317"/>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r>
              <a:rPr lang="es-PE" sz="1050" dirty="0">
                <a:ln w="0"/>
                <a:solidFill>
                  <a:schemeClr val="tx1"/>
                </a:solidFill>
                <a:effectLst>
                  <a:outerShdw blurRad="38100" dist="19050" dir="2700000" algn="tl" rotWithShape="0">
                    <a:schemeClr val="dk1">
                      <a:alpha val="40000"/>
                    </a:schemeClr>
                  </a:outerShdw>
                </a:effectLst>
              </a:rPr>
              <a:t>PS05. PROCESO DE LA SEGURIDAD Y DEFENSA NACIONAL</a:t>
            </a:r>
          </a:p>
        </p:txBody>
      </p:sp>
      <p:sp>
        <p:nvSpPr>
          <p:cNvPr id="21" name="Rectángulo: esquinas superiores cortadas 20">
            <a:extLst>
              <a:ext uri="{FF2B5EF4-FFF2-40B4-BE49-F238E27FC236}">
                <a16:creationId xmlns:a16="http://schemas.microsoft.com/office/drawing/2014/main" xmlns="" id="{837041FF-89C6-4F07-918B-60CD3FBB403E}"/>
              </a:ext>
            </a:extLst>
          </p:cNvPr>
          <p:cNvSpPr>
            <a:spLocks noChangeAspect="1"/>
          </p:cNvSpPr>
          <p:nvPr/>
        </p:nvSpPr>
        <p:spPr>
          <a:xfrm>
            <a:off x="2641879" y="6059677"/>
            <a:ext cx="1568798" cy="490317"/>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PE" sz="1050" dirty="0">
                <a:ln w="0"/>
                <a:solidFill>
                  <a:schemeClr val="tx1"/>
                </a:solidFill>
                <a:effectLst>
                  <a:outerShdw blurRad="38100" dist="19050" dir="2700000" algn="tl" rotWithShape="0">
                    <a:schemeClr val="dk1">
                      <a:alpha val="40000"/>
                    </a:schemeClr>
                  </a:outerShdw>
                </a:effectLst>
              </a:rPr>
              <a:t>PS06. PROCESO DE ASESORIA NORMATIVA</a:t>
            </a:r>
          </a:p>
        </p:txBody>
      </p:sp>
      <p:sp>
        <p:nvSpPr>
          <p:cNvPr id="22" name="Rectángulo: esquinas superiores cortadas 21">
            <a:extLst>
              <a:ext uri="{FF2B5EF4-FFF2-40B4-BE49-F238E27FC236}">
                <a16:creationId xmlns:a16="http://schemas.microsoft.com/office/drawing/2014/main" xmlns="" id="{9837CDB7-021A-4A8B-B155-D1BBB4D07086}"/>
              </a:ext>
            </a:extLst>
          </p:cNvPr>
          <p:cNvSpPr>
            <a:spLocks noChangeAspect="1"/>
          </p:cNvSpPr>
          <p:nvPr/>
        </p:nvSpPr>
        <p:spPr>
          <a:xfrm>
            <a:off x="4631017" y="6059677"/>
            <a:ext cx="1568798" cy="490317"/>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PE" sz="1050" dirty="0">
                <a:ln w="0"/>
                <a:solidFill>
                  <a:schemeClr val="tx1"/>
                </a:solidFill>
                <a:effectLst>
                  <a:outerShdw blurRad="38100" dist="19050" dir="2700000" algn="tl" rotWithShape="0">
                    <a:schemeClr val="dk1">
                      <a:alpha val="40000"/>
                    </a:schemeClr>
                  </a:outerShdw>
                </a:effectLst>
              </a:rPr>
              <a:t>PS07. PROCESO DE MEJORA CONTINUA</a:t>
            </a:r>
          </a:p>
        </p:txBody>
      </p:sp>
      <p:sp>
        <p:nvSpPr>
          <p:cNvPr id="23" name="Rectángulo: esquinas superiores cortadas 22">
            <a:extLst>
              <a:ext uri="{FF2B5EF4-FFF2-40B4-BE49-F238E27FC236}">
                <a16:creationId xmlns:a16="http://schemas.microsoft.com/office/drawing/2014/main" xmlns="" id="{533543EA-F08B-43E9-85CE-F9D9345997C0}"/>
              </a:ext>
            </a:extLst>
          </p:cNvPr>
          <p:cNvSpPr>
            <a:spLocks noChangeAspect="1"/>
          </p:cNvSpPr>
          <p:nvPr/>
        </p:nvSpPr>
        <p:spPr>
          <a:xfrm>
            <a:off x="6620154" y="6059677"/>
            <a:ext cx="1756227" cy="490317"/>
          </a:xfrm>
          <a:prstGeom prst="snip2Same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r>
              <a:rPr lang="es-PE" sz="1050" dirty="0">
                <a:ln w="0"/>
                <a:solidFill>
                  <a:schemeClr val="tx1"/>
                </a:solidFill>
                <a:effectLst>
                  <a:outerShdw blurRad="38100" dist="19050" dir="2700000" algn="tl" rotWithShape="0">
                    <a:schemeClr val="dk1">
                      <a:alpha val="40000"/>
                    </a:schemeClr>
                  </a:outerShdw>
                </a:effectLst>
              </a:rPr>
              <a:t>PS08. PROCESO DE COMUNICACIÓN INSTITUCIONAL</a:t>
            </a:r>
          </a:p>
        </p:txBody>
      </p:sp>
      <p:sp>
        <p:nvSpPr>
          <p:cNvPr id="24" name="Flecha: pentágono 23">
            <a:extLst>
              <a:ext uri="{FF2B5EF4-FFF2-40B4-BE49-F238E27FC236}">
                <a16:creationId xmlns:a16="http://schemas.microsoft.com/office/drawing/2014/main" xmlns="" id="{F77F34C4-6CD7-4629-922D-D360FBC1D807}"/>
              </a:ext>
            </a:extLst>
          </p:cNvPr>
          <p:cNvSpPr>
            <a:spLocks noChangeAspect="1"/>
          </p:cNvSpPr>
          <p:nvPr/>
        </p:nvSpPr>
        <p:spPr>
          <a:xfrm flipH="1">
            <a:off x="7594402" y="2752936"/>
            <a:ext cx="1011900"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CLIENTE CIUDADANO</a:t>
            </a:r>
          </a:p>
        </p:txBody>
      </p:sp>
      <p:sp>
        <p:nvSpPr>
          <p:cNvPr id="25" name="Flecha: pentágono 24">
            <a:extLst>
              <a:ext uri="{FF2B5EF4-FFF2-40B4-BE49-F238E27FC236}">
                <a16:creationId xmlns:a16="http://schemas.microsoft.com/office/drawing/2014/main" xmlns="" id="{73D0B62B-11C1-4C4A-BD0A-4627379BB784}"/>
              </a:ext>
            </a:extLst>
          </p:cNvPr>
          <p:cNvSpPr>
            <a:spLocks noChangeAspect="1"/>
          </p:cNvSpPr>
          <p:nvPr/>
        </p:nvSpPr>
        <p:spPr>
          <a:xfrm flipH="1">
            <a:off x="7474073" y="3212210"/>
            <a:ext cx="1100795"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SECTOR PÚBLICO</a:t>
            </a:r>
          </a:p>
        </p:txBody>
      </p:sp>
      <p:sp>
        <p:nvSpPr>
          <p:cNvPr id="26" name="Flecha: pentágono 25">
            <a:extLst>
              <a:ext uri="{FF2B5EF4-FFF2-40B4-BE49-F238E27FC236}">
                <a16:creationId xmlns:a16="http://schemas.microsoft.com/office/drawing/2014/main" xmlns="" id="{A62406A3-CFEE-491F-A509-BCAA1CB33E29}"/>
              </a:ext>
            </a:extLst>
          </p:cNvPr>
          <p:cNvSpPr>
            <a:spLocks noChangeAspect="1"/>
          </p:cNvSpPr>
          <p:nvPr/>
        </p:nvSpPr>
        <p:spPr>
          <a:xfrm flipH="1">
            <a:off x="7399855" y="3658785"/>
            <a:ext cx="1155628"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SECTOR PRIVADO</a:t>
            </a:r>
          </a:p>
        </p:txBody>
      </p:sp>
      <p:sp>
        <p:nvSpPr>
          <p:cNvPr id="27" name="Flecha: pentágono 26">
            <a:extLst>
              <a:ext uri="{FF2B5EF4-FFF2-40B4-BE49-F238E27FC236}">
                <a16:creationId xmlns:a16="http://schemas.microsoft.com/office/drawing/2014/main" xmlns="" id="{25104B36-B05D-4567-8487-13E862CD16BB}"/>
              </a:ext>
            </a:extLst>
          </p:cNvPr>
          <p:cNvSpPr>
            <a:spLocks noChangeAspect="1"/>
          </p:cNvSpPr>
          <p:nvPr/>
        </p:nvSpPr>
        <p:spPr>
          <a:xfrm flipH="1">
            <a:off x="7278402" y="4118058"/>
            <a:ext cx="1245353" cy="3327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200" dirty="0"/>
              <a:t>ALIADOS ESTRATEGICOS</a:t>
            </a:r>
          </a:p>
        </p:txBody>
      </p:sp>
      <p:sp>
        <p:nvSpPr>
          <p:cNvPr id="28" name="Flecha: pentágono 27">
            <a:extLst>
              <a:ext uri="{FF2B5EF4-FFF2-40B4-BE49-F238E27FC236}">
                <a16:creationId xmlns:a16="http://schemas.microsoft.com/office/drawing/2014/main" xmlns="" id="{51B7AA73-17C8-46FC-B99B-646A524CC815}"/>
              </a:ext>
            </a:extLst>
          </p:cNvPr>
          <p:cNvSpPr>
            <a:spLocks noChangeAspect="1"/>
          </p:cNvSpPr>
          <p:nvPr/>
        </p:nvSpPr>
        <p:spPr>
          <a:xfrm flipH="1">
            <a:off x="7136709" y="4577334"/>
            <a:ext cx="1350031" cy="3327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a:r>
              <a:rPr lang="es-PE" sz="1200" dirty="0"/>
              <a:t>SERVIDORES CIVILES</a:t>
            </a:r>
          </a:p>
        </p:txBody>
      </p:sp>
      <p:sp>
        <p:nvSpPr>
          <p:cNvPr id="29" name="CuadroTexto 28">
            <a:extLst>
              <a:ext uri="{FF2B5EF4-FFF2-40B4-BE49-F238E27FC236}">
                <a16:creationId xmlns:a16="http://schemas.microsoft.com/office/drawing/2014/main" xmlns="" id="{029FB0D3-BAC7-493F-9769-96A1861612ED}"/>
              </a:ext>
            </a:extLst>
          </p:cNvPr>
          <p:cNvSpPr txBox="1">
            <a:spLocks noChangeAspect="1"/>
          </p:cNvSpPr>
          <p:nvPr/>
        </p:nvSpPr>
        <p:spPr>
          <a:xfrm>
            <a:off x="518561" y="1701367"/>
            <a:ext cx="1955447" cy="272854"/>
          </a:xfrm>
          <a:prstGeom prst="rect">
            <a:avLst/>
          </a:prstGeom>
          <a:noFill/>
        </p:spPr>
        <p:txBody>
          <a:bodyPr wrap="none" rtlCol="0">
            <a:normAutofit fontScale="77500" lnSpcReduction="20000"/>
          </a:bodyPr>
          <a:lstStyle/>
          <a:p>
            <a:r>
              <a:rPr lang="es-PE" b="1" dirty="0"/>
              <a:t>PROCESOS ESTRATÉGICOS</a:t>
            </a:r>
          </a:p>
        </p:txBody>
      </p:sp>
      <p:sp>
        <p:nvSpPr>
          <p:cNvPr id="30" name="CuadroTexto 29">
            <a:extLst>
              <a:ext uri="{FF2B5EF4-FFF2-40B4-BE49-F238E27FC236}">
                <a16:creationId xmlns:a16="http://schemas.microsoft.com/office/drawing/2014/main" xmlns="" id="{52ACC47E-4AAA-4109-ADC9-81405F6103FF}"/>
              </a:ext>
            </a:extLst>
          </p:cNvPr>
          <p:cNvSpPr txBox="1">
            <a:spLocks noChangeAspect="1"/>
          </p:cNvSpPr>
          <p:nvPr/>
        </p:nvSpPr>
        <p:spPr>
          <a:xfrm>
            <a:off x="531485" y="2514656"/>
            <a:ext cx="1590223" cy="272854"/>
          </a:xfrm>
          <a:prstGeom prst="rect">
            <a:avLst/>
          </a:prstGeom>
          <a:noFill/>
        </p:spPr>
        <p:txBody>
          <a:bodyPr wrap="none" rtlCol="0">
            <a:normAutofit fontScale="77500" lnSpcReduction="20000"/>
          </a:bodyPr>
          <a:lstStyle/>
          <a:p>
            <a:r>
              <a:rPr lang="es-PE" b="1" dirty="0"/>
              <a:t>GRUPOS DE INTERÉS</a:t>
            </a:r>
          </a:p>
        </p:txBody>
      </p:sp>
      <p:sp>
        <p:nvSpPr>
          <p:cNvPr id="31" name="CuadroTexto 30">
            <a:extLst>
              <a:ext uri="{FF2B5EF4-FFF2-40B4-BE49-F238E27FC236}">
                <a16:creationId xmlns:a16="http://schemas.microsoft.com/office/drawing/2014/main" xmlns="" id="{20875308-B3F2-4830-A3B4-B0EC06682952}"/>
              </a:ext>
            </a:extLst>
          </p:cNvPr>
          <p:cNvSpPr txBox="1">
            <a:spLocks noChangeAspect="1"/>
          </p:cNvSpPr>
          <p:nvPr/>
        </p:nvSpPr>
        <p:spPr>
          <a:xfrm>
            <a:off x="549307" y="5193349"/>
            <a:ext cx="1815468" cy="272854"/>
          </a:xfrm>
          <a:prstGeom prst="rect">
            <a:avLst/>
          </a:prstGeom>
          <a:noFill/>
        </p:spPr>
        <p:txBody>
          <a:bodyPr wrap="none" rtlCol="0">
            <a:normAutofit fontScale="77500" lnSpcReduction="20000"/>
          </a:bodyPr>
          <a:lstStyle/>
          <a:p>
            <a:r>
              <a:rPr lang="es-PE" b="1" dirty="0"/>
              <a:t>PROCESOS DE SOPORTE</a:t>
            </a:r>
          </a:p>
        </p:txBody>
      </p:sp>
      <p:sp>
        <p:nvSpPr>
          <p:cNvPr id="32" name="Hexágono 31">
            <a:extLst>
              <a:ext uri="{FF2B5EF4-FFF2-40B4-BE49-F238E27FC236}">
                <a16:creationId xmlns:a16="http://schemas.microsoft.com/office/drawing/2014/main" xmlns="" id="{5F2A161D-2BD7-48BD-999F-45DB69A5D469}"/>
              </a:ext>
            </a:extLst>
          </p:cNvPr>
          <p:cNvSpPr>
            <a:spLocks noChangeAspect="1"/>
          </p:cNvSpPr>
          <p:nvPr/>
        </p:nvSpPr>
        <p:spPr>
          <a:xfrm>
            <a:off x="2657597" y="2988262"/>
            <a:ext cx="1140486" cy="88644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PE" sz="750" b="1" dirty="0"/>
              <a:t>PM06 PROCESO DE VINCULOS DE PARENTESCO</a:t>
            </a:r>
          </a:p>
        </p:txBody>
      </p:sp>
      <p:sp>
        <p:nvSpPr>
          <p:cNvPr id="33" name="Hexágono 32">
            <a:extLst>
              <a:ext uri="{FF2B5EF4-FFF2-40B4-BE49-F238E27FC236}">
                <a16:creationId xmlns:a16="http://schemas.microsoft.com/office/drawing/2014/main" xmlns="" id="{77F08A83-3DA2-4C81-8B13-35A08C665E4E}"/>
              </a:ext>
            </a:extLst>
          </p:cNvPr>
          <p:cNvSpPr>
            <a:spLocks noChangeAspect="1"/>
          </p:cNvSpPr>
          <p:nvPr/>
        </p:nvSpPr>
        <p:spPr>
          <a:xfrm>
            <a:off x="3737197" y="2523468"/>
            <a:ext cx="1140486" cy="88644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s-PE" sz="750" b="1" dirty="0"/>
              <a:t>PM01 PROCESO DE LA INDENTIFICACIÓN</a:t>
            </a:r>
          </a:p>
        </p:txBody>
      </p:sp>
      <p:sp>
        <p:nvSpPr>
          <p:cNvPr id="34" name="Hexágono 33">
            <a:extLst>
              <a:ext uri="{FF2B5EF4-FFF2-40B4-BE49-F238E27FC236}">
                <a16:creationId xmlns:a16="http://schemas.microsoft.com/office/drawing/2014/main" xmlns="" id="{49AE3453-55A9-444B-915F-7FC96FB03D63}"/>
              </a:ext>
            </a:extLst>
          </p:cNvPr>
          <p:cNvSpPr>
            <a:spLocks noChangeAspect="1"/>
          </p:cNvSpPr>
          <p:nvPr/>
        </p:nvSpPr>
        <p:spPr>
          <a:xfrm>
            <a:off x="4797023" y="2988262"/>
            <a:ext cx="1140486" cy="88644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PE" sz="750" b="1" dirty="0"/>
              <a:t>PM02 PROCESO DE REGISTRO CIVIL</a:t>
            </a:r>
          </a:p>
        </p:txBody>
      </p:sp>
      <p:sp>
        <p:nvSpPr>
          <p:cNvPr id="35" name="Hexágono 34">
            <a:extLst>
              <a:ext uri="{FF2B5EF4-FFF2-40B4-BE49-F238E27FC236}">
                <a16:creationId xmlns:a16="http://schemas.microsoft.com/office/drawing/2014/main" xmlns="" id="{A1ECE0A6-E69B-4FA2-9BB0-F8AB3CCB1A40}"/>
              </a:ext>
            </a:extLst>
          </p:cNvPr>
          <p:cNvSpPr>
            <a:spLocks noChangeAspect="1"/>
          </p:cNvSpPr>
          <p:nvPr/>
        </p:nvSpPr>
        <p:spPr>
          <a:xfrm>
            <a:off x="2682477" y="3944875"/>
            <a:ext cx="1140486" cy="88644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s-PE" sz="750" b="1" dirty="0"/>
              <a:t>PM05 PROCESO DE SERVICIOS DE LA INFORMACIÓN</a:t>
            </a:r>
          </a:p>
        </p:txBody>
      </p:sp>
      <p:sp>
        <p:nvSpPr>
          <p:cNvPr id="36" name="Hexágono 35">
            <a:extLst>
              <a:ext uri="{FF2B5EF4-FFF2-40B4-BE49-F238E27FC236}">
                <a16:creationId xmlns:a16="http://schemas.microsoft.com/office/drawing/2014/main" xmlns="" id="{56E37A76-0CB3-4501-9F8C-C8D59922A5A4}"/>
              </a:ext>
            </a:extLst>
          </p:cNvPr>
          <p:cNvSpPr>
            <a:spLocks noChangeAspect="1"/>
          </p:cNvSpPr>
          <p:nvPr/>
        </p:nvSpPr>
        <p:spPr>
          <a:xfrm>
            <a:off x="4758753" y="3944875"/>
            <a:ext cx="1140486" cy="88644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PE" sz="750" b="1" dirty="0"/>
              <a:t>PM03 PROCESO DE SERVICIO ELECTORAL</a:t>
            </a:r>
          </a:p>
        </p:txBody>
      </p:sp>
      <p:sp>
        <p:nvSpPr>
          <p:cNvPr id="37" name="Hexágono 36">
            <a:extLst>
              <a:ext uri="{FF2B5EF4-FFF2-40B4-BE49-F238E27FC236}">
                <a16:creationId xmlns:a16="http://schemas.microsoft.com/office/drawing/2014/main" xmlns="" id="{5D6656D2-9794-4802-A07A-2304AE41C4C5}"/>
              </a:ext>
            </a:extLst>
          </p:cNvPr>
          <p:cNvSpPr>
            <a:spLocks noChangeAspect="1"/>
          </p:cNvSpPr>
          <p:nvPr/>
        </p:nvSpPr>
        <p:spPr>
          <a:xfrm>
            <a:off x="3724690" y="4374350"/>
            <a:ext cx="1140486" cy="88644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es-PE" sz="750" b="1" dirty="0"/>
              <a:t>PM04 PROCESO DE REGISTROS DE CERTIFICACIÓN DIGITAL</a:t>
            </a:r>
          </a:p>
        </p:txBody>
      </p:sp>
      <p:sp>
        <p:nvSpPr>
          <p:cNvPr id="38" name="CuadroTexto 37">
            <a:extLst>
              <a:ext uri="{FF2B5EF4-FFF2-40B4-BE49-F238E27FC236}">
                <a16:creationId xmlns:a16="http://schemas.microsoft.com/office/drawing/2014/main" xmlns="" id="{57B2C2B4-DF72-404C-B695-CB67A5011827}"/>
              </a:ext>
            </a:extLst>
          </p:cNvPr>
          <p:cNvSpPr txBox="1">
            <a:spLocks noChangeAspect="1"/>
          </p:cNvSpPr>
          <p:nvPr/>
        </p:nvSpPr>
        <p:spPr>
          <a:xfrm>
            <a:off x="3768181" y="3681483"/>
            <a:ext cx="967302" cy="452559"/>
          </a:xfrm>
          <a:prstGeom prst="rect">
            <a:avLst/>
          </a:prstGeom>
          <a:noFill/>
        </p:spPr>
        <p:txBody>
          <a:bodyPr wrap="none" rtlCol="0">
            <a:normAutofit fontScale="77500" lnSpcReduction="20000"/>
          </a:bodyPr>
          <a:lstStyle/>
          <a:p>
            <a:pPr algn="ctr"/>
            <a:r>
              <a:rPr lang="es-PE" b="1" dirty="0"/>
              <a:t>PROCESOS</a:t>
            </a:r>
          </a:p>
          <a:p>
            <a:pPr algn="ctr"/>
            <a:r>
              <a:rPr lang="es-PE" b="1" dirty="0"/>
              <a:t>MISIONALES</a:t>
            </a:r>
          </a:p>
        </p:txBody>
      </p:sp>
      <p:sp>
        <p:nvSpPr>
          <p:cNvPr id="39" name="Flecha: a la derecha 38">
            <a:extLst>
              <a:ext uri="{FF2B5EF4-FFF2-40B4-BE49-F238E27FC236}">
                <a16:creationId xmlns:a16="http://schemas.microsoft.com/office/drawing/2014/main" xmlns="" id="{5FB92F8A-BC94-418C-BE6D-5092877AE04C}"/>
              </a:ext>
            </a:extLst>
          </p:cNvPr>
          <p:cNvSpPr>
            <a:spLocks noChangeAspect="1"/>
          </p:cNvSpPr>
          <p:nvPr/>
        </p:nvSpPr>
        <p:spPr>
          <a:xfrm>
            <a:off x="2020597" y="3738268"/>
            <a:ext cx="557668" cy="2762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s-PE"/>
          </a:p>
        </p:txBody>
      </p:sp>
      <p:sp>
        <p:nvSpPr>
          <p:cNvPr id="40" name="Flecha: a la derecha 39">
            <a:extLst>
              <a:ext uri="{FF2B5EF4-FFF2-40B4-BE49-F238E27FC236}">
                <a16:creationId xmlns:a16="http://schemas.microsoft.com/office/drawing/2014/main" xmlns="" id="{C96E5373-DDF2-41CA-B4F3-C8CA02472928}"/>
              </a:ext>
            </a:extLst>
          </p:cNvPr>
          <p:cNvSpPr>
            <a:spLocks noChangeAspect="1"/>
          </p:cNvSpPr>
          <p:nvPr/>
        </p:nvSpPr>
        <p:spPr>
          <a:xfrm>
            <a:off x="6418426" y="3738268"/>
            <a:ext cx="557668" cy="2762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s-PE"/>
          </a:p>
        </p:txBody>
      </p:sp>
      <p:sp>
        <p:nvSpPr>
          <p:cNvPr id="41" name="Flecha: a la derecha 40">
            <a:extLst>
              <a:ext uri="{FF2B5EF4-FFF2-40B4-BE49-F238E27FC236}">
                <a16:creationId xmlns:a16="http://schemas.microsoft.com/office/drawing/2014/main" xmlns="" id="{6E51A23E-400C-4983-80D9-0F981F681B48}"/>
              </a:ext>
            </a:extLst>
          </p:cNvPr>
          <p:cNvSpPr>
            <a:spLocks noChangeAspect="1"/>
          </p:cNvSpPr>
          <p:nvPr/>
        </p:nvSpPr>
        <p:spPr>
          <a:xfrm rot="1978859">
            <a:off x="3234468" y="2476402"/>
            <a:ext cx="416781" cy="206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s-PE"/>
          </a:p>
        </p:txBody>
      </p:sp>
      <p:sp>
        <p:nvSpPr>
          <p:cNvPr id="42" name="Flecha: a la derecha 41">
            <a:extLst>
              <a:ext uri="{FF2B5EF4-FFF2-40B4-BE49-F238E27FC236}">
                <a16:creationId xmlns:a16="http://schemas.microsoft.com/office/drawing/2014/main" xmlns="" id="{4FD73CA5-1A20-450C-BBC2-E5C1AF7452F5}"/>
              </a:ext>
            </a:extLst>
          </p:cNvPr>
          <p:cNvSpPr>
            <a:spLocks noChangeAspect="1"/>
          </p:cNvSpPr>
          <p:nvPr/>
        </p:nvSpPr>
        <p:spPr>
          <a:xfrm rot="19897206">
            <a:off x="3056438" y="4979551"/>
            <a:ext cx="557669" cy="276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s-PE"/>
          </a:p>
        </p:txBody>
      </p:sp>
      <p:sp>
        <p:nvSpPr>
          <p:cNvPr id="43" name="Rectángulo: esquinas superiores cortadas 42">
            <a:extLst>
              <a:ext uri="{FF2B5EF4-FFF2-40B4-BE49-F238E27FC236}">
                <a16:creationId xmlns:a16="http://schemas.microsoft.com/office/drawing/2014/main" xmlns="" id="{C24DE4ED-6ED5-493C-80BD-A9A6DFBD4806}"/>
              </a:ext>
            </a:extLst>
          </p:cNvPr>
          <p:cNvSpPr>
            <a:spLocks noChangeAspect="1"/>
          </p:cNvSpPr>
          <p:nvPr/>
        </p:nvSpPr>
        <p:spPr>
          <a:xfrm>
            <a:off x="-2751589" y="5115692"/>
            <a:ext cx="8521700" cy="1189656"/>
          </a:xfrm>
          <a:prstGeom prst="snip2Same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s-PE" sz="2400" dirty="0"/>
              <a:t>PS01. PROCESO ADMINISTRATIVO</a:t>
            </a:r>
          </a:p>
        </p:txBody>
      </p:sp>
      <p:sp>
        <p:nvSpPr>
          <p:cNvPr id="44" name="Rectángulo 43">
            <a:extLst>
              <a:ext uri="{FF2B5EF4-FFF2-40B4-BE49-F238E27FC236}">
                <a16:creationId xmlns:a16="http://schemas.microsoft.com/office/drawing/2014/main" xmlns="" id="{CB1BCE1C-B41F-477E-9CA2-E7D25DB13694}"/>
              </a:ext>
            </a:extLst>
          </p:cNvPr>
          <p:cNvSpPr>
            <a:spLocks noChangeAspect="1"/>
          </p:cNvSpPr>
          <p:nvPr/>
        </p:nvSpPr>
        <p:spPr>
          <a:xfrm>
            <a:off x="360224" y="3099066"/>
            <a:ext cx="1126187" cy="69668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600" dirty="0"/>
              <a:t>PS501.01 Administración de logística</a:t>
            </a:r>
          </a:p>
        </p:txBody>
      </p:sp>
      <p:sp>
        <p:nvSpPr>
          <p:cNvPr id="45" name="Rectángulo 44">
            <a:extLst>
              <a:ext uri="{FF2B5EF4-FFF2-40B4-BE49-F238E27FC236}">
                <a16:creationId xmlns:a16="http://schemas.microsoft.com/office/drawing/2014/main" xmlns="" id="{A634C578-A0AA-4207-A3E1-9D1D9CD9D449}"/>
              </a:ext>
            </a:extLst>
          </p:cNvPr>
          <p:cNvSpPr>
            <a:spLocks noChangeAspect="1"/>
          </p:cNvSpPr>
          <p:nvPr/>
        </p:nvSpPr>
        <p:spPr>
          <a:xfrm>
            <a:off x="1551440" y="3099066"/>
            <a:ext cx="1126187" cy="69668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es-PE" sz="1600" dirty="0"/>
              <a:t>P501.02 Gestión de Financieros</a:t>
            </a:r>
          </a:p>
        </p:txBody>
      </p:sp>
      <p:sp>
        <p:nvSpPr>
          <p:cNvPr id="46" name="Rectángulo 45">
            <a:extLst>
              <a:ext uri="{FF2B5EF4-FFF2-40B4-BE49-F238E27FC236}">
                <a16:creationId xmlns:a16="http://schemas.microsoft.com/office/drawing/2014/main" xmlns="" id="{ABC125F4-025B-462F-854E-0A7B0FCC977E}"/>
              </a:ext>
            </a:extLst>
          </p:cNvPr>
          <p:cNvSpPr>
            <a:spLocks noChangeAspect="1"/>
          </p:cNvSpPr>
          <p:nvPr/>
        </p:nvSpPr>
        <p:spPr>
          <a:xfrm>
            <a:off x="2780459" y="3099066"/>
            <a:ext cx="1126187" cy="69668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600" dirty="0"/>
              <a:t>P501.03 Administración de servicios generales</a:t>
            </a:r>
          </a:p>
        </p:txBody>
      </p:sp>
      <p:sp>
        <p:nvSpPr>
          <p:cNvPr id="47" name="Rectángulo 46">
            <a:extLst>
              <a:ext uri="{FF2B5EF4-FFF2-40B4-BE49-F238E27FC236}">
                <a16:creationId xmlns:a16="http://schemas.microsoft.com/office/drawing/2014/main" xmlns="" id="{E5655DA3-DACD-458D-84B1-1DF563E308A9}"/>
              </a:ext>
            </a:extLst>
          </p:cNvPr>
          <p:cNvSpPr>
            <a:spLocks noChangeAspect="1"/>
          </p:cNvSpPr>
          <p:nvPr/>
        </p:nvSpPr>
        <p:spPr>
          <a:xfrm>
            <a:off x="4031245" y="3099066"/>
            <a:ext cx="1126187" cy="69668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es-PE" sz="1600" dirty="0"/>
              <a:t>P501.04 Gestión de Archivo</a:t>
            </a:r>
          </a:p>
        </p:txBody>
      </p:sp>
      <p:sp>
        <p:nvSpPr>
          <p:cNvPr id="48" name="Rectángulo 47">
            <a:extLst>
              <a:ext uri="{FF2B5EF4-FFF2-40B4-BE49-F238E27FC236}">
                <a16:creationId xmlns:a16="http://schemas.microsoft.com/office/drawing/2014/main" xmlns="" id="{A1618F7E-DBF0-4A50-8AE5-F514F0440023}"/>
              </a:ext>
            </a:extLst>
          </p:cNvPr>
          <p:cNvSpPr>
            <a:spLocks noChangeAspect="1"/>
          </p:cNvSpPr>
          <p:nvPr/>
        </p:nvSpPr>
        <p:spPr>
          <a:xfrm>
            <a:off x="5247060" y="3099066"/>
            <a:ext cx="1126187" cy="69668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600" dirty="0"/>
              <a:t>P501.05 Administración documentaria</a:t>
            </a:r>
          </a:p>
        </p:txBody>
      </p:sp>
      <p:sp>
        <p:nvSpPr>
          <p:cNvPr id="49" name="Rectángulo 48">
            <a:extLst>
              <a:ext uri="{FF2B5EF4-FFF2-40B4-BE49-F238E27FC236}">
                <a16:creationId xmlns:a16="http://schemas.microsoft.com/office/drawing/2014/main" xmlns="" id="{1104085A-345C-4831-BC3B-5217DD9ABD4E}"/>
              </a:ext>
            </a:extLst>
          </p:cNvPr>
          <p:cNvSpPr>
            <a:spLocks noChangeAspect="1"/>
          </p:cNvSpPr>
          <p:nvPr/>
        </p:nvSpPr>
        <p:spPr>
          <a:xfrm>
            <a:off x="6467516" y="3099066"/>
            <a:ext cx="1126187" cy="69668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s-PE" sz="1600" dirty="0"/>
              <a:t>P501.06</a:t>
            </a:r>
          </a:p>
          <a:p>
            <a:pPr algn="ctr"/>
            <a:r>
              <a:rPr lang="es-PE" sz="1600" dirty="0"/>
              <a:t>Suscripción de convenios</a:t>
            </a:r>
          </a:p>
        </p:txBody>
      </p:sp>
      <p:sp>
        <p:nvSpPr>
          <p:cNvPr id="50" name="Rectángulo 49">
            <a:extLst>
              <a:ext uri="{FF2B5EF4-FFF2-40B4-BE49-F238E27FC236}">
                <a16:creationId xmlns:a16="http://schemas.microsoft.com/office/drawing/2014/main" xmlns="" id="{DC3262B3-8A5B-4594-9779-AE2F24FF7953}"/>
              </a:ext>
            </a:extLst>
          </p:cNvPr>
          <p:cNvSpPr>
            <a:spLocks noChangeAspect="1"/>
          </p:cNvSpPr>
          <p:nvPr/>
        </p:nvSpPr>
        <p:spPr>
          <a:xfrm>
            <a:off x="7696537" y="3099066"/>
            <a:ext cx="1126187" cy="69668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es-PE" sz="1600" dirty="0"/>
              <a:t>P501.07 Gestión de Bienes</a:t>
            </a:r>
          </a:p>
        </p:txBody>
      </p:sp>
      <p:sp>
        <p:nvSpPr>
          <p:cNvPr id="51" name="Rectángulo 50">
            <a:extLst>
              <a:ext uri="{FF2B5EF4-FFF2-40B4-BE49-F238E27FC236}">
                <a16:creationId xmlns:a16="http://schemas.microsoft.com/office/drawing/2014/main" xmlns="" id="{934ABB38-2788-4D25-97A8-D47D8573FA01}"/>
              </a:ext>
            </a:extLst>
          </p:cNvPr>
          <p:cNvSpPr>
            <a:spLocks noChangeAspect="1"/>
          </p:cNvSpPr>
          <p:nvPr/>
        </p:nvSpPr>
        <p:spPr>
          <a:xfrm>
            <a:off x="1694105" y="3465017"/>
            <a:ext cx="2398003" cy="1483466"/>
          </a:xfrm>
          <a:prstGeom prst="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s-PE" sz="3200" dirty="0"/>
              <a:t>P501.04 Gestión de Archivo</a:t>
            </a:r>
          </a:p>
        </p:txBody>
      </p:sp>
      <p:sp>
        <p:nvSpPr>
          <p:cNvPr id="52" name="Rectángulo 51">
            <a:extLst>
              <a:ext uri="{FF2B5EF4-FFF2-40B4-BE49-F238E27FC236}">
                <a16:creationId xmlns:a16="http://schemas.microsoft.com/office/drawing/2014/main" xmlns="" id="{DB222076-F95C-4641-8498-95F650BB317C}"/>
              </a:ext>
            </a:extLst>
          </p:cNvPr>
          <p:cNvSpPr>
            <a:spLocks noChangeAspect="1"/>
          </p:cNvSpPr>
          <p:nvPr/>
        </p:nvSpPr>
        <p:spPr>
          <a:xfrm>
            <a:off x="4249484" y="3447862"/>
            <a:ext cx="2409676" cy="1490687"/>
          </a:xfrm>
          <a:prstGeom prst="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a:r>
              <a:rPr lang="es-PE" sz="3200" dirty="0"/>
              <a:t>P501.05 Administración documentaria</a:t>
            </a:r>
          </a:p>
        </p:txBody>
      </p:sp>
      <p:sp>
        <p:nvSpPr>
          <p:cNvPr id="53" name="CuadroTexto 52">
            <a:extLst>
              <a:ext uri="{FF2B5EF4-FFF2-40B4-BE49-F238E27FC236}">
                <a16:creationId xmlns:a16="http://schemas.microsoft.com/office/drawing/2014/main" xmlns="" id="{E1D06F07-4471-4480-A24B-5030254041CE}"/>
              </a:ext>
            </a:extLst>
          </p:cNvPr>
          <p:cNvSpPr txBox="1">
            <a:spLocks noChangeAspect="1"/>
          </p:cNvSpPr>
          <p:nvPr/>
        </p:nvSpPr>
        <p:spPr>
          <a:xfrm>
            <a:off x="2229782" y="1136039"/>
            <a:ext cx="4746312" cy="607951"/>
          </a:xfrm>
          <a:prstGeom prst="rect">
            <a:avLst/>
          </a:prstGeom>
          <a:noFill/>
        </p:spPr>
        <p:txBody>
          <a:bodyPr wrap="none" rtlCol="0">
            <a:normAutofit/>
          </a:bodyPr>
          <a:lstStyle/>
          <a:p>
            <a:pPr algn="ctr"/>
            <a:r>
              <a:rPr lang="es-PE" sz="2400" b="1" dirty="0"/>
              <a:t>MAPA DE PROCESOS DEL RENIEC</a:t>
            </a:r>
          </a:p>
        </p:txBody>
      </p:sp>
      <p:sp>
        <p:nvSpPr>
          <p:cNvPr id="2" name="1 Marcador de número de diapositiva"/>
          <p:cNvSpPr>
            <a:spLocks noGrp="1"/>
          </p:cNvSpPr>
          <p:nvPr>
            <p:ph type="sldNum" sz="quarter" idx="12"/>
          </p:nvPr>
        </p:nvSpPr>
        <p:spPr/>
        <p:txBody>
          <a:bodyPr/>
          <a:lstStyle/>
          <a:p>
            <a:fld id="{D6533E24-B84E-4EFC-AF38-C75A0F933B17}" type="slidenum">
              <a:rPr lang="es-PE" smtClean="0"/>
              <a:t>9</a:t>
            </a:fld>
            <a:endParaRPr lang="es-PE"/>
          </a:p>
        </p:txBody>
      </p:sp>
    </p:spTree>
    <p:extLst>
      <p:ext uri="{BB962C8B-B14F-4D97-AF65-F5344CB8AC3E}">
        <p14:creationId xmlns:p14="http://schemas.microsoft.com/office/powerpoint/2010/main" val="70837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1000"/>
                                        <p:tgtEl>
                                          <p:spTgt spid="38"/>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Effect transition="in" filter="fade">
                                      <p:cBhvr>
                                        <p:cTn id="43" dur="500"/>
                                        <p:tgtEl>
                                          <p:spTgt spid="34"/>
                                        </p:tgtEl>
                                      </p:cBhvr>
                                    </p:animEffect>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0-#ppt_w/2"/>
                                          </p:val>
                                        </p:tav>
                                        <p:tav tm="100000">
                                          <p:val>
                                            <p:strVal val="#ppt_x"/>
                                          </p:val>
                                        </p:tav>
                                      </p:tavLst>
                                    </p:anim>
                                    <p:anim calcmode="lin" valueType="num">
                                      <p:cBhvr additive="base">
                                        <p:cTn id="48" dur="500" fill="hold"/>
                                        <p:tgtEl>
                                          <p:spTgt spid="3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0-#ppt_w/2"/>
                                          </p:val>
                                        </p:tav>
                                        <p:tav tm="100000">
                                          <p:val>
                                            <p:strVal val="#ppt_x"/>
                                          </p:val>
                                        </p:tav>
                                      </p:tavLst>
                                    </p:anim>
                                    <p:anim calcmode="lin" valueType="num">
                                      <p:cBhvr additive="base">
                                        <p:cTn id="53" dur="500" fill="hold"/>
                                        <p:tgtEl>
                                          <p:spTgt spid="11"/>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0-#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0-#ppt_w/2"/>
                                          </p:val>
                                        </p:tav>
                                        <p:tav tm="100000">
                                          <p:val>
                                            <p:strVal val="#ppt_x"/>
                                          </p:val>
                                        </p:tav>
                                      </p:tavLst>
                                    </p:anim>
                                    <p:anim calcmode="lin" valueType="num">
                                      <p:cBhvr additive="base">
                                        <p:cTn id="61" dur="500" fill="hold"/>
                                        <p:tgtEl>
                                          <p:spTgt spid="13"/>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0-#ppt_w/2"/>
                                          </p:val>
                                        </p:tav>
                                        <p:tav tm="100000">
                                          <p:val>
                                            <p:strVal val="#ppt_x"/>
                                          </p:val>
                                        </p:tav>
                                      </p:tavLst>
                                    </p:anim>
                                    <p:anim calcmode="lin" valueType="num">
                                      <p:cBhvr additive="base">
                                        <p:cTn id="65" dur="500" fill="hold"/>
                                        <p:tgtEl>
                                          <p:spTgt spid="14"/>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0-#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3000"/>
                            </p:stCondLst>
                            <p:childTnLst>
                              <p:par>
                                <p:cTn id="71" presetID="2" presetClass="entr" presetSubtype="8"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250" fill="hold"/>
                                        <p:tgtEl>
                                          <p:spTgt spid="39"/>
                                        </p:tgtEl>
                                        <p:attrNameLst>
                                          <p:attrName>ppt_x</p:attrName>
                                        </p:attrNameLst>
                                      </p:cBhvr>
                                      <p:tavLst>
                                        <p:tav tm="0">
                                          <p:val>
                                            <p:strVal val="0-#ppt_w/2"/>
                                          </p:val>
                                        </p:tav>
                                        <p:tav tm="100000">
                                          <p:val>
                                            <p:strVal val="#ppt_x"/>
                                          </p:val>
                                        </p:tav>
                                      </p:tavLst>
                                    </p:anim>
                                    <p:anim calcmode="lin" valueType="num">
                                      <p:cBhvr additive="base">
                                        <p:cTn id="74" dur="250" fill="hold"/>
                                        <p:tgtEl>
                                          <p:spTgt spid="39"/>
                                        </p:tgtEl>
                                        <p:attrNameLst>
                                          <p:attrName>ppt_y</p:attrName>
                                        </p:attrNameLst>
                                      </p:cBhvr>
                                      <p:tavLst>
                                        <p:tav tm="0">
                                          <p:val>
                                            <p:strVal val="#ppt_y"/>
                                          </p:val>
                                        </p:tav>
                                        <p:tav tm="100000">
                                          <p:val>
                                            <p:strVal val="#ppt_y"/>
                                          </p:val>
                                        </p:tav>
                                      </p:tavLst>
                                    </p:anim>
                                  </p:childTnLst>
                                </p:cTn>
                              </p:par>
                            </p:childTnLst>
                          </p:cTn>
                        </p:par>
                        <p:par>
                          <p:cTn id="75" fill="hold">
                            <p:stCondLst>
                              <p:cond delay="3250"/>
                            </p:stCondLst>
                            <p:childTnLst>
                              <p:par>
                                <p:cTn id="76" presetID="2" presetClass="entr" presetSubtype="8" fill="hold" grpId="0" nodeType="afterEffect">
                                  <p:stCondLst>
                                    <p:cond delay="0"/>
                                  </p:stCondLst>
                                  <p:childTnLst>
                                    <p:set>
                                      <p:cBhvr>
                                        <p:cTn id="77" dur="1" fill="hold">
                                          <p:stCondLst>
                                            <p:cond delay="0"/>
                                          </p:stCondLst>
                                        </p:cTn>
                                        <p:tgtEl>
                                          <p:spTgt spid="40"/>
                                        </p:tgtEl>
                                        <p:attrNameLst>
                                          <p:attrName>style.visibility</p:attrName>
                                        </p:attrNameLst>
                                      </p:cBhvr>
                                      <p:to>
                                        <p:strVal val="visible"/>
                                      </p:to>
                                    </p:set>
                                    <p:anim calcmode="lin" valueType="num">
                                      <p:cBhvr additive="base">
                                        <p:cTn id="78" dur="250" fill="hold"/>
                                        <p:tgtEl>
                                          <p:spTgt spid="40"/>
                                        </p:tgtEl>
                                        <p:attrNameLst>
                                          <p:attrName>ppt_x</p:attrName>
                                        </p:attrNameLst>
                                      </p:cBhvr>
                                      <p:tavLst>
                                        <p:tav tm="0">
                                          <p:val>
                                            <p:strVal val="0-#ppt_w/2"/>
                                          </p:val>
                                        </p:tav>
                                        <p:tav tm="100000">
                                          <p:val>
                                            <p:strVal val="#ppt_x"/>
                                          </p:val>
                                        </p:tav>
                                      </p:tavLst>
                                    </p:anim>
                                    <p:anim calcmode="lin" valueType="num">
                                      <p:cBhvr additive="base">
                                        <p:cTn id="79" dur="250" fill="hold"/>
                                        <p:tgtEl>
                                          <p:spTgt spid="40"/>
                                        </p:tgtEl>
                                        <p:attrNameLst>
                                          <p:attrName>ppt_y</p:attrName>
                                        </p:attrNameLst>
                                      </p:cBhvr>
                                      <p:tavLst>
                                        <p:tav tm="0">
                                          <p:val>
                                            <p:strVal val="#ppt_y"/>
                                          </p:val>
                                        </p:tav>
                                        <p:tav tm="100000">
                                          <p:val>
                                            <p:strVal val="#ppt_y"/>
                                          </p:val>
                                        </p:tav>
                                      </p:tavLst>
                                    </p:anim>
                                  </p:childTnLst>
                                </p:cTn>
                              </p:par>
                            </p:childTnLst>
                          </p:cTn>
                        </p:par>
                        <p:par>
                          <p:cTn id="80" fill="hold">
                            <p:stCondLst>
                              <p:cond delay="3500"/>
                            </p:stCondLst>
                            <p:childTnLst>
                              <p:par>
                                <p:cTn id="81" presetID="2" presetClass="entr" presetSubtype="2"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1+#ppt_w/2"/>
                                          </p:val>
                                        </p:tav>
                                        <p:tav tm="100000">
                                          <p:val>
                                            <p:strVal val="#ppt_x"/>
                                          </p:val>
                                        </p:tav>
                                      </p:tavLst>
                                    </p:anim>
                                    <p:anim calcmode="lin" valueType="num">
                                      <p:cBhvr additive="base">
                                        <p:cTn id="84" dur="500" fill="hold"/>
                                        <p:tgtEl>
                                          <p:spTgt spid="28"/>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500" fill="hold"/>
                                        <p:tgtEl>
                                          <p:spTgt spid="27"/>
                                        </p:tgtEl>
                                        <p:attrNameLst>
                                          <p:attrName>ppt_x</p:attrName>
                                        </p:attrNameLst>
                                      </p:cBhvr>
                                      <p:tavLst>
                                        <p:tav tm="0">
                                          <p:val>
                                            <p:strVal val="1+#ppt_w/2"/>
                                          </p:val>
                                        </p:tav>
                                        <p:tav tm="100000">
                                          <p:val>
                                            <p:strVal val="#ppt_x"/>
                                          </p:val>
                                        </p:tav>
                                      </p:tavLst>
                                    </p:anim>
                                    <p:anim calcmode="lin" valueType="num">
                                      <p:cBhvr additive="base">
                                        <p:cTn id="88" dur="500" fill="hold"/>
                                        <p:tgtEl>
                                          <p:spTgt spid="27"/>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1+#ppt_w/2"/>
                                          </p:val>
                                        </p:tav>
                                        <p:tav tm="100000">
                                          <p:val>
                                            <p:strVal val="#ppt_x"/>
                                          </p:val>
                                        </p:tav>
                                      </p:tavLst>
                                    </p:anim>
                                    <p:anim calcmode="lin" valueType="num">
                                      <p:cBhvr additive="base">
                                        <p:cTn id="92" dur="500" fill="hold"/>
                                        <p:tgtEl>
                                          <p:spTgt spid="26"/>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500" fill="hold"/>
                                        <p:tgtEl>
                                          <p:spTgt spid="25"/>
                                        </p:tgtEl>
                                        <p:attrNameLst>
                                          <p:attrName>ppt_x</p:attrName>
                                        </p:attrNameLst>
                                      </p:cBhvr>
                                      <p:tavLst>
                                        <p:tav tm="0">
                                          <p:val>
                                            <p:strVal val="1+#ppt_w/2"/>
                                          </p:val>
                                        </p:tav>
                                        <p:tav tm="100000">
                                          <p:val>
                                            <p:strVal val="#ppt_x"/>
                                          </p:val>
                                        </p:tav>
                                      </p:tavLst>
                                    </p:anim>
                                    <p:anim calcmode="lin" valueType="num">
                                      <p:cBhvr additive="base">
                                        <p:cTn id="96" dur="500" fill="hold"/>
                                        <p:tgtEl>
                                          <p:spTgt spid="25"/>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1+#ppt_w/2"/>
                                          </p:val>
                                        </p:tav>
                                        <p:tav tm="100000">
                                          <p:val>
                                            <p:strVal val="#ppt_x"/>
                                          </p:val>
                                        </p:tav>
                                      </p:tavLst>
                                    </p:anim>
                                    <p:anim calcmode="lin" valueType="num">
                                      <p:cBhvr additive="base">
                                        <p:cTn id="100" dur="500" fill="hold"/>
                                        <p:tgtEl>
                                          <p:spTgt spid="24"/>
                                        </p:tgtEl>
                                        <p:attrNameLst>
                                          <p:attrName>ppt_y</p:attrName>
                                        </p:attrNameLst>
                                      </p:cBhvr>
                                      <p:tavLst>
                                        <p:tav tm="0">
                                          <p:val>
                                            <p:strVal val="#ppt_y"/>
                                          </p:val>
                                        </p:tav>
                                        <p:tav tm="100000">
                                          <p:val>
                                            <p:strVal val="#ppt_y"/>
                                          </p:val>
                                        </p:tav>
                                      </p:tavLst>
                                    </p:anim>
                                  </p:childTnLst>
                                </p:cTn>
                              </p:par>
                            </p:childTnLst>
                          </p:cTn>
                        </p:par>
                        <p:par>
                          <p:cTn id="101" fill="hold">
                            <p:stCondLst>
                              <p:cond delay="4000"/>
                            </p:stCondLst>
                            <p:childTnLst>
                              <p:par>
                                <p:cTn id="102" presetID="2" presetClass="entr" presetSubtype="8" fill="hold" grpId="0" nodeType="after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additive="base">
                                        <p:cTn id="104" dur="500" fill="hold"/>
                                        <p:tgtEl>
                                          <p:spTgt spid="29"/>
                                        </p:tgtEl>
                                        <p:attrNameLst>
                                          <p:attrName>ppt_x</p:attrName>
                                        </p:attrNameLst>
                                      </p:cBhvr>
                                      <p:tavLst>
                                        <p:tav tm="0">
                                          <p:val>
                                            <p:strVal val="0-#ppt_w/2"/>
                                          </p:val>
                                        </p:tav>
                                        <p:tav tm="100000">
                                          <p:val>
                                            <p:strVal val="#ppt_x"/>
                                          </p:val>
                                        </p:tav>
                                      </p:tavLst>
                                    </p:anim>
                                    <p:anim calcmode="lin" valueType="num">
                                      <p:cBhvr additive="base">
                                        <p:cTn id="105" dur="500" fill="hold"/>
                                        <p:tgtEl>
                                          <p:spTgt spid="29"/>
                                        </p:tgtEl>
                                        <p:attrNameLst>
                                          <p:attrName>ppt_y</p:attrName>
                                        </p:attrNameLst>
                                      </p:cBhvr>
                                      <p:tavLst>
                                        <p:tav tm="0">
                                          <p:val>
                                            <p:strVal val="#ppt_y"/>
                                          </p:val>
                                        </p:tav>
                                        <p:tav tm="100000">
                                          <p:val>
                                            <p:strVal val="#ppt_y"/>
                                          </p:val>
                                        </p:tav>
                                      </p:tavLst>
                                    </p:anim>
                                  </p:childTnLst>
                                </p:cTn>
                              </p:par>
                            </p:childTnLst>
                          </p:cTn>
                        </p:par>
                        <p:par>
                          <p:cTn id="106" fill="hold">
                            <p:stCondLst>
                              <p:cond delay="4500"/>
                            </p:stCondLst>
                            <p:childTnLst>
                              <p:par>
                                <p:cTn id="107" presetID="16" presetClass="entr" presetSubtype="21" fill="hold" grpId="0" nodeType="after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par>
                          <p:cTn id="110" fill="hold">
                            <p:stCondLst>
                              <p:cond delay="5000"/>
                            </p:stCondLst>
                            <p:childTnLst>
                              <p:par>
                                <p:cTn id="111" presetID="16" presetClass="entr" presetSubtype="21" fill="hold" grpId="0" nodeType="afterEffect">
                                  <p:stCondLst>
                                    <p:cond delay="0"/>
                                  </p:stCondLst>
                                  <p:childTnLst>
                                    <p:set>
                                      <p:cBhvr>
                                        <p:cTn id="112" dur="1" fill="hold">
                                          <p:stCondLst>
                                            <p:cond delay="0"/>
                                          </p:stCondLst>
                                        </p:cTn>
                                        <p:tgtEl>
                                          <p:spTgt spid="8"/>
                                        </p:tgtEl>
                                        <p:attrNameLst>
                                          <p:attrName>style.visibility</p:attrName>
                                        </p:attrNameLst>
                                      </p:cBhvr>
                                      <p:to>
                                        <p:strVal val="visible"/>
                                      </p:to>
                                    </p:set>
                                    <p:animEffect transition="in" filter="barn(inVertical)">
                                      <p:cBhvr>
                                        <p:cTn id="113" dur="500"/>
                                        <p:tgtEl>
                                          <p:spTgt spid="8"/>
                                        </p:tgtEl>
                                      </p:cBhvr>
                                    </p:animEffect>
                                  </p:childTnLst>
                                </p:cTn>
                              </p:par>
                            </p:childTnLst>
                          </p:cTn>
                        </p:par>
                        <p:par>
                          <p:cTn id="114" fill="hold">
                            <p:stCondLst>
                              <p:cond delay="5500"/>
                            </p:stCondLst>
                            <p:childTnLst>
                              <p:par>
                                <p:cTn id="115" presetID="16" presetClass="entr" presetSubtype="21" fill="hold" grpId="0" nodeType="after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barn(inVertical)">
                                      <p:cBhvr>
                                        <p:cTn id="117" dur="500"/>
                                        <p:tgtEl>
                                          <p:spTgt spid="9"/>
                                        </p:tgtEl>
                                      </p:cBhvr>
                                    </p:animEffect>
                                  </p:childTnLst>
                                </p:cTn>
                              </p:par>
                            </p:childTnLst>
                          </p:cTn>
                        </p:par>
                        <p:par>
                          <p:cTn id="118" fill="hold">
                            <p:stCondLst>
                              <p:cond delay="6000"/>
                            </p:stCondLst>
                            <p:childTnLst>
                              <p:par>
                                <p:cTn id="119" presetID="16" presetClass="entr" presetSubtype="21" fill="hold" grpId="0" nodeType="after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barn(inVertical)">
                                      <p:cBhvr>
                                        <p:cTn id="121" dur="500"/>
                                        <p:tgtEl>
                                          <p:spTgt spid="10"/>
                                        </p:tgtEl>
                                      </p:cBhvr>
                                    </p:animEffect>
                                  </p:childTnLst>
                                </p:cTn>
                              </p:par>
                            </p:childTnLst>
                          </p:cTn>
                        </p:par>
                        <p:par>
                          <p:cTn id="122" fill="hold">
                            <p:stCondLst>
                              <p:cond delay="6500"/>
                            </p:stCondLst>
                            <p:childTnLst>
                              <p:par>
                                <p:cTn id="123" presetID="31"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anim calcmode="lin" valueType="num">
                                      <p:cBhvr>
                                        <p:cTn id="125" dur="1000" fill="hold"/>
                                        <p:tgtEl>
                                          <p:spTgt spid="41"/>
                                        </p:tgtEl>
                                        <p:attrNameLst>
                                          <p:attrName>ppt_w</p:attrName>
                                        </p:attrNameLst>
                                      </p:cBhvr>
                                      <p:tavLst>
                                        <p:tav tm="0">
                                          <p:val>
                                            <p:fltVal val="0"/>
                                          </p:val>
                                        </p:tav>
                                        <p:tav tm="100000">
                                          <p:val>
                                            <p:strVal val="#ppt_w"/>
                                          </p:val>
                                        </p:tav>
                                      </p:tavLst>
                                    </p:anim>
                                    <p:anim calcmode="lin" valueType="num">
                                      <p:cBhvr>
                                        <p:cTn id="126" dur="1000" fill="hold"/>
                                        <p:tgtEl>
                                          <p:spTgt spid="41"/>
                                        </p:tgtEl>
                                        <p:attrNameLst>
                                          <p:attrName>ppt_h</p:attrName>
                                        </p:attrNameLst>
                                      </p:cBhvr>
                                      <p:tavLst>
                                        <p:tav tm="0">
                                          <p:val>
                                            <p:fltVal val="0"/>
                                          </p:val>
                                        </p:tav>
                                        <p:tav tm="100000">
                                          <p:val>
                                            <p:strVal val="#ppt_h"/>
                                          </p:val>
                                        </p:tav>
                                      </p:tavLst>
                                    </p:anim>
                                    <p:anim calcmode="lin" valueType="num">
                                      <p:cBhvr>
                                        <p:cTn id="127" dur="1000" fill="hold"/>
                                        <p:tgtEl>
                                          <p:spTgt spid="41"/>
                                        </p:tgtEl>
                                        <p:attrNameLst>
                                          <p:attrName>style.rotation</p:attrName>
                                        </p:attrNameLst>
                                      </p:cBhvr>
                                      <p:tavLst>
                                        <p:tav tm="0">
                                          <p:val>
                                            <p:fltVal val="90"/>
                                          </p:val>
                                        </p:tav>
                                        <p:tav tm="100000">
                                          <p:val>
                                            <p:fltVal val="0"/>
                                          </p:val>
                                        </p:tav>
                                      </p:tavLst>
                                    </p:anim>
                                    <p:animEffect transition="in" filter="fade">
                                      <p:cBhvr>
                                        <p:cTn id="128" dur="1000"/>
                                        <p:tgtEl>
                                          <p:spTgt spid="41"/>
                                        </p:tgtEl>
                                      </p:cBhvr>
                                    </p:animEffect>
                                  </p:childTnLst>
                                </p:cTn>
                              </p:par>
                            </p:childTnLst>
                          </p:cTn>
                        </p:par>
                        <p:par>
                          <p:cTn id="129" fill="hold">
                            <p:stCondLst>
                              <p:cond delay="7500"/>
                            </p:stCondLst>
                            <p:childTnLst>
                              <p:par>
                                <p:cTn id="130" presetID="14" presetClass="entr" presetSubtype="10" fill="hold" grpId="0" nodeType="after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randombar(horizontal)">
                                      <p:cBhvr>
                                        <p:cTn id="132" dur="500"/>
                                        <p:tgtEl>
                                          <p:spTgt spid="31"/>
                                        </p:tgtEl>
                                      </p:cBhvr>
                                    </p:animEffect>
                                  </p:childTnLst>
                                </p:cTn>
                              </p:par>
                            </p:childTnLst>
                          </p:cTn>
                        </p:par>
                        <p:par>
                          <p:cTn id="133" fill="hold">
                            <p:stCondLst>
                              <p:cond delay="8000"/>
                            </p:stCondLst>
                            <p:childTnLst>
                              <p:par>
                                <p:cTn id="134" presetID="14" presetClass="entr" presetSubtype="10" fill="hold" grpId="0" nodeType="after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randombar(horizontal)">
                                      <p:cBhvr>
                                        <p:cTn id="136" dur="250"/>
                                        <p:tgtEl>
                                          <p:spTgt spid="16"/>
                                        </p:tgtEl>
                                      </p:cBhvr>
                                    </p:animEffect>
                                  </p:childTnLst>
                                </p:cTn>
                              </p:par>
                            </p:childTnLst>
                          </p:cTn>
                        </p:par>
                        <p:par>
                          <p:cTn id="137" fill="hold">
                            <p:stCondLst>
                              <p:cond delay="8250"/>
                            </p:stCondLst>
                            <p:childTnLst>
                              <p:par>
                                <p:cTn id="138" presetID="14" presetClass="entr" presetSubtype="10" fill="hold" grpId="0" nodeType="afterEffect">
                                  <p:stCondLst>
                                    <p:cond delay="0"/>
                                  </p:stCondLst>
                                  <p:childTnLst>
                                    <p:set>
                                      <p:cBhvr>
                                        <p:cTn id="139" dur="1" fill="hold">
                                          <p:stCondLst>
                                            <p:cond delay="0"/>
                                          </p:stCondLst>
                                        </p:cTn>
                                        <p:tgtEl>
                                          <p:spTgt spid="17"/>
                                        </p:tgtEl>
                                        <p:attrNameLst>
                                          <p:attrName>style.visibility</p:attrName>
                                        </p:attrNameLst>
                                      </p:cBhvr>
                                      <p:to>
                                        <p:strVal val="visible"/>
                                      </p:to>
                                    </p:set>
                                    <p:animEffect transition="in" filter="randombar(horizontal)">
                                      <p:cBhvr>
                                        <p:cTn id="140" dur="250"/>
                                        <p:tgtEl>
                                          <p:spTgt spid="17"/>
                                        </p:tgtEl>
                                      </p:cBhvr>
                                    </p:animEffect>
                                  </p:childTnLst>
                                </p:cTn>
                              </p:par>
                            </p:childTnLst>
                          </p:cTn>
                        </p:par>
                        <p:par>
                          <p:cTn id="141" fill="hold">
                            <p:stCondLst>
                              <p:cond delay="8500"/>
                            </p:stCondLst>
                            <p:childTnLst>
                              <p:par>
                                <p:cTn id="142" presetID="14" presetClass="entr" presetSubtype="10" fill="hold" grpId="0" nodeType="afterEffect">
                                  <p:stCondLst>
                                    <p:cond delay="0"/>
                                  </p:stCondLst>
                                  <p:childTnLst>
                                    <p:set>
                                      <p:cBhvr>
                                        <p:cTn id="143" dur="1" fill="hold">
                                          <p:stCondLst>
                                            <p:cond delay="0"/>
                                          </p:stCondLst>
                                        </p:cTn>
                                        <p:tgtEl>
                                          <p:spTgt spid="18"/>
                                        </p:tgtEl>
                                        <p:attrNameLst>
                                          <p:attrName>style.visibility</p:attrName>
                                        </p:attrNameLst>
                                      </p:cBhvr>
                                      <p:to>
                                        <p:strVal val="visible"/>
                                      </p:to>
                                    </p:set>
                                    <p:animEffect transition="in" filter="randombar(horizontal)">
                                      <p:cBhvr>
                                        <p:cTn id="144" dur="250"/>
                                        <p:tgtEl>
                                          <p:spTgt spid="18"/>
                                        </p:tgtEl>
                                      </p:cBhvr>
                                    </p:animEffect>
                                  </p:childTnLst>
                                </p:cTn>
                              </p:par>
                            </p:childTnLst>
                          </p:cTn>
                        </p:par>
                        <p:par>
                          <p:cTn id="145" fill="hold">
                            <p:stCondLst>
                              <p:cond delay="8750"/>
                            </p:stCondLst>
                            <p:childTnLst>
                              <p:par>
                                <p:cTn id="146" presetID="14" presetClass="entr" presetSubtype="10" fill="hold" grpId="0" nodeType="after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randombar(horizontal)">
                                      <p:cBhvr>
                                        <p:cTn id="148" dur="250"/>
                                        <p:tgtEl>
                                          <p:spTgt spid="19"/>
                                        </p:tgtEl>
                                      </p:cBhvr>
                                    </p:animEffect>
                                  </p:childTnLst>
                                </p:cTn>
                              </p:par>
                            </p:childTnLst>
                          </p:cTn>
                        </p:par>
                        <p:par>
                          <p:cTn id="149" fill="hold">
                            <p:stCondLst>
                              <p:cond delay="9000"/>
                            </p:stCondLst>
                            <p:childTnLst>
                              <p:par>
                                <p:cTn id="150" presetID="14" presetClass="entr" presetSubtype="10" fill="hold" grpId="0" nodeType="after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randombar(horizontal)">
                                      <p:cBhvr>
                                        <p:cTn id="152" dur="250"/>
                                        <p:tgtEl>
                                          <p:spTgt spid="20"/>
                                        </p:tgtEl>
                                      </p:cBhvr>
                                    </p:animEffect>
                                  </p:childTnLst>
                                </p:cTn>
                              </p:par>
                            </p:childTnLst>
                          </p:cTn>
                        </p:par>
                        <p:par>
                          <p:cTn id="153" fill="hold">
                            <p:stCondLst>
                              <p:cond delay="9250"/>
                            </p:stCondLst>
                            <p:childTnLst>
                              <p:par>
                                <p:cTn id="154" presetID="14" presetClass="entr" presetSubtype="10" fill="hold" grpId="0" nodeType="after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randombar(horizontal)">
                                      <p:cBhvr>
                                        <p:cTn id="156" dur="250"/>
                                        <p:tgtEl>
                                          <p:spTgt spid="21"/>
                                        </p:tgtEl>
                                      </p:cBhvr>
                                    </p:animEffect>
                                  </p:childTnLst>
                                </p:cTn>
                              </p:par>
                            </p:childTnLst>
                          </p:cTn>
                        </p:par>
                        <p:par>
                          <p:cTn id="157" fill="hold">
                            <p:stCondLst>
                              <p:cond delay="9500"/>
                            </p:stCondLst>
                            <p:childTnLst>
                              <p:par>
                                <p:cTn id="158" presetID="14" presetClass="entr" presetSubtype="10" fill="hold" grpId="0" nodeType="afterEffect">
                                  <p:stCondLst>
                                    <p:cond delay="0"/>
                                  </p:stCondLst>
                                  <p:childTnLst>
                                    <p:set>
                                      <p:cBhvr>
                                        <p:cTn id="159" dur="1" fill="hold">
                                          <p:stCondLst>
                                            <p:cond delay="0"/>
                                          </p:stCondLst>
                                        </p:cTn>
                                        <p:tgtEl>
                                          <p:spTgt spid="22"/>
                                        </p:tgtEl>
                                        <p:attrNameLst>
                                          <p:attrName>style.visibility</p:attrName>
                                        </p:attrNameLst>
                                      </p:cBhvr>
                                      <p:to>
                                        <p:strVal val="visible"/>
                                      </p:to>
                                    </p:set>
                                    <p:animEffect transition="in" filter="randombar(horizontal)">
                                      <p:cBhvr>
                                        <p:cTn id="160" dur="250"/>
                                        <p:tgtEl>
                                          <p:spTgt spid="22"/>
                                        </p:tgtEl>
                                      </p:cBhvr>
                                    </p:animEffect>
                                  </p:childTnLst>
                                </p:cTn>
                              </p:par>
                            </p:childTnLst>
                          </p:cTn>
                        </p:par>
                        <p:par>
                          <p:cTn id="161" fill="hold">
                            <p:stCondLst>
                              <p:cond delay="9750"/>
                            </p:stCondLst>
                            <p:childTnLst>
                              <p:par>
                                <p:cTn id="162" presetID="14" presetClass="entr" presetSubtype="10" fill="hold" grpId="0" nodeType="afterEffect">
                                  <p:stCondLst>
                                    <p:cond delay="0"/>
                                  </p:stCondLst>
                                  <p:childTnLst>
                                    <p:set>
                                      <p:cBhvr>
                                        <p:cTn id="163" dur="1" fill="hold">
                                          <p:stCondLst>
                                            <p:cond delay="0"/>
                                          </p:stCondLst>
                                        </p:cTn>
                                        <p:tgtEl>
                                          <p:spTgt spid="23"/>
                                        </p:tgtEl>
                                        <p:attrNameLst>
                                          <p:attrName>style.visibility</p:attrName>
                                        </p:attrNameLst>
                                      </p:cBhvr>
                                      <p:to>
                                        <p:strVal val="visible"/>
                                      </p:to>
                                    </p:set>
                                    <p:animEffect transition="in" filter="randombar(horizontal)">
                                      <p:cBhvr>
                                        <p:cTn id="164" dur="250"/>
                                        <p:tgtEl>
                                          <p:spTgt spid="23"/>
                                        </p:tgtEl>
                                      </p:cBhvr>
                                    </p:animEffect>
                                  </p:childTnLst>
                                </p:cTn>
                              </p:par>
                            </p:childTnLst>
                          </p:cTn>
                        </p:par>
                        <p:par>
                          <p:cTn id="165" fill="hold">
                            <p:stCondLst>
                              <p:cond delay="10000"/>
                            </p:stCondLst>
                            <p:childTnLst>
                              <p:par>
                                <p:cTn id="166" presetID="31" presetClass="entr" presetSubtype="0" fill="hold" grpId="0" nodeType="afterEffect">
                                  <p:stCondLst>
                                    <p:cond delay="0"/>
                                  </p:stCondLst>
                                  <p:childTnLst>
                                    <p:set>
                                      <p:cBhvr>
                                        <p:cTn id="167" dur="1" fill="hold">
                                          <p:stCondLst>
                                            <p:cond delay="0"/>
                                          </p:stCondLst>
                                        </p:cTn>
                                        <p:tgtEl>
                                          <p:spTgt spid="42"/>
                                        </p:tgtEl>
                                        <p:attrNameLst>
                                          <p:attrName>style.visibility</p:attrName>
                                        </p:attrNameLst>
                                      </p:cBhvr>
                                      <p:to>
                                        <p:strVal val="visible"/>
                                      </p:to>
                                    </p:set>
                                    <p:anim calcmode="lin" valueType="num">
                                      <p:cBhvr>
                                        <p:cTn id="168" dur="250" fill="hold"/>
                                        <p:tgtEl>
                                          <p:spTgt spid="42"/>
                                        </p:tgtEl>
                                        <p:attrNameLst>
                                          <p:attrName>ppt_w</p:attrName>
                                        </p:attrNameLst>
                                      </p:cBhvr>
                                      <p:tavLst>
                                        <p:tav tm="0">
                                          <p:val>
                                            <p:fltVal val="0"/>
                                          </p:val>
                                        </p:tav>
                                        <p:tav tm="100000">
                                          <p:val>
                                            <p:strVal val="#ppt_w"/>
                                          </p:val>
                                        </p:tav>
                                      </p:tavLst>
                                    </p:anim>
                                    <p:anim calcmode="lin" valueType="num">
                                      <p:cBhvr>
                                        <p:cTn id="169" dur="250" fill="hold"/>
                                        <p:tgtEl>
                                          <p:spTgt spid="42"/>
                                        </p:tgtEl>
                                        <p:attrNameLst>
                                          <p:attrName>ppt_h</p:attrName>
                                        </p:attrNameLst>
                                      </p:cBhvr>
                                      <p:tavLst>
                                        <p:tav tm="0">
                                          <p:val>
                                            <p:fltVal val="0"/>
                                          </p:val>
                                        </p:tav>
                                        <p:tav tm="100000">
                                          <p:val>
                                            <p:strVal val="#ppt_h"/>
                                          </p:val>
                                        </p:tav>
                                      </p:tavLst>
                                    </p:anim>
                                    <p:anim calcmode="lin" valueType="num">
                                      <p:cBhvr>
                                        <p:cTn id="170" dur="250" fill="hold"/>
                                        <p:tgtEl>
                                          <p:spTgt spid="42"/>
                                        </p:tgtEl>
                                        <p:attrNameLst>
                                          <p:attrName>style.rotation</p:attrName>
                                        </p:attrNameLst>
                                      </p:cBhvr>
                                      <p:tavLst>
                                        <p:tav tm="0">
                                          <p:val>
                                            <p:fltVal val="90"/>
                                          </p:val>
                                        </p:tav>
                                        <p:tav tm="100000">
                                          <p:val>
                                            <p:fltVal val="0"/>
                                          </p:val>
                                        </p:tav>
                                      </p:tavLst>
                                    </p:anim>
                                    <p:animEffect transition="in" filter="fade">
                                      <p:cBhvr>
                                        <p:cTn id="171" dur="250"/>
                                        <p:tgtEl>
                                          <p:spTgt spid="42"/>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ntr" presetSubtype="16" fill="hold" grpId="0" nodeType="clickEffect">
                                  <p:stCondLst>
                                    <p:cond delay="0"/>
                                  </p:stCondLst>
                                  <p:childTnLst>
                                    <p:set>
                                      <p:cBhvr>
                                        <p:cTn id="175" dur="1" fill="hold">
                                          <p:stCondLst>
                                            <p:cond delay="0"/>
                                          </p:stCondLst>
                                        </p:cTn>
                                        <p:tgtEl>
                                          <p:spTgt spid="43"/>
                                        </p:tgtEl>
                                        <p:attrNameLst>
                                          <p:attrName>style.visibility</p:attrName>
                                        </p:attrNameLst>
                                      </p:cBhvr>
                                      <p:to>
                                        <p:strVal val="visible"/>
                                      </p:to>
                                    </p:set>
                                    <p:anim calcmode="lin" valueType="num">
                                      <p:cBhvr>
                                        <p:cTn id="176" dur="2000" fill="hold"/>
                                        <p:tgtEl>
                                          <p:spTgt spid="43"/>
                                        </p:tgtEl>
                                        <p:attrNameLst>
                                          <p:attrName>ppt_w</p:attrName>
                                        </p:attrNameLst>
                                      </p:cBhvr>
                                      <p:tavLst>
                                        <p:tav tm="0">
                                          <p:val>
                                            <p:fltVal val="0"/>
                                          </p:val>
                                        </p:tav>
                                        <p:tav tm="100000">
                                          <p:val>
                                            <p:strVal val="#ppt_w"/>
                                          </p:val>
                                        </p:tav>
                                      </p:tavLst>
                                    </p:anim>
                                    <p:anim calcmode="lin" valueType="num">
                                      <p:cBhvr>
                                        <p:cTn id="177" dur="2000" fill="hold"/>
                                        <p:tgtEl>
                                          <p:spTgt spid="43"/>
                                        </p:tgtEl>
                                        <p:attrNameLst>
                                          <p:attrName>ppt_h</p:attrName>
                                        </p:attrNameLst>
                                      </p:cBhvr>
                                      <p:tavLst>
                                        <p:tav tm="0">
                                          <p:val>
                                            <p:fltVal val="0"/>
                                          </p:val>
                                        </p:tav>
                                        <p:tav tm="100000">
                                          <p:val>
                                            <p:strVal val="#ppt_h"/>
                                          </p:val>
                                        </p:tav>
                                      </p:tavLst>
                                    </p:anim>
                                    <p:animEffect transition="in" filter="fade">
                                      <p:cBhvr>
                                        <p:cTn id="178" dur="2000"/>
                                        <p:tgtEl>
                                          <p:spTgt spid="43"/>
                                        </p:tgtEl>
                                      </p:cBhvr>
                                    </p:animEffect>
                                  </p:childTnLst>
                                </p:cTn>
                              </p:par>
                              <p:par>
                                <p:cTn id="179" presetID="42" presetClass="path" presetSubtype="0" accel="50000" decel="50000" fill="hold" grpId="1" nodeType="withEffect">
                                  <p:stCondLst>
                                    <p:cond delay="500"/>
                                  </p:stCondLst>
                                  <p:childTnLst>
                                    <p:animMotion origin="layout" path="M -2.22222E-6 -4.07407E-6 L 0.33594 -0.4625 " pathEditMode="relative" rAng="0" ptsTypes="AA">
                                      <p:cBhvr>
                                        <p:cTn id="180" dur="2000" fill="hold"/>
                                        <p:tgtEl>
                                          <p:spTgt spid="43"/>
                                        </p:tgtEl>
                                        <p:attrNameLst>
                                          <p:attrName>ppt_x</p:attrName>
                                          <p:attrName>ppt_y</p:attrName>
                                        </p:attrNameLst>
                                      </p:cBhvr>
                                      <p:rCtr x="16788" y="-23125"/>
                                    </p:animMotion>
                                  </p:childTnLst>
                                </p:cTn>
                              </p:par>
                            </p:childTnLst>
                          </p:cTn>
                        </p:par>
                        <p:par>
                          <p:cTn id="181" fill="hold">
                            <p:stCondLst>
                              <p:cond delay="2500"/>
                            </p:stCondLst>
                            <p:childTnLst>
                              <p:par>
                                <p:cTn id="182" presetID="14" presetClass="entr" presetSubtype="10" fill="hold" grpId="0" nodeType="afterEffect">
                                  <p:stCondLst>
                                    <p:cond delay="0"/>
                                  </p:stCondLst>
                                  <p:childTnLst>
                                    <p:set>
                                      <p:cBhvr>
                                        <p:cTn id="183" dur="1" fill="hold">
                                          <p:stCondLst>
                                            <p:cond delay="0"/>
                                          </p:stCondLst>
                                        </p:cTn>
                                        <p:tgtEl>
                                          <p:spTgt spid="44"/>
                                        </p:tgtEl>
                                        <p:attrNameLst>
                                          <p:attrName>style.visibility</p:attrName>
                                        </p:attrNameLst>
                                      </p:cBhvr>
                                      <p:to>
                                        <p:strVal val="visible"/>
                                      </p:to>
                                    </p:set>
                                    <p:animEffect transition="in" filter="randombar(horizontal)">
                                      <p:cBhvr>
                                        <p:cTn id="184" dur="500"/>
                                        <p:tgtEl>
                                          <p:spTgt spid="44"/>
                                        </p:tgtEl>
                                      </p:cBhvr>
                                    </p:animEffect>
                                  </p:childTnLst>
                                </p:cTn>
                              </p:par>
                            </p:childTnLst>
                          </p:cTn>
                        </p:par>
                        <p:par>
                          <p:cTn id="185" fill="hold">
                            <p:stCondLst>
                              <p:cond delay="3000"/>
                            </p:stCondLst>
                            <p:childTnLst>
                              <p:par>
                                <p:cTn id="186" presetID="14" presetClass="entr" presetSubtype="10" fill="hold" grpId="0" nodeType="after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randombar(horizontal)">
                                      <p:cBhvr>
                                        <p:cTn id="188" dur="500"/>
                                        <p:tgtEl>
                                          <p:spTgt spid="45"/>
                                        </p:tgtEl>
                                      </p:cBhvr>
                                    </p:animEffect>
                                  </p:childTnLst>
                                </p:cTn>
                              </p:par>
                            </p:childTnLst>
                          </p:cTn>
                        </p:par>
                        <p:par>
                          <p:cTn id="189" fill="hold">
                            <p:stCondLst>
                              <p:cond delay="3500"/>
                            </p:stCondLst>
                            <p:childTnLst>
                              <p:par>
                                <p:cTn id="190" presetID="14" presetClass="entr" presetSubtype="10" fill="hold" grpId="0" nodeType="afterEffect">
                                  <p:stCondLst>
                                    <p:cond delay="0"/>
                                  </p:stCondLst>
                                  <p:childTnLst>
                                    <p:set>
                                      <p:cBhvr>
                                        <p:cTn id="191" dur="1" fill="hold">
                                          <p:stCondLst>
                                            <p:cond delay="0"/>
                                          </p:stCondLst>
                                        </p:cTn>
                                        <p:tgtEl>
                                          <p:spTgt spid="46"/>
                                        </p:tgtEl>
                                        <p:attrNameLst>
                                          <p:attrName>style.visibility</p:attrName>
                                        </p:attrNameLst>
                                      </p:cBhvr>
                                      <p:to>
                                        <p:strVal val="visible"/>
                                      </p:to>
                                    </p:set>
                                    <p:animEffect transition="in" filter="randombar(horizontal)">
                                      <p:cBhvr>
                                        <p:cTn id="192" dur="500"/>
                                        <p:tgtEl>
                                          <p:spTgt spid="46"/>
                                        </p:tgtEl>
                                      </p:cBhvr>
                                    </p:animEffect>
                                  </p:childTnLst>
                                </p:cTn>
                              </p:par>
                            </p:childTnLst>
                          </p:cTn>
                        </p:par>
                        <p:par>
                          <p:cTn id="193" fill="hold">
                            <p:stCondLst>
                              <p:cond delay="4000"/>
                            </p:stCondLst>
                            <p:childTnLst>
                              <p:par>
                                <p:cTn id="194" presetID="14" presetClass="entr" presetSubtype="10" fill="hold" grpId="0" nodeType="afterEffect">
                                  <p:stCondLst>
                                    <p:cond delay="0"/>
                                  </p:stCondLst>
                                  <p:childTnLst>
                                    <p:set>
                                      <p:cBhvr>
                                        <p:cTn id="195" dur="1" fill="hold">
                                          <p:stCondLst>
                                            <p:cond delay="0"/>
                                          </p:stCondLst>
                                        </p:cTn>
                                        <p:tgtEl>
                                          <p:spTgt spid="47"/>
                                        </p:tgtEl>
                                        <p:attrNameLst>
                                          <p:attrName>style.visibility</p:attrName>
                                        </p:attrNameLst>
                                      </p:cBhvr>
                                      <p:to>
                                        <p:strVal val="visible"/>
                                      </p:to>
                                    </p:set>
                                    <p:animEffect transition="in" filter="randombar(horizontal)">
                                      <p:cBhvr>
                                        <p:cTn id="196" dur="500"/>
                                        <p:tgtEl>
                                          <p:spTgt spid="47"/>
                                        </p:tgtEl>
                                      </p:cBhvr>
                                    </p:animEffect>
                                  </p:childTnLst>
                                </p:cTn>
                              </p:par>
                            </p:childTnLst>
                          </p:cTn>
                        </p:par>
                        <p:par>
                          <p:cTn id="197" fill="hold">
                            <p:stCondLst>
                              <p:cond delay="4500"/>
                            </p:stCondLst>
                            <p:childTnLst>
                              <p:par>
                                <p:cTn id="198" presetID="14" presetClass="entr" presetSubtype="10" fill="hold" grpId="0" nodeType="afterEffect">
                                  <p:stCondLst>
                                    <p:cond delay="0"/>
                                  </p:stCondLst>
                                  <p:childTnLst>
                                    <p:set>
                                      <p:cBhvr>
                                        <p:cTn id="199" dur="1" fill="hold">
                                          <p:stCondLst>
                                            <p:cond delay="0"/>
                                          </p:stCondLst>
                                        </p:cTn>
                                        <p:tgtEl>
                                          <p:spTgt spid="48"/>
                                        </p:tgtEl>
                                        <p:attrNameLst>
                                          <p:attrName>style.visibility</p:attrName>
                                        </p:attrNameLst>
                                      </p:cBhvr>
                                      <p:to>
                                        <p:strVal val="visible"/>
                                      </p:to>
                                    </p:set>
                                    <p:animEffect transition="in" filter="randombar(horizontal)">
                                      <p:cBhvr>
                                        <p:cTn id="200" dur="500"/>
                                        <p:tgtEl>
                                          <p:spTgt spid="48"/>
                                        </p:tgtEl>
                                      </p:cBhvr>
                                    </p:animEffect>
                                  </p:childTnLst>
                                </p:cTn>
                              </p:par>
                            </p:childTnLst>
                          </p:cTn>
                        </p:par>
                        <p:par>
                          <p:cTn id="201" fill="hold">
                            <p:stCondLst>
                              <p:cond delay="5000"/>
                            </p:stCondLst>
                            <p:childTnLst>
                              <p:par>
                                <p:cTn id="202" presetID="14" presetClass="entr" presetSubtype="10" fill="hold" grpId="0" nodeType="afterEffect">
                                  <p:stCondLst>
                                    <p:cond delay="0"/>
                                  </p:stCondLst>
                                  <p:childTnLst>
                                    <p:set>
                                      <p:cBhvr>
                                        <p:cTn id="203" dur="1" fill="hold">
                                          <p:stCondLst>
                                            <p:cond delay="0"/>
                                          </p:stCondLst>
                                        </p:cTn>
                                        <p:tgtEl>
                                          <p:spTgt spid="49"/>
                                        </p:tgtEl>
                                        <p:attrNameLst>
                                          <p:attrName>style.visibility</p:attrName>
                                        </p:attrNameLst>
                                      </p:cBhvr>
                                      <p:to>
                                        <p:strVal val="visible"/>
                                      </p:to>
                                    </p:set>
                                    <p:animEffect transition="in" filter="randombar(horizontal)">
                                      <p:cBhvr>
                                        <p:cTn id="204" dur="500"/>
                                        <p:tgtEl>
                                          <p:spTgt spid="49"/>
                                        </p:tgtEl>
                                      </p:cBhvr>
                                    </p:animEffect>
                                  </p:childTnLst>
                                </p:cTn>
                              </p:par>
                            </p:childTnLst>
                          </p:cTn>
                        </p:par>
                        <p:par>
                          <p:cTn id="205" fill="hold">
                            <p:stCondLst>
                              <p:cond delay="5500"/>
                            </p:stCondLst>
                            <p:childTnLst>
                              <p:par>
                                <p:cTn id="206" presetID="14" presetClass="entr" presetSubtype="10" fill="hold" grpId="0" nodeType="afterEffect">
                                  <p:stCondLst>
                                    <p:cond delay="0"/>
                                  </p:stCondLst>
                                  <p:childTnLst>
                                    <p:set>
                                      <p:cBhvr>
                                        <p:cTn id="207" dur="1" fill="hold">
                                          <p:stCondLst>
                                            <p:cond delay="0"/>
                                          </p:stCondLst>
                                        </p:cTn>
                                        <p:tgtEl>
                                          <p:spTgt spid="50"/>
                                        </p:tgtEl>
                                        <p:attrNameLst>
                                          <p:attrName>style.visibility</p:attrName>
                                        </p:attrNameLst>
                                      </p:cBhvr>
                                      <p:to>
                                        <p:strVal val="visible"/>
                                      </p:to>
                                    </p:set>
                                    <p:animEffect transition="in" filter="randombar(horizontal)">
                                      <p:cBhvr>
                                        <p:cTn id="208" dur="500"/>
                                        <p:tgtEl>
                                          <p:spTgt spid="50"/>
                                        </p:tgtEl>
                                      </p:cBhvr>
                                    </p:animEffect>
                                  </p:childTnLst>
                                </p:cTn>
                              </p:par>
                            </p:childTnLst>
                          </p:cTn>
                        </p:par>
                      </p:childTnLst>
                    </p:cTn>
                  </p:par>
                  <p:par>
                    <p:cTn id="209" fill="hold">
                      <p:stCondLst>
                        <p:cond delay="indefinite"/>
                      </p:stCondLst>
                      <p:childTnLst>
                        <p:par>
                          <p:cTn id="210" fill="hold">
                            <p:stCondLst>
                              <p:cond delay="0"/>
                            </p:stCondLst>
                            <p:childTnLst>
                              <p:par>
                                <p:cTn id="211" presetID="53" presetClass="entr" presetSubtype="16" fill="hold" grpId="0" nodeType="clickEffect">
                                  <p:stCondLst>
                                    <p:cond delay="0"/>
                                  </p:stCondLst>
                                  <p:childTnLst>
                                    <p:set>
                                      <p:cBhvr>
                                        <p:cTn id="212" dur="1" fill="hold">
                                          <p:stCondLst>
                                            <p:cond delay="0"/>
                                          </p:stCondLst>
                                        </p:cTn>
                                        <p:tgtEl>
                                          <p:spTgt spid="51"/>
                                        </p:tgtEl>
                                        <p:attrNameLst>
                                          <p:attrName>style.visibility</p:attrName>
                                        </p:attrNameLst>
                                      </p:cBhvr>
                                      <p:to>
                                        <p:strVal val="visible"/>
                                      </p:to>
                                    </p:set>
                                    <p:anim calcmode="lin" valueType="num">
                                      <p:cBhvr>
                                        <p:cTn id="213" dur="1500" fill="hold"/>
                                        <p:tgtEl>
                                          <p:spTgt spid="51"/>
                                        </p:tgtEl>
                                        <p:attrNameLst>
                                          <p:attrName>ppt_w</p:attrName>
                                        </p:attrNameLst>
                                      </p:cBhvr>
                                      <p:tavLst>
                                        <p:tav tm="0">
                                          <p:val>
                                            <p:fltVal val="0"/>
                                          </p:val>
                                        </p:tav>
                                        <p:tav tm="100000">
                                          <p:val>
                                            <p:strVal val="#ppt_w"/>
                                          </p:val>
                                        </p:tav>
                                      </p:tavLst>
                                    </p:anim>
                                    <p:anim calcmode="lin" valueType="num">
                                      <p:cBhvr>
                                        <p:cTn id="214" dur="1500" fill="hold"/>
                                        <p:tgtEl>
                                          <p:spTgt spid="51"/>
                                        </p:tgtEl>
                                        <p:attrNameLst>
                                          <p:attrName>ppt_h</p:attrName>
                                        </p:attrNameLst>
                                      </p:cBhvr>
                                      <p:tavLst>
                                        <p:tav tm="0">
                                          <p:val>
                                            <p:fltVal val="0"/>
                                          </p:val>
                                        </p:tav>
                                        <p:tav tm="100000">
                                          <p:val>
                                            <p:strVal val="#ppt_h"/>
                                          </p:val>
                                        </p:tav>
                                      </p:tavLst>
                                    </p:anim>
                                    <p:animEffect transition="in" filter="fade">
                                      <p:cBhvr>
                                        <p:cTn id="215" dur="1500"/>
                                        <p:tgtEl>
                                          <p:spTgt spid="51"/>
                                        </p:tgtEl>
                                      </p:cBhvr>
                                    </p:animEffect>
                                  </p:childTnLst>
                                </p:cTn>
                              </p:par>
                              <p:par>
                                <p:cTn id="216" presetID="42" presetClass="path" presetSubtype="0" accel="50000" decel="50000" fill="hold" grpId="1" nodeType="withEffect">
                                  <p:stCondLst>
                                    <p:cond delay="0"/>
                                  </p:stCondLst>
                                  <p:childTnLst>
                                    <p:animMotion origin="layout" path="M 0.18038 -0.13773 L 2.5E-6 -1.11111E-6 " pathEditMode="relative" rAng="0" ptsTypes="AA">
                                      <p:cBhvr>
                                        <p:cTn id="217" dur="2000" fill="hold"/>
                                        <p:tgtEl>
                                          <p:spTgt spid="51"/>
                                        </p:tgtEl>
                                        <p:attrNameLst>
                                          <p:attrName>ppt_x</p:attrName>
                                          <p:attrName>ppt_y</p:attrName>
                                        </p:attrNameLst>
                                      </p:cBhvr>
                                      <p:rCtr x="-9028" y="6875"/>
                                    </p:animMotion>
                                  </p:childTnLst>
                                </p:cTn>
                              </p:par>
                              <p:par>
                                <p:cTn id="218" presetID="53" presetClass="entr" presetSubtype="16" fill="hold" grpId="0" nodeType="withEffect">
                                  <p:stCondLst>
                                    <p:cond delay="0"/>
                                  </p:stCondLst>
                                  <p:childTnLst>
                                    <p:set>
                                      <p:cBhvr>
                                        <p:cTn id="219" dur="1" fill="hold">
                                          <p:stCondLst>
                                            <p:cond delay="0"/>
                                          </p:stCondLst>
                                        </p:cTn>
                                        <p:tgtEl>
                                          <p:spTgt spid="52"/>
                                        </p:tgtEl>
                                        <p:attrNameLst>
                                          <p:attrName>style.visibility</p:attrName>
                                        </p:attrNameLst>
                                      </p:cBhvr>
                                      <p:to>
                                        <p:strVal val="visible"/>
                                      </p:to>
                                    </p:set>
                                    <p:anim calcmode="lin" valueType="num">
                                      <p:cBhvr>
                                        <p:cTn id="220" dur="1500" fill="hold"/>
                                        <p:tgtEl>
                                          <p:spTgt spid="52"/>
                                        </p:tgtEl>
                                        <p:attrNameLst>
                                          <p:attrName>ppt_w</p:attrName>
                                        </p:attrNameLst>
                                      </p:cBhvr>
                                      <p:tavLst>
                                        <p:tav tm="0">
                                          <p:val>
                                            <p:fltVal val="0"/>
                                          </p:val>
                                        </p:tav>
                                        <p:tav tm="100000">
                                          <p:val>
                                            <p:strVal val="#ppt_w"/>
                                          </p:val>
                                        </p:tav>
                                      </p:tavLst>
                                    </p:anim>
                                    <p:anim calcmode="lin" valueType="num">
                                      <p:cBhvr>
                                        <p:cTn id="221" dur="1500" fill="hold"/>
                                        <p:tgtEl>
                                          <p:spTgt spid="52"/>
                                        </p:tgtEl>
                                        <p:attrNameLst>
                                          <p:attrName>ppt_h</p:attrName>
                                        </p:attrNameLst>
                                      </p:cBhvr>
                                      <p:tavLst>
                                        <p:tav tm="0">
                                          <p:val>
                                            <p:fltVal val="0"/>
                                          </p:val>
                                        </p:tav>
                                        <p:tav tm="100000">
                                          <p:val>
                                            <p:strVal val="#ppt_h"/>
                                          </p:val>
                                        </p:tav>
                                      </p:tavLst>
                                    </p:anim>
                                    <p:animEffect transition="in" filter="fade">
                                      <p:cBhvr>
                                        <p:cTn id="222" dur="1500"/>
                                        <p:tgtEl>
                                          <p:spTgt spid="52"/>
                                        </p:tgtEl>
                                      </p:cBhvr>
                                    </p:animEffect>
                                  </p:childTnLst>
                                </p:cTn>
                              </p:par>
                              <p:par>
                                <p:cTn id="223" presetID="42" presetClass="path" presetSubtype="0" accel="50000" decel="50000" fill="hold" grpId="1" nodeType="withEffect">
                                  <p:stCondLst>
                                    <p:cond delay="0"/>
                                  </p:stCondLst>
                                  <p:childTnLst>
                                    <p:animMotion origin="layout" path="M 0.04757 -0.14699 L 4.16667E-6 2.22222E-6 " pathEditMode="relative" rAng="0" ptsTypes="AA">
                                      <p:cBhvr>
                                        <p:cTn id="224" dur="2000" fill="hold"/>
                                        <p:tgtEl>
                                          <p:spTgt spid="52"/>
                                        </p:tgtEl>
                                        <p:attrNameLst>
                                          <p:attrName>ppt_x</p:attrName>
                                          <p:attrName>ppt_y</p:attrName>
                                        </p:attrNameLst>
                                      </p:cBhvr>
                                      <p:rCtr x="-2378" y="7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p:bldP spid="31" grpId="0"/>
      <p:bldP spid="32" grpId="0" animBg="1"/>
      <p:bldP spid="33" grpId="0" animBg="1"/>
      <p:bldP spid="34" grpId="0" animBg="1"/>
      <p:bldP spid="35" grpId="0" animBg="1"/>
      <p:bldP spid="36" grpId="0" animBg="1"/>
      <p:bldP spid="37" grpId="0" animBg="1"/>
      <p:bldP spid="38" grpId="0"/>
      <p:bldP spid="39" grpId="0" animBg="1"/>
      <p:bldP spid="40" grpId="0" animBg="1"/>
      <p:bldP spid="41" grpId="0" animBg="1"/>
      <p:bldP spid="42" grpId="0" animBg="1"/>
      <p:bldP spid="43" grpId="0" animBg="1"/>
      <p:bldP spid="43" grpId="1" animBg="1"/>
      <p:bldP spid="44" grpId="0" animBg="1"/>
      <p:bldP spid="45" grpId="0" animBg="1"/>
      <p:bldP spid="46" grpId="0" animBg="1"/>
      <p:bldP spid="47" grpId="0" animBg="1"/>
      <p:bldP spid="48" grpId="0" animBg="1"/>
      <p:bldP spid="49" grpId="0" animBg="1"/>
      <p:bldP spid="50" grpId="0" animBg="1"/>
      <p:bldP spid="51" grpId="0" animBg="1"/>
      <p:bldP spid="51" grpId="1" animBg="1"/>
      <p:bldP spid="52" grpId="0" animBg="1"/>
      <p:bldP spid="52" grpId="1" animBg="1"/>
      <p:bldP spid="53"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980</TotalTime>
  <Words>1106</Words>
  <Application>Microsoft Office PowerPoint</Application>
  <PresentationFormat>Presentación en pantalla (4:3)</PresentationFormat>
  <Paragraphs>199</Paragraphs>
  <Slides>33</Slides>
  <Notes>1</Notes>
  <HiddenSlides>0</HiddenSlides>
  <MMClips>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Calibri</vt:lpstr>
      <vt:lpstr>Arial Narrow</vt:lpstr>
      <vt:lpstr>Calibri Light</vt:lpstr>
      <vt:lpstr>SwitzerlandNarrow</vt:lpstr>
      <vt:lpstr>Tema de Office</vt:lpstr>
      <vt:lpstr>Modelo de Gestión Documental al Servicio del Ciudadano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Milagros Ballon Ballon</dc:creator>
  <cp:lastModifiedBy>Windows User</cp:lastModifiedBy>
  <cp:revision>82</cp:revision>
  <cp:lastPrinted>2019-11-20T05:59:30Z</cp:lastPrinted>
  <dcterms:created xsi:type="dcterms:W3CDTF">2019-11-13T15:26:14Z</dcterms:created>
  <dcterms:modified xsi:type="dcterms:W3CDTF">2019-11-20T06:19:11Z</dcterms:modified>
</cp:coreProperties>
</file>