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5" name="Footer Placeholder 4"/>
          <p:cNvSpPr>
            <a:spLocks noGrp="1"/>
          </p:cNvSpPr>
          <p:nvPr>
            <p:ph type="ftr" sz="quarter" idx="11"/>
          </p:nvPr>
        </p:nvSpPr>
        <p:spPr/>
        <p:txBody>
          <a:bodyPr/>
          <a:lstStyle>
            <a:lvl1pPr>
              <a:defRPr/>
            </a:lvl1pPr>
          </a:lstStyle>
          <a:p>
            <a:endParaRPr lang="es-PE"/>
          </a:p>
        </p:txBody>
      </p:sp>
      <p:sp>
        <p:nvSpPr>
          <p:cNvPr id="6"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3799619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5" name="Footer Placeholder 4"/>
          <p:cNvSpPr>
            <a:spLocks noGrp="1"/>
          </p:cNvSpPr>
          <p:nvPr>
            <p:ph type="ftr" sz="quarter" idx="11"/>
          </p:nvPr>
        </p:nvSpPr>
        <p:spPr/>
        <p:txBody>
          <a:bodyPr/>
          <a:lstStyle>
            <a:lvl1pPr>
              <a:defRPr/>
            </a:lvl1pPr>
          </a:lstStyle>
          <a:p>
            <a:endParaRPr lang="es-PE"/>
          </a:p>
        </p:txBody>
      </p:sp>
      <p:sp>
        <p:nvSpPr>
          <p:cNvPr id="6"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1446182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5" name="Footer Placeholder 4"/>
          <p:cNvSpPr>
            <a:spLocks noGrp="1"/>
          </p:cNvSpPr>
          <p:nvPr>
            <p:ph type="ftr" sz="quarter" idx="11"/>
          </p:nvPr>
        </p:nvSpPr>
        <p:spPr/>
        <p:txBody>
          <a:bodyPr/>
          <a:lstStyle>
            <a:lvl1pPr>
              <a:defRPr/>
            </a:lvl1pPr>
          </a:lstStyle>
          <a:p>
            <a:endParaRPr lang="es-PE"/>
          </a:p>
        </p:txBody>
      </p:sp>
      <p:sp>
        <p:nvSpPr>
          <p:cNvPr id="6"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4078773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5" name="Footer Placeholder 4"/>
          <p:cNvSpPr>
            <a:spLocks noGrp="1"/>
          </p:cNvSpPr>
          <p:nvPr>
            <p:ph type="ftr" sz="quarter" idx="11"/>
          </p:nvPr>
        </p:nvSpPr>
        <p:spPr/>
        <p:txBody>
          <a:bodyPr/>
          <a:lstStyle>
            <a:lvl1pPr>
              <a:defRPr/>
            </a:lvl1pPr>
          </a:lstStyle>
          <a:p>
            <a:endParaRPr lang="es-PE"/>
          </a:p>
        </p:txBody>
      </p:sp>
      <p:sp>
        <p:nvSpPr>
          <p:cNvPr id="6"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50198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5" name="Footer Placeholder 4"/>
          <p:cNvSpPr>
            <a:spLocks noGrp="1"/>
          </p:cNvSpPr>
          <p:nvPr>
            <p:ph type="ftr" sz="quarter" idx="11"/>
          </p:nvPr>
        </p:nvSpPr>
        <p:spPr/>
        <p:txBody>
          <a:bodyPr/>
          <a:lstStyle>
            <a:lvl1pPr>
              <a:defRPr/>
            </a:lvl1pPr>
          </a:lstStyle>
          <a:p>
            <a:endParaRPr lang="es-PE"/>
          </a:p>
        </p:txBody>
      </p:sp>
      <p:sp>
        <p:nvSpPr>
          <p:cNvPr id="6"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19954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6" name="Footer Placeholder 4"/>
          <p:cNvSpPr>
            <a:spLocks noGrp="1"/>
          </p:cNvSpPr>
          <p:nvPr>
            <p:ph type="ftr" sz="quarter" idx="11"/>
          </p:nvPr>
        </p:nvSpPr>
        <p:spPr/>
        <p:txBody>
          <a:bodyPr/>
          <a:lstStyle>
            <a:lvl1pPr>
              <a:defRPr/>
            </a:lvl1pPr>
          </a:lstStyle>
          <a:p>
            <a:endParaRPr lang="es-PE"/>
          </a:p>
        </p:txBody>
      </p:sp>
      <p:sp>
        <p:nvSpPr>
          <p:cNvPr id="7"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232263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8" name="Footer Placeholder 4"/>
          <p:cNvSpPr>
            <a:spLocks noGrp="1"/>
          </p:cNvSpPr>
          <p:nvPr>
            <p:ph type="ftr" sz="quarter" idx="11"/>
          </p:nvPr>
        </p:nvSpPr>
        <p:spPr/>
        <p:txBody>
          <a:bodyPr/>
          <a:lstStyle>
            <a:lvl1pPr>
              <a:defRPr/>
            </a:lvl1pPr>
          </a:lstStyle>
          <a:p>
            <a:endParaRPr lang="es-PE"/>
          </a:p>
        </p:txBody>
      </p:sp>
      <p:sp>
        <p:nvSpPr>
          <p:cNvPr id="9"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126438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4" name="Footer Placeholder 4"/>
          <p:cNvSpPr>
            <a:spLocks noGrp="1"/>
          </p:cNvSpPr>
          <p:nvPr>
            <p:ph type="ftr" sz="quarter" idx="11"/>
          </p:nvPr>
        </p:nvSpPr>
        <p:spPr/>
        <p:txBody>
          <a:bodyPr/>
          <a:lstStyle>
            <a:lvl1pPr>
              <a:defRPr/>
            </a:lvl1pPr>
          </a:lstStyle>
          <a:p>
            <a:endParaRPr lang="es-PE"/>
          </a:p>
        </p:txBody>
      </p:sp>
      <p:sp>
        <p:nvSpPr>
          <p:cNvPr id="5"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2703404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3" name="Footer Placeholder 4"/>
          <p:cNvSpPr>
            <a:spLocks noGrp="1"/>
          </p:cNvSpPr>
          <p:nvPr>
            <p:ph type="ftr" sz="quarter" idx="11"/>
          </p:nvPr>
        </p:nvSpPr>
        <p:spPr/>
        <p:txBody>
          <a:bodyPr/>
          <a:lstStyle>
            <a:lvl1pPr>
              <a:defRPr/>
            </a:lvl1pPr>
          </a:lstStyle>
          <a:p>
            <a:endParaRPr lang="es-PE"/>
          </a:p>
        </p:txBody>
      </p:sp>
      <p:sp>
        <p:nvSpPr>
          <p:cNvPr id="4"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184467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Slide Number Placeholder 5"/>
          <p:cNvSpPr>
            <a:spLocks noGrp="1"/>
          </p:cNvSpPr>
          <p:nvPr>
            <p:ph type="sldNum" sz="quarter" idx="14"/>
          </p:nvPr>
        </p:nvSpPr>
        <p:spPr>
          <a:ln/>
        </p:spPr>
        <p:txBody>
          <a:bodyPr/>
          <a:lstStyle>
            <a:lvl1pPr>
              <a:defRPr/>
            </a:lvl1pPr>
          </a:lstStyle>
          <a:p>
            <a:fld id="{503C3268-9A79-4B15-92C4-7CD66F1E63BC}" type="slidenum">
              <a:rPr lang="es-PE" smtClean="0"/>
              <a:t>‹Nº›</a:t>
            </a:fld>
            <a:endParaRPr lang="es-PE"/>
          </a:p>
        </p:txBody>
      </p:sp>
      <p:sp>
        <p:nvSpPr>
          <p:cNvPr id="6" name="Footer Placeholder 4"/>
          <p:cNvSpPr>
            <a:spLocks noGrp="1"/>
          </p:cNvSpPr>
          <p:nvPr>
            <p:ph type="ftr" sz="quarter" idx="15"/>
          </p:nvPr>
        </p:nvSpPr>
        <p:spPr/>
        <p:txBody>
          <a:bodyPr/>
          <a:lstStyle>
            <a:lvl1pPr>
              <a:defRPr/>
            </a:lvl1pPr>
          </a:lstStyle>
          <a:p>
            <a:endParaRPr lang="es-PE"/>
          </a:p>
        </p:txBody>
      </p:sp>
      <p:sp>
        <p:nvSpPr>
          <p:cNvPr id="7" name="Date Placeholder 3"/>
          <p:cNvSpPr>
            <a:spLocks noGrp="1"/>
          </p:cNvSpPr>
          <p:nvPr>
            <p:ph type="dt" sz="half" idx="16"/>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529582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Slide Number Placeholder 5"/>
          <p:cNvSpPr>
            <a:spLocks noGrp="1"/>
          </p:cNvSpPr>
          <p:nvPr>
            <p:ph type="sldNum" sz="quarter" idx="10"/>
          </p:nvPr>
        </p:nvSpPr>
        <p:spPr>
          <a:ln/>
        </p:spPr>
        <p:txBody>
          <a:bodyPr/>
          <a:lstStyle>
            <a:lvl1pPr>
              <a:defRPr/>
            </a:lvl1pPr>
          </a:lstStyle>
          <a:p>
            <a:fld id="{503C3268-9A79-4B15-92C4-7CD66F1E63BC}" type="slidenum">
              <a:rPr lang="es-PE" smtClean="0"/>
              <a:t>‹Nº›</a:t>
            </a:fld>
            <a:endParaRPr lang="es-PE"/>
          </a:p>
        </p:txBody>
      </p:sp>
      <p:sp>
        <p:nvSpPr>
          <p:cNvPr id="6" name="Footer Placeholder 4"/>
          <p:cNvSpPr>
            <a:spLocks noGrp="1"/>
          </p:cNvSpPr>
          <p:nvPr>
            <p:ph type="ftr" sz="quarter" idx="11"/>
          </p:nvPr>
        </p:nvSpPr>
        <p:spPr/>
        <p:txBody>
          <a:bodyPr/>
          <a:lstStyle>
            <a:lvl1pPr>
              <a:defRPr/>
            </a:lvl1pPr>
          </a:lstStyle>
          <a:p>
            <a:endParaRPr lang="es-PE"/>
          </a:p>
        </p:txBody>
      </p:sp>
      <p:sp>
        <p:nvSpPr>
          <p:cNvPr id="7" name="Date Placeholder 3"/>
          <p:cNvSpPr>
            <a:spLocks noGrp="1"/>
          </p:cNvSpPr>
          <p:nvPr>
            <p:ph type="dt" sz="half" idx="12"/>
          </p:nvPr>
        </p:nvSpPr>
        <p:spPr/>
        <p:txBody>
          <a:bodyPr/>
          <a:lstStyle>
            <a:lvl1pPr>
              <a:defRPr/>
            </a:lvl1pPr>
          </a:lstStyle>
          <a:p>
            <a:fld id="{2C0663BE-1382-46FE-B99D-DFC0C35838AD}" type="datetimeFigureOut">
              <a:rPr lang="es-PE" smtClean="0"/>
              <a:t>06/10/2015</a:t>
            </a:fld>
            <a:endParaRPr lang="es-PE"/>
          </a:p>
        </p:txBody>
      </p:sp>
    </p:spTree>
    <p:extLst>
      <p:ext uri="{BB962C8B-B14F-4D97-AF65-F5344CB8AC3E}">
        <p14:creationId xmlns:p14="http://schemas.microsoft.com/office/powerpoint/2010/main" val="988872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E" smtClean="0"/>
              <a:t>Haga clic para modificar el estilo de texto del patrón</a:t>
            </a:r>
          </a:p>
          <a:p>
            <a:pPr lvl="1"/>
            <a:r>
              <a:rPr lang="es-ES" altLang="es-PE" smtClean="0"/>
              <a:t>Segundo nivel</a:t>
            </a:r>
          </a:p>
          <a:p>
            <a:pPr lvl="2"/>
            <a:r>
              <a:rPr lang="es-ES" altLang="es-PE" smtClean="0"/>
              <a:t>Tercer nivel</a:t>
            </a:r>
          </a:p>
          <a:p>
            <a:pPr lvl="3"/>
            <a:r>
              <a:rPr lang="es-ES" altLang="es-PE" smtClean="0"/>
              <a:t>Cuarto nivel</a:t>
            </a:r>
          </a:p>
          <a:p>
            <a:pPr lvl="4"/>
            <a:r>
              <a:rPr lang="es-ES" altLang="es-PE" smtClean="0"/>
              <a:t>Quinto nivel</a:t>
            </a:r>
            <a:endParaRPr lang="en-US" altLang="es-PE" smtClean="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eaLnBrk="1" hangingPunct="1">
              <a:defRPr>
                <a:solidFill>
                  <a:srgbClr val="FFFFFF"/>
                </a:solidFill>
                <a:latin typeface="Calibri" pitchFamily="34" charset="0"/>
              </a:defRPr>
            </a:lvl1pPr>
          </a:lstStyle>
          <a:p>
            <a:fld id="{503C3268-9A79-4B15-92C4-7CD66F1E63BC}" type="slidenum">
              <a:rPr lang="es-PE" smtClean="0"/>
              <a:t>‹Nº›</a:t>
            </a:fld>
            <a:endParaRPr lang="es-PE"/>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cs typeface="+mn-cs"/>
              </a:defRPr>
            </a:lvl1pPr>
          </a:lstStyle>
          <a:p>
            <a:endParaRPr lang="es-PE"/>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2"/>
                </a:solidFill>
                <a:latin typeface="+mn-lt"/>
                <a:cs typeface="+mn-cs"/>
              </a:defRPr>
            </a:lvl1pPr>
          </a:lstStyle>
          <a:p>
            <a:fld id="{2C0663BE-1382-46FE-B99D-DFC0C35838AD}" type="datetimeFigureOut">
              <a:rPr lang="es-PE" smtClean="0"/>
              <a:t>06/10/2015</a:t>
            </a:fld>
            <a:endParaRPr lang="es-P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526DB0"/>
        </a:buClr>
        <a:buFont typeface="Arial" charset="0"/>
        <a:buChar char="•"/>
        <a:defRPr sz="2400"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89AAC"/>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DC5924"/>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764588" y="548680"/>
            <a:ext cx="7543800" cy="731912"/>
          </a:xfrm>
        </p:spPr>
        <p:txBody>
          <a:bodyPr/>
          <a:lstStyle/>
          <a:p>
            <a:pPr algn="just"/>
            <a:r>
              <a:rPr lang="es-PE" sz="3200" dirty="0" smtClean="0">
                <a:latin typeface="+mn-lt"/>
              </a:rPr>
              <a:t>TRANSPARENCIA Y ACCESO A LA INFORMACIÓN</a:t>
            </a:r>
            <a:endParaRPr lang="es-PE" sz="3200" dirty="0">
              <a:latin typeface="+mn-lt"/>
            </a:endParaRPr>
          </a:p>
        </p:txBody>
      </p:sp>
      <p:sp>
        <p:nvSpPr>
          <p:cNvPr id="3" name="2 Subtítulo"/>
          <p:cNvSpPr>
            <a:spLocks noGrp="1"/>
          </p:cNvSpPr>
          <p:nvPr>
            <p:ph type="subTitle" idx="1"/>
          </p:nvPr>
        </p:nvSpPr>
        <p:spPr>
          <a:xfrm>
            <a:off x="899592" y="1484784"/>
            <a:ext cx="7128792" cy="4536504"/>
          </a:xfrm>
        </p:spPr>
        <p:style>
          <a:lnRef idx="2">
            <a:schemeClr val="accent1"/>
          </a:lnRef>
          <a:fillRef idx="1">
            <a:schemeClr val="lt1"/>
          </a:fillRef>
          <a:effectRef idx="0">
            <a:schemeClr val="accent1"/>
          </a:effectRef>
          <a:fontRef idx="minor">
            <a:schemeClr val="dk1"/>
          </a:fontRef>
        </p:style>
        <p:txBody>
          <a:bodyPr/>
          <a:lstStyle/>
          <a:p>
            <a:endParaRPr lang="es-PE" dirty="0" smtClean="0">
              <a:solidFill>
                <a:schemeClr val="tx1"/>
              </a:solidFill>
            </a:endParaRPr>
          </a:p>
          <a:p>
            <a:pPr algn="just"/>
            <a:r>
              <a:rPr lang="es-PE" dirty="0" smtClean="0">
                <a:solidFill>
                  <a:schemeClr val="tx1"/>
                </a:solidFill>
              </a:rPr>
              <a:t>Base Legal:</a:t>
            </a:r>
          </a:p>
          <a:p>
            <a:pPr algn="just"/>
            <a:endParaRPr lang="es-PE" dirty="0" smtClean="0">
              <a:solidFill>
                <a:schemeClr val="tx1"/>
              </a:solidFill>
            </a:endParaRPr>
          </a:p>
          <a:p>
            <a:pPr algn="just"/>
            <a:endParaRPr lang="es-PE" dirty="0" smtClean="0">
              <a:solidFill>
                <a:schemeClr val="tx1"/>
              </a:solidFill>
            </a:endParaRPr>
          </a:p>
          <a:p>
            <a:pPr marL="457200" indent="-457200" algn="just">
              <a:buAutoNum type="arabicPeriod"/>
            </a:pPr>
            <a:r>
              <a:rPr lang="es-PE" dirty="0" smtClean="0">
                <a:solidFill>
                  <a:schemeClr val="tx1"/>
                </a:solidFill>
              </a:rPr>
              <a:t>DECRETO </a:t>
            </a:r>
            <a:r>
              <a:rPr lang="es-PE" dirty="0">
                <a:solidFill>
                  <a:schemeClr val="tx1"/>
                </a:solidFill>
              </a:rPr>
              <a:t>SUPREMO Nº 043-2003-PCM - Texto Único Ordenado de la Ley Nº 27806, Ley de Transparencia y Acceso a la Información </a:t>
            </a:r>
            <a:r>
              <a:rPr lang="es-PE" dirty="0" smtClean="0">
                <a:solidFill>
                  <a:schemeClr val="tx1"/>
                </a:solidFill>
              </a:rPr>
              <a:t>Pública.</a:t>
            </a:r>
          </a:p>
          <a:p>
            <a:pPr marL="457200" indent="-457200" algn="just">
              <a:buAutoNum type="arabicPeriod"/>
            </a:pPr>
            <a:endParaRPr lang="es-PE" dirty="0" smtClean="0">
              <a:solidFill>
                <a:schemeClr val="tx1"/>
              </a:solidFill>
            </a:endParaRPr>
          </a:p>
          <a:p>
            <a:pPr marL="457200" indent="-457200" algn="just">
              <a:buAutoNum type="arabicPeriod"/>
            </a:pPr>
            <a:r>
              <a:rPr lang="es-PE" dirty="0" smtClean="0">
                <a:solidFill>
                  <a:schemeClr val="tx1"/>
                </a:solidFill>
              </a:rPr>
              <a:t>DECRETO </a:t>
            </a:r>
            <a:r>
              <a:rPr lang="es-PE" dirty="0">
                <a:solidFill>
                  <a:schemeClr val="tx1"/>
                </a:solidFill>
              </a:rPr>
              <a:t>SUPREMO Nº </a:t>
            </a:r>
            <a:r>
              <a:rPr lang="es-PE" dirty="0" smtClean="0">
                <a:solidFill>
                  <a:schemeClr val="tx1"/>
                </a:solidFill>
              </a:rPr>
              <a:t>072-2003-PCM </a:t>
            </a:r>
            <a:r>
              <a:rPr lang="es-PE" dirty="0">
                <a:solidFill>
                  <a:schemeClr val="tx1"/>
                </a:solidFill>
              </a:rPr>
              <a:t>- Reglamento de la Ley de Transparencia y Acceso a la Información </a:t>
            </a:r>
            <a:r>
              <a:rPr lang="es-PE" dirty="0" smtClean="0">
                <a:solidFill>
                  <a:schemeClr val="tx1"/>
                </a:solidFill>
              </a:rPr>
              <a:t>Pública. </a:t>
            </a:r>
          </a:p>
          <a:p>
            <a:pPr marL="457200" indent="-457200">
              <a:buAutoNum type="arabicPeriod"/>
            </a:pPr>
            <a:endParaRPr lang="es-PE" dirty="0"/>
          </a:p>
          <a:p>
            <a:endParaRPr lang="es-PE" dirty="0"/>
          </a:p>
        </p:txBody>
      </p:sp>
      <p:sp>
        <p:nvSpPr>
          <p:cNvPr id="4" name="3 CuadroTexto"/>
          <p:cNvSpPr txBox="1"/>
          <p:nvPr/>
        </p:nvSpPr>
        <p:spPr>
          <a:xfrm>
            <a:off x="5508104" y="6381328"/>
            <a:ext cx="2808312" cy="276999"/>
          </a:xfrm>
          <a:prstGeom prst="rect">
            <a:avLst/>
          </a:prstGeom>
          <a:noFill/>
        </p:spPr>
        <p:txBody>
          <a:bodyPr wrap="square" rtlCol="0">
            <a:spAutoFit/>
          </a:bodyPr>
          <a:lstStyle/>
          <a:p>
            <a:pPr algn="just"/>
            <a:r>
              <a:rPr lang="es-PE" sz="1200" dirty="0" smtClean="0"/>
              <a:t>OFICINA GENERAL DE ASESORÍA JURÍDICA</a:t>
            </a:r>
            <a:endParaRPr lang="es-PE" sz="1200" dirty="0"/>
          </a:p>
        </p:txBody>
      </p:sp>
    </p:spTree>
    <p:extLst>
      <p:ext uri="{BB962C8B-B14F-4D97-AF65-F5344CB8AC3E}">
        <p14:creationId xmlns:p14="http://schemas.microsoft.com/office/powerpoint/2010/main" val="196903829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sz="3200" dirty="0" smtClean="0">
                <a:latin typeface="+mn-lt"/>
              </a:rPr>
              <a:t>TRANSPARENCIA Y ACCESO A LA INFORMACIÓN</a:t>
            </a:r>
            <a:endParaRPr lang="es-PE" sz="3200" dirty="0">
              <a:latin typeface="+mn-lt"/>
            </a:endParaRPr>
          </a:p>
        </p:txBody>
      </p:sp>
      <p:sp>
        <p:nvSpPr>
          <p:cNvPr id="3" name="2 Marcador de contenido"/>
          <p:cNvSpPr>
            <a:spLocks noGrp="1"/>
          </p:cNvSpPr>
          <p:nvPr>
            <p:ph idx="1"/>
          </p:nvPr>
        </p:nvSpPr>
        <p:spPr/>
        <p:txBody>
          <a:bodyPr/>
          <a:lstStyle/>
          <a:p>
            <a:pPr marL="114300" indent="0" algn="just">
              <a:buNone/>
            </a:pPr>
            <a:r>
              <a:rPr lang="es-PE" dirty="0" smtClean="0"/>
              <a:t>GENERALIDADES:</a:t>
            </a:r>
          </a:p>
          <a:p>
            <a:pPr marL="114300" indent="0" algn="just">
              <a:buNone/>
            </a:pPr>
            <a:endParaRPr lang="es-PE" dirty="0"/>
          </a:p>
          <a:p>
            <a:pPr marL="114300" indent="0" algn="just">
              <a:buNone/>
            </a:pPr>
            <a:r>
              <a:rPr lang="es-PE" dirty="0" smtClean="0"/>
              <a:t>1.	Toda persona tiene derecho a solicitar y recibir información de cualquier entidad de la Administración Pública. En ningún caso se exige expresión de causa para el ejercicio de este derecho.</a:t>
            </a:r>
          </a:p>
          <a:p>
            <a:pPr marL="114300" indent="0" algn="just">
              <a:buNone/>
            </a:pPr>
            <a:endParaRPr lang="es-PE" dirty="0" smtClean="0"/>
          </a:p>
          <a:p>
            <a:pPr marL="114300" indent="0" algn="just">
              <a:buNone/>
            </a:pPr>
            <a:r>
              <a:rPr lang="es-PE" dirty="0" smtClean="0"/>
              <a:t>2.	Las entidades de la Administración Pública tienen la obligación de proveer la información requerida si se refiere a la contenida en documentos escritos, fotografías, grabaciones, soporte magnético o digital, o en cualquier otro formato, siempre que haya sido creada u obtenida por ella o que se encuentre en su posesión o bajo su control.</a:t>
            </a:r>
          </a:p>
          <a:p>
            <a:pPr marL="114300" indent="0">
              <a:buNone/>
            </a:pPr>
            <a:endParaRPr lang="es-PE" dirty="0"/>
          </a:p>
        </p:txBody>
      </p:sp>
    </p:spTree>
    <p:extLst>
      <p:ext uri="{BB962C8B-B14F-4D97-AF65-F5344CB8AC3E}">
        <p14:creationId xmlns:p14="http://schemas.microsoft.com/office/powerpoint/2010/main" val="893414222"/>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3200" dirty="0">
                <a:solidFill>
                  <a:srgbClr val="D1282E"/>
                </a:solidFill>
                <a:latin typeface="Calibri"/>
              </a:rPr>
              <a:t>TRANSPARENCIA Y ACCESO A LA INFORMACIÓN</a:t>
            </a:r>
            <a:endParaRPr lang="es-PE" dirty="0"/>
          </a:p>
        </p:txBody>
      </p:sp>
      <p:sp>
        <p:nvSpPr>
          <p:cNvPr id="3" name="2 Marcador de contenido"/>
          <p:cNvSpPr>
            <a:spLocks noGrp="1"/>
          </p:cNvSpPr>
          <p:nvPr>
            <p:ph idx="1"/>
          </p:nvPr>
        </p:nvSpPr>
        <p:spPr/>
        <p:txBody>
          <a:bodyPr/>
          <a:lstStyle/>
          <a:p>
            <a:pPr marL="114300" indent="0" algn="just">
              <a:buNone/>
            </a:pPr>
            <a:r>
              <a:rPr lang="es-PE" sz="1800" b="1" dirty="0" smtClean="0"/>
              <a:t>REQUISITOS:</a:t>
            </a:r>
          </a:p>
          <a:p>
            <a:pPr marL="114300" indent="0" algn="just">
              <a:buNone/>
            </a:pPr>
            <a:endParaRPr lang="es-PE" sz="1800" dirty="0"/>
          </a:p>
          <a:p>
            <a:pPr marL="114300" indent="0" algn="just">
              <a:buNone/>
            </a:pPr>
            <a:r>
              <a:rPr lang="es-PE" sz="1800" dirty="0" smtClean="0"/>
              <a:t>La solicitud de acceso a la información pública puede ser presentada por cualquier persona natural o jurídica ante la unidad de recepción documentaria de la entidad, a través de su Portal de Transparencia, a través de una dirección electrónica establecida para tal fin o a través de cualquier otro medio idóneo que para tales efectos establezcan las Entidades. El uso del formato contenido en el Anexo del presente Reglamento es opcional para el solicitante, quien podrá utilizar cualquier otro medio idóneo para transmitir su solicitud que contenga la siguiente información:</a:t>
            </a:r>
          </a:p>
          <a:p>
            <a:pPr marL="114300" indent="0" algn="just">
              <a:buNone/>
            </a:pPr>
            <a:endParaRPr lang="es-PE" sz="1800" dirty="0" smtClean="0"/>
          </a:p>
          <a:p>
            <a:pPr marL="457200" indent="-342900" algn="just">
              <a:buAutoNum type="alphaLcParenR"/>
            </a:pPr>
            <a:r>
              <a:rPr lang="es-PE" sz="1800" dirty="0" smtClean="0"/>
              <a:t>Nombres, apellidos completos, número del documento de identificación que corresponda y domicilio. </a:t>
            </a:r>
          </a:p>
          <a:p>
            <a:pPr marL="457200" indent="-342900" algn="just">
              <a:buAutoNum type="alphaLcParenR"/>
            </a:pPr>
            <a:endParaRPr lang="es-PE" sz="1800" dirty="0" smtClean="0"/>
          </a:p>
          <a:p>
            <a:pPr marL="457200" indent="-342900" algn="just">
              <a:buAutoNum type="alphaLcParenR"/>
            </a:pPr>
            <a:r>
              <a:rPr lang="es-PE" sz="1800" dirty="0" smtClean="0"/>
              <a:t>De ser el caso, número de teléfono y/o correo electrónico.</a:t>
            </a:r>
          </a:p>
          <a:p>
            <a:pPr marL="114300" indent="0">
              <a:buNone/>
            </a:pPr>
            <a:endParaRPr lang="es-PE" dirty="0"/>
          </a:p>
        </p:txBody>
      </p:sp>
    </p:spTree>
    <p:extLst>
      <p:ext uri="{BB962C8B-B14F-4D97-AF65-F5344CB8AC3E}">
        <p14:creationId xmlns:p14="http://schemas.microsoft.com/office/powerpoint/2010/main" val="2384504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3200" dirty="0">
                <a:solidFill>
                  <a:srgbClr val="D1282E"/>
                </a:solidFill>
                <a:latin typeface="Calibri"/>
              </a:rPr>
              <a:t>TRANSPARENCIA Y ACCESO A LA INFORMACIÓN</a:t>
            </a:r>
            <a:endParaRPr lang="es-PE" dirty="0"/>
          </a:p>
        </p:txBody>
      </p:sp>
      <p:sp>
        <p:nvSpPr>
          <p:cNvPr id="3" name="2 Marcador de contenido"/>
          <p:cNvSpPr>
            <a:spLocks noGrp="1"/>
          </p:cNvSpPr>
          <p:nvPr>
            <p:ph idx="1"/>
          </p:nvPr>
        </p:nvSpPr>
        <p:spPr/>
        <p:txBody>
          <a:bodyPr/>
          <a:lstStyle/>
          <a:p>
            <a:pPr marL="114300" indent="0" algn="just">
              <a:buNone/>
            </a:pPr>
            <a:r>
              <a:rPr lang="es-PE" dirty="0" smtClean="0"/>
              <a:t>c) En caso la solicitud se presente en la unidad de recepción documentaria de la Entidad, la solicitud debe contener firma del solicitante o huella digital, de no saber firmar o estar impedido de hacerlo. </a:t>
            </a:r>
          </a:p>
          <a:p>
            <a:pPr marL="114300" indent="0" algn="just">
              <a:buNone/>
            </a:pPr>
            <a:endParaRPr lang="es-PE" dirty="0" smtClean="0"/>
          </a:p>
          <a:p>
            <a:pPr marL="114300" indent="0" algn="just">
              <a:buNone/>
            </a:pPr>
            <a:r>
              <a:rPr lang="es-PE" dirty="0" smtClean="0"/>
              <a:t>d) Expresión concreta y precisa del pedido de información, así como cualquier otro dato que propicie la localización o facilite la búsqueda de la información solicitada. </a:t>
            </a:r>
          </a:p>
          <a:p>
            <a:pPr marL="114300" indent="0" algn="just">
              <a:buNone/>
            </a:pPr>
            <a:endParaRPr lang="es-PE" dirty="0" smtClean="0"/>
          </a:p>
          <a:p>
            <a:pPr marL="114300" indent="0" algn="just">
              <a:buNone/>
            </a:pPr>
            <a:r>
              <a:rPr lang="es-PE" dirty="0" smtClean="0"/>
              <a:t>e) De no cumplirse con los requisitos establecidos en los literales a), c) yd), la Entidad deberá solicitar la subsanación de los requisitos en un plazo máximo de 48 (cuarenta y ocho) horas, transcurrido el cual, se entenderá por admitida la solicitud.</a:t>
            </a:r>
          </a:p>
          <a:p>
            <a:pPr marL="114300" indent="0">
              <a:buNone/>
            </a:pPr>
            <a:endParaRPr lang="es-PE" dirty="0" smtClean="0"/>
          </a:p>
          <a:p>
            <a:pPr marL="114300" indent="0">
              <a:buNone/>
            </a:pPr>
            <a:endParaRPr lang="es-PE" dirty="0" smtClean="0"/>
          </a:p>
          <a:p>
            <a:pPr marL="114300" indent="0">
              <a:buNone/>
            </a:pPr>
            <a:endParaRPr lang="es-PE" dirty="0"/>
          </a:p>
        </p:txBody>
      </p:sp>
    </p:spTree>
    <p:extLst>
      <p:ext uri="{BB962C8B-B14F-4D97-AF65-F5344CB8AC3E}">
        <p14:creationId xmlns:p14="http://schemas.microsoft.com/office/powerpoint/2010/main" val="3589435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3200" dirty="0">
                <a:solidFill>
                  <a:srgbClr val="D1282E"/>
                </a:solidFill>
                <a:latin typeface="Calibri"/>
              </a:rPr>
              <a:t>TRANSPARENCIA Y ACCESO A LA INFORMACIÓN</a:t>
            </a:r>
            <a:endParaRPr lang="es-PE" dirty="0"/>
          </a:p>
        </p:txBody>
      </p:sp>
      <p:sp>
        <p:nvSpPr>
          <p:cNvPr id="3" name="2 Marcador de contenido"/>
          <p:cNvSpPr>
            <a:spLocks noGrp="1"/>
          </p:cNvSpPr>
          <p:nvPr>
            <p:ph idx="1"/>
          </p:nvPr>
        </p:nvSpPr>
        <p:spPr/>
        <p:txBody>
          <a:bodyPr/>
          <a:lstStyle/>
          <a:p>
            <a:pPr marL="114300" indent="0" algn="just">
              <a:buNone/>
            </a:pPr>
            <a:r>
              <a:rPr lang="es-PE" sz="1800" dirty="0" smtClean="0"/>
              <a:t>f) La entidad de la Administración Pública a la cual se haya presentado la solicitud de información deberá otorgarla en un plazo no mayor de siete (7) días útiles; plazo que se podrá prorrogar en forma excepcional por cinco (5) días útiles adicionales, de mediar circunstancias que hagan inusualmente difícil reunir la información solicitada. En este caso, la entidad deberá comunicar por escrito, antes del vencimiento del primer plazo, las razones por las que hará uso de tal prórroga, de no hacerlo se considera denegado el pedido.</a:t>
            </a:r>
          </a:p>
          <a:p>
            <a:pPr marL="114300" indent="0" algn="just">
              <a:buNone/>
            </a:pPr>
            <a:endParaRPr lang="es-PE" sz="1800" dirty="0" smtClean="0"/>
          </a:p>
          <a:p>
            <a:pPr marL="114300" indent="0" algn="just">
              <a:buNone/>
            </a:pPr>
            <a:r>
              <a:rPr lang="es-PE" sz="1800" dirty="0" smtClean="0"/>
              <a:t>g) La entidad de la Administración Pública a la cual se solicite información no podrá negar la misma basando su decisión en la identidad del solicitante.</a:t>
            </a:r>
          </a:p>
          <a:p>
            <a:pPr marL="114300" indent="0" algn="just">
              <a:buNone/>
            </a:pPr>
            <a:endParaRPr lang="es-PE" sz="1800" dirty="0" smtClean="0"/>
          </a:p>
          <a:p>
            <a:pPr marL="114300" indent="0" algn="just">
              <a:buNone/>
            </a:pPr>
            <a:r>
              <a:rPr lang="es-PE" sz="1800" dirty="0" smtClean="0"/>
              <a:t>h) La denegatoria al acceso a la información solicitada debe ser debidamente fundamentada en las excepciones de la ley, señalándose expresamente y por escrito las razones por las que se aplican esas excepciones y el plazo por el que se prolongará dicho impedimento.</a:t>
            </a:r>
          </a:p>
          <a:p>
            <a:pPr marL="114300" indent="0">
              <a:buNone/>
            </a:pPr>
            <a:endParaRPr lang="es-PE" dirty="0" smtClean="0"/>
          </a:p>
          <a:p>
            <a:pPr marL="114300" indent="0">
              <a:buNone/>
            </a:pPr>
            <a:endParaRPr lang="es-PE" dirty="0"/>
          </a:p>
        </p:txBody>
      </p:sp>
    </p:spTree>
    <p:extLst>
      <p:ext uri="{BB962C8B-B14F-4D97-AF65-F5344CB8AC3E}">
        <p14:creationId xmlns:p14="http://schemas.microsoft.com/office/powerpoint/2010/main" val="3667540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3200" dirty="0">
                <a:solidFill>
                  <a:srgbClr val="D1282E"/>
                </a:solidFill>
                <a:latin typeface="Calibri"/>
              </a:rPr>
              <a:t>TRANSPARENCIA Y ACCESO A LA INFORMACIÓN</a:t>
            </a:r>
            <a:endParaRPr lang="es-PE" dirty="0"/>
          </a:p>
        </p:txBody>
      </p:sp>
      <p:sp>
        <p:nvSpPr>
          <p:cNvPr id="3" name="2 Marcador de contenido"/>
          <p:cNvSpPr>
            <a:spLocks noGrp="1"/>
          </p:cNvSpPr>
          <p:nvPr>
            <p:ph idx="1"/>
          </p:nvPr>
        </p:nvSpPr>
        <p:spPr/>
        <p:txBody>
          <a:bodyPr/>
          <a:lstStyle/>
          <a:p>
            <a:pPr marL="114300" indent="0" algn="just">
              <a:buNone/>
            </a:pPr>
            <a:r>
              <a:rPr lang="es-PE" sz="1700" dirty="0" smtClean="0"/>
              <a:t>i) La solicitud de información no implica la obligación de las entidades de la Administración Pública de crear o producir información con la que no cuente o no tenga obligación de contar al momento de efectuarse el pedido. En este caso, la entidad de la Administración Pública deberá comunicar por escrito que la denegatoria de la solicitud se debe a la inexistencia de datos en su poder respecto de la información solicitada. La Ley tampoco permite que los solicitantes exijan a las entidades que efectúen evaluaciones o análisis de la información que posean.</a:t>
            </a:r>
          </a:p>
          <a:p>
            <a:pPr marL="114300" indent="0" algn="just">
              <a:buNone/>
            </a:pPr>
            <a:endParaRPr lang="es-PE" sz="1700" dirty="0" smtClean="0"/>
          </a:p>
          <a:p>
            <a:pPr marL="114300" indent="0" algn="just">
              <a:buNone/>
            </a:pPr>
            <a:r>
              <a:rPr lang="es-PE" sz="1700" dirty="0" smtClean="0"/>
              <a:t>j) Los funcionarios o servidores públicos que incumplieran con las disposiciones a que se refiere la Ley serán sancionados por la comisión de una falta grave, pudiendo ser incluso denunciados penalmente por la comisión de delito de Abuso de Autoridad a que hace referencia el artículo 377 del Código Penal. El cumplimiento de la Ley no podrá dar lugar a represalias contra los funcionarios responsables de entregar la información solicitada.</a:t>
            </a:r>
          </a:p>
          <a:p>
            <a:pPr marL="114300" indent="0" algn="just">
              <a:buNone/>
            </a:pPr>
            <a:endParaRPr lang="es-PE" sz="1700" dirty="0" smtClean="0"/>
          </a:p>
          <a:p>
            <a:pPr marL="114300" indent="0" algn="just">
              <a:buNone/>
            </a:pPr>
            <a:r>
              <a:rPr lang="es-PE" sz="1700" dirty="0" smtClean="0"/>
              <a:t>k) En el caso de las DDC, el funcionario responsable es el Director o Directora.</a:t>
            </a:r>
          </a:p>
          <a:p>
            <a:pPr marL="114300" indent="0">
              <a:buNone/>
            </a:pPr>
            <a:endParaRPr lang="es-PE" sz="1700" dirty="0"/>
          </a:p>
        </p:txBody>
      </p:sp>
    </p:spTree>
    <p:extLst>
      <p:ext uri="{BB962C8B-B14F-4D97-AF65-F5344CB8AC3E}">
        <p14:creationId xmlns:p14="http://schemas.microsoft.com/office/powerpoint/2010/main" val="2841855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3200" dirty="0">
                <a:solidFill>
                  <a:srgbClr val="D1282E"/>
                </a:solidFill>
                <a:latin typeface="Calibri"/>
              </a:rPr>
              <a:t>TRANSPARENCIA Y ACCESO A LA INFORMACIÓN</a:t>
            </a:r>
            <a:endParaRPr lang="es-PE" dirty="0"/>
          </a:p>
        </p:txBody>
      </p:sp>
      <p:sp>
        <p:nvSpPr>
          <p:cNvPr id="3" name="2 Marcador de contenido"/>
          <p:cNvSpPr>
            <a:spLocks noGrp="1"/>
          </p:cNvSpPr>
          <p:nvPr>
            <p:ph idx="1"/>
          </p:nvPr>
        </p:nvSpPr>
        <p:spPr/>
        <p:txBody>
          <a:bodyPr/>
          <a:lstStyle/>
          <a:p>
            <a:pPr marL="114300" indent="0">
              <a:buNone/>
            </a:pPr>
            <a:r>
              <a:rPr lang="es-PE" sz="1700" b="1" dirty="0" smtClean="0"/>
              <a:t>RESTRICCIONES:</a:t>
            </a:r>
          </a:p>
          <a:p>
            <a:pPr marL="114300" indent="0" algn="just">
              <a:buNone/>
            </a:pPr>
            <a:endParaRPr lang="es-PE" sz="1700" dirty="0" smtClean="0"/>
          </a:p>
          <a:p>
            <a:pPr marL="114300" indent="0" algn="just">
              <a:buNone/>
            </a:pPr>
            <a:r>
              <a:rPr lang="es-PE" sz="1700" dirty="0" smtClean="0"/>
              <a:t>El derecho de acceso a la información pública no podrá ser ejercido respecto de lo siguiente:</a:t>
            </a:r>
          </a:p>
          <a:p>
            <a:pPr marL="114300" indent="0" algn="just">
              <a:buNone/>
            </a:pPr>
            <a:endParaRPr lang="es-PE" sz="1700" dirty="0" smtClean="0"/>
          </a:p>
          <a:p>
            <a:pPr marL="114300" indent="0" algn="just">
              <a:buNone/>
            </a:pPr>
            <a:r>
              <a:rPr lang="es-PE" sz="1700" dirty="0" smtClean="0"/>
              <a:t>a) La información vinculada a investigaciones en trámite referidas al ejercicio de la potestad sancionadora de la Administración Pública , en cuyo caso la exclusión del acceso termina cuando la resolución que pone fin al procedimiento queda consentida o cuando transcurren más de seis (6) meses desde que se inició el procedimiento administrativo sancionador, sin que se haya dictado resolución final.</a:t>
            </a:r>
          </a:p>
          <a:p>
            <a:pPr marL="114300" indent="0" algn="just">
              <a:buNone/>
            </a:pPr>
            <a:endParaRPr lang="es-PE" sz="1700" dirty="0" smtClean="0"/>
          </a:p>
          <a:p>
            <a:pPr marL="114300" indent="0" algn="just">
              <a:buNone/>
            </a:pPr>
            <a:r>
              <a:rPr lang="es-PE" sz="1700" dirty="0" smtClean="0"/>
              <a:t>b) La información preparada u obtenida por asesores jurídicos o abogados de las entidades de la Administración Pública cuya publicidad pudiera revelar la estrategia a adoptarse en la tramitación o defensa en un proceso administrativo o judicial , o de cualquier tipo de información protegida por el secreto profesional que debe guardar el abogado respecto de su asesorado. Esta excepción termina al concluir el proceso.</a:t>
            </a:r>
          </a:p>
          <a:p>
            <a:pPr marL="114300" indent="0">
              <a:buNone/>
            </a:pPr>
            <a:endParaRPr lang="es-PE" dirty="0" smtClean="0"/>
          </a:p>
          <a:p>
            <a:pPr marL="114300" indent="0">
              <a:buNone/>
            </a:pPr>
            <a:endParaRPr lang="es-PE" dirty="0"/>
          </a:p>
        </p:txBody>
      </p:sp>
    </p:spTree>
    <p:extLst>
      <p:ext uri="{BB962C8B-B14F-4D97-AF65-F5344CB8AC3E}">
        <p14:creationId xmlns:p14="http://schemas.microsoft.com/office/powerpoint/2010/main" val="1204568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3200" dirty="0">
                <a:solidFill>
                  <a:srgbClr val="D1282E"/>
                </a:solidFill>
                <a:latin typeface="Calibri"/>
              </a:rPr>
              <a:t>TRANSPARENCIA Y ACCESO A LA INFORMACIÓN</a:t>
            </a:r>
            <a:endParaRPr lang="es-PE" dirty="0"/>
          </a:p>
        </p:txBody>
      </p:sp>
      <p:sp>
        <p:nvSpPr>
          <p:cNvPr id="3" name="2 Marcador de contenido"/>
          <p:cNvSpPr>
            <a:spLocks noGrp="1"/>
          </p:cNvSpPr>
          <p:nvPr>
            <p:ph idx="1"/>
          </p:nvPr>
        </p:nvSpPr>
        <p:spPr/>
        <p:txBody>
          <a:bodyPr/>
          <a:lstStyle/>
          <a:p>
            <a:pPr marL="114300" indent="0" algn="just">
              <a:buNone/>
            </a:pPr>
            <a:endParaRPr lang="es-PE" dirty="0" smtClean="0"/>
          </a:p>
          <a:p>
            <a:pPr marL="114300" indent="0" algn="just">
              <a:buNone/>
            </a:pPr>
            <a:r>
              <a:rPr lang="es-PE" dirty="0" smtClean="0"/>
              <a:t>c) En caso de que un documento contenga, en forma parcial, información que no sea de acceso público, la entidad de la Administración Pública deberá permitir el acceso a la información disponible del documento.</a:t>
            </a:r>
          </a:p>
          <a:p>
            <a:pPr marL="114300" indent="0" algn="just">
              <a:buNone/>
            </a:pPr>
            <a:endParaRPr lang="es-PE" dirty="0" smtClean="0"/>
          </a:p>
          <a:p>
            <a:pPr marL="114300" indent="0" algn="just">
              <a:buNone/>
            </a:pPr>
            <a:r>
              <a:rPr lang="es-PE" dirty="0" smtClean="0"/>
              <a:t>d) El solicitante que requiera la información deberá abonar solamente el importe correspondiente a los costos de reproducción de la información requerida. El monto de la tasa figura en el Texto Único de Procedimientos Administrativos (TUPA) del Ministerio de Cultura. </a:t>
            </a:r>
          </a:p>
          <a:p>
            <a:pPr marL="114300" indent="0">
              <a:buNone/>
            </a:pPr>
            <a:endParaRPr lang="es-PE" dirty="0"/>
          </a:p>
        </p:txBody>
      </p:sp>
    </p:spTree>
    <p:extLst>
      <p:ext uri="{BB962C8B-B14F-4D97-AF65-F5344CB8AC3E}">
        <p14:creationId xmlns:p14="http://schemas.microsoft.com/office/powerpoint/2010/main" val="2743757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Override1.xml><?xml version="1.0" encoding="utf-8"?>
<a:themeOverride xmlns:a="http://schemas.openxmlformats.org/drawingml/2006/main">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ppt/theme/themeOverride2.xml><?xml version="1.0" encoding="utf-8"?>
<a:themeOverride xmlns:a="http://schemas.openxmlformats.org/drawingml/2006/main">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docProps/app.xml><?xml version="1.0" encoding="utf-8"?>
<Properties xmlns="http://schemas.openxmlformats.org/officeDocument/2006/extended-properties" xmlns:vt="http://schemas.openxmlformats.org/officeDocument/2006/docPropsVTypes">
  <Template/>
  <TotalTime>24</TotalTime>
  <Words>946</Words>
  <Application>Microsoft Office PowerPoint</Application>
  <PresentationFormat>Presentación en pantalla (4:3)</PresentationFormat>
  <Paragraphs>55</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Adyacencia</vt:lpstr>
      <vt:lpstr>TRANSPARENCIA Y ACCESO A LA INFORMACIÓN</vt:lpstr>
      <vt:lpstr>TRANSPARENCIA Y ACCESO A LA INFORMACIÓN</vt:lpstr>
      <vt:lpstr>TRANSPARENCIA Y ACCESO A LA INFORMACIÓN</vt:lpstr>
      <vt:lpstr>TRANSPARENCIA Y ACCESO A LA INFORMACIÓN</vt:lpstr>
      <vt:lpstr>TRANSPARENCIA Y ACCESO A LA INFORMACIÓN</vt:lpstr>
      <vt:lpstr>TRANSPARENCIA Y ACCESO A LA INFORMACIÓN</vt:lpstr>
      <vt:lpstr>TRANSPARENCIA Y ACCESO A LA INFORMACIÓN</vt:lpstr>
      <vt:lpstr>TRANSPARENCIA Y ACCESO A LA INFORMACIÓN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TRANSPARENCIA Y ACCESO A LA INFORMACIÓN</dc:title>
  <dc:creator>JOSE</dc:creator>
  <cp:lastModifiedBy>JOSE</cp:lastModifiedBy>
  <cp:revision>3</cp:revision>
  <dcterms:created xsi:type="dcterms:W3CDTF">2015-10-06T06:11:40Z</dcterms:created>
  <dcterms:modified xsi:type="dcterms:W3CDTF">2015-10-06T06:36:40Z</dcterms:modified>
</cp:coreProperties>
</file>