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handoutMasterIdLst>
    <p:handoutMasterId r:id="rId37"/>
  </p:handoutMasterIdLst>
  <p:sldIdLst>
    <p:sldId id="303" r:id="rId2"/>
    <p:sldId id="267" r:id="rId3"/>
    <p:sldId id="262" r:id="rId4"/>
    <p:sldId id="315" r:id="rId5"/>
    <p:sldId id="348" r:id="rId6"/>
    <p:sldId id="369" r:id="rId7"/>
    <p:sldId id="316" r:id="rId8"/>
    <p:sldId id="306" r:id="rId9"/>
    <p:sldId id="308" r:id="rId10"/>
    <p:sldId id="330" r:id="rId11"/>
    <p:sldId id="328" r:id="rId12"/>
    <p:sldId id="327" r:id="rId13"/>
    <p:sldId id="349" r:id="rId14"/>
    <p:sldId id="350" r:id="rId15"/>
    <p:sldId id="317" r:id="rId16"/>
    <p:sldId id="351" r:id="rId17"/>
    <p:sldId id="353" r:id="rId18"/>
    <p:sldId id="332" r:id="rId19"/>
    <p:sldId id="334" r:id="rId20"/>
    <p:sldId id="333" r:id="rId21"/>
    <p:sldId id="285" r:id="rId22"/>
    <p:sldId id="290" r:id="rId23"/>
    <p:sldId id="354" r:id="rId24"/>
    <p:sldId id="364" r:id="rId25"/>
    <p:sldId id="362" r:id="rId26"/>
    <p:sldId id="363" r:id="rId27"/>
    <p:sldId id="339" r:id="rId28"/>
    <p:sldId id="340" r:id="rId29"/>
    <p:sldId id="341" r:id="rId30"/>
    <p:sldId id="336" r:id="rId31"/>
    <p:sldId id="343" r:id="rId32"/>
    <p:sldId id="359" r:id="rId33"/>
    <p:sldId id="346" r:id="rId34"/>
    <p:sldId id="361" r:id="rId35"/>
    <p:sldId id="260" r:id="rId36"/>
  </p:sldIdLst>
  <p:sldSz cx="9144000" cy="6858000" type="screen4x3"/>
  <p:notesSz cx="6881813" cy="92964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E643"/>
    <a:srgbClr val="A60A88"/>
    <a:srgbClr val="3333FF"/>
    <a:srgbClr val="FC840C"/>
    <a:srgbClr val="9933FF"/>
    <a:srgbClr val="2A0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5" autoAdjust="0"/>
    <p:restoredTop sz="94674"/>
  </p:normalViewPr>
  <p:slideViewPr>
    <p:cSldViewPr snapToGrid="0" snapToObjects="1">
      <p:cViewPr varScale="1">
        <p:scale>
          <a:sx n="64" d="100"/>
          <a:sy n="64" d="100"/>
        </p:scale>
        <p:origin x="31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viewProps" Target="viewProp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handoutMaster" Target="handoutMasters/handoutMaster1.xml" /><Relationship Id="rId40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208D04-D57C-49A7-87BC-9263F99B6C5C}" type="doc">
      <dgm:prSet loTypeId="urn:microsoft.com/office/officeart/2005/8/layout/pList2" loCatId="picture" qsTypeId="urn:microsoft.com/office/officeart/2005/8/quickstyle/simple1" qsCatId="simple" csTypeId="urn:microsoft.com/office/officeart/2005/8/colors/colorful1" csCatId="colorful" phldr="1"/>
      <dgm:spPr/>
    </dgm:pt>
    <dgm:pt modelId="{80FABABC-0A16-4DB5-BD0E-45F01AE22426}">
      <dgm:prSet phldrT="[Texto]" custT="1"/>
      <dgm:spPr/>
      <dgm:t>
        <a:bodyPr/>
        <a:lstStyle/>
        <a:p>
          <a:pPr algn="ctr"/>
          <a:r>
            <a:rPr lang="es-PE" sz="1500" b="1" dirty="0">
              <a:solidFill>
                <a:schemeClr val="tx1"/>
              </a:solidFill>
              <a:latin typeface="Century Gothic" panose="020B0502020202020204" pitchFamily="34" charset="0"/>
            </a:rPr>
            <a:t>Geología</a:t>
          </a:r>
        </a:p>
        <a:p>
          <a:pPr algn="l"/>
          <a:r>
            <a:rPr lang="es-PE" sz="1500" dirty="0">
              <a:latin typeface="Century Gothic" panose="020B0502020202020204" pitchFamily="34" charset="0"/>
            </a:rPr>
            <a:t>Conjunto de </a:t>
          </a:r>
          <a:r>
            <a:rPr lang="es-PE" sz="1500" b="1" dirty="0">
              <a:solidFill>
                <a:schemeClr val="tx1"/>
              </a:solidFill>
              <a:latin typeface="Century Gothic" panose="020B0502020202020204" pitchFamily="34" charset="0"/>
            </a:rPr>
            <a:t>ciclos</a:t>
          </a:r>
          <a:r>
            <a:rPr lang="es-PE" sz="1500" dirty="0">
              <a:latin typeface="Century Gothic" panose="020B0502020202020204" pitchFamily="34" charset="0"/>
            </a:rPr>
            <a:t> de erosión y acumulación, que originan la </a:t>
          </a:r>
          <a:r>
            <a:rPr lang="es-PE" sz="1500" b="1" dirty="0">
              <a:solidFill>
                <a:schemeClr val="tx1"/>
              </a:solidFill>
              <a:latin typeface="Century Gothic" panose="020B0502020202020204" pitchFamily="34" charset="0"/>
            </a:rPr>
            <a:t>formación de estratos. </a:t>
          </a:r>
        </a:p>
        <a:p>
          <a:pPr algn="l"/>
          <a:r>
            <a:rPr lang="es-PE" sz="1500" dirty="0">
              <a:latin typeface="Century Gothic" panose="020B0502020202020204" pitchFamily="34" charset="0"/>
            </a:rPr>
            <a:t>Cronología: Edad de la tierra </a:t>
          </a:r>
          <a:r>
            <a:rPr lang="es-PE" sz="1500" dirty="0"/>
            <a:t>.</a:t>
          </a:r>
        </a:p>
        <a:p>
          <a:pPr algn="l"/>
          <a:endParaRPr lang="es-PE" sz="1200" dirty="0"/>
        </a:p>
      </dgm:t>
    </dgm:pt>
    <dgm:pt modelId="{D37B163F-34EF-415E-8BBE-C831D89C5499}" type="parTrans" cxnId="{D63C173B-F468-4660-A3FC-8C56880D6659}">
      <dgm:prSet/>
      <dgm:spPr/>
      <dgm:t>
        <a:bodyPr/>
        <a:lstStyle/>
        <a:p>
          <a:endParaRPr lang="es-PE"/>
        </a:p>
      </dgm:t>
    </dgm:pt>
    <dgm:pt modelId="{7C041F98-352B-4E69-8353-AE6ADB2419EE}" type="sibTrans" cxnId="{D63C173B-F468-4660-A3FC-8C56880D6659}">
      <dgm:prSet/>
      <dgm:spPr/>
      <dgm:t>
        <a:bodyPr/>
        <a:lstStyle/>
        <a:p>
          <a:endParaRPr lang="es-PE"/>
        </a:p>
      </dgm:t>
    </dgm:pt>
    <dgm:pt modelId="{C41CDFB6-75A6-4F69-9E5B-BF400D56AC4E}">
      <dgm:prSet phldrT="[Texto]" custT="1"/>
      <dgm:spPr/>
      <dgm:t>
        <a:bodyPr/>
        <a:lstStyle/>
        <a:p>
          <a:pPr algn="ctr"/>
          <a:r>
            <a:rPr lang="es-PE" sz="1400" b="1" dirty="0">
              <a:solidFill>
                <a:schemeClr val="tx1"/>
              </a:solidFill>
              <a:latin typeface="Century Gothic" panose="020B0502020202020204" pitchFamily="34" charset="0"/>
            </a:rPr>
            <a:t>Arqueología</a:t>
          </a:r>
        </a:p>
        <a:p>
          <a:pPr algn="l"/>
          <a:r>
            <a:rPr lang="es-PE" sz="1400" b="1" dirty="0">
              <a:solidFill>
                <a:schemeClr val="tx1"/>
              </a:solidFill>
              <a:latin typeface="Century Gothic" panose="020B0502020202020204" pitchFamily="34" charset="0"/>
            </a:rPr>
            <a:t>Proceso de acción antrópica.</a:t>
          </a:r>
        </a:p>
        <a:p>
          <a:pPr algn="l"/>
          <a:r>
            <a:rPr lang="es-PE" sz="1400" b="1" dirty="0">
              <a:solidFill>
                <a:schemeClr val="tx1"/>
              </a:solidFill>
              <a:latin typeface="Century Gothic" panose="020B0502020202020204" pitchFamily="34" charset="0"/>
            </a:rPr>
            <a:t>Efecto</a:t>
          </a:r>
          <a:r>
            <a:rPr lang="es-PE" sz="1400" dirty="0">
              <a:latin typeface="Century Gothic" panose="020B0502020202020204" pitchFamily="34" charset="0"/>
            </a:rPr>
            <a:t> extraordinario que a </a:t>
          </a:r>
          <a:r>
            <a:rPr lang="es-PE" sz="1400" b="1" dirty="0">
              <a:solidFill>
                <a:schemeClr val="tx1"/>
              </a:solidFill>
              <a:latin typeface="Century Gothic" panose="020B0502020202020204" pitchFamily="34" charset="0"/>
            </a:rPr>
            <a:t>sociedad humana  </a:t>
          </a:r>
          <a:r>
            <a:rPr lang="es-PE" sz="1400" dirty="0">
              <a:latin typeface="Century Gothic" panose="020B0502020202020204" pitchFamily="34" charset="0"/>
            </a:rPr>
            <a:t>ha tenido modelado de a faz del planeta. </a:t>
          </a:r>
        </a:p>
        <a:p>
          <a:pPr algn="l"/>
          <a:r>
            <a:rPr lang="es-PE" sz="1400" dirty="0">
              <a:latin typeface="Century Gothic" panose="020B0502020202020204" pitchFamily="34" charset="0"/>
            </a:rPr>
            <a:t>Estratos que no tienen equivalente geológico.</a:t>
          </a:r>
        </a:p>
        <a:p>
          <a:pPr algn="l"/>
          <a:r>
            <a:rPr lang="es-PE" sz="1400" dirty="0">
              <a:latin typeface="Century Gothic" panose="020B0502020202020204" pitchFamily="34" charset="0"/>
            </a:rPr>
            <a:t>Permite realizar </a:t>
          </a:r>
          <a:r>
            <a:rPr lang="es-PE" sz="1400" b="1" dirty="0">
              <a:solidFill>
                <a:schemeClr val="tx1"/>
              </a:solidFill>
              <a:latin typeface="Century Gothic" panose="020B0502020202020204" pitchFamily="34" charset="0"/>
            </a:rPr>
            <a:t>interpretaciones. </a:t>
          </a:r>
        </a:p>
        <a:p>
          <a:pPr algn="l"/>
          <a:r>
            <a:rPr lang="es-PE" sz="1400" dirty="0">
              <a:latin typeface="Century Gothic" panose="020B0502020202020204" pitchFamily="34" charset="0"/>
            </a:rPr>
            <a:t>Estratigrafía arqueológica como </a:t>
          </a:r>
          <a:r>
            <a:rPr lang="es-PE" sz="1400" b="1" dirty="0">
              <a:solidFill>
                <a:schemeClr val="tx1"/>
              </a:solidFill>
              <a:latin typeface="Century Gothic" panose="020B0502020202020204" pitchFamily="34" charset="0"/>
            </a:rPr>
            <a:t>proceso formativo.</a:t>
          </a:r>
        </a:p>
      </dgm:t>
    </dgm:pt>
    <dgm:pt modelId="{B4357F0F-CBC5-480A-833C-854A89562FEF}" type="parTrans" cxnId="{CABED556-DD7F-478B-8142-281284CD1B3C}">
      <dgm:prSet/>
      <dgm:spPr/>
      <dgm:t>
        <a:bodyPr/>
        <a:lstStyle/>
        <a:p>
          <a:endParaRPr lang="es-PE"/>
        </a:p>
      </dgm:t>
    </dgm:pt>
    <dgm:pt modelId="{38EDEB30-DD84-4CFB-B114-0EC1C37F7418}" type="sibTrans" cxnId="{CABED556-DD7F-478B-8142-281284CD1B3C}">
      <dgm:prSet/>
      <dgm:spPr/>
      <dgm:t>
        <a:bodyPr/>
        <a:lstStyle/>
        <a:p>
          <a:endParaRPr lang="es-PE"/>
        </a:p>
      </dgm:t>
    </dgm:pt>
    <dgm:pt modelId="{3C4E75CE-B177-4B1E-B225-DA0916B3741C}">
      <dgm:prSet phldrT="[Texto]" custT="1"/>
      <dgm:spPr/>
      <dgm:t>
        <a:bodyPr/>
        <a:lstStyle/>
        <a:p>
          <a:pPr algn="ctr"/>
          <a:r>
            <a:rPr lang="es-PE" sz="1400" b="1" dirty="0">
              <a:solidFill>
                <a:schemeClr val="tx1"/>
              </a:solidFill>
              <a:latin typeface="Century Gothic" panose="020B0502020202020204" pitchFamily="34" charset="0"/>
            </a:rPr>
            <a:t>Arquitectura</a:t>
          </a:r>
        </a:p>
        <a:p>
          <a:pPr algn="l"/>
          <a:r>
            <a:rPr lang="es-PE" sz="1400" b="1" dirty="0">
              <a:solidFill>
                <a:schemeClr val="tx1"/>
              </a:solidFill>
              <a:latin typeface="Century Gothic" panose="020B0502020202020204" pitchFamily="34" charset="0"/>
            </a:rPr>
            <a:t>Factura humana.</a:t>
          </a:r>
        </a:p>
        <a:p>
          <a:pPr algn="l"/>
          <a:r>
            <a:rPr lang="es-PE" sz="1400" dirty="0">
              <a:latin typeface="Century Gothic" panose="020B0502020202020204" pitchFamily="34" charset="0"/>
            </a:rPr>
            <a:t>Plasma en la </a:t>
          </a:r>
          <a:r>
            <a:rPr lang="es-PE" sz="1400" b="1" dirty="0">
              <a:solidFill>
                <a:schemeClr val="tx1"/>
              </a:solidFill>
              <a:latin typeface="Century Gothic" panose="020B0502020202020204" pitchFamily="34" charset="0"/>
            </a:rPr>
            <a:t>construcción de edificios </a:t>
          </a:r>
          <a:r>
            <a:rPr lang="es-PE" sz="1400" dirty="0">
              <a:latin typeface="Century Gothic" panose="020B0502020202020204" pitchFamily="34" charset="0"/>
            </a:rPr>
            <a:t>hasta mostrarse actividades modernas y contemporáneas… </a:t>
          </a:r>
        </a:p>
        <a:p>
          <a:pPr algn="l"/>
          <a:r>
            <a:rPr lang="es-PE" sz="1400" dirty="0">
              <a:latin typeface="Century Gothic" panose="020B0502020202020204" pitchFamily="34" charset="0"/>
            </a:rPr>
            <a:t>Acompañada de una revolución en procesos de estratigrafía geológica y arqueológica. </a:t>
          </a:r>
        </a:p>
        <a:p>
          <a:pPr algn="l"/>
          <a:r>
            <a:rPr lang="es-PE" sz="1400" dirty="0">
              <a:latin typeface="Century Gothic" panose="020B0502020202020204" pitchFamily="34" charset="0"/>
            </a:rPr>
            <a:t>Superposición de construcciones de diferente técnica y época.</a:t>
          </a:r>
        </a:p>
      </dgm:t>
    </dgm:pt>
    <dgm:pt modelId="{E21EC41E-4E8E-40B1-8B24-FA36CE0104D0}" type="parTrans" cxnId="{5DB2A2BD-2771-468A-93EA-4CBD69C62608}">
      <dgm:prSet/>
      <dgm:spPr/>
      <dgm:t>
        <a:bodyPr/>
        <a:lstStyle/>
        <a:p>
          <a:endParaRPr lang="es-PE"/>
        </a:p>
      </dgm:t>
    </dgm:pt>
    <dgm:pt modelId="{D4703060-0256-4788-8B17-FBCF37B44CD9}" type="sibTrans" cxnId="{5DB2A2BD-2771-468A-93EA-4CBD69C62608}">
      <dgm:prSet/>
      <dgm:spPr/>
      <dgm:t>
        <a:bodyPr/>
        <a:lstStyle/>
        <a:p>
          <a:endParaRPr lang="es-PE"/>
        </a:p>
      </dgm:t>
    </dgm:pt>
    <dgm:pt modelId="{8CC365A9-EBB8-4BDA-A6EE-C0BC57300609}" type="pres">
      <dgm:prSet presAssocID="{FD208D04-D57C-49A7-87BC-9263F99B6C5C}" presName="Name0" presStyleCnt="0">
        <dgm:presLayoutVars>
          <dgm:dir/>
          <dgm:resizeHandles val="exact"/>
        </dgm:presLayoutVars>
      </dgm:prSet>
      <dgm:spPr/>
    </dgm:pt>
    <dgm:pt modelId="{E143067D-849E-464C-81B8-1CB821B702C3}" type="pres">
      <dgm:prSet presAssocID="{FD208D04-D57C-49A7-87BC-9263F99B6C5C}" presName="bkgdShp" presStyleLbl="alignAccFollowNode1" presStyleIdx="0" presStyleCnt="1" custScaleY="86530"/>
      <dgm:spPr/>
    </dgm:pt>
    <dgm:pt modelId="{950F31FC-94B1-4955-B1D0-E0C57F50256D}" type="pres">
      <dgm:prSet presAssocID="{FD208D04-D57C-49A7-87BC-9263F99B6C5C}" presName="linComp" presStyleCnt="0"/>
      <dgm:spPr/>
    </dgm:pt>
    <dgm:pt modelId="{6B16CBE4-0366-4141-B13F-6AA439A6E4F7}" type="pres">
      <dgm:prSet presAssocID="{80FABABC-0A16-4DB5-BD0E-45F01AE22426}" presName="compNode" presStyleCnt="0"/>
      <dgm:spPr/>
    </dgm:pt>
    <dgm:pt modelId="{5ED88D61-4ACF-4461-841F-13B6A332330E}" type="pres">
      <dgm:prSet presAssocID="{80FABABC-0A16-4DB5-BD0E-45F01AE22426}" presName="node" presStyleLbl="node1" presStyleIdx="0" presStyleCnt="3" custScaleX="113794" custScaleY="130626">
        <dgm:presLayoutVars>
          <dgm:bulletEnabled val="1"/>
        </dgm:presLayoutVars>
      </dgm:prSet>
      <dgm:spPr/>
    </dgm:pt>
    <dgm:pt modelId="{430D8527-E596-46FB-947E-2097584670BD}" type="pres">
      <dgm:prSet presAssocID="{80FABABC-0A16-4DB5-BD0E-45F01AE22426}" presName="invisiNode" presStyleLbl="node1" presStyleIdx="0" presStyleCnt="3"/>
      <dgm:spPr/>
    </dgm:pt>
    <dgm:pt modelId="{086CF1D2-D8C7-4C32-95B4-6F2E964311FB}" type="pres">
      <dgm:prSet presAssocID="{80FABABC-0A16-4DB5-BD0E-45F01AE22426}" presName="imagNode" presStyleLbl="fgImgPlace1" presStyleIdx="0" presStyleCnt="3"/>
      <dgm:spPr/>
    </dgm:pt>
    <dgm:pt modelId="{E7357EA2-FD32-4C33-A460-7626AE842C59}" type="pres">
      <dgm:prSet presAssocID="{7C041F98-352B-4E69-8353-AE6ADB2419EE}" presName="sibTrans" presStyleLbl="sibTrans2D1" presStyleIdx="0" presStyleCnt="0"/>
      <dgm:spPr/>
    </dgm:pt>
    <dgm:pt modelId="{CB219C5F-B107-4B09-AD52-758CC95C74A3}" type="pres">
      <dgm:prSet presAssocID="{C41CDFB6-75A6-4F69-9E5B-BF400D56AC4E}" presName="compNode" presStyleCnt="0"/>
      <dgm:spPr/>
    </dgm:pt>
    <dgm:pt modelId="{91984E68-D710-4E4E-9EDE-8C2D8A132C92}" type="pres">
      <dgm:prSet presAssocID="{C41CDFB6-75A6-4F69-9E5B-BF400D56AC4E}" presName="node" presStyleLbl="node1" presStyleIdx="1" presStyleCnt="3" custScaleY="130626" custLinFactNeighborX="3906" custLinFactNeighborY="-266">
        <dgm:presLayoutVars>
          <dgm:bulletEnabled val="1"/>
        </dgm:presLayoutVars>
      </dgm:prSet>
      <dgm:spPr/>
    </dgm:pt>
    <dgm:pt modelId="{56266AF6-1D43-4E3F-B288-53FDA0CCCE28}" type="pres">
      <dgm:prSet presAssocID="{C41CDFB6-75A6-4F69-9E5B-BF400D56AC4E}" presName="invisiNode" presStyleLbl="node1" presStyleIdx="1" presStyleCnt="3"/>
      <dgm:spPr/>
    </dgm:pt>
    <dgm:pt modelId="{45066AE0-B2A0-4161-8751-495688915122}" type="pres">
      <dgm:prSet presAssocID="{C41CDFB6-75A6-4F69-9E5B-BF400D56AC4E}" presName="imagNode" presStyleLbl="fgImgPlace1" presStyleIdx="1" presStyleCnt="3"/>
      <dgm:spPr/>
    </dgm:pt>
    <dgm:pt modelId="{C761561F-562D-4415-BFC7-D06BE43864D5}" type="pres">
      <dgm:prSet presAssocID="{38EDEB30-DD84-4CFB-B114-0EC1C37F7418}" presName="sibTrans" presStyleLbl="sibTrans2D1" presStyleIdx="0" presStyleCnt="0"/>
      <dgm:spPr/>
    </dgm:pt>
    <dgm:pt modelId="{6B871A09-7056-460D-ABA5-61FC3854EEF5}" type="pres">
      <dgm:prSet presAssocID="{3C4E75CE-B177-4B1E-B225-DA0916B3741C}" presName="compNode" presStyleCnt="0"/>
      <dgm:spPr/>
    </dgm:pt>
    <dgm:pt modelId="{142611D2-6334-42B2-A0F1-E1C9AC641CB0}" type="pres">
      <dgm:prSet presAssocID="{3C4E75CE-B177-4B1E-B225-DA0916B3741C}" presName="node" presStyleLbl="node1" presStyleIdx="2" presStyleCnt="3" custScaleY="130626">
        <dgm:presLayoutVars>
          <dgm:bulletEnabled val="1"/>
        </dgm:presLayoutVars>
      </dgm:prSet>
      <dgm:spPr/>
    </dgm:pt>
    <dgm:pt modelId="{FAC952FC-114D-4A71-BCAB-51864087C936}" type="pres">
      <dgm:prSet presAssocID="{3C4E75CE-B177-4B1E-B225-DA0916B3741C}" presName="invisiNode" presStyleLbl="node1" presStyleIdx="2" presStyleCnt="3"/>
      <dgm:spPr/>
    </dgm:pt>
    <dgm:pt modelId="{274CDE27-5D35-40C6-94AD-5AFB368FC3AB}" type="pres">
      <dgm:prSet presAssocID="{3C4E75CE-B177-4B1E-B225-DA0916B3741C}" presName="imagNode" presStyleLbl="fgImgPlace1" presStyleIdx="2" presStyleCnt="3" custScaleX="119958"/>
      <dgm:spPr/>
    </dgm:pt>
  </dgm:ptLst>
  <dgm:cxnLst>
    <dgm:cxn modelId="{FF7EE004-916F-4A42-82DE-0EFCA5FCA649}" type="presOf" srcId="{FD208D04-D57C-49A7-87BC-9263F99B6C5C}" destId="{8CC365A9-EBB8-4BDA-A6EE-C0BC57300609}" srcOrd="0" destOrd="0" presId="urn:microsoft.com/office/officeart/2005/8/layout/pList2"/>
    <dgm:cxn modelId="{D63C173B-F468-4660-A3FC-8C56880D6659}" srcId="{FD208D04-D57C-49A7-87BC-9263F99B6C5C}" destId="{80FABABC-0A16-4DB5-BD0E-45F01AE22426}" srcOrd="0" destOrd="0" parTransId="{D37B163F-34EF-415E-8BBE-C831D89C5499}" sibTransId="{7C041F98-352B-4E69-8353-AE6ADB2419EE}"/>
    <dgm:cxn modelId="{4892915C-5C02-4421-A18F-2068ED208D59}" type="presOf" srcId="{7C041F98-352B-4E69-8353-AE6ADB2419EE}" destId="{E7357EA2-FD32-4C33-A460-7626AE842C59}" srcOrd="0" destOrd="0" presId="urn:microsoft.com/office/officeart/2005/8/layout/pList2"/>
    <dgm:cxn modelId="{0B7D044F-B954-4B49-A937-37D9282277B9}" type="presOf" srcId="{38EDEB30-DD84-4CFB-B114-0EC1C37F7418}" destId="{C761561F-562D-4415-BFC7-D06BE43864D5}" srcOrd="0" destOrd="0" presId="urn:microsoft.com/office/officeart/2005/8/layout/pList2"/>
    <dgm:cxn modelId="{CABED556-DD7F-478B-8142-281284CD1B3C}" srcId="{FD208D04-D57C-49A7-87BC-9263F99B6C5C}" destId="{C41CDFB6-75A6-4F69-9E5B-BF400D56AC4E}" srcOrd="1" destOrd="0" parTransId="{B4357F0F-CBC5-480A-833C-854A89562FEF}" sibTransId="{38EDEB30-DD84-4CFB-B114-0EC1C37F7418}"/>
    <dgm:cxn modelId="{5DB2A2BD-2771-468A-93EA-4CBD69C62608}" srcId="{FD208D04-D57C-49A7-87BC-9263F99B6C5C}" destId="{3C4E75CE-B177-4B1E-B225-DA0916B3741C}" srcOrd="2" destOrd="0" parTransId="{E21EC41E-4E8E-40B1-8B24-FA36CE0104D0}" sibTransId="{D4703060-0256-4788-8B17-FBCF37B44CD9}"/>
    <dgm:cxn modelId="{70B74BCB-473A-4AC5-AD3A-60BDDCB94996}" type="presOf" srcId="{C41CDFB6-75A6-4F69-9E5B-BF400D56AC4E}" destId="{91984E68-D710-4E4E-9EDE-8C2D8A132C92}" srcOrd="0" destOrd="0" presId="urn:microsoft.com/office/officeart/2005/8/layout/pList2"/>
    <dgm:cxn modelId="{6A78D8E2-4770-4156-BC8A-A2F86453E5C5}" type="presOf" srcId="{3C4E75CE-B177-4B1E-B225-DA0916B3741C}" destId="{142611D2-6334-42B2-A0F1-E1C9AC641CB0}" srcOrd="0" destOrd="0" presId="urn:microsoft.com/office/officeart/2005/8/layout/pList2"/>
    <dgm:cxn modelId="{B19BB1EB-D708-40B4-B076-D589FE104B2E}" type="presOf" srcId="{80FABABC-0A16-4DB5-BD0E-45F01AE22426}" destId="{5ED88D61-4ACF-4461-841F-13B6A332330E}" srcOrd="0" destOrd="0" presId="urn:microsoft.com/office/officeart/2005/8/layout/pList2"/>
    <dgm:cxn modelId="{6ADAE962-E30B-43AD-AA51-C4150D89EE60}" type="presParOf" srcId="{8CC365A9-EBB8-4BDA-A6EE-C0BC57300609}" destId="{E143067D-849E-464C-81B8-1CB821B702C3}" srcOrd="0" destOrd="0" presId="urn:microsoft.com/office/officeart/2005/8/layout/pList2"/>
    <dgm:cxn modelId="{A9EE08CA-27F2-49D8-917E-E9BFA7C2124A}" type="presParOf" srcId="{8CC365A9-EBB8-4BDA-A6EE-C0BC57300609}" destId="{950F31FC-94B1-4955-B1D0-E0C57F50256D}" srcOrd="1" destOrd="0" presId="urn:microsoft.com/office/officeart/2005/8/layout/pList2"/>
    <dgm:cxn modelId="{B37DE422-D760-442E-9AB7-3E5A93EF67DD}" type="presParOf" srcId="{950F31FC-94B1-4955-B1D0-E0C57F50256D}" destId="{6B16CBE4-0366-4141-B13F-6AA439A6E4F7}" srcOrd="0" destOrd="0" presId="urn:microsoft.com/office/officeart/2005/8/layout/pList2"/>
    <dgm:cxn modelId="{653E4090-BE44-42B3-8258-A3F8FBB93277}" type="presParOf" srcId="{6B16CBE4-0366-4141-B13F-6AA439A6E4F7}" destId="{5ED88D61-4ACF-4461-841F-13B6A332330E}" srcOrd="0" destOrd="0" presId="urn:microsoft.com/office/officeart/2005/8/layout/pList2"/>
    <dgm:cxn modelId="{B5092107-0ECF-4FE3-BB2B-668797924263}" type="presParOf" srcId="{6B16CBE4-0366-4141-B13F-6AA439A6E4F7}" destId="{430D8527-E596-46FB-947E-2097584670BD}" srcOrd="1" destOrd="0" presId="urn:microsoft.com/office/officeart/2005/8/layout/pList2"/>
    <dgm:cxn modelId="{D1FBF88B-CD90-4E32-B802-497CB31B2C1E}" type="presParOf" srcId="{6B16CBE4-0366-4141-B13F-6AA439A6E4F7}" destId="{086CF1D2-D8C7-4C32-95B4-6F2E964311FB}" srcOrd="2" destOrd="0" presId="urn:microsoft.com/office/officeart/2005/8/layout/pList2"/>
    <dgm:cxn modelId="{9BD4139F-CA86-44B8-9B80-96FF1A71BE86}" type="presParOf" srcId="{950F31FC-94B1-4955-B1D0-E0C57F50256D}" destId="{E7357EA2-FD32-4C33-A460-7626AE842C59}" srcOrd="1" destOrd="0" presId="urn:microsoft.com/office/officeart/2005/8/layout/pList2"/>
    <dgm:cxn modelId="{9705F604-6EC2-4E76-9F59-1122D06CA7C1}" type="presParOf" srcId="{950F31FC-94B1-4955-B1D0-E0C57F50256D}" destId="{CB219C5F-B107-4B09-AD52-758CC95C74A3}" srcOrd="2" destOrd="0" presId="urn:microsoft.com/office/officeart/2005/8/layout/pList2"/>
    <dgm:cxn modelId="{D93267D8-B5D5-4B31-A129-6CBF224B0D3F}" type="presParOf" srcId="{CB219C5F-B107-4B09-AD52-758CC95C74A3}" destId="{91984E68-D710-4E4E-9EDE-8C2D8A132C92}" srcOrd="0" destOrd="0" presId="urn:microsoft.com/office/officeart/2005/8/layout/pList2"/>
    <dgm:cxn modelId="{40F13C28-C20C-4211-8DC6-10A8ED287B15}" type="presParOf" srcId="{CB219C5F-B107-4B09-AD52-758CC95C74A3}" destId="{56266AF6-1D43-4E3F-B288-53FDA0CCCE28}" srcOrd="1" destOrd="0" presId="urn:microsoft.com/office/officeart/2005/8/layout/pList2"/>
    <dgm:cxn modelId="{79448324-9B48-47AC-A1D1-CC1C517DE256}" type="presParOf" srcId="{CB219C5F-B107-4B09-AD52-758CC95C74A3}" destId="{45066AE0-B2A0-4161-8751-495688915122}" srcOrd="2" destOrd="0" presId="urn:microsoft.com/office/officeart/2005/8/layout/pList2"/>
    <dgm:cxn modelId="{E7AB8E4D-667D-4EE5-A73B-23F76417FECB}" type="presParOf" srcId="{950F31FC-94B1-4955-B1D0-E0C57F50256D}" destId="{C761561F-562D-4415-BFC7-D06BE43864D5}" srcOrd="3" destOrd="0" presId="urn:microsoft.com/office/officeart/2005/8/layout/pList2"/>
    <dgm:cxn modelId="{650486E3-F8B1-4697-BAF8-E4D72F3DB23A}" type="presParOf" srcId="{950F31FC-94B1-4955-B1D0-E0C57F50256D}" destId="{6B871A09-7056-460D-ABA5-61FC3854EEF5}" srcOrd="4" destOrd="0" presId="urn:microsoft.com/office/officeart/2005/8/layout/pList2"/>
    <dgm:cxn modelId="{1E91ED63-6595-420E-875C-97250BA0666E}" type="presParOf" srcId="{6B871A09-7056-460D-ABA5-61FC3854EEF5}" destId="{142611D2-6334-42B2-A0F1-E1C9AC641CB0}" srcOrd="0" destOrd="0" presId="urn:microsoft.com/office/officeart/2005/8/layout/pList2"/>
    <dgm:cxn modelId="{33A75735-46AE-4A14-92A2-0C1E5D290581}" type="presParOf" srcId="{6B871A09-7056-460D-ABA5-61FC3854EEF5}" destId="{FAC952FC-114D-4A71-BCAB-51864087C936}" srcOrd="1" destOrd="0" presId="urn:microsoft.com/office/officeart/2005/8/layout/pList2"/>
    <dgm:cxn modelId="{ED403D86-7DE3-448D-8AE5-793A9F16CA78}" type="presParOf" srcId="{6B871A09-7056-460D-ABA5-61FC3854EEF5}" destId="{274CDE27-5D35-40C6-94AD-5AFB368FC3AB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208D04-D57C-49A7-87BC-9263F99B6C5C}" type="doc">
      <dgm:prSet loTypeId="urn:microsoft.com/office/officeart/2005/8/layout/pList2" loCatId="picture" qsTypeId="urn:microsoft.com/office/officeart/2005/8/quickstyle/simple1" qsCatId="simple" csTypeId="urn:microsoft.com/office/officeart/2005/8/colors/accent2_4" csCatId="accent2" phldr="1"/>
      <dgm:spPr/>
    </dgm:pt>
    <dgm:pt modelId="{80FABABC-0A16-4DB5-BD0E-45F01AE22426}">
      <dgm:prSet phldrT="[Texto]" custT="1"/>
      <dgm:spPr/>
      <dgm:t>
        <a:bodyPr/>
        <a:lstStyle/>
        <a:p>
          <a:pPr algn="ctr"/>
          <a:r>
            <a:rPr lang="es-PE" sz="1500" b="1" dirty="0">
              <a:solidFill>
                <a:schemeClr val="tx1"/>
              </a:solidFill>
            </a:rPr>
            <a:t>Geología</a:t>
          </a:r>
        </a:p>
        <a:p>
          <a:pPr algn="l"/>
          <a:r>
            <a:rPr lang="es-PE" sz="1500" b="0" i="0" dirty="0"/>
            <a:t>Capa horizontal de espesor más o menos uniforme, con interfaces nítidas en comparación con el estrato más joven que se sitúa encima y con el más antiguo.</a:t>
          </a:r>
          <a:endParaRPr lang="es-PE" sz="1500" dirty="0"/>
        </a:p>
        <a:p>
          <a:pPr algn="l"/>
          <a:r>
            <a:rPr lang="es-PE" sz="1500" dirty="0"/>
            <a:t>Estrato natural: Nivel formado por procesos geológicos.</a:t>
          </a:r>
        </a:p>
        <a:p>
          <a:pPr algn="l"/>
          <a:r>
            <a:rPr lang="es-PE" sz="1500" dirty="0"/>
            <a:t>Cronología: Edad de la tierra .</a:t>
          </a:r>
        </a:p>
        <a:p>
          <a:pPr algn="l"/>
          <a:endParaRPr lang="es-PE" sz="1200" dirty="0"/>
        </a:p>
      </dgm:t>
    </dgm:pt>
    <dgm:pt modelId="{D37B163F-34EF-415E-8BBE-C831D89C5499}" type="parTrans" cxnId="{D63C173B-F468-4660-A3FC-8C56880D6659}">
      <dgm:prSet/>
      <dgm:spPr/>
      <dgm:t>
        <a:bodyPr/>
        <a:lstStyle/>
        <a:p>
          <a:endParaRPr lang="es-PE"/>
        </a:p>
      </dgm:t>
    </dgm:pt>
    <dgm:pt modelId="{7C041F98-352B-4E69-8353-AE6ADB2419EE}" type="sibTrans" cxnId="{D63C173B-F468-4660-A3FC-8C56880D6659}">
      <dgm:prSet/>
      <dgm:spPr/>
      <dgm:t>
        <a:bodyPr/>
        <a:lstStyle/>
        <a:p>
          <a:endParaRPr lang="es-PE"/>
        </a:p>
      </dgm:t>
    </dgm:pt>
    <dgm:pt modelId="{C41CDFB6-75A6-4F69-9E5B-BF400D56AC4E}">
      <dgm:prSet phldrT="[Texto]" custT="1"/>
      <dgm:spPr/>
      <dgm:t>
        <a:bodyPr/>
        <a:lstStyle/>
        <a:p>
          <a:pPr algn="ctr"/>
          <a:r>
            <a:rPr lang="es-PE" sz="1500" b="1" dirty="0">
              <a:solidFill>
                <a:schemeClr val="tx1"/>
              </a:solidFill>
            </a:rPr>
            <a:t>Arqueología</a:t>
          </a:r>
        </a:p>
        <a:p>
          <a:pPr algn="l"/>
          <a:r>
            <a:rPr lang="es-PE" sz="1500" dirty="0"/>
            <a:t>Estratos que no tienen equivalente geológico.</a:t>
          </a:r>
        </a:p>
        <a:p>
          <a:pPr algn="l"/>
          <a:r>
            <a:rPr lang="es-PE" sz="1500" dirty="0"/>
            <a:t>Permite realizar </a:t>
          </a:r>
          <a:r>
            <a:rPr lang="es-PE" sz="1500" b="1" dirty="0"/>
            <a:t>interpretaciones. </a:t>
          </a:r>
        </a:p>
        <a:p>
          <a:pPr algn="l"/>
          <a:r>
            <a:rPr lang="es-PE" sz="1500" b="1" dirty="0"/>
            <a:t>Capas correspondientes a procesos formativos.</a:t>
          </a:r>
        </a:p>
      </dgm:t>
    </dgm:pt>
    <dgm:pt modelId="{B4357F0F-CBC5-480A-833C-854A89562FEF}" type="parTrans" cxnId="{CABED556-DD7F-478B-8142-281284CD1B3C}">
      <dgm:prSet/>
      <dgm:spPr/>
      <dgm:t>
        <a:bodyPr/>
        <a:lstStyle/>
        <a:p>
          <a:endParaRPr lang="es-PE"/>
        </a:p>
      </dgm:t>
    </dgm:pt>
    <dgm:pt modelId="{38EDEB30-DD84-4CFB-B114-0EC1C37F7418}" type="sibTrans" cxnId="{CABED556-DD7F-478B-8142-281284CD1B3C}">
      <dgm:prSet/>
      <dgm:spPr/>
      <dgm:t>
        <a:bodyPr/>
        <a:lstStyle/>
        <a:p>
          <a:endParaRPr lang="es-PE"/>
        </a:p>
      </dgm:t>
    </dgm:pt>
    <dgm:pt modelId="{3C4E75CE-B177-4B1E-B225-DA0916B3741C}">
      <dgm:prSet phldrT="[Texto]" custT="1"/>
      <dgm:spPr/>
      <dgm:t>
        <a:bodyPr/>
        <a:lstStyle/>
        <a:p>
          <a:pPr algn="ctr"/>
          <a:r>
            <a:rPr lang="es-PE" sz="1500" b="1" dirty="0">
              <a:solidFill>
                <a:schemeClr val="tx1"/>
              </a:solidFill>
            </a:rPr>
            <a:t>Arquitectura</a:t>
          </a:r>
        </a:p>
        <a:p>
          <a:pPr algn="l"/>
          <a:r>
            <a:rPr lang="es-PE" sz="1500" dirty="0"/>
            <a:t>Acompañada de una revolución en procesos de estratigrafía geológica y arqueológica (contexto).</a:t>
          </a:r>
        </a:p>
        <a:p>
          <a:pPr algn="l"/>
          <a:r>
            <a:rPr lang="es-PE" sz="1500" dirty="0"/>
            <a:t>Superposición de construcciones de diferente técnica y época.</a:t>
          </a:r>
        </a:p>
        <a:p>
          <a:pPr algn="l"/>
          <a:r>
            <a:rPr lang="es-PE" sz="1500" dirty="0"/>
            <a:t>Horizontal: plantas </a:t>
          </a:r>
        </a:p>
        <a:p>
          <a:pPr algn="l"/>
          <a:r>
            <a:rPr lang="es-PE" sz="1500" dirty="0"/>
            <a:t>Vertical: elevaciones y cortes</a:t>
          </a:r>
        </a:p>
      </dgm:t>
    </dgm:pt>
    <dgm:pt modelId="{E21EC41E-4E8E-40B1-8B24-FA36CE0104D0}" type="parTrans" cxnId="{5DB2A2BD-2771-468A-93EA-4CBD69C62608}">
      <dgm:prSet/>
      <dgm:spPr/>
      <dgm:t>
        <a:bodyPr/>
        <a:lstStyle/>
        <a:p>
          <a:endParaRPr lang="es-PE"/>
        </a:p>
      </dgm:t>
    </dgm:pt>
    <dgm:pt modelId="{D4703060-0256-4788-8B17-FBCF37B44CD9}" type="sibTrans" cxnId="{5DB2A2BD-2771-468A-93EA-4CBD69C62608}">
      <dgm:prSet/>
      <dgm:spPr/>
      <dgm:t>
        <a:bodyPr/>
        <a:lstStyle/>
        <a:p>
          <a:endParaRPr lang="es-PE"/>
        </a:p>
      </dgm:t>
    </dgm:pt>
    <dgm:pt modelId="{8CC365A9-EBB8-4BDA-A6EE-C0BC57300609}" type="pres">
      <dgm:prSet presAssocID="{FD208D04-D57C-49A7-87BC-9263F99B6C5C}" presName="Name0" presStyleCnt="0">
        <dgm:presLayoutVars>
          <dgm:dir/>
          <dgm:resizeHandles val="exact"/>
        </dgm:presLayoutVars>
      </dgm:prSet>
      <dgm:spPr/>
    </dgm:pt>
    <dgm:pt modelId="{E143067D-849E-464C-81B8-1CB821B702C3}" type="pres">
      <dgm:prSet presAssocID="{FD208D04-D57C-49A7-87BC-9263F99B6C5C}" presName="bkgdShp" presStyleLbl="alignAccFollowNode1" presStyleIdx="0" presStyleCnt="1" custScaleY="86530"/>
      <dgm:spPr/>
    </dgm:pt>
    <dgm:pt modelId="{950F31FC-94B1-4955-B1D0-E0C57F50256D}" type="pres">
      <dgm:prSet presAssocID="{FD208D04-D57C-49A7-87BC-9263F99B6C5C}" presName="linComp" presStyleCnt="0"/>
      <dgm:spPr/>
    </dgm:pt>
    <dgm:pt modelId="{6B16CBE4-0366-4141-B13F-6AA439A6E4F7}" type="pres">
      <dgm:prSet presAssocID="{80FABABC-0A16-4DB5-BD0E-45F01AE22426}" presName="compNode" presStyleCnt="0"/>
      <dgm:spPr/>
    </dgm:pt>
    <dgm:pt modelId="{5ED88D61-4ACF-4461-841F-13B6A332330E}" type="pres">
      <dgm:prSet presAssocID="{80FABABC-0A16-4DB5-BD0E-45F01AE22426}" presName="node" presStyleLbl="node1" presStyleIdx="0" presStyleCnt="3" custScaleX="113794" custScaleY="130626">
        <dgm:presLayoutVars>
          <dgm:bulletEnabled val="1"/>
        </dgm:presLayoutVars>
      </dgm:prSet>
      <dgm:spPr/>
    </dgm:pt>
    <dgm:pt modelId="{430D8527-E596-46FB-947E-2097584670BD}" type="pres">
      <dgm:prSet presAssocID="{80FABABC-0A16-4DB5-BD0E-45F01AE22426}" presName="invisiNode" presStyleLbl="node1" presStyleIdx="0" presStyleCnt="3"/>
      <dgm:spPr/>
    </dgm:pt>
    <dgm:pt modelId="{086CF1D2-D8C7-4C32-95B4-6F2E964311FB}" type="pres">
      <dgm:prSet presAssocID="{80FABABC-0A16-4DB5-BD0E-45F01AE22426}" presName="imagNode" presStyleLbl="fgImgPlace1" presStyleIdx="0" presStyleCnt="3"/>
      <dgm:spPr/>
    </dgm:pt>
    <dgm:pt modelId="{E7357EA2-FD32-4C33-A460-7626AE842C59}" type="pres">
      <dgm:prSet presAssocID="{7C041F98-352B-4E69-8353-AE6ADB2419EE}" presName="sibTrans" presStyleLbl="sibTrans2D1" presStyleIdx="0" presStyleCnt="0"/>
      <dgm:spPr/>
    </dgm:pt>
    <dgm:pt modelId="{CB219C5F-B107-4B09-AD52-758CC95C74A3}" type="pres">
      <dgm:prSet presAssocID="{C41CDFB6-75A6-4F69-9E5B-BF400D56AC4E}" presName="compNode" presStyleCnt="0"/>
      <dgm:spPr/>
    </dgm:pt>
    <dgm:pt modelId="{91984E68-D710-4E4E-9EDE-8C2D8A132C92}" type="pres">
      <dgm:prSet presAssocID="{C41CDFB6-75A6-4F69-9E5B-BF400D56AC4E}" presName="node" presStyleLbl="node1" presStyleIdx="1" presStyleCnt="3" custScaleY="130626" custLinFactNeighborX="3906" custLinFactNeighborY="-266">
        <dgm:presLayoutVars>
          <dgm:bulletEnabled val="1"/>
        </dgm:presLayoutVars>
      </dgm:prSet>
      <dgm:spPr/>
    </dgm:pt>
    <dgm:pt modelId="{56266AF6-1D43-4E3F-B288-53FDA0CCCE28}" type="pres">
      <dgm:prSet presAssocID="{C41CDFB6-75A6-4F69-9E5B-BF400D56AC4E}" presName="invisiNode" presStyleLbl="node1" presStyleIdx="1" presStyleCnt="3"/>
      <dgm:spPr/>
    </dgm:pt>
    <dgm:pt modelId="{45066AE0-B2A0-4161-8751-495688915122}" type="pres">
      <dgm:prSet presAssocID="{C41CDFB6-75A6-4F69-9E5B-BF400D56AC4E}" presName="imagNode" presStyleLbl="fgImgPlace1" presStyleIdx="1" presStyleCnt="3"/>
      <dgm:spPr/>
    </dgm:pt>
    <dgm:pt modelId="{C761561F-562D-4415-BFC7-D06BE43864D5}" type="pres">
      <dgm:prSet presAssocID="{38EDEB30-DD84-4CFB-B114-0EC1C37F7418}" presName="sibTrans" presStyleLbl="sibTrans2D1" presStyleIdx="0" presStyleCnt="0"/>
      <dgm:spPr/>
    </dgm:pt>
    <dgm:pt modelId="{6B871A09-7056-460D-ABA5-61FC3854EEF5}" type="pres">
      <dgm:prSet presAssocID="{3C4E75CE-B177-4B1E-B225-DA0916B3741C}" presName="compNode" presStyleCnt="0"/>
      <dgm:spPr/>
    </dgm:pt>
    <dgm:pt modelId="{142611D2-6334-42B2-A0F1-E1C9AC641CB0}" type="pres">
      <dgm:prSet presAssocID="{3C4E75CE-B177-4B1E-B225-DA0916B3741C}" presName="node" presStyleLbl="node1" presStyleIdx="2" presStyleCnt="3" custScaleY="130626">
        <dgm:presLayoutVars>
          <dgm:bulletEnabled val="1"/>
        </dgm:presLayoutVars>
      </dgm:prSet>
      <dgm:spPr/>
    </dgm:pt>
    <dgm:pt modelId="{FAC952FC-114D-4A71-BCAB-51864087C936}" type="pres">
      <dgm:prSet presAssocID="{3C4E75CE-B177-4B1E-B225-DA0916B3741C}" presName="invisiNode" presStyleLbl="node1" presStyleIdx="2" presStyleCnt="3"/>
      <dgm:spPr/>
    </dgm:pt>
    <dgm:pt modelId="{274CDE27-5D35-40C6-94AD-5AFB368FC3AB}" type="pres">
      <dgm:prSet presAssocID="{3C4E75CE-B177-4B1E-B225-DA0916B3741C}" presName="imagNode" presStyleLbl="fgImgPlace1" presStyleIdx="2" presStyleCnt="3" custScaleX="119958"/>
      <dgm:spPr/>
    </dgm:pt>
  </dgm:ptLst>
  <dgm:cxnLst>
    <dgm:cxn modelId="{95BC5102-426F-45C8-9D2F-48D0206BE0EE}" type="presOf" srcId="{80FABABC-0A16-4DB5-BD0E-45F01AE22426}" destId="{5ED88D61-4ACF-4461-841F-13B6A332330E}" srcOrd="0" destOrd="0" presId="urn:microsoft.com/office/officeart/2005/8/layout/pList2"/>
    <dgm:cxn modelId="{8044F306-5BBA-478D-90AA-0B72C2B8A5FC}" type="presOf" srcId="{FD208D04-D57C-49A7-87BC-9263F99B6C5C}" destId="{8CC365A9-EBB8-4BDA-A6EE-C0BC57300609}" srcOrd="0" destOrd="0" presId="urn:microsoft.com/office/officeart/2005/8/layout/pList2"/>
    <dgm:cxn modelId="{422C042C-E9C4-4745-BDB5-E5B6AB405628}" type="presOf" srcId="{38EDEB30-DD84-4CFB-B114-0EC1C37F7418}" destId="{C761561F-562D-4415-BFC7-D06BE43864D5}" srcOrd="0" destOrd="0" presId="urn:microsoft.com/office/officeart/2005/8/layout/pList2"/>
    <dgm:cxn modelId="{D63C173B-F468-4660-A3FC-8C56880D6659}" srcId="{FD208D04-D57C-49A7-87BC-9263F99B6C5C}" destId="{80FABABC-0A16-4DB5-BD0E-45F01AE22426}" srcOrd="0" destOrd="0" parTransId="{D37B163F-34EF-415E-8BBE-C831D89C5499}" sibTransId="{7C041F98-352B-4E69-8353-AE6ADB2419EE}"/>
    <dgm:cxn modelId="{CABED556-DD7F-478B-8142-281284CD1B3C}" srcId="{FD208D04-D57C-49A7-87BC-9263F99B6C5C}" destId="{C41CDFB6-75A6-4F69-9E5B-BF400D56AC4E}" srcOrd="1" destOrd="0" parTransId="{B4357F0F-CBC5-480A-833C-854A89562FEF}" sibTransId="{38EDEB30-DD84-4CFB-B114-0EC1C37F7418}"/>
    <dgm:cxn modelId="{0C916C57-7B48-4873-A507-EEF6510D7EF3}" type="presOf" srcId="{3C4E75CE-B177-4B1E-B225-DA0916B3741C}" destId="{142611D2-6334-42B2-A0F1-E1C9AC641CB0}" srcOrd="0" destOrd="0" presId="urn:microsoft.com/office/officeart/2005/8/layout/pList2"/>
    <dgm:cxn modelId="{25325877-EAF6-4EF5-856E-FFE5C744480B}" type="presOf" srcId="{C41CDFB6-75A6-4F69-9E5B-BF400D56AC4E}" destId="{91984E68-D710-4E4E-9EDE-8C2D8A132C92}" srcOrd="0" destOrd="0" presId="urn:microsoft.com/office/officeart/2005/8/layout/pList2"/>
    <dgm:cxn modelId="{5DB2A2BD-2771-468A-93EA-4CBD69C62608}" srcId="{FD208D04-D57C-49A7-87BC-9263F99B6C5C}" destId="{3C4E75CE-B177-4B1E-B225-DA0916B3741C}" srcOrd="2" destOrd="0" parTransId="{E21EC41E-4E8E-40B1-8B24-FA36CE0104D0}" sibTransId="{D4703060-0256-4788-8B17-FBCF37B44CD9}"/>
    <dgm:cxn modelId="{F83CCECB-0205-4956-AFB6-A4ABB114BBE6}" type="presOf" srcId="{7C041F98-352B-4E69-8353-AE6ADB2419EE}" destId="{E7357EA2-FD32-4C33-A460-7626AE842C59}" srcOrd="0" destOrd="0" presId="urn:microsoft.com/office/officeart/2005/8/layout/pList2"/>
    <dgm:cxn modelId="{47F8C14D-4031-4FB7-B3C1-683C4071AE6C}" type="presParOf" srcId="{8CC365A9-EBB8-4BDA-A6EE-C0BC57300609}" destId="{E143067D-849E-464C-81B8-1CB821B702C3}" srcOrd="0" destOrd="0" presId="urn:microsoft.com/office/officeart/2005/8/layout/pList2"/>
    <dgm:cxn modelId="{E16067A5-B9B7-4935-BB26-0F98BC325740}" type="presParOf" srcId="{8CC365A9-EBB8-4BDA-A6EE-C0BC57300609}" destId="{950F31FC-94B1-4955-B1D0-E0C57F50256D}" srcOrd="1" destOrd="0" presId="urn:microsoft.com/office/officeart/2005/8/layout/pList2"/>
    <dgm:cxn modelId="{95B23FC8-3743-4D2B-8BEA-61F571209C33}" type="presParOf" srcId="{950F31FC-94B1-4955-B1D0-E0C57F50256D}" destId="{6B16CBE4-0366-4141-B13F-6AA439A6E4F7}" srcOrd="0" destOrd="0" presId="urn:microsoft.com/office/officeart/2005/8/layout/pList2"/>
    <dgm:cxn modelId="{064EAE26-29EA-400D-80E1-11A8BA6E3597}" type="presParOf" srcId="{6B16CBE4-0366-4141-B13F-6AA439A6E4F7}" destId="{5ED88D61-4ACF-4461-841F-13B6A332330E}" srcOrd="0" destOrd="0" presId="urn:microsoft.com/office/officeart/2005/8/layout/pList2"/>
    <dgm:cxn modelId="{87D48E5F-66CE-489B-A9A8-889EA7478301}" type="presParOf" srcId="{6B16CBE4-0366-4141-B13F-6AA439A6E4F7}" destId="{430D8527-E596-46FB-947E-2097584670BD}" srcOrd="1" destOrd="0" presId="urn:microsoft.com/office/officeart/2005/8/layout/pList2"/>
    <dgm:cxn modelId="{10D525AC-2D58-455C-9288-1F4D81BD418C}" type="presParOf" srcId="{6B16CBE4-0366-4141-B13F-6AA439A6E4F7}" destId="{086CF1D2-D8C7-4C32-95B4-6F2E964311FB}" srcOrd="2" destOrd="0" presId="urn:microsoft.com/office/officeart/2005/8/layout/pList2"/>
    <dgm:cxn modelId="{2ECAF0EC-D64E-42FF-BC31-1F083856E72A}" type="presParOf" srcId="{950F31FC-94B1-4955-B1D0-E0C57F50256D}" destId="{E7357EA2-FD32-4C33-A460-7626AE842C59}" srcOrd="1" destOrd="0" presId="urn:microsoft.com/office/officeart/2005/8/layout/pList2"/>
    <dgm:cxn modelId="{398D43E4-8F71-49D0-B793-2BCD36FE8831}" type="presParOf" srcId="{950F31FC-94B1-4955-B1D0-E0C57F50256D}" destId="{CB219C5F-B107-4B09-AD52-758CC95C74A3}" srcOrd="2" destOrd="0" presId="urn:microsoft.com/office/officeart/2005/8/layout/pList2"/>
    <dgm:cxn modelId="{54BAFDFE-7375-4607-8A07-C06282EC209C}" type="presParOf" srcId="{CB219C5F-B107-4B09-AD52-758CC95C74A3}" destId="{91984E68-D710-4E4E-9EDE-8C2D8A132C92}" srcOrd="0" destOrd="0" presId="urn:microsoft.com/office/officeart/2005/8/layout/pList2"/>
    <dgm:cxn modelId="{59ED693F-A22A-42D0-8941-4AF9DF6409CC}" type="presParOf" srcId="{CB219C5F-B107-4B09-AD52-758CC95C74A3}" destId="{56266AF6-1D43-4E3F-B288-53FDA0CCCE28}" srcOrd="1" destOrd="0" presId="urn:microsoft.com/office/officeart/2005/8/layout/pList2"/>
    <dgm:cxn modelId="{BB1B729F-0F33-4477-BEA8-DF8658262C26}" type="presParOf" srcId="{CB219C5F-B107-4B09-AD52-758CC95C74A3}" destId="{45066AE0-B2A0-4161-8751-495688915122}" srcOrd="2" destOrd="0" presId="urn:microsoft.com/office/officeart/2005/8/layout/pList2"/>
    <dgm:cxn modelId="{9713F79F-0A26-4EC5-B086-C90F76FC132B}" type="presParOf" srcId="{950F31FC-94B1-4955-B1D0-E0C57F50256D}" destId="{C761561F-562D-4415-BFC7-D06BE43864D5}" srcOrd="3" destOrd="0" presId="urn:microsoft.com/office/officeart/2005/8/layout/pList2"/>
    <dgm:cxn modelId="{D6AF05FF-6F3E-4A5C-94A9-12F67EE80AE7}" type="presParOf" srcId="{950F31FC-94B1-4955-B1D0-E0C57F50256D}" destId="{6B871A09-7056-460D-ABA5-61FC3854EEF5}" srcOrd="4" destOrd="0" presId="urn:microsoft.com/office/officeart/2005/8/layout/pList2"/>
    <dgm:cxn modelId="{8F0E7E98-CCB4-4146-A24D-508CA995CE72}" type="presParOf" srcId="{6B871A09-7056-460D-ABA5-61FC3854EEF5}" destId="{142611D2-6334-42B2-A0F1-E1C9AC641CB0}" srcOrd="0" destOrd="0" presId="urn:microsoft.com/office/officeart/2005/8/layout/pList2"/>
    <dgm:cxn modelId="{0E8AC0BD-4ED3-43AF-9CE8-B61E360A21EF}" type="presParOf" srcId="{6B871A09-7056-460D-ABA5-61FC3854EEF5}" destId="{FAC952FC-114D-4A71-BCAB-51864087C936}" srcOrd="1" destOrd="0" presId="urn:microsoft.com/office/officeart/2005/8/layout/pList2"/>
    <dgm:cxn modelId="{8FB14F32-B391-4FEF-AEB8-7E2E113D71D1}" type="presParOf" srcId="{6B871A09-7056-460D-ABA5-61FC3854EEF5}" destId="{274CDE27-5D35-40C6-94AD-5AFB368FC3AB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99F1A4-B1B9-453D-8486-D48B6DF6A99A}" type="doc">
      <dgm:prSet loTypeId="urn:microsoft.com/office/officeart/2005/8/layout/cycle2" loCatId="cycl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PE"/>
        </a:p>
      </dgm:t>
    </dgm:pt>
    <dgm:pt modelId="{9F07D651-675A-4A60-AF0F-D6A18BB8FF95}">
      <dgm:prSet phldrT="[Texto]"/>
      <dgm:spPr/>
      <dgm:t>
        <a:bodyPr/>
        <a:lstStyle/>
        <a:p>
          <a:r>
            <a:rPr lang="es-PE" b="1" dirty="0">
              <a:solidFill>
                <a:schemeClr val="bg1"/>
              </a:solidFill>
              <a:latin typeface="Century Gothic" panose="020B0502020202020204" pitchFamily="34" charset="0"/>
            </a:rPr>
            <a:t>OBSERVACIÓN </a:t>
          </a:r>
        </a:p>
      </dgm:t>
    </dgm:pt>
    <dgm:pt modelId="{EC8112AB-B10E-41B0-8843-2C406B46F9D3}" type="parTrans" cxnId="{2917B74B-61D6-4E3C-B173-6BD5A417B970}">
      <dgm:prSet/>
      <dgm:spPr/>
      <dgm:t>
        <a:bodyPr/>
        <a:lstStyle/>
        <a:p>
          <a:endParaRPr lang="es-PE"/>
        </a:p>
      </dgm:t>
    </dgm:pt>
    <dgm:pt modelId="{8CD7FCF6-B8F0-491D-91A1-6617F839F286}" type="sibTrans" cxnId="{2917B74B-61D6-4E3C-B173-6BD5A417B970}">
      <dgm:prSet/>
      <dgm:spPr/>
      <dgm:t>
        <a:bodyPr/>
        <a:lstStyle/>
        <a:p>
          <a:endParaRPr lang="es-PE"/>
        </a:p>
      </dgm:t>
    </dgm:pt>
    <dgm:pt modelId="{3BD40AD2-CBE5-4A1E-987E-573A277B09C3}">
      <dgm:prSet phldrT="[Texto]"/>
      <dgm:spPr/>
      <dgm:t>
        <a:bodyPr/>
        <a:lstStyle/>
        <a:p>
          <a:r>
            <a:rPr lang="es-PE" b="1" dirty="0">
              <a:solidFill>
                <a:schemeClr val="tx1"/>
              </a:solidFill>
              <a:latin typeface="Century Gothic" panose="020B0502020202020204" pitchFamily="34" charset="0"/>
            </a:rPr>
            <a:t>BÚSQUEDA DE LITERATURA </a:t>
          </a:r>
          <a:endParaRPr lang="es-PE" dirty="0"/>
        </a:p>
      </dgm:t>
    </dgm:pt>
    <dgm:pt modelId="{34D40C10-364D-4A5E-B1AF-6301097D19BA}" type="parTrans" cxnId="{9394DC00-1CC2-4FC4-B765-606788E4E3CF}">
      <dgm:prSet/>
      <dgm:spPr/>
      <dgm:t>
        <a:bodyPr/>
        <a:lstStyle/>
        <a:p>
          <a:endParaRPr lang="es-PE"/>
        </a:p>
      </dgm:t>
    </dgm:pt>
    <dgm:pt modelId="{0ED9E76B-B3E9-4863-9CC1-EC35F83806AA}" type="sibTrans" cxnId="{9394DC00-1CC2-4FC4-B765-606788E4E3CF}">
      <dgm:prSet/>
      <dgm:spPr/>
      <dgm:t>
        <a:bodyPr/>
        <a:lstStyle/>
        <a:p>
          <a:endParaRPr lang="es-PE"/>
        </a:p>
      </dgm:t>
    </dgm:pt>
    <dgm:pt modelId="{7298B7D3-AC7E-4819-8D54-235278661FBF}">
      <dgm:prSet phldrT="[Texto]"/>
      <dgm:spPr/>
      <dgm:t>
        <a:bodyPr/>
        <a:lstStyle/>
        <a:p>
          <a:r>
            <a:rPr lang="es-PE" b="1" dirty="0">
              <a:solidFill>
                <a:schemeClr val="tx1"/>
              </a:solidFill>
              <a:latin typeface="Century Gothic" panose="020B0502020202020204" pitchFamily="34" charset="0"/>
            </a:rPr>
            <a:t>HIPÓTESIS </a:t>
          </a:r>
        </a:p>
      </dgm:t>
    </dgm:pt>
    <dgm:pt modelId="{5F343868-2DA5-40FB-B4C3-1615B196C306}" type="parTrans" cxnId="{5FB1FAC4-5A4A-4700-9F73-07C3ED42F0F1}">
      <dgm:prSet/>
      <dgm:spPr/>
      <dgm:t>
        <a:bodyPr/>
        <a:lstStyle/>
        <a:p>
          <a:endParaRPr lang="es-PE"/>
        </a:p>
      </dgm:t>
    </dgm:pt>
    <dgm:pt modelId="{C4DED2B3-01AF-4BDC-A03D-9AD0B698349F}" type="sibTrans" cxnId="{5FB1FAC4-5A4A-4700-9F73-07C3ED42F0F1}">
      <dgm:prSet/>
      <dgm:spPr/>
      <dgm:t>
        <a:bodyPr/>
        <a:lstStyle/>
        <a:p>
          <a:endParaRPr lang="es-PE"/>
        </a:p>
      </dgm:t>
    </dgm:pt>
    <dgm:pt modelId="{65E2B8BE-9239-4416-8E22-D3B234B902FB}">
      <dgm:prSet phldrT="[Texto]"/>
      <dgm:spPr/>
      <dgm:t>
        <a:bodyPr/>
        <a:lstStyle/>
        <a:p>
          <a:r>
            <a:rPr lang="es-PE" b="1" dirty="0">
              <a:solidFill>
                <a:schemeClr val="tx1"/>
              </a:solidFill>
            </a:rPr>
            <a:t>EXPERIMENTO</a:t>
          </a:r>
        </a:p>
      </dgm:t>
    </dgm:pt>
    <dgm:pt modelId="{40B75404-8121-42AC-A59C-916BB028FA4F}" type="parTrans" cxnId="{B76E8137-3099-4B4A-B15B-772136C4E264}">
      <dgm:prSet/>
      <dgm:spPr/>
      <dgm:t>
        <a:bodyPr/>
        <a:lstStyle/>
        <a:p>
          <a:endParaRPr lang="es-PE"/>
        </a:p>
      </dgm:t>
    </dgm:pt>
    <dgm:pt modelId="{0F116503-9F8C-4EA1-A00C-069810E8688E}" type="sibTrans" cxnId="{B76E8137-3099-4B4A-B15B-772136C4E264}">
      <dgm:prSet/>
      <dgm:spPr/>
      <dgm:t>
        <a:bodyPr/>
        <a:lstStyle/>
        <a:p>
          <a:endParaRPr lang="es-PE"/>
        </a:p>
      </dgm:t>
    </dgm:pt>
    <dgm:pt modelId="{BF3F4F70-5F52-4EEB-AB52-78D2764E5AC5}">
      <dgm:prSet/>
      <dgm:spPr/>
      <dgm:t>
        <a:bodyPr/>
        <a:lstStyle/>
        <a:p>
          <a:r>
            <a:rPr lang="es-PE" b="1" dirty="0">
              <a:solidFill>
                <a:schemeClr val="tx1"/>
              </a:solidFill>
              <a:latin typeface="Century Gothic" panose="020B0502020202020204" pitchFamily="34" charset="0"/>
            </a:rPr>
            <a:t>PREGUNTAS</a:t>
          </a:r>
        </a:p>
      </dgm:t>
    </dgm:pt>
    <dgm:pt modelId="{10E80111-91D1-4330-A57E-16A79CA4579A}" type="parTrans" cxnId="{F5C082A3-60D8-4FAF-8CEB-17CF686CD6D6}">
      <dgm:prSet/>
      <dgm:spPr/>
      <dgm:t>
        <a:bodyPr/>
        <a:lstStyle/>
        <a:p>
          <a:endParaRPr lang="es-PE"/>
        </a:p>
      </dgm:t>
    </dgm:pt>
    <dgm:pt modelId="{8CA5C500-1BE0-4FCE-B4D8-A20B99AE182D}" type="sibTrans" cxnId="{F5C082A3-60D8-4FAF-8CEB-17CF686CD6D6}">
      <dgm:prSet/>
      <dgm:spPr/>
      <dgm:t>
        <a:bodyPr/>
        <a:lstStyle/>
        <a:p>
          <a:endParaRPr lang="es-PE"/>
        </a:p>
      </dgm:t>
    </dgm:pt>
    <dgm:pt modelId="{7B342C7F-73A8-4CA5-BF17-43D50B7C1E7A}">
      <dgm:prSet phldrT="[Texto]"/>
      <dgm:spPr/>
      <dgm:t>
        <a:bodyPr/>
        <a:lstStyle/>
        <a:p>
          <a:r>
            <a:rPr lang="es-PE" b="1" dirty="0">
              <a:solidFill>
                <a:schemeClr val="tx1"/>
              </a:solidFill>
            </a:rPr>
            <a:t>COLECCIÓN DE DATOS </a:t>
          </a:r>
        </a:p>
      </dgm:t>
    </dgm:pt>
    <dgm:pt modelId="{B8BA9E40-4787-46BE-8B9A-0F4B61106BE5}" type="parTrans" cxnId="{6BD77415-0101-4963-A1C1-2E72C40B86CC}">
      <dgm:prSet/>
      <dgm:spPr/>
      <dgm:t>
        <a:bodyPr/>
        <a:lstStyle/>
        <a:p>
          <a:endParaRPr lang="es-PE"/>
        </a:p>
      </dgm:t>
    </dgm:pt>
    <dgm:pt modelId="{65DC4CC3-0947-44E6-846B-1221517207AF}" type="sibTrans" cxnId="{6BD77415-0101-4963-A1C1-2E72C40B86CC}">
      <dgm:prSet/>
      <dgm:spPr/>
      <dgm:t>
        <a:bodyPr/>
        <a:lstStyle/>
        <a:p>
          <a:endParaRPr lang="es-PE"/>
        </a:p>
      </dgm:t>
    </dgm:pt>
    <dgm:pt modelId="{138A8948-C356-4A93-8818-EBDE6C905060}">
      <dgm:prSet phldrT="[Texto]"/>
      <dgm:spPr/>
      <dgm:t>
        <a:bodyPr/>
        <a:lstStyle/>
        <a:p>
          <a:r>
            <a:rPr lang="es-PE" b="1" dirty="0">
              <a:solidFill>
                <a:schemeClr val="tx1"/>
              </a:solidFill>
            </a:rPr>
            <a:t>CONCLUSIONES </a:t>
          </a:r>
        </a:p>
      </dgm:t>
    </dgm:pt>
    <dgm:pt modelId="{C9ECF1A8-D12A-4F9C-A79B-91AC0EF0C845}" type="parTrans" cxnId="{44FF1AC1-E3CD-4E48-820B-DE0D691B1C5A}">
      <dgm:prSet/>
      <dgm:spPr/>
      <dgm:t>
        <a:bodyPr/>
        <a:lstStyle/>
        <a:p>
          <a:endParaRPr lang="es-PE"/>
        </a:p>
      </dgm:t>
    </dgm:pt>
    <dgm:pt modelId="{818D4783-46F8-4845-8E84-03C905A27CCA}" type="sibTrans" cxnId="{44FF1AC1-E3CD-4E48-820B-DE0D691B1C5A}">
      <dgm:prSet/>
      <dgm:spPr/>
      <dgm:t>
        <a:bodyPr/>
        <a:lstStyle/>
        <a:p>
          <a:endParaRPr lang="es-PE"/>
        </a:p>
      </dgm:t>
    </dgm:pt>
    <dgm:pt modelId="{3F0B920F-000C-42DD-9BD7-B57532EE09B1}">
      <dgm:prSet phldrT="[Texto]"/>
      <dgm:spPr/>
      <dgm:t>
        <a:bodyPr/>
        <a:lstStyle/>
        <a:p>
          <a:r>
            <a:rPr lang="es-PE" b="1" dirty="0">
              <a:solidFill>
                <a:schemeClr val="tx1"/>
              </a:solidFill>
            </a:rPr>
            <a:t>COMPARTIR RESULTADOS </a:t>
          </a:r>
        </a:p>
      </dgm:t>
    </dgm:pt>
    <dgm:pt modelId="{7E8C885B-E4B7-4C62-AE6F-A1FC81EAC3F7}" type="parTrans" cxnId="{0D76BBC9-0993-4549-8D6B-FC3B05BC549A}">
      <dgm:prSet/>
      <dgm:spPr/>
      <dgm:t>
        <a:bodyPr/>
        <a:lstStyle/>
        <a:p>
          <a:endParaRPr lang="es-PE"/>
        </a:p>
      </dgm:t>
    </dgm:pt>
    <dgm:pt modelId="{B828E63D-CE72-4B67-BFBE-A0D18EA8B551}" type="sibTrans" cxnId="{0D76BBC9-0993-4549-8D6B-FC3B05BC549A}">
      <dgm:prSet/>
      <dgm:spPr/>
      <dgm:t>
        <a:bodyPr/>
        <a:lstStyle/>
        <a:p>
          <a:endParaRPr lang="es-PE"/>
        </a:p>
      </dgm:t>
    </dgm:pt>
    <dgm:pt modelId="{A7E0B0E8-58B7-4A7B-BE97-A3D9597723E9}">
      <dgm:prSet phldrT="[Texto]"/>
      <dgm:spPr/>
      <dgm:t>
        <a:bodyPr/>
        <a:lstStyle/>
        <a:p>
          <a:r>
            <a:rPr lang="es-PE" b="1" dirty="0">
              <a:solidFill>
                <a:schemeClr val="tx1"/>
              </a:solidFill>
            </a:rPr>
            <a:t>DESARROLLAR INTERVENCIONES </a:t>
          </a:r>
        </a:p>
      </dgm:t>
    </dgm:pt>
    <dgm:pt modelId="{8067484D-51FC-4B7D-A8E8-E8A0B2E0BC97}" type="parTrans" cxnId="{91906387-13BE-4B4C-97D8-C2A6900E6B9C}">
      <dgm:prSet/>
      <dgm:spPr/>
      <dgm:t>
        <a:bodyPr/>
        <a:lstStyle/>
        <a:p>
          <a:endParaRPr lang="es-PE"/>
        </a:p>
      </dgm:t>
    </dgm:pt>
    <dgm:pt modelId="{DEBCF085-32F7-48EB-AFC6-FC2CFF9BC863}" type="sibTrans" cxnId="{91906387-13BE-4B4C-97D8-C2A6900E6B9C}">
      <dgm:prSet/>
      <dgm:spPr/>
      <dgm:t>
        <a:bodyPr/>
        <a:lstStyle/>
        <a:p>
          <a:endParaRPr lang="es-PE"/>
        </a:p>
      </dgm:t>
    </dgm:pt>
    <dgm:pt modelId="{D498E05C-C8B4-4266-852C-BAFD9DDBE3E9}">
      <dgm:prSet phldrT="[Texto]"/>
      <dgm:spPr/>
      <dgm:t>
        <a:bodyPr/>
        <a:lstStyle/>
        <a:p>
          <a:r>
            <a:rPr lang="es-PE" b="1" dirty="0">
              <a:solidFill>
                <a:schemeClr val="tx1"/>
              </a:solidFill>
            </a:rPr>
            <a:t>HACER NUEVAS PREGUNTAS </a:t>
          </a:r>
        </a:p>
      </dgm:t>
    </dgm:pt>
    <dgm:pt modelId="{1D12E006-895A-4E25-8916-DF6C2FEDA734}" type="parTrans" cxnId="{97FDEAE7-3069-48F5-A4DE-47312DF2A375}">
      <dgm:prSet/>
      <dgm:spPr/>
      <dgm:t>
        <a:bodyPr/>
        <a:lstStyle/>
        <a:p>
          <a:endParaRPr lang="es-PE"/>
        </a:p>
      </dgm:t>
    </dgm:pt>
    <dgm:pt modelId="{C30A0F8C-6742-4C7B-B378-8D6654EB40D1}" type="sibTrans" cxnId="{97FDEAE7-3069-48F5-A4DE-47312DF2A375}">
      <dgm:prSet/>
      <dgm:spPr/>
      <dgm:t>
        <a:bodyPr/>
        <a:lstStyle/>
        <a:p>
          <a:endParaRPr lang="es-PE"/>
        </a:p>
      </dgm:t>
    </dgm:pt>
    <dgm:pt modelId="{B80AC303-3E76-454D-B57D-FE922B5AC2A6}" type="pres">
      <dgm:prSet presAssocID="{8199F1A4-B1B9-453D-8486-D48B6DF6A99A}" presName="cycle" presStyleCnt="0">
        <dgm:presLayoutVars>
          <dgm:dir/>
          <dgm:resizeHandles val="exact"/>
        </dgm:presLayoutVars>
      </dgm:prSet>
      <dgm:spPr/>
    </dgm:pt>
    <dgm:pt modelId="{ACC242BC-FE84-4EEC-B716-050EE998E6D2}" type="pres">
      <dgm:prSet presAssocID="{9F07D651-675A-4A60-AF0F-D6A18BB8FF95}" presName="node" presStyleLbl="node1" presStyleIdx="0" presStyleCnt="10">
        <dgm:presLayoutVars>
          <dgm:bulletEnabled val="1"/>
        </dgm:presLayoutVars>
      </dgm:prSet>
      <dgm:spPr/>
    </dgm:pt>
    <dgm:pt modelId="{570FE58C-FDC0-4CAC-825A-CCD4B7DA4E39}" type="pres">
      <dgm:prSet presAssocID="{8CD7FCF6-B8F0-491D-91A1-6617F839F286}" presName="sibTrans" presStyleLbl="sibTrans2D1" presStyleIdx="0" presStyleCnt="10"/>
      <dgm:spPr/>
    </dgm:pt>
    <dgm:pt modelId="{F100D59C-F2D6-4659-96EE-6FF4B58E5C18}" type="pres">
      <dgm:prSet presAssocID="{8CD7FCF6-B8F0-491D-91A1-6617F839F286}" presName="connectorText" presStyleLbl="sibTrans2D1" presStyleIdx="0" presStyleCnt="10"/>
      <dgm:spPr/>
    </dgm:pt>
    <dgm:pt modelId="{53DA6197-20D0-4FAF-A82A-58D2A5C898E4}" type="pres">
      <dgm:prSet presAssocID="{BF3F4F70-5F52-4EEB-AB52-78D2764E5AC5}" presName="node" presStyleLbl="node1" presStyleIdx="1" presStyleCnt="10">
        <dgm:presLayoutVars>
          <dgm:bulletEnabled val="1"/>
        </dgm:presLayoutVars>
      </dgm:prSet>
      <dgm:spPr/>
    </dgm:pt>
    <dgm:pt modelId="{41BD6924-D180-4C64-A94D-D6273778EB3A}" type="pres">
      <dgm:prSet presAssocID="{8CA5C500-1BE0-4FCE-B4D8-A20B99AE182D}" presName="sibTrans" presStyleLbl="sibTrans2D1" presStyleIdx="1" presStyleCnt="10"/>
      <dgm:spPr/>
    </dgm:pt>
    <dgm:pt modelId="{B374F57B-DB84-440B-9B0B-EF8ABE12AFCA}" type="pres">
      <dgm:prSet presAssocID="{8CA5C500-1BE0-4FCE-B4D8-A20B99AE182D}" presName="connectorText" presStyleLbl="sibTrans2D1" presStyleIdx="1" presStyleCnt="10"/>
      <dgm:spPr/>
    </dgm:pt>
    <dgm:pt modelId="{22CEDFA0-991B-4315-ABC2-17F74EBC0727}" type="pres">
      <dgm:prSet presAssocID="{3BD40AD2-CBE5-4A1E-987E-573A277B09C3}" presName="node" presStyleLbl="node1" presStyleIdx="2" presStyleCnt="10">
        <dgm:presLayoutVars>
          <dgm:bulletEnabled val="1"/>
        </dgm:presLayoutVars>
      </dgm:prSet>
      <dgm:spPr/>
    </dgm:pt>
    <dgm:pt modelId="{978F0F36-5E78-4302-8949-0BD6CE7D0556}" type="pres">
      <dgm:prSet presAssocID="{0ED9E76B-B3E9-4863-9CC1-EC35F83806AA}" presName="sibTrans" presStyleLbl="sibTrans2D1" presStyleIdx="2" presStyleCnt="10"/>
      <dgm:spPr/>
    </dgm:pt>
    <dgm:pt modelId="{887D7E93-0F4E-4C80-96F9-29CA85E76C91}" type="pres">
      <dgm:prSet presAssocID="{0ED9E76B-B3E9-4863-9CC1-EC35F83806AA}" presName="connectorText" presStyleLbl="sibTrans2D1" presStyleIdx="2" presStyleCnt="10"/>
      <dgm:spPr/>
    </dgm:pt>
    <dgm:pt modelId="{CCD6C8E6-0BD7-4128-898E-55240F6CEB84}" type="pres">
      <dgm:prSet presAssocID="{7298B7D3-AC7E-4819-8D54-235278661FBF}" presName="node" presStyleLbl="node1" presStyleIdx="3" presStyleCnt="10">
        <dgm:presLayoutVars>
          <dgm:bulletEnabled val="1"/>
        </dgm:presLayoutVars>
      </dgm:prSet>
      <dgm:spPr/>
    </dgm:pt>
    <dgm:pt modelId="{7BB3053C-138E-4E57-A130-CD4C45FCE00C}" type="pres">
      <dgm:prSet presAssocID="{C4DED2B3-01AF-4BDC-A03D-9AD0B698349F}" presName="sibTrans" presStyleLbl="sibTrans2D1" presStyleIdx="3" presStyleCnt="10"/>
      <dgm:spPr/>
    </dgm:pt>
    <dgm:pt modelId="{4F2855B6-1042-4131-BD18-B7AB973559B0}" type="pres">
      <dgm:prSet presAssocID="{C4DED2B3-01AF-4BDC-A03D-9AD0B698349F}" presName="connectorText" presStyleLbl="sibTrans2D1" presStyleIdx="3" presStyleCnt="10"/>
      <dgm:spPr/>
    </dgm:pt>
    <dgm:pt modelId="{54F364C8-C829-4C37-9329-54473679A7E9}" type="pres">
      <dgm:prSet presAssocID="{65E2B8BE-9239-4416-8E22-D3B234B902FB}" presName="node" presStyleLbl="node1" presStyleIdx="4" presStyleCnt="10">
        <dgm:presLayoutVars>
          <dgm:bulletEnabled val="1"/>
        </dgm:presLayoutVars>
      </dgm:prSet>
      <dgm:spPr/>
    </dgm:pt>
    <dgm:pt modelId="{A9C82E1F-6045-403B-A1CA-E491CECA72BD}" type="pres">
      <dgm:prSet presAssocID="{0F116503-9F8C-4EA1-A00C-069810E8688E}" presName="sibTrans" presStyleLbl="sibTrans2D1" presStyleIdx="4" presStyleCnt="10"/>
      <dgm:spPr/>
    </dgm:pt>
    <dgm:pt modelId="{BC11D9BA-197F-4182-901C-DA75D244FD31}" type="pres">
      <dgm:prSet presAssocID="{0F116503-9F8C-4EA1-A00C-069810E8688E}" presName="connectorText" presStyleLbl="sibTrans2D1" presStyleIdx="4" presStyleCnt="10"/>
      <dgm:spPr/>
    </dgm:pt>
    <dgm:pt modelId="{FEDB80DA-D474-47BB-91E6-4B9F65C36B8B}" type="pres">
      <dgm:prSet presAssocID="{7B342C7F-73A8-4CA5-BF17-43D50B7C1E7A}" presName="node" presStyleLbl="node1" presStyleIdx="5" presStyleCnt="10">
        <dgm:presLayoutVars>
          <dgm:bulletEnabled val="1"/>
        </dgm:presLayoutVars>
      </dgm:prSet>
      <dgm:spPr/>
    </dgm:pt>
    <dgm:pt modelId="{964B6928-E36E-4FED-B856-508ECB74BCFA}" type="pres">
      <dgm:prSet presAssocID="{65DC4CC3-0947-44E6-846B-1221517207AF}" presName="sibTrans" presStyleLbl="sibTrans2D1" presStyleIdx="5" presStyleCnt="10"/>
      <dgm:spPr/>
    </dgm:pt>
    <dgm:pt modelId="{A6790182-E83D-4124-8013-50D746C37BE9}" type="pres">
      <dgm:prSet presAssocID="{65DC4CC3-0947-44E6-846B-1221517207AF}" presName="connectorText" presStyleLbl="sibTrans2D1" presStyleIdx="5" presStyleCnt="10"/>
      <dgm:spPr/>
    </dgm:pt>
    <dgm:pt modelId="{3D7F2201-30B5-4834-8ED1-35AA74F0F7AD}" type="pres">
      <dgm:prSet presAssocID="{138A8948-C356-4A93-8818-EBDE6C905060}" presName="node" presStyleLbl="node1" presStyleIdx="6" presStyleCnt="10">
        <dgm:presLayoutVars>
          <dgm:bulletEnabled val="1"/>
        </dgm:presLayoutVars>
      </dgm:prSet>
      <dgm:spPr/>
    </dgm:pt>
    <dgm:pt modelId="{82008FAB-7718-4FFA-B4D6-A4EBC104AA23}" type="pres">
      <dgm:prSet presAssocID="{818D4783-46F8-4845-8E84-03C905A27CCA}" presName="sibTrans" presStyleLbl="sibTrans2D1" presStyleIdx="6" presStyleCnt="10"/>
      <dgm:spPr/>
    </dgm:pt>
    <dgm:pt modelId="{4FE988A7-8AB5-4F03-8134-3EF54A202EE2}" type="pres">
      <dgm:prSet presAssocID="{818D4783-46F8-4845-8E84-03C905A27CCA}" presName="connectorText" presStyleLbl="sibTrans2D1" presStyleIdx="6" presStyleCnt="10"/>
      <dgm:spPr/>
    </dgm:pt>
    <dgm:pt modelId="{0E78C10D-9DBF-43E1-AA36-CA0ACE4A17EB}" type="pres">
      <dgm:prSet presAssocID="{3F0B920F-000C-42DD-9BD7-B57532EE09B1}" presName="node" presStyleLbl="node1" presStyleIdx="7" presStyleCnt="10">
        <dgm:presLayoutVars>
          <dgm:bulletEnabled val="1"/>
        </dgm:presLayoutVars>
      </dgm:prSet>
      <dgm:spPr/>
    </dgm:pt>
    <dgm:pt modelId="{2998CF9F-B9E7-4E1E-9215-F15A5B15BAF9}" type="pres">
      <dgm:prSet presAssocID="{B828E63D-CE72-4B67-BFBE-A0D18EA8B551}" presName="sibTrans" presStyleLbl="sibTrans2D1" presStyleIdx="7" presStyleCnt="10"/>
      <dgm:spPr/>
    </dgm:pt>
    <dgm:pt modelId="{00A691D3-284A-4007-974E-040B3CA2B433}" type="pres">
      <dgm:prSet presAssocID="{B828E63D-CE72-4B67-BFBE-A0D18EA8B551}" presName="connectorText" presStyleLbl="sibTrans2D1" presStyleIdx="7" presStyleCnt="10"/>
      <dgm:spPr/>
    </dgm:pt>
    <dgm:pt modelId="{BB1650C4-1690-4EF3-B582-1D6F7183F2AB}" type="pres">
      <dgm:prSet presAssocID="{A7E0B0E8-58B7-4A7B-BE97-A3D9597723E9}" presName="node" presStyleLbl="node1" presStyleIdx="8" presStyleCnt="10">
        <dgm:presLayoutVars>
          <dgm:bulletEnabled val="1"/>
        </dgm:presLayoutVars>
      </dgm:prSet>
      <dgm:spPr/>
    </dgm:pt>
    <dgm:pt modelId="{2B4D11B6-DC2C-4221-B5D4-F3DBAF9F7D60}" type="pres">
      <dgm:prSet presAssocID="{DEBCF085-32F7-48EB-AFC6-FC2CFF9BC863}" presName="sibTrans" presStyleLbl="sibTrans2D1" presStyleIdx="8" presStyleCnt="10"/>
      <dgm:spPr/>
    </dgm:pt>
    <dgm:pt modelId="{64DB8645-145B-4FAA-892F-5A8A6B38FBC0}" type="pres">
      <dgm:prSet presAssocID="{DEBCF085-32F7-48EB-AFC6-FC2CFF9BC863}" presName="connectorText" presStyleLbl="sibTrans2D1" presStyleIdx="8" presStyleCnt="10"/>
      <dgm:spPr/>
    </dgm:pt>
    <dgm:pt modelId="{1BEEE074-74FE-434F-9F81-08FB8682702B}" type="pres">
      <dgm:prSet presAssocID="{D498E05C-C8B4-4266-852C-BAFD9DDBE3E9}" presName="node" presStyleLbl="node1" presStyleIdx="9" presStyleCnt="10">
        <dgm:presLayoutVars>
          <dgm:bulletEnabled val="1"/>
        </dgm:presLayoutVars>
      </dgm:prSet>
      <dgm:spPr/>
    </dgm:pt>
    <dgm:pt modelId="{BD668544-161A-4B4B-8A6C-5F4DBBF7DD59}" type="pres">
      <dgm:prSet presAssocID="{C30A0F8C-6742-4C7B-B378-8D6654EB40D1}" presName="sibTrans" presStyleLbl="sibTrans2D1" presStyleIdx="9" presStyleCnt="10"/>
      <dgm:spPr/>
    </dgm:pt>
    <dgm:pt modelId="{49127A9A-1DBE-4B5F-99D6-508A957A4EE4}" type="pres">
      <dgm:prSet presAssocID="{C30A0F8C-6742-4C7B-B378-8D6654EB40D1}" presName="connectorText" presStyleLbl="sibTrans2D1" presStyleIdx="9" presStyleCnt="10"/>
      <dgm:spPr/>
    </dgm:pt>
  </dgm:ptLst>
  <dgm:cxnLst>
    <dgm:cxn modelId="{9394DC00-1CC2-4FC4-B765-606788E4E3CF}" srcId="{8199F1A4-B1B9-453D-8486-D48B6DF6A99A}" destId="{3BD40AD2-CBE5-4A1E-987E-573A277B09C3}" srcOrd="2" destOrd="0" parTransId="{34D40C10-364D-4A5E-B1AF-6301097D19BA}" sibTransId="{0ED9E76B-B3E9-4863-9CC1-EC35F83806AA}"/>
    <dgm:cxn modelId="{C73DDB06-4F2C-4931-8F2F-8E059424B630}" type="presOf" srcId="{C4DED2B3-01AF-4BDC-A03D-9AD0B698349F}" destId="{4F2855B6-1042-4131-BD18-B7AB973559B0}" srcOrd="1" destOrd="0" presId="urn:microsoft.com/office/officeart/2005/8/layout/cycle2"/>
    <dgm:cxn modelId="{6EA3530E-3DA5-4A01-A91D-FC291B9B0A68}" type="presOf" srcId="{7B342C7F-73A8-4CA5-BF17-43D50B7C1E7A}" destId="{FEDB80DA-D474-47BB-91E6-4B9F65C36B8B}" srcOrd="0" destOrd="0" presId="urn:microsoft.com/office/officeart/2005/8/layout/cycle2"/>
    <dgm:cxn modelId="{73DB4E13-657E-411B-9313-8DEF3879EAFC}" type="presOf" srcId="{8CA5C500-1BE0-4FCE-B4D8-A20B99AE182D}" destId="{B374F57B-DB84-440B-9B0B-EF8ABE12AFCA}" srcOrd="1" destOrd="0" presId="urn:microsoft.com/office/officeart/2005/8/layout/cycle2"/>
    <dgm:cxn modelId="{6BD77415-0101-4963-A1C1-2E72C40B86CC}" srcId="{8199F1A4-B1B9-453D-8486-D48B6DF6A99A}" destId="{7B342C7F-73A8-4CA5-BF17-43D50B7C1E7A}" srcOrd="5" destOrd="0" parTransId="{B8BA9E40-4787-46BE-8B9A-0F4B61106BE5}" sibTransId="{65DC4CC3-0947-44E6-846B-1221517207AF}"/>
    <dgm:cxn modelId="{2D016021-A72F-4929-8DF6-967C97167583}" type="presOf" srcId="{0F116503-9F8C-4EA1-A00C-069810E8688E}" destId="{BC11D9BA-197F-4182-901C-DA75D244FD31}" srcOrd="1" destOrd="0" presId="urn:microsoft.com/office/officeart/2005/8/layout/cycle2"/>
    <dgm:cxn modelId="{C9F05727-0BA1-49D9-94E4-2435A92EE2C4}" type="presOf" srcId="{7298B7D3-AC7E-4819-8D54-235278661FBF}" destId="{CCD6C8E6-0BD7-4128-898E-55240F6CEB84}" srcOrd="0" destOrd="0" presId="urn:microsoft.com/office/officeart/2005/8/layout/cycle2"/>
    <dgm:cxn modelId="{4CA7162D-6FD5-43D2-A5A5-699B6FD653FB}" type="presOf" srcId="{9F07D651-675A-4A60-AF0F-D6A18BB8FF95}" destId="{ACC242BC-FE84-4EEC-B716-050EE998E6D2}" srcOrd="0" destOrd="0" presId="urn:microsoft.com/office/officeart/2005/8/layout/cycle2"/>
    <dgm:cxn modelId="{A0226C2E-0C4A-4F55-B341-00097CBB9301}" type="presOf" srcId="{8CD7FCF6-B8F0-491D-91A1-6617F839F286}" destId="{570FE58C-FDC0-4CAC-825A-CCD4B7DA4E39}" srcOrd="0" destOrd="0" presId="urn:microsoft.com/office/officeart/2005/8/layout/cycle2"/>
    <dgm:cxn modelId="{B76E8137-3099-4B4A-B15B-772136C4E264}" srcId="{8199F1A4-B1B9-453D-8486-D48B6DF6A99A}" destId="{65E2B8BE-9239-4416-8E22-D3B234B902FB}" srcOrd="4" destOrd="0" parTransId="{40B75404-8121-42AC-A59C-916BB028FA4F}" sibTransId="{0F116503-9F8C-4EA1-A00C-069810E8688E}"/>
    <dgm:cxn modelId="{5C38C360-16EE-4DAA-9E43-98BDD6D58E80}" type="presOf" srcId="{B828E63D-CE72-4B67-BFBE-A0D18EA8B551}" destId="{2998CF9F-B9E7-4E1E-9215-F15A5B15BAF9}" srcOrd="0" destOrd="0" presId="urn:microsoft.com/office/officeart/2005/8/layout/cycle2"/>
    <dgm:cxn modelId="{14D55066-6802-4A6E-8887-78DBC1E71F38}" type="presOf" srcId="{8CA5C500-1BE0-4FCE-B4D8-A20B99AE182D}" destId="{41BD6924-D180-4C64-A94D-D6273778EB3A}" srcOrd="0" destOrd="0" presId="urn:microsoft.com/office/officeart/2005/8/layout/cycle2"/>
    <dgm:cxn modelId="{0150AD4A-A45B-45CA-BC3E-7046B47B395C}" type="presOf" srcId="{138A8948-C356-4A93-8818-EBDE6C905060}" destId="{3D7F2201-30B5-4834-8ED1-35AA74F0F7AD}" srcOrd="0" destOrd="0" presId="urn:microsoft.com/office/officeart/2005/8/layout/cycle2"/>
    <dgm:cxn modelId="{2917B74B-61D6-4E3C-B173-6BD5A417B970}" srcId="{8199F1A4-B1B9-453D-8486-D48B6DF6A99A}" destId="{9F07D651-675A-4A60-AF0F-D6A18BB8FF95}" srcOrd="0" destOrd="0" parTransId="{EC8112AB-B10E-41B0-8843-2C406B46F9D3}" sibTransId="{8CD7FCF6-B8F0-491D-91A1-6617F839F286}"/>
    <dgm:cxn modelId="{DD6BC84E-F81F-4665-920B-42BFB67900E9}" type="presOf" srcId="{8CD7FCF6-B8F0-491D-91A1-6617F839F286}" destId="{F100D59C-F2D6-4659-96EE-6FF4B58E5C18}" srcOrd="1" destOrd="0" presId="urn:microsoft.com/office/officeart/2005/8/layout/cycle2"/>
    <dgm:cxn modelId="{5B6DB34F-D00D-42E7-B616-D291D23C19B5}" type="presOf" srcId="{C4DED2B3-01AF-4BDC-A03D-9AD0B698349F}" destId="{7BB3053C-138E-4E57-A130-CD4C45FCE00C}" srcOrd="0" destOrd="0" presId="urn:microsoft.com/office/officeart/2005/8/layout/cycle2"/>
    <dgm:cxn modelId="{87D8DC71-0854-4161-9EB4-70210049FD40}" type="presOf" srcId="{3BD40AD2-CBE5-4A1E-987E-573A277B09C3}" destId="{22CEDFA0-991B-4315-ABC2-17F74EBC0727}" srcOrd="0" destOrd="0" presId="urn:microsoft.com/office/officeart/2005/8/layout/cycle2"/>
    <dgm:cxn modelId="{D7055F73-BC0F-4F9D-8FE3-C225D5B2D6C2}" type="presOf" srcId="{65DC4CC3-0947-44E6-846B-1221517207AF}" destId="{964B6928-E36E-4FED-B856-508ECB74BCFA}" srcOrd="0" destOrd="0" presId="urn:microsoft.com/office/officeart/2005/8/layout/cycle2"/>
    <dgm:cxn modelId="{BB7D8279-9FC5-4104-92CB-E10A8E93D11A}" type="presOf" srcId="{8199F1A4-B1B9-453D-8486-D48B6DF6A99A}" destId="{B80AC303-3E76-454D-B57D-FE922B5AC2A6}" srcOrd="0" destOrd="0" presId="urn:microsoft.com/office/officeart/2005/8/layout/cycle2"/>
    <dgm:cxn modelId="{91906387-13BE-4B4C-97D8-C2A6900E6B9C}" srcId="{8199F1A4-B1B9-453D-8486-D48B6DF6A99A}" destId="{A7E0B0E8-58B7-4A7B-BE97-A3D9597723E9}" srcOrd="8" destOrd="0" parTransId="{8067484D-51FC-4B7D-A8E8-E8A0B2E0BC97}" sibTransId="{DEBCF085-32F7-48EB-AFC6-FC2CFF9BC863}"/>
    <dgm:cxn modelId="{A53C458C-8690-44B4-BACE-CDA94E76D43C}" type="presOf" srcId="{818D4783-46F8-4845-8E84-03C905A27CCA}" destId="{82008FAB-7718-4FFA-B4D6-A4EBC104AA23}" srcOrd="0" destOrd="0" presId="urn:microsoft.com/office/officeart/2005/8/layout/cycle2"/>
    <dgm:cxn modelId="{B8114091-FEF4-4B33-8663-EAB579AF6B1A}" type="presOf" srcId="{A7E0B0E8-58B7-4A7B-BE97-A3D9597723E9}" destId="{BB1650C4-1690-4EF3-B582-1D6F7183F2AB}" srcOrd="0" destOrd="0" presId="urn:microsoft.com/office/officeart/2005/8/layout/cycle2"/>
    <dgm:cxn modelId="{1AB6F695-F798-40AD-8FA9-B512907305EE}" type="presOf" srcId="{0ED9E76B-B3E9-4863-9CC1-EC35F83806AA}" destId="{887D7E93-0F4E-4C80-96F9-29CA85E76C91}" srcOrd="1" destOrd="0" presId="urn:microsoft.com/office/officeart/2005/8/layout/cycle2"/>
    <dgm:cxn modelId="{458EACA0-28D8-42A3-92A7-E9FAC9253B82}" type="presOf" srcId="{C30A0F8C-6742-4C7B-B378-8D6654EB40D1}" destId="{49127A9A-1DBE-4B5F-99D6-508A957A4EE4}" srcOrd="1" destOrd="0" presId="urn:microsoft.com/office/officeart/2005/8/layout/cycle2"/>
    <dgm:cxn modelId="{F5C082A3-60D8-4FAF-8CEB-17CF686CD6D6}" srcId="{8199F1A4-B1B9-453D-8486-D48B6DF6A99A}" destId="{BF3F4F70-5F52-4EEB-AB52-78D2764E5AC5}" srcOrd="1" destOrd="0" parTransId="{10E80111-91D1-4330-A57E-16A79CA4579A}" sibTransId="{8CA5C500-1BE0-4FCE-B4D8-A20B99AE182D}"/>
    <dgm:cxn modelId="{6DD7DEA3-785F-46D5-B4DC-ABFB5C830376}" type="presOf" srcId="{65E2B8BE-9239-4416-8E22-D3B234B902FB}" destId="{54F364C8-C829-4C37-9329-54473679A7E9}" srcOrd="0" destOrd="0" presId="urn:microsoft.com/office/officeart/2005/8/layout/cycle2"/>
    <dgm:cxn modelId="{44FF1AC1-E3CD-4E48-820B-DE0D691B1C5A}" srcId="{8199F1A4-B1B9-453D-8486-D48B6DF6A99A}" destId="{138A8948-C356-4A93-8818-EBDE6C905060}" srcOrd="6" destOrd="0" parTransId="{C9ECF1A8-D12A-4F9C-A79B-91AC0EF0C845}" sibTransId="{818D4783-46F8-4845-8E84-03C905A27CCA}"/>
    <dgm:cxn modelId="{28B1A5C4-9A7C-4D4A-80EC-77A57F5462B2}" type="presOf" srcId="{DEBCF085-32F7-48EB-AFC6-FC2CFF9BC863}" destId="{64DB8645-145B-4FAA-892F-5A8A6B38FBC0}" srcOrd="1" destOrd="0" presId="urn:microsoft.com/office/officeart/2005/8/layout/cycle2"/>
    <dgm:cxn modelId="{5FB1FAC4-5A4A-4700-9F73-07C3ED42F0F1}" srcId="{8199F1A4-B1B9-453D-8486-D48B6DF6A99A}" destId="{7298B7D3-AC7E-4819-8D54-235278661FBF}" srcOrd="3" destOrd="0" parTransId="{5F343868-2DA5-40FB-B4C3-1615B196C306}" sibTransId="{C4DED2B3-01AF-4BDC-A03D-9AD0B698349F}"/>
    <dgm:cxn modelId="{0D76BBC9-0993-4549-8D6B-FC3B05BC549A}" srcId="{8199F1A4-B1B9-453D-8486-D48B6DF6A99A}" destId="{3F0B920F-000C-42DD-9BD7-B57532EE09B1}" srcOrd="7" destOrd="0" parTransId="{7E8C885B-E4B7-4C62-AE6F-A1FC81EAC3F7}" sibTransId="{B828E63D-CE72-4B67-BFBE-A0D18EA8B551}"/>
    <dgm:cxn modelId="{D66156CA-D9E4-4488-9589-317A7B5A9CE5}" type="presOf" srcId="{DEBCF085-32F7-48EB-AFC6-FC2CFF9BC863}" destId="{2B4D11B6-DC2C-4221-B5D4-F3DBAF9F7D60}" srcOrd="0" destOrd="0" presId="urn:microsoft.com/office/officeart/2005/8/layout/cycle2"/>
    <dgm:cxn modelId="{C0081BDB-875E-40FC-BF80-3A6EEC66F6E6}" type="presOf" srcId="{D498E05C-C8B4-4266-852C-BAFD9DDBE3E9}" destId="{1BEEE074-74FE-434F-9F81-08FB8682702B}" srcOrd="0" destOrd="0" presId="urn:microsoft.com/office/officeart/2005/8/layout/cycle2"/>
    <dgm:cxn modelId="{FA9A16E3-B0E3-4ABB-9C7E-699027CA3C4C}" type="presOf" srcId="{65DC4CC3-0947-44E6-846B-1221517207AF}" destId="{A6790182-E83D-4124-8013-50D746C37BE9}" srcOrd="1" destOrd="0" presId="urn:microsoft.com/office/officeart/2005/8/layout/cycle2"/>
    <dgm:cxn modelId="{5E2A7DE4-7098-41E2-80BD-5BAD6728FEF8}" type="presOf" srcId="{B828E63D-CE72-4B67-BFBE-A0D18EA8B551}" destId="{00A691D3-284A-4007-974E-040B3CA2B433}" srcOrd="1" destOrd="0" presId="urn:microsoft.com/office/officeart/2005/8/layout/cycle2"/>
    <dgm:cxn modelId="{C4E725E7-EDCB-42BD-84B4-7418CE8D1AE1}" type="presOf" srcId="{C30A0F8C-6742-4C7B-B378-8D6654EB40D1}" destId="{BD668544-161A-4B4B-8A6C-5F4DBBF7DD59}" srcOrd="0" destOrd="0" presId="urn:microsoft.com/office/officeart/2005/8/layout/cycle2"/>
    <dgm:cxn modelId="{97FDEAE7-3069-48F5-A4DE-47312DF2A375}" srcId="{8199F1A4-B1B9-453D-8486-D48B6DF6A99A}" destId="{D498E05C-C8B4-4266-852C-BAFD9DDBE3E9}" srcOrd="9" destOrd="0" parTransId="{1D12E006-895A-4E25-8916-DF6C2FEDA734}" sibTransId="{C30A0F8C-6742-4C7B-B378-8D6654EB40D1}"/>
    <dgm:cxn modelId="{A8591BEA-BB59-45C9-BD4A-E2FF1FB0FF24}" type="presOf" srcId="{BF3F4F70-5F52-4EEB-AB52-78D2764E5AC5}" destId="{53DA6197-20D0-4FAF-A82A-58D2A5C898E4}" srcOrd="0" destOrd="0" presId="urn:microsoft.com/office/officeart/2005/8/layout/cycle2"/>
    <dgm:cxn modelId="{AB3A88EA-99A9-4044-A35E-456CE8250BCB}" type="presOf" srcId="{818D4783-46F8-4845-8E84-03C905A27CCA}" destId="{4FE988A7-8AB5-4F03-8134-3EF54A202EE2}" srcOrd="1" destOrd="0" presId="urn:microsoft.com/office/officeart/2005/8/layout/cycle2"/>
    <dgm:cxn modelId="{0AC7ABEE-A5B0-45DC-9A6D-F8DF51E0DF52}" type="presOf" srcId="{0F116503-9F8C-4EA1-A00C-069810E8688E}" destId="{A9C82E1F-6045-403B-A1CA-E491CECA72BD}" srcOrd="0" destOrd="0" presId="urn:microsoft.com/office/officeart/2005/8/layout/cycle2"/>
    <dgm:cxn modelId="{273D1DF8-C380-47B7-AAAD-5515DDCF0A66}" type="presOf" srcId="{0ED9E76B-B3E9-4863-9CC1-EC35F83806AA}" destId="{978F0F36-5E78-4302-8949-0BD6CE7D0556}" srcOrd="0" destOrd="0" presId="urn:microsoft.com/office/officeart/2005/8/layout/cycle2"/>
    <dgm:cxn modelId="{672AC9FE-18E2-4FAA-9D29-ADC046442697}" type="presOf" srcId="{3F0B920F-000C-42DD-9BD7-B57532EE09B1}" destId="{0E78C10D-9DBF-43E1-AA36-CA0ACE4A17EB}" srcOrd="0" destOrd="0" presId="urn:microsoft.com/office/officeart/2005/8/layout/cycle2"/>
    <dgm:cxn modelId="{0A5855D7-A9EF-4A63-A91E-23C995E77CFE}" type="presParOf" srcId="{B80AC303-3E76-454D-B57D-FE922B5AC2A6}" destId="{ACC242BC-FE84-4EEC-B716-050EE998E6D2}" srcOrd="0" destOrd="0" presId="urn:microsoft.com/office/officeart/2005/8/layout/cycle2"/>
    <dgm:cxn modelId="{0FD45A1D-A473-4115-A839-445A65206B3E}" type="presParOf" srcId="{B80AC303-3E76-454D-B57D-FE922B5AC2A6}" destId="{570FE58C-FDC0-4CAC-825A-CCD4B7DA4E39}" srcOrd="1" destOrd="0" presId="urn:microsoft.com/office/officeart/2005/8/layout/cycle2"/>
    <dgm:cxn modelId="{9B90CD64-D2A9-4346-AB3D-212BAC17D220}" type="presParOf" srcId="{570FE58C-FDC0-4CAC-825A-CCD4B7DA4E39}" destId="{F100D59C-F2D6-4659-96EE-6FF4B58E5C18}" srcOrd="0" destOrd="0" presId="urn:microsoft.com/office/officeart/2005/8/layout/cycle2"/>
    <dgm:cxn modelId="{72200CBD-516F-4238-9FCF-249337D51746}" type="presParOf" srcId="{B80AC303-3E76-454D-B57D-FE922B5AC2A6}" destId="{53DA6197-20D0-4FAF-A82A-58D2A5C898E4}" srcOrd="2" destOrd="0" presId="urn:microsoft.com/office/officeart/2005/8/layout/cycle2"/>
    <dgm:cxn modelId="{A45AD9A9-D5FA-4D9F-B1EB-89E25492162E}" type="presParOf" srcId="{B80AC303-3E76-454D-B57D-FE922B5AC2A6}" destId="{41BD6924-D180-4C64-A94D-D6273778EB3A}" srcOrd="3" destOrd="0" presId="urn:microsoft.com/office/officeart/2005/8/layout/cycle2"/>
    <dgm:cxn modelId="{DCF9C8FD-99C4-4D65-8640-46E0FA5DABD9}" type="presParOf" srcId="{41BD6924-D180-4C64-A94D-D6273778EB3A}" destId="{B374F57B-DB84-440B-9B0B-EF8ABE12AFCA}" srcOrd="0" destOrd="0" presId="urn:microsoft.com/office/officeart/2005/8/layout/cycle2"/>
    <dgm:cxn modelId="{B0573AE2-9BD4-45FC-9ECC-B855C94973F0}" type="presParOf" srcId="{B80AC303-3E76-454D-B57D-FE922B5AC2A6}" destId="{22CEDFA0-991B-4315-ABC2-17F74EBC0727}" srcOrd="4" destOrd="0" presId="urn:microsoft.com/office/officeart/2005/8/layout/cycle2"/>
    <dgm:cxn modelId="{0EB05C95-F574-4D20-9D69-7CF6B7382B1F}" type="presParOf" srcId="{B80AC303-3E76-454D-B57D-FE922B5AC2A6}" destId="{978F0F36-5E78-4302-8949-0BD6CE7D0556}" srcOrd="5" destOrd="0" presId="urn:microsoft.com/office/officeart/2005/8/layout/cycle2"/>
    <dgm:cxn modelId="{DDC489BC-F1E9-4C65-A51D-9D51DF04DB76}" type="presParOf" srcId="{978F0F36-5E78-4302-8949-0BD6CE7D0556}" destId="{887D7E93-0F4E-4C80-96F9-29CA85E76C91}" srcOrd="0" destOrd="0" presId="urn:microsoft.com/office/officeart/2005/8/layout/cycle2"/>
    <dgm:cxn modelId="{6A4D2683-AE17-42CE-962C-D397DBA0CEE3}" type="presParOf" srcId="{B80AC303-3E76-454D-B57D-FE922B5AC2A6}" destId="{CCD6C8E6-0BD7-4128-898E-55240F6CEB84}" srcOrd="6" destOrd="0" presId="urn:microsoft.com/office/officeart/2005/8/layout/cycle2"/>
    <dgm:cxn modelId="{325CA3FD-9413-46EA-9890-D57411BD730C}" type="presParOf" srcId="{B80AC303-3E76-454D-B57D-FE922B5AC2A6}" destId="{7BB3053C-138E-4E57-A130-CD4C45FCE00C}" srcOrd="7" destOrd="0" presId="urn:microsoft.com/office/officeart/2005/8/layout/cycle2"/>
    <dgm:cxn modelId="{3ECCD056-AAFF-4B37-B215-3465C8042317}" type="presParOf" srcId="{7BB3053C-138E-4E57-A130-CD4C45FCE00C}" destId="{4F2855B6-1042-4131-BD18-B7AB973559B0}" srcOrd="0" destOrd="0" presId="urn:microsoft.com/office/officeart/2005/8/layout/cycle2"/>
    <dgm:cxn modelId="{3380A015-8196-4202-8D47-55FB3632D3E6}" type="presParOf" srcId="{B80AC303-3E76-454D-B57D-FE922B5AC2A6}" destId="{54F364C8-C829-4C37-9329-54473679A7E9}" srcOrd="8" destOrd="0" presId="urn:microsoft.com/office/officeart/2005/8/layout/cycle2"/>
    <dgm:cxn modelId="{3E7FD27B-5604-4449-ABED-BCAE4788A9CC}" type="presParOf" srcId="{B80AC303-3E76-454D-B57D-FE922B5AC2A6}" destId="{A9C82E1F-6045-403B-A1CA-E491CECA72BD}" srcOrd="9" destOrd="0" presId="urn:microsoft.com/office/officeart/2005/8/layout/cycle2"/>
    <dgm:cxn modelId="{017AF258-B30B-4F44-9FC2-2F9A9C45F52E}" type="presParOf" srcId="{A9C82E1F-6045-403B-A1CA-E491CECA72BD}" destId="{BC11D9BA-197F-4182-901C-DA75D244FD31}" srcOrd="0" destOrd="0" presId="urn:microsoft.com/office/officeart/2005/8/layout/cycle2"/>
    <dgm:cxn modelId="{E12B7834-245B-49FE-80CC-32BCC418CBD6}" type="presParOf" srcId="{B80AC303-3E76-454D-B57D-FE922B5AC2A6}" destId="{FEDB80DA-D474-47BB-91E6-4B9F65C36B8B}" srcOrd="10" destOrd="0" presId="urn:microsoft.com/office/officeart/2005/8/layout/cycle2"/>
    <dgm:cxn modelId="{D1126C52-9FAD-4D1A-B13A-FEFB3B45FE68}" type="presParOf" srcId="{B80AC303-3E76-454D-B57D-FE922B5AC2A6}" destId="{964B6928-E36E-4FED-B856-508ECB74BCFA}" srcOrd="11" destOrd="0" presId="urn:microsoft.com/office/officeart/2005/8/layout/cycle2"/>
    <dgm:cxn modelId="{FAA617E5-48FD-45B0-A57B-9F1C85ADCA8F}" type="presParOf" srcId="{964B6928-E36E-4FED-B856-508ECB74BCFA}" destId="{A6790182-E83D-4124-8013-50D746C37BE9}" srcOrd="0" destOrd="0" presId="urn:microsoft.com/office/officeart/2005/8/layout/cycle2"/>
    <dgm:cxn modelId="{98793E23-F68F-42F4-BD3F-F9BF38930E71}" type="presParOf" srcId="{B80AC303-3E76-454D-B57D-FE922B5AC2A6}" destId="{3D7F2201-30B5-4834-8ED1-35AA74F0F7AD}" srcOrd="12" destOrd="0" presId="urn:microsoft.com/office/officeart/2005/8/layout/cycle2"/>
    <dgm:cxn modelId="{C39FAC2E-B956-4C4C-AE9E-2D12823BDF60}" type="presParOf" srcId="{B80AC303-3E76-454D-B57D-FE922B5AC2A6}" destId="{82008FAB-7718-4FFA-B4D6-A4EBC104AA23}" srcOrd="13" destOrd="0" presId="urn:microsoft.com/office/officeart/2005/8/layout/cycle2"/>
    <dgm:cxn modelId="{44555EAA-3872-4B95-8907-5CE767DE393F}" type="presParOf" srcId="{82008FAB-7718-4FFA-B4D6-A4EBC104AA23}" destId="{4FE988A7-8AB5-4F03-8134-3EF54A202EE2}" srcOrd="0" destOrd="0" presId="urn:microsoft.com/office/officeart/2005/8/layout/cycle2"/>
    <dgm:cxn modelId="{5BE085D2-654B-473A-A468-D04427B84772}" type="presParOf" srcId="{B80AC303-3E76-454D-B57D-FE922B5AC2A6}" destId="{0E78C10D-9DBF-43E1-AA36-CA0ACE4A17EB}" srcOrd="14" destOrd="0" presId="urn:microsoft.com/office/officeart/2005/8/layout/cycle2"/>
    <dgm:cxn modelId="{521385F0-D977-487F-94B9-324F29D7FF8C}" type="presParOf" srcId="{B80AC303-3E76-454D-B57D-FE922B5AC2A6}" destId="{2998CF9F-B9E7-4E1E-9215-F15A5B15BAF9}" srcOrd="15" destOrd="0" presId="urn:microsoft.com/office/officeart/2005/8/layout/cycle2"/>
    <dgm:cxn modelId="{1C49B4BF-54BA-4FDD-8599-2171BCCE1017}" type="presParOf" srcId="{2998CF9F-B9E7-4E1E-9215-F15A5B15BAF9}" destId="{00A691D3-284A-4007-974E-040B3CA2B433}" srcOrd="0" destOrd="0" presId="urn:microsoft.com/office/officeart/2005/8/layout/cycle2"/>
    <dgm:cxn modelId="{2A391D80-69B2-46A2-832C-2134C031B9CA}" type="presParOf" srcId="{B80AC303-3E76-454D-B57D-FE922B5AC2A6}" destId="{BB1650C4-1690-4EF3-B582-1D6F7183F2AB}" srcOrd="16" destOrd="0" presId="urn:microsoft.com/office/officeart/2005/8/layout/cycle2"/>
    <dgm:cxn modelId="{CDD49B0F-D891-4BA9-8310-CA0AA0E6FA0E}" type="presParOf" srcId="{B80AC303-3E76-454D-B57D-FE922B5AC2A6}" destId="{2B4D11B6-DC2C-4221-B5D4-F3DBAF9F7D60}" srcOrd="17" destOrd="0" presId="urn:microsoft.com/office/officeart/2005/8/layout/cycle2"/>
    <dgm:cxn modelId="{3BD1A46F-1F90-4E5E-BA52-04FC9C8727A3}" type="presParOf" srcId="{2B4D11B6-DC2C-4221-B5D4-F3DBAF9F7D60}" destId="{64DB8645-145B-4FAA-892F-5A8A6B38FBC0}" srcOrd="0" destOrd="0" presId="urn:microsoft.com/office/officeart/2005/8/layout/cycle2"/>
    <dgm:cxn modelId="{FD8174D9-F1EB-4DC7-B370-9C20D170AC64}" type="presParOf" srcId="{B80AC303-3E76-454D-B57D-FE922B5AC2A6}" destId="{1BEEE074-74FE-434F-9F81-08FB8682702B}" srcOrd="18" destOrd="0" presId="urn:microsoft.com/office/officeart/2005/8/layout/cycle2"/>
    <dgm:cxn modelId="{C8F3AE89-DD97-41E3-88DC-CC0D1056B9DA}" type="presParOf" srcId="{B80AC303-3E76-454D-B57D-FE922B5AC2A6}" destId="{BD668544-161A-4B4B-8A6C-5F4DBBF7DD59}" srcOrd="19" destOrd="0" presId="urn:microsoft.com/office/officeart/2005/8/layout/cycle2"/>
    <dgm:cxn modelId="{2D4D8095-BE66-4E02-84D6-83E0CE09B463}" type="presParOf" srcId="{BD668544-161A-4B4B-8A6C-5F4DBBF7DD59}" destId="{49127A9A-1DBE-4B5F-99D6-508A957A4EE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43067D-849E-464C-81B8-1CB821B702C3}">
      <dsp:nvSpPr>
        <dsp:cNvPr id="0" name=""/>
        <dsp:cNvSpPr/>
      </dsp:nvSpPr>
      <dsp:spPr>
        <a:xfrm>
          <a:off x="0" y="170609"/>
          <a:ext cx="8724901" cy="219195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6CF1D2-D8C7-4C32-95B4-6F2E964311FB}">
      <dsp:nvSpPr>
        <dsp:cNvPr id="0" name=""/>
        <dsp:cNvSpPr/>
      </dsp:nvSpPr>
      <dsp:spPr>
        <a:xfrm>
          <a:off x="431865" y="100703"/>
          <a:ext cx="2312394" cy="1857660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D88D61-4ACF-4461-841F-13B6A332330E}">
      <dsp:nvSpPr>
        <dsp:cNvPr id="0" name=""/>
        <dsp:cNvSpPr/>
      </dsp:nvSpPr>
      <dsp:spPr>
        <a:xfrm rot="10800000">
          <a:off x="272379" y="1822014"/>
          <a:ext cx="2631366" cy="4044313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500" b="1" kern="1200" dirty="0">
              <a:solidFill>
                <a:schemeClr val="tx1"/>
              </a:solidFill>
              <a:latin typeface="Century Gothic" panose="020B0502020202020204" pitchFamily="34" charset="0"/>
            </a:rPr>
            <a:t>Geología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500" kern="1200" dirty="0">
              <a:latin typeface="Century Gothic" panose="020B0502020202020204" pitchFamily="34" charset="0"/>
            </a:rPr>
            <a:t>Conjunto de </a:t>
          </a:r>
          <a:r>
            <a:rPr lang="es-PE" sz="1500" b="1" kern="1200" dirty="0">
              <a:solidFill>
                <a:schemeClr val="tx1"/>
              </a:solidFill>
              <a:latin typeface="Century Gothic" panose="020B0502020202020204" pitchFamily="34" charset="0"/>
            </a:rPr>
            <a:t>ciclos</a:t>
          </a:r>
          <a:r>
            <a:rPr lang="es-PE" sz="1500" kern="1200" dirty="0">
              <a:latin typeface="Century Gothic" panose="020B0502020202020204" pitchFamily="34" charset="0"/>
            </a:rPr>
            <a:t> de erosión y acumulación, que originan la </a:t>
          </a:r>
          <a:r>
            <a:rPr lang="es-PE" sz="1500" b="1" kern="1200" dirty="0">
              <a:solidFill>
                <a:schemeClr val="tx1"/>
              </a:solidFill>
              <a:latin typeface="Century Gothic" panose="020B0502020202020204" pitchFamily="34" charset="0"/>
            </a:rPr>
            <a:t>formación de estratos. 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500" kern="1200" dirty="0">
              <a:latin typeface="Century Gothic" panose="020B0502020202020204" pitchFamily="34" charset="0"/>
            </a:rPr>
            <a:t>Cronología: Edad de la tierra </a:t>
          </a:r>
          <a:r>
            <a:rPr lang="es-PE" sz="1500" kern="1200" dirty="0"/>
            <a:t>.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200" kern="1200" dirty="0"/>
        </a:p>
      </dsp:txBody>
      <dsp:txXfrm rot="10800000">
        <a:off x="353303" y="1822014"/>
        <a:ext cx="2469518" cy="3963389"/>
      </dsp:txXfrm>
    </dsp:sp>
    <dsp:sp modelId="{45066AE0-B2A0-4161-8751-495688915122}">
      <dsp:nvSpPr>
        <dsp:cNvPr id="0" name=""/>
        <dsp:cNvSpPr/>
      </dsp:nvSpPr>
      <dsp:spPr>
        <a:xfrm>
          <a:off x="3134985" y="100703"/>
          <a:ext cx="2312394" cy="1857660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984E68-D710-4E4E-9EDE-8C2D8A132C92}">
      <dsp:nvSpPr>
        <dsp:cNvPr id="0" name=""/>
        <dsp:cNvSpPr/>
      </dsp:nvSpPr>
      <dsp:spPr>
        <a:xfrm rot="10800000">
          <a:off x="3225307" y="1813779"/>
          <a:ext cx="2312394" cy="4044313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b="1" kern="1200" dirty="0">
              <a:solidFill>
                <a:schemeClr val="tx1"/>
              </a:solidFill>
              <a:latin typeface="Century Gothic" panose="020B0502020202020204" pitchFamily="34" charset="0"/>
            </a:rPr>
            <a:t>Arqueología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b="1" kern="1200" dirty="0">
              <a:solidFill>
                <a:schemeClr val="tx1"/>
              </a:solidFill>
              <a:latin typeface="Century Gothic" panose="020B0502020202020204" pitchFamily="34" charset="0"/>
            </a:rPr>
            <a:t>Proceso de acción antrópica.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b="1" kern="1200" dirty="0">
              <a:solidFill>
                <a:schemeClr val="tx1"/>
              </a:solidFill>
              <a:latin typeface="Century Gothic" panose="020B0502020202020204" pitchFamily="34" charset="0"/>
            </a:rPr>
            <a:t>Efecto</a:t>
          </a:r>
          <a:r>
            <a:rPr lang="es-PE" sz="1400" kern="1200" dirty="0">
              <a:latin typeface="Century Gothic" panose="020B0502020202020204" pitchFamily="34" charset="0"/>
            </a:rPr>
            <a:t> extraordinario que a </a:t>
          </a:r>
          <a:r>
            <a:rPr lang="es-PE" sz="1400" b="1" kern="1200" dirty="0">
              <a:solidFill>
                <a:schemeClr val="tx1"/>
              </a:solidFill>
              <a:latin typeface="Century Gothic" panose="020B0502020202020204" pitchFamily="34" charset="0"/>
            </a:rPr>
            <a:t>sociedad humana  </a:t>
          </a:r>
          <a:r>
            <a:rPr lang="es-PE" sz="1400" kern="1200" dirty="0">
              <a:latin typeface="Century Gothic" panose="020B0502020202020204" pitchFamily="34" charset="0"/>
            </a:rPr>
            <a:t>ha tenido modelado de a faz del planeta.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kern="1200" dirty="0">
              <a:latin typeface="Century Gothic" panose="020B0502020202020204" pitchFamily="34" charset="0"/>
            </a:rPr>
            <a:t>Estratos que no tienen equivalente geológico.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kern="1200" dirty="0">
              <a:latin typeface="Century Gothic" panose="020B0502020202020204" pitchFamily="34" charset="0"/>
            </a:rPr>
            <a:t>Permite realizar </a:t>
          </a:r>
          <a:r>
            <a:rPr lang="es-PE" sz="1400" b="1" kern="1200" dirty="0">
              <a:solidFill>
                <a:schemeClr val="tx1"/>
              </a:solidFill>
              <a:latin typeface="Century Gothic" panose="020B0502020202020204" pitchFamily="34" charset="0"/>
            </a:rPr>
            <a:t>interpretaciones.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kern="1200" dirty="0">
              <a:latin typeface="Century Gothic" panose="020B0502020202020204" pitchFamily="34" charset="0"/>
            </a:rPr>
            <a:t>Estratigrafía arqueológica como </a:t>
          </a:r>
          <a:r>
            <a:rPr lang="es-PE" sz="1400" b="1" kern="1200" dirty="0">
              <a:solidFill>
                <a:schemeClr val="tx1"/>
              </a:solidFill>
              <a:latin typeface="Century Gothic" panose="020B0502020202020204" pitchFamily="34" charset="0"/>
            </a:rPr>
            <a:t>proceso formativo.</a:t>
          </a:r>
        </a:p>
      </dsp:txBody>
      <dsp:txXfrm rot="10800000">
        <a:off x="3296421" y="1813779"/>
        <a:ext cx="2170166" cy="3973199"/>
      </dsp:txXfrm>
    </dsp:sp>
    <dsp:sp modelId="{274CDE27-5D35-40C6-94AD-5AFB368FC3AB}">
      <dsp:nvSpPr>
        <dsp:cNvPr id="0" name=""/>
        <dsp:cNvSpPr/>
      </dsp:nvSpPr>
      <dsp:spPr>
        <a:xfrm>
          <a:off x="5678619" y="100703"/>
          <a:ext cx="2773902" cy="1857660"/>
        </a:xfrm>
        <a:prstGeom prst="roundRect">
          <a:avLst>
            <a:gd name="adj" fmla="val 1000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2611D2-6334-42B2-A0F1-E1C9AC641CB0}">
      <dsp:nvSpPr>
        <dsp:cNvPr id="0" name=""/>
        <dsp:cNvSpPr/>
      </dsp:nvSpPr>
      <dsp:spPr>
        <a:xfrm rot="10800000">
          <a:off x="5909373" y="1822014"/>
          <a:ext cx="2312394" cy="4044313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b="1" kern="1200" dirty="0">
              <a:solidFill>
                <a:schemeClr val="tx1"/>
              </a:solidFill>
              <a:latin typeface="Century Gothic" panose="020B0502020202020204" pitchFamily="34" charset="0"/>
            </a:rPr>
            <a:t>Arquitectura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b="1" kern="1200" dirty="0">
              <a:solidFill>
                <a:schemeClr val="tx1"/>
              </a:solidFill>
              <a:latin typeface="Century Gothic" panose="020B0502020202020204" pitchFamily="34" charset="0"/>
            </a:rPr>
            <a:t>Factura humana.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kern="1200" dirty="0">
              <a:latin typeface="Century Gothic" panose="020B0502020202020204" pitchFamily="34" charset="0"/>
            </a:rPr>
            <a:t>Plasma en la </a:t>
          </a:r>
          <a:r>
            <a:rPr lang="es-PE" sz="1400" b="1" kern="1200" dirty="0">
              <a:solidFill>
                <a:schemeClr val="tx1"/>
              </a:solidFill>
              <a:latin typeface="Century Gothic" panose="020B0502020202020204" pitchFamily="34" charset="0"/>
            </a:rPr>
            <a:t>construcción de edificios </a:t>
          </a:r>
          <a:r>
            <a:rPr lang="es-PE" sz="1400" kern="1200" dirty="0">
              <a:latin typeface="Century Gothic" panose="020B0502020202020204" pitchFamily="34" charset="0"/>
            </a:rPr>
            <a:t>hasta mostrarse actividades modernas y contemporáneas…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kern="1200" dirty="0">
              <a:latin typeface="Century Gothic" panose="020B0502020202020204" pitchFamily="34" charset="0"/>
            </a:rPr>
            <a:t>Acompañada de una revolución en procesos de estratigrafía geológica y arqueológica.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kern="1200" dirty="0">
              <a:latin typeface="Century Gothic" panose="020B0502020202020204" pitchFamily="34" charset="0"/>
            </a:rPr>
            <a:t>Superposición de construcciones de diferente técnica y época.</a:t>
          </a:r>
        </a:p>
      </dsp:txBody>
      <dsp:txXfrm rot="10800000">
        <a:off x="5980487" y="1822014"/>
        <a:ext cx="2170166" cy="39731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43067D-849E-464C-81B8-1CB821B702C3}">
      <dsp:nvSpPr>
        <dsp:cNvPr id="0" name=""/>
        <dsp:cNvSpPr/>
      </dsp:nvSpPr>
      <dsp:spPr>
        <a:xfrm>
          <a:off x="0" y="170609"/>
          <a:ext cx="8724901" cy="2191955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6CF1D2-D8C7-4C32-95B4-6F2E964311FB}">
      <dsp:nvSpPr>
        <dsp:cNvPr id="0" name=""/>
        <dsp:cNvSpPr/>
      </dsp:nvSpPr>
      <dsp:spPr>
        <a:xfrm>
          <a:off x="431865" y="100703"/>
          <a:ext cx="2312394" cy="1857660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D88D61-4ACF-4461-841F-13B6A332330E}">
      <dsp:nvSpPr>
        <dsp:cNvPr id="0" name=""/>
        <dsp:cNvSpPr/>
      </dsp:nvSpPr>
      <dsp:spPr>
        <a:xfrm rot="10800000">
          <a:off x="272379" y="1822014"/>
          <a:ext cx="2631366" cy="4044313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500" b="1" kern="1200" dirty="0">
              <a:solidFill>
                <a:schemeClr val="tx1"/>
              </a:solidFill>
            </a:rPr>
            <a:t>Geología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500" b="0" i="0" kern="1200" dirty="0"/>
            <a:t>Capa horizontal de espesor más o menos uniforme, con interfaces nítidas en comparación con el estrato más joven que se sitúa encima y con el más antiguo.</a:t>
          </a:r>
          <a:endParaRPr lang="es-PE" sz="1500" kern="1200" dirty="0"/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500" kern="1200" dirty="0"/>
            <a:t>Estrato natural: Nivel formado por procesos geológicos.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500" kern="1200" dirty="0"/>
            <a:t>Cronología: Edad de la tierra .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200" kern="1200" dirty="0"/>
        </a:p>
      </dsp:txBody>
      <dsp:txXfrm rot="10800000">
        <a:off x="353303" y="1822014"/>
        <a:ext cx="2469518" cy="3963389"/>
      </dsp:txXfrm>
    </dsp:sp>
    <dsp:sp modelId="{45066AE0-B2A0-4161-8751-495688915122}">
      <dsp:nvSpPr>
        <dsp:cNvPr id="0" name=""/>
        <dsp:cNvSpPr/>
      </dsp:nvSpPr>
      <dsp:spPr>
        <a:xfrm>
          <a:off x="3134985" y="100703"/>
          <a:ext cx="2312394" cy="1857660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9302"/>
            <a:satOff val="226"/>
            <a:lumOff val="-8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984E68-D710-4E4E-9EDE-8C2D8A132C92}">
      <dsp:nvSpPr>
        <dsp:cNvPr id="0" name=""/>
        <dsp:cNvSpPr/>
      </dsp:nvSpPr>
      <dsp:spPr>
        <a:xfrm rot="10800000">
          <a:off x="3225307" y="1813779"/>
          <a:ext cx="2312394" cy="4044313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shade val="50000"/>
            <a:hueOff val="-394115"/>
            <a:satOff val="5189"/>
            <a:lumOff val="310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500" b="1" kern="1200" dirty="0">
              <a:solidFill>
                <a:schemeClr val="tx1"/>
              </a:solidFill>
            </a:rPr>
            <a:t>Arqueología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500" kern="1200" dirty="0"/>
            <a:t>Estratos que no tienen equivalente geológico.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500" kern="1200" dirty="0"/>
            <a:t>Permite realizar </a:t>
          </a:r>
          <a:r>
            <a:rPr lang="es-PE" sz="1500" b="1" kern="1200" dirty="0"/>
            <a:t>interpretaciones. 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500" b="1" kern="1200" dirty="0"/>
            <a:t>Capas correspondientes a procesos formativos.</a:t>
          </a:r>
        </a:p>
      </dsp:txBody>
      <dsp:txXfrm rot="10800000">
        <a:off x="3296421" y="1813779"/>
        <a:ext cx="2170166" cy="3973199"/>
      </dsp:txXfrm>
    </dsp:sp>
    <dsp:sp modelId="{274CDE27-5D35-40C6-94AD-5AFB368FC3AB}">
      <dsp:nvSpPr>
        <dsp:cNvPr id="0" name=""/>
        <dsp:cNvSpPr/>
      </dsp:nvSpPr>
      <dsp:spPr>
        <a:xfrm>
          <a:off x="5678619" y="100703"/>
          <a:ext cx="2773902" cy="1857660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18603"/>
            <a:satOff val="451"/>
            <a:lumOff val="-17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2611D2-6334-42B2-A0F1-E1C9AC641CB0}">
      <dsp:nvSpPr>
        <dsp:cNvPr id="0" name=""/>
        <dsp:cNvSpPr/>
      </dsp:nvSpPr>
      <dsp:spPr>
        <a:xfrm rot="10800000">
          <a:off x="5909373" y="1822014"/>
          <a:ext cx="2312394" cy="4044313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shade val="50000"/>
            <a:hueOff val="-394115"/>
            <a:satOff val="5189"/>
            <a:lumOff val="310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500" b="1" kern="1200" dirty="0">
              <a:solidFill>
                <a:schemeClr val="tx1"/>
              </a:solidFill>
            </a:rPr>
            <a:t>Arquitectura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500" kern="1200" dirty="0"/>
            <a:t>Acompañada de una revolución en procesos de estratigrafía geológica y arqueológica (contexto).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500" kern="1200" dirty="0"/>
            <a:t>Superposición de construcciones de diferente técnica y época.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500" kern="1200" dirty="0"/>
            <a:t>Horizontal: plantas 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500" kern="1200" dirty="0"/>
            <a:t>Vertical: elevaciones y cortes</a:t>
          </a:r>
        </a:p>
      </dsp:txBody>
      <dsp:txXfrm rot="10800000">
        <a:off x="5980487" y="1822014"/>
        <a:ext cx="2170166" cy="39731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C242BC-FE84-4EEC-B716-050EE998E6D2}">
      <dsp:nvSpPr>
        <dsp:cNvPr id="0" name=""/>
        <dsp:cNvSpPr/>
      </dsp:nvSpPr>
      <dsp:spPr>
        <a:xfrm>
          <a:off x="3620893" y="2100"/>
          <a:ext cx="961299" cy="96129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700" b="1" kern="1200" dirty="0">
              <a:solidFill>
                <a:schemeClr val="bg1"/>
              </a:solidFill>
              <a:latin typeface="Century Gothic" panose="020B0502020202020204" pitchFamily="34" charset="0"/>
            </a:rPr>
            <a:t>OBSERVACIÓN </a:t>
          </a:r>
        </a:p>
      </dsp:txBody>
      <dsp:txXfrm>
        <a:off x="3761672" y="142879"/>
        <a:ext cx="679741" cy="679741"/>
      </dsp:txXfrm>
    </dsp:sp>
    <dsp:sp modelId="{570FE58C-FDC0-4CAC-825A-CCD4B7DA4E39}">
      <dsp:nvSpPr>
        <dsp:cNvPr id="0" name=""/>
        <dsp:cNvSpPr/>
      </dsp:nvSpPr>
      <dsp:spPr>
        <a:xfrm rot="1080000">
          <a:off x="4653336" y="541352"/>
          <a:ext cx="255648" cy="32443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500" kern="1200"/>
        </a:p>
      </dsp:txBody>
      <dsp:txXfrm>
        <a:off x="4655213" y="594390"/>
        <a:ext cx="178954" cy="194662"/>
      </dsp:txXfrm>
    </dsp:sp>
    <dsp:sp modelId="{53DA6197-20D0-4FAF-A82A-58D2A5C898E4}">
      <dsp:nvSpPr>
        <dsp:cNvPr id="0" name=""/>
        <dsp:cNvSpPr/>
      </dsp:nvSpPr>
      <dsp:spPr>
        <a:xfrm>
          <a:off x="4993890" y="448214"/>
          <a:ext cx="961299" cy="961299"/>
        </a:xfrm>
        <a:prstGeom prst="ellipse">
          <a:avLst/>
        </a:prstGeom>
        <a:gradFill rotWithShape="0">
          <a:gsLst>
            <a:gs pos="0">
              <a:schemeClr val="accent3">
                <a:hueOff val="301178"/>
                <a:satOff val="11111"/>
                <a:lumOff val="-163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01178"/>
                <a:satOff val="11111"/>
                <a:lumOff val="-163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01178"/>
                <a:satOff val="11111"/>
                <a:lumOff val="-163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700" b="1" kern="1200" dirty="0">
              <a:solidFill>
                <a:schemeClr val="tx1"/>
              </a:solidFill>
              <a:latin typeface="Century Gothic" panose="020B0502020202020204" pitchFamily="34" charset="0"/>
            </a:rPr>
            <a:t>PREGUNTAS</a:t>
          </a:r>
        </a:p>
      </dsp:txBody>
      <dsp:txXfrm>
        <a:off x="5134669" y="588993"/>
        <a:ext cx="679741" cy="679741"/>
      </dsp:txXfrm>
    </dsp:sp>
    <dsp:sp modelId="{41BD6924-D180-4C64-A94D-D6273778EB3A}">
      <dsp:nvSpPr>
        <dsp:cNvPr id="0" name=""/>
        <dsp:cNvSpPr/>
      </dsp:nvSpPr>
      <dsp:spPr>
        <a:xfrm rot="3240000">
          <a:off x="5766742" y="1344761"/>
          <a:ext cx="255648" cy="32443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301178"/>
                <a:satOff val="11111"/>
                <a:lumOff val="-163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01178"/>
                <a:satOff val="11111"/>
                <a:lumOff val="-163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01178"/>
                <a:satOff val="11111"/>
                <a:lumOff val="-163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500" kern="1200"/>
        </a:p>
      </dsp:txBody>
      <dsp:txXfrm>
        <a:off x="5782549" y="1378626"/>
        <a:ext cx="178954" cy="194662"/>
      </dsp:txXfrm>
    </dsp:sp>
    <dsp:sp modelId="{22CEDFA0-991B-4315-ABC2-17F74EBC0727}">
      <dsp:nvSpPr>
        <dsp:cNvPr id="0" name=""/>
        <dsp:cNvSpPr/>
      </dsp:nvSpPr>
      <dsp:spPr>
        <a:xfrm>
          <a:off x="5842449" y="1616155"/>
          <a:ext cx="961299" cy="961299"/>
        </a:xfrm>
        <a:prstGeom prst="ellipse">
          <a:avLst/>
        </a:prstGeom>
        <a:gradFill rotWithShape="0">
          <a:gsLst>
            <a:gs pos="0">
              <a:schemeClr val="accent3">
                <a:hueOff val="602355"/>
                <a:satOff val="22222"/>
                <a:lumOff val="-326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602355"/>
                <a:satOff val="22222"/>
                <a:lumOff val="-326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602355"/>
                <a:satOff val="22222"/>
                <a:lumOff val="-326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700" b="1" kern="1200" dirty="0">
              <a:solidFill>
                <a:schemeClr val="tx1"/>
              </a:solidFill>
              <a:latin typeface="Century Gothic" panose="020B0502020202020204" pitchFamily="34" charset="0"/>
            </a:rPr>
            <a:t>BÚSQUEDA DE LITERATURA </a:t>
          </a:r>
          <a:endParaRPr lang="es-PE" sz="700" kern="1200" dirty="0"/>
        </a:p>
      </dsp:txBody>
      <dsp:txXfrm>
        <a:off x="5983228" y="1756934"/>
        <a:ext cx="679741" cy="679741"/>
      </dsp:txXfrm>
    </dsp:sp>
    <dsp:sp modelId="{978F0F36-5E78-4302-8949-0BD6CE7D0556}">
      <dsp:nvSpPr>
        <dsp:cNvPr id="0" name=""/>
        <dsp:cNvSpPr/>
      </dsp:nvSpPr>
      <dsp:spPr>
        <a:xfrm rot="5400000">
          <a:off x="6195274" y="2649177"/>
          <a:ext cx="255648" cy="32443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602355"/>
                <a:satOff val="22222"/>
                <a:lumOff val="-326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602355"/>
                <a:satOff val="22222"/>
                <a:lumOff val="-326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602355"/>
                <a:satOff val="22222"/>
                <a:lumOff val="-326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500" kern="1200"/>
        </a:p>
      </dsp:txBody>
      <dsp:txXfrm>
        <a:off x="6233621" y="2675718"/>
        <a:ext cx="178954" cy="194662"/>
      </dsp:txXfrm>
    </dsp:sp>
    <dsp:sp modelId="{CCD6C8E6-0BD7-4128-898E-55240F6CEB84}">
      <dsp:nvSpPr>
        <dsp:cNvPr id="0" name=""/>
        <dsp:cNvSpPr/>
      </dsp:nvSpPr>
      <dsp:spPr>
        <a:xfrm>
          <a:off x="5842449" y="3059810"/>
          <a:ext cx="961299" cy="961299"/>
        </a:xfrm>
        <a:prstGeom prst="ellipse">
          <a:avLst/>
        </a:prstGeom>
        <a:gradFill rotWithShape="0">
          <a:gsLst>
            <a:gs pos="0">
              <a:schemeClr val="accent3">
                <a:hueOff val="903533"/>
                <a:satOff val="33333"/>
                <a:lumOff val="-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3533"/>
                <a:satOff val="33333"/>
                <a:lumOff val="-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3533"/>
                <a:satOff val="33333"/>
                <a:lumOff val="-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700" b="1" kern="1200" dirty="0">
              <a:solidFill>
                <a:schemeClr val="tx1"/>
              </a:solidFill>
              <a:latin typeface="Century Gothic" panose="020B0502020202020204" pitchFamily="34" charset="0"/>
            </a:rPr>
            <a:t>HIPÓTESIS </a:t>
          </a:r>
        </a:p>
      </dsp:txBody>
      <dsp:txXfrm>
        <a:off x="5983228" y="3200589"/>
        <a:ext cx="679741" cy="679741"/>
      </dsp:txXfrm>
    </dsp:sp>
    <dsp:sp modelId="{7BB3053C-138E-4E57-A130-CD4C45FCE00C}">
      <dsp:nvSpPr>
        <dsp:cNvPr id="0" name=""/>
        <dsp:cNvSpPr/>
      </dsp:nvSpPr>
      <dsp:spPr>
        <a:xfrm rot="7560000">
          <a:off x="5775248" y="3956357"/>
          <a:ext cx="255648" cy="32443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903533"/>
                <a:satOff val="33333"/>
                <a:lumOff val="-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3533"/>
                <a:satOff val="33333"/>
                <a:lumOff val="-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3533"/>
                <a:satOff val="33333"/>
                <a:lumOff val="-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500" kern="1200"/>
        </a:p>
      </dsp:txBody>
      <dsp:txXfrm rot="10800000">
        <a:off x="5836135" y="3990222"/>
        <a:ext cx="178954" cy="194662"/>
      </dsp:txXfrm>
    </dsp:sp>
    <dsp:sp modelId="{54F364C8-C829-4C37-9329-54473679A7E9}">
      <dsp:nvSpPr>
        <dsp:cNvPr id="0" name=""/>
        <dsp:cNvSpPr/>
      </dsp:nvSpPr>
      <dsp:spPr>
        <a:xfrm>
          <a:off x="4993890" y="4227751"/>
          <a:ext cx="961299" cy="961299"/>
        </a:xfrm>
        <a:prstGeom prst="ellipse">
          <a:avLst/>
        </a:prstGeom>
        <a:gradFill rotWithShape="0">
          <a:gsLst>
            <a:gs pos="0">
              <a:schemeClr val="accent3">
                <a:hueOff val="1204711"/>
                <a:satOff val="44444"/>
                <a:lumOff val="-653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204711"/>
                <a:satOff val="44444"/>
                <a:lumOff val="-653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204711"/>
                <a:satOff val="44444"/>
                <a:lumOff val="-653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700" b="1" kern="1200" dirty="0">
              <a:solidFill>
                <a:schemeClr val="tx1"/>
              </a:solidFill>
            </a:rPr>
            <a:t>EXPERIMENTO</a:t>
          </a:r>
        </a:p>
      </dsp:txBody>
      <dsp:txXfrm>
        <a:off x="5134669" y="4368530"/>
        <a:ext cx="679741" cy="679741"/>
      </dsp:txXfrm>
    </dsp:sp>
    <dsp:sp modelId="{A9C82E1F-6045-403B-A1CA-E491CECA72BD}">
      <dsp:nvSpPr>
        <dsp:cNvPr id="0" name=""/>
        <dsp:cNvSpPr/>
      </dsp:nvSpPr>
      <dsp:spPr>
        <a:xfrm rot="9720000">
          <a:off x="4667098" y="4767002"/>
          <a:ext cx="255648" cy="32443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204711"/>
                <a:satOff val="44444"/>
                <a:lumOff val="-653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204711"/>
                <a:satOff val="44444"/>
                <a:lumOff val="-653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204711"/>
                <a:satOff val="44444"/>
                <a:lumOff val="-653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500" kern="1200"/>
        </a:p>
      </dsp:txBody>
      <dsp:txXfrm rot="10800000">
        <a:off x="4741915" y="4820040"/>
        <a:ext cx="178954" cy="194662"/>
      </dsp:txXfrm>
    </dsp:sp>
    <dsp:sp modelId="{FEDB80DA-D474-47BB-91E6-4B9F65C36B8B}">
      <dsp:nvSpPr>
        <dsp:cNvPr id="0" name=""/>
        <dsp:cNvSpPr/>
      </dsp:nvSpPr>
      <dsp:spPr>
        <a:xfrm>
          <a:off x="3620893" y="4673865"/>
          <a:ext cx="961299" cy="961299"/>
        </a:xfrm>
        <a:prstGeom prst="ellipse">
          <a:avLst/>
        </a:prstGeom>
        <a:gradFill rotWithShape="0">
          <a:gsLst>
            <a:gs pos="0">
              <a:schemeClr val="accent3">
                <a:hueOff val="1505888"/>
                <a:satOff val="55556"/>
                <a:lumOff val="-81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505888"/>
                <a:satOff val="55556"/>
                <a:lumOff val="-81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505888"/>
                <a:satOff val="55556"/>
                <a:lumOff val="-81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700" b="1" kern="1200" dirty="0">
              <a:solidFill>
                <a:schemeClr val="tx1"/>
              </a:solidFill>
            </a:rPr>
            <a:t>COLECCIÓN DE DATOS </a:t>
          </a:r>
        </a:p>
      </dsp:txBody>
      <dsp:txXfrm>
        <a:off x="3761672" y="4814644"/>
        <a:ext cx="679741" cy="679741"/>
      </dsp:txXfrm>
    </dsp:sp>
    <dsp:sp modelId="{964B6928-E36E-4FED-B856-508ECB74BCFA}">
      <dsp:nvSpPr>
        <dsp:cNvPr id="0" name=""/>
        <dsp:cNvSpPr/>
      </dsp:nvSpPr>
      <dsp:spPr>
        <a:xfrm rot="11880000">
          <a:off x="3294101" y="4771474"/>
          <a:ext cx="255648" cy="32443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505888"/>
                <a:satOff val="55556"/>
                <a:lumOff val="-81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505888"/>
                <a:satOff val="55556"/>
                <a:lumOff val="-81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505888"/>
                <a:satOff val="55556"/>
                <a:lumOff val="-81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500" kern="1200"/>
        </a:p>
      </dsp:txBody>
      <dsp:txXfrm rot="10800000">
        <a:off x="3368918" y="4848212"/>
        <a:ext cx="178954" cy="194662"/>
      </dsp:txXfrm>
    </dsp:sp>
    <dsp:sp modelId="{3D7F2201-30B5-4834-8ED1-35AA74F0F7AD}">
      <dsp:nvSpPr>
        <dsp:cNvPr id="0" name=""/>
        <dsp:cNvSpPr/>
      </dsp:nvSpPr>
      <dsp:spPr>
        <a:xfrm>
          <a:off x="2247896" y="4227751"/>
          <a:ext cx="961299" cy="961299"/>
        </a:xfrm>
        <a:prstGeom prst="ellipse">
          <a:avLst/>
        </a:prstGeom>
        <a:gradFill rotWithShape="0">
          <a:gsLst>
            <a:gs pos="0">
              <a:schemeClr val="accent3">
                <a:hueOff val="1807066"/>
                <a:satOff val="66667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7066"/>
                <a:satOff val="66667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7066"/>
                <a:satOff val="66667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700" b="1" kern="1200" dirty="0">
              <a:solidFill>
                <a:schemeClr val="tx1"/>
              </a:solidFill>
            </a:rPr>
            <a:t>CONCLUSIONES </a:t>
          </a:r>
        </a:p>
      </dsp:txBody>
      <dsp:txXfrm>
        <a:off x="2388675" y="4368530"/>
        <a:ext cx="679741" cy="679741"/>
      </dsp:txXfrm>
    </dsp:sp>
    <dsp:sp modelId="{82008FAB-7718-4FFA-B4D6-A4EBC104AA23}">
      <dsp:nvSpPr>
        <dsp:cNvPr id="0" name=""/>
        <dsp:cNvSpPr/>
      </dsp:nvSpPr>
      <dsp:spPr>
        <a:xfrm rot="14040000">
          <a:off x="2180695" y="3968064"/>
          <a:ext cx="255648" cy="32443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807066"/>
                <a:satOff val="66667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7066"/>
                <a:satOff val="66667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7066"/>
                <a:satOff val="66667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500" kern="1200"/>
        </a:p>
      </dsp:txBody>
      <dsp:txXfrm rot="10800000">
        <a:off x="2241582" y="4063975"/>
        <a:ext cx="178954" cy="194662"/>
      </dsp:txXfrm>
    </dsp:sp>
    <dsp:sp modelId="{0E78C10D-9DBF-43E1-AA36-CA0ACE4A17EB}">
      <dsp:nvSpPr>
        <dsp:cNvPr id="0" name=""/>
        <dsp:cNvSpPr/>
      </dsp:nvSpPr>
      <dsp:spPr>
        <a:xfrm>
          <a:off x="1399337" y="3059810"/>
          <a:ext cx="961299" cy="961299"/>
        </a:xfrm>
        <a:prstGeom prst="ellipse">
          <a:avLst/>
        </a:prstGeom>
        <a:gradFill rotWithShape="0">
          <a:gsLst>
            <a:gs pos="0">
              <a:schemeClr val="accent3">
                <a:hueOff val="2108244"/>
                <a:satOff val="77778"/>
                <a:lumOff val="-1143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108244"/>
                <a:satOff val="77778"/>
                <a:lumOff val="-1143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108244"/>
                <a:satOff val="77778"/>
                <a:lumOff val="-1143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700" b="1" kern="1200" dirty="0">
              <a:solidFill>
                <a:schemeClr val="tx1"/>
              </a:solidFill>
            </a:rPr>
            <a:t>COMPARTIR RESULTADOS </a:t>
          </a:r>
        </a:p>
      </dsp:txBody>
      <dsp:txXfrm>
        <a:off x="1540116" y="3200589"/>
        <a:ext cx="679741" cy="679741"/>
      </dsp:txXfrm>
    </dsp:sp>
    <dsp:sp modelId="{2998CF9F-B9E7-4E1E-9215-F15A5B15BAF9}">
      <dsp:nvSpPr>
        <dsp:cNvPr id="0" name=""/>
        <dsp:cNvSpPr/>
      </dsp:nvSpPr>
      <dsp:spPr>
        <a:xfrm rot="16200000">
          <a:off x="1752162" y="2663648"/>
          <a:ext cx="255648" cy="32443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2108244"/>
                <a:satOff val="77778"/>
                <a:lumOff val="-1143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108244"/>
                <a:satOff val="77778"/>
                <a:lumOff val="-1143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108244"/>
                <a:satOff val="77778"/>
                <a:lumOff val="-1143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500" kern="1200"/>
        </a:p>
      </dsp:txBody>
      <dsp:txXfrm>
        <a:off x="1790509" y="2766883"/>
        <a:ext cx="178954" cy="194662"/>
      </dsp:txXfrm>
    </dsp:sp>
    <dsp:sp modelId="{BB1650C4-1690-4EF3-B582-1D6F7183F2AB}">
      <dsp:nvSpPr>
        <dsp:cNvPr id="0" name=""/>
        <dsp:cNvSpPr/>
      </dsp:nvSpPr>
      <dsp:spPr>
        <a:xfrm>
          <a:off x="1399337" y="1616155"/>
          <a:ext cx="961299" cy="961299"/>
        </a:xfrm>
        <a:prstGeom prst="ellipse">
          <a:avLst/>
        </a:prstGeom>
        <a:gradFill rotWithShape="0">
          <a:gsLst>
            <a:gs pos="0">
              <a:schemeClr val="accent3">
                <a:hueOff val="2409421"/>
                <a:satOff val="88889"/>
                <a:lumOff val="-1307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409421"/>
                <a:satOff val="88889"/>
                <a:lumOff val="-1307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409421"/>
                <a:satOff val="88889"/>
                <a:lumOff val="-1307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700" b="1" kern="1200" dirty="0">
              <a:solidFill>
                <a:schemeClr val="tx1"/>
              </a:solidFill>
            </a:rPr>
            <a:t>DESARROLLAR INTERVENCIONES </a:t>
          </a:r>
        </a:p>
      </dsp:txBody>
      <dsp:txXfrm>
        <a:off x="1540116" y="1756934"/>
        <a:ext cx="679741" cy="679741"/>
      </dsp:txXfrm>
    </dsp:sp>
    <dsp:sp modelId="{2B4D11B6-DC2C-4221-B5D4-F3DBAF9F7D60}">
      <dsp:nvSpPr>
        <dsp:cNvPr id="0" name=""/>
        <dsp:cNvSpPr/>
      </dsp:nvSpPr>
      <dsp:spPr>
        <a:xfrm rot="18360000">
          <a:off x="2172189" y="1356468"/>
          <a:ext cx="255648" cy="32443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2409421"/>
                <a:satOff val="88889"/>
                <a:lumOff val="-1307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409421"/>
                <a:satOff val="88889"/>
                <a:lumOff val="-1307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409421"/>
                <a:satOff val="88889"/>
                <a:lumOff val="-1307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500" kern="1200"/>
        </a:p>
      </dsp:txBody>
      <dsp:txXfrm>
        <a:off x="2187996" y="1452379"/>
        <a:ext cx="178954" cy="194662"/>
      </dsp:txXfrm>
    </dsp:sp>
    <dsp:sp modelId="{1BEEE074-74FE-434F-9F81-08FB8682702B}">
      <dsp:nvSpPr>
        <dsp:cNvPr id="0" name=""/>
        <dsp:cNvSpPr/>
      </dsp:nvSpPr>
      <dsp:spPr>
        <a:xfrm>
          <a:off x="2247896" y="448214"/>
          <a:ext cx="961299" cy="961299"/>
        </a:xfrm>
        <a:prstGeom prst="ellipse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700" b="1" kern="1200" dirty="0">
              <a:solidFill>
                <a:schemeClr val="tx1"/>
              </a:solidFill>
            </a:rPr>
            <a:t>HACER NUEVAS PREGUNTAS </a:t>
          </a:r>
        </a:p>
      </dsp:txBody>
      <dsp:txXfrm>
        <a:off x="2388675" y="588993"/>
        <a:ext cx="679741" cy="679741"/>
      </dsp:txXfrm>
    </dsp:sp>
    <dsp:sp modelId="{BD668544-161A-4B4B-8A6C-5F4DBBF7DD59}">
      <dsp:nvSpPr>
        <dsp:cNvPr id="0" name=""/>
        <dsp:cNvSpPr/>
      </dsp:nvSpPr>
      <dsp:spPr>
        <a:xfrm rot="20520000">
          <a:off x="3280339" y="545823"/>
          <a:ext cx="255648" cy="32443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500" kern="1200"/>
        </a:p>
      </dsp:txBody>
      <dsp:txXfrm>
        <a:off x="3282216" y="622561"/>
        <a:ext cx="178954" cy="1946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 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 /><Relationship Id="rId2" Type="http://schemas.openxmlformats.org/officeDocument/2006/relationships/image" Target="../media/image55.emf" /><Relationship Id="rId1" Type="http://schemas.openxmlformats.org/officeDocument/2006/relationships/image" Target="../media/image54.emf" /><Relationship Id="rId4" Type="http://schemas.openxmlformats.org/officeDocument/2006/relationships/image" Target="../media/image57.emf" 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 /><Relationship Id="rId2" Type="http://schemas.openxmlformats.org/officeDocument/2006/relationships/image" Target="../media/image59.emf" /><Relationship Id="rId1" Type="http://schemas.openxmlformats.org/officeDocument/2006/relationships/image" Target="../media/image58.emf" /><Relationship Id="rId4" Type="http://schemas.openxmlformats.org/officeDocument/2006/relationships/image" Target="../media/image61.emf" 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 /><Relationship Id="rId2" Type="http://schemas.openxmlformats.org/officeDocument/2006/relationships/image" Target="../media/image63.emf" /><Relationship Id="rId1" Type="http://schemas.openxmlformats.org/officeDocument/2006/relationships/image" Target="../media/image62.emf" /><Relationship Id="rId4" Type="http://schemas.openxmlformats.org/officeDocument/2006/relationships/image" Target="../media/image65.emf" 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97313" y="0"/>
            <a:ext cx="2982912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CB82C8-B1FE-4821-B094-F32ABEBFFE55}" type="datetimeFigureOut">
              <a:rPr lang="es-PE" smtClean="0"/>
              <a:t>23/06/2022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82913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97313" y="8829675"/>
            <a:ext cx="2982912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98FA5-21FB-411D-977D-F456CF2B93F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780010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0455" y="1925638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7655" y="4590329"/>
            <a:ext cx="6858000" cy="8683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6261-FFAA-7045-8004-DD4CEEF206B0}" type="datetimeFigureOut">
              <a:rPr lang="es-ES_tradnl" smtClean="0"/>
              <a:t>23/06/2022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B9AE6-6815-5C4D-BFBD-264055F60E15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6261-FFAA-7045-8004-DD4CEEF206B0}" type="datetimeFigureOut">
              <a:rPr lang="es-ES_tradnl" smtClean="0"/>
              <a:t>23/06/2022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B9AE6-6815-5C4D-BFBD-264055F60E15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6261-FFAA-7045-8004-DD4CEEF206B0}" type="datetimeFigureOut">
              <a:rPr lang="es-ES_tradnl" smtClean="0"/>
              <a:t>23/06/2022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B9AE6-6815-5C4D-BFBD-264055F60E15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82107"/>
            <a:ext cx="7886700" cy="120694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360274"/>
            <a:ext cx="7886700" cy="385363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6261-FFAA-7045-8004-DD4CEEF206B0}" type="datetimeFigureOut">
              <a:rPr lang="es-ES_tradnl" smtClean="0"/>
              <a:t>23/06/2022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B9AE6-6815-5C4D-BFBD-264055F60E15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60337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16479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6261-FFAA-7045-8004-DD4CEEF206B0}" type="datetimeFigureOut">
              <a:rPr lang="es-ES_tradnl" smtClean="0"/>
              <a:t>23/06/2022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B9AE6-6815-5C4D-BFBD-264055F60E15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216727"/>
            <a:ext cx="3886200" cy="396023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216727"/>
            <a:ext cx="3886200" cy="396023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6261-FFAA-7045-8004-DD4CEEF206B0}" type="datetimeFigureOut">
              <a:rPr lang="es-ES_tradnl" smtClean="0"/>
              <a:t>23/06/2022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B9AE6-6815-5C4D-BFBD-264055F60E15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02251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05783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881745"/>
            <a:ext cx="3868340" cy="330791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205783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881745"/>
            <a:ext cx="3887391" cy="330791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6261-FFAA-7045-8004-DD4CEEF206B0}" type="datetimeFigureOut">
              <a:rPr lang="es-ES_tradnl" smtClean="0"/>
              <a:t>23/06/2022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B9AE6-6815-5C4D-BFBD-264055F60E15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6261-FFAA-7045-8004-DD4CEEF206B0}" type="datetimeFigureOut">
              <a:rPr lang="es-ES_tradnl" smtClean="0"/>
              <a:t>23/06/2022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B9AE6-6815-5C4D-BFBD-264055F60E15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6261-FFAA-7045-8004-DD4CEEF206B0}" type="datetimeFigureOut">
              <a:rPr lang="es-ES_tradnl" smtClean="0"/>
              <a:t>23/06/2022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B9AE6-6815-5C4D-BFBD-264055F60E15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6261-FFAA-7045-8004-DD4CEEF206B0}" type="datetimeFigureOut">
              <a:rPr lang="es-ES_tradnl" smtClean="0"/>
              <a:t>23/06/2022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B9AE6-6815-5C4D-BFBD-264055F60E15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6261-FFAA-7045-8004-DD4CEEF206B0}" type="datetimeFigureOut">
              <a:rPr lang="es-ES_tradnl" smtClean="0"/>
              <a:t>23/06/2022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B9AE6-6815-5C4D-BFBD-264055F60E15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jp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image" Target="../media/image3.png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image" Target="../media/image2.png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65018"/>
            <a:ext cx="9282545" cy="619298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32623"/>
            <a:ext cx="2021206" cy="41232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973939"/>
            <a:ext cx="7886700" cy="12069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_tradnl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341801"/>
            <a:ext cx="7886700" cy="3853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los estilos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36261-FFAA-7045-8004-DD4CEEF206B0}" type="datetimeFigureOut">
              <a:rPr lang="es-ES_tradnl" smtClean="0"/>
              <a:t>23/06/2022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B9AE6-6815-5C4D-BFBD-264055F60E15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15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27" y="6356351"/>
            <a:ext cx="9642763" cy="501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946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7" Type="http://schemas.openxmlformats.org/officeDocument/2006/relationships/image" Target="../media/image34.jpeg" /><Relationship Id="rId2" Type="http://schemas.openxmlformats.org/officeDocument/2006/relationships/image" Target="../media/image29.jp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3.jpeg" /><Relationship Id="rId5" Type="http://schemas.openxmlformats.org/officeDocument/2006/relationships/image" Target="../media/image32.png" /><Relationship Id="rId4" Type="http://schemas.openxmlformats.org/officeDocument/2006/relationships/image" Target="../media/image31.jpe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 /><Relationship Id="rId2" Type="http://schemas.openxmlformats.org/officeDocument/2006/relationships/diagramData" Target="../diagrams/data3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3.xml" /><Relationship Id="rId5" Type="http://schemas.openxmlformats.org/officeDocument/2006/relationships/diagramColors" Target="../diagrams/colors3.xml" /><Relationship Id="rId4" Type="http://schemas.openxmlformats.org/officeDocument/2006/relationships/diagramQuickStyle" Target="../diagrams/quickStyle3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 /><Relationship Id="rId2" Type="http://schemas.openxmlformats.org/officeDocument/2006/relationships/image" Target="../media/image35.JP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38.png" /><Relationship Id="rId4" Type="http://schemas.openxmlformats.org/officeDocument/2006/relationships/image" Target="../media/image37.jpe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 /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1.jpe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file:///C:/Users/Igarcia/Downloads/760-Texto%20del%20art&#195;&#173;culo-2403-2-10-20161215.pdf" TargetMode="External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 /><Relationship Id="rId2" Type="http://schemas.openxmlformats.org/officeDocument/2006/relationships/image" Target="../media/image43.jpe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 /><Relationship Id="rId2" Type="http://schemas.openxmlformats.org/officeDocument/2006/relationships/image" Target="../media/image45.jpe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9.jpg" /><Relationship Id="rId5" Type="http://schemas.openxmlformats.org/officeDocument/2006/relationships/image" Target="../media/image48.JPG" /><Relationship Id="rId4" Type="http://schemas.openxmlformats.org/officeDocument/2006/relationships/image" Target="../media/image47.jp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 /><Relationship Id="rId2" Type="http://schemas.openxmlformats.org/officeDocument/2006/relationships/image" Target="../media/image50.pn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 /><Relationship Id="rId2" Type="http://schemas.openxmlformats.org/officeDocument/2006/relationships/slideLayout" Target="../slideLayouts/slideLayout7.xml" /><Relationship Id="rId1" Type="http://schemas.openxmlformats.org/officeDocument/2006/relationships/vmlDrawing" Target="../drawings/vmlDrawing1.vml" /><Relationship Id="rId4" Type="http://schemas.openxmlformats.org/officeDocument/2006/relationships/image" Target="../media/image53.emf" 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 /><Relationship Id="rId3" Type="http://schemas.openxmlformats.org/officeDocument/2006/relationships/oleObject" Target="../embeddings/oleObject2.bin" /><Relationship Id="rId7" Type="http://schemas.openxmlformats.org/officeDocument/2006/relationships/oleObject" Target="../embeddings/oleObject4.bin" /><Relationship Id="rId2" Type="http://schemas.openxmlformats.org/officeDocument/2006/relationships/slideLayout" Target="../slideLayouts/slideLayout7.xml" /><Relationship Id="rId1" Type="http://schemas.openxmlformats.org/officeDocument/2006/relationships/vmlDrawing" Target="../drawings/vmlDrawing2.vml" /><Relationship Id="rId6" Type="http://schemas.openxmlformats.org/officeDocument/2006/relationships/image" Target="../media/image55.emf" /><Relationship Id="rId5" Type="http://schemas.openxmlformats.org/officeDocument/2006/relationships/oleObject" Target="../embeddings/oleObject3.bin" /><Relationship Id="rId10" Type="http://schemas.openxmlformats.org/officeDocument/2006/relationships/image" Target="../media/image57.emf" /><Relationship Id="rId4" Type="http://schemas.openxmlformats.org/officeDocument/2006/relationships/image" Target="../media/image54.emf" /><Relationship Id="rId9" Type="http://schemas.openxmlformats.org/officeDocument/2006/relationships/oleObject" Target="../embeddings/oleObject5.bin" 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 /><Relationship Id="rId3" Type="http://schemas.openxmlformats.org/officeDocument/2006/relationships/oleObject" Target="../embeddings/oleObject6.bin" /><Relationship Id="rId7" Type="http://schemas.openxmlformats.org/officeDocument/2006/relationships/oleObject" Target="../embeddings/oleObject8.bin" /><Relationship Id="rId2" Type="http://schemas.openxmlformats.org/officeDocument/2006/relationships/slideLayout" Target="../slideLayouts/slideLayout7.xml" /><Relationship Id="rId1" Type="http://schemas.openxmlformats.org/officeDocument/2006/relationships/vmlDrawing" Target="../drawings/vmlDrawing3.vml" /><Relationship Id="rId6" Type="http://schemas.openxmlformats.org/officeDocument/2006/relationships/image" Target="../media/image59.emf" /><Relationship Id="rId5" Type="http://schemas.openxmlformats.org/officeDocument/2006/relationships/oleObject" Target="../embeddings/oleObject7.bin" /><Relationship Id="rId10" Type="http://schemas.openxmlformats.org/officeDocument/2006/relationships/image" Target="../media/image61.emf" /><Relationship Id="rId4" Type="http://schemas.openxmlformats.org/officeDocument/2006/relationships/image" Target="../media/image58.emf" /><Relationship Id="rId9" Type="http://schemas.openxmlformats.org/officeDocument/2006/relationships/oleObject" Target="../embeddings/oleObject9.bin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1.xml" 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 /><Relationship Id="rId3" Type="http://schemas.openxmlformats.org/officeDocument/2006/relationships/oleObject" Target="../embeddings/oleObject10.bin" /><Relationship Id="rId7" Type="http://schemas.openxmlformats.org/officeDocument/2006/relationships/oleObject" Target="../embeddings/oleObject12.bin" /><Relationship Id="rId2" Type="http://schemas.openxmlformats.org/officeDocument/2006/relationships/slideLayout" Target="../slideLayouts/slideLayout7.xml" /><Relationship Id="rId1" Type="http://schemas.openxmlformats.org/officeDocument/2006/relationships/vmlDrawing" Target="../drawings/vmlDrawing4.vml" /><Relationship Id="rId6" Type="http://schemas.openxmlformats.org/officeDocument/2006/relationships/image" Target="../media/image63.emf" /><Relationship Id="rId5" Type="http://schemas.openxmlformats.org/officeDocument/2006/relationships/oleObject" Target="../embeddings/oleObject11.bin" /><Relationship Id="rId10" Type="http://schemas.openxmlformats.org/officeDocument/2006/relationships/image" Target="../media/image65.emf" /><Relationship Id="rId4" Type="http://schemas.openxmlformats.org/officeDocument/2006/relationships/image" Target="../media/image62.emf" /><Relationship Id="rId9" Type="http://schemas.openxmlformats.org/officeDocument/2006/relationships/oleObject" Target="../embeddings/oleObject13.bin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 /><Relationship Id="rId2" Type="http://schemas.openxmlformats.org/officeDocument/2006/relationships/image" Target="../media/image66.emf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68.emf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 /><Relationship Id="rId2" Type="http://schemas.openxmlformats.org/officeDocument/2006/relationships/image" Target="../media/image69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72.png" /><Relationship Id="rId4" Type="http://schemas.openxmlformats.org/officeDocument/2006/relationships/image" Target="../media/image71.png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 /><Relationship Id="rId2" Type="http://schemas.openxmlformats.org/officeDocument/2006/relationships/image" Target="../media/image73.png" /><Relationship Id="rId1" Type="http://schemas.openxmlformats.org/officeDocument/2006/relationships/slideLayout" Target="../slideLayouts/slideLayout7.xml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 /><Relationship Id="rId2" Type="http://schemas.openxmlformats.org/officeDocument/2006/relationships/slideLayout" Target="../slideLayouts/slideLayout7.xml" /><Relationship Id="rId1" Type="http://schemas.openxmlformats.org/officeDocument/2006/relationships/vmlDrawing" Target="../drawings/vmlDrawing5.vml" /><Relationship Id="rId4" Type="http://schemas.openxmlformats.org/officeDocument/2006/relationships/image" Target="../media/image75.emf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 /><Relationship Id="rId3" Type="http://schemas.openxmlformats.org/officeDocument/2006/relationships/diagramLayout" Target="../diagrams/layout1.xml" /><Relationship Id="rId7" Type="http://schemas.openxmlformats.org/officeDocument/2006/relationships/image" Target="../media/image8.jpeg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Relationship Id="rId9" Type="http://schemas.openxmlformats.org/officeDocument/2006/relationships/image" Target="../media/image10.jpe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 /><Relationship Id="rId3" Type="http://schemas.openxmlformats.org/officeDocument/2006/relationships/diagramLayout" Target="../diagrams/layout2.xml" /><Relationship Id="rId7" Type="http://schemas.openxmlformats.org/officeDocument/2006/relationships/image" Target="../media/image9.jpeg" /><Relationship Id="rId2" Type="http://schemas.openxmlformats.org/officeDocument/2006/relationships/diagramData" Target="../diagrams/data2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2.xml" /><Relationship Id="rId5" Type="http://schemas.openxmlformats.org/officeDocument/2006/relationships/diagramColors" Target="../diagrams/colors2.xml" /><Relationship Id="rId4" Type="http://schemas.openxmlformats.org/officeDocument/2006/relationships/diagramQuickStyle" Target="../diagrams/quickStyle2.xml" /><Relationship Id="rId9" Type="http://schemas.openxmlformats.org/officeDocument/2006/relationships/image" Target="../media/image12.jpeg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7.jpeg" /><Relationship Id="rId4" Type="http://schemas.openxmlformats.org/officeDocument/2006/relationships/image" Target="../media/image16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harrismatrix.com/wp-content/uploads/2017/11/ES_Principios_de_Estratigrafia_Arqueologica.pdf" TargetMode="External" /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9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 /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0186" t="55939" r="43709" b="7369"/>
          <a:stretch/>
        </p:blipFill>
        <p:spPr>
          <a:xfrm>
            <a:off x="1337064" y="1144295"/>
            <a:ext cx="6795890" cy="4957575"/>
          </a:xfrm>
          <a:prstGeom prst="rect">
            <a:avLst/>
          </a:prstGeom>
        </p:spPr>
      </p:pic>
      <p:sp>
        <p:nvSpPr>
          <p:cNvPr id="3074" name="Subtítulo 2"/>
          <p:cNvSpPr>
            <a:spLocks noGrp="1" noChangeArrowheads="1"/>
          </p:cNvSpPr>
          <p:nvPr>
            <p:ph type="subTitle" idx="1"/>
          </p:nvPr>
        </p:nvSpPr>
        <p:spPr>
          <a:xfrm>
            <a:off x="4524976" y="6101870"/>
            <a:ext cx="3520531" cy="645459"/>
          </a:xfrm>
        </p:spPr>
        <p:txBody>
          <a:bodyPr>
            <a:noAutofit/>
          </a:bodyPr>
          <a:lstStyle/>
          <a:p>
            <a:pPr algn="r">
              <a:spcBef>
                <a:spcPts val="0"/>
              </a:spcBef>
            </a:pPr>
            <a:r>
              <a:rPr lang="es-PE" sz="1800" b="1" dirty="0">
                <a:latin typeface="Century Gothic" panose="020B0502020202020204" pitchFamily="34" charset="0"/>
              </a:rPr>
              <a:t>Ingrid García Miranda </a:t>
            </a:r>
          </a:p>
          <a:p>
            <a:pPr algn="r">
              <a:spcBef>
                <a:spcPts val="0"/>
              </a:spcBef>
            </a:pPr>
            <a:r>
              <a:rPr lang="es-PE" sz="1800" b="1" dirty="0">
                <a:latin typeface="Century Gothic" panose="020B0502020202020204" pitchFamily="34" charset="0"/>
              </a:rPr>
              <a:t>Conservadora/Restauradora </a:t>
            </a: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1162170" y="4205590"/>
            <a:ext cx="6970784" cy="1421471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s-ES_tradnl"/>
            </a:defPPr>
            <a:lvl1pPr algn="ctr">
              <a:defRPr sz="2800" b="1" i="1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i="0" dirty="0">
                <a:solidFill>
                  <a:schemeClr val="bg1"/>
                </a:solidFill>
                <a:latin typeface="Century Gothic" panose="020B0502020202020204" pitchFamily="34" charset="0"/>
              </a:rPr>
              <a:t>Metodología de prospección en inmuebles históricos: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i="0" dirty="0">
                <a:solidFill>
                  <a:schemeClr val="bg1"/>
                </a:solidFill>
                <a:latin typeface="Century Gothic" panose="020B0502020202020204" pitchFamily="34" charset="0"/>
              </a:rPr>
              <a:t>“Como realizar Estratigrafías de color”</a:t>
            </a:r>
          </a:p>
        </p:txBody>
      </p:sp>
      <p:sp>
        <p:nvSpPr>
          <p:cNvPr id="2" name="Rectángulo 1"/>
          <p:cNvSpPr/>
          <p:nvPr/>
        </p:nvSpPr>
        <p:spPr>
          <a:xfrm>
            <a:off x="510746" y="90616"/>
            <a:ext cx="2323070" cy="494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64297" t="18224" r="19511" b="75076"/>
          <a:stretch/>
        </p:blipFill>
        <p:spPr>
          <a:xfrm>
            <a:off x="6128513" y="90616"/>
            <a:ext cx="2333625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91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esultado de imagen para estratigrafÃ­a de monumento historic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" t="3409" r="1582" b="4469"/>
          <a:stretch/>
        </p:blipFill>
        <p:spPr bwMode="auto">
          <a:xfrm>
            <a:off x="2751438" y="675503"/>
            <a:ext cx="6392562" cy="551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2397210" y="6239678"/>
            <a:ext cx="681423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PE" sz="1100" dirty="0"/>
              <a:t>Santo Adriano de Tuñón. Estratigrafía e historia constructiva</a:t>
            </a:r>
          </a:p>
          <a:p>
            <a:pPr algn="r"/>
            <a:r>
              <a:rPr lang="es-PE" sz="1100" dirty="0" err="1"/>
              <a:t>Posted</a:t>
            </a:r>
            <a:r>
              <a:rPr lang="es-PE" sz="1100" dirty="0"/>
              <a:t> </a:t>
            </a:r>
            <a:r>
              <a:rPr lang="es-PE" sz="1100" dirty="0" err="1"/>
              <a:t>on</a:t>
            </a:r>
            <a:r>
              <a:rPr lang="es-PE" sz="1100" dirty="0"/>
              <a:t> 31 octubre, 2017 in Blog </a:t>
            </a:r>
            <a:r>
              <a:rPr lang="es-PE" sz="1100" dirty="0" err="1"/>
              <a:t>by</a:t>
            </a:r>
            <a:r>
              <a:rPr lang="es-PE" sz="1100" dirty="0"/>
              <a:t> </a:t>
            </a:r>
            <a:r>
              <a:rPr lang="es-PE" sz="1100" dirty="0" err="1"/>
              <a:t>Apiaa</a:t>
            </a:r>
            <a:endParaRPr lang="es-PE" sz="1100" dirty="0"/>
          </a:p>
          <a:p>
            <a:pPr algn="r"/>
            <a:r>
              <a:rPr lang="es-PE" sz="1100" dirty="0"/>
              <a:t>http://www.asociacionapiaa.com/santo-adriano-de-tunon-estratigrafia-e-historia-constructiva/</a:t>
            </a: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227635" y="3229231"/>
            <a:ext cx="2317857" cy="3216423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>
              <a:lnSpc>
                <a:spcPct val="110000"/>
              </a:lnSpc>
            </a:pPr>
            <a:r>
              <a:rPr lang="en-US" sz="2900" dirty="0">
                <a:latin typeface="Century Gothic" panose="020B0502020202020204" pitchFamily="34" charset="0"/>
              </a:rPr>
              <a:t>Los principios de estratigrafía arqueológica permite la </a:t>
            </a:r>
            <a:r>
              <a:rPr lang="en-US" sz="2900" dirty="0" err="1">
                <a:latin typeface="Century Gothic" panose="020B0502020202020204" pitchFamily="34" charset="0"/>
              </a:rPr>
              <a:t>comprensioón</a:t>
            </a:r>
            <a:r>
              <a:rPr lang="en-US" sz="2900" dirty="0">
                <a:latin typeface="Century Gothic" panose="020B0502020202020204" pitchFamily="34" charset="0"/>
              </a:rPr>
              <a:t> </a:t>
            </a:r>
            <a:r>
              <a:rPr lang="en-US" sz="2900" dirty="0" err="1">
                <a:latin typeface="Century Gothic" panose="020B0502020202020204" pitchFamily="34" charset="0"/>
              </a:rPr>
              <a:t>secuencial</a:t>
            </a:r>
            <a:r>
              <a:rPr lang="en-US" sz="2900" dirty="0">
                <a:latin typeface="Century Gothic" panose="020B0502020202020204" pitchFamily="34" charset="0"/>
              </a:rPr>
              <a:t> de </a:t>
            </a:r>
            <a:r>
              <a:rPr lang="en-US" sz="2900" dirty="0" err="1">
                <a:latin typeface="Century Gothic" panose="020B0502020202020204" pitchFamily="34" charset="0"/>
              </a:rPr>
              <a:t>capas</a:t>
            </a:r>
            <a:r>
              <a:rPr lang="en-US" sz="2900" dirty="0">
                <a:latin typeface="Century Gothic" panose="020B0502020202020204" pitchFamily="34" charset="0"/>
              </a:rPr>
              <a:t>, </a:t>
            </a:r>
            <a:r>
              <a:rPr lang="en-US" sz="2900" dirty="0" err="1">
                <a:latin typeface="Century Gothic" panose="020B0502020202020204" pitchFamily="34" charset="0"/>
              </a:rPr>
              <a:t>por</a:t>
            </a:r>
            <a:r>
              <a:rPr lang="en-US" sz="2900" dirty="0">
                <a:latin typeface="Century Gothic" panose="020B0502020202020204" pitchFamily="34" charset="0"/>
              </a:rPr>
              <a:t> lo </a:t>
            </a:r>
            <a:r>
              <a:rPr lang="en-US" sz="2900" dirty="0" err="1">
                <a:latin typeface="Century Gothic" panose="020B0502020202020204" pitchFamily="34" charset="0"/>
              </a:rPr>
              <a:t>tanto</a:t>
            </a:r>
            <a:r>
              <a:rPr lang="en-US" sz="2900" dirty="0">
                <a:latin typeface="Century Gothic" panose="020B0502020202020204" pitchFamily="34" charset="0"/>
              </a:rPr>
              <a:t> </a:t>
            </a:r>
            <a:r>
              <a:rPr lang="en-US" sz="2900" dirty="0" err="1">
                <a:latin typeface="Century Gothic" panose="020B0502020202020204" pitchFamily="34" charset="0"/>
              </a:rPr>
              <a:t>aplicables</a:t>
            </a:r>
            <a:r>
              <a:rPr lang="en-US" sz="2900" dirty="0">
                <a:latin typeface="Century Gothic" panose="020B0502020202020204" pitchFamily="34" charset="0"/>
              </a:rPr>
              <a:t> en </a:t>
            </a:r>
            <a:r>
              <a:rPr lang="en-US" sz="2900" dirty="0" err="1">
                <a:latin typeface="Century Gothic" panose="020B0502020202020204" pitchFamily="34" charset="0"/>
              </a:rPr>
              <a:t>todo</a:t>
            </a:r>
            <a:r>
              <a:rPr lang="en-US" sz="2900" dirty="0">
                <a:latin typeface="Century Gothic" panose="020B0502020202020204" pitchFamily="34" charset="0"/>
              </a:rPr>
              <a:t> </a:t>
            </a:r>
            <a:r>
              <a:rPr lang="en-US" sz="2900" dirty="0" err="1">
                <a:latin typeface="Century Gothic" panose="020B0502020202020204" pitchFamily="34" charset="0"/>
              </a:rPr>
              <a:t>lugar</a:t>
            </a:r>
            <a:r>
              <a:rPr lang="en-US" sz="2900" dirty="0">
                <a:latin typeface="Century Gothic" panose="020B0502020202020204" pitchFamily="34" charset="0"/>
              </a:rPr>
              <a:t>. </a:t>
            </a:r>
          </a:p>
          <a:p>
            <a:pPr>
              <a:lnSpc>
                <a:spcPct val="11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Edward C. Harris (n. 1946) Principios de estratigrafía Arqueológica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s-PE" dirty="0"/>
          </a:p>
        </p:txBody>
      </p:sp>
      <p:sp>
        <p:nvSpPr>
          <p:cNvPr id="6" name="Rectángulo 5"/>
          <p:cNvSpPr/>
          <p:nvPr/>
        </p:nvSpPr>
        <p:spPr>
          <a:xfrm>
            <a:off x="510746" y="90616"/>
            <a:ext cx="2323070" cy="494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93561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69875" y="1376036"/>
            <a:ext cx="4572000" cy="53399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PE" dirty="0">
                <a:solidFill>
                  <a:srgbClr val="231915"/>
                </a:solidFill>
                <a:latin typeface="Century Gothic" panose="020B0502020202020204" pitchFamily="34" charset="0"/>
              </a:rPr>
              <a:t>La principal estrategia para llevar acabo el estudio de los edificios históricos es </a:t>
            </a:r>
            <a:r>
              <a:rPr lang="es-PE" b="1" dirty="0">
                <a:solidFill>
                  <a:srgbClr val="231915"/>
                </a:solidFill>
                <a:latin typeface="Century Gothic" panose="020B0502020202020204" pitchFamily="34" charset="0"/>
              </a:rPr>
              <a:t>el empleo de la estratigrafía y la tipología apoyada en disciplinas</a:t>
            </a:r>
            <a:r>
              <a:rPr lang="es-PE" dirty="0">
                <a:solidFill>
                  <a:srgbClr val="231915"/>
                </a:solidFill>
                <a:latin typeface="Century Gothic" panose="020B0502020202020204" pitchFamily="34" charset="0"/>
              </a:rPr>
              <a:t> de la historia, como la </a:t>
            </a:r>
            <a:r>
              <a:rPr lang="es-PE" b="1" dirty="0">
                <a:solidFill>
                  <a:srgbClr val="231915"/>
                </a:solidFill>
                <a:latin typeface="Century Gothic" panose="020B0502020202020204" pitchFamily="34" charset="0"/>
              </a:rPr>
              <a:t>documentación</a:t>
            </a:r>
            <a:r>
              <a:rPr lang="es-PE" dirty="0">
                <a:solidFill>
                  <a:srgbClr val="231915"/>
                </a:solidFill>
                <a:latin typeface="Century Gothic" panose="020B0502020202020204" pitchFamily="34" charset="0"/>
              </a:rPr>
              <a:t> y el arte, de la arquitectura y la restauración. Sin embargo son otros muchos los campos que pueden ayudar a mejorar la </a:t>
            </a:r>
            <a:r>
              <a:rPr lang="es-PE" b="1" dirty="0">
                <a:solidFill>
                  <a:srgbClr val="231915"/>
                </a:solidFill>
                <a:latin typeface="Century Gothic" panose="020B0502020202020204" pitchFamily="34" charset="0"/>
              </a:rPr>
              <a:t>comprensión del edificio objeto de estudio </a:t>
            </a:r>
            <a:r>
              <a:rPr lang="es-PE" dirty="0">
                <a:solidFill>
                  <a:srgbClr val="231915"/>
                </a:solidFill>
                <a:latin typeface="Century Gothic" panose="020B0502020202020204" pitchFamily="34" charset="0"/>
              </a:rPr>
              <a:t>como la geología o la arqueometría (dendrocronología, C14, termoluminiscencia…).</a:t>
            </a:r>
          </a:p>
          <a:p>
            <a:pPr algn="just"/>
            <a:endParaRPr lang="es-PE" dirty="0">
              <a:solidFill>
                <a:srgbClr val="231915"/>
              </a:solidFill>
              <a:latin typeface="Century Gothic" panose="020B0502020202020204" pitchFamily="34" charset="0"/>
            </a:endParaRPr>
          </a:p>
          <a:p>
            <a:pPr algn="just"/>
            <a:endParaRPr lang="es-PE" dirty="0">
              <a:solidFill>
                <a:srgbClr val="231915"/>
              </a:solidFill>
              <a:latin typeface="Century Gothic" panose="020B0502020202020204" pitchFamily="34" charset="0"/>
            </a:endParaRPr>
          </a:p>
          <a:p>
            <a:pPr algn="just"/>
            <a:endParaRPr lang="es-PE" dirty="0">
              <a:solidFill>
                <a:srgbClr val="231915"/>
              </a:solidFill>
              <a:latin typeface="Century Gothic" panose="020B0502020202020204" pitchFamily="34" charset="0"/>
            </a:endParaRPr>
          </a:p>
          <a:p>
            <a:pPr algn="just"/>
            <a:endParaRPr lang="es-PE" dirty="0">
              <a:solidFill>
                <a:srgbClr val="231915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s-PE" sz="700" dirty="0" err="1">
                <a:latin typeface="Century Gothic" panose="020B0502020202020204" pitchFamily="34" charset="0"/>
              </a:rPr>
              <a:t>AZKARATE</a:t>
            </a:r>
            <a:r>
              <a:rPr lang="es-PE" sz="700" dirty="0">
                <a:latin typeface="Century Gothic" panose="020B0502020202020204" pitchFamily="34" charset="0"/>
              </a:rPr>
              <a:t>, A., 2010. El análisis estratigráfico en la restauración del Patrimonio Construido. Consideraciones conceptuales e instrumentales. In: E. DE VEGA and C. C. MARTÍN, </a:t>
            </a:r>
            <a:r>
              <a:rPr lang="es-PE" sz="700" dirty="0" err="1">
                <a:latin typeface="Century Gothic" panose="020B0502020202020204" pitchFamily="34" charset="0"/>
              </a:rPr>
              <a:t>eds</a:t>
            </a:r>
            <a:r>
              <a:rPr lang="es-PE" sz="700" dirty="0">
                <a:latin typeface="Century Gothic" panose="020B0502020202020204" pitchFamily="34" charset="0"/>
              </a:rPr>
              <a:t>, </a:t>
            </a:r>
            <a:r>
              <a:rPr lang="es-PE" sz="700" i="1" dirty="0">
                <a:latin typeface="Century Gothic" panose="020B0502020202020204" pitchFamily="34" charset="0"/>
              </a:rPr>
              <a:t>Arqueología aplicada al estudio e interpretación de edificios históricos. Últimas tendencias metodológicas</a:t>
            </a:r>
            <a:r>
              <a:rPr lang="es-PE" sz="700" dirty="0">
                <a:latin typeface="Century Gothic" panose="020B0502020202020204" pitchFamily="34" charset="0"/>
              </a:rPr>
              <a:t>. Madrid: Ministerio de Cultura </a:t>
            </a:r>
            <a:endParaRPr lang="es-PE" sz="700" dirty="0">
              <a:solidFill>
                <a:srgbClr val="231915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s-PE" sz="700" dirty="0">
                <a:solidFill>
                  <a:srgbClr val="231915"/>
                </a:solidFill>
                <a:latin typeface="Century Gothic" panose="020B0502020202020204" pitchFamily="34" charset="0"/>
              </a:rPr>
              <a:t>http://www.urbeproorbe.com/arqueologia-de-la-arquitectura</a:t>
            </a:r>
            <a:endParaRPr lang="es-PE" sz="700" i="0" dirty="0">
              <a:solidFill>
                <a:srgbClr val="231915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1266" name="Picture 2" descr="Resultado de imagen para estratigrafÃ­a edifici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" t="1303" r="5810"/>
          <a:stretch/>
        </p:blipFill>
        <p:spPr bwMode="auto">
          <a:xfrm>
            <a:off x="5414911" y="684498"/>
            <a:ext cx="3729089" cy="539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5662015" y="6152290"/>
            <a:ext cx="32516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PE" sz="800" dirty="0"/>
              <a:t>http://arqueologiatoledo.blogspot.com/2014/02/herramientas-del-arqueologo-la.html</a:t>
            </a:r>
          </a:p>
        </p:txBody>
      </p:sp>
      <p:sp>
        <p:nvSpPr>
          <p:cNvPr id="5" name="Rectángulo 4"/>
          <p:cNvSpPr/>
          <p:nvPr/>
        </p:nvSpPr>
        <p:spPr>
          <a:xfrm>
            <a:off x="510746" y="90616"/>
            <a:ext cx="2323070" cy="494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91873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3850" y="901089"/>
            <a:ext cx="7886700" cy="1206945"/>
          </a:xfrm>
        </p:spPr>
        <p:txBody>
          <a:bodyPr/>
          <a:lstStyle/>
          <a:p>
            <a:r>
              <a:rPr lang="es-PE" sz="2800" dirty="0">
                <a:latin typeface="Century Gothic" panose="020B0502020202020204" pitchFamily="34" charset="0"/>
              </a:rPr>
              <a:t>I.5 ANÁLISIS ESTRATIGRÁFICO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8607" y="2115421"/>
            <a:ext cx="4278150" cy="4803511"/>
          </a:xfrm>
        </p:spPr>
        <p:txBody>
          <a:bodyPr>
            <a:normAutofit/>
          </a:bodyPr>
          <a:lstStyle/>
          <a:p>
            <a:r>
              <a:rPr lang="es-PE" dirty="0">
                <a:latin typeface="Century Gothic" panose="020B0502020202020204" pitchFamily="34" charset="0"/>
              </a:rPr>
              <a:t>Fundamental para </a:t>
            </a:r>
            <a:r>
              <a:rPr lang="es-PE" b="1" dirty="0">
                <a:latin typeface="Century Gothic" panose="020B0502020202020204" pitchFamily="34" charset="0"/>
              </a:rPr>
              <a:t>identificar</a:t>
            </a:r>
            <a:r>
              <a:rPr lang="es-PE" dirty="0">
                <a:latin typeface="Century Gothic" panose="020B0502020202020204" pitchFamily="34" charset="0"/>
              </a:rPr>
              <a:t> los distintos </a:t>
            </a:r>
            <a:r>
              <a:rPr lang="es-PE" b="1" dirty="0">
                <a:latin typeface="Century Gothic" panose="020B0502020202020204" pitchFamily="34" charset="0"/>
              </a:rPr>
              <a:t>momentos de una construcción y los cambios formales</a:t>
            </a:r>
            <a:r>
              <a:rPr lang="es-PE" dirty="0">
                <a:latin typeface="Century Gothic" panose="020B0502020202020204" pitchFamily="34" charset="0"/>
              </a:rPr>
              <a:t> a lo largo de su vida (tiempo-historicidad).</a:t>
            </a:r>
          </a:p>
          <a:p>
            <a:r>
              <a:rPr lang="es-PE" dirty="0">
                <a:latin typeface="Century Gothic" panose="020B0502020202020204" pitchFamily="34" charset="0"/>
              </a:rPr>
              <a:t>Los edificios están sujetos a unas transformaciones producidas por una </a:t>
            </a:r>
            <a:r>
              <a:rPr lang="es-PE" b="1" dirty="0">
                <a:latin typeface="Century Gothic" panose="020B0502020202020204" pitchFamily="34" charset="0"/>
              </a:rPr>
              <a:t>sucesión continua de acciones constructivas y destructivas (sistemático) </a:t>
            </a:r>
            <a:r>
              <a:rPr lang="es-PE" dirty="0">
                <a:latin typeface="Century Gothic" panose="020B0502020202020204" pitchFamily="34" charset="0"/>
              </a:rPr>
              <a:t>que conforman una </a:t>
            </a:r>
            <a:r>
              <a:rPr lang="es-PE" b="1" dirty="0">
                <a:latin typeface="Century Gothic" panose="020B0502020202020204" pitchFamily="34" charset="0"/>
              </a:rPr>
              <a:t>secuencia estratigráfica</a:t>
            </a:r>
            <a:r>
              <a:rPr lang="es-PE" dirty="0">
                <a:latin typeface="Century Gothic" panose="020B0502020202020204" pitchFamily="34" charset="0"/>
              </a:rPr>
              <a:t>, la cual se debe extraer a través de la lectura estratigráfica de paramentos.</a:t>
            </a:r>
          </a:p>
          <a:p>
            <a:endParaRPr lang="es-PE" dirty="0"/>
          </a:p>
        </p:txBody>
      </p:sp>
      <p:pic>
        <p:nvPicPr>
          <p:cNvPr id="17410" name="Picture 2" descr="Resultado de imagen para fases constructivas de un edifici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" t="6885" r="4542" b="2353"/>
          <a:stretch/>
        </p:blipFill>
        <p:spPr bwMode="auto">
          <a:xfrm>
            <a:off x="4827692" y="1959753"/>
            <a:ext cx="4386204" cy="418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510746" y="90616"/>
            <a:ext cx="2323070" cy="494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36650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 txBox="1">
            <a:spLocks/>
          </p:cNvSpPr>
          <p:nvPr/>
        </p:nvSpPr>
        <p:spPr>
          <a:xfrm>
            <a:off x="135023" y="1087017"/>
            <a:ext cx="4058037" cy="5503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 b="1" dirty="0"/>
              <a:t>Métodos estratigráficos básicos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b="1" dirty="0"/>
              <a:t>Superposición, sucesión y continuidad: </a:t>
            </a:r>
            <a:r>
              <a:rPr lang="es-PE" dirty="0"/>
              <a:t>los elementos de un edificio son como estratos; se superponen, se adosan, creando sesiones cronológicas.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b="1" dirty="0"/>
              <a:t>Horizontalidad original y continuidad lateral:</a:t>
            </a:r>
            <a:r>
              <a:rPr lang="es-PE" dirty="0"/>
              <a:t> los elementos se extienden de modo limitado (se cortan unos elementos con otros).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b="1" dirty="0"/>
              <a:t>Identidad tipológica: </a:t>
            </a:r>
            <a:r>
              <a:rPr lang="es-PE" dirty="0"/>
              <a:t>los elementos de similares materiales y estilos son coetáneos.</a:t>
            </a:r>
          </a:p>
          <a:p>
            <a:r>
              <a:rPr lang="it-IT" sz="1600" dirty="0"/>
              <a:t>Mannoni, T., 1998: «Analisi archeologiche degli edifici con strutture portanti non visibili», </a:t>
            </a:r>
            <a:r>
              <a:rPr lang="it-IT" sz="1600" i="1" dirty="0"/>
              <a:t>Archeologia dell’architettura</a:t>
            </a:r>
            <a:r>
              <a:rPr lang="it-IT" sz="1600" dirty="0"/>
              <a:t> 3, pp. 81-85.</a:t>
            </a:r>
          </a:p>
          <a:p>
            <a:endParaRPr lang="es-PE" dirty="0"/>
          </a:p>
          <a:p>
            <a:endParaRPr lang="es-PE" dirty="0"/>
          </a:p>
        </p:txBody>
      </p:sp>
      <p:pic>
        <p:nvPicPr>
          <p:cNvPr id="18434" name="Picture 2" descr="Resultado de imagen para estratigrafÃ­a pintura mural en 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676" y="667266"/>
            <a:ext cx="4887637" cy="395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510746" y="90616"/>
            <a:ext cx="2323070" cy="494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97449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scielo.org.mx/img/revistas/inter/v2n3/a8f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r="717"/>
          <a:stretch/>
        </p:blipFill>
        <p:spPr bwMode="auto">
          <a:xfrm>
            <a:off x="1" y="616835"/>
            <a:ext cx="5708822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0" y="6611779"/>
            <a:ext cx="71151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000" dirty="0">
                <a:solidFill>
                  <a:schemeClr val="bg1">
                    <a:lumMod val="50000"/>
                  </a:schemeClr>
                </a:solidFill>
              </a:rPr>
              <a:t>http://www.scielo.org.mx/img/revistas/inter/v2n3/a8f4.jpg</a:t>
            </a:r>
          </a:p>
        </p:txBody>
      </p:sp>
      <p:pic>
        <p:nvPicPr>
          <p:cNvPr id="10244" name="Picture 4" descr="http://157.88.193.21/~lfa-davap/download.php?id=3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724" y="3819723"/>
            <a:ext cx="3524422" cy="264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6508945" y="6464322"/>
            <a:ext cx="28384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200" dirty="0" err="1">
                <a:solidFill>
                  <a:srgbClr val="44476A"/>
                </a:solidFill>
                <a:latin typeface="Arial" panose="020B0604020202020204" pitchFamily="34" charset="0"/>
              </a:rPr>
              <a:t>LLT</a:t>
            </a:r>
            <a:r>
              <a:rPr lang="es-PE" sz="1200" dirty="0">
                <a:solidFill>
                  <a:srgbClr val="44476A"/>
                </a:solidFill>
                <a:latin typeface="Arial" panose="020B0604020202020204" pitchFamily="34" charset="0"/>
              </a:rPr>
              <a:t>. de la Iglesia de </a:t>
            </a:r>
            <a:r>
              <a:rPr lang="es-PE" sz="1200" dirty="0" err="1">
                <a:solidFill>
                  <a:srgbClr val="44476A"/>
                </a:solidFill>
                <a:latin typeface="Arial" panose="020B0604020202020204" pitchFamily="34" charset="0"/>
              </a:rPr>
              <a:t>Villamoron</a:t>
            </a:r>
            <a:r>
              <a:rPr lang="es-PE" sz="1200" dirty="0">
                <a:solidFill>
                  <a:srgbClr val="44476A"/>
                </a:solidFill>
                <a:latin typeface="Arial" panose="020B0604020202020204" pitchFamily="34" charset="0"/>
              </a:rPr>
              <a:t>-Burgos</a:t>
            </a:r>
            <a:endParaRPr lang="es-PE" sz="1200" dirty="0"/>
          </a:p>
          <a:p>
            <a:endParaRPr lang="es-PE" sz="1200" dirty="0"/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315612" y="4562901"/>
            <a:ext cx="4643566" cy="18525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 sz="2300" dirty="0">
                <a:latin typeface="Century Gothic" panose="020B0502020202020204" pitchFamily="34" charset="0"/>
              </a:rPr>
              <a:t>Esta información, contenida en bases de datos también puede tener un valor añadido en la difusión del patrimonio arquitectónico, mediante la creación de modelos 3D de los Bienes Culturales estudiados.</a:t>
            </a:r>
          </a:p>
          <a:p>
            <a:endParaRPr lang="es-PE" dirty="0"/>
          </a:p>
        </p:txBody>
      </p:sp>
      <p:sp>
        <p:nvSpPr>
          <p:cNvPr id="8" name="Rectángulo 7"/>
          <p:cNvSpPr/>
          <p:nvPr/>
        </p:nvSpPr>
        <p:spPr>
          <a:xfrm>
            <a:off x="510746" y="90616"/>
            <a:ext cx="2323070" cy="494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2904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0901" y="2709574"/>
            <a:ext cx="3562350" cy="622177"/>
          </a:xfrm>
        </p:spPr>
        <p:txBody>
          <a:bodyPr/>
          <a:lstStyle/>
          <a:p>
            <a:r>
              <a:rPr lang="es-PE" sz="2800" dirty="0">
                <a:latin typeface="Century Gothic" panose="020B0502020202020204" pitchFamily="34" charset="0"/>
              </a:rPr>
              <a:t>Método científico</a:t>
            </a:r>
            <a:br>
              <a:rPr lang="es-PE" sz="2800" dirty="0">
                <a:latin typeface="Century Gothic" panose="020B0502020202020204" pitchFamily="34" charset="0"/>
              </a:rPr>
            </a:br>
            <a:endParaRPr lang="es-PE" sz="2800" dirty="0">
              <a:latin typeface="Century Gothic" panose="020B0502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30901" y="3095948"/>
            <a:ext cx="37738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600" dirty="0">
                <a:solidFill>
                  <a:srgbClr val="222222"/>
                </a:solidFill>
                <a:latin typeface="arial" panose="020B0604020202020204" pitchFamily="34" charset="0"/>
              </a:rPr>
              <a:t>Procedimientos ordenados de uso de la investigación </a:t>
            </a:r>
            <a:r>
              <a:rPr lang="es-PE" sz="1600" b="1" dirty="0">
                <a:solidFill>
                  <a:srgbClr val="222222"/>
                </a:solidFill>
                <a:latin typeface="arial" panose="020B0604020202020204" pitchFamily="34" charset="0"/>
              </a:rPr>
              <a:t>científica</a:t>
            </a:r>
            <a:r>
              <a:rPr lang="es-PE" sz="1600" dirty="0">
                <a:solidFill>
                  <a:srgbClr val="222222"/>
                </a:solidFill>
                <a:latin typeface="arial" panose="020B0604020202020204" pitchFamily="34" charset="0"/>
              </a:rPr>
              <a:t> para observar la extensión de nuestros conocimientos. (conocer el edificio-estudios previos)</a:t>
            </a:r>
            <a:endParaRPr lang="es-PE" sz="1600" dirty="0"/>
          </a:p>
        </p:txBody>
      </p:sp>
      <p:sp>
        <p:nvSpPr>
          <p:cNvPr id="12" name="Rectángulo 11"/>
          <p:cNvSpPr/>
          <p:nvPr/>
        </p:nvSpPr>
        <p:spPr>
          <a:xfrm>
            <a:off x="130901" y="1124258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PE" sz="2000" b="1" dirty="0">
                <a:solidFill>
                  <a:srgbClr val="222222"/>
                </a:solidFill>
                <a:latin typeface="Century Gothic" panose="020B0502020202020204" pitchFamily="34" charset="0"/>
              </a:rPr>
              <a:t>Investigación Científica</a:t>
            </a:r>
            <a:r>
              <a:rPr lang="es-PE" sz="2000" dirty="0">
                <a:solidFill>
                  <a:srgbClr val="222222"/>
                </a:solidFill>
                <a:latin typeface="Century Gothic" panose="020B0502020202020204" pitchFamily="34" charset="0"/>
              </a:rPr>
              <a:t>: </a:t>
            </a:r>
            <a:r>
              <a:rPr lang="es-PE" dirty="0">
                <a:solidFill>
                  <a:srgbClr val="222222"/>
                </a:solidFill>
                <a:latin typeface="Century Gothic" panose="020B0502020202020204" pitchFamily="34" charset="0"/>
              </a:rPr>
              <a:t>proceso, mediante la aplicación del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30901" y="5052160"/>
            <a:ext cx="33280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600" dirty="0">
                <a:solidFill>
                  <a:srgbClr val="222222"/>
                </a:solidFill>
                <a:latin typeface="arial" panose="020B0604020202020204" pitchFamily="34" charset="0"/>
              </a:rPr>
              <a:t>Procura obtener información relevante y fidedigna (digna de fe y crédito), para entender, verificar, corregir o aplicar el conocimiento.</a:t>
            </a:r>
            <a:endParaRPr lang="es-PE" sz="1600" dirty="0"/>
          </a:p>
        </p:txBody>
      </p:sp>
      <p:sp>
        <p:nvSpPr>
          <p:cNvPr id="11" name="Flecha abajo 10"/>
          <p:cNvSpPr/>
          <p:nvPr/>
        </p:nvSpPr>
        <p:spPr>
          <a:xfrm>
            <a:off x="469165" y="1994553"/>
            <a:ext cx="428625" cy="4859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5" name="Flecha abajo 14"/>
          <p:cNvSpPr/>
          <p:nvPr/>
        </p:nvSpPr>
        <p:spPr>
          <a:xfrm>
            <a:off x="473152" y="4512436"/>
            <a:ext cx="428625" cy="4859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4" name="Marcador de contenido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867" y="1754735"/>
            <a:ext cx="5450749" cy="5103265"/>
          </a:xfrm>
        </p:spPr>
      </p:pic>
      <p:sp>
        <p:nvSpPr>
          <p:cNvPr id="9" name="Rectángulo 8"/>
          <p:cNvSpPr/>
          <p:nvPr/>
        </p:nvSpPr>
        <p:spPr>
          <a:xfrm>
            <a:off x="510746" y="90616"/>
            <a:ext cx="2323070" cy="494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91324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6" b="6982"/>
          <a:stretch/>
        </p:blipFill>
        <p:spPr>
          <a:xfrm>
            <a:off x="7034369" y="669525"/>
            <a:ext cx="2109631" cy="3789046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544" y="666897"/>
            <a:ext cx="2272805" cy="3791674"/>
          </a:xfrm>
          <a:prstGeom prst="rect">
            <a:avLst/>
          </a:prstGeom>
        </p:spPr>
      </p:pic>
      <p:pic>
        <p:nvPicPr>
          <p:cNvPr id="30726" name="Picture 6" descr="Resultado de imagen para pared azul indigo capas morocc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3"/>
          <a:stretch/>
        </p:blipFill>
        <p:spPr bwMode="auto">
          <a:xfrm>
            <a:off x="4681889" y="666897"/>
            <a:ext cx="2315940" cy="379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Imagen relacionad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9"/>
          <a:stretch/>
        </p:blipFill>
        <p:spPr bwMode="auto">
          <a:xfrm>
            <a:off x="6483923" y="4513506"/>
            <a:ext cx="2660077" cy="239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0" name="Picture 10" descr="Resultado de imagen para pintura deteriorada azul indi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615" y="4536670"/>
            <a:ext cx="2331308" cy="23213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4" name="Picture 14" descr="https://www.icog.es/TyT/wp-content/uploads/2018/04/azules3-1024x68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26063" y="1392962"/>
            <a:ext cx="3791673" cy="233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32997" y="4357935"/>
            <a:ext cx="7886700" cy="1206945"/>
          </a:xfrm>
        </p:spPr>
        <p:txBody>
          <a:bodyPr/>
          <a:lstStyle/>
          <a:p>
            <a:r>
              <a:rPr lang="es-PE" dirty="0">
                <a:solidFill>
                  <a:schemeClr val="tx1"/>
                </a:solidFill>
                <a:latin typeface="Century Gothic" panose="020B0502020202020204" pitchFamily="34" charset="0"/>
                <a:cs typeface="David" pitchFamily="34" charset="-79"/>
              </a:rPr>
              <a:t>II. METODOLOGÍA </a:t>
            </a:r>
            <a:endParaRPr lang="es-PE" dirty="0"/>
          </a:p>
        </p:txBody>
      </p:sp>
      <p:sp>
        <p:nvSpPr>
          <p:cNvPr id="9" name="Rectángulo 8"/>
          <p:cNvSpPr/>
          <p:nvPr/>
        </p:nvSpPr>
        <p:spPr>
          <a:xfrm>
            <a:off x="510746" y="90616"/>
            <a:ext cx="2323070" cy="494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639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2579" y="69736"/>
            <a:ext cx="3070898" cy="594075"/>
          </a:xfrm>
          <a:solidFill>
            <a:schemeClr val="bg1"/>
          </a:solidFill>
        </p:spPr>
        <p:txBody>
          <a:bodyPr/>
          <a:lstStyle/>
          <a:p>
            <a:r>
              <a:rPr lang="es-PE" sz="2000" dirty="0"/>
              <a:t>OBJETIVO</a:t>
            </a:r>
            <a:r>
              <a:rPr lang="es-PE" dirty="0"/>
              <a:t>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38855" y="0"/>
            <a:ext cx="6994986" cy="593918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es-PE" sz="1600" dirty="0">
                <a:latin typeface="Century Gothic" panose="020B0502020202020204" pitchFamily="34" charset="0"/>
              </a:rPr>
              <a:t>Elaborar la Cartilla de Color del Ambiente Urbano Monumental de la Laguna de la </a:t>
            </a:r>
            <a:r>
              <a:rPr lang="es-PE" sz="1600" dirty="0" err="1">
                <a:latin typeface="Century Gothic" panose="020B0502020202020204" pitchFamily="34" charset="0"/>
              </a:rPr>
              <a:t>Huacachina</a:t>
            </a:r>
            <a:r>
              <a:rPr lang="es-PE" sz="1600" dirty="0">
                <a:latin typeface="Century Gothic" panose="020B0502020202020204" pitchFamily="34" charset="0"/>
              </a:rPr>
              <a:t>-Ica.</a:t>
            </a: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73393730"/>
              </p:ext>
            </p:extLst>
          </p:nvPr>
        </p:nvGraphicFramePr>
        <p:xfrm>
          <a:off x="424622" y="1150266"/>
          <a:ext cx="8203086" cy="5637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ángulo 6"/>
          <p:cNvSpPr/>
          <p:nvPr/>
        </p:nvSpPr>
        <p:spPr>
          <a:xfrm>
            <a:off x="3517556" y="2164336"/>
            <a:ext cx="20182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dirty="0">
                <a:latin typeface="MV Boli" panose="02000500030200090000" pitchFamily="2" charset="0"/>
                <a:cs typeface="MV Boli" panose="02000500030200090000" pitchFamily="2" charset="0"/>
              </a:rPr>
              <a:t>Identificar el inmueble y  superficie</a:t>
            </a:r>
          </a:p>
        </p:txBody>
      </p:sp>
      <p:sp>
        <p:nvSpPr>
          <p:cNvPr id="8" name="Rectángulo 7"/>
          <p:cNvSpPr/>
          <p:nvPr/>
        </p:nvSpPr>
        <p:spPr>
          <a:xfrm>
            <a:off x="6104197" y="5856048"/>
            <a:ext cx="19021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dirty="0">
                <a:latin typeface="MV Boli" panose="02000500030200090000" pitchFamily="2" charset="0"/>
                <a:cs typeface="MV Boli" panose="02000500030200090000" pitchFamily="2" charset="0"/>
              </a:rPr>
              <a:t>Ejecución de cala de prospección 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-66255" y="3826989"/>
            <a:ext cx="23813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dirty="0">
                <a:latin typeface="MV Boli" panose="02000500030200090000" pitchFamily="2" charset="0"/>
                <a:cs typeface="MV Boli" panose="02000500030200090000" pitchFamily="2" charset="0"/>
              </a:rPr>
              <a:t>Dejar evidencia de los sustratos posteriores.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3517556" y="4532609"/>
            <a:ext cx="19255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1600" dirty="0">
                <a:latin typeface="MV Boli" panose="02000500030200090000" pitchFamily="2" charset="0"/>
                <a:cs typeface="MV Boli" panose="02000500030200090000" pitchFamily="2" charset="0"/>
              </a:rPr>
              <a:t>Documentación: registro fotográfico                elaboración de ficha  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446658" y="5484180"/>
            <a:ext cx="2310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dirty="0">
                <a:latin typeface="MV Boli" panose="02000500030200090000" pitchFamily="2" charset="0"/>
                <a:cs typeface="MV Boli" panose="02000500030200090000" pitchFamily="2" charset="0"/>
              </a:rPr>
              <a:t>Elaboración de cartilla de color 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1089085" y="6141200"/>
            <a:ext cx="18694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dirty="0">
                <a:latin typeface="MV Boli" panose="02000500030200090000" pitchFamily="2" charset="0"/>
                <a:cs typeface="MV Boli" panose="02000500030200090000" pitchFamily="2" charset="0"/>
              </a:rPr>
              <a:t>Interpretación de resultados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424622" y="4775213"/>
            <a:ext cx="143340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s-PE" dirty="0">
                <a:latin typeface="MV Boli" panose="02000500030200090000" pitchFamily="2" charset="0"/>
                <a:cs typeface="MV Boli" panose="02000500030200090000" pitchFamily="2" charset="0"/>
              </a:rPr>
              <a:t>Notificación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7055253" y="2584447"/>
            <a:ext cx="18082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dirty="0">
                <a:latin typeface="MV Boli" panose="02000500030200090000" pitchFamily="2" charset="0"/>
                <a:cs typeface="MV Boli" panose="02000500030200090000" pitchFamily="2" charset="0"/>
              </a:rPr>
              <a:t>Investigación histórica 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-66255" y="1959820"/>
            <a:ext cx="23106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dirty="0">
                <a:latin typeface="MV Boli" panose="02000500030200090000" pitchFamily="2" charset="0"/>
                <a:cs typeface="MV Boli" panose="02000500030200090000" pitchFamily="2" charset="0"/>
              </a:rPr>
              <a:t>Aplicar la normativa y utilizar la Cartilla de color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7134149" y="3313693"/>
            <a:ext cx="18082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dirty="0">
                <a:latin typeface="MV Boli" panose="02000500030200090000" pitchFamily="2" charset="0"/>
                <a:cs typeface="MV Boli" panose="02000500030200090000" pitchFamily="2" charset="0"/>
              </a:rPr>
              <a:t>Consulta documentación en archivo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7102208" y="4682880"/>
            <a:ext cx="20330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dirty="0">
                <a:latin typeface="MV Boli" panose="02000500030200090000" pitchFamily="2" charset="0"/>
                <a:cs typeface="MV Boli" panose="02000500030200090000" pitchFamily="2" charset="0"/>
              </a:rPr>
              <a:t>Se encontrará el estrato de color más antiguo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6401196" y="1468470"/>
            <a:ext cx="18082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dirty="0">
                <a:latin typeface="MV Boli" panose="02000500030200090000" pitchFamily="2" charset="0"/>
                <a:cs typeface="MV Boli" panose="02000500030200090000" pitchFamily="2" charset="0"/>
              </a:rPr>
              <a:t>Preparación de material para campo</a:t>
            </a:r>
          </a:p>
        </p:txBody>
      </p:sp>
    </p:spTree>
    <p:extLst>
      <p:ext uri="{BB962C8B-B14F-4D97-AF65-F5344CB8AC3E}">
        <p14:creationId xmlns:p14="http://schemas.microsoft.com/office/powerpoint/2010/main" val="1562927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9" r="10109"/>
          <a:stretch/>
        </p:blipFill>
        <p:spPr>
          <a:xfrm>
            <a:off x="60603" y="2086529"/>
            <a:ext cx="5067342" cy="4771471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510" y="-100637"/>
            <a:ext cx="1843172" cy="18431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guantes de nitril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874" y="3013202"/>
            <a:ext cx="2119425" cy="2119425"/>
          </a:xfrm>
          <a:prstGeom prst="ellipse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Resultado de imagen para LENTES DE PROTECCION OPERARI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3" t="-2206" r="1209" b="2206"/>
          <a:stretch/>
        </p:blipFill>
        <p:spPr bwMode="auto">
          <a:xfrm>
            <a:off x="7113874" y="1254891"/>
            <a:ext cx="2117457" cy="18183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68936" y="608415"/>
            <a:ext cx="6628426" cy="820631"/>
          </a:xfrm>
        </p:spPr>
        <p:txBody>
          <a:bodyPr/>
          <a:lstStyle/>
          <a:p>
            <a:r>
              <a:rPr lang="es-PE" dirty="0">
                <a:latin typeface="Century Gothic" panose="020B0502020202020204" pitchFamily="34" charset="0"/>
              </a:rPr>
              <a:t>II.1 Calas de prospección </a:t>
            </a: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119813" y="1265898"/>
            <a:ext cx="5785726" cy="121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 sz="1800" dirty="0">
                <a:latin typeface="Century Gothic" panose="020B0502020202020204" pitchFamily="34" charset="0"/>
              </a:rPr>
              <a:t>Exploración que permite identificar las diferentes capas o estratos pictóricos y materiales utilizados en diversos elementos arquitectónicos de una edificación.</a:t>
            </a:r>
          </a:p>
          <a:p>
            <a:endParaRPr lang="es-PE" dirty="0"/>
          </a:p>
          <a:p>
            <a:endParaRPr lang="es-PE" i="1" dirty="0"/>
          </a:p>
        </p:txBody>
      </p:sp>
      <p:sp>
        <p:nvSpPr>
          <p:cNvPr id="5" name="Rectángulo 4"/>
          <p:cNvSpPr/>
          <p:nvPr/>
        </p:nvSpPr>
        <p:spPr>
          <a:xfrm>
            <a:off x="1681891" y="2433894"/>
            <a:ext cx="377058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s-PE" dirty="0">
                <a:solidFill>
                  <a:srgbClr val="3333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Identificar el lugar y la superficie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2183856" y="2850728"/>
            <a:ext cx="397737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s-PE" dirty="0">
                <a:solidFill>
                  <a:srgbClr val="9933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Delimitar el sector de prospección 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2478075" y="3320712"/>
            <a:ext cx="476604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s-PE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Mecánicamente liberar cada capa de color 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2845717" y="3768899"/>
            <a:ext cx="395973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s-PE" dirty="0">
                <a:solidFill>
                  <a:srgbClr val="00B0F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Identificar el sustrato más antiguo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3318039" y="4164504"/>
            <a:ext cx="488627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s-PE" dirty="0">
                <a:solidFill>
                  <a:srgbClr val="A60A88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Dejar evidencia de los sustratos posteriores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3755751" y="4653212"/>
            <a:ext cx="429957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s-PE" dirty="0">
                <a:solidFill>
                  <a:srgbClr val="FC840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Documentación: registro fotográfico</a:t>
            </a:r>
          </a:p>
          <a:p>
            <a:r>
              <a:rPr lang="es-PE" dirty="0">
                <a:solidFill>
                  <a:srgbClr val="FC840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              elaboración de ficha  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2945061" y="5953520"/>
            <a:ext cx="360868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s-PE" dirty="0">
                <a:solidFill>
                  <a:srgbClr val="00B0F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Elaboración de cartilla de color 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3373383" y="5290338"/>
            <a:ext cx="45978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dirty="0">
                <a:solidFill>
                  <a:srgbClr val="22E643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Interpretación de resultados: cotejo de colores identificados 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2491623" y="6312428"/>
            <a:ext cx="252825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s-PE" dirty="0">
                <a:solidFill>
                  <a:srgbClr val="A60A88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Difusión: notificación 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510746" y="90616"/>
            <a:ext cx="2323070" cy="494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" name="CuadroTexto 2"/>
          <p:cNvSpPr txBox="1"/>
          <p:nvPr/>
        </p:nvSpPr>
        <p:spPr>
          <a:xfrm>
            <a:off x="1035839" y="5613503"/>
            <a:ext cx="17985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dirty="0">
                <a:solidFill>
                  <a:schemeClr val="bg2">
                    <a:lumMod val="75000"/>
                  </a:schemeClr>
                </a:solidFill>
              </a:rPr>
              <a:t>Fuente: Dirección de Patrimonio Histórico Inmueble</a:t>
            </a:r>
          </a:p>
          <a:p>
            <a:r>
              <a:rPr lang="es-PE" sz="1050" dirty="0">
                <a:solidFill>
                  <a:schemeClr val="bg2">
                    <a:lumMod val="75000"/>
                  </a:schemeClr>
                </a:solidFill>
              </a:rPr>
              <a:t>Ministerio de Cultura</a:t>
            </a:r>
          </a:p>
        </p:txBody>
      </p:sp>
    </p:spTree>
    <p:extLst>
      <p:ext uri="{BB962C8B-B14F-4D97-AF65-F5344CB8AC3E}">
        <p14:creationId xmlns:p14="http://schemas.microsoft.com/office/powerpoint/2010/main" val="1606339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0659" y="1225101"/>
            <a:ext cx="5049795" cy="1206945"/>
          </a:xfrm>
        </p:spPr>
        <p:txBody>
          <a:bodyPr/>
          <a:lstStyle/>
          <a:p>
            <a:r>
              <a:rPr lang="es-PE" dirty="0">
                <a:latin typeface="Century Gothic" panose="020B0502020202020204" pitchFamily="34" charset="0"/>
              </a:rPr>
              <a:t>II.2 Análisis microscópicos de las estratigrafías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30659" y="2960589"/>
            <a:ext cx="5665058" cy="3853633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PE" dirty="0">
                <a:latin typeface="Century Gothic" panose="020B0502020202020204" pitchFamily="34" charset="0"/>
              </a:rPr>
              <a:t>La selección en función del número de estratos pictóricos.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PE" dirty="0">
                <a:latin typeface="Century Gothic" panose="020B0502020202020204" pitchFamily="34" charset="0"/>
              </a:rPr>
              <a:t>Complemento a las calas de prospección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PE" dirty="0">
                <a:latin typeface="Century Gothic" panose="020B0502020202020204" pitchFamily="34" charset="0"/>
              </a:rPr>
              <a:t>Análisis microscópico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PE" dirty="0">
                <a:latin typeface="Century Gothic" panose="020B0502020202020204" pitchFamily="34" charset="0"/>
              </a:rPr>
              <a:t>Mediante una pequeña extracción de una muestra de pintura sustratos policromados, se puede observar al microscopio mediante luz reflejada y transmitida, dando información del número de estratos y naturaleza de los mismos.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PE" dirty="0">
                <a:latin typeface="Century Gothic" panose="020B0502020202020204" pitchFamily="34" charset="0"/>
              </a:rPr>
              <a:t>Está muy indicado para ver las distintas capas de pintura y preparación, dando información sobre intervenciones anteriores, arrepentimientos del artista, estado de la capa pictórica, etc.</a:t>
            </a:r>
          </a:p>
          <a:p>
            <a:endParaRPr lang="es-PE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3078" t="9406" r="24023" b="19847"/>
          <a:stretch/>
        </p:blipFill>
        <p:spPr>
          <a:xfrm>
            <a:off x="6412253" y="0"/>
            <a:ext cx="2731747" cy="20550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4" t="14721" r="6935" b="1434"/>
          <a:stretch/>
        </p:blipFill>
        <p:spPr>
          <a:xfrm>
            <a:off x="6412252" y="2336670"/>
            <a:ext cx="2731747" cy="2287383"/>
          </a:xfrm>
          <a:prstGeom prst="rect">
            <a:avLst/>
          </a:prstGeom>
        </p:spPr>
      </p:pic>
      <p:cxnSp>
        <p:nvCxnSpPr>
          <p:cNvPr id="9" name="Conector recto 8"/>
          <p:cNvCxnSpPr/>
          <p:nvPr/>
        </p:nvCxnSpPr>
        <p:spPr>
          <a:xfrm flipH="1">
            <a:off x="6412252" y="2191265"/>
            <a:ext cx="2731748" cy="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H="1">
            <a:off x="6412251" y="4749114"/>
            <a:ext cx="2731748" cy="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Picture 4" descr="f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8602" y="4885305"/>
            <a:ext cx="2725398" cy="197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510746" y="90616"/>
            <a:ext cx="2323070" cy="494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40930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" b="5610"/>
          <a:stretch/>
        </p:blipFill>
        <p:spPr bwMode="auto">
          <a:xfrm>
            <a:off x="1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6482143"/>
            <a:ext cx="7886700" cy="205168"/>
          </a:xfrm>
        </p:spPr>
        <p:txBody>
          <a:bodyPr/>
          <a:lstStyle/>
          <a:p>
            <a:br>
              <a:rPr lang="es-PE" sz="1100" b="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s-PE" sz="1100" b="0" dirty="0">
                <a:solidFill>
                  <a:schemeClr val="bg1">
                    <a:lumMod val="65000"/>
                  </a:schemeClr>
                </a:solidFill>
                <a:hlinkClick r:id="rId3" action="ppaction://hlinkfile"/>
              </a:rPr>
              <a:t>file:///C:/Users/Igarcia/Downloads/760-Texto%20del%20art%C3%ADculo-2403-2-10-20161215.pdf</a:t>
            </a:r>
            <a:r>
              <a:rPr lang="es-PE" sz="1100" b="0" dirty="0">
                <a:solidFill>
                  <a:schemeClr val="bg1">
                    <a:lumMod val="65000"/>
                  </a:schemeClr>
                </a:solidFill>
              </a:rPr>
              <a:t>  Fecha de consulta: 09/06/18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667000" y="257765"/>
            <a:ext cx="5829299" cy="2418581"/>
          </a:xfrm>
        </p:spPr>
        <p:txBody>
          <a:bodyPr>
            <a:normAutofit/>
          </a:bodyPr>
          <a:lstStyle/>
          <a:p>
            <a:pPr algn="ctr"/>
            <a:r>
              <a:rPr lang="es-PE" b="1" i="1" dirty="0">
                <a:solidFill>
                  <a:srgbClr val="22E643"/>
                </a:solidFill>
                <a:latin typeface="Century Gothic" panose="020B0502020202020204" pitchFamily="34" charset="0"/>
              </a:rPr>
              <a:t>El Color </a:t>
            </a:r>
            <a:r>
              <a:rPr lang="es-PE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al estar presente en todas las instancias del existir, </a:t>
            </a:r>
            <a:r>
              <a:rPr lang="es-PE" b="1" i="1" dirty="0">
                <a:solidFill>
                  <a:srgbClr val="22E643"/>
                </a:solidFill>
                <a:latin typeface="Century Gothic" panose="020B0502020202020204" pitchFamily="34" charset="0"/>
              </a:rPr>
              <a:t>forma también parte </a:t>
            </a:r>
            <a:r>
              <a:rPr lang="es-PE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intrínseca </a:t>
            </a:r>
            <a:r>
              <a:rPr lang="es-PE" b="1" i="1" dirty="0">
                <a:solidFill>
                  <a:srgbClr val="22E643"/>
                </a:solidFill>
                <a:latin typeface="Century Gothic" panose="020B0502020202020204" pitchFamily="34" charset="0"/>
              </a:rPr>
              <a:t>de la arquitectura individual y de la imagen de las ciudades</a:t>
            </a:r>
            <a:r>
              <a:rPr lang="es-PE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; el color de una ciudad constituye un </a:t>
            </a:r>
            <a:r>
              <a:rPr lang="es-PE" b="1" i="1" dirty="0">
                <a:solidFill>
                  <a:srgbClr val="22E643"/>
                </a:solidFill>
                <a:latin typeface="Century Gothic" panose="020B0502020202020204" pitchFamily="34" charset="0"/>
              </a:rPr>
              <a:t>aspecto de su historia</a:t>
            </a:r>
            <a:r>
              <a:rPr lang="es-PE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r>
              <a:rPr lang="es-PE" b="1" dirty="0">
                <a:solidFill>
                  <a:schemeClr val="bg1"/>
                </a:solidFill>
                <a:latin typeface="Century Gothic" panose="020B0502020202020204" pitchFamily="34" charset="0"/>
              </a:rPr>
              <a:t> (Porter, 1988: 37)</a:t>
            </a:r>
            <a:endParaRPr lang="es-PE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1986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4402" y="2967198"/>
            <a:ext cx="3449079" cy="1206945"/>
          </a:xfrm>
        </p:spPr>
        <p:txBody>
          <a:bodyPr/>
          <a:lstStyle/>
          <a:p>
            <a:r>
              <a:rPr lang="es-PE" dirty="0">
                <a:latin typeface="Century Gothic" panose="020B0502020202020204" pitchFamily="34" charset="0"/>
              </a:rPr>
              <a:t>II.3 Criterios de selección de una muestra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45990" y="4753232"/>
            <a:ext cx="8798010" cy="272106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tx1"/>
                </a:solidFill>
                <a:latin typeface="Century Gothic" panose="020B0502020202020204" pitchFamily="34" charset="0"/>
              </a:rPr>
              <a:t>Criterio de valoración: relacionado con el grado de valor patrimonial de las edificaciones.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tx1"/>
                </a:solidFill>
                <a:latin typeface="Century Gothic" panose="020B0502020202020204" pitchFamily="34" charset="0"/>
              </a:rPr>
              <a:t>Criterio de temporalidad: vinculado con la edad de los inmuebles.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dirty="0">
                <a:solidFill>
                  <a:schemeClr val="tx1"/>
                </a:solidFill>
                <a:latin typeface="Century Gothic" panose="020B0502020202020204" pitchFamily="34" charset="0"/>
              </a:rPr>
              <a:t>Criterio de territorialidad: se seleccionaron edificaciones dentro del área histórica.</a:t>
            </a:r>
          </a:p>
        </p:txBody>
      </p:sp>
      <p:pic>
        <p:nvPicPr>
          <p:cNvPr id="31746" name="Picture 2" descr="Resultado de imagen para barranco lima vista panoram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481" y="1239834"/>
            <a:ext cx="533400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6820844" y="4174143"/>
            <a:ext cx="225895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100" dirty="0">
                <a:solidFill>
                  <a:schemeClr val="bg1">
                    <a:lumMod val="50000"/>
                  </a:schemeClr>
                </a:solidFill>
              </a:rPr>
              <a:t>https://viajandoalima.com/que-ver/</a:t>
            </a:r>
          </a:p>
        </p:txBody>
      </p:sp>
      <p:sp>
        <p:nvSpPr>
          <p:cNvPr id="6" name="Rectángulo 5"/>
          <p:cNvSpPr/>
          <p:nvPr/>
        </p:nvSpPr>
        <p:spPr>
          <a:xfrm>
            <a:off x="510746" y="90616"/>
            <a:ext cx="2323070" cy="494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60021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echa derecha 5"/>
          <p:cNvSpPr/>
          <p:nvPr/>
        </p:nvSpPr>
        <p:spPr>
          <a:xfrm>
            <a:off x="3065060" y="1591270"/>
            <a:ext cx="2934886" cy="18287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32770" name="Picture 2" descr="Resultado de imagen para CONSERVACION Y RESTAURACION ARQUITECTU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60" y="1756884"/>
            <a:ext cx="2771777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Resultado de imagen para RESTAURACIÃN DE UN EDIFICIO HISTORI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1707231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07560" y="3604735"/>
            <a:ext cx="2634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/>
              <a:t>CAMPO DE LA CONSERVACIÓN Y RESTAURACIÓN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3065060" y="2089486"/>
            <a:ext cx="2634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/>
              <a:t>LECTURA ESTRATIGRÁFICA  COMPLEMENTA OTROS ANÁLISIS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291662" y="3697900"/>
            <a:ext cx="263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/>
              <a:t>ESTUDIOS PREVIOS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6011460" y="4381500"/>
            <a:ext cx="29146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dirty="0"/>
              <a:t>“DECONSTRUIR” INTERVENCIONES ANTERIORES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dirty="0"/>
              <a:t>DESCUBRIR PATOLOGÍAS DE LOS PARAMENTOS  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510746" y="90616"/>
            <a:ext cx="2323070" cy="494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46140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2536" y="603135"/>
            <a:ext cx="7886700" cy="1206945"/>
          </a:xfrm>
        </p:spPr>
        <p:txBody>
          <a:bodyPr/>
          <a:lstStyle/>
          <a:p>
            <a:r>
              <a:rPr lang="es-PE" dirty="0">
                <a:latin typeface="Century Gothic" panose="020B0502020202020204" pitchFamily="34" charset="0"/>
              </a:rPr>
              <a:t>II.4 Consideraciones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718130"/>
            <a:ext cx="7886700" cy="476247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400" dirty="0"/>
              <a:t>El </a:t>
            </a:r>
            <a:r>
              <a:rPr lang="es-PE" sz="2400" b="1" dirty="0">
                <a:solidFill>
                  <a:srgbClr val="FF0000"/>
                </a:solidFill>
              </a:rPr>
              <a:t>estudio del color </a:t>
            </a:r>
            <a:r>
              <a:rPr lang="es-PE" sz="2400" dirty="0"/>
              <a:t>en los diferentes elementos de la arquitectura patrimonial es </a:t>
            </a:r>
            <a:r>
              <a:rPr lang="es-PE" sz="2400" b="1" dirty="0">
                <a:solidFill>
                  <a:srgbClr val="FF0000"/>
                </a:solidFill>
              </a:rPr>
              <a:t>fundamental dentro de una propuesta integral</a:t>
            </a:r>
            <a:r>
              <a:rPr lang="es-PE" sz="2400" b="1" dirty="0"/>
              <a:t> </a:t>
            </a:r>
            <a:r>
              <a:rPr lang="es-PE" sz="2400" dirty="0"/>
              <a:t>de restauración.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400" dirty="0"/>
              <a:t>El tratamiento de color debe tener una </a:t>
            </a:r>
            <a:r>
              <a:rPr lang="es-PE" sz="2400" b="1" dirty="0">
                <a:solidFill>
                  <a:srgbClr val="FF0000"/>
                </a:solidFill>
              </a:rPr>
              <a:t>visión integradora del interior y exterior </a:t>
            </a:r>
            <a:r>
              <a:rPr lang="es-PE" sz="2400" dirty="0"/>
              <a:t>de un bien patrimonial.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400" dirty="0"/>
              <a:t>La metodología planteada se basa en el </a:t>
            </a:r>
            <a:r>
              <a:rPr lang="es-PE" sz="2400" b="1" dirty="0">
                <a:solidFill>
                  <a:srgbClr val="FF0000"/>
                </a:solidFill>
              </a:rPr>
              <a:t>conocimiento y aplicación de la paleta de colores históricos</a:t>
            </a:r>
            <a:r>
              <a:rPr lang="es-PE" sz="2400" dirty="0">
                <a:solidFill>
                  <a:srgbClr val="FF0000"/>
                </a:solidFill>
              </a:rPr>
              <a:t>, </a:t>
            </a:r>
            <a:r>
              <a:rPr lang="es-PE" sz="2400" dirty="0"/>
              <a:t>obtenida a través de calas de prospección, análisis estratigráficos en laboratorio, fuentes bibliográficas, entrevistas, entre otros.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400" dirty="0"/>
              <a:t>En el caso de la aplicación de esta metodología, resulta imprescindible contar con un </a:t>
            </a:r>
            <a:r>
              <a:rPr lang="es-PE" sz="2400" b="1" dirty="0">
                <a:solidFill>
                  <a:srgbClr val="FF0000"/>
                </a:solidFill>
              </a:rPr>
              <a:t>acercamiento con los propietarios y la comunidad </a:t>
            </a:r>
            <a:r>
              <a:rPr lang="es-PE" sz="2400" dirty="0"/>
              <a:t>para </a:t>
            </a:r>
            <a:r>
              <a:rPr lang="es-PE" sz="2400" b="1" dirty="0">
                <a:solidFill>
                  <a:srgbClr val="FF0000"/>
                </a:solidFill>
              </a:rPr>
              <a:t>socializar el tema del color en las edificaciones</a:t>
            </a:r>
            <a:r>
              <a:rPr lang="es-PE" sz="2400" dirty="0">
                <a:solidFill>
                  <a:srgbClr val="FF0000"/>
                </a:solidFill>
              </a:rPr>
              <a:t>. </a:t>
            </a:r>
          </a:p>
          <a:p>
            <a:endParaRPr lang="es-PE" dirty="0"/>
          </a:p>
        </p:txBody>
      </p:sp>
      <p:sp>
        <p:nvSpPr>
          <p:cNvPr id="4" name="Rectángulo 3"/>
          <p:cNvSpPr/>
          <p:nvPr/>
        </p:nvSpPr>
        <p:spPr>
          <a:xfrm>
            <a:off x="510746" y="90616"/>
            <a:ext cx="2323070" cy="494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20340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0644" y="1654738"/>
            <a:ext cx="3579855" cy="995711"/>
          </a:xfrm>
        </p:spPr>
        <p:txBody>
          <a:bodyPr/>
          <a:lstStyle/>
          <a:p>
            <a:r>
              <a:rPr lang="es-PE" dirty="0">
                <a:latin typeface="Century Gothic" panose="020B0502020202020204" pitchFamily="34" charset="0"/>
              </a:rPr>
              <a:t>II.5 Criterios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92095" y="2914650"/>
            <a:ext cx="8258175" cy="2769461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400" dirty="0">
                <a:latin typeface="Century Gothic" panose="020B0502020202020204" pitchFamily="34" charset="0"/>
              </a:rPr>
              <a:t>Seguir los lineamientos teóricos y recomendaciones de </a:t>
            </a:r>
            <a:r>
              <a:rPr lang="es-PE" sz="2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normatividad internacionales y nacionales.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400" dirty="0">
                <a:latin typeface="Century Gothic" panose="020B0502020202020204" pitchFamily="34" charset="0"/>
              </a:rPr>
              <a:t>Conservar y respetar las diversas </a:t>
            </a:r>
            <a:r>
              <a:rPr lang="es-PE" sz="2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etapas constructivas </a:t>
            </a:r>
            <a:r>
              <a:rPr lang="es-PE" sz="2400" dirty="0">
                <a:latin typeface="Century Gothic" panose="020B0502020202020204" pitchFamily="34" charset="0"/>
              </a:rPr>
              <a:t>de los edificios consideradas de valor histórico.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400" dirty="0">
                <a:latin typeface="Century Gothic" panose="020B0502020202020204" pitchFamily="34" charset="0"/>
              </a:rPr>
              <a:t>Recuperación del </a:t>
            </a:r>
            <a:r>
              <a:rPr lang="es-PE" sz="2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color original </a:t>
            </a:r>
            <a:r>
              <a:rPr lang="es-PE" sz="2400" dirty="0">
                <a:latin typeface="Century Gothic" panose="020B0502020202020204" pitchFamily="34" charset="0"/>
              </a:rPr>
              <a:t>de las superficies.*</a:t>
            </a:r>
          </a:p>
        </p:txBody>
      </p:sp>
      <p:sp>
        <p:nvSpPr>
          <p:cNvPr id="4" name="Rectángulo 3"/>
          <p:cNvSpPr/>
          <p:nvPr/>
        </p:nvSpPr>
        <p:spPr>
          <a:xfrm>
            <a:off x="510746" y="90616"/>
            <a:ext cx="2323070" cy="494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71936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Imagen relacionad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2526523"/>
            <a:ext cx="7019925" cy="4764971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sp>
        <p:nvSpPr>
          <p:cNvPr id="3074" name="Subtítulo 2"/>
          <p:cNvSpPr>
            <a:spLocks noGrp="1" noChangeArrowheads="1"/>
          </p:cNvSpPr>
          <p:nvPr>
            <p:ph type="subTitle" idx="1"/>
          </p:nvPr>
        </p:nvSpPr>
        <p:spPr>
          <a:xfrm>
            <a:off x="324129" y="1041304"/>
            <a:ext cx="8581746" cy="541572"/>
          </a:xfrm>
        </p:spPr>
        <p:txBody>
          <a:bodyPr>
            <a:noAutofit/>
          </a:bodyPr>
          <a:lstStyle/>
          <a:p>
            <a:pPr algn="r">
              <a:spcBef>
                <a:spcPts val="0"/>
              </a:spcBef>
            </a:pPr>
            <a:r>
              <a:rPr lang="es-PE" sz="31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IDENTIFICACIÓN Y ESTUDIO DE COLOR DEL</a:t>
            </a:r>
          </a:p>
        </p:txBody>
      </p:sp>
      <p:sp>
        <p:nvSpPr>
          <p:cNvPr id="13" name="Cuadro de texto 4"/>
          <p:cNvSpPr txBox="1"/>
          <p:nvPr/>
        </p:nvSpPr>
        <p:spPr>
          <a:xfrm>
            <a:off x="3034127" y="2526523"/>
            <a:ext cx="4719638" cy="67818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b="1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Resolución Ministerial N°1251-85-ED de fecha 27 de noviembre de 1985.</a:t>
            </a:r>
            <a:endParaRPr lang="es-PE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3" t="17778" r="38104" b="6388"/>
          <a:stretch/>
        </p:blipFill>
        <p:spPr>
          <a:xfrm>
            <a:off x="-8891" y="666751"/>
            <a:ext cx="780341" cy="6191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3" t="21528" r="42917" b="13889"/>
          <a:stretch/>
        </p:blipFill>
        <p:spPr>
          <a:xfrm>
            <a:off x="2172018" y="2552699"/>
            <a:ext cx="847407" cy="433148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2" t="15694" r="45827" b="12917"/>
          <a:stretch/>
        </p:blipFill>
        <p:spPr>
          <a:xfrm>
            <a:off x="1540968" y="2119642"/>
            <a:ext cx="711772" cy="480381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3" t="15139" r="37806" b="10556"/>
          <a:stretch/>
        </p:blipFill>
        <p:spPr>
          <a:xfrm>
            <a:off x="759581" y="1504949"/>
            <a:ext cx="793256" cy="5379239"/>
          </a:xfrm>
          <a:prstGeom prst="rect">
            <a:avLst/>
          </a:prstGeom>
        </p:spPr>
      </p:pic>
      <p:sp>
        <p:nvSpPr>
          <p:cNvPr id="21" name="Subtítulo 2"/>
          <p:cNvSpPr txBox="1">
            <a:spLocks noChangeArrowheads="1"/>
          </p:cNvSpPr>
          <p:nvPr/>
        </p:nvSpPr>
        <p:spPr>
          <a:xfrm>
            <a:off x="1361879" y="1390650"/>
            <a:ext cx="7582096" cy="541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s-PE" sz="32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  </a:t>
            </a:r>
            <a:r>
              <a:rPr lang="es-PE" sz="31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AMBIENTE URBANO MONUMENTAL </a:t>
            </a:r>
          </a:p>
        </p:txBody>
      </p:sp>
      <p:sp>
        <p:nvSpPr>
          <p:cNvPr id="22" name="Subtítulo 2"/>
          <p:cNvSpPr txBox="1">
            <a:spLocks noChangeArrowheads="1"/>
          </p:cNvSpPr>
          <p:nvPr/>
        </p:nvSpPr>
        <p:spPr>
          <a:xfrm>
            <a:off x="2188407" y="1809628"/>
            <a:ext cx="7012744" cy="22382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s-PE" sz="30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DE LA LAGUNA HUACACHINA-ICA 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510746" y="90616"/>
            <a:ext cx="2323070" cy="494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CuadroTexto 11"/>
          <p:cNvSpPr txBox="1"/>
          <p:nvPr/>
        </p:nvSpPr>
        <p:spPr>
          <a:xfrm>
            <a:off x="4615002" y="6577796"/>
            <a:ext cx="43731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dirty="0">
                <a:solidFill>
                  <a:schemeClr val="bg2">
                    <a:lumMod val="50000"/>
                  </a:schemeClr>
                </a:solidFill>
              </a:rPr>
              <a:t>Fuente: Dirección de Patrimonio Histórico Inmueble/ Ministerio de Cultura</a:t>
            </a:r>
          </a:p>
        </p:txBody>
      </p:sp>
    </p:spTree>
    <p:extLst>
      <p:ext uri="{BB962C8B-B14F-4D97-AF65-F5344CB8AC3E}">
        <p14:creationId xmlns:p14="http://schemas.microsoft.com/office/powerpoint/2010/main" val="12097765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9753" y="836464"/>
            <a:ext cx="7886700" cy="1206945"/>
          </a:xfrm>
        </p:spPr>
        <p:txBody>
          <a:bodyPr/>
          <a:lstStyle/>
          <a:p>
            <a:r>
              <a:rPr lang="es-PE" dirty="0"/>
              <a:t>III.1 </a:t>
            </a:r>
            <a:r>
              <a:rPr lang="es-PE" dirty="0">
                <a:latin typeface="Century Gothic" panose="020B0502020202020204" pitchFamily="34" charset="0"/>
              </a:rPr>
              <a:t>UBICACIÓN</a:t>
            </a:r>
            <a:r>
              <a:rPr lang="es-PE" dirty="0"/>
              <a:t>: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9709" y="4003590"/>
            <a:ext cx="2806528" cy="2482166"/>
          </a:xfrm>
        </p:spPr>
        <p:txBody>
          <a:bodyPr/>
          <a:lstStyle/>
          <a:p>
            <a:r>
              <a:rPr lang="es-PE" dirty="0">
                <a:latin typeface="Century Gothic" panose="020B0502020202020204" pitchFamily="34" charset="0"/>
              </a:rPr>
              <a:t>La laguna de Huacachina </a:t>
            </a:r>
            <a:r>
              <a:rPr lang="es-PE" b="1" dirty="0">
                <a:latin typeface="Century Gothic" panose="020B0502020202020204" pitchFamily="34" charset="0"/>
              </a:rPr>
              <a:t>es un oasis ubicado a cinco kilómetros al oeste</a:t>
            </a:r>
            <a:r>
              <a:rPr lang="es-PE" dirty="0">
                <a:latin typeface="Century Gothic" panose="020B0502020202020204" pitchFamily="34" charset="0"/>
              </a:rPr>
              <a:t> de la ciudad peruana de Ica, en medio del desierto costero del Pacífico</a:t>
            </a:r>
          </a:p>
        </p:txBody>
      </p:sp>
      <p:pic>
        <p:nvPicPr>
          <p:cNvPr id="35842" name="Picture 2" descr="Mapa de Huacach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3" y="2043409"/>
            <a:ext cx="3535619" cy="183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Resultado de imagen para HUACACHINA UBICACION MAPA DEL PE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619" y="933827"/>
            <a:ext cx="4625630" cy="521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cto de flecha 4"/>
          <p:cNvCxnSpPr/>
          <p:nvPr/>
        </p:nvCxnSpPr>
        <p:spPr>
          <a:xfrm>
            <a:off x="2990336" y="3238155"/>
            <a:ext cx="3047999" cy="1597456"/>
          </a:xfrm>
          <a:prstGeom prst="straightConnector1">
            <a:avLst/>
          </a:prstGeom>
          <a:ln w="57150"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/>
          <p:cNvSpPr/>
          <p:nvPr/>
        </p:nvSpPr>
        <p:spPr>
          <a:xfrm>
            <a:off x="510746" y="90616"/>
            <a:ext cx="2323070" cy="494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58207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1892" y="461747"/>
            <a:ext cx="7886700" cy="1206945"/>
          </a:xfrm>
        </p:spPr>
        <p:txBody>
          <a:bodyPr/>
          <a:lstStyle/>
          <a:p>
            <a:r>
              <a:rPr lang="es-PE" dirty="0"/>
              <a:t>III.2 </a:t>
            </a:r>
            <a:r>
              <a:rPr lang="es-PE" dirty="0">
                <a:latin typeface="Century Gothic" panose="020B0502020202020204" pitchFamily="34" charset="0"/>
              </a:rPr>
              <a:t>HISTORIA</a:t>
            </a:r>
            <a:r>
              <a:rPr lang="es-PE" dirty="0"/>
              <a:t>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6192" y="1480411"/>
            <a:ext cx="4568383" cy="4601008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60000"/>
              </a:lnSpc>
            </a:pPr>
            <a:r>
              <a:rPr lang="es-PE" sz="6400" dirty="0">
                <a:latin typeface="Century Gothic" panose="020B0502020202020204" pitchFamily="34" charset="0"/>
              </a:rPr>
              <a:t>Nacimiento urbano de la Huacachina 1900-1908.</a:t>
            </a:r>
          </a:p>
          <a:p>
            <a:pPr>
              <a:lnSpc>
                <a:spcPct val="160000"/>
              </a:lnSpc>
            </a:pPr>
            <a:r>
              <a:rPr lang="es-PE" sz="6400" dirty="0">
                <a:latin typeface="Century Gothic" panose="020B0502020202020204" pitchFamily="34" charset="0"/>
              </a:rPr>
              <a:t>Proceso de desarrollo de la ciudad de Ica 1900-1945(consolidación del crecimiento que por 50 años es relativamente lento-Hotel </a:t>
            </a:r>
            <a:r>
              <a:rPr lang="es-PE" sz="6400" dirty="0" err="1">
                <a:latin typeface="Century Gothic" panose="020B0502020202020204" pitchFamily="34" charset="0"/>
              </a:rPr>
              <a:t>Mossone</a:t>
            </a:r>
            <a:r>
              <a:rPr lang="es-PE" sz="6400" dirty="0">
                <a:latin typeface="Century Gothic" panose="020B0502020202020204" pitchFamily="34" charset="0"/>
              </a:rPr>
              <a:t>)-</a:t>
            </a:r>
          </a:p>
          <a:p>
            <a:pPr>
              <a:lnSpc>
                <a:spcPct val="160000"/>
              </a:lnSpc>
            </a:pPr>
            <a:r>
              <a:rPr lang="es-PE" sz="6400" dirty="0">
                <a:latin typeface="Century Gothic" panose="020B0502020202020204" pitchFamily="34" charset="0"/>
              </a:rPr>
              <a:t>1960 (apogeo-Balneario exclusivo de veraneo-Viviendas unifamiliares de ranchos o casas de estilo neocolonial-Malecón y </a:t>
            </a:r>
            <a:r>
              <a:rPr lang="es-PE" sz="6400" dirty="0" err="1">
                <a:latin typeface="Century Gothic" panose="020B0502020202020204" pitchFamily="34" charset="0"/>
              </a:rPr>
              <a:t>Boluverd</a:t>
            </a:r>
            <a:r>
              <a:rPr lang="es-PE" sz="6400" dirty="0">
                <a:latin typeface="Century Gothic" panose="020B0502020202020204" pitchFamily="34" charset="0"/>
              </a:rPr>
              <a:t>)</a:t>
            </a:r>
          </a:p>
          <a:p>
            <a:pPr>
              <a:lnSpc>
                <a:spcPct val="160000"/>
              </a:lnSpc>
            </a:pPr>
            <a:r>
              <a:rPr lang="es-PE" sz="6400" dirty="0">
                <a:latin typeface="Century Gothic" panose="020B0502020202020204" pitchFamily="34" charset="0"/>
              </a:rPr>
              <a:t>1974 (etapa de estancamiento)1989-1999….</a:t>
            </a:r>
          </a:p>
          <a:p>
            <a:pPr>
              <a:lnSpc>
                <a:spcPct val="160000"/>
              </a:lnSpc>
            </a:pPr>
            <a:r>
              <a:rPr lang="es-PE" sz="6400" dirty="0">
                <a:latin typeface="Century Gothic" panose="020B0502020202020204" pitchFamily="34" charset="0"/>
              </a:rPr>
              <a:t>2002-Etapa de densificación </a:t>
            </a:r>
          </a:p>
          <a:p>
            <a:endParaRPr lang="es-PE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3872" t="24291" r="7641" b="38057"/>
          <a:stretch/>
        </p:blipFill>
        <p:spPr>
          <a:xfrm>
            <a:off x="4824575" y="2523522"/>
            <a:ext cx="3972909" cy="218627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79722" t="64722" r="7986" b="27206"/>
          <a:stretch/>
        </p:blipFill>
        <p:spPr>
          <a:xfrm>
            <a:off x="6549584" y="4944268"/>
            <a:ext cx="2247900" cy="83026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367375" y="584233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PE" sz="1400" b="1" dirty="0">
                <a:solidFill>
                  <a:srgbClr val="353535"/>
                </a:solidFill>
                <a:latin typeface="Open Sans"/>
              </a:rPr>
              <a:t>La Laguna de Huacachina: Historia, Morfología y Arquitectura </a:t>
            </a:r>
          </a:p>
          <a:p>
            <a:pPr algn="r"/>
            <a:r>
              <a:rPr lang="es-PE" sz="1400" b="1" dirty="0" err="1">
                <a:solidFill>
                  <a:srgbClr val="353535"/>
                </a:solidFill>
                <a:latin typeface="Open Sans"/>
              </a:rPr>
              <a:t>Marita</a:t>
            </a:r>
            <a:r>
              <a:rPr lang="es-PE" sz="1400" b="1" dirty="0">
                <a:solidFill>
                  <a:srgbClr val="353535"/>
                </a:solidFill>
                <a:latin typeface="Open Sans"/>
              </a:rPr>
              <a:t> Gonzales </a:t>
            </a:r>
          </a:p>
          <a:p>
            <a:pPr algn="r"/>
            <a:r>
              <a:rPr lang="es-PE" sz="1400" b="1" dirty="0">
                <a:solidFill>
                  <a:srgbClr val="353535"/>
                </a:solidFill>
                <a:latin typeface="Open Sans"/>
              </a:rPr>
              <a:t>Pontificia Universidad Católica del Perú</a:t>
            </a:r>
            <a:r>
              <a:rPr lang="es-PE" b="1" dirty="0">
                <a:solidFill>
                  <a:srgbClr val="353535"/>
                </a:solidFill>
                <a:latin typeface="Open Sans"/>
              </a:rPr>
              <a:t>  </a:t>
            </a:r>
            <a:endParaRPr lang="es-PE" dirty="0"/>
          </a:p>
        </p:txBody>
      </p:sp>
      <p:sp>
        <p:nvSpPr>
          <p:cNvPr id="7" name="Rectángulo 6"/>
          <p:cNvSpPr/>
          <p:nvPr/>
        </p:nvSpPr>
        <p:spPr>
          <a:xfrm>
            <a:off x="510746" y="90616"/>
            <a:ext cx="2323070" cy="494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996279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9717561"/>
              </p:ext>
            </p:extLst>
          </p:nvPr>
        </p:nvGraphicFramePr>
        <p:xfrm>
          <a:off x="-90616" y="-90615"/>
          <a:ext cx="9249044" cy="6367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Acrobat Document" r:id="rId3" imgW="8019977" imgH="5667300" progId="AcroExch.Document.7">
                  <p:embed/>
                </p:oleObj>
              </mc:Choice>
              <mc:Fallback>
                <p:oleObj name="Acrobat Document" r:id="rId3" imgW="8019977" imgH="5667300" progId="AcroExch.Document.7">
                  <p:embed/>
                  <p:pic>
                    <p:nvPicPr>
                      <p:cNvPr id="2" name="Objeto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90616" y="-90615"/>
                        <a:ext cx="9249044" cy="6367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/>
          <p:cNvSpPr/>
          <p:nvPr/>
        </p:nvSpPr>
        <p:spPr>
          <a:xfrm>
            <a:off x="4533905" y="337751"/>
            <a:ext cx="4371197" cy="403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" name="CuadroTexto 4"/>
          <p:cNvSpPr txBox="1"/>
          <p:nvPr/>
        </p:nvSpPr>
        <p:spPr>
          <a:xfrm>
            <a:off x="4615002" y="6577796"/>
            <a:ext cx="43731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dirty="0">
                <a:solidFill>
                  <a:schemeClr val="bg2">
                    <a:lumMod val="50000"/>
                  </a:schemeClr>
                </a:solidFill>
              </a:rPr>
              <a:t>Fuente: Dirección de Patrimonio Histórico Inmueble/ Ministerio de Cultura</a:t>
            </a:r>
          </a:p>
        </p:txBody>
      </p:sp>
    </p:spTree>
    <p:extLst>
      <p:ext uri="{BB962C8B-B14F-4D97-AF65-F5344CB8AC3E}">
        <p14:creationId xmlns:p14="http://schemas.microsoft.com/office/powerpoint/2010/main" val="764246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5508235"/>
              </p:ext>
            </p:extLst>
          </p:nvPr>
        </p:nvGraphicFramePr>
        <p:xfrm>
          <a:off x="4447295" y="3765797"/>
          <a:ext cx="4029440" cy="2847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Acrobat Document" r:id="rId3" imgW="8019977" imgH="5667300" progId="AcroExch.Document.7">
                  <p:embed/>
                </p:oleObj>
              </mc:Choice>
              <mc:Fallback>
                <p:oleObj name="Acrobat Document" r:id="rId3" imgW="8019977" imgH="5667300" progId="AcroExch.Document.7">
                  <p:embed/>
                  <p:pic>
                    <p:nvPicPr>
                      <p:cNvPr id="2" name="Objeto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47295" y="3765797"/>
                        <a:ext cx="4029440" cy="28474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420745"/>
              </p:ext>
            </p:extLst>
          </p:nvPr>
        </p:nvGraphicFramePr>
        <p:xfrm>
          <a:off x="4447295" y="828769"/>
          <a:ext cx="3857503" cy="2788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Acrobat Document" r:id="rId5" imgW="8019977" imgH="5667300" progId="AcroExch.Document.7">
                  <p:embed/>
                </p:oleObj>
              </mc:Choice>
              <mc:Fallback>
                <p:oleObj name="Acrobat Document" r:id="rId5" imgW="8019977" imgH="5667300" progId="AcroExch.Document.7">
                  <p:embed/>
                  <p:pic>
                    <p:nvPicPr>
                      <p:cNvPr id="3" name="Objeto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47295" y="828769"/>
                        <a:ext cx="3857503" cy="27883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1681327"/>
              </p:ext>
            </p:extLst>
          </p:nvPr>
        </p:nvGraphicFramePr>
        <p:xfrm>
          <a:off x="255373" y="3782427"/>
          <a:ext cx="3945925" cy="2830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Acrobat Document" r:id="rId7" imgW="8019977" imgH="5667300" progId="AcroExch.Document.7">
                  <p:embed/>
                </p:oleObj>
              </mc:Choice>
              <mc:Fallback>
                <p:oleObj name="Acrobat Document" r:id="rId7" imgW="8019977" imgH="5667300" progId="AcroExch.Document.7">
                  <p:embed/>
                  <p:pic>
                    <p:nvPicPr>
                      <p:cNvPr id="4" name="Objeto 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5373" y="3782427"/>
                        <a:ext cx="3945925" cy="28307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1288350"/>
              </p:ext>
            </p:extLst>
          </p:nvPr>
        </p:nvGraphicFramePr>
        <p:xfrm>
          <a:off x="255373" y="828769"/>
          <a:ext cx="3945925" cy="2788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Acrobat Document" r:id="rId9" imgW="8019977" imgH="5667300" progId="AcroExch.Document.7">
                  <p:embed/>
                </p:oleObj>
              </mc:Choice>
              <mc:Fallback>
                <p:oleObj name="Acrobat Document" r:id="rId9" imgW="8019977" imgH="5667300" progId="AcroExch.Document.7">
                  <p:embed/>
                  <p:pic>
                    <p:nvPicPr>
                      <p:cNvPr id="5" name="Objeto 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55373" y="828769"/>
                        <a:ext cx="3945925" cy="27883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ángulo 5"/>
          <p:cNvSpPr/>
          <p:nvPr/>
        </p:nvSpPr>
        <p:spPr>
          <a:xfrm>
            <a:off x="510746" y="90616"/>
            <a:ext cx="2323070" cy="494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" name="CuadroTexto 7"/>
          <p:cNvSpPr txBox="1"/>
          <p:nvPr/>
        </p:nvSpPr>
        <p:spPr>
          <a:xfrm>
            <a:off x="4615002" y="6577796"/>
            <a:ext cx="43731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dirty="0">
                <a:solidFill>
                  <a:schemeClr val="bg2">
                    <a:lumMod val="50000"/>
                  </a:schemeClr>
                </a:solidFill>
              </a:rPr>
              <a:t>Fuente: Dirección de Patrimonio Histórico Inmueble/ Ministerio de Cultura</a:t>
            </a:r>
          </a:p>
        </p:txBody>
      </p:sp>
    </p:spTree>
    <p:extLst>
      <p:ext uri="{BB962C8B-B14F-4D97-AF65-F5344CB8AC3E}">
        <p14:creationId xmlns:p14="http://schemas.microsoft.com/office/powerpoint/2010/main" val="27090222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4260728"/>
              </p:ext>
            </p:extLst>
          </p:nvPr>
        </p:nvGraphicFramePr>
        <p:xfrm>
          <a:off x="4809821" y="1080299"/>
          <a:ext cx="3732111" cy="263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" name="Acrobat Document" r:id="rId3" imgW="8019977" imgH="5667300" progId="AcroExch.Document.7">
                  <p:embed/>
                </p:oleObj>
              </mc:Choice>
              <mc:Fallback>
                <p:oleObj name="Acrobat Document" r:id="rId3" imgW="8019977" imgH="5667300" progId="AcroExch.Document.7">
                  <p:embed/>
                  <p:pic>
                    <p:nvPicPr>
                      <p:cNvPr id="2" name="Objeto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09821" y="1080299"/>
                        <a:ext cx="3732111" cy="2637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6442882"/>
              </p:ext>
            </p:extLst>
          </p:nvPr>
        </p:nvGraphicFramePr>
        <p:xfrm>
          <a:off x="659026" y="1069702"/>
          <a:ext cx="3714595" cy="2624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Acrobat Document" r:id="rId5" imgW="8019977" imgH="5667300" progId="AcroExch.Document.7">
                  <p:embed/>
                </p:oleObj>
              </mc:Choice>
              <mc:Fallback>
                <p:oleObj name="Acrobat Document" r:id="rId5" imgW="8019977" imgH="5667300" progId="AcroExch.Document.7">
                  <p:embed/>
                  <p:pic>
                    <p:nvPicPr>
                      <p:cNvPr id="3" name="Objeto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9026" y="1069702"/>
                        <a:ext cx="3714595" cy="26249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7737520"/>
              </p:ext>
            </p:extLst>
          </p:nvPr>
        </p:nvGraphicFramePr>
        <p:xfrm>
          <a:off x="4867486" y="3841080"/>
          <a:ext cx="3741053" cy="26436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Acrobat Document" r:id="rId7" imgW="8019977" imgH="5667300" progId="AcroExch.Document.7">
                  <p:embed/>
                </p:oleObj>
              </mc:Choice>
              <mc:Fallback>
                <p:oleObj name="Acrobat Document" r:id="rId7" imgW="8019977" imgH="5667300" progId="AcroExch.Document.7">
                  <p:embed/>
                  <p:pic>
                    <p:nvPicPr>
                      <p:cNvPr id="4" name="Objeto 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67486" y="3841080"/>
                        <a:ext cx="3741053" cy="26436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4910212"/>
              </p:ext>
            </p:extLst>
          </p:nvPr>
        </p:nvGraphicFramePr>
        <p:xfrm>
          <a:off x="704665" y="3841080"/>
          <a:ext cx="3668956" cy="2592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Acrobat Document" r:id="rId9" imgW="8019977" imgH="5667300" progId="AcroExch.Document.7">
                  <p:embed/>
                </p:oleObj>
              </mc:Choice>
              <mc:Fallback>
                <p:oleObj name="Acrobat Document" r:id="rId9" imgW="8019977" imgH="5667300" progId="AcroExch.Document.7">
                  <p:embed/>
                  <p:pic>
                    <p:nvPicPr>
                      <p:cNvPr id="5" name="Objeto 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04665" y="3841080"/>
                        <a:ext cx="3668956" cy="25926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ángulo 5"/>
          <p:cNvSpPr/>
          <p:nvPr/>
        </p:nvSpPr>
        <p:spPr>
          <a:xfrm>
            <a:off x="510746" y="90616"/>
            <a:ext cx="2323070" cy="494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" name="CuadroTexto 7"/>
          <p:cNvSpPr txBox="1"/>
          <p:nvPr/>
        </p:nvSpPr>
        <p:spPr>
          <a:xfrm>
            <a:off x="4615002" y="6577796"/>
            <a:ext cx="43731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dirty="0">
                <a:solidFill>
                  <a:schemeClr val="bg2">
                    <a:lumMod val="50000"/>
                  </a:schemeClr>
                </a:solidFill>
              </a:rPr>
              <a:t>Fuente: Dirección de Patrimonio Histórico Inmueble/ Ministerio de Cultura</a:t>
            </a:r>
          </a:p>
        </p:txBody>
      </p:sp>
    </p:spTree>
    <p:extLst>
      <p:ext uri="{BB962C8B-B14F-4D97-AF65-F5344CB8AC3E}">
        <p14:creationId xmlns:p14="http://schemas.microsoft.com/office/powerpoint/2010/main" val="589660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35765" y="4097338"/>
            <a:ext cx="7772400" cy="2387600"/>
          </a:xfrm>
          <a:noFill/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 eaLnBrk="0" hangingPunct="0">
              <a:buFont typeface="Arial" panose="020B0604020202020204" pitchFamily="34" charset="0"/>
            </a:pPr>
            <a:r>
              <a:rPr lang="es-PE" sz="3600" dirty="0">
                <a:solidFill>
                  <a:schemeClr val="tx1"/>
                </a:solidFill>
                <a:latin typeface="Century Gothic" panose="020B0502020202020204" pitchFamily="34" charset="0"/>
                <a:cs typeface="David" pitchFamily="34" charset="-79"/>
              </a:rPr>
              <a:t>I. CONCEPTOS BÁSICOS </a:t>
            </a:r>
          </a:p>
        </p:txBody>
      </p:sp>
      <p:pic>
        <p:nvPicPr>
          <p:cNvPr id="29698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2116"/>
            <a:ext cx="9144000" cy="369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510746" y="90616"/>
            <a:ext cx="2323070" cy="494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10677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4408050"/>
              </p:ext>
            </p:extLst>
          </p:nvPr>
        </p:nvGraphicFramePr>
        <p:xfrm>
          <a:off x="409908" y="988038"/>
          <a:ext cx="3940973" cy="2784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" name="Acrobat Document" r:id="rId3" imgW="8019977" imgH="5667300" progId="AcroExch.Document.7">
                  <p:embed/>
                </p:oleObj>
              </mc:Choice>
              <mc:Fallback>
                <p:oleObj name="Acrobat Document" r:id="rId3" imgW="8019977" imgH="5667300" progId="AcroExch.Document.7">
                  <p:embed/>
                  <p:pic>
                    <p:nvPicPr>
                      <p:cNvPr id="5" name="Objeto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9908" y="988038"/>
                        <a:ext cx="3940973" cy="27848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6137415"/>
              </p:ext>
            </p:extLst>
          </p:nvPr>
        </p:nvGraphicFramePr>
        <p:xfrm>
          <a:off x="4529704" y="988038"/>
          <a:ext cx="3762021" cy="2658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Acrobat Document" r:id="rId5" imgW="8019977" imgH="5667300" progId="AcroExch.Document.7">
                  <p:embed/>
                </p:oleObj>
              </mc:Choice>
              <mc:Fallback>
                <p:oleObj name="Acrobat Document" r:id="rId5" imgW="8019977" imgH="5667300" progId="AcroExch.Document.7">
                  <p:embed/>
                  <p:pic>
                    <p:nvPicPr>
                      <p:cNvPr id="6" name="Objeto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29704" y="988038"/>
                        <a:ext cx="3762021" cy="26584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3660535"/>
              </p:ext>
            </p:extLst>
          </p:nvPr>
        </p:nvGraphicFramePr>
        <p:xfrm>
          <a:off x="4677147" y="3954750"/>
          <a:ext cx="3762021" cy="2658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Acrobat Document" r:id="rId7" imgW="8019977" imgH="5667300" progId="AcroExch.Document.7">
                  <p:embed/>
                </p:oleObj>
              </mc:Choice>
              <mc:Fallback>
                <p:oleObj name="Acrobat Document" r:id="rId7" imgW="8019977" imgH="5667300" progId="AcroExch.Document.7">
                  <p:embed/>
                  <p:pic>
                    <p:nvPicPr>
                      <p:cNvPr id="7" name="Objeto 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77147" y="3954750"/>
                        <a:ext cx="3762021" cy="26584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1436309"/>
              </p:ext>
            </p:extLst>
          </p:nvPr>
        </p:nvGraphicFramePr>
        <p:xfrm>
          <a:off x="332797" y="3772930"/>
          <a:ext cx="3969513" cy="28050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Acrobat Document" r:id="rId9" imgW="8019977" imgH="5667300" progId="AcroExch.Document.7">
                  <p:embed/>
                </p:oleObj>
              </mc:Choice>
              <mc:Fallback>
                <p:oleObj name="Acrobat Document" r:id="rId9" imgW="8019977" imgH="5667300" progId="AcroExch.Document.7">
                  <p:embed/>
                  <p:pic>
                    <p:nvPicPr>
                      <p:cNvPr id="8" name="Objeto 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2797" y="3772930"/>
                        <a:ext cx="3969513" cy="28050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ángulo 8"/>
          <p:cNvSpPr/>
          <p:nvPr/>
        </p:nvSpPr>
        <p:spPr>
          <a:xfrm>
            <a:off x="510746" y="90616"/>
            <a:ext cx="2323070" cy="494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CuadroTexto 10"/>
          <p:cNvSpPr txBox="1"/>
          <p:nvPr/>
        </p:nvSpPr>
        <p:spPr>
          <a:xfrm>
            <a:off x="4615002" y="6577796"/>
            <a:ext cx="43731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dirty="0">
                <a:solidFill>
                  <a:schemeClr val="bg2">
                    <a:lumMod val="50000"/>
                  </a:schemeClr>
                </a:solidFill>
              </a:rPr>
              <a:t>Fuente: Dirección de Patrimonio Histórico Inmueble/ Ministerio de Cultura</a:t>
            </a:r>
          </a:p>
        </p:txBody>
      </p:sp>
    </p:spTree>
    <p:extLst>
      <p:ext uri="{BB962C8B-B14F-4D97-AF65-F5344CB8AC3E}">
        <p14:creationId xmlns:p14="http://schemas.microsoft.com/office/powerpoint/2010/main" val="27934524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9955" t="1988" r="12990" b="1950"/>
          <a:stretch/>
        </p:blipFill>
        <p:spPr>
          <a:xfrm>
            <a:off x="100913" y="1030761"/>
            <a:ext cx="2809103" cy="495094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l="10953" t="3069" r="13502" b="4112"/>
          <a:stretch/>
        </p:blipFill>
        <p:spPr>
          <a:xfrm>
            <a:off x="2953265" y="1030761"/>
            <a:ext cx="2850292" cy="495094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lum bright="-20000" contrast="40000"/>
          </a:blip>
          <a:srcRect l="6656" t="3016" r="11901" b="4312"/>
          <a:stretch/>
        </p:blipFill>
        <p:spPr>
          <a:xfrm>
            <a:off x="5890055" y="1030761"/>
            <a:ext cx="3036718" cy="495094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10746" y="90616"/>
            <a:ext cx="2323070" cy="494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Rectángulo 5"/>
          <p:cNvSpPr/>
          <p:nvPr/>
        </p:nvSpPr>
        <p:spPr>
          <a:xfrm>
            <a:off x="663146" y="66419"/>
            <a:ext cx="2323070" cy="494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" name="CuadroTexto 7"/>
          <p:cNvSpPr txBox="1"/>
          <p:nvPr/>
        </p:nvSpPr>
        <p:spPr>
          <a:xfrm>
            <a:off x="4615002" y="6577796"/>
            <a:ext cx="43731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dirty="0">
                <a:solidFill>
                  <a:schemeClr val="bg2">
                    <a:lumMod val="50000"/>
                  </a:schemeClr>
                </a:solidFill>
              </a:rPr>
              <a:t>Fuente: Dirección de Patrimonio Histórico Inmueble/ Ministerio de Cultura</a:t>
            </a:r>
          </a:p>
        </p:txBody>
      </p:sp>
    </p:spTree>
    <p:extLst>
      <p:ext uri="{BB962C8B-B14F-4D97-AF65-F5344CB8AC3E}">
        <p14:creationId xmlns:p14="http://schemas.microsoft.com/office/powerpoint/2010/main" val="12915533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6241" t="26577" r="23239" b="42935"/>
          <a:stretch/>
        </p:blipFill>
        <p:spPr>
          <a:xfrm>
            <a:off x="148282" y="2229929"/>
            <a:ext cx="4375110" cy="140867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3391" t="17309" r="20524" b="24892"/>
          <a:stretch/>
        </p:blipFill>
        <p:spPr>
          <a:xfrm>
            <a:off x="56843" y="3639727"/>
            <a:ext cx="4466548" cy="273146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23537" t="17648" r="20580" b="22274"/>
          <a:stretch/>
        </p:blipFill>
        <p:spPr>
          <a:xfrm>
            <a:off x="4523391" y="2340178"/>
            <a:ext cx="4506915" cy="312911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23790" t="17286" r="20078" b="66796"/>
          <a:stretch/>
        </p:blipFill>
        <p:spPr>
          <a:xfrm>
            <a:off x="4523391" y="5447319"/>
            <a:ext cx="4563762" cy="923877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198076" y="1029600"/>
            <a:ext cx="3558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2400" b="1" dirty="0">
                <a:latin typeface="Century Gothic" panose="020B0502020202020204" pitchFamily="34" charset="0"/>
              </a:rPr>
              <a:t>Ruta de las Casonas de las época del Caucho-Iquitos </a:t>
            </a:r>
          </a:p>
        </p:txBody>
      </p:sp>
      <p:sp>
        <p:nvSpPr>
          <p:cNvPr id="8" name="Rectángulo 7"/>
          <p:cNvSpPr/>
          <p:nvPr/>
        </p:nvSpPr>
        <p:spPr>
          <a:xfrm>
            <a:off x="510746" y="90616"/>
            <a:ext cx="2323070" cy="494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CuadroTexto 8"/>
          <p:cNvSpPr txBox="1"/>
          <p:nvPr/>
        </p:nvSpPr>
        <p:spPr>
          <a:xfrm>
            <a:off x="4615002" y="6577796"/>
            <a:ext cx="43731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dirty="0">
                <a:solidFill>
                  <a:schemeClr val="bg2">
                    <a:lumMod val="50000"/>
                  </a:schemeClr>
                </a:solidFill>
              </a:rPr>
              <a:t>Fuente: Dirección de Patrimonio Histórico Inmueble/ Ministerio de Cultura</a:t>
            </a:r>
          </a:p>
        </p:txBody>
      </p:sp>
    </p:spTree>
    <p:extLst>
      <p:ext uri="{BB962C8B-B14F-4D97-AF65-F5344CB8AC3E}">
        <p14:creationId xmlns:p14="http://schemas.microsoft.com/office/powerpoint/2010/main" val="21077121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9919" t="9924" r="17175" b="8016"/>
          <a:stretch/>
        </p:blipFill>
        <p:spPr>
          <a:xfrm>
            <a:off x="0" y="657225"/>
            <a:ext cx="4880699" cy="35814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4" t="3273" r="6029" b="10988"/>
          <a:stretch/>
        </p:blipFill>
        <p:spPr>
          <a:xfrm>
            <a:off x="4876799" y="3924300"/>
            <a:ext cx="4267201" cy="29337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302851" y="1267725"/>
            <a:ext cx="35587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2400" b="1" dirty="0">
                <a:latin typeface="Century Gothic" panose="020B0502020202020204" pitchFamily="34" charset="0"/>
              </a:rPr>
              <a:t>Museo Nacional de Arqueología, Antropología e Historia del Perú (MNAAHP)</a:t>
            </a:r>
          </a:p>
        </p:txBody>
      </p:sp>
      <p:sp>
        <p:nvSpPr>
          <p:cNvPr id="5" name="Rectángulo 4"/>
          <p:cNvSpPr/>
          <p:nvPr/>
        </p:nvSpPr>
        <p:spPr>
          <a:xfrm>
            <a:off x="510746" y="90616"/>
            <a:ext cx="2323070" cy="494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CuadroTexto 6"/>
          <p:cNvSpPr txBox="1"/>
          <p:nvPr/>
        </p:nvSpPr>
        <p:spPr>
          <a:xfrm>
            <a:off x="0" y="6354165"/>
            <a:ext cx="43731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dirty="0">
                <a:solidFill>
                  <a:schemeClr val="bg2">
                    <a:lumMod val="50000"/>
                  </a:schemeClr>
                </a:solidFill>
              </a:rPr>
              <a:t>Fuente: Dirección de Patrimonio Histórico Inmueble/ Ministerio de Cultura</a:t>
            </a:r>
          </a:p>
        </p:txBody>
      </p:sp>
    </p:spTree>
    <p:extLst>
      <p:ext uri="{BB962C8B-B14F-4D97-AF65-F5344CB8AC3E}">
        <p14:creationId xmlns:p14="http://schemas.microsoft.com/office/powerpoint/2010/main" val="8991097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9747713"/>
              </p:ext>
            </p:extLst>
          </p:nvPr>
        </p:nvGraphicFramePr>
        <p:xfrm>
          <a:off x="1432526" y="1120774"/>
          <a:ext cx="3546475" cy="5018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" name="Acrobat Document" r:id="rId3" imgW="5667119" imgH="8019810" progId="AcroExch.Document.7">
                  <p:embed/>
                </p:oleObj>
              </mc:Choice>
              <mc:Fallback>
                <p:oleObj name="Acrobat Document" r:id="rId3" imgW="5667119" imgH="8019810" progId="AcroExch.Document.7">
                  <p:embed/>
                  <p:pic>
                    <p:nvPicPr>
                      <p:cNvPr id="2" name="Objeto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32526" y="1120774"/>
                        <a:ext cx="3546475" cy="50187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4979001" y="5147533"/>
            <a:ext cx="3558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2400" b="1" dirty="0">
                <a:latin typeface="Century Gothic" panose="020B0502020202020204" pitchFamily="34" charset="0"/>
              </a:rPr>
              <a:t>ZONA MONUMENTAL DE PUEBLO LIBRE</a:t>
            </a:r>
          </a:p>
        </p:txBody>
      </p:sp>
      <p:sp>
        <p:nvSpPr>
          <p:cNvPr id="4" name="Rectángulo 3"/>
          <p:cNvSpPr/>
          <p:nvPr/>
        </p:nvSpPr>
        <p:spPr>
          <a:xfrm>
            <a:off x="510746" y="90616"/>
            <a:ext cx="2323070" cy="494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CuadroTexto 5"/>
          <p:cNvSpPr txBox="1"/>
          <p:nvPr/>
        </p:nvSpPr>
        <p:spPr>
          <a:xfrm>
            <a:off x="4615002" y="6577796"/>
            <a:ext cx="43731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dirty="0">
                <a:solidFill>
                  <a:schemeClr val="bg2">
                    <a:lumMod val="50000"/>
                  </a:schemeClr>
                </a:solidFill>
              </a:rPr>
              <a:t>Fuente: Dirección de Patrimonio Histórico Inmueble/ Ministerio de Cultura</a:t>
            </a:r>
          </a:p>
        </p:txBody>
      </p:sp>
    </p:spTree>
    <p:extLst>
      <p:ext uri="{BB962C8B-B14F-4D97-AF65-F5344CB8AC3E}">
        <p14:creationId xmlns:p14="http://schemas.microsoft.com/office/powerpoint/2010/main" val="29397959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sultado de imagen para ESTRATIGRAFÃA DE PINTURA MUR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75" y="-1"/>
            <a:ext cx="923927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-19075" y="119690"/>
            <a:ext cx="76035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32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“El color es el sabor de la arquitectura” </a:t>
            </a:r>
          </a:p>
          <a:p>
            <a:pPr algn="r"/>
            <a:r>
              <a:rPr lang="es-PE" sz="32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Luis Barragán</a:t>
            </a:r>
          </a:p>
        </p:txBody>
      </p:sp>
      <p:sp>
        <p:nvSpPr>
          <p:cNvPr id="6" name="Rectángulo 5"/>
          <p:cNvSpPr/>
          <p:nvPr/>
        </p:nvSpPr>
        <p:spPr>
          <a:xfrm>
            <a:off x="-1590375" y="4985091"/>
            <a:ext cx="76035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4000" b="1" dirty="0">
                <a:solidFill>
                  <a:srgbClr val="A60A88"/>
                </a:solidFill>
                <a:latin typeface="Century Gothic" panose="020B0502020202020204" pitchFamily="34" charset="0"/>
              </a:rPr>
              <a:t>Gracias. </a:t>
            </a:r>
          </a:p>
        </p:txBody>
      </p:sp>
    </p:spTree>
    <p:extLst>
      <p:ext uri="{BB962C8B-B14F-4D97-AF65-F5344CB8AC3E}">
        <p14:creationId xmlns:p14="http://schemas.microsoft.com/office/powerpoint/2010/main" val="2687833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972739333"/>
              </p:ext>
            </p:extLst>
          </p:nvPr>
        </p:nvGraphicFramePr>
        <p:xfrm>
          <a:off x="200023" y="933450"/>
          <a:ext cx="8724901" cy="5629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Resultado de imagen para estrato geologic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08" y="1177943"/>
            <a:ext cx="2227673" cy="146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488103" y="168475"/>
            <a:ext cx="7315200" cy="882250"/>
          </a:xfrm>
        </p:spPr>
        <p:txBody>
          <a:bodyPr/>
          <a:lstStyle/>
          <a:p>
            <a:pPr algn="r"/>
            <a:r>
              <a:rPr lang="es-PE" sz="2800" dirty="0">
                <a:latin typeface="Century Gothic" panose="020B0502020202020204" pitchFamily="34" charset="0"/>
              </a:rPr>
              <a:t>I.1. ESTRATIFICACIÓN </a:t>
            </a:r>
            <a:br>
              <a:rPr lang="es-PE" dirty="0">
                <a:latin typeface="Century Gothic" panose="020B0502020202020204" pitchFamily="34" charset="0"/>
              </a:rPr>
            </a:br>
            <a:endParaRPr lang="es-PE" dirty="0"/>
          </a:p>
        </p:txBody>
      </p:sp>
      <p:pic>
        <p:nvPicPr>
          <p:cNvPr id="6146" name="Picture 2" descr="Resultado de imagen para estrato arqueolÃ³gic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419" y="1177943"/>
            <a:ext cx="2314623" cy="147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gen para koricancha cusco panoramic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311" y="1177943"/>
            <a:ext cx="2567036" cy="146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714375" y="682822"/>
            <a:ext cx="2061106" cy="3238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>
                <a:latin typeface="Century Gothic" panose="020B0502020202020204" pitchFamily="34" charset="0"/>
              </a:rPr>
              <a:t>NATURAL</a:t>
            </a:r>
            <a:r>
              <a:rPr lang="es-PE" dirty="0"/>
              <a:t> 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4581526" y="685795"/>
            <a:ext cx="2213506" cy="3429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>
                <a:latin typeface="Century Gothic" panose="020B0502020202020204" pitchFamily="34" charset="0"/>
              </a:rPr>
              <a:t>CULTURAL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510746" y="90616"/>
            <a:ext cx="2323070" cy="494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52795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810752594"/>
              </p:ext>
            </p:extLst>
          </p:nvPr>
        </p:nvGraphicFramePr>
        <p:xfrm>
          <a:off x="200023" y="933450"/>
          <a:ext cx="8724901" cy="5629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488103" y="168475"/>
            <a:ext cx="7315200" cy="882250"/>
          </a:xfrm>
        </p:spPr>
        <p:txBody>
          <a:bodyPr/>
          <a:lstStyle/>
          <a:p>
            <a:pPr algn="r"/>
            <a:r>
              <a:rPr lang="es-PE" sz="2800" dirty="0">
                <a:latin typeface="Century Gothic" panose="020B0502020202020204" pitchFamily="34" charset="0"/>
              </a:rPr>
              <a:t>I.2. ESTRATO </a:t>
            </a:r>
            <a:br>
              <a:rPr lang="es-PE" dirty="0">
                <a:latin typeface="Century Gothic" panose="020B0502020202020204" pitchFamily="34" charset="0"/>
              </a:rPr>
            </a:br>
            <a:endParaRPr lang="es-PE" dirty="0"/>
          </a:p>
        </p:txBody>
      </p:sp>
      <p:pic>
        <p:nvPicPr>
          <p:cNvPr id="6146" name="Picture 2" descr="Resultado de imagen para estrato arqueolÃ³gic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803" y="1170858"/>
            <a:ext cx="2314623" cy="147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714375" y="682822"/>
            <a:ext cx="2061106" cy="32385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>
                <a:latin typeface="Century Gothic" panose="020B0502020202020204" pitchFamily="34" charset="0"/>
              </a:rPr>
              <a:t>NATURAL</a:t>
            </a:r>
            <a:r>
              <a:rPr lang="es-PE" dirty="0"/>
              <a:t> 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4581526" y="685795"/>
            <a:ext cx="2213506" cy="34290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>
                <a:latin typeface="Century Gothic" panose="020B0502020202020204" pitchFamily="34" charset="0"/>
              </a:rPr>
              <a:t>CULTURAL </a:t>
            </a:r>
          </a:p>
        </p:txBody>
      </p:sp>
      <p:pic>
        <p:nvPicPr>
          <p:cNvPr id="26626" name="Picture 2" descr="Resultado de imagen para estratos de muro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" t="9942"/>
          <a:stretch/>
        </p:blipFill>
        <p:spPr bwMode="auto">
          <a:xfrm>
            <a:off x="648473" y="1226784"/>
            <a:ext cx="2259484" cy="149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sultado de imagen para ELEVACIONES EN PLANO IGLESI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526" y="1170858"/>
            <a:ext cx="2651379" cy="149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510746" y="90616"/>
            <a:ext cx="2323070" cy="494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9442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255" t="15055" r="67498" b="5426"/>
          <a:stretch/>
        </p:blipFill>
        <p:spPr>
          <a:xfrm>
            <a:off x="4679577" y="4777"/>
            <a:ext cx="4464423" cy="659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383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"/>
          <a:stretch/>
        </p:blipFill>
        <p:spPr bwMode="auto">
          <a:xfrm>
            <a:off x="3279901" y="1083677"/>
            <a:ext cx="2240692" cy="230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esultado de imagen para ESTRATIGRAFÃA DE PINTURA MUR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687"/>
            <a:ext cx="9292281" cy="263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5042626" y="942131"/>
            <a:ext cx="3863350" cy="2414587"/>
          </a:xfrm>
        </p:spPr>
        <p:txBody>
          <a:bodyPr>
            <a:noAutofit/>
          </a:bodyPr>
          <a:lstStyle/>
          <a:p>
            <a:pPr algn="r"/>
            <a:r>
              <a:rPr lang="es-PE" dirty="0">
                <a:latin typeface="Century Gothic" panose="020B0502020202020204" pitchFamily="34" charset="0"/>
              </a:rPr>
              <a:t>Muro que contiene numerosos detalles arquitectónicos de origen antrópico. </a:t>
            </a:r>
          </a:p>
          <a:p>
            <a:pPr algn="r"/>
            <a:r>
              <a:rPr lang="es-PE" dirty="0">
                <a:latin typeface="Century Gothic" panose="020B0502020202020204" pitchFamily="34" charset="0"/>
              </a:rPr>
              <a:t>Las secuencias estratigráficas: secuencia de deposición de los estratos o de creación de elementos interfaciales a través del tiempo. </a:t>
            </a:r>
          </a:p>
        </p:txBody>
      </p:sp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1488103" y="168475"/>
            <a:ext cx="7315200" cy="882250"/>
          </a:xfrm>
        </p:spPr>
        <p:txBody>
          <a:bodyPr/>
          <a:lstStyle/>
          <a:p>
            <a:pPr algn="r"/>
            <a:r>
              <a:rPr lang="es-PE" sz="2800" dirty="0">
                <a:latin typeface="Century Gothic" panose="020B0502020202020204" pitchFamily="34" charset="0"/>
              </a:rPr>
              <a:t>I.3 ESTRATO  VERTICAL  </a:t>
            </a:r>
            <a:br>
              <a:rPr lang="es-PE" dirty="0">
                <a:latin typeface="Century Gothic" panose="020B0502020202020204" pitchFamily="34" charset="0"/>
              </a:rPr>
            </a:br>
            <a:endParaRPr lang="es-PE" dirty="0"/>
          </a:p>
        </p:txBody>
      </p:sp>
      <p:pic>
        <p:nvPicPr>
          <p:cNvPr id="27650" name="Picture 2" descr="Sin tÃ­tulo- BLO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6" t="15483" r="9760" b="4368"/>
          <a:stretch/>
        </p:blipFill>
        <p:spPr bwMode="auto">
          <a:xfrm>
            <a:off x="0" y="1062254"/>
            <a:ext cx="1738184" cy="247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Medidas- BLO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5" r="6285"/>
          <a:stretch/>
        </p:blipFill>
        <p:spPr bwMode="auto">
          <a:xfrm>
            <a:off x="1738184" y="1071044"/>
            <a:ext cx="1496710" cy="250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510746" y="90616"/>
            <a:ext cx="2323070" cy="494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9744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6841" y="4676774"/>
            <a:ext cx="8566466" cy="2028931"/>
          </a:xfrm>
        </p:spPr>
        <p:txBody>
          <a:bodyPr>
            <a:normAutofit/>
          </a:bodyPr>
          <a:lstStyle/>
          <a:p>
            <a:endParaRPr lang="es-PE" dirty="0"/>
          </a:p>
          <a:p>
            <a:r>
              <a:rPr lang="es-PE" sz="1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Ley de superposición: </a:t>
            </a:r>
            <a:r>
              <a:rPr lang="es-PE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en masas estratigráficas los niveles superiores son más recientes, y los inferiores más antiguos-(Browne, 1975, p. 21)</a:t>
            </a:r>
          </a:p>
          <a:p>
            <a:r>
              <a:rPr lang="es-PE" sz="1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Ley de sucesión estratigráfica </a:t>
            </a:r>
            <a:r>
              <a:rPr lang="es-PE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(secuencias estratigráficas multilineales) </a:t>
            </a:r>
          </a:p>
          <a:p>
            <a:r>
              <a:rPr lang="es-PE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(Sir Charles </a:t>
            </a:r>
            <a:r>
              <a:rPr lang="es-PE" sz="14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Lyell</a:t>
            </a:r>
            <a:r>
              <a:rPr lang="es-PE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, Libro Principles of </a:t>
            </a:r>
            <a:r>
              <a:rPr lang="es-PE" sz="14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Geology</a:t>
            </a:r>
            <a:r>
              <a:rPr lang="es-PE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, 1830)</a:t>
            </a:r>
          </a:p>
          <a:p>
            <a:endParaRPr lang="es-PE" dirty="0"/>
          </a:p>
        </p:txBody>
      </p:sp>
      <p:pic>
        <p:nvPicPr>
          <p:cNvPr id="6" name="Picture 2" descr="Resultado de imagen para ESTRATIGRAFÃA DE PINTURA MUR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6931" y="1236984"/>
            <a:ext cx="3813177" cy="359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0" y="6573795"/>
            <a:ext cx="8213124" cy="369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 sz="1100" dirty="0">
                <a:solidFill>
                  <a:schemeClr val="bg1">
                    <a:lumMod val="50000"/>
                  </a:schemeClr>
                </a:solidFill>
                <a:hlinkClick r:id="rId3"/>
              </a:rPr>
              <a:t>http://harrismatrix.com/wp-content/uploads/2017/11/ES_Principios_de_Estratigrafia_Arqueologica.pdf</a:t>
            </a:r>
            <a:r>
              <a:rPr lang="es-PE" sz="1100" dirty="0">
                <a:solidFill>
                  <a:schemeClr val="bg1">
                    <a:lumMod val="50000"/>
                  </a:schemeClr>
                </a:solidFill>
              </a:rPr>
              <a:t> Fecha de consulta: 15.06.18</a:t>
            </a:r>
          </a:p>
        </p:txBody>
      </p:sp>
      <p:pic>
        <p:nvPicPr>
          <p:cNvPr id="7170" name="Picture 2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1" y="1127024"/>
            <a:ext cx="4967416" cy="381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510746" y="90616"/>
            <a:ext cx="2323070" cy="494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44423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295605" y="1029373"/>
            <a:ext cx="4052723" cy="551759"/>
          </a:xfrm>
        </p:spPr>
        <p:txBody>
          <a:bodyPr/>
          <a:lstStyle/>
          <a:p>
            <a:r>
              <a:rPr lang="es-PE" sz="2800" dirty="0">
                <a:latin typeface="Century Gothic" panose="020B0502020202020204" pitchFamily="34" charset="0"/>
              </a:rPr>
              <a:t>I.4 ARQUEOLOGÍA DE LA ARQUITECTURA</a:t>
            </a:r>
          </a:p>
        </p:txBody>
      </p:sp>
      <p:pic>
        <p:nvPicPr>
          <p:cNvPr id="8194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" t="2451" r="1130" b="1676"/>
          <a:stretch/>
        </p:blipFill>
        <p:spPr bwMode="auto">
          <a:xfrm>
            <a:off x="5316342" y="659027"/>
            <a:ext cx="3827658" cy="242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urbeproorbe.com/sites/default/files/proyectos/imagenes/2357x72_caltojar_alzado_sur_imagenreallectura_0.jpg?138737850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92"/>
          <a:stretch/>
        </p:blipFill>
        <p:spPr bwMode="auto">
          <a:xfrm>
            <a:off x="5256208" y="3122142"/>
            <a:ext cx="3798903" cy="339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arcador de contenido 2"/>
          <p:cNvSpPr txBox="1">
            <a:spLocks/>
          </p:cNvSpPr>
          <p:nvPr/>
        </p:nvSpPr>
        <p:spPr>
          <a:xfrm>
            <a:off x="276555" y="2240692"/>
            <a:ext cx="4913283" cy="42095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 b="1" dirty="0">
                <a:latin typeface="Century Gothic" panose="020B0502020202020204" pitchFamily="34" charset="0"/>
              </a:rPr>
              <a:t>Metodología</a:t>
            </a:r>
            <a:r>
              <a:rPr lang="es-PE" dirty="0">
                <a:latin typeface="Century Gothic" panose="020B0502020202020204" pitchFamily="34" charset="0"/>
              </a:rPr>
              <a:t> que se dedica al </a:t>
            </a:r>
            <a:r>
              <a:rPr lang="es-PE" b="1" dirty="0">
                <a:latin typeface="Century Gothic" panose="020B0502020202020204" pitchFamily="34" charset="0"/>
              </a:rPr>
              <a:t>estudio de los materiales arquitectónicos</a:t>
            </a:r>
            <a:r>
              <a:rPr lang="es-PE" dirty="0">
                <a:latin typeface="Century Gothic" panose="020B0502020202020204" pitchFamily="34" charset="0"/>
              </a:rPr>
              <a:t>, para realizar obras de restauración, permitiendo obtener un mayor </a:t>
            </a:r>
            <a:r>
              <a:rPr lang="es-PE" b="1" dirty="0">
                <a:latin typeface="Century Gothic" panose="020B0502020202020204" pitchFamily="34" charset="0"/>
              </a:rPr>
              <a:t>conocimiento del edificio </a:t>
            </a:r>
            <a:r>
              <a:rPr lang="es-PE" dirty="0">
                <a:latin typeface="Century Gothic" panose="020B0502020202020204" pitchFamily="34" charset="0"/>
              </a:rPr>
              <a:t>(estudios materiales) a intervenir con aproximación al </a:t>
            </a:r>
            <a:r>
              <a:rPr lang="es-PE" b="1" dirty="0">
                <a:latin typeface="Century Gothic" panose="020B0502020202020204" pitchFamily="34" charset="0"/>
              </a:rPr>
              <a:t>registro arquitectónico.</a:t>
            </a:r>
          </a:p>
          <a:p>
            <a:r>
              <a:rPr lang="es-PE" dirty="0">
                <a:latin typeface="Century Gothic" panose="020B0502020202020204" pitchFamily="34" charset="0"/>
              </a:rPr>
              <a:t>Motivos: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PE" dirty="0">
                <a:latin typeface="Century Gothic" panose="020B0502020202020204" pitchFamily="34" charset="0"/>
              </a:rPr>
              <a:t>Documento histórico.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PE" dirty="0">
                <a:latin typeface="Century Gothic" panose="020B0502020202020204" pitchFamily="34" charset="0"/>
              </a:rPr>
              <a:t>Las estructuras arquitectónicas tienen continuidad de uso, son estructuras vivas, dinámicas, que cambian y evolucionan a lo largo del tiempo.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PE" dirty="0">
                <a:latin typeface="Century Gothic" panose="020B0502020202020204" pitchFamily="34" charset="0"/>
              </a:rPr>
              <a:t>Poseen un valor urbanístico, social y funcional.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295605" y="172267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PE" dirty="0"/>
              <a:t>Tiziano </a:t>
            </a:r>
            <a:r>
              <a:rPr lang="es-PE" dirty="0" err="1"/>
              <a:t>Mannoni</a:t>
            </a:r>
            <a:r>
              <a:rPr lang="es-PE" dirty="0"/>
              <a:t>, Itala-1990</a:t>
            </a:r>
          </a:p>
        </p:txBody>
      </p:sp>
      <p:sp>
        <p:nvSpPr>
          <p:cNvPr id="7" name="Rectángulo 6"/>
          <p:cNvSpPr/>
          <p:nvPr/>
        </p:nvSpPr>
        <p:spPr>
          <a:xfrm>
            <a:off x="510746" y="90616"/>
            <a:ext cx="2323070" cy="494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31263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HUACACHINA" id="{A7B13594-99F3-4F5B-8FD7-9311F6A737D2}" vid="{79859A2A-435A-40D8-818C-769295482C39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HUACACHINA</Template>
  <TotalTime>1116</TotalTime>
  <Words>1473</Words>
  <Application>Microsoft Office PowerPoint</Application>
  <PresentationFormat>Presentación en pantalla (4:3)</PresentationFormat>
  <Paragraphs>185</Paragraphs>
  <Slides>35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6" baseType="lpstr">
      <vt:lpstr>Tema de Office</vt:lpstr>
      <vt:lpstr>Presentación de PowerPoint</vt:lpstr>
      <vt:lpstr> file:///C:/Users/Igarcia/Downloads/760-Texto%20del%20art%C3%ADculo-2403-2-10-20161215.pdf  Fecha de consulta: 09/06/18</vt:lpstr>
      <vt:lpstr>I. CONCEPTOS BÁSICOS </vt:lpstr>
      <vt:lpstr>I.1. ESTRATIFICACIÓN  </vt:lpstr>
      <vt:lpstr>I.2. ESTRATO  </vt:lpstr>
      <vt:lpstr>Presentación de PowerPoint</vt:lpstr>
      <vt:lpstr>I.3 ESTRATO  VERTICAL   </vt:lpstr>
      <vt:lpstr>Presentación de PowerPoint</vt:lpstr>
      <vt:lpstr>I.4 ARQUEOLOGÍA DE LA ARQUITECTURA</vt:lpstr>
      <vt:lpstr>Presentación de PowerPoint</vt:lpstr>
      <vt:lpstr>Presentación de PowerPoint</vt:lpstr>
      <vt:lpstr>I.5 ANÁLISIS ESTRATIGRÁFICO</vt:lpstr>
      <vt:lpstr>Presentación de PowerPoint</vt:lpstr>
      <vt:lpstr>Presentación de PowerPoint</vt:lpstr>
      <vt:lpstr>Método científico </vt:lpstr>
      <vt:lpstr>II. METODOLOGÍA </vt:lpstr>
      <vt:lpstr>OBJETIVO </vt:lpstr>
      <vt:lpstr>II.1 Calas de prospección </vt:lpstr>
      <vt:lpstr>II.2 Análisis microscópicos de las estratigrafías</vt:lpstr>
      <vt:lpstr>II.3 Criterios de selección de una muestra </vt:lpstr>
      <vt:lpstr>Presentación de PowerPoint</vt:lpstr>
      <vt:lpstr>II.4 Consideraciones </vt:lpstr>
      <vt:lpstr>II.5 Criterios </vt:lpstr>
      <vt:lpstr>Presentación de PowerPoint</vt:lpstr>
      <vt:lpstr>III.1 UBICACIÓN: </vt:lpstr>
      <vt:lpstr>III.2 HISTORIA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Ingrid Garcia Miranda</dc:creator>
  <cp:lastModifiedBy>Usuario desconocido</cp:lastModifiedBy>
  <cp:revision>352</cp:revision>
  <cp:lastPrinted>2018-06-20T21:47:45Z</cp:lastPrinted>
  <dcterms:created xsi:type="dcterms:W3CDTF">2018-06-19T13:44:04Z</dcterms:created>
  <dcterms:modified xsi:type="dcterms:W3CDTF">2022-06-23T19:51:39Z</dcterms:modified>
</cp:coreProperties>
</file>