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CCCCFF"/>
    <a:srgbClr val="7CE0DE"/>
    <a:srgbClr val="99CC00"/>
    <a:srgbClr val="FFCCFF"/>
    <a:srgbClr val="FF99FF"/>
    <a:srgbClr val="FFCC66"/>
    <a:srgbClr val="FFCC00"/>
    <a:srgbClr val="FF99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4F01E-DCEC-411B-B320-1C6F5B80570D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5042A-1F67-4536-A1F3-A8031B8F11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324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049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397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210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321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778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612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7979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54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13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087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929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EB101-43B7-42DE-B39D-999C9B76DE67}" type="datetimeFigureOut">
              <a:rPr lang="es-PE" smtClean="0"/>
              <a:t>22/07/2014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591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7"/>
          <p:cNvSpPr/>
          <p:nvPr/>
        </p:nvSpPr>
        <p:spPr>
          <a:xfrm>
            <a:off x="6016881" y="2381622"/>
            <a:ext cx="1859998" cy="228000"/>
          </a:xfrm>
          <a:custGeom>
            <a:avLst/>
            <a:gdLst/>
            <a:ahLst/>
            <a:cxnLst/>
            <a:rect l="0" t="0" r="0" b="0"/>
            <a:pathLst>
              <a:path w="1860000" h="228000" stroke="0">
                <a:moveTo>
                  <a:pt x="228000" y="0"/>
                </a:moveTo>
                <a:lnTo>
                  <a:pt x="1632000" y="0"/>
                </a:lnTo>
                <a:cubicBezTo>
                  <a:pt x="1632000" y="0"/>
                  <a:pt x="1860000" y="0"/>
                  <a:pt x="1860000" y="134520"/>
                </a:cubicBezTo>
                <a:cubicBezTo>
                  <a:pt x="1860000" y="228000"/>
                  <a:pt x="1674000" y="228000"/>
                  <a:pt x="1767000" y="228000"/>
                </a:cubicBezTo>
                <a:lnTo>
                  <a:pt x="93000" y="228000"/>
                </a:lnTo>
                <a:cubicBezTo>
                  <a:pt x="186000" y="228000"/>
                  <a:pt x="0" y="228000"/>
                  <a:pt x="0" y="134520"/>
                </a:cubicBezTo>
                <a:cubicBezTo>
                  <a:pt x="0" y="0"/>
                  <a:pt x="228000" y="0"/>
                  <a:pt x="228000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 w="6000" cap="flat">
            <a:solidFill>
              <a:srgbClr val="366092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10" name="Forma libre 9"/>
          <p:cNvSpPr/>
          <p:nvPr/>
        </p:nvSpPr>
        <p:spPr>
          <a:xfrm>
            <a:off x="3262135" y="1843624"/>
            <a:ext cx="1561498" cy="141000"/>
          </a:xfrm>
          <a:custGeom>
            <a:avLst/>
            <a:gdLst/>
            <a:ahLst/>
            <a:cxnLst/>
            <a:rect l="0" t="0" r="0" b="0"/>
            <a:pathLst>
              <a:path w="1561500" h="141000" stroke="0">
                <a:moveTo>
                  <a:pt x="141000" y="0"/>
                </a:moveTo>
                <a:lnTo>
                  <a:pt x="1420500" y="0"/>
                </a:lnTo>
                <a:cubicBezTo>
                  <a:pt x="1420500" y="0"/>
                  <a:pt x="1561500" y="0"/>
                  <a:pt x="1561500" y="83190"/>
                </a:cubicBezTo>
                <a:cubicBezTo>
                  <a:pt x="1561500" y="141000"/>
                  <a:pt x="1405350" y="141000"/>
                  <a:pt x="1483428" y="141000"/>
                </a:cubicBezTo>
                <a:lnTo>
                  <a:pt x="78075" y="141000"/>
                </a:lnTo>
                <a:cubicBezTo>
                  <a:pt x="156150" y="141000"/>
                  <a:pt x="0" y="141000"/>
                  <a:pt x="0" y="83190"/>
                </a:cubicBezTo>
                <a:cubicBezTo>
                  <a:pt x="0" y="0"/>
                  <a:pt x="141000" y="0"/>
                  <a:pt x="141000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 w="6000" cap="flat">
            <a:solidFill>
              <a:srgbClr val="366092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19" name="Forma libre 18"/>
          <p:cNvSpPr/>
          <p:nvPr/>
        </p:nvSpPr>
        <p:spPr>
          <a:xfrm>
            <a:off x="7404554" y="6551920"/>
            <a:ext cx="4489665" cy="254572"/>
          </a:xfrm>
          <a:custGeom>
            <a:avLst/>
            <a:gdLst/>
            <a:ahLst/>
            <a:cxnLst/>
            <a:rect l="l" t="t" r="r" b="b"/>
            <a:pathLst>
              <a:path w="5298562" h="254572">
                <a:moveTo>
                  <a:pt x="254572" y="0"/>
                </a:moveTo>
                <a:lnTo>
                  <a:pt x="5298562" y="0"/>
                </a:lnTo>
                <a:lnTo>
                  <a:pt x="5298562" y="254572"/>
                </a:lnTo>
                <a:lnTo>
                  <a:pt x="0" y="254572"/>
                </a:lnTo>
                <a:lnTo>
                  <a:pt x="254572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95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Equipo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Técnico</a:t>
            </a:r>
            <a:r>
              <a:rPr lang="en-US" sz="95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 </a:t>
            </a:r>
            <a:r>
              <a:rPr lang="en-US" sz="95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Planeamiento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Estratégico</a:t>
            </a:r>
            <a:r>
              <a:rPr lang="en-US" sz="95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Sector Cultura</a:t>
            </a:r>
            <a:endParaRPr lang="es-PE" sz="105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Forma libre 19"/>
          <p:cNvSpPr/>
          <p:nvPr/>
        </p:nvSpPr>
        <p:spPr>
          <a:xfrm>
            <a:off x="82200" y="94593"/>
            <a:ext cx="6047994" cy="361032"/>
          </a:xfrm>
          <a:custGeom>
            <a:avLst/>
            <a:gdLst>
              <a:gd name="rtl" fmla="*/ 1301640 w 6048000"/>
              <a:gd name="rtr" fmla="*/ 5666724 w 6048000"/>
            </a:gdLst>
            <a:ahLst/>
            <a:cxnLst/>
            <a:rect l="rtl" t="t" r="rtr" b="b"/>
            <a:pathLst>
              <a:path w="6048000" h="324000">
                <a:moveTo>
                  <a:pt x="0" y="0"/>
                </a:moveTo>
                <a:lnTo>
                  <a:pt x="6048000" y="0"/>
                </a:lnTo>
                <a:lnTo>
                  <a:pt x="6048000" y="324000"/>
                </a:lnTo>
                <a:lnTo>
                  <a:pt x="0" y="324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120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 CONCEPTUAL DEL SECTOR CULTURA</a:t>
            </a:r>
          </a:p>
          <a:p>
            <a:pPr algn="ctr">
              <a:spcAft>
                <a:spcPts val="0"/>
              </a:spcAft>
            </a:pPr>
            <a:r>
              <a:rPr lang="en-US" sz="105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Version 09.07.2014</a:t>
            </a:r>
            <a:endParaRPr lang="es-PE" sz="120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Forma libre 20"/>
          <p:cNvSpPr/>
          <p:nvPr/>
        </p:nvSpPr>
        <p:spPr>
          <a:xfrm>
            <a:off x="376200" y="161625"/>
            <a:ext cx="264000" cy="264000"/>
          </a:xfrm>
          <a:custGeom>
            <a:avLst/>
            <a:gdLst/>
            <a:ahLst/>
            <a:cxnLst/>
            <a:rect l="0" t="0" r="0" b="0"/>
            <a:pathLst>
              <a:path w="264000" h="264000">
                <a:moveTo>
                  <a:pt x="0" y="0"/>
                </a:moveTo>
                <a:lnTo>
                  <a:pt x="264000" y="0"/>
                </a:lnTo>
                <a:lnTo>
                  <a:pt x="264000" y="264000"/>
                </a:lnTo>
                <a:lnTo>
                  <a:pt x="0" y="264000"/>
                </a:lnTo>
                <a:lnTo>
                  <a:pt x="0" y="0"/>
                </a:lnTo>
                <a:close/>
              </a:path>
            </a:pathLst>
          </a:custGeom>
          <a:solidFill>
            <a:srgbClr val="B7B7B7"/>
          </a:solidFill>
          <a:ln w="6000" cap="flat">
            <a:solidFill>
              <a:srgbClr val="FFFFFF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23" name="Terminador 22"/>
          <p:cNvSpPr/>
          <p:nvPr/>
        </p:nvSpPr>
        <p:spPr>
          <a:xfrm>
            <a:off x="535948" y="3969433"/>
            <a:ext cx="947916" cy="43815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Economía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24" name="Terminador 23"/>
          <p:cNvSpPr/>
          <p:nvPr/>
        </p:nvSpPr>
        <p:spPr>
          <a:xfrm>
            <a:off x="579879" y="5202688"/>
            <a:ext cx="947916" cy="43815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Capital Social</a:t>
            </a:r>
          </a:p>
        </p:txBody>
      </p:sp>
      <p:sp>
        <p:nvSpPr>
          <p:cNvPr id="25" name="Terminador 24"/>
          <p:cNvSpPr/>
          <p:nvPr/>
        </p:nvSpPr>
        <p:spPr>
          <a:xfrm>
            <a:off x="1874678" y="5612394"/>
            <a:ext cx="947916" cy="43815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Bienestar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71" name="Curve Connector 1"/>
          <p:cNvSpPr/>
          <p:nvPr/>
        </p:nvSpPr>
        <p:spPr>
          <a:xfrm flipH="1" flipV="1">
            <a:off x="4548012" y="1704645"/>
            <a:ext cx="1094262" cy="1315001"/>
          </a:xfrm>
          <a:custGeom>
            <a:avLst/>
            <a:gdLst>
              <a:gd name="connsiteX0" fmla="*/ 0 w 430634"/>
              <a:gd name="connsiteY0" fmla="*/ 0 h 1660606"/>
              <a:gd name="connsiteX1" fmla="*/ 430634 w 430634"/>
              <a:gd name="connsiteY1" fmla="*/ 1660606 h 166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430634" h="1660606" fill="none">
                <a:moveTo>
                  <a:pt x="0" y="0"/>
                </a:moveTo>
                <a:cubicBezTo>
                  <a:pt x="322976" y="0"/>
                  <a:pt x="107659" y="1660606"/>
                  <a:pt x="430634" y="1660606"/>
                </a:cubicBezTo>
              </a:path>
            </a:pathLst>
          </a:custGeom>
          <a:solidFill>
            <a:srgbClr val="C000FF"/>
          </a:solidFill>
          <a:ln w="36000" cap="rnd">
            <a:solidFill>
              <a:srgbClr val="FFC000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72" name="Curve Connector 1"/>
          <p:cNvSpPr/>
          <p:nvPr/>
        </p:nvSpPr>
        <p:spPr>
          <a:xfrm flipV="1">
            <a:off x="3770510" y="3624773"/>
            <a:ext cx="1053123" cy="1127471"/>
          </a:xfrm>
          <a:custGeom>
            <a:avLst/>
            <a:gdLst>
              <a:gd name="connsiteX0" fmla="*/ 0 w 1577322"/>
              <a:gd name="connsiteY0" fmla="*/ 0 h 779392"/>
              <a:gd name="connsiteX1" fmla="*/ 1577322 w 1577322"/>
              <a:gd name="connsiteY1" fmla="*/ 779392 h 77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1577322" h="779392" fill="none">
                <a:moveTo>
                  <a:pt x="0" y="0"/>
                </a:moveTo>
                <a:cubicBezTo>
                  <a:pt x="1182992" y="0"/>
                  <a:pt x="394331" y="779392"/>
                  <a:pt x="1577322" y="779392"/>
                </a:cubicBezTo>
              </a:path>
            </a:pathLst>
          </a:custGeom>
          <a:solidFill>
            <a:srgbClr val="C000FF"/>
          </a:solidFill>
          <a:ln w="36000" cap="rnd">
            <a:solidFill>
              <a:srgbClr val="80FF57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73" name="Curve Connector 2"/>
          <p:cNvSpPr/>
          <p:nvPr/>
        </p:nvSpPr>
        <p:spPr>
          <a:xfrm flipH="1" flipV="1">
            <a:off x="6766054" y="3715375"/>
            <a:ext cx="1156622" cy="1073404"/>
          </a:xfrm>
          <a:custGeom>
            <a:avLst/>
            <a:gdLst>
              <a:gd name="connsiteX0" fmla="*/ 0 w 397661"/>
              <a:gd name="connsiteY0" fmla="*/ 0 h 1612998"/>
              <a:gd name="connsiteX1" fmla="*/ 397661 w 397661"/>
              <a:gd name="connsiteY1" fmla="*/ 1612998 h 161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97661" h="1612998" fill="none">
                <a:moveTo>
                  <a:pt x="0" y="0"/>
                </a:moveTo>
                <a:cubicBezTo>
                  <a:pt x="298246" y="0"/>
                  <a:pt x="99415" y="1612998"/>
                  <a:pt x="397661" y="1612998"/>
                </a:cubicBezTo>
              </a:path>
            </a:pathLst>
          </a:custGeom>
          <a:solidFill>
            <a:srgbClr val="51AEC7"/>
          </a:solidFill>
          <a:ln w="36000" cap="rnd">
            <a:solidFill>
              <a:srgbClr val="2D798E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18" name="Terminador 17"/>
          <p:cNvSpPr/>
          <p:nvPr/>
        </p:nvSpPr>
        <p:spPr>
          <a:xfrm>
            <a:off x="7048204" y="4723372"/>
            <a:ext cx="2369734" cy="530120"/>
          </a:xfrm>
          <a:prstGeom prst="flowChartTerminator">
            <a:avLst/>
          </a:prstGeom>
          <a:solidFill>
            <a:srgbClr val="33CCCC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CIUDADANIA INTERCULTURAL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Terminador 74"/>
          <p:cNvSpPr/>
          <p:nvPr/>
        </p:nvSpPr>
        <p:spPr>
          <a:xfrm>
            <a:off x="829107" y="711718"/>
            <a:ext cx="1528540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Inversión en cultura</a:t>
            </a:r>
            <a:endParaRPr lang="es-PE" sz="1200" b="1" dirty="0"/>
          </a:p>
        </p:txBody>
      </p:sp>
      <p:sp>
        <p:nvSpPr>
          <p:cNvPr id="76" name="Terminador 75"/>
          <p:cNvSpPr/>
          <p:nvPr/>
        </p:nvSpPr>
        <p:spPr>
          <a:xfrm>
            <a:off x="1310618" y="2397895"/>
            <a:ext cx="2578477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Cooperación y gestión interinstitucional e intersectorial</a:t>
            </a:r>
            <a:endParaRPr lang="es-PE" sz="1200" b="1" dirty="0"/>
          </a:p>
        </p:txBody>
      </p:sp>
      <p:sp>
        <p:nvSpPr>
          <p:cNvPr id="77" name="Terminador 76"/>
          <p:cNvSpPr/>
          <p:nvPr/>
        </p:nvSpPr>
        <p:spPr>
          <a:xfrm>
            <a:off x="3291985" y="595321"/>
            <a:ext cx="947916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Normativa</a:t>
            </a:r>
            <a:endParaRPr lang="es-PE" sz="1200" b="1" dirty="0"/>
          </a:p>
        </p:txBody>
      </p:sp>
      <p:sp>
        <p:nvSpPr>
          <p:cNvPr id="78" name="Terminador 77"/>
          <p:cNvSpPr/>
          <p:nvPr/>
        </p:nvSpPr>
        <p:spPr>
          <a:xfrm>
            <a:off x="740807" y="1704646"/>
            <a:ext cx="1085203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Gobernanza</a:t>
            </a:r>
            <a:endParaRPr lang="es-PE" sz="1200" b="1" dirty="0"/>
          </a:p>
        </p:txBody>
      </p:sp>
      <p:sp>
        <p:nvSpPr>
          <p:cNvPr id="79" name="Terminador 78"/>
          <p:cNvSpPr/>
          <p:nvPr/>
        </p:nvSpPr>
        <p:spPr>
          <a:xfrm>
            <a:off x="7786073" y="3452086"/>
            <a:ext cx="3191294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Reconocimiento, visibilización, valoración de la diversidad y patrimonio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5" name="Terminador 84"/>
          <p:cNvSpPr/>
          <p:nvPr/>
        </p:nvSpPr>
        <p:spPr>
          <a:xfrm>
            <a:off x="7149542" y="5805544"/>
            <a:ext cx="1653269" cy="520436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Derechos Colectivos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6" name="Terminador 85"/>
          <p:cNvSpPr/>
          <p:nvPr/>
        </p:nvSpPr>
        <p:spPr>
          <a:xfrm>
            <a:off x="5216417" y="5356977"/>
            <a:ext cx="1690712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Acceso a la diversidad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7" name="Terminador 86"/>
          <p:cNvSpPr/>
          <p:nvPr/>
        </p:nvSpPr>
        <p:spPr>
          <a:xfrm>
            <a:off x="5126675" y="4439115"/>
            <a:ext cx="1360516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Discriminación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8" name="Terminador 87"/>
          <p:cNvSpPr/>
          <p:nvPr/>
        </p:nvSpPr>
        <p:spPr>
          <a:xfrm>
            <a:off x="8981319" y="5622037"/>
            <a:ext cx="234593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Ejercicio de los deberes y derechos culturales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9" name="Terminador 88"/>
          <p:cNvSpPr/>
          <p:nvPr/>
        </p:nvSpPr>
        <p:spPr>
          <a:xfrm>
            <a:off x="10145052" y="4880257"/>
            <a:ext cx="173340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Diálogo Intercultural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90" name="Terminador 89"/>
          <p:cNvSpPr/>
          <p:nvPr/>
        </p:nvSpPr>
        <p:spPr>
          <a:xfrm>
            <a:off x="9798815" y="4150405"/>
            <a:ext cx="173340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Memoria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5" name="Terminador 14"/>
          <p:cNvSpPr/>
          <p:nvPr/>
        </p:nvSpPr>
        <p:spPr>
          <a:xfrm>
            <a:off x="1817706" y="4407583"/>
            <a:ext cx="2009776" cy="580053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</a:t>
            </a:r>
          </a:p>
        </p:txBody>
      </p:sp>
      <p:sp>
        <p:nvSpPr>
          <p:cNvPr id="16" name="Terminador 15"/>
          <p:cNvSpPr/>
          <p:nvPr/>
        </p:nvSpPr>
        <p:spPr>
          <a:xfrm>
            <a:off x="2443493" y="1484853"/>
            <a:ext cx="2380139" cy="504453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INSTITUCIONALIDAD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" name="Terminador 96"/>
          <p:cNvSpPr/>
          <p:nvPr/>
        </p:nvSpPr>
        <p:spPr>
          <a:xfrm>
            <a:off x="6502117" y="754396"/>
            <a:ext cx="1084175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Creación 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98" name="Terminador 97"/>
          <p:cNvSpPr/>
          <p:nvPr/>
        </p:nvSpPr>
        <p:spPr>
          <a:xfrm>
            <a:off x="8235703" y="628311"/>
            <a:ext cx="1189793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Investigación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0" name="Terminador 99"/>
          <p:cNvSpPr/>
          <p:nvPr/>
        </p:nvSpPr>
        <p:spPr>
          <a:xfrm>
            <a:off x="9893192" y="819832"/>
            <a:ext cx="1084175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Información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1" name="Terminador 100"/>
          <p:cNvSpPr/>
          <p:nvPr/>
        </p:nvSpPr>
        <p:spPr>
          <a:xfrm>
            <a:off x="10767718" y="1985962"/>
            <a:ext cx="1212584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Comunicación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cxnSp>
        <p:nvCxnSpPr>
          <p:cNvPr id="106" name="Conector recto de flecha 105"/>
          <p:cNvCxnSpPr/>
          <p:nvPr/>
        </p:nvCxnSpPr>
        <p:spPr>
          <a:xfrm>
            <a:off x="1482978" y="4294761"/>
            <a:ext cx="321443" cy="2256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/>
          <p:cNvCxnSpPr/>
          <p:nvPr/>
        </p:nvCxnSpPr>
        <p:spPr>
          <a:xfrm flipV="1">
            <a:off x="1531338" y="5066487"/>
            <a:ext cx="343340" cy="2678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/>
          <p:cNvCxnSpPr/>
          <p:nvPr/>
        </p:nvCxnSpPr>
        <p:spPr>
          <a:xfrm flipV="1">
            <a:off x="2413208" y="5169677"/>
            <a:ext cx="70062" cy="4075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de flecha 115"/>
          <p:cNvCxnSpPr/>
          <p:nvPr/>
        </p:nvCxnSpPr>
        <p:spPr>
          <a:xfrm flipV="1">
            <a:off x="7976176" y="5368239"/>
            <a:ext cx="70062" cy="4075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de flecha 116"/>
          <p:cNvCxnSpPr/>
          <p:nvPr/>
        </p:nvCxnSpPr>
        <p:spPr>
          <a:xfrm flipV="1">
            <a:off x="6876927" y="5334350"/>
            <a:ext cx="410921" cy="1691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de flecha 120"/>
          <p:cNvCxnSpPr/>
          <p:nvPr/>
        </p:nvCxnSpPr>
        <p:spPr>
          <a:xfrm>
            <a:off x="6490531" y="4716309"/>
            <a:ext cx="416598" cy="1795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cto de flecha 122"/>
          <p:cNvCxnSpPr/>
          <p:nvPr/>
        </p:nvCxnSpPr>
        <p:spPr>
          <a:xfrm flipH="1">
            <a:off x="8729680" y="3982206"/>
            <a:ext cx="251639" cy="5471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recto de flecha 125"/>
          <p:cNvCxnSpPr/>
          <p:nvPr/>
        </p:nvCxnSpPr>
        <p:spPr>
          <a:xfrm flipH="1">
            <a:off x="9333779" y="4463898"/>
            <a:ext cx="450467" cy="2661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recto de flecha 127"/>
          <p:cNvCxnSpPr/>
          <p:nvPr/>
        </p:nvCxnSpPr>
        <p:spPr>
          <a:xfrm flipH="1" flipV="1">
            <a:off x="9569971" y="5001773"/>
            <a:ext cx="575081" cy="647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recto de flecha 130"/>
          <p:cNvCxnSpPr/>
          <p:nvPr/>
        </p:nvCxnSpPr>
        <p:spPr>
          <a:xfrm flipH="1" flipV="1">
            <a:off x="9398946" y="5268731"/>
            <a:ext cx="384961" cy="3195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de flecha 134"/>
          <p:cNvCxnSpPr/>
          <p:nvPr/>
        </p:nvCxnSpPr>
        <p:spPr>
          <a:xfrm flipH="1">
            <a:off x="9531278" y="1211301"/>
            <a:ext cx="314835" cy="330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ector recto de flecha 136"/>
          <p:cNvCxnSpPr/>
          <p:nvPr/>
        </p:nvCxnSpPr>
        <p:spPr>
          <a:xfrm flipH="1" flipV="1">
            <a:off x="10249966" y="1969190"/>
            <a:ext cx="475764" cy="1571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de flecha 139"/>
          <p:cNvCxnSpPr/>
          <p:nvPr/>
        </p:nvCxnSpPr>
        <p:spPr>
          <a:xfrm flipH="1">
            <a:off x="8475264" y="1110525"/>
            <a:ext cx="151526" cy="4769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de flecha 141"/>
          <p:cNvCxnSpPr/>
          <p:nvPr/>
        </p:nvCxnSpPr>
        <p:spPr>
          <a:xfrm>
            <a:off x="7164116" y="1248015"/>
            <a:ext cx="282025" cy="3655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Curve Connector 2"/>
          <p:cNvSpPr/>
          <p:nvPr/>
        </p:nvSpPr>
        <p:spPr>
          <a:xfrm flipV="1">
            <a:off x="7319369" y="2171495"/>
            <a:ext cx="979398" cy="1049202"/>
          </a:xfrm>
          <a:custGeom>
            <a:avLst/>
            <a:gdLst>
              <a:gd name="connsiteX0" fmla="*/ 0 w 354344"/>
              <a:gd name="connsiteY0" fmla="*/ 0 h 873752"/>
              <a:gd name="connsiteX1" fmla="*/ 354344 w 354344"/>
              <a:gd name="connsiteY1" fmla="*/ 873752 h 873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54344" h="873752" fill="none">
                <a:moveTo>
                  <a:pt x="0" y="0"/>
                </a:moveTo>
                <a:cubicBezTo>
                  <a:pt x="265758" y="0"/>
                  <a:pt x="88586" y="873752"/>
                  <a:pt x="354344" y="873752"/>
                </a:cubicBezTo>
              </a:path>
            </a:pathLst>
          </a:custGeom>
          <a:solidFill>
            <a:srgbClr val="C0009D"/>
          </a:solidFill>
          <a:ln w="36000" cap="rnd">
            <a:solidFill>
              <a:srgbClr val="CCCCFF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17" name="Terminador 16"/>
          <p:cNvSpPr/>
          <p:nvPr/>
        </p:nvSpPr>
        <p:spPr>
          <a:xfrm>
            <a:off x="7016533" y="1640799"/>
            <a:ext cx="3220515" cy="571901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PRODUCCION Y GESTION DEL CONOCIMIENTO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4714392" y="2969415"/>
            <a:ext cx="2604977" cy="1000018"/>
            <a:chOff x="3828595" y="3205900"/>
            <a:chExt cx="2600349" cy="727925"/>
          </a:xfrm>
        </p:grpSpPr>
        <p:sp>
          <p:nvSpPr>
            <p:cNvPr id="11" name="Rounded rectangle"/>
            <p:cNvSpPr/>
            <p:nvPr/>
          </p:nvSpPr>
          <p:spPr>
            <a:xfrm>
              <a:off x="3828595" y="3548247"/>
              <a:ext cx="2600349" cy="385578"/>
            </a:xfrm>
            <a:custGeom>
              <a:avLst/>
              <a:gdLst>
                <a:gd name="connsiteX0" fmla="*/ 1300176 w 2600352"/>
                <a:gd name="connsiteY0" fmla="*/ 300000 h 300000"/>
                <a:gd name="connsiteX1" fmla="*/ 1300176 w 2600352"/>
                <a:gd name="connsiteY1" fmla="*/ 0 h 300000"/>
                <a:gd name="connsiteX2" fmla="*/ 2600352 w 2600352"/>
                <a:gd name="connsiteY2" fmla="*/ 150000 h 300000"/>
                <a:gd name="connsiteX3" fmla="*/ 0 w 2600352"/>
                <a:gd name="connsiteY3" fmla="*/ 150000 h 300000"/>
                <a:gd name="connsiteX4" fmla="*/ 1300176 w 2600352"/>
                <a:gd name="connsiteY4" fmla="*/ 150000 h 300000"/>
                <a:gd name="connsiteX5" fmla="*/ 625320 w 2600352"/>
                <a:gd name="connsiteY5" fmla="*/ -1250 h 300000"/>
                <a:gd name="connsiteX6" fmla="*/ 1931688 w 2600352"/>
                <a:gd name="connsiteY6" fmla="*/ -1250 h 300000"/>
                <a:gd name="connsiteX7" fmla="*/ 2600352 w 2600352"/>
                <a:gd name="connsiteY7" fmla="*/ 71250 h 300000"/>
                <a:gd name="connsiteX8" fmla="*/ 2594160 w 2600352"/>
                <a:gd name="connsiteY8" fmla="*/ 223750 h 300000"/>
                <a:gd name="connsiteX9" fmla="*/ 1975032 w 2600352"/>
                <a:gd name="connsiteY9" fmla="*/ 298750 h 300000"/>
                <a:gd name="connsiteX10" fmla="*/ 656280 w 2600352"/>
                <a:gd name="connsiteY10" fmla="*/ 300000 h 300000"/>
                <a:gd name="connsiteX11" fmla="*/ -6192 w 2600352"/>
                <a:gd name="connsiteY11" fmla="*/ 216250 h 300000"/>
                <a:gd name="connsiteX12" fmla="*/ -6192 w 2600352"/>
                <a:gd name="connsiteY12" fmla="*/ 73750 h 3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00352" h="300000">
                  <a:moveTo>
                    <a:pt x="2528352" y="300000"/>
                  </a:moveTo>
                  <a:cubicBezTo>
                    <a:pt x="2568120" y="300000"/>
                    <a:pt x="2600352" y="267766"/>
                    <a:pt x="2600352" y="228000"/>
                  </a:cubicBezTo>
                  <a:lnTo>
                    <a:pt x="2600352" y="72000"/>
                  </a:lnTo>
                  <a:cubicBezTo>
                    <a:pt x="2600352" y="32234"/>
                    <a:pt x="2568120" y="0"/>
                    <a:pt x="2528352" y="0"/>
                  </a:cubicBezTo>
                  <a:lnTo>
                    <a:pt x="72000" y="0"/>
                  </a:lnTo>
                  <a:cubicBezTo>
                    <a:pt x="32234" y="0"/>
                    <a:pt x="0" y="32234"/>
                    <a:pt x="0" y="72000"/>
                  </a:cubicBezTo>
                  <a:lnTo>
                    <a:pt x="0" y="228000"/>
                  </a:lnTo>
                  <a:cubicBezTo>
                    <a:pt x="0" y="267766"/>
                    <a:pt x="32234" y="300000"/>
                    <a:pt x="72000" y="300000"/>
                  </a:cubicBezTo>
                  <a:lnTo>
                    <a:pt x="2528352" y="3000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0000" cap="flat">
              <a:solidFill>
                <a:srgbClr val="000000"/>
              </a:solidFill>
              <a:bevel/>
            </a:ln>
          </p:spPr>
          <p:txBody>
            <a:bodyPr wrap="square" lIns="36000" tIns="0" rIns="36000" bIns="0" rtlCol="0" anchor="b"/>
            <a:lstStyle/>
            <a:p>
              <a:pPr algn="ctr">
                <a:spcAft>
                  <a:spcPts val="0"/>
                </a:spcAft>
              </a:pP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“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Gestión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de la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Diversidad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Cultural.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Memoria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e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Identidad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" name="Rounded rectangle"/>
            <p:cNvSpPr/>
            <p:nvPr/>
          </p:nvSpPr>
          <p:spPr>
            <a:xfrm>
              <a:off x="3828595" y="3205900"/>
              <a:ext cx="2600349" cy="484997"/>
            </a:xfrm>
            <a:custGeom>
              <a:avLst/>
              <a:gdLst>
                <a:gd name="connsiteX0" fmla="*/ 1300176 w 2600352"/>
                <a:gd name="connsiteY0" fmla="*/ 300000 h 300000"/>
                <a:gd name="connsiteX1" fmla="*/ 1300176 w 2600352"/>
                <a:gd name="connsiteY1" fmla="*/ 0 h 300000"/>
                <a:gd name="connsiteX2" fmla="*/ 2600352 w 2600352"/>
                <a:gd name="connsiteY2" fmla="*/ 150000 h 300000"/>
                <a:gd name="connsiteX3" fmla="*/ 0 w 2600352"/>
                <a:gd name="connsiteY3" fmla="*/ 150000 h 300000"/>
                <a:gd name="connsiteX4" fmla="*/ 1300176 w 2600352"/>
                <a:gd name="connsiteY4" fmla="*/ 150000 h 300000"/>
                <a:gd name="connsiteX5" fmla="*/ 625320 w 2600352"/>
                <a:gd name="connsiteY5" fmla="*/ -1250 h 300000"/>
                <a:gd name="connsiteX6" fmla="*/ 1931688 w 2600352"/>
                <a:gd name="connsiteY6" fmla="*/ -1250 h 300000"/>
                <a:gd name="connsiteX7" fmla="*/ 2600352 w 2600352"/>
                <a:gd name="connsiteY7" fmla="*/ 71250 h 300000"/>
                <a:gd name="connsiteX8" fmla="*/ 2594160 w 2600352"/>
                <a:gd name="connsiteY8" fmla="*/ 223750 h 300000"/>
                <a:gd name="connsiteX9" fmla="*/ 1975032 w 2600352"/>
                <a:gd name="connsiteY9" fmla="*/ 298750 h 300000"/>
                <a:gd name="connsiteX10" fmla="*/ 656280 w 2600352"/>
                <a:gd name="connsiteY10" fmla="*/ 300000 h 300000"/>
                <a:gd name="connsiteX11" fmla="*/ -6192 w 2600352"/>
                <a:gd name="connsiteY11" fmla="*/ 216250 h 300000"/>
                <a:gd name="connsiteX12" fmla="*/ -6192 w 2600352"/>
                <a:gd name="connsiteY12" fmla="*/ 73750 h 3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00352" h="300000">
                  <a:moveTo>
                    <a:pt x="2528352" y="300000"/>
                  </a:moveTo>
                  <a:cubicBezTo>
                    <a:pt x="2568120" y="300000"/>
                    <a:pt x="2600352" y="267766"/>
                    <a:pt x="2600352" y="228000"/>
                  </a:cubicBezTo>
                  <a:lnTo>
                    <a:pt x="2600352" y="72000"/>
                  </a:lnTo>
                  <a:cubicBezTo>
                    <a:pt x="2600352" y="32234"/>
                    <a:pt x="2568120" y="0"/>
                    <a:pt x="2528352" y="0"/>
                  </a:cubicBezTo>
                  <a:lnTo>
                    <a:pt x="72000" y="0"/>
                  </a:lnTo>
                  <a:cubicBezTo>
                    <a:pt x="32234" y="0"/>
                    <a:pt x="0" y="32234"/>
                    <a:pt x="0" y="72000"/>
                  </a:cubicBezTo>
                  <a:lnTo>
                    <a:pt x="0" y="228000"/>
                  </a:lnTo>
                  <a:cubicBezTo>
                    <a:pt x="0" y="267766"/>
                    <a:pt x="32234" y="300000"/>
                    <a:pt x="72000" y="300000"/>
                  </a:cubicBezTo>
                  <a:lnTo>
                    <a:pt x="2528352" y="300000"/>
                  </a:lnTo>
                  <a:close/>
                </a:path>
              </a:pathLst>
            </a:custGeom>
            <a:solidFill>
              <a:srgbClr val="FF1418"/>
            </a:solidFill>
            <a:ln w="30000" cap="flat">
              <a:solidFill>
                <a:srgbClr val="000000"/>
              </a:solidFill>
              <a:bevel/>
            </a:ln>
          </p:spPr>
          <p:txBody>
            <a:bodyPr wrap="square" lIns="36000" tIns="0" rIns="36000" bIns="0" rtlCol="0" anchor="ctr"/>
            <a:lstStyle/>
            <a:p>
              <a:pPr algn="ctr">
                <a:spcAft>
                  <a:spcPts val="0"/>
                </a:spcAft>
              </a:pPr>
              <a:r>
                <a:rPr lang="en-US" b="1" kern="1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SECTOR CULTURA</a:t>
              </a:r>
              <a:endParaRPr lang="es-PE" sz="1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50" name="Conector recto de flecha 149"/>
          <p:cNvCxnSpPr/>
          <p:nvPr/>
        </p:nvCxnSpPr>
        <p:spPr>
          <a:xfrm>
            <a:off x="2094830" y="1165340"/>
            <a:ext cx="505026" cy="233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ector recto de flecha 151"/>
          <p:cNvCxnSpPr/>
          <p:nvPr/>
        </p:nvCxnSpPr>
        <p:spPr>
          <a:xfrm flipH="1">
            <a:off x="3633562" y="1066091"/>
            <a:ext cx="23486" cy="3646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cto de flecha 153"/>
          <p:cNvCxnSpPr/>
          <p:nvPr/>
        </p:nvCxnSpPr>
        <p:spPr>
          <a:xfrm flipV="1">
            <a:off x="1840724" y="1870900"/>
            <a:ext cx="528821" cy="668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cto de flecha 154"/>
          <p:cNvCxnSpPr/>
          <p:nvPr/>
        </p:nvCxnSpPr>
        <p:spPr>
          <a:xfrm flipV="1">
            <a:off x="2809629" y="2087532"/>
            <a:ext cx="364124" cy="2992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29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86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Joanna Elizabeth Osorio Dominguez</dc:creator>
  <cp:lastModifiedBy>Joanna Elizabeth Osorio Dominguez</cp:lastModifiedBy>
  <cp:revision>19</cp:revision>
  <dcterms:created xsi:type="dcterms:W3CDTF">2014-07-10T17:56:15Z</dcterms:created>
  <dcterms:modified xsi:type="dcterms:W3CDTF">2014-07-22T15:16:19Z</dcterms:modified>
</cp:coreProperties>
</file>