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109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65336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8197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747"/>
            <a:ext cx="23368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747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078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2215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7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7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80917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690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5380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335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2647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72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711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P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3563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PE" smtClean="0"/>
              <a:t>Haga clic para modificar el estilo de texto del patrón</a:t>
            </a:r>
          </a:p>
          <a:p>
            <a:pPr lvl="1"/>
            <a:r>
              <a:rPr lang="es-ES" altLang="es-PE" smtClean="0"/>
              <a:t>Segundo nivel</a:t>
            </a:r>
          </a:p>
          <a:p>
            <a:pPr lvl="2"/>
            <a:r>
              <a:rPr lang="es-ES" altLang="es-PE" smtClean="0"/>
              <a:t>Tercer nivel</a:t>
            </a:r>
          </a:p>
          <a:p>
            <a:pPr lvl="3"/>
            <a:r>
              <a:rPr lang="es-ES" altLang="es-PE" smtClean="0"/>
              <a:t>Cuarto nivel</a:t>
            </a:r>
          </a:p>
          <a:p>
            <a:pPr lvl="4"/>
            <a:r>
              <a:rPr lang="es-ES" altLang="es-PE" smtClean="0"/>
              <a:t>Quinto nivel</a:t>
            </a:r>
            <a:endParaRPr lang="en-US" altLang="es-PE" smtClean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039" y="5648434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fld id="{71A944C8-2A03-4C24-A581-4B353F5BE25F}" type="slidenum">
              <a:rPr lang="es-PE" smtClean="0"/>
              <a:t>‹Nº›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75" y="3988174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es-P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5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fld id="{5B8F5164-BAD2-4257-B54F-B6A77FBAF150}" type="datetimeFigureOut">
              <a:rPr lang="es-PE" smtClean="0"/>
              <a:t>06/10/2015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4678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526DB0"/>
        </a:buClr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89AAC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DC5924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5334"/>
          </a:xfrm>
        </p:spPr>
        <p:txBody>
          <a:bodyPr>
            <a:normAutofit/>
          </a:bodyPr>
          <a:lstStyle/>
          <a:p>
            <a:pPr algn="ctr"/>
            <a:r>
              <a:rPr lang="es-PE" sz="3600" dirty="0" smtClean="0"/>
              <a:t>CONSTITUCIÓN POLÍTICA </a:t>
            </a:r>
            <a:endParaRPr lang="es-PE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1621" y="2341649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PE" sz="11200" dirty="0"/>
              <a:t> </a:t>
            </a:r>
            <a:r>
              <a:rPr lang="es-PE" sz="8000" b="1" dirty="0"/>
              <a:t>Patrimonio Cultural de la Nación</a:t>
            </a:r>
          </a:p>
          <a:p>
            <a:pPr algn="just"/>
            <a:endParaRPr lang="es-PE" sz="8000" dirty="0" smtClean="0"/>
          </a:p>
          <a:p>
            <a:pPr algn="just"/>
            <a:r>
              <a:rPr lang="es-PE" sz="8000" dirty="0" smtClean="0"/>
              <a:t>Artículo </a:t>
            </a:r>
            <a:r>
              <a:rPr lang="es-PE" sz="8000" dirty="0"/>
              <a:t>21.- Los yacimientos y restos arqueológicos, construcciones, monumentos, lugares, documentos bibliográficos y de archivo, objetos artísticos y testimonios de valor histórico, expresamente declarados bienes culturales, y provisionalmente los que se presumen como tales, son patrimonio cultural de la Nación, independientemente de su condición de propiedad privada o pública. Están protegidos por el Estado.</a:t>
            </a:r>
          </a:p>
          <a:p>
            <a:pPr algn="just"/>
            <a:endParaRPr lang="es-PE" sz="8000" dirty="0" smtClean="0"/>
          </a:p>
          <a:p>
            <a:pPr algn="just"/>
            <a:r>
              <a:rPr lang="es-PE" sz="8000" dirty="0" smtClean="0"/>
              <a:t>La </a:t>
            </a:r>
            <a:r>
              <a:rPr lang="es-PE" sz="8000" dirty="0"/>
              <a:t>ley garantiza la propiedad de dicho patrimonio.</a:t>
            </a:r>
          </a:p>
          <a:p>
            <a:pPr algn="just"/>
            <a:endParaRPr lang="es-PE" sz="8000" dirty="0" smtClean="0"/>
          </a:p>
          <a:p>
            <a:pPr algn="just"/>
            <a:r>
              <a:rPr lang="es-PE" sz="8000" dirty="0" smtClean="0"/>
              <a:t>Fomenta </a:t>
            </a:r>
            <a:r>
              <a:rPr lang="es-PE" sz="8000" dirty="0"/>
              <a:t>conforme a ley, la participación privada en la conservación, restauración, exhibición y difusión del mismo, así como su restitución al país cuando hubiere sido ilegalmente trasladado fuera del territorio nacional.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63206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/>
              <a:t>CONSTITUCIÓN POLÍTICA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s-PE" sz="1800" b="1" dirty="0"/>
              <a:t>DE LA </a:t>
            </a:r>
            <a:r>
              <a:rPr lang="es-PE" sz="1800" b="1" dirty="0" smtClean="0"/>
              <a:t>DESCENTRALIZACIÓN</a:t>
            </a:r>
          </a:p>
          <a:p>
            <a:endParaRPr lang="es-PE" sz="1800" dirty="0" smtClean="0"/>
          </a:p>
          <a:p>
            <a:pPr marL="114300" indent="0">
              <a:buNone/>
            </a:pPr>
            <a:r>
              <a:rPr lang="es-PE" sz="1800" b="1" dirty="0" smtClean="0"/>
              <a:t>Artículo </a:t>
            </a:r>
            <a:r>
              <a:rPr lang="es-PE" sz="1800" b="1" dirty="0"/>
              <a:t>188.- </a:t>
            </a:r>
            <a:r>
              <a:rPr lang="es-PE" sz="1800" dirty="0"/>
              <a:t>La descentralización es una forma de organización democrática y constituye una política permanente de Estado, de carácter obligatorio, que tiene como objetivo fundamental el desarrollo integral del país. El proceso de descentralización se realiza por etapas, en forma progresiva y ordenada conforme a criterios que permitan una adecuada asignación de competencias y transferencia de recursos del gobierno nacional hacia los gobiernos regionales y locales.</a:t>
            </a:r>
          </a:p>
          <a:p>
            <a:pPr marL="114300" indent="0">
              <a:buNone/>
            </a:pPr>
            <a:r>
              <a:rPr lang="es-PE" sz="1800" dirty="0" smtClean="0"/>
              <a:t>Los </a:t>
            </a:r>
            <a:r>
              <a:rPr lang="es-PE" sz="1800" dirty="0"/>
              <a:t>Poderes del Estado y los Organismos Autónomos así como el Presupuesto de la República se descentralizan de acuerdo a </a:t>
            </a:r>
            <a:r>
              <a:rPr lang="es-PE" sz="1800" dirty="0" smtClean="0"/>
              <a:t>ley.</a:t>
            </a:r>
          </a:p>
          <a:p>
            <a:pPr marL="114300" indent="0">
              <a:buNone/>
            </a:pPr>
            <a:endParaRPr lang="es-PE" sz="1800" dirty="0"/>
          </a:p>
          <a:p>
            <a:pPr marL="114300" indent="0">
              <a:buNone/>
            </a:pPr>
            <a:r>
              <a:rPr lang="es-PE" sz="1800" b="1" dirty="0" smtClean="0"/>
              <a:t>Artículo </a:t>
            </a:r>
            <a:r>
              <a:rPr lang="es-PE" sz="1800" b="1" dirty="0"/>
              <a:t>189.- </a:t>
            </a:r>
            <a:r>
              <a:rPr lang="es-PE" sz="1800" dirty="0"/>
              <a:t>El territorio de la República está integrado por regiones, departamentos, provincias y distritos, en cuyas circunscripciones se constituye y organiza el gobierno a nivel nacional, regional y local, en los términos que establece la Constitución y la ley, preservando la unidad e integridad del Estado y de la Nación.</a:t>
            </a:r>
          </a:p>
          <a:p>
            <a:pPr marL="114300" indent="0">
              <a:buNone/>
            </a:pPr>
            <a:r>
              <a:rPr lang="es-PE" sz="1800" dirty="0" smtClean="0"/>
              <a:t>El </a:t>
            </a:r>
            <a:r>
              <a:rPr lang="es-PE" sz="1800" dirty="0"/>
              <a:t>ámbito del nivel regional de gobierno son las regiones y departamentos. El ámbito del nivel local de gobierno son las provincias, distritos y los centros poblados.</a:t>
            </a:r>
          </a:p>
          <a:p>
            <a:endParaRPr lang="es-PE" sz="1800" dirty="0"/>
          </a:p>
          <a:p>
            <a:endParaRPr lang="es-PE" sz="1800" dirty="0"/>
          </a:p>
          <a:p>
            <a:endParaRPr lang="es-PE" sz="1800" dirty="0"/>
          </a:p>
          <a:p>
            <a:r>
              <a:rPr lang="es-PE" sz="1800" dirty="0"/>
              <a:t>    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2154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/>
              <a:t>CONSTITUCIÓN POLÍTICA 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s-PE" sz="1800" b="1" dirty="0"/>
              <a:t>ARTÍCULO 191.- </a:t>
            </a:r>
            <a:r>
              <a:rPr lang="es-PE" sz="1800" dirty="0"/>
              <a:t>Los gobiernos regionales tienen autonomía política, económica y administrativa en los asuntos de su competencia. Coordinan con las municipalidades sin interferir sus funciones y atribuciones.</a:t>
            </a:r>
          </a:p>
          <a:p>
            <a:pPr marL="114300" indent="0">
              <a:buNone/>
            </a:pPr>
            <a:endParaRPr lang="es-PE" sz="1800" dirty="0" smtClean="0"/>
          </a:p>
          <a:p>
            <a:pPr marL="114300" indent="0">
              <a:buNone/>
            </a:pPr>
            <a:r>
              <a:rPr lang="es-PE" sz="1800" dirty="0" smtClean="0"/>
              <a:t>La </a:t>
            </a:r>
            <a:r>
              <a:rPr lang="es-PE" sz="1800" dirty="0"/>
              <a:t>estructura orgánica básica de estos gobiernos la conforman el Consejo Regional, como órgano normativo y fiscalizador, el Gobernador Regional, como órgano ejecutivo, y el Consejo de Coordinación Regional integrado por los alcaldes provinciales y por representantes de la sociedad civil, como órgano consultivo y de coordinación con las municipalidades, con las funciones y atribuciones que les señala la ley. El Consejo Regional tendrá un mínimo de siete (7) miembros y un máximo de veinticinco (25), debiendo haber un mínimo de uno (1) por provincia y el resto, de acuerdo a ley, siguiendo un criterio de población electoral.</a:t>
            </a:r>
          </a:p>
          <a:p>
            <a:pPr marL="114300" indent="0">
              <a:buNone/>
            </a:pPr>
            <a:endParaRPr lang="es-PE" sz="1800" dirty="0" smtClean="0"/>
          </a:p>
          <a:p>
            <a:pPr marL="114300" indent="0">
              <a:buNone/>
            </a:pPr>
            <a:r>
              <a:rPr lang="es-PE" sz="1800" dirty="0" smtClean="0"/>
              <a:t>El </a:t>
            </a:r>
            <a:r>
              <a:rPr lang="es-PE" sz="1800" dirty="0"/>
              <a:t>Gobernador Regional es elegido conjuntamente con un Vicegobernador Regional, por sufragio directo por un período de cuatro (4) años. El mandato de dichas autoridades es revocable, conforme a ley. No hay reelección inmediata. Transcurrido otro período, como mínimo, los ex Gobernadores Regionales o ex Vicegobernadores Regionales pueden volver a postular, sujetos a las mismas condiciones. Los miembros del Consejo Regional son elegidos en la misma forma y por igual período. El mandato de dichas autoridades es irrenunciable, con excepción de los casos previstos en la Constitución.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596051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encial">
    <a:dk1>
      <a:srgbClr val="000000"/>
    </a:dk1>
    <a:lt1>
      <a:srgbClr val="FFFFFF"/>
    </a:lt1>
    <a:dk2>
      <a:srgbClr val="D1282E"/>
    </a:dk2>
    <a:lt2>
      <a:srgbClr val="C8C8B1"/>
    </a:lt2>
    <a:accent1>
      <a:srgbClr val="7A7A7A"/>
    </a:accent1>
    <a:accent2>
      <a:srgbClr val="F5C201"/>
    </a:accent2>
    <a:accent3>
      <a:srgbClr val="526DB0"/>
    </a:accent3>
    <a:accent4>
      <a:srgbClr val="989AAC"/>
    </a:accent4>
    <a:accent5>
      <a:srgbClr val="DC5924"/>
    </a:accent5>
    <a:accent6>
      <a:srgbClr val="B4B392"/>
    </a:accent6>
    <a:hlink>
      <a:srgbClr val="CC99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556</Words>
  <Application>Microsoft Office PowerPoint</Application>
  <PresentationFormat>Panorámica</PresentationFormat>
  <Paragraphs>28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Adyacencia</vt:lpstr>
      <vt:lpstr>CONSTITUCIÓN POLÍTICA </vt:lpstr>
      <vt:lpstr>CONSTITUCIÓN POLÍTICA</vt:lpstr>
      <vt:lpstr>CONSTITUCIÓN POLÍTICA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CONSTITUCIÓN POLÍTICA </dc:title>
  <dc:creator>Carmen Ines Horna Correa</dc:creator>
  <cp:lastModifiedBy>Carmen Ines Horna Correa</cp:lastModifiedBy>
  <cp:revision>1</cp:revision>
  <dcterms:created xsi:type="dcterms:W3CDTF">2015-10-06T14:19:27Z</dcterms:created>
  <dcterms:modified xsi:type="dcterms:W3CDTF">2015-10-06T14:26:16Z</dcterms:modified>
</cp:coreProperties>
</file>