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E0DE"/>
    <a:srgbClr val="33CCCC"/>
    <a:srgbClr val="CCCCFF"/>
    <a:srgbClr val="99CC00"/>
    <a:srgbClr val="FFCCFF"/>
    <a:srgbClr val="FF99FF"/>
    <a:srgbClr val="FFCC66"/>
    <a:srgbClr val="FFCC00"/>
    <a:srgbClr val="FF99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4F01E-DCEC-411B-B320-1C6F5B80570D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5042A-1F67-4536-A1F3-A8031B8F11A9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3244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049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397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210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218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778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612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979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540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613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875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929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EB101-43B7-42DE-B39D-999C9B76DE67}" type="datetimeFigureOut">
              <a:rPr lang="es-PE" smtClean="0"/>
              <a:pPr/>
              <a:t>25/08/2014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7D585-2E0D-415D-8BB1-6AFB745E63B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59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rma libre 18"/>
          <p:cNvSpPr/>
          <p:nvPr/>
        </p:nvSpPr>
        <p:spPr>
          <a:xfrm>
            <a:off x="7702335" y="6603428"/>
            <a:ext cx="4489665" cy="254572"/>
          </a:xfrm>
          <a:custGeom>
            <a:avLst/>
            <a:gdLst/>
            <a:ahLst/>
            <a:cxnLst/>
            <a:rect l="l" t="t" r="r" b="b"/>
            <a:pathLst>
              <a:path w="5298562" h="254572">
                <a:moveTo>
                  <a:pt x="254572" y="0"/>
                </a:moveTo>
                <a:lnTo>
                  <a:pt x="5298562" y="0"/>
                </a:lnTo>
                <a:lnTo>
                  <a:pt x="5298562" y="254572"/>
                </a:lnTo>
                <a:lnTo>
                  <a:pt x="0" y="254572"/>
                </a:lnTo>
                <a:lnTo>
                  <a:pt x="254572" y="0"/>
                </a:lnTo>
                <a:close/>
              </a:path>
            </a:pathLst>
          </a:custGeom>
          <a:gradFill>
            <a:gsLst>
              <a:gs pos="0">
                <a:srgbClr val="DBDBDB"/>
              </a:gs>
              <a:gs pos="100000">
                <a:srgbClr val="B7B7B7"/>
              </a:gs>
            </a:gsLst>
            <a:lin ang="5400000" scaled="0"/>
          </a:gradFill>
          <a:ln w="6000" cap="flat">
            <a:solidFill>
              <a:srgbClr val="FFFFFF"/>
            </a:solidFill>
            <a:bevel/>
          </a:ln>
        </p:spPr>
        <p:txBody>
          <a:bodyPr wrap="square" lIns="36000" tIns="0" rIns="36000" bIns="0" rtlCol="0" anchor="ctr"/>
          <a:lstStyle/>
          <a:p>
            <a:pPr algn="ctr">
              <a:spcAft>
                <a:spcPts val="0"/>
              </a:spcAft>
            </a:pPr>
            <a:r>
              <a:rPr lang="en-US" sz="950" b="1" kern="1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Equipo</a:t>
            </a:r>
            <a:r>
              <a:rPr lang="en-US" sz="95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Técnico</a:t>
            </a:r>
            <a:r>
              <a:rPr lang="en-US" sz="95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 </a:t>
            </a:r>
            <a:r>
              <a:rPr lang="en-US" sz="950" b="1" kern="1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Planeamiento</a:t>
            </a:r>
            <a:r>
              <a:rPr lang="en-US" sz="95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Estratégico</a:t>
            </a:r>
            <a:r>
              <a:rPr lang="en-US" sz="95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del Sector Cultura</a:t>
            </a:r>
            <a:endParaRPr lang="es-PE" sz="1050" kern="1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Forma libre 19"/>
          <p:cNvSpPr/>
          <p:nvPr/>
        </p:nvSpPr>
        <p:spPr>
          <a:xfrm>
            <a:off x="82200" y="94593"/>
            <a:ext cx="2476621" cy="361032"/>
          </a:xfrm>
          <a:custGeom>
            <a:avLst/>
            <a:gdLst>
              <a:gd name="rtl" fmla="*/ 1301640 w 6048000"/>
              <a:gd name="rtr" fmla="*/ 5666724 w 6048000"/>
            </a:gdLst>
            <a:ahLst/>
            <a:cxnLst/>
            <a:rect l="rtl" t="t" r="rtr" b="b"/>
            <a:pathLst>
              <a:path w="6048000" h="324000">
                <a:moveTo>
                  <a:pt x="0" y="0"/>
                </a:moveTo>
                <a:lnTo>
                  <a:pt x="6048000" y="0"/>
                </a:lnTo>
                <a:lnTo>
                  <a:pt x="6048000" y="324000"/>
                </a:lnTo>
                <a:lnTo>
                  <a:pt x="0" y="324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BDBDB"/>
              </a:gs>
              <a:gs pos="100000">
                <a:srgbClr val="B7B7B7"/>
              </a:gs>
            </a:gsLst>
            <a:lin ang="5400000" scaled="0"/>
          </a:gradFill>
          <a:ln w="6000" cap="flat">
            <a:solidFill>
              <a:srgbClr val="FFFFFF"/>
            </a:solidFill>
            <a:bevel/>
          </a:ln>
        </p:spPr>
        <p:txBody>
          <a:bodyPr wrap="square" lIns="36000" tIns="0" rIns="36000" bIns="0" rtlCol="0" anchor="ctr"/>
          <a:lstStyle/>
          <a:p>
            <a:pPr algn="ctr">
              <a:spcAft>
                <a:spcPts val="0"/>
              </a:spcAft>
            </a:pPr>
            <a:r>
              <a:rPr lang="en-US" sz="120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Version Final </a:t>
            </a:r>
            <a:r>
              <a:rPr lang="en-US" sz="120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lang="en-US" sz="120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.08.2014</a:t>
            </a:r>
            <a:endParaRPr lang="es-PE" sz="1200" b="1" kern="100" dirty="0">
              <a:solidFill>
                <a:schemeClr val="tx1">
                  <a:lumMod val="75000"/>
                  <a:lumOff val="2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Forma libre 20"/>
          <p:cNvSpPr/>
          <p:nvPr/>
        </p:nvSpPr>
        <p:spPr>
          <a:xfrm>
            <a:off x="376200" y="161625"/>
            <a:ext cx="264000" cy="264000"/>
          </a:xfrm>
          <a:custGeom>
            <a:avLst/>
            <a:gdLst/>
            <a:ahLst/>
            <a:cxnLst/>
            <a:rect l="0" t="0" r="0" b="0"/>
            <a:pathLst>
              <a:path w="264000" h="264000">
                <a:moveTo>
                  <a:pt x="0" y="0"/>
                </a:moveTo>
                <a:lnTo>
                  <a:pt x="264000" y="0"/>
                </a:lnTo>
                <a:lnTo>
                  <a:pt x="264000" y="264000"/>
                </a:lnTo>
                <a:lnTo>
                  <a:pt x="0" y="264000"/>
                </a:lnTo>
                <a:lnTo>
                  <a:pt x="0" y="0"/>
                </a:lnTo>
                <a:close/>
              </a:path>
            </a:pathLst>
          </a:custGeom>
          <a:solidFill>
            <a:srgbClr val="B7B7B7"/>
          </a:solidFill>
          <a:ln w="6000" cap="flat">
            <a:solidFill>
              <a:srgbClr val="FFFFFF"/>
            </a:solidFill>
            <a:bevel/>
          </a:ln>
        </p:spPr>
        <p:txBody>
          <a:bodyPr/>
          <a:lstStyle/>
          <a:p>
            <a:endParaRPr lang="es-PE"/>
          </a:p>
        </p:txBody>
      </p:sp>
      <p:cxnSp>
        <p:nvCxnSpPr>
          <p:cNvPr id="55" name="Conector recto de flecha 134"/>
          <p:cNvCxnSpPr/>
          <p:nvPr/>
        </p:nvCxnSpPr>
        <p:spPr>
          <a:xfrm flipH="1">
            <a:off x="9683678" y="1363701"/>
            <a:ext cx="314835" cy="330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Elipse"/>
          <p:cNvSpPr/>
          <p:nvPr/>
        </p:nvSpPr>
        <p:spPr>
          <a:xfrm>
            <a:off x="4823633" y="2435948"/>
            <a:ext cx="2625382" cy="1823275"/>
          </a:xfrm>
          <a:prstGeom prst="ellipse">
            <a:avLst/>
          </a:prstGeom>
          <a:solidFill>
            <a:srgbClr val="DC38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0" name="59 CuadroTexto"/>
          <p:cNvSpPr txBox="1"/>
          <p:nvPr/>
        </p:nvSpPr>
        <p:spPr>
          <a:xfrm>
            <a:off x="4919123" y="2774863"/>
            <a:ext cx="248335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PE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SECTOR CULTURA</a:t>
            </a:r>
          </a:p>
          <a:p>
            <a:pPr algn="ctr"/>
            <a:r>
              <a:rPr lang="es-PE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Gestión de la diversidad cultural</a:t>
            </a:r>
            <a:endParaRPr lang="es-PE" sz="1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1" name="Curve Connector 2"/>
          <p:cNvSpPr/>
          <p:nvPr/>
        </p:nvSpPr>
        <p:spPr>
          <a:xfrm flipV="1">
            <a:off x="7439891" y="2171495"/>
            <a:ext cx="858876" cy="1056614"/>
          </a:xfrm>
          <a:custGeom>
            <a:avLst/>
            <a:gdLst>
              <a:gd name="connsiteX0" fmla="*/ 0 w 354344"/>
              <a:gd name="connsiteY0" fmla="*/ 0 h 873752"/>
              <a:gd name="connsiteX1" fmla="*/ 354344 w 354344"/>
              <a:gd name="connsiteY1" fmla="*/ 873752 h 87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354344" h="873752" fill="none">
                <a:moveTo>
                  <a:pt x="0" y="0"/>
                </a:moveTo>
                <a:cubicBezTo>
                  <a:pt x="265758" y="0"/>
                  <a:pt x="88586" y="873752"/>
                  <a:pt x="354344" y="873752"/>
                </a:cubicBezTo>
              </a:path>
            </a:pathLst>
          </a:custGeom>
          <a:solidFill>
            <a:srgbClr val="C0009D"/>
          </a:solidFill>
          <a:ln w="31750" cap="rnd">
            <a:solidFill>
              <a:schemeClr val="accent1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62" name="Terminador 16"/>
          <p:cNvSpPr/>
          <p:nvPr/>
        </p:nvSpPr>
        <p:spPr>
          <a:xfrm>
            <a:off x="6921823" y="1307396"/>
            <a:ext cx="3220515" cy="91915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PE" sz="20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Creación y gestión del conocimiento</a:t>
            </a:r>
            <a:endParaRPr lang="es-PE" sz="20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63" name="Terminador 89"/>
          <p:cNvSpPr/>
          <p:nvPr/>
        </p:nvSpPr>
        <p:spPr>
          <a:xfrm>
            <a:off x="9275622" y="2509803"/>
            <a:ext cx="1733401" cy="53012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Memoria, patrimonio e </a:t>
            </a:r>
            <a:r>
              <a:rPr lang="es-PE" sz="1200" b="1" dirty="0"/>
              <a:t>i</a:t>
            </a:r>
            <a:r>
              <a:rPr lang="es-PE" sz="1200" b="1" dirty="0" smtClean="0">
                <a:solidFill>
                  <a:schemeClr val="tx1"/>
                </a:solidFill>
              </a:rPr>
              <a:t>dentidades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65" name="Terminador 96"/>
          <p:cNvSpPr/>
          <p:nvPr/>
        </p:nvSpPr>
        <p:spPr>
          <a:xfrm>
            <a:off x="6032310" y="657414"/>
            <a:ext cx="1650884" cy="46384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Creatividad e Innovación</a:t>
            </a:r>
            <a:endParaRPr lang="es-PE" sz="1200" b="1" strike="sngStrik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Terminador 97"/>
          <p:cNvSpPr/>
          <p:nvPr/>
        </p:nvSpPr>
        <p:spPr>
          <a:xfrm>
            <a:off x="8235703" y="628311"/>
            <a:ext cx="1189793" cy="46384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Investigación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68" name="Terminador 99"/>
          <p:cNvSpPr/>
          <p:nvPr/>
        </p:nvSpPr>
        <p:spPr>
          <a:xfrm>
            <a:off x="10516646" y="958378"/>
            <a:ext cx="1300325" cy="46384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Conservación y salvaguardia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69" name="Terminador 100"/>
          <p:cNvSpPr/>
          <p:nvPr/>
        </p:nvSpPr>
        <p:spPr>
          <a:xfrm>
            <a:off x="10516647" y="1985962"/>
            <a:ext cx="1675354" cy="46384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Transmisión, apropiación y difusión </a:t>
            </a:r>
            <a:endParaRPr lang="es-PE" sz="1200" b="1" strike="sngStrik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4" name="73 Conector curvado"/>
          <p:cNvCxnSpPr>
            <a:endCxn id="69" idx="1"/>
          </p:cNvCxnSpPr>
          <p:nvPr/>
        </p:nvCxnSpPr>
        <p:spPr>
          <a:xfrm>
            <a:off x="10128469" y="1885726"/>
            <a:ext cx="388178" cy="33215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167 Conector curvado"/>
          <p:cNvCxnSpPr/>
          <p:nvPr/>
        </p:nvCxnSpPr>
        <p:spPr>
          <a:xfrm>
            <a:off x="9715159" y="2171495"/>
            <a:ext cx="464015" cy="39072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curvado"/>
          <p:cNvCxnSpPr/>
          <p:nvPr/>
        </p:nvCxnSpPr>
        <p:spPr>
          <a:xfrm rot="10800000">
            <a:off x="6783811" y="1135110"/>
            <a:ext cx="392844" cy="38889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169 Conector curvado"/>
          <p:cNvCxnSpPr>
            <a:endCxn id="67" idx="2"/>
          </p:cNvCxnSpPr>
          <p:nvPr/>
        </p:nvCxnSpPr>
        <p:spPr>
          <a:xfrm flipV="1">
            <a:off x="8465127" y="1092151"/>
            <a:ext cx="365473" cy="21017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170 Conector curvado"/>
          <p:cNvCxnSpPr/>
          <p:nvPr/>
        </p:nvCxnSpPr>
        <p:spPr>
          <a:xfrm flipV="1">
            <a:off x="9975273" y="1319605"/>
            <a:ext cx="577230" cy="242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Curve Connector 2"/>
          <p:cNvSpPr/>
          <p:nvPr/>
        </p:nvSpPr>
        <p:spPr>
          <a:xfrm flipH="1" flipV="1">
            <a:off x="6761018" y="4156363"/>
            <a:ext cx="1161658" cy="632415"/>
          </a:xfrm>
          <a:custGeom>
            <a:avLst/>
            <a:gdLst>
              <a:gd name="connsiteX0" fmla="*/ 0 w 397661"/>
              <a:gd name="connsiteY0" fmla="*/ 0 h 1612998"/>
              <a:gd name="connsiteX1" fmla="*/ 397661 w 397661"/>
              <a:gd name="connsiteY1" fmla="*/ 1612998 h 161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397661" h="1612998" fill="none">
                <a:moveTo>
                  <a:pt x="0" y="0"/>
                </a:moveTo>
                <a:cubicBezTo>
                  <a:pt x="298246" y="0"/>
                  <a:pt x="99415" y="1612998"/>
                  <a:pt x="397661" y="1612998"/>
                </a:cubicBezTo>
              </a:path>
            </a:pathLst>
          </a:custGeom>
          <a:solidFill>
            <a:srgbClr val="51AEC7"/>
          </a:solidFill>
          <a:ln w="31750" cap="rnd">
            <a:solidFill>
              <a:schemeClr val="accent1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99" name="Terminador 78"/>
          <p:cNvSpPr/>
          <p:nvPr/>
        </p:nvSpPr>
        <p:spPr>
          <a:xfrm>
            <a:off x="9000706" y="3431012"/>
            <a:ext cx="3191294" cy="53012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Reconocimiento, visibilización, valoración de la diversidad, las identidades y el patrimonio 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2" name="Terminador 84"/>
          <p:cNvSpPr/>
          <p:nvPr/>
        </p:nvSpPr>
        <p:spPr>
          <a:xfrm>
            <a:off x="7781054" y="6021106"/>
            <a:ext cx="2036757" cy="520436"/>
          </a:xfrm>
          <a:prstGeom prst="flowChartTerminator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Derechos Colectivos de la Población Indígena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3" name="Terminador 86"/>
          <p:cNvSpPr/>
          <p:nvPr/>
        </p:nvSpPr>
        <p:spPr>
          <a:xfrm>
            <a:off x="5542241" y="5548830"/>
            <a:ext cx="1621875" cy="522302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Eliminación de la Discriminación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4" name="Terminador 87"/>
          <p:cNvSpPr/>
          <p:nvPr/>
        </p:nvSpPr>
        <p:spPr>
          <a:xfrm>
            <a:off x="9769523" y="5048894"/>
            <a:ext cx="2147765" cy="41110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D</a:t>
            </a:r>
            <a:r>
              <a:rPr lang="es-PE" sz="1200" b="1" dirty="0" smtClean="0">
                <a:solidFill>
                  <a:schemeClr val="tx1"/>
                </a:solidFill>
              </a:rPr>
              <a:t>eberes y derechos 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5" name="Terminador 88"/>
          <p:cNvSpPr/>
          <p:nvPr/>
        </p:nvSpPr>
        <p:spPr>
          <a:xfrm>
            <a:off x="10142323" y="4241794"/>
            <a:ext cx="1733401" cy="53012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Participación y diálogo Intercultural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9" name="Terminador 63"/>
          <p:cNvSpPr/>
          <p:nvPr/>
        </p:nvSpPr>
        <p:spPr>
          <a:xfrm>
            <a:off x="9923238" y="6068352"/>
            <a:ext cx="2036757" cy="386016"/>
          </a:xfrm>
          <a:prstGeom prst="flowChartTerminator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Derechos Culturales</a:t>
            </a:r>
            <a:endParaRPr lang="es-PE" sz="1200" b="1" dirty="0">
              <a:solidFill>
                <a:schemeClr val="tx1"/>
              </a:solidFill>
            </a:endParaRPr>
          </a:p>
        </p:txBody>
      </p:sp>
      <p:cxnSp>
        <p:nvCxnSpPr>
          <p:cNvPr id="110" name="109 Conector curvado"/>
          <p:cNvCxnSpPr>
            <a:endCxn id="105" idx="1"/>
          </p:cNvCxnSpPr>
          <p:nvPr/>
        </p:nvCxnSpPr>
        <p:spPr>
          <a:xfrm flipV="1">
            <a:off x="9396206" y="4506854"/>
            <a:ext cx="746117" cy="31732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curvado"/>
          <p:cNvCxnSpPr/>
          <p:nvPr/>
        </p:nvCxnSpPr>
        <p:spPr>
          <a:xfrm rot="5400000" flipH="1" flipV="1">
            <a:off x="8788923" y="4018067"/>
            <a:ext cx="812524" cy="72890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curvado"/>
          <p:cNvCxnSpPr/>
          <p:nvPr/>
        </p:nvCxnSpPr>
        <p:spPr>
          <a:xfrm rot="10800000" flipV="1">
            <a:off x="7048204" y="5276759"/>
            <a:ext cx="634990" cy="38112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curvado"/>
          <p:cNvCxnSpPr/>
          <p:nvPr/>
        </p:nvCxnSpPr>
        <p:spPr>
          <a:xfrm rot="10800000" flipV="1">
            <a:off x="8977747" y="5430982"/>
            <a:ext cx="1662544" cy="54032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5" name="114 Conector curvado"/>
          <p:cNvCxnSpPr>
            <a:stCxn id="104" idx="2"/>
            <a:endCxn id="109" idx="0"/>
          </p:cNvCxnSpPr>
          <p:nvPr/>
        </p:nvCxnSpPr>
        <p:spPr>
          <a:xfrm rot="16200000" flipH="1">
            <a:off x="10588332" y="5715067"/>
            <a:ext cx="608358" cy="9821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8" name="Terminador 17"/>
          <p:cNvSpPr/>
          <p:nvPr/>
        </p:nvSpPr>
        <p:spPr>
          <a:xfrm>
            <a:off x="7269877" y="4566525"/>
            <a:ext cx="2369734" cy="87357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PE" sz="2000" b="1" dirty="0" smtClean="0">
                <a:solidFill>
                  <a:srgbClr val="002060"/>
                </a:solidFill>
                <a:cs typeface="Arial" pitchFamily="34" charset="0"/>
              </a:rPr>
              <a:t>Ciudadanía intercultural</a:t>
            </a:r>
            <a:endParaRPr lang="es-PE" sz="2000" b="1" dirty="0">
              <a:solidFill>
                <a:srgbClr val="002060"/>
              </a:solidFill>
              <a:cs typeface="Arial" pitchFamily="34" charset="0"/>
            </a:endParaRPr>
          </a:p>
        </p:txBody>
      </p:sp>
      <p:cxnSp>
        <p:nvCxnSpPr>
          <p:cNvPr id="119" name="118 Conector curvado"/>
          <p:cNvCxnSpPr/>
          <p:nvPr/>
        </p:nvCxnSpPr>
        <p:spPr>
          <a:xfrm flipV="1">
            <a:off x="9421091" y="5254444"/>
            <a:ext cx="348432" cy="13497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rminador 22"/>
          <p:cNvSpPr/>
          <p:nvPr/>
        </p:nvSpPr>
        <p:spPr>
          <a:xfrm>
            <a:off x="591366" y="3941724"/>
            <a:ext cx="947916" cy="43815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Economía 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27" name="Terminador 23"/>
          <p:cNvSpPr/>
          <p:nvPr/>
        </p:nvSpPr>
        <p:spPr>
          <a:xfrm>
            <a:off x="334636" y="5077997"/>
            <a:ext cx="1151595" cy="573106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Capital Social y humano</a:t>
            </a:r>
          </a:p>
        </p:txBody>
      </p:sp>
      <p:sp>
        <p:nvSpPr>
          <p:cNvPr id="129" name="Terminador 24"/>
          <p:cNvSpPr/>
          <p:nvPr/>
        </p:nvSpPr>
        <p:spPr>
          <a:xfrm>
            <a:off x="2096351" y="5569526"/>
            <a:ext cx="947916" cy="425599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Bienestar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30" name="Curve Connector 1"/>
          <p:cNvSpPr/>
          <p:nvPr/>
        </p:nvSpPr>
        <p:spPr>
          <a:xfrm flipV="1">
            <a:off x="3770510" y="3629890"/>
            <a:ext cx="1133999" cy="1122353"/>
          </a:xfrm>
          <a:custGeom>
            <a:avLst/>
            <a:gdLst>
              <a:gd name="connsiteX0" fmla="*/ 0 w 1577322"/>
              <a:gd name="connsiteY0" fmla="*/ 0 h 779392"/>
              <a:gd name="connsiteX1" fmla="*/ 1577322 w 1577322"/>
              <a:gd name="connsiteY1" fmla="*/ 779392 h 77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1577322" h="779392" fill="none">
                <a:moveTo>
                  <a:pt x="0" y="0"/>
                </a:moveTo>
                <a:cubicBezTo>
                  <a:pt x="1182992" y="0"/>
                  <a:pt x="394331" y="779392"/>
                  <a:pt x="1577322" y="779392"/>
                </a:cubicBezTo>
              </a:path>
            </a:pathLst>
          </a:custGeom>
          <a:solidFill>
            <a:srgbClr val="C000FF"/>
          </a:solidFill>
          <a:ln w="36000" cap="rnd">
            <a:solidFill>
              <a:schemeClr val="accent1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cxnSp>
        <p:nvCxnSpPr>
          <p:cNvPr id="132" name="131 Conector curvado"/>
          <p:cNvCxnSpPr/>
          <p:nvPr/>
        </p:nvCxnSpPr>
        <p:spPr>
          <a:xfrm rot="10800000" flipV="1">
            <a:off x="1482436" y="4987635"/>
            <a:ext cx="601354" cy="22167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132 Conector curvado"/>
          <p:cNvCxnSpPr/>
          <p:nvPr/>
        </p:nvCxnSpPr>
        <p:spPr>
          <a:xfrm rot="10800000">
            <a:off x="1529421" y="4188510"/>
            <a:ext cx="687306" cy="23109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curvado"/>
          <p:cNvCxnSpPr/>
          <p:nvPr/>
        </p:nvCxnSpPr>
        <p:spPr>
          <a:xfrm rot="5400000">
            <a:off x="2493078" y="5053379"/>
            <a:ext cx="561193" cy="42970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rminador 14"/>
          <p:cNvSpPr/>
          <p:nvPr/>
        </p:nvSpPr>
        <p:spPr>
          <a:xfrm>
            <a:off x="1817706" y="4407583"/>
            <a:ext cx="2009776" cy="721978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PE" sz="2000" b="1" dirty="0">
                <a:solidFill>
                  <a:srgbClr val="002060"/>
                </a:solidFill>
                <a:cs typeface="Arial" pitchFamily="34" charset="0"/>
              </a:rPr>
              <a:t>D</a:t>
            </a:r>
            <a:r>
              <a:rPr lang="es-PE" sz="2000" b="1" dirty="0" smtClean="0">
                <a:solidFill>
                  <a:srgbClr val="002060"/>
                </a:solidFill>
                <a:cs typeface="Arial" pitchFamily="34" charset="0"/>
              </a:rPr>
              <a:t>esarrollo</a:t>
            </a:r>
            <a:endParaRPr lang="es-PE" sz="2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39" name="Terminador 74"/>
          <p:cNvSpPr/>
          <p:nvPr/>
        </p:nvSpPr>
        <p:spPr>
          <a:xfrm>
            <a:off x="967653" y="587027"/>
            <a:ext cx="1528540" cy="43815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Inversión en cultura</a:t>
            </a:r>
            <a:endParaRPr lang="es-PE" sz="1200" b="1" dirty="0"/>
          </a:p>
        </p:txBody>
      </p:sp>
      <p:sp>
        <p:nvSpPr>
          <p:cNvPr id="141" name="Terminador 75"/>
          <p:cNvSpPr/>
          <p:nvPr/>
        </p:nvSpPr>
        <p:spPr>
          <a:xfrm>
            <a:off x="1310618" y="2397895"/>
            <a:ext cx="2578477" cy="43815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Cooperación y gestión interinstitucional e intersectorial</a:t>
            </a:r>
            <a:endParaRPr lang="es-PE" sz="1200" b="1" dirty="0"/>
          </a:p>
        </p:txBody>
      </p:sp>
      <p:sp>
        <p:nvSpPr>
          <p:cNvPr id="143" name="Terminador 76"/>
          <p:cNvSpPr/>
          <p:nvPr/>
        </p:nvSpPr>
        <p:spPr>
          <a:xfrm>
            <a:off x="3432505" y="743686"/>
            <a:ext cx="1599778" cy="328574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Política cultural</a:t>
            </a:r>
            <a:endParaRPr lang="es-PE" sz="1200" b="1" dirty="0"/>
          </a:p>
        </p:txBody>
      </p:sp>
      <p:sp>
        <p:nvSpPr>
          <p:cNvPr id="144" name="Terminador 77"/>
          <p:cNvSpPr/>
          <p:nvPr/>
        </p:nvSpPr>
        <p:spPr>
          <a:xfrm>
            <a:off x="394443" y="1746210"/>
            <a:ext cx="1085203" cy="438150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PE" sz="1200" b="1" dirty="0" smtClean="0"/>
              <a:t>Gobernanza</a:t>
            </a:r>
            <a:endParaRPr lang="es-PE" sz="1200" b="1" dirty="0"/>
          </a:p>
        </p:txBody>
      </p:sp>
      <p:cxnSp>
        <p:nvCxnSpPr>
          <p:cNvPr id="145" name="108 Conector curvado"/>
          <p:cNvCxnSpPr>
            <a:endCxn id="143" idx="2"/>
          </p:cNvCxnSpPr>
          <p:nvPr/>
        </p:nvCxnSpPr>
        <p:spPr>
          <a:xfrm flipV="1">
            <a:off x="3633563" y="1072260"/>
            <a:ext cx="598831" cy="44011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curvado"/>
          <p:cNvCxnSpPr>
            <a:endCxn id="139" idx="2"/>
          </p:cNvCxnSpPr>
          <p:nvPr/>
        </p:nvCxnSpPr>
        <p:spPr>
          <a:xfrm rot="10800000">
            <a:off x="1731923" y="1025178"/>
            <a:ext cx="1037076" cy="50248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Conector curvado"/>
          <p:cNvCxnSpPr>
            <a:endCxn id="144" idx="3"/>
          </p:cNvCxnSpPr>
          <p:nvPr/>
        </p:nvCxnSpPr>
        <p:spPr>
          <a:xfrm rot="10800000" flipV="1">
            <a:off x="1479646" y="1806167"/>
            <a:ext cx="617482" cy="15911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curvado"/>
          <p:cNvCxnSpPr>
            <a:endCxn id="141" idx="0"/>
          </p:cNvCxnSpPr>
          <p:nvPr/>
        </p:nvCxnSpPr>
        <p:spPr>
          <a:xfrm rot="10800000" flipV="1">
            <a:off x="2599857" y="2016829"/>
            <a:ext cx="662280" cy="38106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rminador 15"/>
          <p:cNvSpPr/>
          <p:nvPr/>
        </p:nvSpPr>
        <p:spPr>
          <a:xfrm>
            <a:off x="1910533" y="1373814"/>
            <a:ext cx="2872168" cy="703198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PE" sz="2000" b="1" dirty="0">
                <a:solidFill>
                  <a:srgbClr val="002060"/>
                </a:solidFill>
                <a:cs typeface="Arial" pitchFamily="34" charset="0"/>
              </a:rPr>
              <a:t>I</a:t>
            </a:r>
            <a:r>
              <a:rPr lang="es-PE" sz="2000" b="1" dirty="0" smtClean="0">
                <a:solidFill>
                  <a:srgbClr val="002060"/>
                </a:solidFill>
                <a:cs typeface="Arial" pitchFamily="34" charset="0"/>
              </a:rPr>
              <a:t>nstitucionalidad</a:t>
            </a:r>
            <a:endParaRPr lang="es-PE" sz="2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57" name="Curve Connector 2"/>
          <p:cNvSpPr/>
          <p:nvPr/>
        </p:nvSpPr>
        <p:spPr>
          <a:xfrm rot="20521857" flipH="1" flipV="1">
            <a:off x="4856606" y="1842251"/>
            <a:ext cx="497588" cy="845933"/>
          </a:xfrm>
          <a:custGeom>
            <a:avLst/>
            <a:gdLst>
              <a:gd name="connsiteX0" fmla="*/ 0 w 397661"/>
              <a:gd name="connsiteY0" fmla="*/ 0 h 1612998"/>
              <a:gd name="connsiteX1" fmla="*/ 397661 w 397661"/>
              <a:gd name="connsiteY1" fmla="*/ 1612998 h 161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397661" h="1612998" fill="none">
                <a:moveTo>
                  <a:pt x="0" y="0"/>
                </a:moveTo>
                <a:cubicBezTo>
                  <a:pt x="298246" y="0"/>
                  <a:pt x="99415" y="1612998"/>
                  <a:pt x="397661" y="1612998"/>
                </a:cubicBezTo>
              </a:path>
            </a:pathLst>
          </a:custGeom>
          <a:solidFill>
            <a:srgbClr val="51AEC7"/>
          </a:solidFill>
          <a:ln w="31750" cap="rnd">
            <a:solidFill>
              <a:schemeClr val="accent1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59" name="Forma libre 58"/>
          <p:cNvSpPr/>
          <p:nvPr/>
        </p:nvSpPr>
        <p:spPr>
          <a:xfrm>
            <a:off x="4044494" y="68098"/>
            <a:ext cx="4254273" cy="361032"/>
          </a:xfrm>
          <a:custGeom>
            <a:avLst/>
            <a:gdLst>
              <a:gd name="rtl" fmla="*/ 1301640 w 6048000"/>
              <a:gd name="rtr" fmla="*/ 5666724 w 6048000"/>
            </a:gdLst>
            <a:ahLst/>
            <a:cxnLst/>
            <a:rect l="rtl" t="t" r="rtr" b="b"/>
            <a:pathLst>
              <a:path w="6048000" h="324000">
                <a:moveTo>
                  <a:pt x="0" y="0"/>
                </a:moveTo>
                <a:lnTo>
                  <a:pt x="6048000" y="0"/>
                </a:lnTo>
                <a:lnTo>
                  <a:pt x="6048000" y="324000"/>
                </a:lnTo>
                <a:lnTo>
                  <a:pt x="0" y="324000"/>
                </a:lnTo>
                <a:lnTo>
                  <a:pt x="0" y="0"/>
                </a:lnTo>
                <a:close/>
              </a:path>
            </a:pathLst>
          </a:custGeom>
          <a:solidFill>
            <a:srgbClr val="7CE0DE"/>
          </a:solidFill>
          <a:ln w="6000" cap="flat">
            <a:solidFill>
              <a:srgbClr val="FFFFFF"/>
            </a:solidFill>
            <a:bevel/>
          </a:ln>
        </p:spPr>
        <p:txBody>
          <a:bodyPr wrap="square" lIns="36000" tIns="0" rIns="36000" bIns="0" rtlCol="0" anchor="ctr"/>
          <a:lstStyle/>
          <a:p>
            <a:pPr algn="ctr">
              <a:spcAft>
                <a:spcPts val="0"/>
              </a:spcAft>
            </a:pPr>
            <a:r>
              <a:rPr lang="en-US" sz="1400" b="1" kern="1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haroni" panose="02010803020104030203" pitchFamily="2" charset="-79"/>
                <a:ea typeface="SimSun" panose="02010600030101010101" pitchFamily="2" charset="-122"/>
                <a:cs typeface="Aharoni" panose="02010803020104030203" pitchFamily="2" charset="-79"/>
              </a:rPr>
              <a:t>MODELO CONCEPTUAL APROBADO POR LA COMISION</a:t>
            </a:r>
            <a:endParaRPr lang="es-PE" sz="1400" b="1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haroni" panose="02010803020104030203" pitchFamily="2" charset="-79"/>
              <a:ea typeface="SimSun" panose="02010600030101010101" pitchFamily="2" charset="-122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88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103</Words>
  <Application>Microsoft Office PowerPoint</Application>
  <PresentationFormat>Panorámica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SimSun</vt:lpstr>
      <vt:lpstr>Aharoni</vt:lpstr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Joanna Elizabeth Osorio Dominguez</dc:creator>
  <cp:lastModifiedBy>Joanna Elizabeth Osorio Dominguez</cp:lastModifiedBy>
  <cp:revision>38</cp:revision>
  <dcterms:created xsi:type="dcterms:W3CDTF">2014-07-10T17:56:15Z</dcterms:created>
  <dcterms:modified xsi:type="dcterms:W3CDTF">2014-08-25T17:23:54Z</dcterms:modified>
</cp:coreProperties>
</file>