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Lst>
  <p:notesMasterIdLst>
    <p:notesMasterId r:id="rId38"/>
  </p:notesMasterIdLst>
  <p:handoutMasterIdLst>
    <p:handoutMasterId r:id="rId39"/>
  </p:handoutMasterIdLst>
  <p:sldIdLst>
    <p:sldId id="264" r:id="rId9"/>
    <p:sldId id="257" r:id="rId10"/>
    <p:sldId id="258" r:id="rId11"/>
    <p:sldId id="259" r:id="rId12"/>
    <p:sldId id="260" r:id="rId13"/>
    <p:sldId id="261" r:id="rId14"/>
    <p:sldId id="262" r:id="rId15"/>
    <p:sldId id="263"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6" r:id="rId37"/>
  </p:sldIdLst>
  <p:sldSz cx="9144000" cy="6858000" type="screen4x3"/>
  <p:notesSz cx="6797675" cy="9928225"/>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6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handoutMaster" Target="handoutMasters/handoutMaster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tableStyles" Target="tableStyle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4431E2-5EE3-4818-A41E-45102282B2E9}" type="doc">
      <dgm:prSet loTypeId="urn:microsoft.com/office/officeart/2005/8/layout/pyramid2" loCatId="pyramid" qsTypeId="urn:microsoft.com/office/officeart/2005/8/quickstyle/simple1" qsCatId="simple" csTypeId="urn:microsoft.com/office/officeart/2005/8/colors/colorful1" csCatId="colorful" phldr="1"/>
      <dgm:spPr/>
    </dgm:pt>
    <dgm:pt modelId="{3AAE0086-BAD2-4CC2-AE5B-75250A9A7A85}">
      <dgm:prSet phldrT="[Texto]"/>
      <dgm:spPr/>
      <dgm:t>
        <a:bodyPr/>
        <a:lstStyle/>
        <a:p>
          <a:r>
            <a:rPr lang="es-PE" dirty="0" smtClean="0"/>
            <a:t>Constitución</a:t>
          </a:r>
          <a:endParaRPr lang="es-PE" dirty="0"/>
        </a:p>
      </dgm:t>
    </dgm:pt>
    <dgm:pt modelId="{F1198133-5374-4B64-B432-E87DF38DAF68}" type="parTrans" cxnId="{F8ABAC5C-D0EB-4794-B512-23C4F8B8A0AF}">
      <dgm:prSet/>
      <dgm:spPr/>
      <dgm:t>
        <a:bodyPr/>
        <a:lstStyle/>
        <a:p>
          <a:endParaRPr lang="es-PE"/>
        </a:p>
      </dgm:t>
    </dgm:pt>
    <dgm:pt modelId="{A4D791AF-1B27-4FA6-ACA5-C917A72112FB}" type="sibTrans" cxnId="{F8ABAC5C-D0EB-4794-B512-23C4F8B8A0AF}">
      <dgm:prSet/>
      <dgm:spPr/>
      <dgm:t>
        <a:bodyPr/>
        <a:lstStyle/>
        <a:p>
          <a:endParaRPr lang="es-PE"/>
        </a:p>
      </dgm:t>
    </dgm:pt>
    <dgm:pt modelId="{D9F9D78C-BACF-4370-8A39-A0CB6040B7D3}">
      <dgm:prSet phldrT="[Texto]"/>
      <dgm:spPr/>
      <dgm:t>
        <a:bodyPr/>
        <a:lstStyle/>
        <a:p>
          <a:r>
            <a:rPr lang="es-PE" dirty="0" smtClean="0"/>
            <a:t>Ley</a:t>
          </a:r>
          <a:endParaRPr lang="es-PE" dirty="0"/>
        </a:p>
      </dgm:t>
    </dgm:pt>
    <dgm:pt modelId="{D7DE5DCB-173A-4EA7-AB4E-F25A84087D39}" type="parTrans" cxnId="{B4A6EFE7-B026-489F-ACBA-E56108B63E26}">
      <dgm:prSet/>
      <dgm:spPr/>
      <dgm:t>
        <a:bodyPr/>
        <a:lstStyle/>
        <a:p>
          <a:endParaRPr lang="es-PE"/>
        </a:p>
      </dgm:t>
    </dgm:pt>
    <dgm:pt modelId="{36C60F47-863C-4067-A7D0-EB2ADBB5C608}" type="sibTrans" cxnId="{B4A6EFE7-B026-489F-ACBA-E56108B63E26}">
      <dgm:prSet/>
      <dgm:spPr/>
      <dgm:t>
        <a:bodyPr/>
        <a:lstStyle/>
        <a:p>
          <a:endParaRPr lang="es-PE"/>
        </a:p>
      </dgm:t>
    </dgm:pt>
    <dgm:pt modelId="{6341C1DE-D2F0-451F-A822-3458F3B1DE77}" type="pres">
      <dgm:prSet presAssocID="{314431E2-5EE3-4818-A41E-45102282B2E9}" presName="compositeShape" presStyleCnt="0">
        <dgm:presLayoutVars>
          <dgm:dir/>
          <dgm:resizeHandles/>
        </dgm:presLayoutVars>
      </dgm:prSet>
      <dgm:spPr/>
    </dgm:pt>
    <dgm:pt modelId="{AF3FBC63-B41B-4892-BBC5-41CF5BD895F6}" type="pres">
      <dgm:prSet presAssocID="{314431E2-5EE3-4818-A41E-45102282B2E9}" presName="pyramid" presStyleLbl="node1" presStyleIdx="0" presStyleCnt="1"/>
      <dgm:spPr/>
    </dgm:pt>
    <dgm:pt modelId="{3B8FAA0A-F53A-4626-87B1-8A2A3B8252C1}" type="pres">
      <dgm:prSet presAssocID="{314431E2-5EE3-4818-A41E-45102282B2E9}" presName="theList" presStyleCnt="0"/>
      <dgm:spPr/>
    </dgm:pt>
    <dgm:pt modelId="{126802B3-FE3B-4D1A-BB8C-B02FA2CB3655}" type="pres">
      <dgm:prSet presAssocID="{3AAE0086-BAD2-4CC2-AE5B-75250A9A7A85}" presName="aNode" presStyleLbl="fgAcc1" presStyleIdx="0" presStyleCnt="2">
        <dgm:presLayoutVars>
          <dgm:bulletEnabled val="1"/>
        </dgm:presLayoutVars>
      </dgm:prSet>
      <dgm:spPr/>
      <dgm:t>
        <a:bodyPr/>
        <a:lstStyle/>
        <a:p>
          <a:endParaRPr lang="es-PE"/>
        </a:p>
      </dgm:t>
    </dgm:pt>
    <dgm:pt modelId="{69D7C86D-09EA-4BE9-A6C0-0B24E46F0A59}" type="pres">
      <dgm:prSet presAssocID="{3AAE0086-BAD2-4CC2-AE5B-75250A9A7A85}" presName="aSpace" presStyleCnt="0"/>
      <dgm:spPr/>
    </dgm:pt>
    <dgm:pt modelId="{179F2FBD-8901-47AF-8678-57DE35127087}" type="pres">
      <dgm:prSet presAssocID="{D9F9D78C-BACF-4370-8A39-A0CB6040B7D3}" presName="aNode" presStyleLbl="fgAcc1" presStyleIdx="1" presStyleCnt="2">
        <dgm:presLayoutVars>
          <dgm:bulletEnabled val="1"/>
        </dgm:presLayoutVars>
      </dgm:prSet>
      <dgm:spPr/>
      <dgm:t>
        <a:bodyPr/>
        <a:lstStyle/>
        <a:p>
          <a:endParaRPr lang="es-PE"/>
        </a:p>
      </dgm:t>
    </dgm:pt>
    <dgm:pt modelId="{F9E8415E-9372-4741-89E6-09A4165073E7}" type="pres">
      <dgm:prSet presAssocID="{D9F9D78C-BACF-4370-8A39-A0CB6040B7D3}" presName="aSpace" presStyleCnt="0"/>
      <dgm:spPr/>
    </dgm:pt>
  </dgm:ptLst>
  <dgm:cxnLst>
    <dgm:cxn modelId="{B4A6EFE7-B026-489F-ACBA-E56108B63E26}" srcId="{314431E2-5EE3-4818-A41E-45102282B2E9}" destId="{D9F9D78C-BACF-4370-8A39-A0CB6040B7D3}" srcOrd="1" destOrd="0" parTransId="{D7DE5DCB-173A-4EA7-AB4E-F25A84087D39}" sibTransId="{36C60F47-863C-4067-A7D0-EB2ADBB5C608}"/>
    <dgm:cxn modelId="{ABC1A212-7AD7-4112-A96F-1E7858725BA9}" type="presOf" srcId="{314431E2-5EE3-4818-A41E-45102282B2E9}" destId="{6341C1DE-D2F0-451F-A822-3458F3B1DE77}" srcOrd="0" destOrd="0" presId="urn:microsoft.com/office/officeart/2005/8/layout/pyramid2"/>
    <dgm:cxn modelId="{068EFF69-5D6C-41CE-9E64-055FCDAD1F92}" type="presOf" srcId="{3AAE0086-BAD2-4CC2-AE5B-75250A9A7A85}" destId="{126802B3-FE3B-4D1A-BB8C-B02FA2CB3655}" srcOrd="0" destOrd="0" presId="urn:microsoft.com/office/officeart/2005/8/layout/pyramid2"/>
    <dgm:cxn modelId="{207B1B0F-6DA2-4130-BC57-1398E25C8D6F}" type="presOf" srcId="{D9F9D78C-BACF-4370-8A39-A0CB6040B7D3}" destId="{179F2FBD-8901-47AF-8678-57DE35127087}" srcOrd="0" destOrd="0" presId="urn:microsoft.com/office/officeart/2005/8/layout/pyramid2"/>
    <dgm:cxn modelId="{F8ABAC5C-D0EB-4794-B512-23C4F8B8A0AF}" srcId="{314431E2-5EE3-4818-A41E-45102282B2E9}" destId="{3AAE0086-BAD2-4CC2-AE5B-75250A9A7A85}" srcOrd="0" destOrd="0" parTransId="{F1198133-5374-4B64-B432-E87DF38DAF68}" sibTransId="{A4D791AF-1B27-4FA6-ACA5-C917A72112FB}"/>
    <dgm:cxn modelId="{7399DFDB-F4BD-4FA7-BC88-E0E506356A9D}" type="presParOf" srcId="{6341C1DE-D2F0-451F-A822-3458F3B1DE77}" destId="{AF3FBC63-B41B-4892-BBC5-41CF5BD895F6}" srcOrd="0" destOrd="0" presId="urn:microsoft.com/office/officeart/2005/8/layout/pyramid2"/>
    <dgm:cxn modelId="{5A3FF16C-C447-48E7-8E42-B9C23A10F22F}" type="presParOf" srcId="{6341C1DE-D2F0-451F-A822-3458F3B1DE77}" destId="{3B8FAA0A-F53A-4626-87B1-8A2A3B8252C1}" srcOrd="1" destOrd="0" presId="urn:microsoft.com/office/officeart/2005/8/layout/pyramid2"/>
    <dgm:cxn modelId="{EDAB04D2-2C8D-4B15-AD42-57F27588A199}" type="presParOf" srcId="{3B8FAA0A-F53A-4626-87B1-8A2A3B8252C1}" destId="{126802B3-FE3B-4D1A-BB8C-B02FA2CB3655}" srcOrd="0" destOrd="0" presId="urn:microsoft.com/office/officeart/2005/8/layout/pyramid2"/>
    <dgm:cxn modelId="{FA681FB3-9923-4B01-A863-25EE09B5658C}" type="presParOf" srcId="{3B8FAA0A-F53A-4626-87B1-8A2A3B8252C1}" destId="{69D7C86D-09EA-4BE9-A6C0-0B24E46F0A59}" srcOrd="1" destOrd="0" presId="urn:microsoft.com/office/officeart/2005/8/layout/pyramid2"/>
    <dgm:cxn modelId="{98BAF9D2-5D11-46EB-B996-3AF6CC98E852}" type="presParOf" srcId="{3B8FAA0A-F53A-4626-87B1-8A2A3B8252C1}" destId="{179F2FBD-8901-47AF-8678-57DE35127087}" srcOrd="2" destOrd="0" presId="urn:microsoft.com/office/officeart/2005/8/layout/pyramid2"/>
    <dgm:cxn modelId="{72938600-38A9-4853-AF5A-FF2110AA5AD2}" type="presParOf" srcId="{3B8FAA0A-F53A-4626-87B1-8A2A3B8252C1}" destId="{F9E8415E-9372-4741-89E6-09A4165073E7}"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B38866-DA64-49DF-A562-EAFB7372BA9A}" type="doc">
      <dgm:prSet loTypeId="urn:microsoft.com/office/officeart/2005/8/layout/hierarchy2" loCatId="hierarchy" qsTypeId="urn:microsoft.com/office/officeart/2005/8/quickstyle/simple1" qsCatId="simple" csTypeId="urn:microsoft.com/office/officeart/2005/8/colors/accent2_2" csCatId="accent2" phldr="1"/>
      <dgm:spPr/>
      <dgm:t>
        <a:bodyPr/>
        <a:lstStyle/>
        <a:p>
          <a:endParaRPr lang="es-PE"/>
        </a:p>
      </dgm:t>
    </dgm:pt>
    <dgm:pt modelId="{26D3C318-EB3E-497E-BDAD-0B77C70E7217}">
      <dgm:prSet phldrT="[Texto]"/>
      <dgm:spPr/>
      <dgm:t>
        <a:bodyPr/>
        <a:lstStyle/>
        <a:p>
          <a:r>
            <a:rPr lang="es-PE" dirty="0" smtClean="0"/>
            <a:t>Normas de organización</a:t>
          </a:r>
          <a:endParaRPr lang="es-PE" dirty="0"/>
        </a:p>
      </dgm:t>
    </dgm:pt>
    <dgm:pt modelId="{F4962C22-B913-49AF-9FDD-A2ED3ABBAFFB}" type="parTrans" cxnId="{06A8C60A-5982-42F6-8340-346C08E10A5F}">
      <dgm:prSet/>
      <dgm:spPr/>
      <dgm:t>
        <a:bodyPr/>
        <a:lstStyle/>
        <a:p>
          <a:endParaRPr lang="es-PE"/>
        </a:p>
      </dgm:t>
    </dgm:pt>
    <dgm:pt modelId="{4B1FC0A4-8170-41F1-BD77-99628223CBAC}" type="sibTrans" cxnId="{06A8C60A-5982-42F6-8340-346C08E10A5F}">
      <dgm:prSet/>
      <dgm:spPr/>
      <dgm:t>
        <a:bodyPr/>
        <a:lstStyle/>
        <a:p>
          <a:endParaRPr lang="es-PE"/>
        </a:p>
      </dgm:t>
    </dgm:pt>
    <dgm:pt modelId="{FD0AFDE0-B766-44F5-9397-05B06C53DC2F}" type="asst">
      <dgm:prSet phldrT="[Texto]"/>
      <dgm:spPr/>
      <dgm:t>
        <a:bodyPr/>
        <a:lstStyle/>
        <a:p>
          <a:r>
            <a:rPr lang="es-PE" dirty="0" smtClean="0"/>
            <a:t>Sustantivas</a:t>
          </a:r>
          <a:endParaRPr lang="es-PE" dirty="0"/>
        </a:p>
      </dgm:t>
    </dgm:pt>
    <dgm:pt modelId="{8DEDAD88-5EA1-4A51-B961-CC5C00819FF6}" type="parTrans" cxnId="{089C78E4-592C-42F3-8B69-187E7B383542}">
      <dgm:prSet/>
      <dgm:spPr/>
      <dgm:t>
        <a:bodyPr/>
        <a:lstStyle/>
        <a:p>
          <a:endParaRPr lang="es-PE"/>
        </a:p>
      </dgm:t>
    </dgm:pt>
    <dgm:pt modelId="{C99CA0DF-5661-4980-947D-6E0FF6927A56}" type="sibTrans" cxnId="{089C78E4-592C-42F3-8B69-187E7B383542}">
      <dgm:prSet/>
      <dgm:spPr/>
      <dgm:t>
        <a:bodyPr/>
        <a:lstStyle/>
        <a:p>
          <a:endParaRPr lang="es-PE"/>
        </a:p>
      </dgm:t>
    </dgm:pt>
    <dgm:pt modelId="{7033CD76-207D-417D-A501-3CE0F9DD7EB9}" type="asst">
      <dgm:prSet phldrT="[Texto]"/>
      <dgm:spPr/>
      <dgm:t>
        <a:bodyPr/>
        <a:lstStyle/>
        <a:p>
          <a:r>
            <a:rPr lang="es-PE" dirty="0" smtClean="0"/>
            <a:t>Administración Interna</a:t>
          </a:r>
          <a:endParaRPr lang="es-PE" dirty="0"/>
        </a:p>
      </dgm:t>
    </dgm:pt>
    <dgm:pt modelId="{4272E14F-36DA-4072-A88E-80E2A40ED31B}" type="parTrans" cxnId="{73B32380-199A-4786-A6BC-A7D9AB51026B}">
      <dgm:prSet/>
      <dgm:spPr/>
      <dgm:t>
        <a:bodyPr/>
        <a:lstStyle/>
        <a:p>
          <a:endParaRPr lang="es-PE"/>
        </a:p>
      </dgm:t>
    </dgm:pt>
    <dgm:pt modelId="{BFDAF7DB-46F2-4542-A460-437EFD03B787}" type="sibTrans" cxnId="{73B32380-199A-4786-A6BC-A7D9AB51026B}">
      <dgm:prSet/>
      <dgm:spPr/>
      <dgm:t>
        <a:bodyPr/>
        <a:lstStyle/>
        <a:p>
          <a:endParaRPr lang="es-PE"/>
        </a:p>
      </dgm:t>
    </dgm:pt>
    <dgm:pt modelId="{CC2B00B8-848F-421E-B82F-B10B79FA8E56}" type="pres">
      <dgm:prSet presAssocID="{14B38866-DA64-49DF-A562-EAFB7372BA9A}" presName="diagram" presStyleCnt="0">
        <dgm:presLayoutVars>
          <dgm:chPref val="1"/>
          <dgm:dir/>
          <dgm:animOne val="branch"/>
          <dgm:animLvl val="lvl"/>
          <dgm:resizeHandles val="exact"/>
        </dgm:presLayoutVars>
      </dgm:prSet>
      <dgm:spPr/>
      <dgm:t>
        <a:bodyPr/>
        <a:lstStyle/>
        <a:p>
          <a:endParaRPr lang="es-PE"/>
        </a:p>
      </dgm:t>
    </dgm:pt>
    <dgm:pt modelId="{751E2A30-DCBC-4E61-8B4E-1DD6184BE6B6}" type="pres">
      <dgm:prSet presAssocID="{26D3C318-EB3E-497E-BDAD-0B77C70E7217}" presName="root1" presStyleCnt="0"/>
      <dgm:spPr/>
      <dgm:t>
        <a:bodyPr/>
        <a:lstStyle/>
        <a:p>
          <a:endParaRPr lang="es-PE"/>
        </a:p>
      </dgm:t>
    </dgm:pt>
    <dgm:pt modelId="{21F36582-49AE-4F96-8DE0-130B2674C9FF}" type="pres">
      <dgm:prSet presAssocID="{26D3C318-EB3E-497E-BDAD-0B77C70E7217}" presName="LevelOneTextNode" presStyleLbl="node0" presStyleIdx="0" presStyleCnt="1">
        <dgm:presLayoutVars>
          <dgm:chPref val="3"/>
        </dgm:presLayoutVars>
      </dgm:prSet>
      <dgm:spPr/>
      <dgm:t>
        <a:bodyPr/>
        <a:lstStyle/>
        <a:p>
          <a:endParaRPr lang="es-PE"/>
        </a:p>
      </dgm:t>
    </dgm:pt>
    <dgm:pt modelId="{8037807F-F37B-4252-816B-5FD347CFDBFD}" type="pres">
      <dgm:prSet presAssocID="{26D3C318-EB3E-497E-BDAD-0B77C70E7217}" presName="level2hierChild" presStyleCnt="0"/>
      <dgm:spPr/>
      <dgm:t>
        <a:bodyPr/>
        <a:lstStyle/>
        <a:p>
          <a:endParaRPr lang="es-PE"/>
        </a:p>
      </dgm:t>
    </dgm:pt>
    <dgm:pt modelId="{666FCB66-93A8-41F4-8AAE-F099628A9219}" type="pres">
      <dgm:prSet presAssocID="{8DEDAD88-5EA1-4A51-B961-CC5C00819FF6}" presName="conn2-1" presStyleLbl="parChTrans1D2" presStyleIdx="0" presStyleCnt="2"/>
      <dgm:spPr/>
      <dgm:t>
        <a:bodyPr/>
        <a:lstStyle/>
        <a:p>
          <a:endParaRPr lang="es-PE"/>
        </a:p>
      </dgm:t>
    </dgm:pt>
    <dgm:pt modelId="{FFA5C950-F97B-4975-9584-3597BDA5EA8E}" type="pres">
      <dgm:prSet presAssocID="{8DEDAD88-5EA1-4A51-B961-CC5C00819FF6}" presName="connTx" presStyleLbl="parChTrans1D2" presStyleIdx="0" presStyleCnt="2"/>
      <dgm:spPr/>
      <dgm:t>
        <a:bodyPr/>
        <a:lstStyle/>
        <a:p>
          <a:endParaRPr lang="es-PE"/>
        </a:p>
      </dgm:t>
    </dgm:pt>
    <dgm:pt modelId="{D5B802A9-F5B9-4E1A-B8BC-BD23C6A6714A}" type="pres">
      <dgm:prSet presAssocID="{FD0AFDE0-B766-44F5-9397-05B06C53DC2F}" presName="root2" presStyleCnt="0"/>
      <dgm:spPr/>
      <dgm:t>
        <a:bodyPr/>
        <a:lstStyle/>
        <a:p>
          <a:endParaRPr lang="es-PE"/>
        </a:p>
      </dgm:t>
    </dgm:pt>
    <dgm:pt modelId="{89B0C411-815A-403F-8DFB-CDDF2BD0F4D7}" type="pres">
      <dgm:prSet presAssocID="{FD0AFDE0-B766-44F5-9397-05B06C53DC2F}" presName="LevelTwoTextNode" presStyleLbl="asst1" presStyleIdx="0" presStyleCnt="2">
        <dgm:presLayoutVars>
          <dgm:chPref val="3"/>
        </dgm:presLayoutVars>
      </dgm:prSet>
      <dgm:spPr/>
      <dgm:t>
        <a:bodyPr/>
        <a:lstStyle/>
        <a:p>
          <a:endParaRPr lang="es-PE"/>
        </a:p>
      </dgm:t>
    </dgm:pt>
    <dgm:pt modelId="{4A6D0F35-CA3F-4493-9935-904EDFF32CBB}" type="pres">
      <dgm:prSet presAssocID="{FD0AFDE0-B766-44F5-9397-05B06C53DC2F}" presName="level3hierChild" presStyleCnt="0"/>
      <dgm:spPr/>
      <dgm:t>
        <a:bodyPr/>
        <a:lstStyle/>
        <a:p>
          <a:endParaRPr lang="es-PE"/>
        </a:p>
      </dgm:t>
    </dgm:pt>
    <dgm:pt modelId="{1FB50608-D3F7-4EE2-B8CB-9FEDC726B024}" type="pres">
      <dgm:prSet presAssocID="{4272E14F-36DA-4072-A88E-80E2A40ED31B}" presName="conn2-1" presStyleLbl="parChTrans1D2" presStyleIdx="1" presStyleCnt="2"/>
      <dgm:spPr/>
      <dgm:t>
        <a:bodyPr/>
        <a:lstStyle/>
        <a:p>
          <a:endParaRPr lang="es-PE"/>
        </a:p>
      </dgm:t>
    </dgm:pt>
    <dgm:pt modelId="{9FD77CAA-8B5C-4CAD-823D-2B2631434F8D}" type="pres">
      <dgm:prSet presAssocID="{4272E14F-36DA-4072-A88E-80E2A40ED31B}" presName="connTx" presStyleLbl="parChTrans1D2" presStyleIdx="1" presStyleCnt="2"/>
      <dgm:spPr/>
      <dgm:t>
        <a:bodyPr/>
        <a:lstStyle/>
        <a:p>
          <a:endParaRPr lang="es-PE"/>
        </a:p>
      </dgm:t>
    </dgm:pt>
    <dgm:pt modelId="{8C1FCA82-16BF-4D7E-82FC-CA681491B5CD}" type="pres">
      <dgm:prSet presAssocID="{7033CD76-207D-417D-A501-3CE0F9DD7EB9}" presName="root2" presStyleCnt="0"/>
      <dgm:spPr/>
      <dgm:t>
        <a:bodyPr/>
        <a:lstStyle/>
        <a:p>
          <a:endParaRPr lang="es-PE"/>
        </a:p>
      </dgm:t>
    </dgm:pt>
    <dgm:pt modelId="{4A1D582D-F106-4770-9467-C28FB49D0784}" type="pres">
      <dgm:prSet presAssocID="{7033CD76-207D-417D-A501-3CE0F9DD7EB9}" presName="LevelTwoTextNode" presStyleLbl="asst1" presStyleIdx="1" presStyleCnt="2">
        <dgm:presLayoutVars>
          <dgm:chPref val="3"/>
        </dgm:presLayoutVars>
      </dgm:prSet>
      <dgm:spPr/>
      <dgm:t>
        <a:bodyPr/>
        <a:lstStyle/>
        <a:p>
          <a:endParaRPr lang="es-PE"/>
        </a:p>
      </dgm:t>
    </dgm:pt>
    <dgm:pt modelId="{4604C909-1B6A-4DAC-AC53-D7C0FC864917}" type="pres">
      <dgm:prSet presAssocID="{7033CD76-207D-417D-A501-3CE0F9DD7EB9}" presName="level3hierChild" presStyleCnt="0"/>
      <dgm:spPr/>
      <dgm:t>
        <a:bodyPr/>
        <a:lstStyle/>
        <a:p>
          <a:endParaRPr lang="es-PE"/>
        </a:p>
      </dgm:t>
    </dgm:pt>
  </dgm:ptLst>
  <dgm:cxnLst>
    <dgm:cxn modelId="{7247EEFC-18CC-405C-AB46-DCF88B386EE1}" type="presOf" srcId="{4272E14F-36DA-4072-A88E-80E2A40ED31B}" destId="{9FD77CAA-8B5C-4CAD-823D-2B2631434F8D}" srcOrd="1" destOrd="0" presId="urn:microsoft.com/office/officeart/2005/8/layout/hierarchy2"/>
    <dgm:cxn modelId="{F7E2428B-B94C-4EC6-B329-F9393941FE6E}" type="presOf" srcId="{8DEDAD88-5EA1-4A51-B961-CC5C00819FF6}" destId="{666FCB66-93A8-41F4-8AAE-F099628A9219}" srcOrd="0" destOrd="0" presId="urn:microsoft.com/office/officeart/2005/8/layout/hierarchy2"/>
    <dgm:cxn modelId="{5853A092-FDBD-4184-91D1-49443861E2E8}" type="presOf" srcId="{7033CD76-207D-417D-A501-3CE0F9DD7EB9}" destId="{4A1D582D-F106-4770-9467-C28FB49D0784}" srcOrd="0" destOrd="0" presId="urn:microsoft.com/office/officeart/2005/8/layout/hierarchy2"/>
    <dgm:cxn modelId="{06A8C60A-5982-42F6-8340-346C08E10A5F}" srcId="{14B38866-DA64-49DF-A562-EAFB7372BA9A}" destId="{26D3C318-EB3E-497E-BDAD-0B77C70E7217}" srcOrd="0" destOrd="0" parTransId="{F4962C22-B913-49AF-9FDD-A2ED3ABBAFFB}" sibTransId="{4B1FC0A4-8170-41F1-BD77-99628223CBAC}"/>
    <dgm:cxn modelId="{FC7E9EB0-73B9-4955-911B-00F83117ACD6}" type="presOf" srcId="{FD0AFDE0-B766-44F5-9397-05B06C53DC2F}" destId="{89B0C411-815A-403F-8DFB-CDDF2BD0F4D7}" srcOrd="0" destOrd="0" presId="urn:microsoft.com/office/officeart/2005/8/layout/hierarchy2"/>
    <dgm:cxn modelId="{73B32380-199A-4786-A6BC-A7D9AB51026B}" srcId="{26D3C318-EB3E-497E-BDAD-0B77C70E7217}" destId="{7033CD76-207D-417D-A501-3CE0F9DD7EB9}" srcOrd="1" destOrd="0" parTransId="{4272E14F-36DA-4072-A88E-80E2A40ED31B}" sibTransId="{BFDAF7DB-46F2-4542-A460-437EFD03B787}"/>
    <dgm:cxn modelId="{DB7F1975-1754-43F3-BF9D-EC4B36C683C4}" type="presOf" srcId="{8DEDAD88-5EA1-4A51-B961-CC5C00819FF6}" destId="{FFA5C950-F97B-4975-9584-3597BDA5EA8E}" srcOrd="1" destOrd="0" presId="urn:microsoft.com/office/officeart/2005/8/layout/hierarchy2"/>
    <dgm:cxn modelId="{947C7688-C7E8-4A36-BD6A-89BA29EBE86B}" type="presOf" srcId="{14B38866-DA64-49DF-A562-EAFB7372BA9A}" destId="{CC2B00B8-848F-421E-B82F-B10B79FA8E56}" srcOrd="0" destOrd="0" presId="urn:microsoft.com/office/officeart/2005/8/layout/hierarchy2"/>
    <dgm:cxn modelId="{BC9A9460-EFFE-45B2-B610-D4D6822A77C7}" type="presOf" srcId="{26D3C318-EB3E-497E-BDAD-0B77C70E7217}" destId="{21F36582-49AE-4F96-8DE0-130B2674C9FF}" srcOrd="0" destOrd="0" presId="urn:microsoft.com/office/officeart/2005/8/layout/hierarchy2"/>
    <dgm:cxn modelId="{089C78E4-592C-42F3-8B69-187E7B383542}" srcId="{26D3C318-EB3E-497E-BDAD-0B77C70E7217}" destId="{FD0AFDE0-B766-44F5-9397-05B06C53DC2F}" srcOrd="0" destOrd="0" parTransId="{8DEDAD88-5EA1-4A51-B961-CC5C00819FF6}" sibTransId="{C99CA0DF-5661-4980-947D-6E0FF6927A56}"/>
    <dgm:cxn modelId="{12065D7C-B5CD-4EC7-B9D6-5207F7D7EF92}" type="presOf" srcId="{4272E14F-36DA-4072-A88E-80E2A40ED31B}" destId="{1FB50608-D3F7-4EE2-B8CB-9FEDC726B024}" srcOrd="0" destOrd="0" presId="urn:microsoft.com/office/officeart/2005/8/layout/hierarchy2"/>
    <dgm:cxn modelId="{966B523C-ED0E-4A61-9A28-6CFE9266B27E}" type="presParOf" srcId="{CC2B00B8-848F-421E-B82F-B10B79FA8E56}" destId="{751E2A30-DCBC-4E61-8B4E-1DD6184BE6B6}" srcOrd="0" destOrd="0" presId="urn:microsoft.com/office/officeart/2005/8/layout/hierarchy2"/>
    <dgm:cxn modelId="{1C3155FD-158D-4767-9C39-C17D8FE99E83}" type="presParOf" srcId="{751E2A30-DCBC-4E61-8B4E-1DD6184BE6B6}" destId="{21F36582-49AE-4F96-8DE0-130B2674C9FF}" srcOrd="0" destOrd="0" presId="urn:microsoft.com/office/officeart/2005/8/layout/hierarchy2"/>
    <dgm:cxn modelId="{25ECF751-69C7-4114-AA2E-00A5F8FFBA25}" type="presParOf" srcId="{751E2A30-DCBC-4E61-8B4E-1DD6184BE6B6}" destId="{8037807F-F37B-4252-816B-5FD347CFDBFD}" srcOrd="1" destOrd="0" presId="urn:microsoft.com/office/officeart/2005/8/layout/hierarchy2"/>
    <dgm:cxn modelId="{F5C23609-FD2C-44A1-B028-E71E58881D39}" type="presParOf" srcId="{8037807F-F37B-4252-816B-5FD347CFDBFD}" destId="{666FCB66-93A8-41F4-8AAE-F099628A9219}" srcOrd="0" destOrd="0" presId="urn:microsoft.com/office/officeart/2005/8/layout/hierarchy2"/>
    <dgm:cxn modelId="{5241B085-F30C-4326-963F-E43363B44A0D}" type="presParOf" srcId="{666FCB66-93A8-41F4-8AAE-F099628A9219}" destId="{FFA5C950-F97B-4975-9584-3597BDA5EA8E}" srcOrd="0" destOrd="0" presId="urn:microsoft.com/office/officeart/2005/8/layout/hierarchy2"/>
    <dgm:cxn modelId="{5057D46D-3930-489A-ABFE-16C824EABB52}" type="presParOf" srcId="{8037807F-F37B-4252-816B-5FD347CFDBFD}" destId="{D5B802A9-F5B9-4E1A-B8BC-BD23C6A6714A}" srcOrd="1" destOrd="0" presId="urn:microsoft.com/office/officeart/2005/8/layout/hierarchy2"/>
    <dgm:cxn modelId="{21EA2EEC-8EA2-4312-81B7-5B8A754D11F0}" type="presParOf" srcId="{D5B802A9-F5B9-4E1A-B8BC-BD23C6A6714A}" destId="{89B0C411-815A-403F-8DFB-CDDF2BD0F4D7}" srcOrd="0" destOrd="0" presId="urn:microsoft.com/office/officeart/2005/8/layout/hierarchy2"/>
    <dgm:cxn modelId="{6F6F257D-4BF8-4AF9-B388-A6D73C0CEAFD}" type="presParOf" srcId="{D5B802A9-F5B9-4E1A-B8BC-BD23C6A6714A}" destId="{4A6D0F35-CA3F-4493-9935-904EDFF32CBB}" srcOrd="1" destOrd="0" presId="urn:microsoft.com/office/officeart/2005/8/layout/hierarchy2"/>
    <dgm:cxn modelId="{6B4C511B-36DD-46B1-9FA1-446D84D03371}" type="presParOf" srcId="{8037807F-F37B-4252-816B-5FD347CFDBFD}" destId="{1FB50608-D3F7-4EE2-B8CB-9FEDC726B024}" srcOrd="2" destOrd="0" presId="urn:microsoft.com/office/officeart/2005/8/layout/hierarchy2"/>
    <dgm:cxn modelId="{2A924435-D6EB-4DF5-802B-8D0B412631DE}" type="presParOf" srcId="{1FB50608-D3F7-4EE2-B8CB-9FEDC726B024}" destId="{9FD77CAA-8B5C-4CAD-823D-2B2631434F8D}" srcOrd="0" destOrd="0" presId="urn:microsoft.com/office/officeart/2005/8/layout/hierarchy2"/>
    <dgm:cxn modelId="{0A53F1A1-CED3-4140-B180-02E0B17BE72E}" type="presParOf" srcId="{8037807F-F37B-4252-816B-5FD347CFDBFD}" destId="{8C1FCA82-16BF-4D7E-82FC-CA681491B5CD}" srcOrd="3" destOrd="0" presId="urn:microsoft.com/office/officeart/2005/8/layout/hierarchy2"/>
    <dgm:cxn modelId="{ADD63C68-E543-4FF3-A6EF-418A151E5E91}" type="presParOf" srcId="{8C1FCA82-16BF-4D7E-82FC-CA681491B5CD}" destId="{4A1D582D-F106-4770-9467-C28FB49D0784}" srcOrd="0" destOrd="0" presId="urn:microsoft.com/office/officeart/2005/8/layout/hierarchy2"/>
    <dgm:cxn modelId="{76E7D7DD-EAC8-4EC7-BA89-880A4DA05AA0}" type="presParOf" srcId="{8C1FCA82-16BF-4D7E-82FC-CA681491B5CD}" destId="{4604C909-1B6A-4DAC-AC53-D7C0FC86491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4FD31F-6F56-4224-A9DC-A2A645BF808A}" type="doc">
      <dgm:prSet loTypeId="urn:microsoft.com/office/officeart/2005/8/layout/hierarchy2" loCatId="hierarchy" qsTypeId="urn:microsoft.com/office/officeart/2005/8/quickstyle/simple1" qsCatId="simple" csTypeId="urn:microsoft.com/office/officeart/2005/8/colors/accent1_4" csCatId="accent1" phldr="1"/>
      <dgm:spPr/>
      <dgm:t>
        <a:bodyPr/>
        <a:lstStyle/>
        <a:p>
          <a:endParaRPr lang="es-PE"/>
        </a:p>
      </dgm:t>
    </dgm:pt>
    <dgm:pt modelId="{F6CE7FF6-C62E-48E3-B662-1BC700C4E022}">
      <dgm:prSet phldrT="[Texto]"/>
      <dgm:spPr/>
      <dgm:t>
        <a:bodyPr/>
        <a:lstStyle/>
        <a:p>
          <a:r>
            <a:rPr lang="es-PE" dirty="0" smtClean="0"/>
            <a:t>Normas de organización</a:t>
          </a:r>
          <a:endParaRPr lang="es-PE" dirty="0"/>
        </a:p>
      </dgm:t>
    </dgm:pt>
    <dgm:pt modelId="{02373A17-1B81-4DC7-AD0D-B8A4EB25B466}" type="parTrans" cxnId="{7636024B-D3A7-44F1-B6C0-8D84A03DC774}">
      <dgm:prSet/>
      <dgm:spPr/>
      <dgm:t>
        <a:bodyPr/>
        <a:lstStyle/>
        <a:p>
          <a:endParaRPr lang="es-PE"/>
        </a:p>
      </dgm:t>
    </dgm:pt>
    <dgm:pt modelId="{7AEEDC60-0084-4DAE-A58F-D204D064FEED}" type="sibTrans" cxnId="{7636024B-D3A7-44F1-B6C0-8D84A03DC774}">
      <dgm:prSet/>
      <dgm:spPr/>
      <dgm:t>
        <a:bodyPr/>
        <a:lstStyle/>
        <a:p>
          <a:endParaRPr lang="es-PE"/>
        </a:p>
      </dgm:t>
    </dgm:pt>
    <dgm:pt modelId="{EB70A8F7-646A-4BC3-A715-98C2C73DCB99}">
      <dgm:prSet phldrT="[Texto]"/>
      <dgm:spPr/>
      <dgm:t>
        <a:bodyPr/>
        <a:lstStyle/>
        <a:p>
          <a:r>
            <a:rPr lang="es-PE" dirty="0" smtClean="0"/>
            <a:t>Autoridad</a:t>
          </a:r>
          <a:endParaRPr lang="es-PE" dirty="0"/>
        </a:p>
      </dgm:t>
    </dgm:pt>
    <dgm:pt modelId="{A4E1C81C-3E56-48DE-A4AA-4E76DE8F441A}" type="parTrans" cxnId="{4698B690-502F-4B59-9981-BB9572EFE504}">
      <dgm:prSet/>
      <dgm:spPr/>
      <dgm:t>
        <a:bodyPr/>
        <a:lstStyle/>
        <a:p>
          <a:endParaRPr lang="es-PE"/>
        </a:p>
      </dgm:t>
    </dgm:pt>
    <dgm:pt modelId="{A94FDF31-D5A3-43F6-A688-55AA8F41C457}" type="sibTrans" cxnId="{4698B690-502F-4B59-9981-BB9572EFE504}">
      <dgm:prSet/>
      <dgm:spPr/>
      <dgm:t>
        <a:bodyPr/>
        <a:lstStyle/>
        <a:p>
          <a:endParaRPr lang="es-PE"/>
        </a:p>
      </dgm:t>
    </dgm:pt>
    <dgm:pt modelId="{08EF6612-8D02-4FBB-A834-AA064FBF7BFB}">
      <dgm:prSet phldrT="[Texto]"/>
      <dgm:spPr/>
      <dgm:t>
        <a:bodyPr/>
        <a:lstStyle/>
        <a:p>
          <a:r>
            <a:rPr lang="es-PE" dirty="0" smtClean="0"/>
            <a:t>Responsabilidad</a:t>
          </a:r>
          <a:endParaRPr lang="es-PE" dirty="0"/>
        </a:p>
      </dgm:t>
    </dgm:pt>
    <dgm:pt modelId="{B115E63E-0463-4E0F-A4E2-45294A55466C}" type="parTrans" cxnId="{96D5F02C-1FA3-42C6-9F17-E7FB14E0F974}">
      <dgm:prSet/>
      <dgm:spPr/>
      <dgm:t>
        <a:bodyPr/>
        <a:lstStyle/>
        <a:p>
          <a:endParaRPr lang="es-PE"/>
        </a:p>
      </dgm:t>
    </dgm:pt>
    <dgm:pt modelId="{96D8DF6F-C04E-4C44-BF01-28FF9DC00473}" type="sibTrans" cxnId="{96D5F02C-1FA3-42C6-9F17-E7FB14E0F974}">
      <dgm:prSet/>
      <dgm:spPr/>
      <dgm:t>
        <a:bodyPr/>
        <a:lstStyle/>
        <a:p>
          <a:endParaRPr lang="es-PE"/>
        </a:p>
      </dgm:t>
    </dgm:pt>
    <dgm:pt modelId="{0537DA09-AA26-4DA5-A0E6-E5F5E9A950F3}">
      <dgm:prSet phldrT="[Texto]"/>
      <dgm:spPr/>
      <dgm:t>
        <a:bodyPr/>
        <a:lstStyle/>
        <a:p>
          <a:r>
            <a:rPr lang="es-PE" dirty="0" smtClean="0"/>
            <a:t>Subordinación</a:t>
          </a:r>
          <a:endParaRPr lang="es-PE" dirty="0"/>
        </a:p>
      </dgm:t>
    </dgm:pt>
    <dgm:pt modelId="{BD9F1823-34DB-4ED6-818C-59D5D0DA5ECF}" type="sibTrans" cxnId="{4622E1FA-894B-4536-B735-66678A9C1548}">
      <dgm:prSet/>
      <dgm:spPr/>
      <dgm:t>
        <a:bodyPr/>
        <a:lstStyle/>
        <a:p>
          <a:endParaRPr lang="es-PE"/>
        </a:p>
      </dgm:t>
    </dgm:pt>
    <dgm:pt modelId="{865F2A33-18FA-4761-BE76-4656DE9B08AA}" type="parTrans" cxnId="{4622E1FA-894B-4536-B735-66678A9C1548}">
      <dgm:prSet/>
      <dgm:spPr/>
      <dgm:t>
        <a:bodyPr/>
        <a:lstStyle/>
        <a:p>
          <a:endParaRPr lang="es-PE"/>
        </a:p>
      </dgm:t>
    </dgm:pt>
    <dgm:pt modelId="{A2499354-073B-490E-BBDA-69E23C8537E9}" type="pres">
      <dgm:prSet presAssocID="{E54FD31F-6F56-4224-A9DC-A2A645BF808A}" presName="diagram" presStyleCnt="0">
        <dgm:presLayoutVars>
          <dgm:chPref val="1"/>
          <dgm:dir/>
          <dgm:animOne val="branch"/>
          <dgm:animLvl val="lvl"/>
          <dgm:resizeHandles val="exact"/>
        </dgm:presLayoutVars>
      </dgm:prSet>
      <dgm:spPr/>
      <dgm:t>
        <a:bodyPr/>
        <a:lstStyle/>
        <a:p>
          <a:endParaRPr lang="es-PE"/>
        </a:p>
      </dgm:t>
    </dgm:pt>
    <dgm:pt modelId="{B4C3C114-F76B-4555-BDCB-5A9F677E2E85}" type="pres">
      <dgm:prSet presAssocID="{F6CE7FF6-C62E-48E3-B662-1BC700C4E022}" presName="root1" presStyleCnt="0"/>
      <dgm:spPr/>
    </dgm:pt>
    <dgm:pt modelId="{0982C849-5998-4379-A978-6573CE40D831}" type="pres">
      <dgm:prSet presAssocID="{F6CE7FF6-C62E-48E3-B662-1BC700C4E022}" presName="LevelOneTextNode" presStyleLbl="node0" presStyleIdx="0" presStyleCnt="1" custLinFactNeighborY="-2899">
        <dgm:presLayoutVars>
          <dgm:chPref val="3"/>
        </dgm:presLayoutVars>
      </dgm:prSet>
      <dgm:spPr/>
      <dgm:t>
        <a:bodyPr/>
        <a:lstStyle/>
        <a:p>
          <a:endParaRPr lang="es-PE"/>
        </a:p>
      </dgm:t>
    </dgm:pt>
    <dgm:pt modelId="{06F1FCFF-962E-4B50-951E-CF2AB09AD59C}" type="pres">
      <dgm:prSet presAssocID="{F6CE7FF6-C62E-48E3-B662-1BC700C4E022}" presName="level2hierChild" presStyleCnt="0"/>
      <dgm:spPr/>
    </dgm:pt>
    <dgm:pt modelId="{65DEE3F9-68C4-4508-81D9-F74C8E7F9B63}" type="pres">
      <dgm:prSet presAssocID="{A4E1C81C-3E56-48DE-A4AA-4E76DE8F441A}" presName="conn2-1" presStyleLbl="parChTrans1D2" presStyleIdx="0" presStyleCnt="3"/>
      <dgm:spPr/>
      <dgm:t>
        <a:bodyPr/>
        <a:lstStyle/>
        <a:p>
          <a:endParaRPr lang="es-PE"/>
        </a:p>
      </dgm:t>
    </dgm:pt>
    <dgm:pt modelId="{55795E6A-F7D6-4A9C-81C6-828D5256713B}" type="pres">
      <dgm:prSet presAssocID="{A4E1C81C-3E56-48DE-A4AA-4E76DE8F441A}" presName="connTx" presStyleLbl="parChTrans1D2" presStyleIdx="0" presStyleCnt="3"/>
      <dgm:spPr/>
      <dgm:t>
        <a:bodyPr/>
        <a:lstStyle/>
        <a:p>
          <a:endParaRPr lang="es-PE"/>
        </a:p>
      </dgm:t>
    </dgm:pt>
    <dgm:pt modelId="{DC6AD9A8-15B2-4459-9F5B-15285DF698E5}" type="pres">
      <dgm:prSet presAssocID="{EB70A8F7-646A-4BC3-A715-98C2C73DCB99}" presName="root2" presStyleCnt="0"/>
      <dgm:spPr/>
    </dgm:pt>
    <dgm:pt modelId="{5AAA6CD1-4F7A-4441-8B2B-9A95120C1343}" type="pres">
      <dgm:prSet presAssocID="{EB70A8F7-646A-4BC3-A715-98C2C73DCB99}" presName="LevelTwoTextNode" presStyleLbl="node2" presStyleIdx="0" presStyleCnt="3">
        <dgm:presLayoutVars>
          <dgm:chPref val="3"/>
        </dgm:presLayoutVars>
      </dgm:prSet>
      <dgm:spPr/>
      <dgm:t>
        <a:bodyPr/>
        <a:lstStyle/>
        <a:p>
          <a:endParaRPr lang="es-PE"/>
        </a:p>
      </dgm:t>
    </dgm:pt>
    <dgm:pt modelId="{862849D7-2C48-48C4-A8BF-B67F8D820D02}" type="pres">
      <dgm:prSet presAssocID="{EB70A8F7-646A-4BC3-A715-98C2C73DCB99}" presName="level3hierChild" presStyleCnt="0"/>
      <dgm:spPr/>
    </dgm:pt>
    <dgm:pt modelId="{63C1A392-2FDA-4C0A-82CD-6F605C349118}" type="pres">
      <dgm:prSet presAssocID="{B115E63E-0463-4E0F-A4E2-45294A55466C}" presName="conn2-1" presStyleLbl="parChTrans1D2" presStyleIdx="1" presStyleCnt="3"/>
      <dgm:spPr/>
      <dgm:t>
        <a:bodyPr/>
        <a:lstStyle/>
        <a:p>
          <a:endParaRPr lang="es-PE"/>
        </a:p>
      </dgm:t>
    </dgm:pt>
    <dgm:pt modelId="{86F31B55-EA71-41B4-8E1C-B450AF1175A9}" type="pres">
      <dgm:prSet presAssocID="{B115E63E-0463-4E0F-A4E2-45294A55466C}" presName="connTx" presStyleLbl="parChTrans1D2" presStyleIdx="1" presStyleCnt="3"/>
      <dgm:spPr/>
      <dgm:t>
        <a:bodyPr/>
        <a:lstStyle/>
        <a:p>
          <a:endParaRPr lang="es-PE"/>
        </a:p>
      </dgm:t>
    </dgm:pt>
    <dgm:pt modelId="{E776E375-C32F-433A-AB87-3838B3DBB676}" type="pres">
      <dgm:prSet presAssocID="{08EF6612-8D02-4FBB-A834-AA064FBF7BFB}" presName="root2" presStyleCnt="0"/>
      <dgm:spPr/>
    </dgm:pt>
    <dgm:pt modelId="{5B2855F3-818C-4989-9070-B1FC484AFDE6}" type="pres">
      <dgm:prSet presAssocID="{08EF6612-8D02-4FBB-A834-AA064FBF7BFB}" presName="LevelTwoTextNode" presStyleLbl="node2" presStyleIdx="1" presStyleCnt="3">
        <dgm:presLayoutVars>
          <dgm:chPref val="3"/>
        </dgm:presLayoutVars>
      </dgm:prSet>
      <dgm:spPr/>
      <dgm:t>
        <a:bodyPr/>
        <a:lstStyle/>
        <a:p>
          <a:endParaRPr lang="es-PE"/>
        </a:p>
      </dgm:t>
    </dgm:pt>
    <dgm:pt modelId="{DD1D05F4-501F-4D38-856C-428B2926883E}" type="pres">
      <dgm:prSet presAssocID="{08EF6612-8D02-4FBB-A834-AA064FBF7BFB}" presName="level3hierChild" presStyleCnt="0"/>
      <dgm:spPr/>
    </dgm:pt>
    <dgm:pt modelId="{366E1582-2643-4994-9659-6FFDB3A4D482}" type="pres">
      <dgm:prSet presAssocID="{865F2A33-18FA-4761-BE76-4656DE9B08AA}" presName="conn2-1" presStyleLbl="parChTrans1D2" presStyleIdx="2" presStyleCnt="3"/>
      <dgm:spPr/>
      <dgm:t>
        <a:bodyPr/>
        <a:lstStyle/>
        <a:p>
          <a:endParaRPr lang="es-PE"/>
        </a:p>
      </dgm:t>
    </dgm:pt>
    <dgm:pt modelId="{0DE31788-EFB7-45A2-9935-E59FA35F0D9E}" type="pres">
      <dgm:prSet presAssocID="{865F2A33-18FA-4761-BE76-4656DE9B08AA}" presName="connTx" presStyleLbl="parChTrans1D2" presStyleIdx="2" presStyleCnt="3"/>
      <dgm:spPr/>
      <dgm:t>
        <a:bodyPr/>
        <a:lstStyle/>
        <a:p>
          <a:endParaRPr lang="es-PE"/>
        </a:p>
      </dgm:t>
    </dgm:pt>
    <dgm:pt modelId="{BAE1DECC-F22F-4A4E-AC0D-2C49DC0A30A1}" type="pres">
      <dgm:prSet presAssocID="{0537DA09-AA26-4DA5-A0E6-E5F5E9A950F3}" presName="root2" presStyleCnt="0"/>
      <dgm:spPr/>
    </dgm:pt>
    <dgm:pt modelId="{7794D03C-2669-4852-BEC0-026CF8CDF4DD}" type="pres">
      <dgm:prSet presAssocID="{0537DA09-AA26-4DA5-A0E6-E5F5E9A950F3}" presName="LevelTwoTextNode" presStyleLbl="node2" presStyleIdx="2" presStyleCnt="3">
        <dgm:presLayoutVars>
          <dgm:chPref val="3"/>
        </dgm:presLayoutVars>
      </dgm:prSet>
      <dgm:spPr/>
      <dgm:t>
        <a:bodyPr/>
        <a:lstStyle/>
        <a:p>
          <a:endParaRPr lang="es-PE"/>
        </a:p>
      </dgm:t>
    </dgm:pt>
    <dgm:pt modelId="{5B09D301-3B0E-42FF-A187-3C4CEE36CA29}" type="pres">
      <dgm:prSet presAssocID="{0537DA09-AA26-4DA5-A0E6-E5F5E9A950F3}" presName="level3hierChild" presStyleCnt="0"/>
      <dgm:spPr/>
    </dgm:pt>
  </dgm:ptLst>
  <dgm:cxnLst>
    <dgm:cxn modelId="{4698B690-502F-4B59-9981-BB9572EFE504}" srcId="{F6CE7FF6-C62E-48E3-B662-1BC700C4E022}" destId="{EB70A8F7-646A-4BC3-A715-98C2C73DCB99}" srcOrd="0" destOrd="0" parTransId="{A4E1C81C-3E56-48DE-A4AA-4E76DE8F441A}" sibTransId="{A94FDF31-D5A3-43F6-A688-55AA8F41C457}"/>
    <dgm:cxn modelId="{698B014E-3E0E-4E0B-8D25-4A62602D3DC9}" type="presOf" srcId="{B115E63E-0463-4E0F-A4E2-45294A55466C}" destId="{86F31B55-EA71-41B4-8E1C-B450AF1175A9}" srcOrd="1" destOrd="0" presId="urn:microsoft.com/office/officeart/2005/8/layout/hierarchy2"/>
    <dgm:cxn modelId="{E14C626E-4942-4C94-9131-417F5D59EA2C}" type="presOf" srcId="{E54FD31F-6F56-4224-A9DC-A2A645BF808A}" destId="{A2499354-073B-490E-BBDA-69E23C8537E9}" srcOrd="0" destOrd="0" presId="urn:microsoft.com/office/officeart/2005/8/layout/hierarchy2"/>
    <dgm:cxn modelId="{B6209B10-BB90-49A5-8BA0-C2E576187E9C}" type="presOf" srcId="{865F2A33-18FA-4761-BE76-4656DE9B08AA}" destId="{0DE31788-EFB7-45A2-9935-E59FA35F0D9E}" srcOrd="1" destOrd="0" presId="urn:microsoft.com/office/officeart/2005/8/layout/hierarchy2"/>
    <dgm:cxn modelId="{3F1C2E1C-37D8-46F2-ABB7-B80F4370A5C1}" type="presOf" srcId="{EB70A8F7-646A-4BC3-A715-98C2C73DCB99}" destId="{5AAA6CD1-4F7A-4441-8B2B-9A95120C1343}" srcOrd="0" destOrd="0" presId="urn:microsoft.com/office/officeart/2005/8/layout/hierarchy2"/>
    <dgm:cxn modelId="{032782BE-F0D3-4282-8450-36C74EF781B8}" type="presOf" srcId="{A4E1C81C-3E56-48DE-A4AA-4E76DE8F441A}" destId="{65DEE3F9-68C4-4508-81D9-F74C8E7F9B63}" srcOrd="0" destOrd="0" presId="urn:microsoft.com/office/officeart/2005/8/layout/hierarchy2"/>
    <dgm:cxn modelId="{4622E1FA-894B-4536-B735-66678A9C1548}" srcId="{F6CE7FF6-C62E-48E3-B662-1BC700C4E022}" destId="{0537DA09-AA26-4DA5-A0E6-E5F5E9A950F3}" srcOrd="2" destOrd="0" parTransId="{865F2A33-18FA-4761-BE76-4656DE9B08AA}" sibTransId="{BD9F1823-34DB-4ED6-818C-59D5D0DA5ECF}"/>
    <dgm:cxn modelId="{3D03ED47-B3B2-4E3E-8D7A-18A7FB10335F}" type="presOf" srcId="{B115E63E-0463-4E0F-A4E2-45294A55466C}" destId="{63C1A392-2FDA-4C0A-82CD-6F605C349118}" srcOrd="0" destOrd="0" presId="urn:microsoft.com/office/officeart/2005/8/layout/hierarchy2"/>
    <dgm:cxn modelId="{12FDBADA-742E-4DCE-A12C-3B6CCAB046B7}" type="presOf" srcId="{A4E1C81C-3E56-48DE-A4AA-4E76DE8F441A}" destId="{55795E6A-F7D6-4A9C-81C6-828D5256713B}" srcOrd="1" destOrd="0" presId="urn:microsoft.com/office/officeart/2005/8/layout/hierarchy2"/>
    <dgm:cxn modelId="{F4A177C5-862B-4457-B4EE-E74A3E34B3E2}" type="presOf" srcId="{865F2A33-18FA-4761-BE76-4656DE9B08AA}" destId="{366E1582-2643-4994-9659-6FFDB3A4D482}" srcOrd="0" destOrd="0" presId="urn:microsoft.com/office/officeart/2005/8/layout/hierarchy2"/>
    <dgm:cxn modelId="{7636024B-D3A7-44F1-B6C0-8D84A03DC774}" srcId="{E54FD31F-6F56-4224-A9DC-A2A645BF808A}" destId="{F6CE7FF6-C62E-48E3-B662-1BC700C4E022}" srcOrd="0" destOrd="0" parTransId="{02373A17-1B81-4DC7-AD0D-B8A4EB25B466}" sibTransId="{7AEEDC60-0084-4DAE-A58F-D204D064FEED}"/>
    <dgm:cxn modelId="{96D5F02C-1FA3-42C6-9F17-E7FB14E0F974}" srcId="{F6CE7FF6-C62E-48E3-B662-1BC700C4E022}" destId="{08EF6612-8D02-4FBB-A834-AA064FBF7BFB}" srcOrd="1" destOrd="0" parTransId="{B115E63E-0463-4E0F-A4E2-45294A55466C}" sibTransId="{96D8DF6F-C04E-4C44-BF01-28FF9DC00473}"/>
    <dgm:cxn modelId="{A72BB4E3-CDEE-42F0-BFCA-F63AA8818919}" type="presOf" srcId="{08EF6612-8D02-4FBB-A834-AA064FBF7BFB}" destId="{5B2855F3-818C-4989-9070-B1FC484AFDE6}" srcOrd="0" destOrd="0" presId="urn:microsoft.com/office/officeart/2005/8/layout/hierarchy2"/>
    <dgm:cxn modelId="{92E43231-9FFA-4BC5-8E15-950B221BB45A}" type="presOf" srcId="{F6CE7FF6-C62E-48E3-B662-1BC700C4E022}" destId="{0982C849-5998-4379-A978-6573CE40D831}" srcOrd="0" destOrd="0" presId="urn:microsoft.com/office/officeart/2005/8/layout/hierarchy2"/>
    <dgm:cxn modelId="{56869EF8-0585-4774-9DDF-B89CC8840CAC}" type="presOf" srcId="{0537DA09-AA26-4DA5-A0E6-E5F5E9A950F3}" destId="{7794D03C-2669-4852-BEC0-026CF8CDF4DD}" srcOrd="0" destOrd="0" presId="urn:microsoft.com/office/officeart/2005/8/layout/hierarchy2"/>
    <dgm:cxn modelId="{8591908D-335D-4A5C-82CF-7389BA0925A2}" type="presParOf" srcId="{A2499354-073B-490E-BBDA-69E23C8537E9}" destId="{B4C3C114-F76B-4555-BDCB-5A9F677E2E85}" srcOrd="0" destOrd="0" presId="urn:microsoft.com/office/officeart/2005/8/layout/hierarchy2"/>
    <dgm:cxn modelId="{492F5BEA-12C8-4FCF-9426-661E407D092D}" type="presParOf" srcId="{B4C3C114-F76B-4555-BDCB-5A9F677E2E85}" destId="{0982C849-5998-4379-A978-6573CE40D831}" srcOrd="0" destOrd="0" presId="urn:microsoft.com/office/officeart/2005/8/layout/hierarchy2"/>
    <dgm:cxn modelId="{4721A610-C4A0-42A2-8A1C-64585D484D5B}" type="presParOf" srcId="{B4C3C114-F76B-4555-BDCB-5A9F677E2E85}" destId="{06F1FCFF-962E-4B50-951E-CF2AB09AD59C}" srcOrd="1" destOrd="0" presId="urn:microsoft.com/office/officeart/2005/8/layout/hierarchy2"/>
    <dgm:cxn modelId="{4ED81895-BD4C-4F94-B6F4-58DE3758554D}" type="presParOf" srcId="{06F1FCFF-962E-4B50-951E-CF2AB09AD59C}" destId="{65DEE3F9-68C4-4508-81D9-F74C8E7F9B63}" srcOrd="0" destOrd="0" presId="urn:microsoft.com/office/officeart/2005/8/layout/hierarchy2"/>
    <dgm:cxn modelId="{1B85D1AC-D507-416E-BE10-5356430F7C76}" type="presParOf" srcId="{65DEE3F9-68C4-4508-81D9-F74C8E7F9B63}" destId="{55795E6A-F7D6-4A9C-81C6-828D5256713B}" srcOrd="0" destOrd="0" presId="urn:microsoft.com/office/officeart/2005/8/layout/hierarchy2"/>
    <dgm:cxn modelId="{7D44BFB8-187F-4A2D-B617-C3A394449BF2}" type="presParOf" srcId="{06F1FCFF-962E-4B50-951E-CF2AB09AD59C}" destId="{DC6AD9A8-15B2-4459-9F5B-15285DF698E5}" srcOrd="1" destOrd="0" presId="urn:microsoft.com/office/officeart/2005/8/layout/hierarchy2"/>
    <dgm:cxn modelId="{A6A1857F-80DE-4B28-81CB-2DE61F34463C}" type="presParOf" srcId="{DC6AD9A8-15B2-4459-9F5B-15285DF698E5}" destId="{5AAA6CD1-4F7A-4441-8B2B-9A95120C1343}" srcOrd="0" destOrd="0" presId="urn:microsoft.com/office/officeart/2005/8/layout/hierarchy2"/>
    <dgm:cxn modelId="{C3F5DFFE-3EF8-44C2-B0EF-AB1632F9EE98}" type="presParOf" srcId="{DC6AD9A8-15B2-4459-9F5B-15285DF698E5}" destId="{862849D7-2C48-48C4-A8BF-B67F8D820D02}" srcOrd="1" destOrd="0" presId="urn:microsoft.com/office/officeart/2005/8/layout/hierarchy2"/>
    <dgm:cxn modelId="{4DAD7744-F469-4CF3-A557-2608560C2981}" type="presParOf" srcId="{06F1FCFF-962E-4B50-951E-CF2AB09AD59C}" destId="{63C1A392-2FDA-4C0A-82CD-6F605C349118}" srcOrd="2" destOrd="0" presId="urn:microsoft.com/office/officeart/2005/8/layout/hierarchy2"/>
    <dgm:cxn modelId="{D7D29D71-D1AA-4C38-B851-F0F90D7DADBB}" type="presParOf" srcId="{63C1A392-2FDA-4C0A-82CD-6F605C349118}" destId="{86F31B55-EA71-41B4-8E1C-B450AF1175A9}" srcOrd="0" destOrd="0" presId="urn:microsoft.com/office/officeart/2005/8/layout/hierarchy2"/>
    <dgm:cxn modelId="{8C6584F3-B08E-4E58-BFF4-C603C4B44D1E}" type="presParOf" srcId="{06F1FCFF-962E-4B50-951E-CF2AB09AD59C}" destId="{E776E375-C32F-433A-AB87-3838B3DBB676}" srcOrd="3" destOrd="0" presId="urn:microsoft.com/office/officeart/2005/8/layout/hierarchy2"/>
    <dgm:cxn modelId="{E69C836A-5C29-413E-BB08-A7998CC1C3F4}" type="presParOf" srcId="{E776E375-C32F-433A-AB87-3838B3DBB676}" destId="{5B2855F3-818C-4989-9070-B1FC484AFDE6}" srcOrd="0" destOrd="0" presId="urn:microsoft.com/office/officeart/2005/8/layout/hierarchy2"/>
    <dgm:cxn modelId="{2458FD00-0E32-4314-BF3E-1D21CD9F8E7E}" type="presParOf" srcId="{E776E375-C32F-433A-AB87-3838B3DBB676}" destId="{DD1D05F4-501F-4D38-856C-428B2926883E}" srcOrd="1" destOrd="0" presId="urn:microsoft.com/office/officeart/2005/8/layout/hierarchy2"/>
    <dgm:cxn modelId="{EAC6E229-B031-42AB-88EF-FCBEFD0FA493}" type="presParOf" srcId="{06F1FCFF-962E-4B50-951E-CF2AB09AD59C}" destId="{366E1582-2643-4994-9659-6FFDB3A4D482}" srcOrd="4" destOrd="0" presId="urn:microsoft.com/office/officeart/2005/8/layout/hierarchy2"/>
    <dgm:cxn modelId="{D6FF14D1-A919-4E55-A061-1B42C406A080}" type="presParOf" srcId="{366E1582-2643-4994-9659-6FFDB3A4D482}" destId="{0DE31788-EFB7-45A2-9935-E59FA35F0D9E}" srcOrd="0" destOrd="0" presId="urn:microsoft.com/office/officeart/2005/8/layout/hierarchy2"/>
    <dgm:cxn modelId="{A13A9E23-1D2D-4CC3-9FE0-56235F41F7B0}" type="presParOf" srcId="{06F1FCFF-962E-4B50-951E-CF2AB09AD59C}" destId="{BAE1DECC-F22F-4A4E-AC0D-2C49DC0A30A1}" srcOrd="5" destOrd="0" presId="urn:microsoft.com/office/officeart/2005/8/layout/hierarchy2"/>
    <dgm:cxn modelId="{9CEAB47A-ADD5-4380-A4EC-3404223F4454}" type="presParOf" srcId="{BAE1DECC-F22F-4A4E-AC0D-2C49DC0A30A1}" destId="{7794D03C-2669-4852-BEC0-026CF8CDF4DD}" srcOrd="0" destOrd="0" presId="urn:microsoft.com/office/officeart/2005/8/layout/hierarchy2"/>
    <dgm:cxn modelId="{BC693561-F0B8-4FBF-8CE2-2D33AB42DE42}" type="presParOf" srcId="{BAE1DECC-F22F-4A4E-AC0D-2C49DC0A30A1}" destId="{5B09D301-3B0E-42FF-A187-3C4CEE36CA29}" srcOrd="1" destOrd="0" presId="urn:microsoft.com/office/officeart/2005/8/layout/hierarchy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842139-78DF-4D15-9DFB-4C6858CE8AC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s-PE"/>
        </a:p>
      </dgm:t>
    </dgm:pt>
    <dgm:pt modelId="{A3318602-8E48-4EC4-A285-2FB6A48EE0B3}">
      <dgm:prSet phldrT="[Texto]" custT="1"/>
      <dgm:spPr/>
      <dgm:t>
        <a:bodyPr/>
        <a:lstStyle/>
        <a:p>
          <a:r>
            <a:rPr lang="es-PE" sz="2400" dirty="0" smtClean="0"/>
            <a:t>ROF</a:t>
          </a:r>
        </a:p>
        <a:p>
          <a:r>
            <a:rPr lang="es-PE" sz="2200" dirty="0" smtClean="0"/>
            <a:t>(con voto aprobatorio del Consejo de Ministros)</a:t>
          </a:r>
          <a:endParaRPr lang="es-PE" sz="2200" dirty="0"/>
        </a:p>
      </dgm:t>
    </dgm:pt>
    <dgm:pt modelId="{55B9E42E-C75E-4F32-A868-0C9C9D0CC352}" type="parTrans" cxnId="{900069AA-3223-482A-AFB1-711B77FFF13F}">
      <dgm:prSet/>
      <dgm:spPr/>
      <dgm:t>
        <a:bodyPr/>
        <a:lstStyle/>
        <a:p>
          <a:endParaRPr lang="es-PE"/>
        </a:p>
      </dgm:t>
    </dgm:pt>
    <dgm:pt modelId="{64B2A11E-3CA4-4473-8678-83FB1D5DDB31}" type="sibTrans" cxnId="{900069AA-3223-482A-AFB1-711B77FFF13F}">
      <dgm:prSet/>
      <dgm:spPr/>
      <dgm:t>
        <a:bodyPr/>
        <a:lstStyle/>
        <a:p>
          <a:endParaRPr lang="es-PE"/>
        </a:p>
      </dgm:t>
    </dgm:pt>
    <dgm:pt modelId="{AF80AA3B-AA90-4807-85BB-9E98B7FCA78E}">
      <dgm:prSet phldrT="[Texto]"/>
      <dgm:spPr/>
      <dgm:t>
        <a:bodyPr/>
        <a:lstStyle/>
        <a:p>
          <a:r>
            <a:rPr lang="es-PE" dirty="0" smtClean="0"/>
            <a:t>Estructura orgánica</a:t>
          </a:r>
          <a:endParaRPr lang="es-PE" dirty="0"/>
        </a:p>
      </dgm:t>
    </dgm:pt>
    <dgm:pt modelId="{8D065F1E-46C9-4E27-998E-B6532AAE607E}" type="parTrans" cxnId="{240940F9-BFCE-40F6-A946-49C9EF223349}">
      <dgm:prSet/>
      <dgm:spPr/>
      <dgm:t>
        <a:bodyPr/>
        <a:lstStyle/>
        <a:p>
          <a:endParaRPr lang="es-PE"/>
        </a:p>
      </dgm:t>
    </dgm:pt>
    <dgm:pt modelId="{5643746D-8E47-4FE9-8BF9-4795133F852E}" type="sibTrans" cxnId="{240940F9-BFCE-40F6-A946-49C9EF223349}">
      <dgm:prSet/>
      <dgm:spPr/>
      <dgm:t>
        <a:bodyPr/>
        <a:lstStyle/>
        <a:p>
          <a:endParaRPr lang="es-PE"/>
        </a:p>
      </dgm:t>
    </dgm:pt>
    <dgm:pt modelId="{90221A26-23E6-4316-9A49-B387C503FCDC}">
      <dgm:prSet phldrT="[Texto]" custT="1"/>
      <dgm:spPr/>
      <dgm:t>
        <a:bodyPr/>
        <a:lstStyle/>
        <a:p>
          <a:r>
            <a:rPr lang="es-PE" sz="2400" dirty="0" smtClean="0"/>
            <a:t>Funciones</a:t>
          </a:r>
          <a:endParaRPr lang="es-PE" sz="1900" dirty="0"/>
        </a:p>
      </dgm:t>
    </dgm:pt>
    <dgm:pt modelId="{63BAF672-7653-4C55-BEC0-02A49D94A619}" type="parTrans" cxnId="{D524C2B5-5757-4260-88DB-C765A49A4BF8}">
      <dgm:prSet/>
      <dgm:spPr/>
      <dgm:t>
        <a:bodyPr/>
        <a:lstStyle/>
        <a:p>
          <a:endParaRPr lang="es-PE"/>
        </a:p>
      </dgm:t>
    </dgm:pt>
    <dgm:pt modelId="{FBEA474C-4368-4E4A-9CDB-FD5B664EC77E}" type="sibTrans" cxnId="{D524C2B5-5757-4260-88DB-C765A49A4BF8}">
      <dgm:prSet/>
      <dgm:spPr/>
      <dgm:t>
        <a:bodyPr/>
        <a:lstStyle/>
        <a:p>
          <a:endParaRPr lang="es-PE"/>
        </a:p>
      </dgm:t>
    </dgm:pt>
    <dgm:pt modelId="{0A00B200-D05F-4427-B025-568EC97C5301}">
      <dgm:prSet phldrT="[Texto]" custT="1"/>
      <dgm:spPr/>
      <dgm:t>
        <a:bodyPr/>
        <a:lstStyle/>
        <a:p>
          <a:r>
            <a:rPr lang="es-PE" sz="2400" dirty="0" smtClean="0"/>
            <a:t>Atribuciones (competencias)</a:t>
          </a:r>
          <a:endParaRPr lang="es-PE" sz="2400" dirty="0"/>
        </a:p>
      </dgm:t>
    </dgm:pt>
    <dgm:pt modelId="{7DB9B71F-39E9-4A63-A112-BC69B193CF41}" type="parTrans" cxnId="{37A2F6EA-351B-4746-B044-1F4406136A62}">
      <dgm:prSet/>
      <dgm:spPr/>
      <dgm:t>
        <a:bodyPr/>
        <a:lstStyle/>
        <a:p>
          <a:endParaRPr lang="es-PE" dirty="0"/>
        </a:p>
      </dgm:t>
    </dgm:pt>
    <dgm:pt modelId="{E2E49F14-9296-4B0B-A692-1FD4B33871A3}" type="sibTrans" cxnId="{37A2F6EA-351B-4746-B044-1F4406136A62}">
      <dgm:prSet/>
      <dgm:spPr/>
      <dgm:t>
        <a:bodyPr/>
        <a:lstStyle/>
        <a:p>
          <a:endParaRPr lang="es-PE"/>
        </a:p>
      </dgm:t>
    </dgm:pt>
    <dgm:pt modelId="{4C9CD93C-89CE-47F0-AC0E-8ABCB0AB0D45}" type="pres">
      <dgm:prSet presAssocID="{BC842139-78DF-4D15-9DFB-4C6858CE8ACC}" presName="Name0" presStyleCnt="0">
        <dgm:presLayoutVars>
          <dgm:chPref val="1"/>
          <dgm:dir/>
          <dgm:animOne val="branch"/>
          <dgm:animLvl val="lvl"/>
          <dgm:resizeHandles val="exact"/>
        </dgm:presLayoutVars>
      </dgm:prSet>
      <dgm:spPr/>
      <dgm:t>
        <a:bodyPr/>
        <a:lstStyle/>
        <a:p>
          <a:endParaRPr lang="es-PE"/>
        </a:p>
      </dgm:t>
    </dgm:pt>
    <dgm:pt modelId="{E71DF684-8732-4514-84EE-FCCABD99E3C7}" type="pres">
      <dgm:prSet presAssocID="{A3318602-8E48-4EC4-A285-2FB6A48EE0B3}" presName="root1" presStyleCnt="0"/>
      <dgm:spPr/>
    </dgm:pt>
    <dgm:pt modelId="{074AF431-A0FB-4A60-89B6-3ACCF2B1CAAF}" type="pres">
      <dgm:prSet presAssocID="{A3318602-8E48-4EC4-A285-2FB6A48EE0B3}" presName="LevelOneTextNode" presStyleLbl="node0" presStyleIdx="0" presStyleCnt="1" custAng="5400000" custScaleX="314965" custScaleY="92849" custLinFactNeighborX="69732">
        <dgm:presLayoutVars>
          <dgm:chPref val="3"/>
        </dgm:presLayoutVars>
      </dgm:prSet>
      <dgm:spPr/>
      <dgm:t>
        <a:bodyPr/>
        <a:lstStyle/>
        <a:p>
          <a:endParaRPr lang="es-PE"/>
        </a:p>
      </dgm:t>
    </dgm:pt>
    <dgm:pt modelId="{D0529FD9-83C1-493F-8A34-3E27B125170F}" type="pres">
      <dgm:prSet presAssocID="{A3318602-8E48-4EC4-A285-2FB6A48EE0B3}" presName="level2hierChild" presStyleCnt="0"/>
      <dgm:spPr/>
    </dgm:pt>
    <dgm:pt modelId="{789CF130-D187-482E-93E6-4D1F67D85BD3}" type="pres">
      <dgm:prSet presAssocID="{8D065F1E-46C9-4E27-998E-B6532AAE607E}" presName="conn2-1" presStyleLbl="parChTrans1D2" presStyleIdx="0" presStyleCnt="3"/>
      <dgm:spPr/>
      <dgm:t>
        <a:bodyPr/>
        <a:lstStyle/>
        <a:p>
          <a:endParaRPr lang="es-PE"/>
        </a:p>
      </dgm:t>
    </dgm:pt>
    <dgm:pt modelId="{2E33F4BB-BFBD-4C82-AF83-6039FDE5A544}" type="pres">
      <dgm:prSet presAssocID="{8D065F1E-46C9-4E27-998E-B6532AAE607E}" presName="connTx" presStyleLbl="parChTrans1D2" presStyleIdx="0" presStyleCnt="3"/>
      <dgm:spPr/>
      <dgm:t>
        <a:bodyPr/>
        <a:lstStyle/>
        <a:p>
          <a:endParaRPr lang="es-PE"/>
        </a:p>
      </dgm:t>
    </dgm:pt>
    <dgm:pt modelId="{E7E4384E-E12A-474A-BCE8-CB9BB48ED627}" type="pres">
      <dgm:prSet presAssocID="{AF80AA3B-AA90-4807-85BB-9E98B7FCA78E}" presName="root2" presStyleCnt="0"/>
      <dgm:spPr/>
    </dgm:pt>
    <dgm:pt modelId="{B90DE331-CAD3-4D8E-8569-0EF240BF31B7}" type="pres">
      <dgm:prSet presAssocID="{AF80AA3B-AA90-4807-85BB-9E98B7FCA78E}" presName="LevelTwoTextNode" presStyleLbl="node2" presStyleIdx="0" presStyleCnt="3" custScaleX="146353" custScaleY="107997" custLinFactNeighborX="52593" custLinFactNeighborY="9718">
        <dgm:presLayoutVars>
          <dgm:chPref val="3"/>
        </dgm:presLayoutVars>
      </dgm:prSet>
      <dgm:spPr/>
      <dgm:t>
        <a:bodyPr/>
        <a:lstStyle/>
        <a:p>
          <a:endParaRPr lang="es-PE"/>
        </a:p>
      </dgm:t>
    </dgm:pt>
    <dgm:pt modelId="{6DA9DBF4-CD59-463E-B666-D3023CF43E7D}" type="pres">
      <dgm:prSet presAssocID="{AF80AA3B-AA90-4807-85BB-9E98B7FCA78E}" presName="level3hierChild" presStyleCnt="0"/>
      <dgm:spPr/>
    </dgm:pt>
    <dgm:pt modelId="{9B354073-23CD-4E23-B946-C0949390BD63}" type="pres">
      <dgm:prSet presAssocID="{63BAF672-7653-4C55-BEC0-02A49D94A619}" presName="conn2-1" presStyleLbl="parChTrans1D2" presStyleIdx="1" presStyleCnt="3"/>
      <dgm:spPr/>
      <dgm:t>
        <a:bodyPr/>
        <a:lstStyle/>
        <a:p>
          <a:endParaRPr lang="es-PE"/>
        </a:p>
      </dgm:t>
    </dgm:pt>
    <dgm:pt modelId="{734FDAF4-7C96-4545-8828-54FEA1642FE2}" type="pres">
      <dgm:prSet presAssocID="{63BAF672-7653-4C55-BEC0-02A49D94A619}" presName="connTx" presStyleLbl="parChTrans1D2" presStyleIdx="1" presStyleCnt="3"/>
      <dgm:spPr/>
      <dgm:t>
        <a:bodyPr/>
        <a:lstStyle/>
        <a:p>
          <a:endParaRPr lang="es-PE"/>
        </a:p>
      </dgm:t>
    </dgm:pt>
    <dgm:pt modelId="{E90CF71A-C96F-4DE3-8F56-A87B2C047B7E}" type="pres">
      <dgm:prSet presAssocID="{90221A26-23E6-4316-9A49-B387C503FCDC}" presName="root2" presStyleCnt="0"/>
      <dgm:spPr/>
    </dgm:pt>
    <dgm:pt modelId="{EDFFD0DC-FDA3-4307-B6B1-273B3B7130D1}" type="pres">
      <dgm:prSet presAssocID="{90221A26-23E6-4316-9A49-B387C503FCDC}" presName="LevelTwoTextNode" presStyleLbl="node2" presStyleIdx="1" presStyleCnt="3" custScaleX="146355" custScaleY="120306" custLinFactNeighborX="52181" custLinFactNeighborY="7289">
        <dgm:presLayoutVars>
          <dgm:chPref val="3"/>
        </dgm:presLayoutVars>
      </dgm:prSet>
      <dgm:spPr/>
      <dgm:t>
        <a:bodyPr/>
        <a:lstStyle/>
        <a:p>
          <a:endParaRPr lang="es-PE"/>
        </a:p>
      </dgm:t>
    </dgm:pt>
    <dgm:pt modelId="{841074BE-2828-4390-9D97-717CB6CC067D}" type="pres">
      <dgm:prSet presAssocID="{90221A26-23E6-4316-9A49-B387C503FCDC}" presName="level3hierChild" presStyleCnt="0"/>
      <dgm:spPr/>
    </dgm:pt>
    <dgm:pt modelId="{7BE1AD71-5382-4673-ABEF-F4206EEF6374}" type="pres">
      <dgm:prSet presAssocID="{7DB9B71F-39E9-4A63-A112-BC69B193CF41}" presName="conn2-1" presStyleLbl="parChTrans1D2" presStyleIdx="2" presStyleCnt="3"/>
      <dgm:spPr/>
      <dgm:t>
        <a:bodyPr/>
        <a:lstStyle/>
        <a:p>
          <a:endParaRPr lang="es-PE"/>
        </a:p>
      </dgm:t>
    </dgm:pt>
    <dgm:pt modelId="{543AD9D8-46E3-4279-9CA6-0C94B403DFB3}" type="pres">
      <dgm:prSet presAssocID="{7DB9B71F-39E9-4A63-A112-BC69B193CF41}" presName="connTx" presStyleLbl="parChTrans1D2" presStyleIdx="2" presStyleCnt="3"/>
      <dgm:spPr/>
      <dgm:t>
        <a:bodyPr/>
        <a:lstStyle/>
        <a:p>
          <a:endParaRPr lang="es-PE"/>
        </a:p>
      </dgm:t>
    </dgm:pt>
    <dgm:pt modelId="{4B1E13EF-CA2B-423A-ABD9-C495D8538BFC}" type="pres">
      <dgm:prSet presAssocID="{0A00B200-D05F-4427-B025-568EC97C5301}" presName="root2" presStyleCnt="0"/>
      <dgm:spPr/>
    </dgm:pt>
    <dgm:pt modelId="{04B95C0E-A8F3-4B77-8EA0-DF0411E8BDC7}" type="pres">
      <dgm:prSet presAssocID="{0A00B200-D05F-4427-B025-568EC97C5301}" presName="LevelTwoTextNode" presStyleLbl="node2" presStyleIdx="2" presStyleCnt="3" custScaleX="146174" custScaleY="124465" custLinFactNeighborX="52593" custLinFactNeighborY="-2430">
        <dgm:presLayoutVars>
          <dgm:chPref val="3"/>
        </dgm:presLayoutVars>
      </dgm:prSet>
      <dgm:spPr/>
      <dgm:t>
        <a:bodyPr/>
        <a:lstStyle/>
        <a:p>
          <a:endParaRPr lang="es-PE"/>
        </a:p>
      </dgm:t>
    </dgm:pt>
    <dgm:pt modelId="{57718CA8-950D-41C3-A3EA-BAA9D89D1E01}" type="pres">
      <dgm:prSet presAssocID="{0A00B200-D05F-4427-B025-568EC97C5301}" presName="level3hierChild" presStyleCnt="0"/>
      <dgm:spPr/>
    </dgm:pt>
  </dgm:ptLst>
  <dgm:cxnLst>
    <dgm:cxn modelId="{BE4A67D4-86DA-47BD-8005-B07A87DE63CF}" type="presOf" srcId="{0A00B200-D05F-4427-B025-568EC97C5301}" destId="{04B95C0E-A8F3-4B77-8EA0-DF0411E8BDC7}" srcOrd="0" destOrd="0" presId="urn:microsoft.com/office/officeart/2008/layout/HorizontalMultiLevelHierarchy"/>
    <dgm:cxn modelId="{AB66C216-82FD-45C5-AA8F-6D338C02032D}" type="presOf" srcId="{AF80AA3B-AA90-4807-85BB-9E98B7FCA78E}" destId="{B90DE331-CAD3-4D8E-8569-0EF240BF31B7}" srcOrd="0" destOrd="0" presId="urn:microsoft.com/office/officeart/2008/layout/HorizontalMultiLevelHierarchy"/>
    <dgm:cxn modelId="{702E931B-1A8B-4634-82BA-B20FB0321F53}" type="presOf" srcId="{8D065F1E-46C9-4E27-998E-B6532AAE607E}" destId="{2E33F4BB-BFBD-4C82-AF83-6039FDE5A544}" srcOrd="1" destOrd="0" presId="urn:microsoft.com/office/officeart/2008/layout/HorizontalMultiLevelHierarchy"/>
    <dgm:cxn modelId="{C4BAB3B4-FBBA-4B4D-8E74-5A3EB0A99B16}" type="presOf" srcId="{8D065F1E-46C9-4E27-998E-B6532AAE607E}" destId="{789CF130-D187-482E-93E6-4D1F67D85BD3}" srcOrd="0" destOrd="0" presId="urn:microsoft.com/office/officeart/2008/layout/HorizontalMultiLevelHierarchy"/>
    <dgm:cxn modelId="{240940F9-BFCE-40F6-A946-49C9EF223349}" srcId="{A3318602-8E48-4EC4-A285-2FB6A48EE0B3}" destId="{AF80AA3B-AA90-4807-85BB-9E98B7FCA78E}" srcOrd="0" destOrd="0" parTransId="{8D065F1E-46C9-4E27-998E-B6532AAE607E}" sibTransId="{5643746D-8E47-4FE9-8BF9-4795133F852E}"/>
    <dgm:cxn modelId="{D12D9E45-6365-4414-AA26-52191929BC25}" type="presOf" srcId="{7DB9B71F-39E9-4A63-A112-BC69B193CF41}" destId="{7BE1AD71-5382-4673-ABEF-F4206EEF6374}" srcOrd="0" destOrd="0" presId="urn:microsoft.com/office/officeart/2008/layout/HorizontalMultiLevelHierarchy"/>
    <dgm:cxn modelId="{BFE6FF52-D197-4091-91D4-7E85C26EF346}" type="presOf" srcId="{63BAF672-7653-4C55-BEC0-02A49D94A619}" destId="{734FDAF4-7C96-4545-8828-54FEA1642FE2}" srcOrd="1" destOrd="0" presId="urn:microsoft.com/office/officeart/2008/layout/HorizontalMultiLevelHierarchy"/>
    <dgm:cxn modelId="{5D6A7C9B-20BA-4065-ACD4-DC4DCB1492AD}" type="presOf" srcId="{BC842139-78DF-4D15-9DFB-4C6858CE8ACC}" destId="{4C9CD93C-89CE-47F0-AC0E-8ABCB0AB0D45}" srcOrd="0" destOrd="0" presId="urn:microsoft.com/office/officeart/2008/layout/HorizontalMultiLevelHierarchy"/>
    <dgm:cxn modelId="{900069AA-3223-482A-AFB1-711B77FFF13F}" srcId="{BC842139-78DF-4D15-9DFB-4C6858CE8ACC}" destId="{A3318602-8E48-4EC4-A285-2FB6A48EE0B3}" srcOrd="0" destOrd="0" parTransId="{55B9E42E-C75E-4F32-A868-0C9C9D0CC352}" sibTransId="{64B2A11E-3CA4-4473-8678-83FB1D5DDB31}"/>
    <dgm:cxn modelId="{37A2F6EA-351B-4746-B044-1F4406136A62}" srcId="{A3318602-8E48-4EC4-A285-2FB6A48EE0B3}" destId="{0A00B200-D05F-4427-B025-568EC97C5301}" srcOrd="2" destOrd="0" parTransId="{7DB9B71F-39E9-4A63-A112-BC69B193CF41}" sibTransId="{E2E49F14-9296-4B0B-A692-1FD4B33871A3}"/>
    <dgm:cxn modelId="{D524C2B5-5757-4260-88DB-C765A49A4BF8}" srcId="{A3318602-8E48-4EC4-A285-2FB6A48EE0B3}" destId="{90221A26-23E6-4316-9A49-B387C503FCDC}" srcOrd="1" destOrd="0" parTransId="{63BAF672-7653-4C55-BEC0-02A49D94A619}" sibTransId="{FBEA474C-4368-4E4A-9CDB-FD5B664EC77E}"/>
    <dgm:cxn modelId="{71F337A1-3808-4DA6-A4E5-5FF9B099DAEA}" type="presOf" srcId="{A3318602-8E48-4EC4-A285-2FB6A48EE0B3}" destId="{074AF431-A0FB-4A60-89B6-3ACCF2B1CAAF}" srcOrd="0" destOrd="0" presId="urn:microsoft.com/office/officeart/2008/layout/HorizontalMultiLevelHierarchy"/>
    <dgm:cxn modelId="{396BD235-6FF4-43FF-9B09-C57FFF50B39A}" type="presOf" srcId="{63BAF672-7653-4C55-BEC0-02A49D94A619}" destId="{9B354073-23CD-4E23-B946-C0949390BD63}" srcOrd="0" destOrd="0" presId="urn:microsoft.com/office/officeart/2008/layout/HorizontalMultiLevelHierarchy"/>
    <dgm:cxn modelId="{70877A2B-A973-446D-A679-CA85A717AB37}" type="presOf" srcId="{90221A26-23E6-4316-9A49-B387C503FCDC}" destId="{EDFFD0DC-FDA3-4307-B6B1-273B3B7130D1}" srcOrd="0" destOrd="0" presId="urn:microsoft.com/office/officeart/2008/layout/HorizontalMultiLevelHierarchy"/>
    <dgm:cxn modelId="{FFB1D8BC-298C-4022-9A5C-02E21A0925D4}" type="presOf" srcId="{7DB9B71F-39E9-4A63-A112-BC69B193CF41}" destId="{543AD9D8-46E3-4279-9CA6-0C94B403DFB3}" srcOrd="1" destOrd="0" presId="urn:microsoft.com/office/officeart/2008/layout/HorizontalMultiLevelHierarchy"/>
    <dgm:cxn modelId="{BCAF975E-1A1C-466E-9A38-08ACA5E1FB16}" type="presParOf" srcId="{4C9CD93C-89CE-47F0-AC0E-8ABCB0AB0D45}" destId="{E71DF684-8732-4514-84EE-FCCABD99E3C7}" srcOrd="0" destOrd="0" presId="urn:microsoft.com/office/officeart/2008/layout/HorizontalMultiLevelHierarchy"/>
    <dgm:cxn modelId="{4D8E4764-AF23-4F56-9405-4A324AEB0A36}" type="presParOf" srcId="{E71DF684-8732-4514-84EE-FCCABD99E3C7}" destId="{074AF431-A0FB-4A60-89B6-3ACCF2B1CAAF}" srcOrd="0" destOrd="0" presId="urn:microsoft.com/office/officeart/2008/layout/HorizontalMultiLevelHierarchy"/>
    <dgm:cxn modelId="{6BE4A247-AD09-4272-8FD4-EE3358AB0495}" type="presParOf" srcId="{E71DF684-8732-4514-84EE-FCCABD99E3C7}" destId="{D0529FD9-83C1-493F-8A34-3E27B125170F}" srcOrd="1" destOrd="0" presId="urn:microsoft.com/office/officeart/2008/layout/HorizontalMultiLevelHierarchy"/>
    <dgm:cxn modelId="{E4561721-E5FB-4433-A231-F3C539CF3157}" type="presParOf" srcId="{D0529FD9-83C1-493F-8A34-3E27B125170F}" destId="{789CF130-D187-482E-93E6-4D1F67D85BD3}" srcOrd="0" destOrd="0" presId="urn:microsoft.com/office/officeart/2008/layout/HorizontalMultiLevelHierarchy"/>
    <dgm:cxn modelId="{89428E5F-1AEF-4767-B1B5-E6CC0C7B9204}" type="presParOf" srcId="{789CF130-D187-482E-93E6-4D1F67D85BD3}" destId="{2E33F4BB-BFBD-4C82-AF83-6039FDE5A544}" srcOrd="0" destOrd="0" presId="urn:microsoft.com/office/officeart/2008/layout/HorizontalMultiLevelHierarchy"/>
    <dgm:cxn modelId="{699E8CA8-408E-4B9E-9FD5-DA460E827575}" type="presParOf" srcId="{D0529FD9-83C1-493F-8A34-3E27B125170F}" destId="{E7E4384E-E12A-474A-BCE8-CB9BB48ED627}" srcOrd="1" destOrd="0" presId="urn:microsoft.com/office/officeart/2008/layout/HorizontalMultiLevelHierarchy"/>
    <dgm:cxn modelId="{25F3F1F7-615D-449E-8870-F3333F7E5BD1}" type="presParOf" srcId="{E7E4384E-E12A-474A-BCE8-CB9BB48ED627}" destId="{B90DE331-CAD3-4D8E-8569-0EF240BF31B7}" srcOrd="0" destOrd="0" presId="urn:microsoft.com/office/officeart/2008/layout/HorizontalMultiLevelHierarchy"/>
    <dgm:cxn modelId="{075C6107-E611-4007-90D0-93E7A0F3B65F}" type="presParOf" srcId="{E7E4384E-E12A-474A-BCE8-CB9BB48ED627}" destId="{6DA9DBF4-CD59-463E-B666-D3023CF43E7D}" srcOrd="1" destOrd="0" presId="urn:microsoft.com/office/officeart/2008/layout/HorizontalMultiLevelHierarchy"/>
    <dgm:cxn modelId="{CBDF3A36-4AC2-4E3D-938C-F7AA45185F95}" type="presParOf" srcId="{D0529FD9-83C1-493F-8A34-3E27B125170F}" destId="{9B354073-23CD-4E23-B946-C0949390BD63}" srcOrd="2" destOrd="0" presId="urn:microsoft.com/office/officeart/2008/layout/HorizontalMultiLevelHierarchy"/>
    <dgm:cxn modelId="{6ABE9BAF-9D2E-4DC3-98CF-CF340B156889}" type="presParOf" srcId="{9B354073-23CD-4E23-B946-C0949390BD63}" destId="{734FDAF4-7C96-4545-8828-54FEA1642FE2}" srcOrd="0" destOrd="0" presId="urn:microsoft.com/office/officeart/2008/layout/HorizontalMultiLevelHierarchy"/>
    <dgm:cxn modelId="{8F62CA0B-4AB1-44C4-B586-967FF7993AB1}" type="presParOf" srcId="{D0529FD9-83C1-493F-8A34-3E27B125170F}" destId="{E90CF71A-C96F-4DE3-8F56-A87B2C047B7E}" srcOrd="3" destOrd="0" presId="urn:microsoft.com/office/officeart/2008/layout/HorizontalMultiLevelHierarchy"/>
    <dgm:cxn modelId="{62E458D9-DDA5-4884-8B74-E9E6516460E4}" type="presParOf" srcId="{E90CF71A-C96F-4DE3-8F56-A87B2C047B7E}" destId="{EDFFD0DC-FDA3-4307-B6B1-273B3B7130D1}" srcOrd="0" destOrd="0" presId="urn:microsoft.com/office/officeart/2008/layout/HorizontalMultiLevelHierarchy"/>
    <dgm:cxn modelId="{3A6334E5-F17D-4907-BE8B-B0A17AAF27BF}" type="presParOf" srcId="{E90CF71A-C96F-4DE3-8F56-A87B2C047B7E}" destId="{841074BE-2828-4390-9D97-717CB6CC067D}" srcOrd="1" destOrd="0" presId="urn:microsoft.com/office/officeart/2008/layout/HorizontalMultiLevelHierarchy"/>
    <dgm:cxn modelId="{BB3882E4-25E1-4BE3-AC42-A6A9331EE821}" type="presParOf" srcId="{D0529FD9-83C1-493F-8A34-3E27B125170F}" destId="{7BE1AD71-5382-4673-ABEF-F4206EEF6374}" srcOrd="4" destOrd="0" presId="urn:microsoft.com/office/officeart/2008/layout/HorizontalMultiLevelHierarchy"/>
    <dgm:cxn modelId="{6CD86B5F-7928-4A85-B0A2-E47089CE230D}" type="presParOf" srcId="{7BE1AD71-5382-4673-ABEF-F4206EEF6374}" destId="{543AD9D8-46E3-4279-9CA6-0C94B403DFB3}" srcOrd="0" destOrd="0" presId="urn:microsoft.com/office/officeart/2008/layout/HorizontalMultiLevelHierarchy"/>
    <dgm:cxn modelId="{A94E0150-9E6D-4E2A-8A9B-37970D6662E8}" type="presParOf" srcId="{D0529FD9-83C1-493F-8A34-3E27B125170F}" destId="{4B1E13EF-CA2B-423A-ABD9-C495D8538BFC}" srcOrd="5" destOrd="0" presId="urn:microsoft.com/office/officeart/2008/layout/HorizontalMultiLevelHierarchy"/>
    <dgm:cxn modelId="{D92E6C47-9D31-4E98-9E0E-2C196038B9A4}" type="presParOf" srcId="{4B1E13EF-CA2B-423A-ABD9-C495D8538BFC}" destId="{04B95C0E-A8F3-4B77-8EA0-DF0411E8BDC7}" srcOrd="0" destOrd="0" presId="urn:microsoft.com/office/officeart/2008/layout/HorizontalMultiLevelHierarchy"/>
    <dgm:cxn modelId="{72CE5819-175B-449A-A926-B86A0D9B746D}" type="presParOf" srcId="{4B1E13EF-CA2B-423A-ABD9-C495D8538BFC}" destId="{57718CA8-950D-41C3-A3EA-BAA9D89D1E01}"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74113A-3163-496C-91EE-CC4E6D4BF753}"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s-PE"/>
        </a:p>
      </dgm:t>
    </dgm:pt>
    <dgm:pt modelId="{203104E4-758D-4C79-BC46-3808ABB3B92B}">
      <dgm:prSet phldrT="[Texto]"/>
      <dgm:spPr/>
      <dgm:t>
        <a:bodyPr/>
        <a:lstStyle/>
        <a:p>
          <a:r>
            <a:rPr lang="es-PE" dirty="0" smtClean="0"/>
            <a:t>Principios</a:t>
          </a:r>
          <a:endParaRPr lang="es-PE" dirty="0"/>
        </a:p>
      </dgm:t>
    </dgm:pt>
    <dgm:pt modelId="{61D2AE6D-6BDF-4ADA-80A9-ECDC82218CAD}" type="parTrans" cxnId="{0D2A87F3-4E8A-411B-912D-A9A9722DB797}">
      <dgm:prSet/>
      <dgm:spPr/>
      <dgm:t>
        <a:bodyPr/>
        <a:lstStyle/>
        <a:p>
          <a:endParaRPr lang="es-PE"/>
        </a:p>
      </dgm:t>
    </dgm:pt>
    <dgm:pt modelId="{2F641370-837A-470C-8D72-C06FD1CD31A6}" type="sibTrans" cxnId="{0D2A87F3-4E8A-411B-912D-A9A9722DB797}">
      <dgm:prSet/>
      <dgm:spPr/>
      <dgm:t>
        <a:bodyPr/>
        <a:lstStyle/>
        <a:p>
          <a:endParaRPr lang="es-PE"/>
        </a:p>
      </dgm:t>
    </dgm:pt>
    <dgm:pt modelId="{59C9974A-BE1A-4EAE-B49E-E7D5071D3BBD}">
      <dgm:prSet phldrT="[Texto]"/>
      <dgm:spPr/>
      <dgm:t>
        <a:bodyPr/>
        <a:lstStyle/>
        <a:p>
          <a:r>
            <a:rPr lang="es-PE" dirty="0" smtClean="0"/>
            <a:t>Competencia </a:t>
          </a:r>
          <a:endParaRPr lang="es-PE" dirty="0"/>
        </a:p>
      </dgm:t>
    </dgm:pt>
    <dgm:pt modelId="{1F67472D-9DCD-4832-904F-8FE7BBE32F38}" type="parTrans" cxnId="{AA37AE69-F1D0-4616-9084-8439B75A2365}">
      <dgm:prSet/>
      <dgm:spPr/>
      <dgm:t>
        <a:bodyPr/>
        <a:lstStyle/>
        <a:p>
          <a:endParaRPr lang="es-PE"/>
        </a:p>
      </dgm:t>
    </dgm:pt>
    <dgm:pt modelId="{95855E40-23B1-41EC-AAF5-A9144A1FF448}" type="sibTrans" cxnId="{AA37AE69-F1D0-4616-9084-8439B75A2365}">
      <dgm:prSet/>
      <dgm:spPr/>
      <dgm:t>
        <a:bodyPr/>
        <a:lstStyle/>
        <a:p>
          <a:endParaRPr lang="es-PE"/>
        </a:p>
      </dgm:t>
    </dgm:pt>
    <dgm:pt modelId="{5A500E01-687F-4A43-B7D2-753350E93880}">
      <dgm:prSet phldrT="[Texto]"/>
      <dgm:spPr/>
      <dgm:t>
        <a:bodyPr/>
        <a:lstStyle/>
        <a:p>
          <a:r>
            <a:rPr lang="es-PE" dirty="0" smtClean="0"/>
            <a:t>Transparencia</a:t>
          </a:r>
          <a:endParaRPr lang="es-PE" dirty="0"/>
        </a:p>
      </dgm:t>
    </dgm:pt>
    <dgm:pt modelId="{18D0B6B9-F1C2-425F-8F2C-8CAF98A3F577}" type="parTrans" cxnId="{E9A65AD7-42EF-4EA0-ACDE-26CC5E29135C}">
      <dgm:prSet/>
      <dgm:spPr/>
      <dgm:t>
        <a:bodyPr/>
        <a:lstStyle/>
        <a:p>
          <a:endParaRPr lang="es-PE"/>
        </a:p>
      </dgm:t>
    </dgm:pt>
    <dgm:pt modelId="{11586BB1-F96B-45EE-9037-F61DE5419D4F}" type="sibTrans" cxnId="{E9A65AD7-42EF-4EA0-ACDE-26CC5E29135C}">
      <dgm:prSet/>
      <dgm:spPr/>
      <dgm:t>
        <a:bodyPr/>
        <a:lstStyle/>
        <a:p>
          <a:endParaRPr lang="es-PE"/>
        </a:p>
      </dgm:t>
    </dgm:pt>
    <dgm:pt modelId="{10184B17-9469-4D1C-929D-FB17EA8CA792}">
      <dgm:prSet phldrT="[Texto]"/>
      <dgm:spPr/>
      <dgm:t>
        <a:bodyPr/>
        <a:lstStyle/>
        <a:p>
          <a:r>
            <a:rPr lang="es-PE" dirty="0" smtClean="0"/>
            <a:t>Jerarquía</a:t>
          </a:r>
          <a:endParaRPr lang="es-PE" dirty="0"/>
        </a:p>
      </dgm:t>
    </dgm:pt>
    <dgm:pt modelId="{E3AD0993-3152-4827-9C98-280AF86D850B}" type="parTrans" cxnId="{CC9DFA57-A125-40C4-A063-021FADFDF511}">
      <dgm:prSet/>
      <dgm:spPr/>
      <dgm:t>
        <a:bodyPr/>
        <a:lstStyle/>
        <a:p>
          <a:endParaRPr lang="es-PE"/>
        </a:p>
      </dgm:t>
    </dgm:pt>
    <dgm:pt modelId="{E16DA0FE-2737-4EB7-8A2F-B03DEE611B4C}" type="sibTrans" cxnId="{CC9DFA57-A125-40C4-A063-021FADFDF511}">
      <dgm:prSet/>
      <dgm:spPr/>
      <dgm:t>
        <a:bodyPr/>
        <a:lstStyle/>
        <a:p>
          <a:endParaRPr lang="es-PE"/>
        </a:p>
      </dgm:t>
    </dgm:pt>
    <dgm:pt modelId="{7E24A6D2-3B87-4E40-A33D-E5E3E1384B6E}" type="pres">
      <dgm:prSet presAssocID="{6D74113A-3163-496C-91EE-CC4E6D4BF753}" presName="Name0" presStyleCnt="0">
        <dgm:presLayoutVars>
          <dgm:chPref val="1"/>
          <dgm:dir/>
          <dgm:animOne val="branch"/>
          <dgm:animLvl val="lvl"/>
          <dgm:resizeHandles val="exact"/>
        </dgm:presLayoutVars>
      </dgm:prSet>
      <dgm:spPr/>
      <dgm:t>
        <a:bodyPr/>
        <a:lstStyle/>
        <a:p>
          <a:endParaRPr lang="es-PE"/>
        </a:p>
      </dgm:t>
    </dgm:pt>
    <dgm:pt modelId="{C1F28300-6080-48FA-A40C-CCD118C3B2BF}" type="pres">
      <dgm:prSet presAssocID="{203104E4-758D-4C79-BC46-3808ABB3B92B}" presName="root1" presStyleCnt="0"/>
      <dgm:spPr/>
    </dgm:pt>
    <dgm:pt modelId="{F646B304-CD9F-464C-8998-62A82894676F}" type="pres">
      <dgm:prSet presAssocID="{203104E4-758D-4C79-BC46-3808ABB3B92B}" presName="LevelOneTextNode" presStyleLbl="node0" presStyleIdx="0" presStyleCnt="1" custAng="5400000" custLinFactNeighborX="63672">
        <dgm:presLayoutVars>
          <dgm:chPref val="3"/>
        </dgm:presLayoutVars>
      </dgm:prSet>
      <dgm:spPr/>
      <dgm:t>
        <a:bodyPr/>
        <a:lstStyle/>
        <a:p>
          <a:endParaRPr lang="es-PE"/>
        </a:p>
      </dgm:t>
    </dgm:pt>
    <dgm:pt modelId="{9718CF74-00E2-4965-988A-1418E130ABAB}" type="pres">
      <dgm:prSet presAssocID="{203104E4-758D-4C79-BC46-3808ABB3B92B}" presName="level2hierChild" presStyleCnt="0"/>
      <dgm:spPr/>
    </dgm:pt>
    <dgm:pt modelId="{468BFF3B-D413-4A87-810C-D4424B0D2732}" type="pres">
      <dgm:prSet presAssocID="{1F67472D-9DCD-4832-904F-8FE7BBE32F38}" presName="conn2-1" presStyleLbl="parChTrans1D2" presStyleIdx="0" presStyleCnt="3"/>
      <dgm:spPr/>
      <dgm:t>
        <a:bodyPr/>
        <a:lstStyle/>
        <a:p>
          <a:endParaRPr lang="es-PE"/>
        </a:p>
      </dgm:t>
    </dgm:pt>
    <dgm:pt modelId="{ED3CDAD7-978E-445D-9C20-22F6B83ADAD4}" type="pres">
      <dgm:prSet presAssocID="{1F67472D-9DCD-4832-904F-8FE7BBE32F38}" presName="connTx" presStyleLbl="parChTrans1D2" presStyleIdx="0" presStyleCnt="3"/>
      <dgm:spPr/>
      <dgm:t>
        <a:bodyPr/>
        <a:lstStyle/>
        <a:p>
          <a:endParaRPr lang="es-PE"/>
        </a:p>
      </dgm:t>
    </dgm:pt>
    <dgm:pt modelId="{59D4C4F3-4FA8-4883-846F-0C9375A6CE66}" type="pres">
      <dgm:prSet presAssocID="{59C9974A-BE1A-4EAE-B49E-E7D5071D3BBD}" presName="root2" presStyleCnt="0"/>
      <dgm:spPr/>
    </dgm:pt>
    <dgm:pt modelId="{58027EDE-6495-4F63-BC31-A1CE1D09852D}" type="pres">
      <dgm:prSet presAssocID="{59C9974A-BE1A-4EAE-B49E-E7D5071D3BBD}" presName="LevelTwoTextNode" presStyleLbl="node2" presStyleIdx="0" presStyleCnt="3" custScaleX="179269" custLinFactNeighborX="87776" custLinFactNeighborY="-11695">
        <dgm:presLayoutVars>
          <dgm:chPref val="3"/>
        </dgm:presLayoutVars>
      </dgm:prSet>
      <dgm:spPr/>
      <dgm:t>
        <a:bodyPr/>
        <a:lstStyle/>
        <a:p>
          <a:endParaRPr lang="es-PE"/>
        </a:p>
      </dgm:t>
    </dgm:pt>
    <dgm:pt modelId="{2D26CC82-393A-420A-B767-13962F07494F}" type="pres">
      <dgm:prSet presAssocID="{59C9974A-BE1A-4EAE-B49E-E7D5071D3BBD}" presName="level3hierChild" presStyleCnt="0"/>
      <dgm:spPr/>
    </dgm:pt>
    <dgm:pt modelId="{D130A4C1-77A0-4C1E-9B27-4B5E035B6194}" type="pres">
      <dgm:prSet presAssocID="{18D0B6B9-F1C2-425F-8F2C-8CAF98A3F577}" presName="conn2-1" presStyleLbl="parChTrans1D2" presStyleIdx="1" presStyleCnt="3"/>
      <dgm:spPr/>
      <dgm:t>
        <a:bodyPr/>
        <a:lstStyle/>
        <a:p>
          <a:endParaRPr lang="es-PE"/>
        </a:p>
      </dgm:t>
    </dgm:pt>
    <dgm:pt modelId="{CA460C79-8C9A-4C69-9638-11C5E0F7C4EE}" type="pres">
      <dgm:prSet presAssocID="{18D0B6B9-F1C2-425F-8F2C-8CAF98A3F577}" presName="connTx" presStyleLbl="parChTrans1D2" presStyleIdx="1" presStyleCnt="3"/>
      <dgm:spPr/>
      <dgm:t>
        <a:bodyPr/>
        <a:lstStyle/>
        <a:p>
          <a:endParaRPr lang="es-PE"/>
        </a:p>
      </dgm:t>
    </dgm:pt>
    <dgm:pt modelId="{DB7DDD94-BCA8-444F-B326-08390E86B9F4}" type="pres">
      <dgm:prSet presAssocID="{5A500E01-687F-4A43-B7D2-753350E93880}" presName="root2" presStyleCnt="0"/>
      <dgm:spPr/>
    </dgm:pt>
    <dgm:pt modelId="{3FE0EA21-0A82-4088-834A-55636F0D3FD1}" type="pres">
      <dgm:prSet presAssocID="{5A500E01-687F-4A43-B7D2-753350E93880}" presName="LevelTwoTextNode" presStyleLbl="node2" presStyleIdx="1" presStyleCnt="3" custScaleX="179269" custLinFactNeighborX="87776" custLinFactNeighborY="-11073">
        <dgm:presLayoutVars>
          <dgm:chPref val="3"/>
        </dgm:presLayoutVars>
      </dgm:prSet>
      <dgm:spPr/>
      <dgm:t>
        <a:bodyPr/>
        <a:lstStyle/>
        <a:p>
          <a:endParaRPr lang="es-PE"/>
        </a:p>
      </dgm:t>
    </dgm:pt>
    <dgm:pt modelId="{C0A5096C-2B81-4D55-AE19-FA612B7172AC}" type="pres">
      <dgm:prSet presAssocID="{5A500E01-687F-4A43-B7D2-753350E93880}" presName="level3hierChild" presStyleCnt="0"/>
      <dgm:spPr/>
    </dgm:pt>
    <dgm:pt modelId="{4B93AD51-BA7F-47C4-A1F2-5E02B86C1DFC}" type="pres">
      <dgm:prSet presAssocID="{E3AD0993-3152-4827-9C98-280AF86D850B}" presName="conn2-1" presStyleLbl="parChTrans1D2" presStyleIdx="2" presStyleCnt="3"/>
      <dgm:spPr/>
      <dgm:t>
        <a:bodyPr/>
        <a:lstStyle/>
        <a:p>
          <a:endParaRPr lang="es-PE"/>
        </a:p>
      </dgm:t>
    </dgm:pt>
    <dgm:pt modelId="{FF6D8655-3775-404C-9372-0A4F72D14068}" type="pres">
      <dgm:prSet presAssocID="{E3AD0993-3152-4827-9C98-280AF86D850B}" presName="connTx" presStyleLbl="parChTrans1D2" presStyleIdx="2" presStyleCnt="3"/>
      <dgm:spPr/>
      <dgm:t>
        <a:bodyPr/>
        <a:lstStyle/>
        <a:p>
          <a:endParaRPr lang="es-PE"/>
        </a:p>
      </dgm:t>
    </dgm:pt>
    <dgm:pt modelId="{14CD2A07-7C7C-4872-AE52-30640C6B56F9}" type="pres">
      <dgm:prSet presAssocID="{10184B17-9469-4D1C-929D-FB17EA8CA792}" presName="root2" presStyleCnt="0"/>
      <dgm:spPr/>
    </dgm:pt>
    <dgm:pt modelId="{F20B1FAF-2E36-4CC0-AF4A-056E278D953A}" type="pres">
      <dgm:prSet presAssocID="{10184B17-9469-4D1C-929D-FB17EA8CA792}" presName="LevelTwoTextNode" presStyleLbl="node2" presStyleIdx="2" presStyleCnt="3" custScaleX="177581" custLinFactNeighborX="90308" custLinFactNeighborY="-11073">
        <dgm:presLayoutVars>
          <dgm:chPref val="3"/>
        </dgm:presLayoutVars>
      </dgm:prSet>
      <dgm:spPr/>
      <dgm:t>
        <a:bodyPr/>
        <a:lstStyle/>
        <a:p>
          <a:endParaRPr lang="es-PE"/>
        </a:p>
      </dgm:t>
    </dgm:pt>
    <dgm:pt modelId="{B268783B-AC3A-46D4-9F49-86AC1CD258E1}" type="pres">
      <dgm:prSet presAssocID="{10184B17-9469-4D1C-929D-FB17EA8CA792}" presName="level3hierChild" presStyleCnt="0"/>
      <dgm:spPr/>
    </dgm:pt>
  </dgm:ptLst>
  <dgm:cxnLst>
    <dgm:cxn modelId="{CC9DFA57-A125-40C4-A063-021FADFDF511}" srcId="{203104E4-758D-4C79-BC46-3808ABB3B92B}" destId="{10184B17-9469-4D1C-929D-FB17EA8CA792}" srcOrd="2" destOrd="0" parTransId="{E3AD0993-3152-4827-9C98-280AF86D850B}" sibTransId="{E16DA0FE-2737-4EB7-8A2F-B03DEE611B4C}"/>
    <dgm:cxn modelId="{C2DB7CC7-96B7-4DAE-9798-306482078C39}" type="presOf" srcId="{18D0B6B9-F1C2-425F-8F2C-8CAF98A3F577}" destId="{D130A4C1-77A0-4C1E-9B27-4B5E035B6194}" srcOrd="0" destOrd="0" presId="urn:microsoft.com/office/officeart/2008/layout/HorizontalMultiLevelHierarchy"/>
    <dgm:cxn modelId="{3250FA72-B2D9-4795-8C2B-4AF6589C9823}" type="presOf" srcId="{1F67472D-9DCD-4832-904F-8FE7BBE32F38}" destId="{468BFF3B-D413-4A87-810C-D4424B0D2732}" srcOrd="0" destOrd="0" presId="urn:microsoft.com/office/officeart/2008/layout/HorizontalMultiLevelHierarchy"/>
    <dgm:cxn modelId="{80C6FB63-9458-4F4C-80FF-923792D33C0A}" type="presOf" srcId="{18D0B6B9-F1C2-425F-8F2C-8CAF98A3F577}" destId="{CA460C79-8C9A-4C69-9638-11C5E0F7C4EE}" srcOrd="1" destOrd="0" presId="urn:microsoft.com/office/officeart/2008/layout/HorizontalMultiLevelHierarchy"/>
    <dgm:cxn modelId="{E800A4DF-4A75-4BA4-87BF-1E6B291190AA}" type="presOf" srcId="{5A500E01-687F-4A43-B7D2-753350E93880}" destId="{3FE0EA21-0A82-4088-834A-55636F0D3FD1}" srcOrd="0" destOrd="0" presId="urn:microsoft.com/office/officeart/2008/layout/HorizontalMultiLevelHierarchy"/>
    <dgm:cxn modelId="{F48E2610-2417-4B56-9A39-90FC06DD4448}" type="presOf" srcId="{1F67472D-9DCD-4832-904F-8FE7BBE32F38}" destId="{ED3CDAD7-978E-445D-9C20-22F6B83ADAD4}" srcOrd="1" destOrd="0" presId="urn:microsoft.com/office/officeart/2008/layout/HorizontalMultiLevelHierarchy"/>
    <dgm:cxn modelId="{CB6B45C2-E722-422F-9938-4C9434167D32}" type="presOf" srcId="{203104E4-758D-4C79-BC46-3808ABB3B92B}" destId="{F646B304-CD9F-464C-8998-62A82894676F}" srcOrd="0" destOrd="0" presId="urn:microsoft.com/office/officeart/2008/layout/HorizontalMultiLevelHierarchy"/>
    <dgm:cxn modelId="{6E9BB021-2ED9-46CD-A997-2FC641F19D9C}" type="presOf" srcId="{59C9974A-BE1A-4EAE-B49E-E7D5071D3BBD}" destId="{58027EDE-6495-4F63-BC31-A1CE1D09852D}" srcOrd="0" destOrd="0" presId="urn:microsoft.com/office/officeart/2008/layout/HorizontalMultiLevelHierarchy"/>
    <dgm:cxn modelId="{FA513E3F-935D-4630-AF4B-7C9A716A3AA6}" type="presOf" srcId="{6D74113A-3163-496C-91EE-CC4E6D4BF753}" destId="{7E24A6D2-3B87-4E40-A33D-E5E3E1384B6E}" srcOrd="0" destOrd="0" presId="urn:microsoft.com/office/officeart/2008/layout/HorizontalMultiLevelHierarchy"/>
    <dgm:cxn modelId="{AF2A431A-A40F-4A29-8E15-530216B70D4F}" type="presOf" srcId="{E3AD0993-3152-4827-9C98-280AF86D850B}" destId="{FF6D8655-3775-404C-9372-0A4F72D14068}" srcOrd="1" destOrd="0" presId="urn:microsoft.com/office/officeart/2008/layout/HorizontalMultiLevelHierarchy"/>
    <dgm:cxn modelId="{AA37AE69-F1D0-4616-9084-8439B75A2365}" srcId="{203104E4-758D-4C79-BC46-3808ABB3B92B}" destId="{59C9974A-BE1A-4EAE-B49E-E7D5071D3BBD}" srcOrd="0" destOrd="0" parTransId="{1F67472D-9DCD-4832-904F-8FE7BBE32F38}" sibTransId="{95855E40-23B1-41EC-AAF5-A9144A1FF448}"/>
    <dgm:cxn modelId="{0D2A87F3-4E8A-411B-912D-A9A9722DB797}" srcId="{6D74113A-3163-496C-91EE-CC4E6D4BF753}" destId="{203104E4-758D-4C79-BC46-3808ABB3B92B}" srcOrd="0" destOrd="0" parTransId="{61D2AE6D-6BDF-4ADA-80A9-ECDC82218CAD}" sibTransId="{2F641370-837A-470C-8D72-C06FD1CD31A6}"/>
    <dgm:cxn modelId="{CCD186C6-5AEE-48BF-9258-F4C00C11317E}" type="presOf" srcId="{E3AD0993-3152-4827-9C98-280AF86D850B}" destId="{4B93AD51-BA7F-47C4-A1F2-5E02B86C1DFC}" srcOrd="0" destOrd="0" presId="urn:microsoft.com/office/officeart/2008/layout/HorizontalMultiLevelHierarchy"/>
    <dgm:cxn modelId="{87975986-C422-4AB4-A195-32A61E4D6AF8}" type="presOf" srcId="{10184B17-9469-4D1C-929D-FB17EA8CA792}" destId="{F20B1FAF-2E36-4CC0-AF4A-056E278D953A}" srcOrd="0" destOrd="0" presId="urn:microsoft.com/office/officeart/2008/layout/HorizontalMultiLevelHierarchy"/>
    <dgm:cxn modelId="{E9A65AD7-42EF-4EA0-ACDE-26CC5E29135C}" srcId="{203104E4-758D-4C79-BC46-3808ABB3B92B}" destId="{5A500E01-687F-4A43-B7D2-753350E93880}" srcOrd="1" destOrd="0" parTransId="{18D0B6B9-F1C2-425F-8F2C-8CAF98A3F577}" sibTransId="{11586BB1-F96B-45EE-9037-F61DE5419D4F}"/>
    <dgm:cxn modelId="{CE9F2060-502E-46A5-8551-2F24318490F8}" type="presParOf" srcId="{7E24A6D2-3B87-4E40-A33D-E5E3E1384B6E}" destId="{C1F28300-6080-48FA-A40C-CCD118C3B2BF}" srcOrd="0" destOrd="0" presId="urn:microsoft.com/office/officeart/2008/layout/HorizontalMultiLevelHierarchy"/>
    <dgm:cxn modelId="{266315E4-1B54-43F2-B6F2-6E9E44891B66}" type="presParOf" srcId="{C1F28300-6080-48FA-A40C-CCD118C3B2BF}" destId="{F646B304-CD9F-464C-8998-62A82894676F}" srcOrd="0" destOrd="0" presId="urn:microsoft.com/office/officeart/2008/layout/HorizontalMultiLevelHierarchy"/>
    <dgm:cxn modelId="{4C7C3AE0-E582-48C2-9A83-A058B1827C8F}" type="presParOf" srcId="{C1F28300-6080-48FA-A40C-CCD118C3B2BF}" destId="{9718CF74-00E2-4965-988A-1418E130ABAB}" srcOrd="1" destOrd="0" presId="urn:microsoft.com/office/officeart/2008/layout/HorizontalMultiLevelHierarchy"/>
    <dgm:cxn modelId="{BB725E39-4A99-4DDB-945F-B01A840FA747}" type="presParOf" srcId="{9718CF74-00E2-4965-988A-1418E130ABAB}" destId="{468BFF3B-D413-4A87-810C-D4424B0D2732}" srcOrd="0" destOrd="0" presId="urn:microsoft.com/office/officeart/2008/layout/HorizontalMultiLevelHierarchy"/>
    <dgm:cxn modelId="{439E3F62-74F7-4F49-9574-DB2EC4767C0A}" type="presParOf" srcId="{468BFF3B-D413-4A87-810C-D4424B0D2732}" destId="{ED3CDAD7-978E-445D-9C20-22F6B83ADAD4}" srcOrd="0" destOrd="0" presId="urn:microsoft.com/office/officeart/2008/layout/HorizontalMultiLevelHierarchy"/>
    <dgm:cxn modelId="{1760B4D3-E9E1-440C-BD95-76580F22AE82}" type="presParOf" srcId="{9718CF74-00E2-4965-988A-1418E130ABAB}" destId="{59D4C4F3-4FA8-4883-846F-0C9375A6CE66}" srcOrd="1" destOrd="0" presId="urn:microsoft.com/office/officeart/2008/layout/HorizontalMultiLevelHierarchy"/>
    <dgm:cxn modelId="{306D0A26-6914-4D02-8600-1BF2351DB7C5}" type="presParOf" srcId="{59D4C4F3-4FA8-4883-846F-0C9375A6CE66}" destId="{58027EDE-6495-4F63-BC31-A1CE1D09852D}" srcOrd="0" destOrd="0" presId="urn:microsoft.com/office/officeart/2008/layout/HorizontalMultiLevelHierarchy"/>
    <dgm:cxn modelId="{05D7BA50-8C2E-48F4-928A-5B1625109801}" type="presParOf" srcId="{59D4C4F3-4FA8-4883-846F-0C9375A6CE66}" destId="{2D26CC82-393A-420A-B767-13962F07494F}" srcOrd="1" destOrd="0" presId="urn:microsoft.com/office/officeart/2008/layout/HorizontalMultiLevelHierarchy"/>
    <dgm:cxn modelId="{85E51CD1-6C79-4CF3-A9EC-36860F9E08FE}" type="presParOf" srcId="{9718CF74-00E2-4965-988A-1418E130ABAB}" destId="{D130A4C1-77A0-4C1E-9B27-4B5E035B6194}" srcOrd="2" destOrd="0" presId="urn:microsoft.com/office/officeart/2008/layout/HorizontalMultiLevelHierarchy"/>
    <dgm:cxn modelId="{BD8A5FF0-816E-4371-B838-246BC3082489}" type="presParOf" srcId="{D130A4C1-77A0-4C1E-9B27-4B5E035B6194}" destId="{CA460C79-8C9A-4C69-9638-11C5E0F7C4EE}" srcOrd="0" destOrd="0" presId="urn:microsoft.com/office/officeart/2008/layout/HorizontalMultiLevelHierarchy"/>
    <dgm:cxn modelId="{F5C73003-C7BA-4A48-9D99-61F25FFEB901}" type="presParOf" srcId="{9718CF74-00E2-4965-988A-1418E130ABAB}" destId="{DB7DDD94-BCA8-444F-B326-08390E86B9F4}" srcOrd="3" destOrd="0" presId="urn:microsoft.com/office/officeart/2008/layout/HorizontalMultiLevelHierarchy"/>
    <dgm:cxn modelId="{61A16802-B02D-4434-83A1-A8705022BA6E}" type="presParOf" srcId="{DB7DDD94-BCA8-444F-B326-08390E86B9F4}" destId="{3FE0EA21-0A82-4088-834A-55636F0D3FD1}" srcOrd="0" destOrd="0" presId="urn:microsoft.com/office/officeart/2008/layout/HorizontalMultiLevelHierarchy"/>
    <dgm:cxn modelId="{27DE4B3F-EAEE-421F-87CF-41D95AECA7FC}" type="presParOf" srcId="{DB7DDD94-BCA8-444F-B326-08390E86B9F4}" destId="{C0A5096C-2B81-4D55-AE19-FA612B7172AC}" srcOrd="1" destOrd="0" presId="urn:microsoft.com/office/officeart/2008/layout/HorizontalMultiLevelHierarchy"/>
    <dgm:cxn modelId="{D921B1FB-EA2A-49A7-8A74-884A51B8B20A}" type="presParOf" srcId="{9718CF74-00E2-4965-988A-1418E130ABAB}" destId="{4B93AD51-BA7F-47C4-A1F2-5E02B86C1DFC}" srcOrd="4" destOrd="0" presId="urn:microsoft.com/office/officeart/2008/layout/HorizontalMultiLevelHierarchy"/>
    <dgm:cxn modelId="{FE7B6D8B-155D-44FE-B9D2-5F2256AB4356}" type="presParOf" srcId="{4B93AD51-BA7F-47C4-A1F2-5E02B86C1DFC}" destId="{FF6D8655-3775-404C-9372-0A4F72D14068}" srcOrd="0" destOrd="0" presId="urn:microsoft.com/office/officeart/2008/layout/HorizontalMultiLevelHierarchy"/>
    <dgm:cxn modelId="{10F29547-EF39-4B4F-8AF0-4A830CDBC501}" type="presParOf" srcId="{9718CF74-00E2-4965-988A-1418E130ABAB}" destId="{14CD2A07-7C7C-4872-AE52-30640C6B56F9}" srcOrd="5" destOrd="0" presId="urn:microsoft.com/office/officeart/2008/layout/HorizontalMultiLevelHierarchy"/>
    <dgm:cxn modelId="{72DF61FB-E32D-4640-956E-B4F25A671289}" type="presParOf" srcId="{14CD2A07-7C7C-4872-AE52-30640C6B56F9}" destId="{F20B1FAF-2E36-4CC0-AF4A-056E278D953A}" srcOrd="0" destOrd="0" presId="urn:microsoft.com/office/officeart/2008/layout/HorizontalMultiLevelHierarchy"/>
    <dgm:cxn modelId="{8492166A-6C23-44D6-B620-5AC7DB0B1187}" type="presParOf" srcId="{14CD2A07-7C7C-4872-AE52-30640C6B56F9}" destId="{B268783B-AC3A-46D4-9F49-86AC1CD258E1}" srcOrd="1" destOrd="0" presId="urn:microsoft.com/office/officeart/2008/layout/HorizontalMultiLevelHierarchy"/>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3FBC63-B41B-4892-BBC5-41CF5BD895F6}">
      <dsp:nvSpPr>
        <dsp:cNvPr id="0" name=""/>
        <dsp:cNvSpPr/>
      </dsp:nvSpPr>
      <dsp:spPr>
        <a:xfrm>
          <a:off x="0" y="0"/>
          <a:ext cx="3294378" cy="3845894"/>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6802B3-FE3B-4D1A-BB8C-B02FA2CB3655}">
      <dsp:nvSpPr>
        <dsp:cNvPr id="0" name=""/>
        <dsp:cNvSpPr/>
      </dsp:nvSpPr>
      <dsp:spPr>
        <a:xfrm>
          <a:off x="1647189" y="384964"/>
          <a:ext cx="2141345" cy="1367095"/>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PE" sz="2700" kern="1200" dirty="0" smtClean="0"/>
            <a:t>Constitución</a:t>
          </a:r>
          <a:endParaRPr lang="es-PE" sz="2700" kern="1200" dirty="0"/>
        </a:p>
      </dsp:txBody>
      <dsp:txXfrm>
        <a:off x="1713925" y="451700"/>
        <a:ext cx="2007873" cy="1233623"/>
      </dsp:txXfrm>
    </dsp:sp>
    <dsp:sp modelId="{179F2FBD-8901-47AF-8678-57DE35127087}">
      <dsp:nvSpPr>
        <dsp:cNvPr id="0" name=""/>
        <dsp:cNvSpPr/>
      </dsp:nvSpPr>
      <dsp:spPr>
        <a:xfrm>
          <a:off x="1647189" y="1922947"/>
          <a:ext cx="2141345" cy="1367095"/>
        </a:xfrm>
        <a:prstGeom prst="round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PE" sz="2700" kern="1200" dirty="0" smtClean="0"/>
            <a:t>Ley</a:t>
          </a:r>
          <a:endParaRPr lang="es-PE" sz="2700" kern="1200" dirty="0"/>
        </a:p>
      </dsp:txBody>
      <dsp:txXfrm>
        <a:off x="1713925" y="1989683"/>
        <a:ext cx="2007873" cy="12336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F36582-49AE-4F96-8DE0-130B2674C9FF}">
      <dsp:nvSpPr>
        <dsp:cNvPr id="0" name=""/>
        <dsp:cNvSpPr/>
      </dsp:nvSpPr>
      <dsp:spPr>
        <a:xfrm>
          <a:off x="545" y="803813"/>
          <a:ext cx="1227957" cy="61397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s-PE" sz="1500" kern="1200" dirty="0" smtClean="0"/>
            <a:t>Normas de organización</a:t>
          </a:r>
          <a:endParaRPr lang="es-PE" sz="1500" kern="1200" dirty="0"/>
        </a:p>
      </dsp:txBody>
      <dsp:txXfrm>
        <a:off x="18528" y="821796"/>
        <a:ext cx="1191991" cy="578012"/>
      </dsp:txXfrm>
    </dsp:sp>
    <dsp:sp modelId="{666FCB66-93A8-41F4-8AAE-F099628A9219}">
      <dsp:nvSpPr>
        <dsp:cNvPr id="0" name=""/>
        <dsp:cNvSpPr/>
      </dsp:nvSpPr>
      <dsp:spPr>
        <a:xfrm rot="19457599">
          <a:off x="1171647" y="909410"/>
          <a:ext cx="604893" cy="49746"/>
        </a:xfrm>
        <a:custGeom>
          <a:avLst/>
          <a:gdLst/>
          <a:ahLst/>
          <a:cxnLst/>
          <a:rect l="0" t="0" r="0" b="0"/>
          <a:pathLst>
            <a:path>
              <a:moveTo>
                <a:pt x="0" y="24873"/>
              </a:moveTo>
              <a:lnTo>
                <a:pt x="604893" y="24873"/>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458971" y="919161"/>
        <a:ext cx="30244" cy="30244"/>
      </dsp:txXfrm>
    </dsp:sp>
    <dsp:sp modelId="{89B0C411-815A-403F-8DFB-CDDF2BD0F4D7}">
      <dsp:nvSpPr>
        <dsp:cNvPr id="0" name=""/>
        <dsp:cNvSpPr/>
      </dsp:nvSpPr>
      <dsp:spPr>
        <a:xfrm>
          <a:off x="1719685" y="450775"/>
          <a:ext cx="1227957" cy="61397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s-PE" sz="1500" kern="1200" dirty="0" smtClean="0"/>
            <a:t>Sustantivas</a:t>
          </a:r>
          <a:endParaRPr lang="es-PE" sz="1500" kern="1200" dirty="0"/>
        </a:p>
      </dsp:txBody>
      <dsp:txXfrm>
        <a:off x="1737668" y="468758"/>
        <a:ext cx="1191991" cy="578012"/>
      </dsp:txXfrm>
    </dsp:sp>
    <dsp:sp modelId="{1FB50608-D3F7-4EE2-B8CB-9FEDC726B024}">
      <dsp:nvSpPr>
        <dsp:cNvPr id="0" name=""/>
        <dsp:cNvSpPr/>
      </dsp:nvSpPr>
      <dsp:spPr>
        <a:xfrm rot="2142401">
          <a:off x="1171647" y="1262448"/>
          <a:ext cx="604893" cy="49746"/>
        </a:xfrm>
        <a:custGeom>
          <a:avLst/>
          <a:gdLst/>
          <a:ahLst/>
          <a:cxnLst/>
          <a:rect l="0" t="0" r="0" b="0"/>
          <a:pathLst>
            <a:path>
              <a:moveTo>
                <a:pt x="0" y="24873"/>
              </a:moveTo>
              <a:lnTo>
                <a:pt x="604893" y="24873"/>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458971" y="1272199"/>
        <a:ext cx="30244" cy="30244"/>
      </dsp:txXfrm>
    </dsp:sp>
    <dsp:sp modelId="{4A1D582D-F106-4770-9467-C28FB49D0784}">
      <dsp:nvSpPr>
        <dsp:cNvPr id="0" name=""/>
        <dsp:cNvSpPr/>
      </dsp:nvSpPr>
      <dsp:spPr>
        <a:xfrm>
          <a:off x="1719685" y="1156850"/>
          <a:ext cx="1227957" cy="61397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s-PE" sz="1500" kern="1200" dirty="0" smtClean="0"/>
            <a:t>Administración Interna</a:t>
          </a:r>
          <a:endParaRPr lang="es-PE" sz="1500" kern="1200" dirty="0"/>
        </a:p>
      </dsp:txBody>
      <dsp:txXfrm>
        <a:off x="1737668" y="1174833"/>
        <a:ext cx="1191991" cy="5780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82C849-5998-4379-A978-6573CE40D831}">
      <dsp:nvSpPr>
        <dsp:cNvPr id="0" name=""/>
        <dsp:cNvSpPr/>
      </dsp:nvSpPr>
      <dsp:spPr>
        <a:xfrm>
          <a:off x="770" y="1099291"/>
          <a:ext cx="1202895" cy="601447"/>
        </a:xfrm>
        <a:prstGeom prst="roundRect">
          <a:avLst>
            <a:gd name="adj" fmla="val 10000"/>
          </a:avLst>
        </a:prstGeom>
        <a:solidFill>
          <a:schemeClr val="accent1">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PE" sz="1300" kern="1200" dirty="0" smtClean="0"/>
            <a:t>Normas de organización</a:t>
          </a:r>
          <a:endParaRPr lang="es-PE" sz="1300" kern="1200" dirty="0"/>
        </a:p>
      </dsp:txBody>
      <dsp:txXfrm>
        <a:off x="18386" y="1116907"/>
        <a:ext cx="1167663" cy="566215"/>
      </dsp:txXfrm>
    </dsp:sp>
    <dsp:sp modelId="{65DEE3F9-68C4-4508-81D9-F74C8E7F9B63}">
      <dsp:nvSpPr>
        <dsp:cNvPr id="0" name=""/>
        <dsp:cNvSpPr/>
      </dsp:nvSpPr>
      <dsp:spPr>
        <a:xfrm rot="18330795">
          <a:off x="1030090" y="1043806"/>
          <a:ext cx="828310" cy="38188"/>
        </a:xfrm>
        <a:custGeom>
          <a:avLst/>
          <a:gdLst/>
          <a:ahLst/>
          <a:cxnLst/>
          <a:rect l="0" t="0" r="0" b="0"/>
          <a:pathLst>
            <a:path>
              <a:moveTo>
                <a:pt x="0" y="19094"/>
              </a:moveTo>
              <a:lnTo>
                <a:pt x="828310" y="1909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423537" y="1042192"/>
        <a:ext cx="41415" cy="41415"/>
      </dsp:txXfrm>
    </dsp:sp>
    <dsp:sp modelId="{5AAA6CD1-4F7A-4441-8B2B-9A95120C1343}">
      <dsp:nvSpPr>
        <dsp:cNvPr id="0" name=""/>
        <dsp:cNvSpPr/>
      </dsp:nvSpPr>
      <dsp:spPr>
        <a:xfrm>
          <a:off x="1684824" y="425062"/>
          <a:ext cx="1202895" cy="60144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PE" sz="1300" kern="1200" dirty="0" smtClean="0"/>
            <a:t>Autoridad</a:t>
          </a:r>
          <a:endParaRPr lang="es-PE" sz="1300" kern="1200" dirty="0"/>
        </a:p>
      </dsp:txBody>
      <dsp:txXfrm>
        <a:off x="1702440" y="442678"/>
        <a:ext cx="1167663" cy="566215"/>
      </dsp:txXfrm>
    </dsp:sp>
    <dsp:sp modelId="{63C1A392-2FDA-4C0A-82CD-6F605C349118}">
      <dsp:nvSpPr>
        <dsp:cNvPr id="0" name=""/>
        <dsp:cNvSpPr/>
      </dsp:nvSpPr>
      <dsp:spPr>
        <a:xfrm rot="124521">
          <a:off x="1203508" y="1389638"/>
          <a:ext cx="481473" cy="38188"/>
        </a:xfrm>
        <a:custGeom>
          <a:avLst/>
          <a:gdLst/>
          <a:ahLst/>
          <a:cxnLst/>
          <a:rect l="0" t="0" r="0" b="0"/>
          <a:pathLst>
            <a:path>
              <a:moveTo>
                <a:pt x="0" y="19094"/>
              </a:moveTo>
              <a:lnTo>
                <a:pt x="481473" y="1909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432208" y="1396696"/>
        <a:ext cx="24073" cy="24073"/>
      </dsp:txXfrm>
    </dsp:sp>
    <dsp:sp modelId="{5B2855F3-818C-4989-9070-B1FC484AFDE6}">
      <dsp:nvSpPr>
        <dsp:cNvPr id="0" name=""/>
        <dsp:cNvSpPr/>
      </dsp:nvSpPr>
      <dsp:spPr>
        <a:xfrm>
          <a:off x="1684824" y="1116727"/>
          <a:ext cx="1202895" cy="60144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PE" sz="1300" kern="1200" dirty="0" smtClean="0"/>
            <a:t>Responsabilidad</a:t>
          </a:r>
          <a:endParaRPr lang="es-PE" sz="1300" kern="1200" dirty="0"/>
        </a:p>
      </dsp:txBody>
      <dsp:txXfrm>
        <a:off x="1702440" y="1134343"/>
        <a:ext cx="1167663" cy="566215"/>
      </dsp:txXfrm>
    </dsp:sp>
    <dsp:sp modelId="{366E1582-2643-4994-9659-6FFDB3A4D482}">
      <dsp:nvSpPr>
        <dsp:cNvPr id="0" name=""/>
        <dsp:cNvSpPr/>
      </dsp:nvSpPr>
      <dsp:spPr>
        <a:xfrm rot="3350476">
          <a:off x="1015778" y="1735471"/>
          <a:ext cx="856934" cy="38188"/>
        </a:xfrm>
        <a:custGeom>
          <a:avLst/>
          <a:gdLst/>
          <a:ahLst/>
          <a:cxnLst/>
          <a:rect l="0" t="0" r="0" b="0"/>
          <a:pathLst>
            <a:path>
              <a:moveTo>
                <a:pt x="0" y="19094"/>
              </a:moveTo>
              <a:lnTo>
                <a:pt x="856934" y="1909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422822" y="1733142"/>
        <a:ext cx="42846" cy="42846"/>
      </dsp:txXfrm>
    </dsp:sp>
    <dsp:sp modelId="{7794D03C-2669-4852-BEC0-026CF8CDF4DD}">
      <dsp:nvSpPr>
        <dsp:cNvPr id="0" name=""/>
        <dsp:cNvSpPr/>
      </dsp:nvSpPr>
      <dsp:spPr>
        <a:xfrm>
          <a:off x="1684824" y="1808392"/>
          <a:ext cx="1202895" cy="60144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PE" sz="1300" kern="1200" dirty="0" smtClean="0"/>
            <a:t>Subordinación</a:t>
          </a:r>
          <a:endParaRPr lang="es-PE" sz="1300" kern="1200" dirty="0"/>
        </a:p>
      </dsp:txBody>
      <dsp:txXfrm>
        <a:off x="1702440" y="1826008"/>
        <a:ext cx="1167663" cy="5662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1AD71-5382-4673-ABEF-F4206EEF6374}">
      <dsp:nvSpPr>
        <dsp:cNvPr id="0" name=""/>
        <dsp:cNvSpPr/>
      </dsp:nvSpPr>
      <dsp:spPr>
        <a:xfrm>
          <a:off x="1982318" y="1394913"/>
          <a:ext cx="91440" cy="723300"/>
        </a:xfrm>
        <a:custGeom>
          <a:avLst/>
          <a:gdLst/>
          <a:ahLst/>
          <a:cxnLst/>
          <a:rect l="0" t="0" r="0" b="0"/>
          <a:pathLst>
            <a:path>
              <a:moveTo>
                <a:pt x="58645" y="0"/>
              </a:moveTo>
              <a:lnTo>
                <a:pt x="45720" y="72330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dirty="0"/>
        </a:p>
      </dsp:txBody>
      <dsp:txXfrm>
        <a:off x="2009953" y="1738477"/>
        <a:ext cx="36170" cy="36170"/>
      </dsp:txXfrm>
    </dsp:sp>
    <dsp:sp modelId="{9B354073-23CD-4E23-B946-C0949390BD63}">
      <dsp:nvSpPr>
        <dsp:cNvPr id="0" name=""/>
        <dsp:cNvSpPr/>
      </dsp:nvSpPr>
      <dsp:spPr>
        <a:xfrm>
          <a:off x="1979177" y="1344193"/>
          <a:ext cx="91440" cy="91440"/>
        </a:xfrm>
        <a:custGeom>
          <a:avLst/>
          <a:gdLst/>
          <a:ahLst/>
          <a:cxnLst/>
          <a:rect l="0" t="0" r="0" b="0"/>
          <a:pathLst>
            <a:path>
              <a:moveTo>
                <a:pt x="61786" y="50719"/>
              </a:moveTo>
              <a:lnTo>
                <a:pt x="45720" y="457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2024477" y="1389492"/>
        <a:ext cx="841" cy="841"/>
      </dsp:txXfrm>
    </dsp:sp>
    <dsp:sp modelId="{789CF130-D187-482E-93E6-4D1F67D85BD3}">
      <dsp:nvSpPr>
        <dsp:cNvPr id="0" name=""/>
        <dsp:cNvSpPr/>
      </dsp:nvSpPr>
      <dsp:spPr>
        <a:xfrm>
          <a:off x="1979212" y="666607"/>
          <a:ext cx="91440" cy="728305"/>
        </a:xfrm>
        <a:custGeom>
          <a:avLst/>
          <a:gdLst/>
          <a:ahLst/>
          <a:cxnLst/>
          <a:rect l="0" t="0" r="0" b="0"/>
          <a:pathLst>
            <a:path>
              <a:moveTo>
                <a:pt x="61751" y="728305"/>
              </a:moveTo>
              <a:lnTo>
                <a:pt x="45720"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2006720" y="1012548"/>
        <a:ext cx="36424" cy="36424"/>
      </dsp:txXfrm>
    </dsp:sp>
    <dsp:sp modelId="{074AF431-A0FB-4A60-89B6-3ACCF2B1CAAF}">
      <dsp:nvSpPr>
        <dsp:cNvPr id="0" name=""/>
        <dsp:cNvSpPr/>
      </dsp:nvSpPr>
      <dsp:spPr>
        <a:xfrm>
          <a:off x="-84803" y="561779"/>
          <a:ext cx="2585268" cy="166626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ROF</a:t>
          </a:r>
        </a:p>
        <a:p>
          <a:pPr lvl="0" algn="ctr" defTabSz="1066800">
            <a:lnSpc>
              <a:spcPct val="90000"/>
            </a:lnSpc>
            <a:spcBef>
              <a:spcPct val="0"/>
            </a:spcBef>
            <a:spcAft>
              <a:spcPct val="35000"/>
            </a:spcAft>
          </a:pPr>
          <a:r>
            <a:rPr lang="es-PE" sz="2200" kern="1200" dirty="0" smtClean="0"/>
            <a:t>(con voto aprobatorio del Consejo de Ministros)</a:t>
          </a:r>
          <a:endParaRPr lang="es-PE" sz="2200" kern="1200" dirty="0"/>
        </a:p>
      </dsp:txBody>
      <dsp:txXfrm>
        <a:off x="-84803" y="561779"/>
        <a:ext cx="2585268" cy="1666266"/>
      </dsp:txXfrm>
    </dsp:sp>
    <dsp:sp modelId="{B90DE331-CAD3-4D8E-8569-0EF240BF31B7}">
      <dsp:nvSpPr>
        <dsp:cNvPr id="0" name=""/>
        <dsp:cNvSpPr/>
      </dsp:nvSpPr>
      <dsp:spPr>
        <a:xfrm>
          <a:off x="2024932" y="380938"/>
          <a:ext cx="2539554" cy="57133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Estructura orgánica</a:t>
          </a:r>
          <a:endParaRPr lang="es-PE" sz="2400" kern="1200" dirty="0"/>
        </a:p>
      </dsp:txBody>
      <dsp:txXfrm>
        <a:off x="2024932" y="380938"/>
        <a:ext cx="2539554" cy="571338"/>
      </dsp:txXfrm>
    </dsp:sp>
    <dsp:sp modelId="{EDFFD0DC-FDA3-4307-B6B1-273B3B7130D1}">
      <dsp:nvSpPr>
        <dsp:cNvPr id="0" name=""/>
        <dsp:cNvSpPr/>
      </dsp:nvSpPr>
      <dsp:spPr>
        <a:xfrm>
          <a:off x="2024897" y="1071684"/>
          <a:ext cx="2539589" cy="63645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Funciones</a:t>
          </a:r>
          <a:endParaRPr lang="es-PE" sz="1900" kern="1200" dirty="0"/>
        </a:p>
      </dsp:txBody>
      <dsp:txXfrm>
        <a:off x="2024897" y="1071684"/>
        <a:ext cx="2539589" cy="636457"/>
      </dsp:txXfrm>
    </dsp:sp>
    <dsp:sp modelId="{04B95C0E-A8F3-4B77-8EA0-DF0411E8BDC7}">
      <dsp:nvSpPr>
        <dsp:cNvPr id="0" name=""/>
        <dsp:cNvSpPr/>
      </dsp:nvSpPr>
      <dsp:spPr>
        <a:xfrm>
          <a:off x="2028038" y="1788983"/>
          <a:ext cx="2536448" cy="65845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Atribuciones (competencias)</a:t>
          </a:r>
          <a:endParaRPr lang="es-PE" sz="2400" kern="1200" dirty="0"/>
        </a:p>
      </dsp:txBody>
      <dsp:txXfrm>
        <a:off x="2028038" y="1788983"/>
        <a:ext cx="2536448" cy="6584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3AD51-BA7F-47C4-A1F2-5E02B86C1DFC}">
      <dsp:nvSpPr>
        <dsp:cNvPr id="0" name=""/>
        <dsp:cNvSpPr/>
      </dsp:nvSpPr>
      <dsp:spPr>
        <a:xfrm>
          <a:off x="1646498" y="1224268"/>
          <a:ext cx="919787" cy="530013"/>
        </a:xfrm>
        <a:custGeom>
          <a:avLst/>
          <a:gdLst/>
          <a:ahLst/>
          <a:cxnLst/>
          <a:rect l="0" t="0" r="0" b="0"/>
          <a:pathLst>
            <a:path>
              <a:moveTo>
                <a:pt x="0" y="0"/>
              </a:moveTo>
              <a:lnTo>
                <a:pt x="459893" y="0"/>
              </a:lnTo>
              <a:lnTo>
                <a:pt x="459893" y="530013"/>
              </a:lnTo>
              <a:lnTo>
                <a:pt x="919787" y="53001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646498" y="1224268"/>
        <a:ext cx="919787" cy="530013"/>
      </dsp:txXfrm>
    </dsp:sp>
    <dsp:sp modelId="{D130A4C1-77A0-4C1E-9B27-4B5E035B6194}">
      <dsp:nvSpPr>
        <dsp:cNvPr id="0" name=""/>
        <dsp:cNvSpPr/>
      </dsp:nvSpPr>
      <dsp:spPr>
        <a:xfrm>
          <a:off x="1646498" y="1127034"/>
          <a:ext cx="894029" cy="91440"/>
        </a:xfrm>
        <a:custGeom>
          <a:avLst/>
          <a:gdLst/>
          <a:ahLst/>
          <a:cxnLst/>
          <a:rect l="0" t="0" r="0" b="0"/>
          <a:pathLst>
            <a:path>
              <a:moveTo>
                <a:pt x="0" y="97234"/>
              </a:moveTo>
              <a:lnTo>
                <a:pt x="447014" y="97234"/>
              </a:lnTo>
              <a:lnTo>
                <a:pt x="447014" y="45720"/>
              </a:lnTo>
              <a:lnTo>
                <a:pt x="894029" y="457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646498" y="1127034"/>
        <a:ext cx="894029" cy="91440"/>
      </dsp:txXfrm>
    </dsp:sp>
    <dsp:sp modelId="{468BFF3B-D413-4A87-810C-D4424B0D2732}">
      <dsp:nvSpPr>
        <dsp:cNvPr id="0" name=""/>
        <dsp:cNvSpPr/>
      </dsp:nvSpPr>
      <dsp:spPr>
        <a:xfrm>
          <a:off x="1646498" y="588333"/>
          <a:ext cx="894029" cy="635935"/>
        </a:xfrm>
        <a:custGeom>
          <a:avLst/>
          <a:gdLst/>
          <a:ahLst/>
          <a:cxnLst/>
          <a:rect l="0" t="0" r="0" b="0"/>
          <a:pathLst>
            <a:path>
              <a:moveTo>
                <a:pt x="0" y="635935"/>
              </a:moveTo>
              <a:lnTo>
                <a:pt x="447014" y="635935"/>
              </a:lnTo>
              <a:lnTo>
                <a:pt x="447014" y="0"/>
              </a:lnTo>
              <a:lnTo>
                <a:pt x="894029"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646498" y="588333"/>
        <a:ext cx="894029" cy="635935"/>
      </dsp:txXfrm>
    </dsp:sp>
    <dsp:sp modelId="{F646B304-CD9F-464C-8998-62A82894676F}">
      <dsp:nvSpPr>
        <dsp:cNvPr id="0" name=""/>
        <dsp:cNvSpPr/>
      </dsp:nvSpPr>
      <dsp:spPr>
        <a:xfrm>
          <a:off x="189619" y="991657"/>
          <a:ext cx="2448537" cy="4652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s-PE" sz="3000" kern="1200" dirty="0" smtClean="0"/>
            <a:t>Principios</a:t>
          </a:r>
          <a:endParaRPr lang="es-PE" sz="3000" kern="1200" dirty="0"/>
        </a:p>
      </dsp:txBody>
      <dsp:txXfrm>
        <a:off x="189619" y="991657"/>
        <a:ext cx="2448537" cy="465222"/>
      </dsp:txXfrm>
    </dsp:sp>
    <dsp:sp modelId="{58027EDE-6495-4F63-BC31-A1CE1D09852D}">
      <dsp:nvSpPr>
        <dsp:cNvPr id="0" name=""/>
        <dsp:cNvSpPr/>
      </dsp:nvSpPr>
      <dsp:spPr>
        <a:xfrm>
          <a:off x="2540528" y="355722"/>
          <a:ext cx="2735516" cy="4652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Competencia </a:t>
          </a:r>
          <a:endParaRPr lang="es-PE" sz="2400" kern="1200" dirty="0"/>
        </a:p>
      </dsp:txBody>
      <dsp:txXfrm>
        <a:off x="2540528" y="355722"/>
        <a:ext cx="2735516" cy="465222"/>
      </dsp:txXfrm>
    </dsp:sp>
    <dsp:sp modelId="{3FE0EA21-0A82-4088-834A-55636F0D3FD1}">
      <dsp:nvSpPr>
        <dsp:cNvPr id="0" name=""/>
        <dsp:cNvSpPr/>
      </dsp:nvSpPr>
      <dsp:spPr>
        <a:xfrm>
          <a:off x="2540528" y="940143"/>
          <a:ext cx="2735516" cy="4652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PE" sz="2300" kern="1200" dirty="0" smtClean="0"/>
            <a:t>Transparencia</a:t>
          </a:r>
          <a:endParaRPr lang="es-PE" sz="2300" kern="1200" dirty="0"/>
        </a:p>
      </dsp:txBody>
      <dsp:txXfrm>
        <a:off x="2540528" y="940143"/>
        <a:ext cx="2735516" cy="465222"/>
      </dsp:txXfrm>
    </dsp:sp>
    <dsp:sp modelId="{F20B1FAF-2E36-4CC0-AF4A-056E278D953A}">
      <dsp:nvSpPr>
        <dsp:cNvPr id="0" name=""/>
        <dsp:cNvSpPr/>
      </dsp:nvSpPr>
      <dsp:spPr>
        <a:xfrm>
          <a:off x="2566286" y="1521670"/>
          <a:ext cx="2709758" cy="4652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PE" sz="2300" kern="1200" dirty="0" smtClean="0"/>
            <a:t>Jerarquía</a:t>
          </a:r>
          <a:endParaRPr lang="es-PE" sz="2300" kern="1200" dirty="0"/>
        </a:p>
      </dsp:txBody>
      <dsp:txXfrm>
        <a:off x="2566286" y="1521670"/>
        <a:ext cx="2709758" cy="46522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346C22D2-9163-4C4C-BDD0-B6B836222997}" type="datetimeFigureOut">
              <a:rPr lang="es-PE" smtClean="0"/>
              <a:t>06/10/2015</a:t>
            </a:fld>
            <a:endParaRPr lang="es-PE"/>
          </a:p>
        </p:txBody>
      </p:sp>
      <p:sp>
        <p:nvSpPr>
          <p:cNvPr id="4" name="Marcador de pie de página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s-PE"/>
          </a:p>
        </p:txBody>
      </p:sp>
      <p:sp>
        <p:nvSpPr>
          <p:cNvPr id="5" name="Marcador de número de diapositiva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1035A6D4-FFCB-4DA4-B928-EF937BA288DF}" type="slidenum">
              <a:rPr lang="es-PE" smtClean="0"/>
              <a:t>‹Nº›</a:t>
            </a:fld>
            <a:endParaRPr lang="es-PE"/>
          </a:p>
        </p:txBody>
      </p:sp>
    </p:spTree>
    <p:extLst>
      <p:ext uri="{BB962C8B-B14F-4D97-AF65-F5344CB8AC3E}">
        <p14:creationId xmlns:p14="http://schemas.microsoft.com/office/powerpoint/2010/main" val="713182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2A4F9A8-6423-4C01-A088-EF46ABAA6CB9}" type="datetimeFigureOut">
              <a:rPr lang="es-PE" smtClean="0"/>
              <a:t>06/10/2015</a:t>
            </a:fld>
            <a:endParaRPr lang="es-PE"/>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PE"/>
          </a:p>
        </p:txBody>
      </p:sp>
      <p:sp>
        <p:nvSpPr>
          <p:cNvPr id="5" name="4 Marcador de notas"/>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5 Marcador de pie de página"/>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s-PE"/>
          </a:p>
        </p:txBody>
      </p:sp>
      <p:sp>
        <p:nvSpPr>
          <p:cNvPr id="7" name="6 Marcador de número de diapositiva"/>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FA0405C4-8050-4921-A7AE-60977928156A}" type="slidenum">
              <a:rPr lang="es-PE" smtClean="0"/>
              <a:t>‹Nº›</a:t>
            </a:fld>
            <a:endParaRPr lang="es-PE"/>
          </a:p>
        </p:txBody>
      </p:sp>
    </p:spTree>
    <p:extLst>
      <p:ext uri="{BB962C8B-B14F-4D97-AF65-F5344CB8AC3E}">
        <p14:creationId xmlns:p14="http://schemas.microsoft.com/office/powerpoint/2010/main" val="4125776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17575" y="744538"/>
            <a:ext cx="4962525" cy="3722687"/>
          </a:xfrm>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1475323D-BAE8-4D2D-ADA9-59BC610BFA55}" type="slidenum">
              <a:rPr lang="es-PE" smtClean="0">
                <a:solidFill>
                  <a:prstClr val="black"/>
                </a:solidFill>
              </a:rPr>
              <a:pPr/>
              <a:t>17</a:t>
            </a:fld>
            <a:endParaRPr lang="es-PE">
              <a:solidFill>
                <a:prstClr val="black"/>
              </a:solidFill>
            </a:endParaRPr>
          </a:p>
        </p:txBody>
      </p:sp>
    </p:spTree>
    <p:extLst>
      <p:ext uri="{BB962C8B-B14F-4D97-AF65-F5344CB8AC3E}">
        <p14:creationId xmlns:p14="http://schemas.microsoft.com/office/powerpoint/2010/main" val="2567493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17575" y="744538"/>
            <a:ext cx="4962525" cy="3722687"/>
          </a:xfrm>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10"/>
          </p:nvPr>
        </p:nvSpPr>
        <p:spPr/>
        <p:txBody>
          <a:bodyPr/>
          <a:lstStyle/>
          <a:p>
            <a:fld id="{1475323D-BAE8-4D2D-ADA9-59BC610BFA55}" type="slidenum">
              <a:rPr lang="es-PE" smtClean="0">
                <a:solidFill>
                  <a:prstClr val="black"/>
                </a:solidFill>
              </a:rPr>
              <a:pPr/>
              <a:t>18</a:t>
            </a:fld>
            <a:endParaRPr lang="es-PE">
              <a:solidFill>
                <a:prstClr val="black"/>
              </a:solidFill>
            </a:endParaRPr>
          </a:p>
        </p:txBody>
      </p:sp>
    </p:spTree>
    <p:extLst>
      <p:ext uri="{BB962C8B-B14F-4D97-AF65-F5344CB8AC3E}">
        <p14:creationId xmlns:p14="http://schemas.microsoft.com/office/powerpoint/2010/main" val="3565850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17575" y="744538"/>
            <a:ext cx="4962525" cy="3722687"/>
          </a:xfrm>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B80A2FD5-DCA4-48A8-8FCE-0CF253789C9B}" type="slidenum">
              <a:rPr lang="es-PE" smtClean="0">
                <a:solidFill>
                  <a:prstClr val="black"/>
                </a:solidFill>
              </a:rPr>
              <a:pPr/>
              <a:t>29</a:t>
            </a:fld>
            <a:endParaRPr lang="es-PE">
              <a:solidFill>
                <a:prstClr val="black"/>
              </a:solidFill>
            </a:endParaRPr>
          </a:p>
        </p:txBody>
      </p:sp>
    </p:spTree>
    <p:extLst>
      <p:ext uri="{BB962C8B-B14F-4D97-AF65-F5344CB8AC3E}">
        <p14:creationId xmlns:p14="http://schemas.microsoft.com/office/powerpoint/2010/main" val="330919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108"/>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298E4723-03D4-4692-9BD4-188CCA0C5B90}" type="slidenum">
              <a:rPr lang="es-PE"/>
              <a:pPr>
                <a:defRPr/>
              </a:pPr>
              <a:t>‹Nº›</a:t>
            </a:fld>
            <a:endParaRPr lang="es-PE"/>
          </a:p>
        </p:txBody>
      </p:sp>
      <p:sp>
        <p:nvSpPr>
          <p:cNvPr id="5"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6" name="Date Placeholder 3"/>
          <p:cNvSpPr>
            <a:spLocks noGrp="1"/>
          </p:cNvSpPr>
          <p:nvPr>
            <p:ph type="dt" sz="half" idx="12"/>
          </p:nvPr>
        </p:nvSpPr>
        <p:spPr/>
        <p:txBody>
          <a:bodyPr/>
          <a:lstStyle>
            <a:lvl1pPr>
              <a:defRPr/>
            </a:lvl1pPr>
          </a:lstStyle>
          <a:p>
            <a:pPr>
              <a:defRPr/>
            </a:pPr>
            <a:fld id="{612F146C-1D69-48FB-BAC2-D075C9F9C7C5}"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921035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706FF76B-2DB7-4439-9913-207288DE70C3}" type="slidenum">
              <a:rPr lang="es-PE"/>
              <a:pPr>
                <a:defRPr/>
              </a:pPr>
              <a:t>‹Nº›</a:t>
            </a:fld>
            <a:endParaRPr lang="es-PE"/>
          </a:p>
        </p:txBody>
      </p:sp>
      <p:sp>
        <p:nvSpPr>
          <p:cNvPr id="5"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6" name="Date Placeholder 3"/>
          <p:cNvSpPr>
            <a:spLocks noGrp="1"/>
          </p:cNvSpPr>
          <p:nvPr>
            <p:ph type="dt" sz="half" idx="12"/>
          </p:nvPr>
        </p:nvSpPr>
        <p:spPr/>
        <p:txBody>
          <a:bodyPr/>
          <a:lstStyle>
            <a:lvl1pPr>
              <a:defRPr/>
            </a:lvl1pPr>
          </a:lstStyle>
          <a:p>
            <a:pPr>
              <a:defRPr/>
            </a:pPr>
            <a:fld id="{1760DFF2-0392-4A8C-8311-A04F0069B540}"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304469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746"/>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746"/>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5A62AC67-8E54-408B-AF3C-05A6C043C6D1}" type="slidenum">
              <a:rPr lang="es-PE"/>
              <a:pPr>
                <a:defRPr/>
              </a:pPr>
              <a:t>‹Nº›</a:t>
            </a:fld>
            <a:endParaRPr lang="es-PE"/>
          </a:p>
        </p:txBody>
      </p:sp>
      <p:sp>
        <p:nvSpPr>
          <p:cNvPr id="5"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6" name="Date Placeholder 3"/>
          <p:cNvSpPr>
            <a:spLocks noGrp="1"/>
          </p:cNvSpPr>
          <p:nvPr>
            <p:ph type="dt" sz="half" idx="12"/>
          </p:nvPr>
        </p:nvSpPr>
        <p:spPr/>
        <p:txBody>
          <a:bodyPr/>
          <a:lstStyle>
            <a:lvl1pPr>
              <a:defRPr/>
            </a:lvl1pPr>
          </a:lstStyle>
          <a:p>
            <a:pPr>
              <a:defRPr/>
            </a:pPr>
            <a:fld id="{9905EB49-4725-4328-B485-126495FDAE10}"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1614551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882083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736144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847"/>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572"/>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150373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40843692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9"/>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693294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4964508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962550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53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617648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446744C4-6A58-4193-B95D-9A985F2D7CB6}" type="slidenum">
              <a:rPr lang="es-PE"/>
              <a:pPr>
                <a:defRPr/>
              </a:pPr>
              <a:t>‹Nº›</a:t>
            </a:fld>
            <a:endParaRPr lang="es-PE"/>
          </a:p>
        </p:txBody>
      </p:sp>
      <p:sp>
        <p:nvSpPr>
          <p:cNvPr id="5"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6" name="Date Placeholder 3"/>
          <p:cNvSpPr>
            <a:spLocks noGrp="1"/>
          </p:cNvSpPr>
          <p:nvPr>
            <p:ph type="dt" sz="half" idx="12"/>
          </p:nvPr>
        </p:nvSpPr>
        <p:spPr/>
        <p:txBody>
          <a:bodyPr/>
          <a:lstStyle>
            <a:lvl1pPr>
              <a:defRPr/>
            </a:lvl1pPr>
          </a:lstStyle>
          <a:p>
            <a:pPr>
              <a:defRPr/>
            </a:pPr>
            <a:fld id="{6695E3EF-4949-4264-A038-8FA548F186A6}"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9308941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534"/>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8874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9080504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6"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2"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0830280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9253708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9776724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845"/>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570"/>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5978567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4607833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9"/>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7982714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7857029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16134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Slide Number Placeholder 5"/>
          <p:cNvSpPr>
            <a:spLocks noGrp="1"/>
          </p:cNvSpPr>
          <p:nvPr>
            <p:ph type="sldNum" sz="quarter" idx="10"/>
          </p:nvPr>
        </p:nvSpPr>
        <p:spPr>
          <a:ln/>
        </p:spPr>
        <p:txBody>
          <a:bodyPr/>
          <a:lstStyle>
            <a:lvl1pPr>
              <a:defRPr/>
            </a:lvl1pPr>
          </a:lstStyle>
          <a:p>
            <a:pPr>
              <a:defRPr/>
            </a:pPr>
            <a:fld id="{4E2E2962-8BE5-46C2-A943-295D6743502E}" type="slidenum">
              <a:rPr lang="es-PE"/>
              <a:pPr>
                <a:defRPr/>
              </a:pPr>
              <a:t>‹Nº›</a:t>
            </a:fld>
            <a:endParaRPr lang="es-PE"/>
          </a:p>
        </p:txBody>
      </p:sp>
      <p:sp>
        <p:nvSpPr>
          <p:cNvPr id="5"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6" name="Date Placeholder 3"/>
          <p:cNvSpPr>
            <a:spLocks noGrp="1"/>
          </p:cNvSpPr>
          <p:nvPr>
            <p:ph type="dt" sz="half" idx="12"/>
          </p:nvPr>
        </p:nvSpPr>
        <p:spPr/>
        <p:txBody>
          <a:bodyPr/>
          <a:lstStyle>
            <a:lvl1pPr>
              <a:defRPr/>
            </a:lvl1pPr>
          </a:lstStyle>
          <a:p>
            <a:pPr>
              <a:defRPr/>
            </a:pPr>
            <a:fld id="{6EBE5A7B-A3CC-4481-B526-20DA32C130BE}"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4956364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53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3973223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532"/>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0879834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0265623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6"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2"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9925161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0887862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1570472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829"/>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55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6712364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5970921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9"/>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3194984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888122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433B02E9-39CB-4488-B9F2-7AC415FA1C15}" type="slidenum">
              <a:rPr lang="es-PE"/>
              <a:pPr>
                <a:defRPr/>
              </a:pPr>
              <a:t>‹Nº›</a:t>
            </a:fld>
            <a:endParaRPr lang="es-PE"/>
          </a:p>
        </p:txBody>
      </p:sp>
      <p:sp>
        <p:nvSpPr>
          <p:cNvPr id="6"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7" name="Date Placeholder 3"/>
          <p:cNvSpPr>
            <a:spLocks noGrp="1"/>
          </p:cNvSpPr>
          <p:nvPr>
            <p:ph type="dt" sz="half" idx="12"/>
          </p:nvPr>
        </p:nvSpPr>
        <p:spPr/>
        <p:txBody>
          <a:bodyPr/>
          <a:lstStyle>
            <a:lvl1pPr>
              <a:defRPr/>
            </a:lvl1pPr>
          </a:lstStyle>
          <a:p>
            <a:pPr>
              <a:defRPr/>
            </a:pPr>
            <a:fld id="{D8528A5E-C67D-4DF3-8C0A-F4FD34FAD8D7}"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40180197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61804712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51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9973799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51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4517266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2893109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6"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2"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5708574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19256540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6469779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805"/>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530"/>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4344220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06869306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9"/>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537388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8BD800CC-E9A3-414F-96E5-75DDEF733725}" type="slidenum">
              <a:rPr lang="es-PE"/>
              <a:pPr>
                <a:defRPr/>
              </a:pPr>
              <a:t>‹Nº›</a:t>
            </a:fld>
            <a:endParaRPr lang="es-PE"/>
          </a:p>
        </p:txBody>
      </p:sp>
      <p:sp>
        <p:nvSpPr>
          <p:cNvPr id="8"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9" name="Date Placeholder 3"/>
          <p:cNvSpPr>
            <a:spLocks noGrp="1"/>
          </p:cNvSpPr>
          <p:nvPr>
            <p:ph type="dt" sz="half" idx="12"/>
          </p:nvPr>
        </p:nvSpPr>
        <p:spPr/>
        <p:txBody>
          <a:bodyPr/>
          <a:lstStyle>
            <a:lvl1pPr>
              <a:defRPr/>
            </a:lvl1pPr>
          </a:lstStyle>
          <a:p>
            <a:pPr>
              <a:defRPr/>
            </a:pPr>
            <a:fld id="{48FC8D4D-A37A-4466-B950-43412B05C6C6}"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38699443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51497181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50588620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49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7891527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492"/>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65134933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4632387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6"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2"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63218737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94850717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12952181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73"/>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49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80163589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97369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076FCAB-2DAC-4835-8166-0AB1ACC1FE0E}" type="slidenum">
              <a:rPr lang="es-PE"/>
              <a:pPr>
                <a:defRPr/>
              </a:pPr>
              <a:t>‹Nº›</a:t>
            </a:fld>
            <a:endParaRPr lang="es-PE"/>
          </a:p>
        </p:txBody>
      </p:sp>
      <p:sp>
        <p:nvSpPr>
          <p:cNvPr id="4"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5" name="Date Placeholder 3"/>
          <p:cNvSpPr>
            <a:spLocks noGrp="1"/>
          </p:cNvSpPr>
          <p:nvPr>
            <p:ph type="dt" sz="half" idx="12"/>
          </p:nvPr>
        </p:nvSpPr>
        <p:spPr/>
        <p:txBody>
          <a:bodyPr/>
          <a:lstStyle>
            <a:lvl1pPr>
              <a:defRPr/>
            </a:lvl1pPr>
          </a:lstStyle>
          <a:p>
            <a:pPr>
              <a:defRPr/>
            </a:pPr>
            <a:fld id="{A8CDBCF8-F242-4972-A1E0-CE7D1B077190}"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27517422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9"/>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85828369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814608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2002649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46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16240936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46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57175074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05544309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6"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2"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84587386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lvl1pPr>
              <a:defRPr/>
            </a:lvl1pPr>
          </a:lstStyle>
          <a:p>
            <a:pPr>
              <a:defRPr/>
            </a:pPr>
            <a:fld id="{1EB6F331-E4E5-465B-9352-FD45249F8B1F}" type="datetimeFigureOut">
              <a:rPr lang="es-PE">
                <a:solidFill>
                  <a:prstClr val="black">
                    <a:tint val="75000"/>
                  </a:prstClr>
                </a:solidFill>
              </a:rPr>
              <a:pPr>
                <a:def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F6F40C48-C5EB-4F9A-8696-83A0E279C500}" type="slidenum">
              <a:rPr lang="es-PE"/>
              <a:pPr>
                <a:defRPr/>
              </a:pPr>
              <a:t>‹Nº›</a:t>
            </a:fld>
            <a:endParaRPr lang="es-PE"/>
          </a:p>
        </p:txBody>
      </p:sp>
    </p:spTree>
    <p:extLst>
      <p:ext uri="{BB962C8B-B14F-4D97-AF65-F5344CB8AC3E}">
        <p14:creationId xmlns:p14="http://schemas.microsoft.com/office/powerpoint/2010/main" val="305254464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lvl1pPr>
              <a:defRPr/>
            </a:lvl1pPr>
          </a:lstStyle>
          <a:p>
            <a:pPr>
              <a:defRPr/>
            </a:pPr>
            <a:fld id="{A6717827-F3EC-41F7-883E-C5EB1E396CC9}" type="datetimeFigureOut">
              <a:rPr lang="es-PE">
                <a:solidFill>
                  <a:prstClr val="black">
                    <a:tint val="75000"/>
                  </a:prstClr>
                </a:solidFill>
              </a:rPr>
              <a:pPr>
                <a:def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D28C42A8-5D68-456A-9B58-9209E4418343}" type="slidenum">
              <a:rPr lang="es-PE"/>
              <a:pPr>
                <a:defRPr/>
              </a:pPr>
              <a:t>‹Nº›</a:t>
            </a:fld>
            <a:endParaRPr lang="es-PE"/>
          </a:p>
        </p:txBody>
      </p:sp>
    </p:spTree>
    <p:extLst>
      <p:ext uri="{BB962C8B-B14F-4D97-AF65-F5344CB8AC3E}">
        <p14:creationId xmlns:p14="http://schemas.microsoft.com/office/powerpoint/2010/main" val="101370273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53"/>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47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5A5D6F61-F10A-49D5-8657-41007C7198E6}" type="datetimeFigureOut">
              <a:rPr lang="es-PE">
                <a:solidFill>
                  <a:prstClr val="black">
                    <a:tint val="75000"/>
                  </a:prstClr>
                </a:solidFill>
              </a:rPr>
              <a:pPr>
                <a:def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1175CE0B-8C21-4C94-AC1E-ED5FD936AD13}" type="slidenum">
              <a:rPr lang="es-PE"/>
              <a:pPr>
                <a:defRPr/>
              </a:pPr>
              <a:t>‹Nº›</a:t>
            </a:fld>
            <a:endParaRPr lang="es-PE"/>
          </a:p>
        </p:txBody>
      </p:sp>
    </p:spTree>
    <p:extLst>
      <p:ext uri="{BB962C8B-B14F-4D97-AF65-F5344CB8AC3E}">
        <p14:creationId xmlns:p14="http://schemas.microsoft.com/office/powerpoint/2010/main" val="405473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54C08206-29FD-4DCA-B1F8-337387BA7A1B}" type="slidenum">
              <a:rPr lang="es-PE"/>
              <a:pPr>
                <a:defRPr/>
              </a:pPr>
              <a:t>‹Nº›</a:t>
            </a:fld>
            <a:endParaRPr lang="es-PE"/>
          </a:p>
        </p:txBody>
      </p:sp>
      <p:sp>
        <p:nvSpPr>
          <p:cNvPr id="3"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4" name="Date Placeholder 3"/>
          <p:cNvSpPr>
            <a:spLocks noGrp="1"/>
          </p:cNvSpPr>
          <p:nvPr>
            <p:ph type="dt" sz="half" idx="12"/>
          </p:nvPr>
        </p:nvSpPr>
        <p:spPr/>
        <p:txBody>
          <a:bodyPr/>
          <a:lstStyle>
            <a:lvl1pPr>
              <a:defRPr/>
            </a:lvl1pPr>
          </a:lstStyle>
          <a:p>
            <a:pPr>
              <a:defRPr/>
            </a:pPr>
            <a:fld id="{69B0441A-69DA-4D24-BC35-240F152C438C}"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196351014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3"/>
          <p:cNvSpPr>
            <a:spLocks noGrp="1"/>
          </p:cNvSpPr>
          <p:nvPr>
            <p:ph type="dt" sz="half" idx="10"/>
          </p:nvPr>
        </p:nvSpPr>
        <p:spPr/>
        <p:txBody>
          <a:bodyPr/>
          <a:lstStyle>
            <a:lvl1pPr>
              <a:defRPr/>
            </a:lvl1pPr>
          </a:lstStyle>
          <a:p>
            <a:pPr>
              <a:defRPr/>
            </a:pPr>
            <a:fld id="{8F4AECDE-9650-4302-A22D-AE0CFF33F5D8}" type="datetimeFigureOut">
              <a:rPr lang="es-PE">
                <a:solidFill>
                  <a:prstClr val="black">
                    <a:tint val="75000"/>
                  </a:prstClr>
                </a:solidFill>
              </a:rPr>
              <a:pPr>
                <a:defRPr/>
              </a:pPr>
              <a:t>06/10/2015</a:t>
            </a:fld>
            <a:endParaRPr lang="es-PE">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pPr>
              <a:defRPr/>
            </a:pPr>
            <a:fld id="{21AEC96F-C5A8-44C2-BA45-42DAC741751A}" type="slidenum">
              <a:rPr lang="es-PE"/>
              <a:pPr>
                <a:defRPr/>
              </a:pPr>
              <a:t>‹Nº›</a:t>
            </a:fld>
            <a:endParaRPr lang="es-PE"/>
          </a:p>
        </p:txBody>
      </p:sp>
    </p:spTree>
    <p:extLst>
      <p:ext uri="{BB962C8B-B14F-4D97-AF65-F5344CB8AC3E}">
        <p14:creationId xmlns:p14="http://schemas.microsoft.com/office/powerpoint/2010/main" val="186652713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9"/>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3"/>
          <p:cNvSpPr>
            <a:spLocks noGrp="1"/>
          </p:cNvSpPr>
          <p:nvPr>
            <p:ph type="dt" sz="half" idx="10"/>
          </p:nvPr>
        </p:nvSpPr>
        <p:spPr/>
        <p:txBody>
          <a:bodyPr/>
          <a:lstStyle>
            <a:lvl1pPr>
              <a:defRPr/>
            </a:lvl1pPr>
          </a:lstStyle>
          <a:p>
            <a:pPr>
              <a:defRPr/>
            </a:pPr>
            <a:fld id="{77351056-4691-4A51-AED5-C5E540F5F9BC}" type="datetimeFigureOut">
              <a:rPr lang="es-PE">
                <a:solidFill>
                  <a:prstClr val="black">
                    <a:tint val="75000"/>
                  </a:prstClr>
                </a:solidFill>
              </a:rPr>
              <a:pPr>
                <a:defRPr/>
              </a:pPr>
              <a:t>06/10/2015</a:t>
            </a:fld>
            <a:endParaRPr lang="es-PE">
              <a:solidFill>
                <a:prstClr val="black">
                  <a:tint val="75000"/>
                </a:prstClr>
              </a:solidFill>
            </a:endParaRPr>
          </a:p>
        </p:txBody>
      </p:sp>
      <p:sp>
        <p:nvSpPr>
          <p:cNvPr id="8"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9" name="Marcador de número de diapositiva 5"/>
          <p:cNvSpPr>
            <a:spLocks noGrp="1"/>
          </p:cNvSpPr>
          <p:nvPr>
            <p:ph type="sldNum" sz="quarter" idx="12"/>
          </p:nvPr>
        </p:nvSpPr>
        <p:spPr/>
        <p:txBody>
          <a:bodyPr/>
          <a:lstStyle>
            <a:lvl1pPr>
              <a:defRPr/>
            </a:lvl1pPr>
          </a:lstStyle>
          <a:p>
            <a:pPr>
              <a:defRPr/>
            </a:pPr>
            <a:fld id="{3EE5ED0B-7015-45C8-8707-FF5E39A4BBAA}" type="slidenum">
              <a:rPr lang="es-PE"/>
              <a:pPr>
                <a:defRPr/>
              </a:pPr>
              <a:t>‹Nº›</a:t>
            </a:fld>
            <a:endParaRPr lang="es-PE"/>
          </a:p>
        </p:txBody>
      </p:sp>
    </p:spTree>
    <p:extLst>
      <p:ext uri="{BB962C8B-B14F-4D97-AF65-F5344CB8AC3E}">
        <p14:creationId xmlns:p14="http://schemas.microsoft.com/office/powerpoint/2010/main" val="154191068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3"/>
          <p:cNvSpPr>
            <a:spLocks noGrp="1"/>
          </p:cNvSpPr>
          <p:nvPr>
            <p:ph type="dt" sz="half" idx="10"/>
          </p:nvPr>
        </p:nvSpPr>
        <p:spPr/>
        <p:txBody>
          <a:bodyPr/>
          <a:lstStyle>
            <a:lvl1pPr>
              <a:defRPr/>
            </a:lvl1pPr>
          </a:lstStyle>
          <a:p>
            <a:pPr>
              <a:defRPr/>
            </a:pPr>
            <a:fld id="{17EAED81-6800-4D84-A059-B340444CC15F}" type="datetimeFigureOut">
              <a:rPr lang="es-PE">
                <a:solidFill>
                  <a:prstClr val="black">
                    <a:tint val="75000"/>
                  </a:prstClr>
                </a:solidFill>
              </a:rPr>
              <a:pPr>
                <a:defRPr/>
              </a:pPr>
              <a:t>06/10/2015</a:t>
            </a:fld>
            <a:endParaRPr lang="es-PE">
              <a:solidFill>
                <a:prstClr val="black">
                  <a:tint val="75000"/>
                </a:prstClr>
              </a:solidFill>
            </a:endParaRPr>
          </a:p>
        </p:txBody>
      </p:sp>
      <p:sp>
        <p:nvSpPr>
          <p:cNvPr id="4"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5" name="Marcador de número de diapositiva 5"/>
          <p:cNvSpPr>
            <a:spLocks noGrp="1"/>
          </p:cNvSpPr>
          <p:nvPr>
            <p:ph type="sldNum" sz="quarter" idx="12"/>
          </p:nvPr>
        </p:nvSpPr>
        <p:spPr/>
        <p:txBody>
          <a:bodyPr/>
          <a:lstStyle>
            <a:lvl1pPr>
              <a:defRPr/>
            </a:lvl1pPr>
          </a:lstStyle>
          <a:p>
            <a:pPr>
              <a:defRPr/>
            </a:pPr>
            <a:fld id="{C24D00DB-994C-485A-8E90-7049AD7BA734}" type="slidenum">
              <a:rPr lang="es-PE"/>
              <a:pPr>
                <a:defRPr/>
              </a:pPr>
              <a:t>‹Nº›</a:t>
            </a:fld>
            <a:endParaRPr lang="es-PE"/>
          </a:p>
        </p:txBody>
      </p:sp>
    </p:spTree>
    <p:extLst>
      <p:ext uri="{BB962C8B-B14F-4D97-AF65-F5344CB8AC3E}">
        <p14:creationId xmlns:p14="http://schemas.microsoft.com/office/powerpoint/2010/main" val="261475287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83549AAB-D928-4D98-BB49-747010FB2451}" type="datetimeFigureOut">
              <a:rPr lang="es-PE">
                <a:solidFill>
                  <a:prstClr val="black">
                    <a:tint val="75000"/>
                  </a:prstClr>
                </a:solidFill>
              </a:rPr>
              <a:pPr>
                <a:defRPr/>
              </a:pPr>
              <a:t>06/10/2015</a:t>
            </a:fld>
            <a:endParaRPr lang="es-PE">
              <a:solidFill>
                <a:prstClr val="black">
                  <a:tint val="75000"/>
                </a:prstClr>
              </a:solidFill>
            </a:endParaRPr>
          </a:p>
        </p:txBody>
      </p:sp>
      <p:sp>
        <p:nvSpPr>
          <p:cNvPr id="3"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4" name="Marcador de número de diapositiva 5"/>
          <p:cNvSpPr>
            <a:spLocks noGrp="1"/>
          </p:cNvSpPr>
          <p:nvPr>
            <p:ph type="sldNum" sz="quarter" idx="12"/>
          </p:nvPr>
        </p:nvSpPr>
        <p:spPr/>
        <p:txBody>
          <a:bodyPr/>
          <a:lstStyle>
            <a:lvl1pPr>
              <a:defRPr/>
            </a:lvl1pPr>
          </a:lstStyle>
          <a:p>
            <a:pPr>
              <a:defRPr/>
            </a:pPr>
            <a:fld id="{E0186B1E-D370-4179-A785-2461F8283689}" type="slidenum">
              <a:rPr lang="es-PE"/>
              <a:pPr>
                <a:defRPr/>
              </a:pPr>
              <a:t>‹Nº›</a:t>
            </a:fld>
            <a:endParaRPr lang="es-PE"/>
          </a:p>
        </p:txBody>
      </p:sp>
    </p:spTree>
    <p:extLst>
      <p:ext uri="{BB962C8B-B14F-4D97-AF65-F5344CB8AC3E}">
        <p14:creationId xmlns:p14="http://schemas.microsoft.com/office/powerpoint/2010/main" val="318195823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44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CBFCB11E-13B8-4277-8491-B2060F511797}" type="datetimeFigureOut">
              <a:rPr lang="es-PE">
                <a:solidFill>
                  <a:prstClr val="black">
                    <a:tint val="75000"/>
                  </a:prstClr>
                </a:solidFill>
              </a:rPr>
              <a:pPr>
                <a:defRPr/>
              </a:pPr>
              <a:t>06/10/2015</a:t>
            </a:fld>
            <a:endParaRPr lang="es-PE">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pPr>
              <a:defRPr/>
            </a:pPr>
            <a:fld id="{BC1A904C-4AB2-4614-BCCF-578BCDC33084}" type="slidenum">
              <a:rPr lang="es-PE"/>
              <a:pPr>
                <a:defRPr/>
              </a:pPr>
              <a:t>‹Nº›</a:t>
            </a:fld>
            <a:endParaRPr lang="es-PE"/>
          </a:p>
        </p:txBody>
      </p:sp>
    </p:spTree>
    <p:extLst>
      <p:ext uri="{BB962C8B-B14F-4D97-AF65-F5344CB8AC3E}">
        <p14:creationId xmlns:p14="http://schemas.microsoft.com/office/powerpoint/2010/main" val="399925570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440"/>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E" noProof="0"/>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176E13E2-B84B-45C5-9F2A-174A8651BEDE}" type="datetimeFigureOut">
              <a:rPr lang="es-PE">
                <a:solidFill>
                  <a:prstClr val="black">
                    <a:tint val="75000"/>
                  </a:prstClr>
                </a:solidFill>
              </a:rPr>
              <a:pPr>
                <a:defRPr/>
              </a:pPr>
              <a:t>06/10/2015</a:t>
            </a:fld>
            <a:endParaRPr lang="es-PE">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pPr>
              <a:defRPr/>
            </a:pPr>
            <a:fld id="{D511DC6D-38F4-4F5B-B529-98234F4D7E4D}" type="slidenum">
              <a:rPr lang="es-PE"/>
              <a:pPr>
                <a:defRPr/>
              </a:pPr>
              <a:t>‹Nº›</a:t>
            </a:fld>
            <a:endParaRPr lang="es-PE"/>
          </a:p>
        </p:txBody>
      </p:sp>
    </p:spTree>
    <p:extLst>
      <p:ext uri="{BB962C8B-B14F-4D97-AF65-F5344CB8AC3E}">
        <p14:creationId xmlns:p14="http://schemas.microsoft.com/office/powerpoint/2010/main" val="98161527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lvl1pPr>
              <a:defRPr/>
            </a:lvl1pPr>
          </a:lstStyle>
          <a:p>
            <a:pPr>
              <a:defRPr/>
            </a:pPr>
            <a:fld id="{A0398B26-3229-42E3-9308-B0904BA6DC9E}" type="datetimeFigureOut">
              <a:rPr lang="es-PE">
                <a:solidFill>
                  <a:prstClr val="black">
                    <a:tint val="75000"/>
                  </a:prstClr>
                </a:solidFill>
              </a:rPr>
              <a:pPr>
                <a:def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6E6CFCB2-B36F-4167-8E9D-29B9D821645B}" type="slidenum">
              <a:rPr lang="es-PE"/>
              <a:pPr>
                <a:defRPr/>
              </a:pPr>
              <a:t>‹Nº›</a:t>
            </a:fld>
            <a:endParaRPr lang="es-PE"/>
          </a:p>
        </p:txBody>
      </p:sp>
    </p:spTree>
    <p:extLst>
      <p:ext uri="{BB962C8B-B14F-4D97-AF65-F5344CB8AC3E}">
        <p14:creationId xmlns:p14="http://schemas.microsoft.com/office/powerpoint/2010/main" val="81366667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6"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2"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lvl1pPr>
              <a:defRPr/>
            </a:lvl1pPr>
          </a:lstStyle>
          <a:p>
            <a:pPr>
              <a:defRPr/>
            </a:pPr>
            <a:fld id="{FBC7CE11-95AF-4D06-82B1-8FE8A775148C}" type="datetimeFigureOut">
              <a:rPr lang="es-PE">
                <a:solidFill>
                  <a:prstClr val="black">
                    <a:tint val="75000"/>
                  </a:prstClr>
                </a:solidFill>
              </a:rPr>
              <a:pPr>
                <a:def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370C4737-C78D-46CA-A811-FE88607DBB07}" type="slidenum">
              <a:rPr lang="es-PE"/>
              <a:pPr>
                <a:defRPr/>
              </a:pPr>
              <a:t>‹Nº›</a:t>
            </a:fld>
            <a:endParaRPr lang="es-PE"/>
          </a:p>
        </p:txBody>
      </p:sp>
    </p:spTree>
    <p:extLst>
      <p:ext uri="{BB962C8B-B14F-4D97-AF65-F5344CB8AC3E}">
        <p14:creationId xmlns:p14="http://schemas.microsoft.com/office/powerpoint/2010/main" val="36655026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01049859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76394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85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7BE2EB18-D82F-4B53-96FC-1C5D4113695F}" type="slidenum">
              <a:rPr lang="es-PE"/>
              <a:pPr>
                <a:defRPr/>
              </a:pPr>
              <a:t>‹Nº›</a:t>
            </a:fld>
            <a:endParaRPr lang="es-PE"/>
          </a:p>
        </p:txBody>
      </p:sp>
      <p:sp>
        <p:nvSpPr>
          <p:cNvPr id="6" name="Footer Placeholder 4"/>
          <p:cNvSpPr>
            <a:spLocks noGrp="1"/>
          </p:cNvSpPr>
          <p:nvPr>
            <p:ph type="ftr" sz="quarter" idx="15"/>
          </p:nvPr>
        </p:nvSpPr>
        <p:spPr/>
        <p:txBody>
          <a:bodyPr/>
          <a:lstStyle>
            <a:lvl1pPr>
              <a:defRPr/>
            </a:lvl1pPr>
          </a:lstStyle>
          <a:p>
            <a:pPr>
              <a:defRPr/>
            </a:pPr>
            <a:endParaRPr lang="es-PE">
              <a:solidFill>
                <a:srgbClr val="C8C8B1"/>
              </a:solidFill>
            </a:endParaRPr>
          </a:p>
        </p:txBody>
      </p:sp>
      <p:sp>
        <p:nvSpPr>
          <p:cNvPr id="7" name="Date Placeholder 3"/>
          <p:cNvSpPr>
            <a:spLocks noGrp="1"/>
          </p:cNvSpPr>
          <p:nvPr>
            <p:ph type="dt" sz="half" idx="16"/>
          </p:nvPr>
        </p:nvSpPr>
        <p:spPr/>
        <p:txBody>
          <a:bodyPr/>
          <a:lstStyle>
            <a:lvl1pPr>
              <a:defRPr/>
            </a:lvl1pPr>
          </a:lstStyle>
          <a:p>
            <a:pPr>
              <a:defRPr/>
            </a:pPr>
            <a:fld id="{DC593854-A1FE-4204-9DCC-6A3B115ED3A4}"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339578755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71614140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55708146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45029908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65752207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54913898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96434082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85369693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61081184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48069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Slide Number Placeholder 5"/>
          <p:cNvSpPr>
            <a:spLocks noGrp="1"/>
          </p:cNvSpPr>
          <p:nvPr>
            <p:ph type="sldNum" sz="quarter" idx="10"/>
          </p:nvPr>
        </p:nvSpPr>
        <p:spPr>
          <a:ln/>
        </p:spPr>
        <p:txBody>
          <a:bodyPr/>
          <a:lstStyle>
            <a:lvl1pPr>
              <a:defRPr/>
            </a:lvl1pPr>
          </a:lstStyle>
          <a:p>
            <a:pPr>
              <a:defRPr/>
            </a:pPr>
            <a:fld id="{04B7C0E0-C238-4DBD-A160-A8B7EFDE9E39}" type="slidenum">
              <a:rPr lang="es-PE"/>
              <a:pPr>
                <a:defRPr/>
              </a:pPr>
              <a:t>‹Nº›</a:t>
            </a:fld>
            <a:endParaRPr lang="es-PE"/>
          </a:p>
        </p:txBody>
      </p:sp>
      <p:sp>
        <p:nvSpPr>
          <p:cNvPr id="6"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7" name="Date Placeholder 3"/>
          <p:cNvSpPr>
            <a:spLocks noGrp="1"/>
          </p:cNvSpPr>
          <p:nvPr>
            <p:ph type="dt" sz="half" idx="12"/>
          </p:nvPr>
        </p:nvSpPr>
        <p:spPr/>
        <p:txBody>
          <a:bodyPr/>
          <a:lstStyle>
            <a:lvl1pPr>
              <a:defRPr/>
            </a:lvl1pPr>
          </a:lstStyle>
          <a:p>
            <a:pPr>
              <a:defRPr/>
            </a:pPr>
            <a:fld id="{7FC78795-4E6E-496E-A354-F6CF9BCEDC72}"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2027641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PE" smtClean="0"/>
              <a:t>Haga clic para modificar el estilo de texto del patrón</a:t>
            </a:r>
          </a:p>
          <a:p>
            <a:pPr lvl="1"/>
            <a:r>
              <a:rPr lang="es-ES" altLang="es-PE" smtClean="0"/>
              <a:t>Segundo nivel</a:t>
            </a:r>
          </a:p>
          <a:p>
            <a:pPr lvl="2"/>
            <a:r>
              <a:rPr lang="es-ES" altLang="es-PE" smtClean="0"/>
              <a:t>Tercer nivel</a:t>
            </a:r>
          </a:p>
          <a:p>
            <a:pPr lvl="3"/>
            <a:r>
              <a:rPr lang="es-ES" altLang="es-PE" smtClean="0"/>
              <a:t>Cuarto nivel</a:t>
            </a:r>
          </a:p>
          <a:p>
            <a:pPr lvl="4"/>
            <a:r>
              <a:rPr lang="es-ES" altLang="es-PE" smtClean="0"/>
              <a:t>Quinto nivel</a:t>
            </a:r>
            <a:endParaRPr lang="en-US" altLang="es-PE" smtClean="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6" name="Slide Number Placeholder 5"/>
          <p:cNvSpPr>
            <a:spLocks noGrp="1"/>
          </p:cNvSpPr>
          <p:nvPr>
            <p:ph type="sldNum" sz="quarter" idx="4"/>
          </p:nvPr>
        </p:nvSpPr>
        <p:spPr>
          <a:xfrm>
            <a:off x="8531279" y="5648433"/>
            <a:ext cx="549275"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eaLnBrk="1" hangingPunct="1">
              <a:defRPr>
                <a:solidFill>
                  <a:srgbClr val="FFFFFF"/>
                </a:solidFill>
                <a:latin typeface="Calibri" pitchFamily="34" charset="0"/>
              </a:defRPr>
            </a:lvl1pPr>
          </a:lstStyle>
          <a:p>
            <a:pPr fontAlgn="base">
              <a:spcBef>
                <a:spcPct val="0"/>
              </a:spcBef>
              <a:spcAft>
                <a:spcPct val="0"/>
              </a:spcAft>
              <a:defRPr/>
            </a:pPr>
            <a:fld id="{35A24C73-A79A-4CED-B180-071DAA61CF8F}" type="slidenum">
              <a:rPr lang="es-PE">
                <a:cs typeface="Arial" charset="0"/>
              </a:rPr>
              <a:pPr fontAlgn="base">
                <a:spcBef>
                  <a:spcPct val="0"/>
                </a:spcBef>
                <a:spcAft>
                  <a:spcPct val="0"/>
                </a:spcAft>
                <a:defRPr/>
              </a:pPr>
              <a:t>‹Nº›</a:t>
            </a:fld>
            <a:endParaRPr lang="es-PE">
              <a:cs typeface="Arial" charset="0"/>
            </a:endParaRPr>
          </a:p>
        </p:txBody>
      </p:sp>
      <p:sp>
        <p:nvSpPr>
          <p:cNvPr id="5" name="Footer Placeholder 4"/>
          <p:cNvSpPr>
            <a:spLocks noGrp="1"/>
          </p:cNvSpPr>
          <p:nvPr>
            <p:ph type="ftr" sz="quarter" idx="3"/>
          </p:nvPr>
        </p:nvSpPr>
        <p:spPr>
          <a:xfrm rot="16200000">
            <a:off x="7587510" y="4049027"/>
            <a:ext cx="2366963"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2"/>
                </a:solidFill>
                <a:latin typeface="+mn-lt"/>
                <a:cs typeface="+mn-cs"/>
              </a:defRPr>
            </a:lvl1pPr>
          </a:lstStyle>
          <a:p>
            <a:pPr>
              <a:defRPr/>
            </a:pPr>
            <a:endParaRPr lang="es-PE">
              <a:solidFill>
                <a:srgbClr val="C8C8B1"/>
              </a:solidFill>
            </a:endParaRPr>
          </a:p>
        </p:txBody>
      </p:sp>
      <p:sp>
        <p:nvSpPr>
          <p:cNvPr id="4" name="Date Placeholder 3"/>
          <p:cNvSpPr>
            <a:spLocks noGrp="1"/>
          </p:cNvSpPr>
          <p:nvPr>
            <p:ph type="dt" sz="half" idx="2"/>
          </p:nvPr>
        </p:nvSpPr>
        <p:spPr>
          <a:xfrm rot="16200000">
            <a:off x="7551738" y="1646239"/>
            <a:ext cx="2438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bg2"/>
                </a:solidFill>
                <a:latin typeface="+mn-lt"/>
                <a:cs typeface="+mn-cs"/>
              </a:defRPr>
            </a:lvl1pPr>
          </a:lstStyle>
          <a:p>
            <a:pPr>
              <a:defRPr/>
            </a:pPr>
            <a:fld id="{CE48F849-0C5F-4D6C-BA82-A3A2BF7595CD}" type="datetimeFigureOut">
              <a:rPr lang="es-PE">
                <a:solidFill>
                  <a:srgbClr val="C8C8B1"/>
                </a:solidFill>
              </a:rPr>
              <a:pPr>
                <a:defRPr/>
              </a:pPr>
              <a:t>06/10/2015</a:t>
            </a:fld>
            <a:endParaRPr lang="es-PE">
              <a:solidFill>
                <a:srgbClr val="C8C8B1"/>
              </a:solidFill>
            </a:endParaRPr>
          </a:p>
        </p:txBody>
      </p:sp>
    </p:spTree>
    <p:extLst>
      <p:ext uri="{BB962C8B-B14F-4D97-AF65-F5344CB8AC3E}">
        <p14:creationId xmlns:p14="http://schemas.microsoft.com/office/powerpoint/2010/main" val="11505487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526DB0"/>
        </a:buClr>
        <a:buFont typeface="Arial" charset="0"/>
        <a:buChar char="•"/>
        <a:defRPr sz="2400"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628650" y="6356459"/>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459"/>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45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6391096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628650" y="635645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45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45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6349116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628650" y="635644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8BC9F6-9E50-4946-9B63-361D4293E400}"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44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44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3925414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628650" y="635641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93757-8020-4E0D-9B3D-26EB8DF85FDB}"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41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41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9383405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628650" y="635638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1D18A-D4B3-4A45-88CC-7AD2279653D3}"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38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38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93929228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628650" y="365129"/>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PE" smtClean="0"/>
              <a:t>Haga clic para modificar el estilo de título del patrón</a:t>
            </a:r>
            <a:endParaRPr lang="es-PE" altLang="es-PE" smtClean="0"/>
          </a:p>
        </p:txBody>
      </p:sp>
      <p:sp>
        <p:nvSpPr>
          <p:cNvPr id="1027" name="Marcador de texto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PE" smtClean="0"/>
              <a:t>Haga clic para modificar el estilo de texto del patrón</a:t>
            </a:r>
          </a:p>
          <a:p>
            <a:pPr lvl="1"/>
            <a:r>
              <a:rPr lang="es-ES" altLang="es-PE" smtClean="0"/>
              <a:t>Segundo nivel</a:t>
            </a:r>
          </a:p>
          <a:p>
            <a:pPr lvl="2"/>
            <a:r>
              <a:rPr lang="es-ES" altLang="es-PE" smtClean="0"/>
              <a:t>Tercer nivel</a:t>
            </a:r>
          </a:p>
          <a:p>
            <a:pPr lvl="3"/>
            <a:r>
              <a:rPr lang="es-ES" altLang="es-PE" smtClean="0"/>
              <a:t>Cuarto nivel</a:t>
            </a:r>
          </a:p>
          <a:p>
            <a:pPr lvl="4"/>
            <a:r>
              <a:rPr lang="es-ES" altLang="es-PE" smtClean="0"/>
              <a:t>Quinto nivel</a:t>
            </a:r>
            <a:endParaRPr lang="es-PE" altLang="es-PE" smtClean="0"/>
          </a:p>
        </p:txBody>
      </p:sp>
      <p:sp>
        <p:nvSpPr>
          <p:cNvPr id="4" name="Marcador de fecha 3"/>
          <p:cNvSpPr>
            <a:spLocks noGrp="1"/>
          </p:cNvSpPr>
          <p:nvPr>
            <p:ph type="dt" sz="half" idx="2"/>
          </p:nvPr>
        </p:nvSpPr>
        <p:spPr>
          <a:xfrm>
            <a:off x="628650" y="6356365"/>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7A8601E-E1D1-4232-9328-C485BF0526EF}" type="datetimeFigureOut">
              <a:rPr lang="es-PE">
                <a:solidFill>
                  <a:prstClr val="black">
                    <a:tint val="75000"/>
                  </a:prstClr>
                </a:solidFill>
              </a:rPr>
              <a:pPr>
                <a:defRPr/>
              </a:pPr>
              <a:t>06/10/2015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365"/>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365"/>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fontAlgn="base">
              <a:spcBef>
                <a:spcPct val="0"/>
              </a:spcBef>
              <a:spcAft>
                <a:spcPct val="0"/>
              </a:spcAft>
              <a:defRPr/>
            </a:pPr>
            <a:fld id="{0A111281-CF8A-4984-A37A-275D5B9389E3}" type="slidenum">
              <a:rPr lang="es-PE">
                <a:cs typeface="Arial" charset="0"/>
              </a:rPr>
              <a:pPr fontAlgn="base">
                <a:spcBef>
                  <a:spcPct val="0"/>
                </a:spcBef>
                <a:spcAft>
                  <a:spcPct val="0"/>
                </a:spcAft>
                <a:defRPr/>
              </a:pPr>
              <a:t>‹Nº›</a:t>
            </a:fld>
            <a:endParaRPr lang="es-PE">
              <a:cs typeface="Arial" charset="0"/>
            </a:endParaRPr>
          </a:p>
        </p:txBody>
      </p:sp>
    </p:spTree>
    <p:extLst>
      <p:ext uri="{BB962C8B-B14F-4D97-AF65-F5344CB8AC3E}">
        <p14:creationId xmlns:p14="http://schemas.microsoft.com/office/powerpoint/2010/main" val="357555631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E1BC0D-9380-4E7F-9926-9EB0FA838D9C}" type="datetimeFigureOut">
              <a:rPr lang="es-PE" smtClean="0">
                <a:solidFill>
                  <a:prstClr val="black">
                    <a:tint val="75000"/>
                  </a:prstClr>
                </a:solidFill>
              </a:rPr>
              <a:pPr/>
              <a:t>06/10/2015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82990055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8.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8.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11.xml"/><Relationship Id="rId1" Type="http://schemas.openxmlformats.org/officeDocument/2006/relationships/slideLayout" Target="../slideLayouts/slideLayout48.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3.xml"/><Relationship Id="rId1" Type="http://schemas.openxmlformats.org/officeDocument/2006/relationships/slideLayout" Target="../slideLayouts/slideLayout73.xml"/><Relationship Id="rId6" Type="http://schemas.openxmlformats.org/officeDocument/2006/relationships/slide" Target="slide10.xml"/><Relationship Id="rId5" Type="http://schemas.openxmlformats.org/officeDocument/2006/relationships/slide" Target="slide1.xml"/><Relationship Id="rId4" Type="http://schemas.openxmlformats.org/officeDocument/2006/relationships/slide" Target="slide8.xml"/></Relationships>
</file>

<file path=ppt/slides/_rels/slide29.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4.xml"/><Relationship Id="rId7" Type="http://schemas.openxmlformats.org/officeDocument/2006/relationships/slide" Target="slide10.xml"/><Relationship Id="rId2" Type="http://schemas.openxmlformats.org/officeDocument/2006/relationships/notesSlide" Target="../notesSlides/notesSlide3.xml"/><Relationship Id="rId1" Type="http://schemas.openxmlformats.org/officeDocument/2006/relationships/slideLayout" Target="../slideLayouts/slideLayout79.xml"/><Relationship Id="rId6" Type="http://schemas.openxmlformats.org/officeDocument/2006/relationships/slide" Target="slide9.xml"/><Relationship Id="rId11" Type="http://schemas.openxmlformats.org/officeDocument/2006/relationships/slide" Target="slide7.xml"/><Relationship Id="rId5" Type="http://schemas.openxmlformats.org/officeDocument/2006/relationships/slide" Target="slide1.xml"/><Relationship Id="rId10" Type="http://schemas.openxmlformats.org/officeDocument/2006/relationships/slide" Target="slide5.xml"/><Relationship Id="rId4" Type="http://schemas.openxmlformats.org/officeDocument/2006/relationships/slide" Target="slide12.xml"/><Relationship Id="rId9" Type="http://schemas.openxmlformats.org/officeDocument/2006/relationships/slide" Target="slide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35.xml"/><Relationship Id="rId5" Type="http://schemas.openxmlformats.org/officeDocument/2006/relationships/slide" Target="slide16.xml"/><Relationship Id="rId4" Type="http://schemas.openxmlformats.org/officeDocument/2006/relationships/slide" Target="slide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5797" y="589237"/>
            <a:ext cx="7886700" cy="840318"/>
          </a:xfrm>
        </p:spPr>
        <p:txBody>
          <a:bodyPr>
            <a:normAutofit fontScale="90000"/>
          </a:bodyPr>
          <a:lstStyle/>
          <a:p>
            <a:pPr algn="ctr"/>
            <a:r>
              <a:rPr lang="es-PE" sz="3200" b="1" dirty="0" smtClean="0"/>
              <a:t>ESTRUCTURA ORGÁNICA DE LAS ENTIDADES DEL PODER EJECUTIVO (LOPE)</a:t>
            </a:r>
            <a:endParaRPr lang="es-PE" sz="3000" b="1" dirty="0"/>
          </a:p>
        </p:txBody>
      </p:sp>
      <p:sp>
        <p:nvSpPr>
          <p:cNvPr id="3" name="Marcador de contenido 2"/>
          <p:cNvSpPr>
            <a:spLocks noGrp="1"/>
          </p:cNvSpPr>
          <p:nvPr>
            <p:ph idx="1"/>
          </p:nvPr>
        </p:nvSpPr>
        <p:spPr>
          <a:xfrm>
            <a:off x="855851" y="1429555"/>
            <a:ext cx="7316809" cy="4218950"/>
          </a:xfrm>
        </p:spPr>
        <p:txBody>
          <a:bodyPr>
            <a:normAutofit/>
          </a:bodyPr>
          <a:lstStyle/>
          <a:p>
            <a:pPr marL="0" indent="268288" algn="just">
              <a:spcBef>
                <a:spcPts val="0"/>
              </a:spcBef>
              <a:buNone/>
            </a:pPr>
            <a:endParaRPr lang="es-PE" sz="2000" dirty="0" smtClean="0">
              <a:solidFill>
                <a:srgbClr val="FF0000"/>
              </a:solidFill>
            </a:endParaRPr>
          </a:p>
          <a:p>
            <a:pPr marL="0" indent="0" algn="just">
              <a:spcBef>
                <a:spcPts val="0"/>
              </a:spcBef>
              <a:buNone/>
            </a:pPr>
            <a:endParaRPr lang="es-PE" sz="3000" dirty="0" smtClean="0"/>
          </a:p>
          <a:p>
            <a:pPr marL="0" indent="0" algn="just">
              <a:spcBef>
                <a:spcPts val="0"/>
              </a:spcBef>
              <a:buNone/>
            </a:pPr>
            <a:endParaRPr lang="es-PE" sz="3000" dirty="0"/>
          </a:p>
          <a:p>
            <a:pPr marL="0" indent="0" algn="just">
              <a:spcBef>
                <a:spcPts val="0"/>
              </a:spcBef>
              <a:buNone/>
            </a:pPr>
            <a:endParaRPr lang="es-PE" sz="3000" dirty="0" smtClean="0"/>
          </a:p>
          <a:p>
            <a:pPr marL="0" indent="0" algn="just">
              <a:spcBef>
                <a:spcPts val="0"/>
              </a:spcBef>
              <a:buNone/>
            </a:pPr>
            <a:endParaRPr lang="es-PE" sz="3000" dirty="0"/>
          </a:p>
          <a:p>
            <a:pPr marL="0" indent="0" algn="just">
              <a:spcBef>
                <a:spcPts val="0"/>
              </a:spcBef>
              <a:buNone/>
            </a:pPr>
            <a:endParaRPr lang="es-PE" sz="3000" dirty="0" smtClean="0"/>
          </a:p>
          <a:p>
            <a:pPr marL="0" indent="0" algn="just">
              <a:spcBef>
                <a:spcPts val="0"/>
              </a:spcBef>
              <a:buNone/>
            </a:pPr>
            <a:endParaRPr lang="es-PE" sz="3000" dirty="0"/>
          </a:p>
          <a:p>
            <a:pPr marL="0" indent="0" algn="just">
              <a:spcBef>
                <a:spcPts val="0"/>
              </a:spcBef>
              <a:buNone/>
            </a:pPr>
            <a:endParaRPr lang="es-PE" sz="3000" dirty="0" smtClean="0"/>
          </a:p>
          <a:p>
            <a:pPr marL="0" indent="0" algn="just">
              <a:spcBef>
                <a:spcPts val="0"/>
              </a:spcBef>
              <a:buNone/>
            </a:pPr>
            <a:endParaRPr lang="es-PE" sz="3000" dirty="0"/>
          </a:p>
        </p:txBody>
      </p:sp>
      <p:sp>
        <p:nvSpPr>
          <p:cNvPr id="5" name="CuadroTexto 4"/>
          <p:cNvSpPr txBox="1"/>
          <p:nvPr/>
        </p:nvSpPr>
        <p:spPr>
          <a:xfrm>
            <a:off x="855800" y="2002861"/>
            <a:ext cx="7601755" cy="3693319"/>
          </a:xfrm>
          <a:prstGeom prst="rect">
            <a:avLst/>
          </a:prstGeom>
          <a:noFill/>
        </p:spPr>
        <p:txBody>
          <a:bodyPr wrap="square" rtlCol="0">
            <a:spAutoFit/>
          </a:bodyPr>
          <a:lstStyle/>
          <a:p>
            <a:pPr marL="285750" indent="-285750">
              <a:buFontTx/>
              <a:buChar char="-"/>
            </a:pPr>
            <a:r>
              <a:rPr lang="es-PE" dirty="0">
                <a:solidFill>
                  <a:prstClr val="black"/>
                </a:solidFill>
              </a:rPr>
              <a:t>Ministerios</a:t>
            </a:r>
          </a:p>
          <a:p>
            <a:endParaRPr lang="es-PE" dirty="0">
              <a:solidFill>
                <a:prstClr val="black"/>
              </a:solidFill>
            </a:endParaRPr>
          </a:p>
          <a:p>
            <a:endParaRPr lang="es-PE" dirty="0">
              <a:solidFill>
                <a:prstClr val="black"/>
              </a:solidFill>
            </a:endParaRPr>
          </a:p>
          <a:p>
            <a:endParaRPr lang="es-PE" dirty="0">
              <a:solidFill>
                <a:prstClr val="black"/>
              </a:solidFill>
            </a:endParaRPr>
          </a:p>
          <a:p>
            <a:endParaRPr lang="es-PE" dirty="0">
              <a:solidFill>
                <a:prstClr val="black"/>
              </a:solidFill>
            </a:endParaRPr>
          </a:p>
          <a:p>
            <a:pPr marL="285750" indent="-285750">
              <a:buFontTx/>
              <a:buChar char="-"/>
            </a:pPr>
            <a:r>
              <a:rPr lang="es-PE" dirty="0">
                <a:solidFill>
                  <a:prstClr val="black"/>
                </a:solidFill>
              </a:rPr>
              <a:t>Entidades Públicas                  </a:t>
            </a:r>
            <a:r>
              <a:rPr lang="es-PE" dirty="0" smtClean="0">
                <a:solidFill>
                  <a:prstClr val="black"/>
                </a:solidFill>
              </a:rPr>
              <a:t>Organismos </a:t>
            </a:r>
          </a:p>
          <a:p>
            <a:r>
              <a:rPr lang="es-PE" dirty="0">
                <a:solidFill>
                  <a:prstClr val="black"/>
                </a:solidFill>
              </a:rPr>
              <a:t>	</a:t>
            </a:r>
            <a:r>
              <a:rPr lang="es-PE" dirty="0" smtClean="0">
                <a:solidFill>
                  <a:prstClr val="black"/>
                </a:solidFill>
              </a:rPr>
              <a:t>		     Públicos           </a:t>
            </a:r>
            <a:endParaRPr lang="es-PE" dirty="0">
              <a:solidFill>
                <a:prstClr val="black"/>
              </a:solidFill>
            </a:endParaRPr>
          </a:p>
          <a:p>
            <a:endParaRPr lang="es-PE" dirty="0">
              <a:solidFill>
                <a:prstClr val="black"/>
              </a:solidFill>
            </a:endParaRPr>
          </a:p>
          <a:p>
            <a:endParaRPr lang="es-PE" dirty="0">
              <a:solidFill>
                <a:prstClr val="black"/>
              </a:solidFill>
            </a:endParaRPr>
          </a:p>
          <a:p>
            <a:endParaRPr lang="es-PE" dirty="0">
              <a:solidFill>
                <a:prstClr val="black"/>
              </a:solidFill>
            </a:endParaRPr>
          </a:p>
          <a:p>
            <a:endParaRPr lang="es-PE" dirty="0">
              <a:solidFill>
                <a:prstClr val="black"/>
              </a:solidFill>
            </a:endParaRPr>
          </a:p>
          <a:p>
            <a:pPr marL="285750" indent="-285750">
              <a:buFont typeface="Arial" panose="020B0604020202020204" pitchFamily="34" charset="0"/>
              <a:buChar char="•"/>
            </a:pPr>
            <a:r>
              <a:rPr lang="es-PE" dirty="0">
                <a:solidFill>
                  <a:prstClr val="black"/>
                </a:solidFill>
              </a:rPr>
              <a:t>Programas y Proyectos Especiales</a:t>
            </a:r>
          </a:p>
          <a:p>
            <a:pPr marL="268288"/>
            <a:endParaRPr lang="es-PE" dirty="0">
              <a:solidFill>
                <a:prstClr val="black"/>
              </a:solidFill>
            </a:endParaRPr>
          </a:p>
        </p:txBody>
      </p:sp>
      <p:sp>
        <p:nvSpPr>
          <p:cNvPr id="6" name="Flecha derecha 5"/>
          <p:cNvSpPr/>
          <p:nvPr/>
        </p:nvSpPr>
        <p:spPr>
          <a:xfrm>
            <a:off x="3125560" y="3438269"/>
            <a:ext cx="656823" cy="2030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11" name="Flecha derecha 10"/>
          <p:cNvSpPr/>
          <p:nvPr/>
        </p:nvSpPr>
        <p:spPr>
          <a:xfrm rot="19912633">
            <a:off x="5133700" y="3283597"/>
            <a:ext cx="656822" cy="149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21" name="Rectángulo 20"/>
          <p:cNvSpPr/>
          <p:nvPr/>
        </p:nvSpPr>
        <p:spPr>
          <a:xfrm>
            <a:off x="5762452" y="2849824"/>
            <a:ext cx="1378569" cy="484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a:solidFill>
                  <a:prstClr val="black"/>
                </a:solidFill>
              </a:rPr>
              <a:t>Ejecutores</a:t>
            </a:r>
          </a:p>
        </p:txBody>
      </p:sp>
      <p:sp>
        <p:nvSpPr>
          <p:cNvPr id="23" name="Rectángulo 22"/>
          <p:cNvSpPr/>
          <p:nvPr/>
        </p:nvSpPr>
        <p:spPr>
          <a:xfrm>
            <a:off x="5660979" y="3568749"/>
            <a:ext cx="1215388" cy="4854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a:solidFill>
                  <a:prstClr val="black"/>
                </a:solidFill>
              </a:rPr>
              <a:t>Especializados</a:t>
            </a:r>
          </a:p>
        </p:txBody>
      </p:sp>
      <p:sp>
        <p:nvSpPr>
          <p:cNvPr id="24" name="Flecha derecha 23"/>
          <p:cNvSpPr/>
          <p:nvPr/>
        </p:nvSpPr>
        <p:spPr>
          <a:xfrm rot="19912633">
            <a:off x="6803086" y="3703218"/>
            <a:ext cx="358667" cy="1298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25" name="Flecha derecha 24"/>
          <p:cNvSpPr/>
          <p:nvPr/>
        </p:nvSpPr>
        <p:spPr>
          <a:xfrm rot="1791698" flipV="1">
            <a:off x="6779429" y="3951308"/>
            <a:ext cx="356139" cy="116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26" name="Rectángulo 25"/>
          <p:cNvSpPr/>
          <p:nvPr/>
        </p:nvSpPr>
        <p:spPr>
          <a:xfrm>
            <a:off x="7367792" y="3348277"/>
            <a:ext cx="1452680" cy="484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smtClean="0">
                <a:solidFill>
                  <a:prstClr val="black"/>
                </a:solidFill>
              </a:rPr>
              <a:t>Reguladores</a:t>
            </a:r>
            <a:endParaRPr lang="es-PE" dirty="0">
              <a:solidFill>
                <a:prstClr val="black"/>
              </a:solidFill>
            </a:endParaRPr>
          </a:p>
        </p:txBody>
      </p:sp>
      <p:sp>
        <p:nvSpPr>
          <p:cNvPr id="27" name="Rectángulo 26"/>
          <p:cNvSpPr/>
          <p:nvPr/>
        </p:nvSpPr>
        <p:spPr>
          <a:xfrm>
            <a:off x="7199671" y="3876928"/>
            <a:ext cx="1542826" cy="484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a:solidFill>
                  <a:prstClr val="black"/>
                </a:solidFill>
              </a:rPr>
              <a:t>Técnicos Especializados</a:t>
            </a:r>
          </a:p>
        </p:txBody>
      </p:sp>
      <p:sp>
        <p:nvSpPr>
          <p:cNvPr id="15" name="Flecha derecha 14"/>
          <p:cNvSpPr/>
          <p:nvPr/>
        </p:nvSpPr>
        <p:spPr>
          <a:xfrm rot="1525886" flipV="1">
            <a:off x="5137447" y="3673470"/>
            <a:ext cx="653396" cy="1364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Tree>
    <p:extLst>
      <p:ext uri="{BB962C8B-B14F-4D97-AF65-F5344CB8AC3E}">
        <p14:creationId xmlns:p14="http://schemas.microsoft.com/office/powerpoint/2010/main" val="1008907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95466" y="747191"/>
            <a:ext cx="7886700" cy="5533019"/>
          </a:xfrm>
        </p:spPr>
        <p:txBody>
          <a:bodyPr>
            <a:normAutofit fontScale="25000" lnSpcReduction="20000"/>
          </a:bodyPr>
          <a:lstStyle/>
          <a:p>
            <a:pPr marL="0" indent="0" algn="ctr">
              <a:lnSpc>
                <a:spcPct val="100000"/>
              </a:lnSpc>
              <a:spcBef>
                <a:spcPts val="0"/>
              </a:spcBef>
              <a:buNone/>
            </a:pPr>
            <a:r>
              <a:rPr lang="es-PE" sz="9800" b="1" dirty="0" smtClean="0"/>
              <a:t>UNIDADES EJECUTORAS</a:t>
            </a:r>
          </a:p>
          <a:p>
            <a:pPr marL="0" indent="0" algn="just">
              <a:lnSpc>
                <a:spcPct val="100000"/>
              </a:lnSpc>
              <a:spcBef>
                <a:spcPts val="0"/>
              </a:spcBef>
              <a:buNone/>
            </a:pPr>
            <a:endParaRPr lang="es-PE" sz="8800" dirty="0" smtClean="0">
              <a:solidFill>
                <a:srgbClr val="FF0000"/>
              </a:solidFill>
            </a:endParaRPr>
          </a:p>
          <a:p>
            <a:pPr marL="0" indent="0" algn="just">
              <a:lnSpc>
                <a:spcPct val="100000"/>
              </a:lnSpc>
              <a:spcBef>
                <a:spcPts val="0"/>
              </a:spcBef>
              <a:buNone/>
            </a:pPr>
            <a:r>
              <a:rPr lang="es-PE" sz="8800" dirty="0" smtClean="0">
                <a:solidFill>
                  <a:srgbClr val="FF0000"/>
                </a:solidFill>
              </a:rPr>
              <a:t>En el ámbito Presupuestal</a:t>
            </a:r>
          </a:p>
          <a:p>
            <a:pPr marL="0" indent="0" algn="just">
              <a:lnSpc>
                <a:spcPct val="100000"/>
              </a:lnSpc>
              <a:spcBef>
                <a:spcPts val="0"/>
              </a:spcBef>
              <a:buNone/>
            </a:pPr>
            <a:r>
              <a:rPr lang="es-PE" sz="8800" dirty="0" smtClean="0"/>
              <a:t>Área administrativa </a:t>
            </a:r>
            <a:r>
              <a:rPr lang="es-PE" sz="8800" u="sng" dirty="0" smtClean="0"/>
              <a:t>subordinada a una unidad responsable</a:t>
            </a:r>
            <a:r>
              <a:rPr lang="es-PE" sz="8800" dirty="0" smtClean="0"/>
              <a:t>, en la cual se desconcentra parte del ejercicio presupuestario con el propósito de cumplir con eficiencia la misión encomendada.</a:t>
            </a:r>
          </a:p>
          <a:p>
            <a:pPr marL="0" lvl="0" indent="0" algn="just">
              <a:lnSpc>
                <a:spcPct val="100000"/>
              </a:lnSpc>
              <a:spcBef>
                <a:spcPts val="0"/>
              </a:spcBef>
              <a:buNone/>
            </a:pPr>
            <a:endParaRPr lang="es-PE" sz="8800" dirty="0" smtClean="0"/>
          </a:p>
          <a:p>
            <a:pPr marL="0" indent="0" algn="just">
              <a:buNone/>
            </a:pPr>
            <a:r>
              <a:rPr lang="es-PE" sz="8800" dirty="0" smtClean="0">
                <a:solidFill>
                  <a:srgbClr val="FF0000"/>
                </a:solidFill>
              </a:rPr>
              <a:t>En el ámbito Financiero</a:t>
            </a:r>
          </a:p>
          <a:p>
            <a:pPr marL="0" indent="0" algn="just">
              <a:buNone/>
            </a:pPr>
            <a:r>
              <a:rPr lang="es-PE" sz="8800" dirty="0" smtClean="0"/>
              <a:t>Instancia encargada de conducir la </a:t>
            </a:r>
            <a:r>
              <a:rPr lang="es-PE" sz="8800" b="1" u="sng" dirty="0" smtClean="0"/>
              <a:t>ejecución</a:t>
            </a:r>
            <a:r>
              <a:rPr lang="es-PE" sz="8800" dirty="0" smtClean="0"/>
              <a:t> de operaciones orientadas a la gestión de los </a:t>
            </a:r>
            <a:r>
              <a:rPr lang="es-PE" sz="8800" b="1" u="sng" dirty="0" smtClean="0"/>
              <a:t>fondos que administran</a:t>
            </a:r>
            <a:r>
              <a:rPr lang="es-PE" sz="8800" dirty="0" smtClean="0"/>
              <a:t>, conforme a las normas y procedimientos del Sistema Nacional de Tesorería.</a:t>
            </a:r>
          </a:p>
          <a:p>
            <a:pPr marL="0" indent="0">
              <a:buNone/>
            </a:pPr>
            <a:r>
              <a:rPr lang="es-PE" dirty="0" smtClean="0"/>
              <a:t>                   </a:t>
            </a:r>
          </a:p>
          <a:p>
            <a:endParaRPr lang="es-PE" sz="1800" dirty="0"/>
          </a:p>
          <a:p>
            <a:pPr marL="0" indent="0">
              <a:buNone/>
            </a:pPr>
            <a:endParaRPr lang="es-PE" sz="1800" dirty="0"/>
          </a:p>
          <a:p>
            <a:pPr marL="0" lvl="0" indent="0" algn="just">
              <a:lnSpc>
                <a:spcPct val="100000"/>
              </a:lnSpc>
              <a:spcBef>
                <a:spcPts val="0"/>
              </a:spcBef>
              <a:buNone/>
            </a:pPr>
            <a:endParaRPr lang="es-PE" sz="1800" dirty="0" smtClean="0"/>
          </a:p>
          <a:p>
            <a:pPr lvl="0" algn="just">
              <a:lnSpc>
                <a:spcPct val="100000"/>
              </a:lnSpc>
              <a:spcBef>
                <a:spcPts val="0"/>
              </a:spcBef>
              <a:buFontTx/>
              <a:buChar char="-"/>
            </a:pPr>
            <a:endParaRPr lang="es-PE" sz="2300" dirty="0"/>
          </a:p>
          <a:p>
            <a:pPr marL="0" lvl="0" indent="0" algn="just">
              <a:lnSpc>
                <a:spcPct val="100000"/>
              </a:lnSpc>
              <a:spcBef>
                <a:spcPts val="0"/>
              </a:spcBef>
              <a:buNone/>
            </a:pPr>
            <a:endParaRPr lang="es-PE" sz="2300" dirty="0" smtClean="0"/>
          </a:p>
          <a:p>
            <a:pPr marL="0" lvl="0" indent="0" algn="just">
              <a:lnSpc>
                <a:spcPct val="100000"/>
              </a:lnSpc>
              <a:spcBef>
                <a:spcPts val="0"/>
              </a:spcBef>
              <a:buNone/>
            </a:pPr>
            <a:r>
              <a:rPr lang="es-PE" sz="2300" dirty="0" smtClean="0"/>
              <a:t>  </a:t>
            </a:r>
            <a:endParaRPr lang="es-PE" sz="2300" dirty="0"/>
          </a:p>
          <a:p>
            <a:pPr marL="0" indent="0">
              <a:buNone/>
            </a:pPr>
            <a:endParaRPr lang="es-PE" dirty="0"/>
          </a:p>
        </p:txBody>
      </p:sp>
    </p:spTree>
    <p:extLst>
      <p:ext uri="{BB962C8B-B14F-4D97-AF65-F5344CB8AC3E}">
        <p14:creationId xmlns:p14="http://schemas.microsoft.com/office/powerpoint/2010/main" val="1614543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740979"/>
            <a:ext cx="7886700" cy="5435984"/>
          </a:xfrm>
        </p:spPr>
        <p:txBody>
          <a:bodyPr/>
          <a:lstStyle/>
          <a:p>
            <a:pPr marL="0" indent="0">
              <a:buNone/>
            </a:pPr>
            <a:r>
              <a:rPr lang="es-PE" b="1" dirty="0" smtClean="0"/>
              <a:t>UNIDADES EJECUTORAS DEL MINISTERIO DE CULTURA</a:t>
            </a:r>
          </a:p>
          <a:p>
            <a:pPr marL="0" indent="0">
              <a:buNone/>
            </a:pPr>
            <a:r>
              <a:rPr lang="es-PE" b="1" dirty="0" smtClean="0"/>
              <a:t>Pliego 003: Ministerio de Cultura </a:t>
            </a:r>
          </a:p>
          <a:p>
            <a:pPr marL="0" indent="0">
              <a:buNone/>
            </a:pPr>
            <a:endParaRPr lang="es-PE" b="1" dirty="0"/>
          </a:p>
        </p:txBody>
      </p:sp>
      <p:graphicFrame>
        <p:nvGraphicFramePr>
          <p:cNvPr id="4" name="Tabla 3"/>
          <p:cNvGraphicFramePr>
            <a:graphicFrameLocks noGrp="1"/>
          </p:cNvGraphicFramePr>
          <p:nvPr>
            <p:extLst>
              <p:ext uri="{D42A27DB-BD31-4B8C-83A1-F6EECF244321}">
                <p14:modId xmlns:p14="http://schemas.microsoft.com/office/powerpoint/2010/main" val="2530513098"/>
              </p:ext>
            </p:extLst>
          </p:nvPr>
        </p:nvGraphicFramePr>
        <p:xfrm>
          <a:off x="628695" y="1970340"/>
          <a:ext cx="7379575" cy="4799379"/>
        </p:xfrm>
        <a:graphic>
          <a:graphicData uri="http://schemas.openxmlformats.org/drawingml/2006/table">
            <a:tbl>
              <a:tblPr firstRow="1" bandRow="1">
                <a:tableStyleId>{8A107856-5554-42FB-B03E-39F5DBC370BA}</a:tableStyleId>
              </a:tblPr>
              <a:tblGrid>
                <a:gridCol w="5040059"/>
                <a:gridCol w="2339516"/>
              </a:tblGrid>
              <a:tr h="372117">
                <a:tc>
                  <a:txBody>
                    <a:bodyPr/>
                    <a:lstStyle/>
                    <a:p>
                      <a:r>
                        <a:rPr lang="es-PE" b="1" dirty="0" smtClean="0"/>
                        <a:t>Denominación</a:t>
                      </a:r>
                      <a:endParaRPr lang="es-PE" b="1" dirty="0"/>
                    </a:p>
                  </a:txBody>
                  <a:tcPr marL="68580" marR="68580"/>
                </a:tc>
                <a:tc>
                  <a:txBody>
                    <a:bodyPr/>
                    <a:lstStyle/>
                    <a:p>
                      <a:pPr algn="ctr"/>
                      <a:r>
                        <a:rPr lang="es-PE" dirty="0" smtClean="0"/>
                        <a:t>Nemónico</a:t>
                      </a:r>
                      <a:endParaRPr lang="es-PE" dirty="0"/>
                    </a:p>
                  </a:txBody>
                  <a:tcPr marL="68580" marR="68580"/>
                </a:tc>
              </a:tr>
              <a:tr h="372117">
                <a:tc>
                  <a:txBody>
                    <a:bodyPr/>
                    <a:lstStyle/>
                    <a:p>
                      <a:r>
                        <a:rPr lang="es-PE" b="0" dirty="0" smtClean="0"/>
                        <a:t>Unidad Ejecutora 001: Administración General</a:t>
                      </a:r>
                      <a:endParaRPr lang="es-PE" b="0" dirty="0"/>
                    </a:p>
                  </a:txBody>
                  <a:tcPr marL="68580" marR="68580"/>
                </a:tc>
                <a:tc>
                  <a:txBody>
                    <a:bodyPr/>
                    <a:lstStyle/>
                    <a:p>
                      <a:pPr algn="ctr"/>
                      <a:r>
                        <a:rPr lang="es-PE" dirty="0" smtClean="0"/>
                        <a:t>1363</a:t>
                      </a:r>
                      <a:endParaRPr lang="es-PE" dirty="0"/>
                    </a:p>
                  </a:txBody>
                  <a:tcPr marL="68580" marR="68580"/>
                </a:tc>
              </a:tr>
              <a:tr h="372117">
                <a:tc>
                  <a:txBody>
                    <a:bodyPr/>
                    <a:lstStyle/>
                    <a:p>
                      <a:r>
                        <a:rPr lang="es-PE" dirty="0" smtClean="0"/>
                        <a:t>Unidad Ejecutora 002: MC - Cusco</a:t>
                      </a:r>
                      <a:endParaRPr lang="es-PE" dirty="0"/>
                    </a:p>
                  </a:txBody>
                  <a:tcPr marL="68580" marR="68580"/>
                </a:tc>
                <a:tc>
                  <a:txBody>
                    <a:bodyPr/>
                    <a:lstStyle/>
                    <a:p>
                      <a:pPr algn="ctr"/>
                      <a:r>
                        <a:rPr lang="es-PE" dirty="0" smtClean="0"/>
                        <a:t>1365</a:t>
                      </a:r>
                      <a:endParaRPr lang="es-PE" dirty="0"/>
                    </a:p>
                  </a:txBody>
                  <a:tcPr marL="68580" marR="68580"/>
                </a:tc>
              </a:tr>
              <a:tr h="372117">
                <a:tc>
                  <a:txBody>
                    <a:bodyPr/>
                    <a:lstStyle/>
                    <a:p>
                      <a:r>
                        <a:rPr lang="es-PE" dirty="0" smtClean="0"/>
                        <a:t>Unidad Ejecutora 003: Zona Arqueológica Caral</a:t>
                      </a:r>
                      <a:endParaRPr lang="es-PE" dirty="0"/>
                    </a:p>
                  </a:txBody>
                  <a:tcPr marL="68580" marR="68580"/>
                </a:tc>
                <a:tc>
                  <a:txBody>
                    <a:bodyPr/>
                    <a:lstStyle/>
                    <a:p>
                      <a:pPr algn="ctr"/>
                      <a:r>
                        <a:rPr lang="es-PE" dirty="0" smtClean="0"/>
                        <a:t>1366</a:t>
                      </a:r>
                      <a:endParaRPr lang="es-PE" dirty="0"/>
                    </a:p>
                  </a:txBody>
                  <a:tcPr marL="68580" marR="68580"/>
                </a:tc>
              </a:tr>
              <a:tr h="372117">
                <a:tc>
                  <a:txBody>
                    <a:bodyPr/>
                    <a:lstStyle/>
                    <a:p>
                      <a:r>
                        <a:rPr lang="es-PE" dirty="0" smtClean="0"/>
                        <a:t>Unidad Ejecutora 004: Instituto Nacional de Desarrollo de los Pueblos Andinos, Amazónicos y Afroperuano*</a:t>
                      </a:r>
                      <a:endParaRPr lang="es-PE" dirty="0"/>
                    </a:p>
                  </a:txBody>
                  <a:tcPr marL="68580" marR="68580"/>
                </a:tc>
                <a:tc>
                  <a:txBody>
                    <a:bodyPr/>
                    <a:lstStyle/>
                    <a:p>
                      <a:pPr algn="ctr"/>
                      <a:r>
                        <a:rPr lang="es-PE" dirty="0" smtClean="0"/>
                        <a:t>*Por fenecer</a:t>
                      </a:r>
                      <a:endParaRPr lang="es-PE" dirty="0"/>
                    </a:p>
                  </a:txBody>
                  <a:tcPr marL="68580" marR="68580"/>
                </a:tc>
              </a:tr>
              <a:tr h="372117">
                <a:tc>
                  <a:txBody>
                    <a:bodyPr/>
                    <a:lstStyle/>
                    <a:p>
                      <a:r>
                        <a:rPr lang="es-PE" dirty="0" smtClean="0"/>
                        <a:t>Unidad Ejecutora 005: Naylamp - Lambayeque</a:t>
                      </a:r>
                      <a:endParaRPr lang="es-PE" dirty="0"/>
                    </a:p>
                  </a:txBody>
                  <a:tcPr marL="68580" marR="68580"/>
                </a:tc>
                <a:tc>
                  <a:txBody>
                    <a:bodyPr/>
                    <a:lstStyle/>
                    <a:p>
                      <a:pPr algn="ctr"/>
                      <a:r>
                        <a:rPr lang="es-PE" dirty="0" smtClean="0"/>
                        <a:t>1369</a:t>
                      </a:r>
                      <a:endParaRPr lang="es-PE" dirty="0"/>
                    </a:p>
                  </a:txBody>
                  <a:tcPr marL="68580" marR="68580"/>
                </a:tc>
              </a:tr>
              <a:tr h="372117">
                <a:tc>
                  <a:txBody>
                    <a:bodyPr/>
                    <a:lstStyle/>
                    <a:p>
                      <a:r>
                        <a:rPr lang="es-PE" dirty="0" smtClean="0"/>
                        <a:t>Unidad Ejecutora 006: Complejo Arqueológico de Chan Chan</a:t>
                      </a:r>
                      <a:endParaRPr lang="es-PE" dirty="0"/>
                    </a:p>
                  </a:txBody>
                  <a:tcPr marL="68580" marR="68580"/>
                </a:tc>
                <a:tc>
                  <a:txBody>
                    <a:bodyPr/>
                    <a:lstStyle/>
                    <a:p>
                      <a:pPr algn="ctr"/>
                      <a:r>
                        <a:rPr lang="es-PE" dirty="0" smtClean="0"/>
                        <a:t>1370</a:t>
                      </a:r>
                      <a:endParaRPr lang="es-PE" dirty="0"/>
                    </a:p>
                  </a:txBody>
                  <a:tcPr marL="68580" marR="68580"/>
                </a:tc>
              </a:tr>
              <a:tr h="372117">
                <a:tc>
                  <a:txBody>
                    <a:bodyPr/>
                    <a:lstStyle/>
                    <a:p>
                      <a:r>
                        <a:rPr lang="es-PE" dirty="0" smtClean="0"/>
                        <a:t>Unidad Ejecutora 007: Marcahuamachuco</a:t>
                      </a:r>
                      <a:endParaRPr lang="es-PE" dirty="0"/>
                    </a:p>
                  </a:txBody>
                  <a:tcPr marL="68580" marR="68580"/>
                </a:tc>
                <a:tc>
                  <a:txBody>
                    <a:bodyPr/>
                    <a:lstStyle/>
                    <a:p>
                      <a:pPr algn="ctr"/>
                      <a:r>
                        <a:rPr lang="es-PE" dirty="0" smtClean="0"/>
                        <a:t>1371</a:t>
                      </a:r>
                      <a:endParaRPr lang="es-PE" dirty="0"/>
                    </a:p>
                  </a:txBody>
                  <a:tcPr marL="68580" marR="68580"/>
                </a:tc>
              </a:tr>
              <a:tr h="372117">
                <a:tc>
                  <a:txBody>
                    <a:bodyPr/>
                    <a:lstStyle/>
                    <a:p>
                      <a:r>
                        <a:rPr lang="es-PE" dirty="0" smtClean="0"/>
                        <a:t>Unidad Ejecutora 008: Proyectos Especiales</a:t>
                      </a:r>
                      <a:endParaRPr lang="es-PE" dirty="0"/>
                    </a:p>
                  </a:txBody>
                  <a:tcPr marL="68580" marR="68580"/>
                </a:tc>
                <a:tc>
                  <a:txBody>
                    <a:bodyPr/>
                    <a:lstStyle/>
                    <a:p>
                      <a:pPr algn="ctr"/>
                      <a:r>
                        <a:rPr lang="es-PE" dirty="0" smtClean="0"/>
                        <a:t>1544</a:t>
                      </a:r>
                      <a:endParaRPr lang="es-PE" dirty="0"/>
                    </a:p>
                  </a:txBody>
                  <a:tcPr marL="68580" marR="68580"/>
                </a:tc>
              </a:tr>
              <a:tr h="372117">
                <a:tc>
                  <a:txBody>
                    <a:bodyPr/>
                    <a:lstStyle/>
                    <a:p>
                      <a:r>
                        <a:rPr lang="es-PE" dirty="0" smtClean="0"/>
                        <a:t>Unidad Ejecutora</a:t>
                      </a:r>
                      <a:r>
                        <a:rPr lang="es-PE" baseline="0" dirty="0" smtClean="0"/>
                        <a:t> 009: La Libertad**</a:t>
                      </a:r>
                      <a:endParaRPr lang="es-PE" dirty="0"/>
                    </a:p>
                  </a:txBody>
                  <a:tcPr marL="68580" marR="68580"/>
                </a:tc>
                <a:tc>
                  <a:txBody>
                    <a:bodyPr/>
                    <a:lstStyle/>
                    <a:p>
                      <a:pPr algn="ctr"/>
                      <a:r>
                        <a:rPr lang="es-PE" dirty="0" smtClean="0"/>
                        <a:t>**En proceso ante el MEF</a:t>
                      </a:r>
                      <a:endParaRPr lang="es-PE" dirty="0"/>
                    </a:p>
                  </a:txBody>
                  <a:tcPr marL="68580" marR="68580"/>
                </a:tc>
              </a:tr>
            </a:tbl>
          </a:graphicData>
        </a:graphic>
      </p:graphicFrame>
    </p:spTree>
    <p:extLst>
      <p:ext uri="{BB962C8B-B14F-4D97-AF65-F5344CB8AC3E}">
        <p14:creationId xmlns:p14="http://schemas.microsoft.com/office/powerpoint/2010/main" val="879173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rir llave 2"/>
          <p:cNvSpPr/>
          <p:nvPr/>
        </p:nvSpPr>
        <p:spPr>
          <a:xfrm>
            <a:off x="5480275" y="1930167"/>
            <a:ext cx="321380" cy="2824547"/>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PE">
              <a:solidFill>
                <a:prstClr val="black"/>
              </a:solidFill>
            </a:endParaRPr>
          </a:p>
        </p:txBody>
      </p:sp>
      <p:sp>
        <p:nvSpPr>
          <p:cNvPr id="4" name="Multidocumento 3"/>
          <p:cNvSpPr/>
          <p:nvPr/>
        </p:nvSpPr>
        <p:spPr>
          <a:xfrm>
            <a:off x="6031353" y="2361255"/>
            <a:ext cx="1541458" cy="215238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PE" sz="2000" dirty="0">
                <a:solidFill>
                  <a:prstClr val="white"/>
                </a:solidFill>
                <a:ea typeface="Calibri" panose="020F0502020204030204" pitchFamily="34" charset="0"/>
                <a:cs typeface="Times New Roman" panose="02020603050405020304" pitchFamily="18" charset="0"/>
              </a:rPr>
              <a:t>Unidad Ejecutora 001:</a:t>
            </a:r>
          </a:p>
        </p:txBody>
      </p:sp>
      <p:sp>
        <p:nvSpPr>
          <p:cNvPr id="5" name="CuadroTexto 4"/>
          <p:cNvSpPr txBox="1"/>
          <p:nvPr/>
        </p:nvSpPr>
        <p:spPr>
          <a:xfrm>
            <a:off x="1619673" y="2975874"/>
            <a:ext cx="1339882" cy="461665"/>
          </a:xfrm>
          <a:prstGeom prst="rect">
            <a:avLst/>
          </a:prstGeom>
          <a:noFill/>
        </p:spPr>
        <p:txBody>
          <a:bodyPr wrap="square" rtlCol="0">
            <a:spAutoFit/>
          </a:bodyPr>
          <a:lstStyle/>
          <a:p>
            <a:r>
              <a:rPr lang="es-PE" sz="2400" b="1" dirty="0">
                <a:solidFill>
                  <a:prstClr val="black"/>
                </a:solidFill>
              </a:rPr>
              <a:t>ENTIDAD</a:t>
            </a:r>
          </a:p>
        </p:txBody>
      </p:sp>
      <p:sp>
        <p:nvSpPr>
          <p:cNvPr id="6" name="CuadroTexto 5"/>
          <p:cNvSpPr txBox="1"/>
          <p:nvPr/>
        </p:nvSpPr>
        <p:spPr>
          <a:xfrm>
            <a:off x="4200412" y="2987358"/>
            <a:ext cx="1279907" cy="461665"/>
          </a:xfrm>
          <a:prstGeom prst="rect">
            <a:avLst/>
          </a:prstGeom>
          <a:noFill/>
        </p:spPr>
        <p:txBody>
          <a:bodyPr wrap="square" rtlCol="0">
            <a:spAutoFit/>
          </a:bodyPr>
          <a:lstStyle/>
          <a:p>
            <a:r>
              <a:rPr lang="es-PE" sz="2400" b="1" dirty="0">
                <a:solidFill>
                  <a:prstClr val="black"/>
                </a:solidFill>
              </a:rPr>
              <a:t>PLIEGO</a:t>
            </a:r>
          </a:p>
        </p:txBody>
      </p:sp>
      <p:sp>
        <p:nvSpPr>
          <p:cNvPr id="7" name="Flecha izquierda y derecha 6"/>
          <p:cNvSpPr/>
          <p:nvPr/>
        </p:nvSpPr>
        <p:spPr>
          <a:xfrm>
            <a:off x="3114409" y="2975782"/>
            <a:ext cx="912114"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10" name="CuadroTexto 9"/>
          <p:cNvSpPr txBox="1"/>
          <p:nvPr/>
        </p:nvSpPr>
        <p:spPr>
          <a:xfrm>
            <a:off x="1475697" y="1460182"/>
            <a:ext cx="1638755" cy="461665"/>
          </a:xfrm>
          <a:prstGeom prst="rect">
            <a:avLst/>
          </a:prstGeom>
          <a:noFill/>
        </p:spPr>
        <p:txBody>
          <a:bodyPr wrap="square" rtlCol="0">
            <a:spAutoFit/>
          </a:bodyPr>
          <a:lstStyle/>
          <a:p>
            <a:r>
              <a:rPr lang="es-PE" sz="2400" b="1" dirty="0">
                <a:solidFill>
                  <a:prstClr val="black"/>
                </a:solidFill>
              </a:rPr>
              <a:t>ORGÁNICO </a:t>
            </a:r>
          </a:p>
        </p:txBody>
      </p:sp>
      <p:sp>
        <p:nvSpPr>
          <p:cNvPr id="11" name="CuadroTexto 10"/>
          <p:cNvSpPr txBox="1"/>
          <p:nvPr/>
        </p:nvSpPr>
        <p:spPr>
          <a:xfrm>
            <a:off x="4854850" y="1460182"/>
            <a:ext cx="2237432" cy="461665"/>
          </a:xfrm>
          <a:prstGeom prst="rect">
            <a:avLst/>
          </a:prstGeom>
          <a:noFill/>
        </p:spPr>
        <p:txBody>
          <a:bodyPr wrap="square" rtlCol="0">
            <a:spAutoFit/>
          </a:bodyPr>
          <a:lstStyle/>
          <a:p>
            <a:r>
              <a:rPr lang="es-PE" sz="2400" b="1" dirty="0">
                <a:solidFill>
                  <a:prstClr val="black"/>
                </a:solidFill>
              </a:rPr>
              <a:t>PRESUPUESTAL </a:t>
            </a:r>
          </a:p>
        </p:txBody>
      </p:sp>
    </p:spTree>
    <p:extLst>
      <p:ext uri="{BB962C8B-B14F-4D97-AF65-F5344CB8AC3E}">
        <p14:creationId xmlns:p14="http://schemas.microsoft.com/office/powerpoint/2010/main" val="1680713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55592" y="2507329"/>
            <a:ext cx="1462573"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prstClr val="black"/>
              </a:solidFill>
            </a:endParaRPr>
          </a:p>
        </p:txBody>
      </p:sp>
      <p:sp>
        <p:nvSpPr>
          <p:cNvPr id="5" name="CuadroTexto 4"/>
          <p:cNvSpPr txBox="1"/>
          <p:nvPr/>
        </p:nvSpPr>
        <p:spPr>
          <a:xfrm>
            <a:off x="755558" y="2499919"/>
            <a:ext cx="1462572" cy="923330"/>
          </a:xfrm>
          <a:prstGeom prst="rect">
            <a:avLst/>
          </a:prstGeom>
          <a:noFill/>
        </p:spPr>
        <p:txBody>
          <a:bodyPr wrap="square" rtlCol="0">
            <a:spAutoFit/>
          </a:bodyPr>
          <a:lstStyle/>
          <a:p>
            <a:pPr algn="ctr"/>
            <a:r>
              <a:rPr lang="es-PE" dirty="0">
                <a:solidFill>
                  <a:prstClr val="black"/>
                </a:solidFill>
              </a:rPr>
              <a:t>Actos de Administración Interna </a:t>
            </a:r>
          </a:p>
        </p:txBody>
      </p:sp>
      <p:pic>
        <p:nvPicPr>
          <p:cNvPr id="6" name="Imagen 5"/>
          <p:cNvPicPr>
            <a:picLocks noChangeAspect="1"/>
          </p:cNvPicPr>
          <p:nvPr/>
        </p:nvPicPr>
        <p:blipFill rotWithShape="1">
          <a:blip r:embed="rId2"/>
          <a:srcRect r="24784"/>
          <a:stretch/>
        </p:blipFill>
        <p:spPr>
          <a:xfrm>
            <a:off x="3430926" y="4100580"/>
            <a:ext cx="1208975" cy="214312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7" name="Rectángulo 6"/>
          <p:cNvSpPr/>
          <p:nvPr/>
        </p:nvSpPr>
        <p:spPr>
          <a:xfrm>
            <a:off x="3150392" y="2514670"/>
            <a:ext cx="2057400"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prstClr val="black"/>
              </a:solidFill>
            </a:endParaRPr>
          </a:p>
        </p:txBody>
      </p:sp>
      <p:sp>
        <p:nvSpPr>
          <p:cNvPr id="8" name="CuadroTexto 7"/>
          <p:cNvSpPr txBox="1"/>
          <p:nvPr/>
        </p:nvSpPr>
        <p:spPr>
          <a:xfrm>
            <a:off x="3304094" y="2464763"/>
            <a:ext cx="1903698" cy="1477328"/>
          </a:xfrm>
          <a:prstGeom prst="rect">
            <a:avLst/>
          </a:prstGeom>
          <a:noFill/>
        </p:spPr>
        <p:txBody>
          <a:bodyPr wrap="square" rtlCol="0">
            <a:spAutoFit/>
          </a:bodyPr>
          <a:lstStyle/>
          <a:p>
            <a:pPr algn="ctr"/>
            <a:r>
              <a:rPr lang="es-PE" dirty="0">
                <a:solidFill>
                  <a:prstClr val="black"/>
                </a:solidFill>
              </a:rPr>
              <a:t>Los comportamientos y actividades materiales de las entidades</a:t>
            </a:r>
          </a:p>
        </p:txBody>
      </p:sp>
      <p:sp>
        <p:nvSpPr>
          <p:cNvPr id="9" name="Rectángulo 8"/>
          <p:cNvSpPr/>
          <p:nvPr/>
        </p:nvSpPr>
        <p:spPr>
          <a:xfrm>
            <a:off x="6163414" y="2530771"/>
            <a:ext cx="1462573"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prstClr val="black"/>
              </a:solidFill>
            </a:endParaRPr>
          </a:p>
        </p:txBody>
      </p:sp>
      <p:sp>
        <p:nvSpPr>
          <p:cNvPr id="10" name="CuadroTexto 9"/>
          <p:cNvSpPr txBox="1"/>
          <p:nvPr/>
        </p:nvSpPr>
        <p:spPr>
          <a:xfrm>
            <a:off x="6163380" y="2578424"/>
            <a:ext cx="1462572" cy="923330"/>
          </a:xfrm>
          <a:prstGeom prst="rect">
            <a:avLst/>
          </a:prstGeom>
          <a:noFill/>
        </p:spPr>
        <p:txBody>
          <a:bodyPr wrap="square" rtlCol="0">
            <a:spAutoFit/>
          </a:bodyPr>
          <a:lstStyle/>
          <a:p>
            <a:pPr algn="ctr"/>
            <a:r>
              <a:rPr lang="es-PE" dirty="0">
                <a:solidFill>
                  <a:prstClr val="black"/>
                </a:solidFill>
              </a:rPr>
              <a:t>Acto</a:t>
            </a:r>
          </a:p>
          <a:p>
            <a:pPr algn="ctr"/>
            <a:r>
              <a:rPr lang="es-PE" dirty="0">
                <a:solidFill>
                  <a:prstClr val="black"/>
                </a:solidFill>
              </a:rPr>
              <a:t>Administrativo</a:t>
            </a:r>
          </a:p>
        </p:txBody>
      </p:sp>
      <p:pic>
        <p:nvPicPr>
          <p:cNvPr id="11" name="Imagen 10"/>
          <p:cNvPicPr>
            <a:picLocks noChangeAspect="1"/>
          </p:cNvPicPr>
          <p:nvPr/>
        </p:nvPicPr>
        <p:blipFill>
          <a:blip r:embed="rId3"/>
          <a:stretch>
            <a:fillRect/>
          </a:stretch>
        </p:blipFill>
        <p:spPr>
          <a:xfrm>
            <a:off x="1443983" y="1917175"/>
            <a:ext cx="5641776" cy="501161"/>
          </a:xfrm>
          <a:prstGeom prst="rect">
            <a:avLst/>
          </a:prstGeom>
        </p:spPr>
      </p:pic>
      <p:sp>
        <p:nvSpPr>
          <p:cNvPr id="15" name="Rectángulo 14"/>
          <p:cNvSpPr/>
          <p:nvPr/>
        </p:nvSpPr>
        <p:spPr>
          <a:xfrm>
            <a:off x="2336008" y="1142258"/>
            <a:ext cx="4396232" cy="76062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solidFill>
                <a:prstClr val="black"/>
              </a:solidFill>
            </a:endParaRPr>
          </a:p>
        </p:txBody>
      </p:sp>
      <p:sp>
        <p:nvSpPr>
          <p:cNvPr id="16" name="CuadroTexto 15"/>
          <p:cNvSpPr txBox="1"/>
          <p:nvPr/>
        </p:nvSpPr>
        <p:spPr>
          <a:xfrm>
            <a:off x="2477409" y="1312089"/>
            <a:ext cx="4600366" cy="646331"/>
          </a:xfrm>
          <a:prstGeom prst="rect">
            <a:avLst/>
          </a:prstGeom>
          <a:noFill/>
        </p:spPr>
        <p:txBody>
          <a:bodyPr wrap="square" rtlCol="0">
            <a:spAutoFit/>
          </a:bodyPr>
          <a:lstStyle/>
          <a:p>
            <a:r>
              <a:rPr lang="es-PE" b="1" dirty="0">
                <a:solidFill>
                  <a:prstClr val="black"/>
                </a:solidFill>
              </a:rPr>
              <a:t>TIPOS DE ACTOS EN LA ADMINISTRACIÓN PÚBLICA</a:t>
            </a:r>
          </a:p>
        </p:txBody>
      </p:sp>
    </p:spTree>
    <p:extLst>
      <p:ext uri="{BB962C8B-B14F-4D97-AF65-F5344CB8AC3E}">
        <p14:creationId xmlns:p14="http://schemas.microsoft.com/office/powerpoint/2010/main" val="9541463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87" y="319951"/>
            <a:ext cx="7886700" cy="629957"/>
          </a:xfrm>
        </p:spPr>
        <p:txBody>
          <a:bodyPr/>
          <a:lstStyle/>
          <a:p>
            <a:pPr algn="ctr"/>
            <a:r>
              <a:rPr lang="es-PE" sz="2400" b="1" u="sng" dirty="0" smtClean="0">
                <a:solidFill>
                  <a:prstClr val="black"/>
                </a:solidFill>
              </a:rPr>
              <a:t>TIPOS DE ACTOS EN </a:t>
            </a:r>
            <a:r>
              <a:rPr lang="es-PE" sz="2400" b="1" u="sng" dirty="0">
                <a:solidFill>
                  <a:prstClr val="black"/>
                </a:solidFill>
              </a:rPr>
              <a:t>LA ADMINISTRACIÓN PÚBLICA </a:t>
            </a:r>
            <a:r>
              <a:rPr lang="es-PE" sz="2400" b="1" dirty="0">
                <a:solidFill>
                  <a:prstClr val="black"/>
                </a:solidFill>
              </a:rPr>
              <a:t>(LPAG)</a:t>
            </a:r>
            <a:endParaRPr lang="es-PE" dirty="0"/>
          </a:p>
        </p:txBody>
      </p:sp>
      <p:sp>
        <p:nvSpPr>
          <p:cNvPr id="3" name="Marcador de contenido 2"/>
          <p:cNvSpPr>
            <a:spLocks noGrp="1"/>
          </p:cNvSpPr>
          <p:nvPr>
            <p:ph sz="half" idx="1"/>
          </p:nvPr>
        </p:nvSpPr>
        <p:spPr>
          <a:xfrm>
            <a:off x="628650" y="1680884"/>
            <a:ext cx="3046810" cy="4496081"/>
          </a:xfrm>
        </p:spPr>
        <p:txBody>
          <a:bodyPr>
            <a:normAutofit/>
          </a:bodyPr>
          <a:lstStyle/>
          <a:p>
            <a:pPr marL="0" indent="0">
              <a:buNone/>
            </a:pPr>
            <a:r>
              <a:rPr lang="es-PE" sz="2000" b="1" u="sng" dirty="0" smtClean="0"/>
              <a:t>No son Actos Administrativos</a:t>
            </a:r>
            <a:endParaRPr lang="es-PE" sz="2000" u="sng" dirty="0" smtClean="0"/>
          </a:p>
          <a:p>
            <a:r>
              <a:rPr lang="es-PE" sz="2000" dirty="0" smtClean="0"/>
              <a:t>Actos </a:t>
            </a:r>
            <a:r>
              <a:rPr lang="es-PE" sz="2000" dirty="0"/>
              <a:t>de Administración Interna. </a:t>
            </a:r>
          </a:p>
          <a:p>
            <a:r>
              <a:rPr lang="es-PE" sz="2000" dirty="0"/>
              <a:t>Los comportamientos y actividades materiales de las </a:t>
            </a:r>
            <a:r>
              <a:rPr lang="es-PE" sz="2000" dirty="0" smtClean="0"/>
              <a:t>entidades.</a:t>
            </a:r>
            <a:endParaRPr lang="es-PE" sz="2000" dirty="0"/>
          </a:p>
          <a:p>
            <a:pPr marL="0" indent="0">
              <a:buNone/>
            </a:pPr>
            <a:endParaRPr lang="es-PE" b="1" dirty="0"/>
          </a:p>
          <a:p>
            <a:pPr marL="0" indent="0">
              <a:buNone/>
            </a:pPr>
            <a:endParaRPr lang="es-PE" dirty="0"/>
          </a:p>
        </p:txBody>
      </p:sp>
      <p:sp>
        <p:nvSpPr>
          <p:cNvPr id="4" name="Marcador de contenido 3"/>
          <p:cNvSpPr>
            <a:spLocks noGrp="1"/>
          </p:cNvSpPr>
          <p:nvPr>
            <p:ph sz="half" idx="2"/>
          </p:nvPr>
        </p:nvSpPr>
        <p:spPr>
          <a:xfrm>
            <a:off x="3675462" y="1221302"/>
            <a:ext cx="4900402" cy="5908160"/>
          </a:xfrm>
        </p:spPr>
        <p:txBody>
          <a:bodyPr>
            <a:noAutofit/>
          </a:bodyPr>
          <a:lstStyle/>
          <a:p>
            <a:pPr>
              <a:buFont typeface="Wingdings" panose="05000000000000000000" pitchFamily="2" charset="2"/>
              <a:buChar char="q"/>
            </a:pPr>
            <a:r>
              <a:rPr lang="es-PE" sz="1400" b="1" dirty="0" smtClean="0"/>
              <a:t> Artículo </a:t>
            </a:r>
            <a:r>
              <a:rPr lang="es-PE" sz="1400" b="1" dirty="0"/>
              <a:t>1. - Concepto de </a:t>
            </a:r>
            <a:r>
              <a:rPr lang="es-PE" sz="1400" b="1" dirty="0" smtClean="0"/>
              <a:t>acto administrativo</a:t>
            </a:r>
            <a:endParaRPr lang="es-PE" sz="1400" b="1" dirty="0"/>
          </a:p>
          <a:p>
            <a:pPr marL="0" indent="0" algn="just">
              <a:buNone/>
            </a:pPr>
            <a:r>
              <a:rPr lang="es-PE" sz="1400" dirty="0" smtClean="0"/>
              <a:t>1.2 </a:t>
            </a:r>
            <a:r>
              <a:rPr lang="es-PE" sz="1400" dirty="0"/>
              <a:t>No son actos administrativos</a:t>
            </a:r>
            <a:r>
              <a:rPr lang="es-PE" sz="1400" dirty="0" smtClean="0"/>
              <a:t>:</a:t>
            </a:r>
            <a:endParaRPr lang="es-PE" sz="1400" dirty="0"/>
          </a:p>
          <a:p>
            <a:pPr marL="0" indent="0" algn="just">
              <a:buNone/>
            </a:pPr>
            <a:r>
              <a:rPr lang="es-PE" sz="1400" dirty="0" smtClean="0"/>
              <a:t>1.2.1 </a:t>
            </a:r>
            <a:r>
              <a:rPr lang="es-PE" sz="1400" dirty="0"/>
              <a:t>Los actos de administración interna de las entidades destinados a organizar o hacer funcionar sus propias actividades o servicios</a:t>
            </a:r>
            <a:r>
              <a:rPr lang="es-PE" sz="1400" dirty="0" smtClean="0"/>
              <a:t>. (…)</a:t>
            </a:r>
          </a:p>
          <a:p>
            <a:pPr marL="0" indent="0" algn="just">
              <a:buNone/>
            </a:pPr>
            <a:r>
              <a:rPr lang="es-PE" sz="1400" dirty="0" smtClean="0"/>
              <a:t>1.2.2 </a:t>
            </a:r>
            <a:r>
              <a:rPr lang="es-PE" sz="1400" dirty="0"/>
              <a:t>Los comportamientos y actividades materiales de las entidades</a:t>
            </a:r>
            <a:r>
              <a:rPr lang="es-PE" sz="1400" dirty="0" smtClean="0"/>
              <a:t>.</a:t>
            </a:r>
          </a:p>
          <a:p>
            <a:pPr marL="0" indent="0" algn="just">
              <a:buNone/>
            </a:pPr>
            <a:endParaRPr lang="es-PE" sz="1400" dirty="0" smtClean="0"/>
          </a:p>
          <a:p>
            <a:pPr algn="just">
              <a:buFont typeface="Wingdings" panose="05000000000000000000" pitchFamily="2" charset="2"/>
              <a:buChar char="q"/>
            </a:pPr>
            <a:r>
              <a:rPr lang="es-PE" sz="1400" b="1" dirty="0"/>
              <a:t>Artículo 7.- Régimen de los actos de administración </a:t>
            </a:r>
            <a:r>
              <a:rPr lang="es-PE" sz="1400" b="1" dirty="0" smtClean="0"/>
              <a:t>interna</a:t>
            </a:r>
            <a:endParaRPr lang="es-PE" sz="1400" dirty="0"/>
          </a:p>
          <a:p>
            <a:pPr marL="0" indent="0" algn="just">
              <a:buNone/>
            </a:pPr>
            <a:r>
              <a:rPr lang="es-PE" sz="1400" dirty="0"/>
              <a:t>7.1 Los actos de administración interna se orientan a la </a:t>
            </a:r>
            <a:r>
              <a:rPr lang="es-PE" sz="1400" b="1" dirty="0"/>
              <a:t>eficacia y eficiencia de los servicios y a los fines permanentes de las entidades</a:t>
            </a:r>
            <a:r>
              <a:rPr lang="es-PE" sz="1400" dirty="0"/>
              <a:t>. Son emitidos por el órgano competente, su objeto debe ser física y jurídicamente posible, su motivación será facultativa cuando los superiores jerárquicos impartan las órdenes a sus subalternos en la forma legalmente prevista</a:t>
            </a:r>
            <a:r>
              <a:rPr lang="es-PE" sz="1400" dirty="0" smtClean="0"/>
              <a:t>.</a:t>
            </a:r>
            <a:endParaRPr lang="es-PE" sz="1400" dirty="0"/>
          </a:p>
          <a:p>
            <a:pPr marL="0" indent="0" algn="just">
              <a:buNone/>
            </a:pPr>
            <a:r>
              <a:rPr lang="es-PE" sz="1400" dirty="0"/>
              <a:t>7.2 Las decisiones internas de mero trámite, pueden impartirse verbalmente por el órgano competente, en cuyo caso el órgano inferior que las reciba las documentará por escrito y comunicará de inmediato, indicando la autoridad de quien procede mediante la fórmula, “Por orden de ...”.</a:t>
            </a:r>
          </a:p>
        </p:txBody>
      </p:sp>
      <p:pic>
        <p:nvPicPr>
          <p:cNvPr id="6" name="Imagen 5"/>
          <p:cNvPicPr>
            <a:picLocks noChangeAspect="1"/>
          </p:cNvPicPr>
          <p:nvPr/>
        </p:nvPicPr>
        <p:blipFill>
          <a:blip r:embed="rId2"/>
          <a:stretch>
            <a:fillRect/>
          </a:stretch>
        </p:blipFill>
        <p:spPr>
          <a:xfrm>
            <a:off x="357189" y="3928922"/>
            <a:ext cx="2698042" cy="2014538"/>
          </a:xfrm>
          <a:prstGeom prst="rect">
            <a:avLst/>
          </a:prstGeom>
        </p:spPr>
      </p:pic>
    </p:spTree>
    <p:extLst>
      <p:ext uri="{BB962C8B-B14F-4D97-AF65-F5344CB8AC3E}">
        <p14:creationId xmlns:p14="http://schemas.microsoft.com/office/powerpoint/2010/main" val="101875397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34738" y="216096"/>
            <a:ext cx="7886700" cy="1325563"/>
          </a:xfrm>
        </p:spPr>
        <p:txBody>
          <a:bodyPr>
            <a:normAutofit/>
          </a:bodyPr>
          <a:lstStyle/>
          <a:p>
            <a:pPr algn="ctr"/>
            <a:r>
              <a:rPr lang="es-PE" sz="2400" b="1" u="sng" dirty="0" smtClean="0"/>
              <a:t>TIPOS DE ACTOS </a:t>
            </a:r>
            <a:r>
              <a:rPr lang="es-PE" sz="2400" b="1" u="sng" dirty="0"/>
              <a:t>EN LA ADMINISTRACIÓN PÚBLICA </a:t>
            </a:r>
            <a:r>
              <a:rPr lang="es-PE" sz="2400" b="1" dirty="0"/>
              <a:t>(LPAG)</a:t>
            </a:r>
          </a:p>
        </p:txBody>
      </p:sp>
      <p:sp>
        <p:nvSpPr>
          <p:cNvPr id="3" name="Marcador de contenido 2"/>
          <p:cNvSpPr>
            <a:spLocks noGrp="1"/>
          </p:cNvSpPr>
          <p:nvPr>
            <p:ph sz="half" idx="1"/>
          </p:nvPr>
        </p:nvSpPr>
        <p:spPr>
          <a:xfrm>
            <a:off x="541536" y="1619316"/>
            <a:ext cx="3886200" cy="4351338"/>
          </a:xfrm>
        </p:spPr>
        <p:txBody>
          <a:bodyPr>
            <a:normAutofit/>
          </a:bodyPr>
          <a:lstStyle/>
          <a:p>
            <a:pPr marL="0" indent="0">
              <a:buNone/>
            </a:pPr>
            <a:r>
              <a:rPr lang="es-PE" sz="2000" b="1" u="sng" dirty="0" smtClean="0"/>
              <a:t>Acto Administrativo</a:t>
            </a:r>
            <a:endParaRPr lang="es-PE" sz="2000" b="1" u="sng" dirty="0"/>
          </a:p>
        </p:txBody>
      </p:sp>
      <p:sp>
        <p:nvSpPr>
          <p:cNvPr id="4" name="Marcador de contenido 3"/>
          <p:cNvSpPr>
            <a:spLocks noGrp="1"/>
          </p:cNvSpPr>
          <p:nvPr>
            <p:ph sz="half" idx="2"/>
          </p:nvPr>
        </p:nvSpPr>
        <p:spPr>
          <a:xfrm>
            <a:off x="5004048" y="1825625"/>
            <a:ext cx="3511302" cy="4351338"/>
          </a:xfrm>
        </p:spPr>
        <p:txBody>
          <a:bodyPr>
            <a:normAutofit/>
          </a:bodyPr>
          <a:lstStyle/>
          <a:p>
            <a:pPr algn="just">
              <a:buFont typeface="Wingdings" panose="05000000000000000000" pitchFamily="2" charset="2"/>
              <a:buChar char="q"/>
            </a:pPr>
            <a:r>
              <a:rPr lang="es-PE" sz="2000" b="1" dirty="0" smtClean="0"/>
              <a:t> Artículo </a:t>
            </a:r>
            <a:r>
              <a:rPr lang="es-PE" sz="2000" b="1" dirty="0"/>
              <a:t>1. - Concepto de acto administrativo</a:t>
            </a:r>
          </a:p>
          <a:p>
            <a:pPr marL="0" indent="0" algn="just">
              <a:buNone/>
            </a:pPr>
            <a:r>
              <a:rPr lang="es-PE" sz="2000" dirty="0" smtClean="0"/>
              <a:t>1.1 </a:t>
            </a:r>
            <a:r>
              <a:rPr lang="es-PE" sz="2000" dirty="0"/>
              <a:t>Son actos administrativos, las declaraciones de las entidades que, en el marco de normas de derecho público, están destinadas a producir efectos jurídicos sobre los intereses, obligaciones o derechos de los administrados dentro de una situación concreta.</a:t>
            </a:r>
          </a:p>
        </p:txBody>
      </p:sp>
      <p:sp>
        <p:nvSpPr>
          <p:cNvPr id="7" name="Rectángulo redondeado 6"/>
          <p:cNvSpPr/>
          <p:nvPr/>
        </p:nvSpPr>
        <p:spPr>
          <a:xfrm>
            <a:off x="1513877" y="3104861"/>
            <a:ext cx="885096" cy="6913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8" name="CuadroTexto 7"/>
          <p:cNvSpPr txBox="1"/>
          <p:nvPr/>
        </p:nvSpPr>
        <p:spPr>
          <a:xfrm>
            <a:off x="1466801" y="3075710"/>
            <a:ext cx="974169" cy="954107"/>
          </a:xfrm>
          <a:prstGeom prst="rect">
            <a:avLst/>
          </a:prstGeom>
          <a:noFill/>
        </p:spPr>
        <p:txBody>
          <a:bodyPr wrap="square" rtlCol="0">
            <a:spAutoFit/>
          </a:bodyPr>
          <a:lstStyle/>
          <a:p>
            <a:pPr algn="ctr"/>
            <a:r>
              <a:rPr lang="es-PE" sz="1400" b="1" dirty="0">
                <a:solidFill>
                  <a:prstClr val="black"/>
                </a:solidFill>
              </a:rPr>
              <a:t>Acto Administrativo </a:t>
            </a:r>
            <a:r>
              <a:rPr lang="es-PE" sz="1400" dirty="0">
                <a:solidFill>
                  <a:prstClr val="black"/>
                </a:solidFill>
              </a:rPr>
              <a:t>(Art. 1)</a:t>
            </a:r>
          </a:p>
        </p:txBody>
      </p:sp>
      <p:cxnSp>
        <p:nvCxnSpPr>
          <p:cNvPr id="9" name="Conector recto de flecha 8"/>
          <p:cNvCxnSpPr/>
          <p:nvPr/>
        </p:nvCxnSpPr>
        <p:spPr>
          <a:xfrm flipH="1">
            <a:off x="1974799" y="3794985"/>
            <a:ext cx="1655" cy="388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ángulo redondeado 9"/>
          <p:cNvSpPr/>
          <p:nvPr/>
        </p:nvSpPr>
        <p:spPr>
          <a:xfrm>
            <a:off x="1515325" y="4211210"/>
            <a:ext cx="988286" cy="4191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11" name="CuadroTexto 10"/>
          <p:cNvSpPr txBox="1"/>
          <p:nvPr/>
        </p:nvSpPr>
        <p:spPr>
          <a:xfrm>
            <a:off x="1515359" y="4286044"/>
            <a:ext cx="1741699" cy="307777"/>
          </a:xfrm>
          <a:prstGeom prst="rect">
            <a:avLst/>
          </a:prstGeom>
          <a:noFill/>
        </p:spPr>
        <p:txBody>
          <a:bodyPr wrap="square" rtlCol="0">
            <a:spAutoFit/>
          </a:bodyPr>
          <a:lstStyle/>
          <a:p>
            <a:r>
              <a:rPr lang="es-PE" sz="1400" b="1" dirty="0">
                <a:solidFill>
                  <a:prstClr val="black"/>
                </a:solidFill>
              </a:rPr>
              <a:t>Efectos Jurídicos</a:t>
            </a:r>
          </a:p>
        </p:txBody>
      </p:sp>
      <p:sp>
        <p:nvSpPr>
          <p:cNvPr id="12" name="Rectángulo redondeado 11"/>
          <p:cNvSpPr/>
          <p:nvPr/>
        </p:nvSpPr>
        <p:spPr>
          <a:xfrm>
            <a:off x="616138" y="4913102"/>
            <a:ext cx="703334" cy="3817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a:solidFill>
                <a:prstClr val="white"/>
              </a:solidFill>
            </a:endParaRPr>
          </a:p>
        </p:txBody>
      </p:sp>
      <p:sp>
        <p:nvSpPr>
          <p:cNvPr id="13" name="CuadroTexto 12"/>
          <p:cNvSpPr txBox="1"/>
          <p:nvPr/>
        </p:nvSpPr>
        <p:spPr>
          <a:xfrm>
            <a:off x="547213" y="4947602"/>
            <a:ext cx="877544" cy="307777"/>
          </a:xfrm>
          <a:prstGeom prst="rect">
            <a:avLst/>
          </a:prstGeom>
          <a:noFill/>
        </p:spPr>
        <p:txBody>
          <a:bodyPr wrap="square" rtlCol="0">
            <a:spAutoFit/>
          </a:bodyPr>
          <a:lstStyle/>
          <a:p>
            <a:pPr algn="ctr"/>
            <a:r>
              <a:rPr lang="es-PE" sz="1400" b="1" dirty="0">
                <a:solidFill>
                  <a:prstClr val="black"/>
                </a:solidFill>
              </a:rPr>
              <a:t>Intereses</a:t>
            </a:r>
          </a:p>
        </p:txBody>
      </p:sp>
      <p:sp>
        <p:nvSpPr>
          <p:cNvPr id="14" name="Abrir llave 13"/>
          <p:cNvSpPr/>
          <p:nvPr/>
        </p:nvSpPr>
        <p:spPr>
          <a:xfrm>
            <a:off x="2418412" y="2872213"/>
            <a:ext cx="141752" cy="109440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sz="1400" b="1">
              <a:solidFill>
                <a:prstClr val="black"/>
              </a:solidFill>
            </a:endParaRPr>
          </a:p>
        </p:txBody>
      </p:sp>
      <p:sp>
        <p:nvSpPr>
          <p:cNvPr id="15" name="Abrir llave 14"/>
          <p:cNvSpPr/>
          <p:nvPr/>
        </p:nvSpPr>
        <p:spPr>
          <a:xfrm rot="5400000">
            <a:off x="1882749" y="3783349"/>
            <a:ext cx="198532" cy="20284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sz="1400" b="1">
              <a:solidFill>
                <a:prstClr val="black"/>
              </a:solidFill>
            </a:endParaRPr>
          </a:p>
        </p:txBody>
      </p:sp>
      <p:sp>
        <p:nvSpPr>
          <p:cNvPr id="16" name="Rectángulo redondeado 15"/>
          <p:cNvSpPr/>
          <p:nvPr/>
        </p:nvSpPr>
        <p:spPr>
          <a:xfrm>
            <a:off x="1608727" y="4915249"/>
            <a:ext cx="715117" cy="4040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17" name="CuadroTexto 16"/>
          <p:cNvSpPr txBox="1"/>
          <p:nvPr/>
        </p:nvSpPr>
        <p:spPr>
          <a:xfrm>
            <a:off x="1632670" y="4970298"/>
            <a:ext cx="877544" cy="523220"/>
          </a:xfrm>
          <a:prstGeom prst="rect">
            <a:avLst/>
          </a:prstGeom>
          <a:noFill/>
        </p:spPr>
        <p:txBody>
          <a:bodyPr wrap="square" rtlCol="0">
            <a:spAutoFit/>
          </a:bodyPr>
          <a:lstStyle/>
          <a:p>
            <a:pPr algn="ctr"/>
            <a:r>
              <a:rPr lang="es-PE" sz="1400" b="1" dirty="0">
                <a:solidFill>
                  <a:prstClr val="black"/>
                </a:solidFill>
              </a:rPr>
              <a:t>Derechos	</a:t>
            </a:r>
          </a:p>
        </p:txBody>
      </p:sp>
      <p:sp>
        <p:nvSpPr>
          <p:cNvPr id="18" name="Rectángulo redondeado 17"/>
          <p:cNvSpPr/>
          <p:nvPr/>
        </p:nvSpPr>
        <p:spPr>
          <a:xfrm>
            <a:off x="2602008" y="4913102"/>
            <a:ext cx="1321951" cy="4191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19" name="CuadroTexto 18"/>
          <p:cNvSpPr txBox="1"/>
          <p:nvPr/>
        </p:nvSpPr>
        <p:spPr>
          <a:xfrm>
            <a:off x="2587318" y="4981062"/>
            <a:ext cx="1336610" cy="307777"/>
          </a:xfrm>
          <a:prstGeom prst="rect">
            <a:avLst/>
          </a:prstGeom>
          <a:noFill/>
        </p:spPr>
        <p:txBody>
          <a:bodyPr wrap="square" rtlCol="0">
            <a:spAutoFit/>
          </a:bodyPr>
          <a:lstStyle/>
          <a:p>
            <a:pPr algn="ctr"/>
            <a:r>
              <a:rPr lang="es-PE" sz="1400" b="1" dirty="0">
                <a:solidFill>
                  <a:prstClr val="black"/>
                </a:solidFill>
              </a:rPr>
              <a:t>Obligaciones</a:t>
            </a:r>
          </a:p>
        </p:txBody>
      </p:sp>
      <p:sp>
        <p:nvSpPr>
          <p:cNvPr id="20" name="Rectángulo redondeado 19"/>
          <p:cNvSpPr/>
          <p:nvPr/>
        </p:nvSpPr>
        <p:spPr>
          <a:xfrm>
            <a:off x="2572999" y="2708734"/>
            <a:ext cx="878822" cy="6108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21" name="CuadroTexto 20"/>
          <p:cNvSpPr txBox="1"/>
          <p:nvPr/>
        </p:nvSpPr>
        <p:spPr>
          <a:xfrm>
            <a:off x="2558350" y="2755974"/>
            <a:ext cx="906350" cy="954107"/>
          </a:xfrm>
          <a:prstGeom prst="rect">
            <a:avLst/>
          </a:prstGeom>
          <a:noFill/>
        </p:spPr>
        <p:txBody>
          <a:bodyPr wrap="square" rtlCol="0">
            <a:spAutoFit/>
          </a:bodyPr>
          <a:lstStyle/>
          <a:p>
            <a:pPr algn="ctr"/>
            <a:r>
              <a:rPr lang="es-PE" sz="1400" b="1" dirty="0">
                <a:solidFill>
                  <a:prstClr val="black"/>
                </a:solidFill>
              </a:rPr>
              <a:t>Validez               </a:t>
            </a:r>
            <a:r>
              <a:rPr lang="es-PE" sz="1400" dirty="0">
                <a:solidFill>
                  <a:prstClr val="black"/>
                </a:solidFill>
              </a:rPr>
              <a:t>(Art. 3, 8 y 10)</a:t>
            </a:r>
            <a:r>
              <a:rPr lang="es-PE" sz="1400" b="1" dirty="0">
                <a:solidFill>
                  <a:prstClr val="black"/>
                </a:solidFill>
              </a:rPr>
              <a:t>	</a:t>
            </a:r>
          </a:p>
        </p:txBody>
      </p:sp>
      <p:sp>
        <p:nvSpPr>
          <p:cNvPr id="22" name="CuadroTexto 21"/>
          <p:cNvSpPr txBox="1"/>
          <p:nvPr/>
        </p:nvSpPr>
        <p:spPr>
          <a:xfrm>
            <a:off x="2510215" y="3626427"/>
            <a:ext cx="877544" cy="523220"/>
          </a:xfrm>
          <a:prstGeom prst="rect">
            <a:avLst/>
          </a:prstGeom>
          <a:noFill/>
        </p:spPr>
        <p:txBody>
          <a:bodyPr wrap="square" rtlCol="0">
            <a:spAutoFit/>
          </a:bodyPr>
          <a:lstStyle/>
          <a:p>
            <a:pPr algn="ctr"/>
            <a:r>
              <a:rPr lang="es-PE" sz="1400" b="1" dirty="0">
                <a:solidFill>
                  <a:prstClr val="black"/>
                </a:solidFill>
              </a:rPr>
              <a:t>Eficacia               </a:t>
            </a:r>
            <a:r>
              <a:rPr lang="es-PE" sz="1400" dirty="0">
                <a:solidFill>
                  <a:prstClr val="black"/>
                </a:solidFill>
              </a:rPr>
              <a:t>(Art. 16)</a:t>
            </a:r>
          </a:p>
        </p:txBody>
      </p:sp>
      <p:sp>
        <p:nvSpPr>
          <p:cNvPr id="23" name="Rectángulo redondeado 22"/>
          <p:cNvSpPr/>
          <p:nvPr/>
        </p:nvSpPr>
        <p:spPr>
          <a:xfrm>
            <a:off x="3637307" y="3672503"/>
            <a:ext cx="1222725" cy="47714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24" name="CuadroTexto 23"/>
          <p:cNvSpPr txBox="1"/>
          <p:nvPr/>
        </p:nvSpPr>
        <p:spPr>
          <a:xfrm>
            <a:off x="3637307" y="3725908"/>
            <a:ext cx="1222725" cy="307777"/>
          </a:xfrm>
          <a:prstGeom prst="rect">
            <a:avLst/>
          </a:prstGeom>
          <a:noFill/>
        </p:spPr>
        <p:txBody>
          <a:bodyPr wrap="square" rtlCol="0">
            <a:spAutoFit/>
          </a:bodyPr>
          <a:lstStyle/>
          <a:p>
            <a:pPr algn="ctr"/>
            <a:r>
              <a:rPr lang="es-PE" sz="1400" b="1" dirty="0">
                <a:solidFill>
                  <a:prstClr val="black"/>
                </a:solidFill>
              </a:rPr>
              <a:t>Ejecutoriedad</a:t>
            </a:r>
          </a:p>
        </p:txBody>
      </p:sp>
      <p:cxnSp>
        <p:nvCxnSpPr>
          <p:cNvPr id="25" name="Conector recto de flecha 24"/>
          <p:cNvCxnSpPr>
            <a:endCxn id="24" idx="1"/>
          </p:cNvCxnSpPr>
          <p:nvPr/>
        </p:nvCxnSpPr>
        <p:spPr>
          <a:xfrm>
            <a:off x="3292095" y="3876672"/>
            <a:ext cx="345214" cy="3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ángulo redondeado 25"/>
          <p:cNvSpPr/>
          <p:nvPr/>
        </p:nvSpPr>
        <p:spPr>
          <a:xfrm>
            <a:off x="2561028" y="3594039"/>
            <a:ext cx="748583" cy="5896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pic>
        <p:nvPicPr>
          <p:cNvPr id="28" name="Imagen 27"/>
          <p:cNvPicPr>
            <a:picLocks noChangeAspect="1"/>
          </p:cNvPicPr>
          <p:nvPr/>
        </p:nvPicPr>
        <p:blipFill>
          <a:blip r:embed="rId2"/>
          <a:stretch>
            <a:fillRect/>
          </a:stretch>
        </p:blipFill>
        <p:spPr>
          <a:xfrm>
            <a:off x="7523041" y="4980998"/>
            <a:ext cx="1129901" cy="1587968"/>
          </a:xfrm>
          <a:prstGeom prst="rect">
            <a:avLst/>
          </a:prstGeom>
        </p:spPr>
      </p:pic>
    </p:spTree>
    <p:extLst>
      <p:ext uri="{BB962C8B-B14F-4D97-AF65-F5344CB8AC3E}">
        <p14:creationId xmlns:p14="http://schemas.microsoft.com/office/powerpoint/2010/main" val="131798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4662" y="521573"/>
            <a:ext cx="7886700" cy="616510"/>
          </a:xfrm>
        </p:spPr>
        <p:txBody>
          <a:bodyPr>
            <a:normAutofit fontScale="90000"/>
          </a:bodyPr>
          <a:lstStyle/>
          <a:p>
            <a:pPr algn="ctr"/>
            <a:r>
              <a:rPr lang="es-PE" sz="2400" b="1" u="sng" dirty="0" smtClean="0"/>
              <a:t>TIPOS DE ACTOS </a:t>
            </a:r>
            <a:r>
              <a:rPr lang="es-PE" sz="2400" b="1" u="sng" dirty="0"/>
              <a:t>EN LA ADMINISTRACIÓN PÚBLICA </a:t>
            </a:r>
            <a:r>
              <a:rPr lang="es-PE" sz="2400" b="1" dirty="0" smtClean="0"/>
              <a:t>(LPAG)</a:t>
            </a:r>
            <a:br>
              <a:rPr lang="es-PE" sz="2400" b="1" dirty="0" smtClean="0"/>
            </a:br>
            <a:r>
              <a:rPr lang="es-PE" sz="2400" b="1" dirty="0" smtClean="0"/>
              <a:t>(Acto Administrativo)</a:t>
            </a:r>
            <a:endParaRPr lang="es-PE" sz="2400" dirty="0"/>
          </a:p>
        </p:txBody>
      </p:sp>
      <p:sp>
        <p:nvSpPr>
          <p:cNvPr id="3" name="Marcador de contenido 2"/>
          <p:cNvSpPr>
            <a:spLocks noGrp="1"/>
          </p:cNvSpPr>
          <p:nvPr>
            <p:ph sz="half" idx="1"/>
          </p:nvPr>
        </p:nvSpPr>
        <p:spPr>
          <a:xfrm>
            <a:off x="661067" y="1943507"/>
            <a:ext cx="3886200" cy="4351338"/>
          </a:xfrm>
        </p:spPr>
        <p:txBody>
          <a:bodyPr>
            <a:normAutofit fontScale="92500" lnSpcReduction="10000"/>
          </a:bodyPr>
          <a:lstStyle/>
          <a:p>
            <a:pPr marL="0" indent="0">
              <a:buNone/>
            </a:pPr>
            <a:endParaRPr lang="es-PE" dirty="0" smtClean="0"/>
          </a:p>
          <a:p>
            <a:pPr marL="0" indent="0">
              <a:buNone/>
            </a:pPr>
            <a:endParaRPr lang="es-PE" dirty="0"/>
          </a:p>
          <a:p>
            <a:pPr marL="0" indent="0">
              <a:buNone/>
            </a:pPr>
            <a:endParaRPr lang="es-PE" dirty="0" smtClean="0"/>
          </a:p>
          <a:p>
            <a:pPr marL="0" indent="0">
              <a:buNone/>
            </a:pPr>
            <a:endParaRPr lang="es-PE" dirty="0"/>
          </a:p>
          <a:p>
            <a:pPr marL="0" indent="0">
              <a:buNone/>
            </a:pPr>
            <a:endParaRPr lang="es-PE" dirty="0" smtClean="0"/>
          </a:p>
          <a:p>
            <a:pPr marL="0" indent="0">
              <a:buNone/>
            </a:pPr>
            <a:endParaRPr lang="es-PE" dirty="0"/>
          </a:p>
          <a:p>
            <a:pPr marL="0" indent="0">
              <a:buNone/>
            </a:pPr>
            <a:endParaRPr lang="es-PE" dirty="0" smtClean="0"/>
          </a:p>
          <a:p>
            <a:pPr>
              <a:buFont typeface="Wingdings" panose="05000000000000000000" pitchFamily="2" charset="2"/>
              <a:buChar char="ü"/>
            </a:pPr>
            <a:r>
              <a:rPr lang="es-PE" sz="2200" dirty="0" smtClean="0"/>
              <a:t>Los actos que inician un procedimiento no son </a:t>
            </a:r>
            <a:r>
              <a:rPr lang="es-PE" sz="2200" dirty="0" err="1" smtClean="0"/>
              <a:t>recursables</a:t>
            </a:r>
            <a:r>
              <a:rPr lang="es-PE" sz="2200" dirty="0" smtClean="0"/>
              <a:t>.</a:t>
            </a:r>
          </a:p>
          <a:p>
            <a:pPr marL="0" indent="0">
              <a:buNone/>
            </a:pPr>
            <a:r>
              <a:rPr lang="es-PE" sz="2000" dirty="0" smtClean="0"/>
              <a:t>    </a:t>
            </a:r>
            <a:r>
              <a:rPr lang="es-PE" sz="2000" dirty="0" err="1" smtClean="0"/>
              <a:t>Ejm</a:t>
            </a:r>
            <a:r>
              <a:rPr lang="es-PE" sz="2000" dirty="0" smtClean="0"/>
              <a:t>: Inicio de un PAS.</a:t>
            </a:r>
            <a:endParaRPr lang="es-PE" sz="2000" dirty="0"/>
          </a:p>
        </p:txBody>
      </p:sp>
      <p:sp>
        <p:nvSpPr>
          <p:cNvPr id="4" name="Marcador de contenido 3"/>
          <p:cNvSpPr>
            <a:spLocks noGrp="1"/>
          </p:cNvSpPr>
          <p:nvPr>
            <p:ph sz="half" idx="2"/>
          </p:nvPr>
        </p:nvSpPr>
        <p:spPr>
          <a:xfrm>
            <a:off x="4993808" y="2381064"/>
            <a:ext cx="3886200" cy="4351338"/>
          </a:xfrm>
        </p:spPr>
        <p:txBody>
          <a:bodyPr>
            <a:noAutofit/>
          </a:bodyPr>
          <a:lstStyle/>
          <a:p>
            <a:pPr algn="just">
              <a:buFont typeface="Wingdings" panose="05000000000000000000" pitchFamily="2" charset="2"/>
              <a:buChar char="q"/>
            </a:pPr>
            <a:r>
              <a:rPr lang="es-PE" sz="2000" b="1" dirty="0"/>
              <a:t>Artículo 206.2 LPAG</a:t>
            </a:r>
          </a:p>
          <a:p>
            <a:pPr algn="just"/>
            <a:endParaRPr lang="es-PE" sz="2000" dirty="0"/>
          </a:p>
          <a:p>
            <a:pPr marL="0" indent="0" algn="just">
              <a:buNone/>
            </a:pPr>
            <a:r>
              <a:rPr lang="es-PE" sz="1700" dirty="0"/>
              <a:t>Sólo son impugnables los actos definitivos que ponen fin a la instancia y los actos de trámite que determinen la imposibilidad de continuar el procedimiento o produzcan indefensión. </a:t>
            </a:r>
          </a:p>
          <a:p>
            <a:pPr marL="0" indent="0" algn="just">
              <a:buNone/>
            </a:pPr>
            <a:r>
              <a:rPr lang="es-PE" sz="1700" dirty="0"/>
              <a:t>La contradicción a los restantes actos de trámite deberá alegarse por los interesados para su consideración en el acto que ponga fin al procedimiento y podrán impugnarse con el recurso administrativo que, en su caso, se interponga contra el acto definitivo.</a:t>
            </a:r>
          </a:p>
          <a:p>
            <a:endParaRPr lang="es-PE" sz="1700" dirty="0"/>
          </a:p>
        </p:txBody>
      </p:sp>
      <p:sp>
        <p:nvSpPr>
          <p:cNvPr id="6" name="Rectángulo 5"/>
          <p:cNvSpPr/>
          <p:nvPr/>
        </p:nvSpPr>
        <p:spPr>
          <a:xfrm>
            <a:off x="1681305" y="2109185"/>
            <a:ext cx="1163170" cy="7143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solidFill>
                <a:prstClr val="black"/>
              </a:solidFill>
            </a:endParaRPr>
          </a:p>
        </p:txBody>
      </p:sp>
      <p:sp>
        <p:nvSpPr>
          <p:cNvPr id="7" name="CuadroTexto 6"/>
          <p:cNvSpPr txBox="1"/>
          <p:nvPr/>
        </p:nvSpPr>
        <p:spPr>
          <a:xfrm>
            <a:off x="1681339" y="2109151"/>
            <a:ext cx="1119467" cy="923330"/>
          </a:xfrm>
          <a:prstGeom prst="rect">
            <a:avLst/>
          </a:prstGeom>
          <a:noFill/>
        </p:spPr>
        <p:txBody>
          <a:bodyPr wrap="square" rtlCol="0">
            <a:spAutoFit/>
          </a:bodyPr>
          <a:lstStyle/>
          <a:p>
            <a:pPr algn="ctr"/>
            <a:r>
              <a:rPr lang="es-PE" b="1" dirty="0">
                <a:solidFill>
                  <a:prstClr val="black"/>
                </a:solidFill>
              </a:rPr>
              <a:t>Son </a:t>
            </a:r>
            <a:r>
              <a:rPr lang="es-PE" b="1" dirty="0">
                <a:solidFill>
                  <a:prstClr val="black"/>
                </a:solidFill>
                <a:hlinkClick r:id="rId2" action="ppaction://hlinksldjump"/>
              </a:rPr>
              <a:t>Impugnables</a:t>
            </a:r>
            <a:endParaRPr lang="es-PE" b="1" dirty="0">
              <a:solidFill>
                <a:prstClr val="black"/>
              </a:solidFill>
            </a:endParaRPr>
          </a:p>
        </p:txBody>
      </p:sp>
      <p:sp>
        <p:nvSpPr>
          <p:cNvPr id="9" name="Rectángulo 8"/>
          <p:cNvSpPr/>
          <p:nvPr/>
        </p:nvSpPr>
        <p:spPr>
          <a:xfrm>
            <a:off x="624661" y="3392146"/>
            <a:ext cx="1255616" cy="132343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solidFill>
                <a:prstClr val="black"/>
              </a:solidFill>
            </a:endParaRPr>
          </a:p>
        </p:txBody>
      </p:sp>
      <p:sp>
        <p:nvSpPr>
          <p:cNvPr id="10" name="Rectángulo 9"/>
          <p:cNvSpPr/>
          <p:nvPr/>
        </p:nvSpPr>
        <p:spPr>
          <a:xfrm>
            <a:off x="2401772" y="3392146"/>
            <a:ext cx="2034501" cy="132343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solidFill>
                <a:prstClr val="black"/>
              </a:solidFill>
            </a:endParaRPr>
          </a:p>
        </p:txBody>
      </p:sp>
      <p:sp>
        <p:nvSpPr>
          <p:cNvPr id="11" name="CuadroTexto 10"/>
          <p:cNvSpPr txBox="1"/>
          <p:nvPr/>
        </p:nvSpPr>
        <p:spPr>
          <a:xfrm>
            <a:off x="646514" y="3638421"/>
            <a:ext cx="1233765" cy="1323439"/>
          </a:xfrm>
          <a:prstGeom prst="rect">
            <a:avLst/>
          </a:prstGeom>
          <a:noFill/>
        </p:spPr>
        <p:txBody>
          <a:bodyPr wrap="square" rtlCol="0">
            <a:spAutoFit/>
          </a:bodyPr>
          <a:lstStyle/>
          <a:p>
            <a:pPr algn="just"/>
            <a:r>
              <a:rPr lang="es-PE" sz="1600" dirty="0">
                <a:solidFill>
                  <a:prstClr val="black"/>
                </a:solidFill>
              </a:rPr>
              <a:t>Actos definitivos que ponen fin a la instancia</a:t>
            </a:r>
          </a:p>
        </p:txBody>
      </p:sp>
      <p:sp>
        <p:nvSpPr>
          <p:cNvPr id="12" name="CuadroTexto 11"/>
          <p:cNvSpPr txBox="1"/>
          <p:nvPr/>
        </p:nvSpPr>
        <p:spPr>
          <a:xfrm>
            <a:off x="2493206" y="3392146"/>
            <a:ext cx="1854017" cy="1815882"/>
          </a:xfrm>
          <a:prstGeom prst="rect">
            <a:avLst/>
          </a:prstGeom>
          <a:noFill/>
        </p:spPr>
        <p:txBody>
          <a:bodyPr wrap="square" rtlCol="0">
            <a:spAutoFit/>
          </a:bodyPr>
          <a:lstStyle/>
          <a:p>
            <a:pPr algn="just"/>
            <a:r>
              <a:rPr lang="es-PE" sz="1600" dirty="0">
                <a:solidFill>
                  <a:prstClr val="black"/>
                </a:solidFill>
              </a:rPr>
              <a:t>Los actos de trámite que determinen la imposibilidad de continuar el procedimiento o produzcan indefensión</a:t>
            </a:r>
          </a:p>
        </p:txBody>
      </p:sp>
      <p:pic>
        <p:nvPicPr>
          <p:cNvPr id="14" name="Imagen 13"/>
          <p:cNvPicPr>
            <a:picLocks noChangeAspect="1"/>
          </p:cNvPicPr>
          <p:nvPr/>
        </p:nvPicPr>
        <p:blipFill>
          <a:blip r:embed="rId3"/>
          <a:stretch>
            <a:fillRect/>
          </a:stretch>
        </p:blipFill>
        <p:spPr>
          <a:xfrm rot="5400000">
            <a:off x="1911808" y="2124837"/>
            <a:ext cx="608036" cy="1926713"/>
          </a:xfrm>
          <a:prstGeom prst="rect">
            <a:avLst/>
          </a:prstGeom>
        </p:spPr>
      </p:pic>
      <p:pic>
        <p:nvPicPr>
          <p:cNvPr id="17" name="Imagen 16"/>
          <p:cNvPicPr>
            <a:picLocks noChangeAspect="1"/>
          </p:cNvPicPr>
          <p:nvPr/>
        </p:nvPicPr>
        <p:blipFill>
          <a:blip r:embed="rId4"/>
          <a:stretch>
            <a:fillRect/>
          </a:stretch>
        </p:blipFill>
        <p:spPr>
          <a:xfrm>
            <a:off x="2893360" y="1460736"/>
            <a:ext cx="1075663" cy="1434217"/>
          </a:xfrm>
          <a:prstGeom prst="rect">
            <a:avLst/>
          </a:prstGeom>
        </p:spPr>
      </p:pic>
    </p:spTree>
    <p:extLst>
      <p:ext uri="{BB962C8B-B14F-4D97-AF65-F5344CB8AC3E}">
        <p14:creationId xmlns:p14="http://schemas.microsoft.com/office/powerpoint/2010/main" val="3490541749"/>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9022" y="210579"/>
            <a:ext cx="4825956" cy="484880"/>
          </a:xfrm>
        </p:spPr>
        <p:txBody>
          <a:bodyPr>
            <a:noAutofit/>
          </a:bodyPr>
          <a:lstStyle/>
          <a:p>
            <a:r>
              <a:rPr lang="es-PE" sz="3200" dirty="0" smtClean="0"/>
              <a:t>Silencio Administrativo Positivo (SAP) </a:t>
            </a:r>
            <a:endParaRPr lang="es-PE" sz="3200" dirty="0"/>
          </a:p>
        </p:txBody>
      </p:sp>
      <p:sp>
        <p:nvSpPr>
          <p:cNvPr id="3" name="Marcador de contenido 2"/>
          <p:cNvSpPr>
            <a:spLocks noGrp="1"/>
          </p:cNvSpPr>
          <p:nvPr>
            <p:ph idx="1"/>
          </p:nvPr>
        </p:nvSpPr>
        <p:spPr>
          <a:xfrm>
            <a:off x="188975" y="1017432"/>
            <a:ext cx="3887207" cy="5112913"/>
          </a:xfrm>
        </p:spPr>
        <p:txBody>
          <a:bodyPr>
            <a:noAutofit/>
          </a:bodyPr>
          <a:lstStyle/>
          <a:p>
            <a:pPr algn="just"/>
            <a:r>
              <a:rPr lang="es-PE" sz="2200" b="1" dirty="0" smtClean="0"/>
              <a:t>LPAG Artículo 188.1.- </a:t>
            </a:r>
          </a:p>
          <a:p>
            <a:pPr marL="0" indent="0" algn="just">
              <a:buNone/>
            </a:pPr>
            <a:r>
              <a:rPr lang="es-PE" sz="2000" dirty="0" smtClean="0"/>
              <a:t>Los procedimientos administrativos sujetos a silencio administrativo positivo quedarán </a:t>
            </a:r>
            <a:r>
              <a:rPr lang="es-PE" sz="2000" b="1" dirty="0" smtClean="0"/>
              <a:t>automáticamente aprobados en los términos en que fueron solicitados </a:t>
            </a:r>
            <a:r>
              <a:rPr lang="es-PE" sz="2000" dirty="0" smtClean="0"/>
              <a:t>si transcurrido el plazo establecido o máximo, al que se adicionará el plazo máximo señalado en el numeral 24.1 del artículo 24 de la presente Ley, la entidad no hubiere notificado el pronunciamiento respectivo. La declaración jurada a la que se refiere el artículo 3 de la Ley del Silencio Administrativo, Ley N° 29060 no resulta necesaria para ejercer el derecho resultante del silencio administrativo positivo ante la misma entidad.</a:t>
            </a:r>
          </a:p>
        </p:txBody>
      </p:sp>
      <p:cxnSp>
        <p:nvCxnSpPr>
          <p:cNvPr id="5" name="Conector recto 4"/>
          <p:cNvCxnSpPr/>
          <p:nvPr/>
        </p:nvCxnSpPr>
        <p:spPr>
          <a:xfrm>
            <a:off x="4230728" y="1017431"/>
            <a:ext cx="9659" cy="5306096"/>
          </a:xfrm>
          <a:prstGeom prst="line">
            <a:avLst/>
          </a:prstGeom>
        </p:spPr>
        <p:style>
          <a:lnRef idx="1">
            <a:schemeClr val="accent1"/>
          </a:lnRef>
          <a:fillRef idx="0">
            <a:schemeClr val="accent1"/>
          </a:fillRef>
          <a:effectRef idx="0">
            <a:schemeClr val="accent1"/>
          </a:effectRef>
          <a:fontRef idx="minor">
            <a:schemeClr val="tx1"/>
          </a:fontRef>
        </p:style>
      </p:cxnSp>
      <p:sp>
        <p:nvSpPr>
          <p:cNvPr id="6" name="CuadroTexto 5"/>
          <p:cNvSpPr txBox="1"/>
          <p:nvPr/>
        </p:nvSpPr>
        <p:spPr>
          <a:xfrm>
            <a:off x="4394933" y="1906072"/>
            <a:ext cx="4201733" cy="4524315"/>
          </a:xfrm>
          <a:prstGeom prst="rect">
            <a:avLst/>
          </a:prstGeom>
          <a:noFill/>
        </p:spPr>
        <p:txBody>
          <a:bodyPr wrap="square" rtlCol="0">
            <a:spAutoFit/>
          </a:bodyPr>
          <a:lstStyle/>
          <a:p>
            <a:r>
              <a:rPr lang="es-PE" sz="2400" b="1" dirty="0">
                <a:solidFill>
                  <a:prstClr val="black"/>
                </a:solidFill>
              </a:rPr>
              <a:t>¿Qué procedimientos cuentan con SAP?</a:t>
            </a:r>
          </a:p>
          <a:p>
            <a:pPr marL="285750" indent="-285750">
              <a:buFontTx/>
              <a:buChar char="-"/>
            </a:pPr>
            <a:r>
              <a:rPr lang="es-PE" sz="2400" dirty="0">
                <a:solidFill>
                  <a:prstClr val="black"/>
                </a:solidFill>
              </a:rPr>
              <a:t>Expedición de CIRA (20 días)</a:t>
            </a:r>
          </a:p>
          <a:p>
            <a:pPr marL="285750" indent="-285750">
              <a:buFontTx/>
              <a:buChar char="-"/>
            </a:pPr>
            <a:r>
              <a:rPr lang="es-PE" sz="2400" dirty="0">
                <a:solidFill>
                  <a:prstClr val="black"/>
                </a:solidFill>
              </a:rPr>
              <a:t>Expedición de PMA (10 días)</a:t>
            </a:r>
          </a:p>
          <a:p>
            <a:endParaRPr lang="es-PE" sz="2400" dirty="0">
              <a:solidFill>
                <a:prstClr val="black"/>
              </a:solidFill>
            </a:endParaRPr>
          </a:p>
          <a:p>
            <a:r>
              <a:rPr lang="es-PE" sz="2400" b="1" dirty="0">
                <a:solidFill>
                  <a:prstClr val="black"/>
                </a:solidFill>
              </a:rPr>
              <a:t>¿Cuándo opera el SAP?</a:t>
            </a:r>
          </a:p>
          <a:p>
            <a:pPr marL="285750" indent="-285750">
              <a:buFontTx/>
              <a:buChar char="-"/>
            </a:pPr>
            <a:r>
              <a:rPr lang="es-PE" sz="2400" dirty="0">
                <a:solidFill>
                  <a:prstClr val="black"/>
                </a:solidFill>
              </a:rPr>
              <a:t>Al término del plazo del procedimiento </a:t>
            </a:r>
          </a:p>
          <a:p>
            <a:pPr marL="285750" indent="-285750">
              <a:buFontTx/>
              <a:buChar char="-"/>
            </a:pPr>
            <a:r>
              <a:rPr lang="es-PE" sz="2400" dirty="0">
                <a:solidFill>
                  <a:prstClr val="black"/>
                </a:solidFill>
              </a:rPr>
              <a:t>CIRA – SAP opera el día 21 (días hábiles)</a:t>
            </a:r>
          </a:p>
          <a:p>
            <a:pPr marL="285750" indent="-285750">
              <a:buFontTx/>
              <a:buChar char="-"/>
            </a:pPr>
            <a:r>
              <a:rPr lang="es-PE" sz="2400" dirty="0">
                <a:solidFill>
                  <a:prstClr val="black"/>
                </a:solidFill>
              </a:rPr>
              <a:t>PMA – SAP opera el día 11 (días hábiles)</a:t>
            </a:r>
          </a:p>
        </p:txBody>
      </p:sp>
      <p:sp>
        <p:nvSpPr>
          <p:cNvPr id="4" name="Marcador de número de diapositiva 3"/>
          <p:cNvSpPr>
            <a:spLocks noGrp="1"/>
          </p:cNvSpPr>
          <p:nvPr>
            <p:ph type="sldNum" sz="quarter" idx="12"/>
          </p:nvPr>
        </p:nvSpPr>
        <p:spPr/>
        <p:txBody>
          <a:bodyPr/>
          <a:lstStyle/>
          <a:p>
            <a:fld id="{22FEE790-EEBE-4441-BD0B-0FDCA33C6900}" type="slidenum">
              <a:rPr lang="es-PE" smtClean="0">
                <a:solidFill>
                  <a:prstClr val="black">
                    <a:tint val="75000"/>
                  </a:prstClr>
                </a:solidFill>
              </a:rPr>
              <a:pPr/>
              <a:t>17</a:t>
            </a:fld>
            <a:endParaRPr lang="es-PE">
              <a:solidFill>
                <a:prstClr val="black">
                  <a:tint val="75000"/>
                </a:prstClr>
              </a:solidFill>
            </a:endParaRPr>
          </a:p>
        </p:txBody>
      </p:sp>
    </p:spTree>
    <p:extLst>
      <p:ext uri="{BB962C8B-B14F-4D97-AF65-F5344CB8AC3E}">
        <p14:creationId xmlns:p14="http://schemas.microsoft.com/office/powerpoint/2010/main" val="1411991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67463" y="378005"/>
            <a:ext cx="4729364" cy="497760"/>
          </a:xfrm>
        </p:spPr>
        <p:txBody>
          <a:bodyPr>
            <a:noAutofit/>
          </a:bodyPr>
          <a:lstStyle/>
          <a:p>
            <a:r>
              <a:rPr lang="es-PE" sz="3200" dirty="0" smtClean="0"/>
              <a:t>Silencio Administrativo Positivo </a:t>
            </a:r>
            <a:r>
              <a:rPr lang="es-PE" sz="3200" dirty="0"/>
              <a:t>(SAP) </a:t>
            </a:r>
          </a:p>
        </p:txBody>
      </p:sp>
      <p:sp>
        <p:nvSpPr>
          <p:cNvPr id="3" name="Marcador de contenido 2"/>
          <p:cNvSpPr>
            <a:spLocks noGrp="1"/>
          </p:cNvSpPr>
          <p:nvPr>
            <p:ph idx="1"/>
          </p:nvPr>
        </p:nvSpPr>
        <p:spPr>
          <a:xfrm>
            <a:off x="503083" y="1882231"/>
            <a:ext cx="3128762" cy="3773509"/>
          </a:xfrm>
        </p:spPr>
        <p:txBody>
          <a:bodyPr>
            <a:normAutofit fontScale="92500" lnSpcReduction="10000"/>
          </a:bodyPr>
          <a:lstStyle/>
          <a:p>
            <a:pPr algn="just"/>
            <a:r>
              <a:rPr lang="es-PE" b="1" dirty="0" smtClean="0"/>
              <a:t>Artículo 24.- Plazo y contenido para efectuar la notificación</a:t>
            </a:r>
          </a:p>
          <a:p>
            <a:pPr marL="0" indent="0" algn="just">
              <a:buNone/>
            </a:pPr>
            <a:r>
              <a:rPr lang="es-PE" dirty="0" smtClean="0"/>
              <a:t>Toda notificación deberá practicarse a más tardar dentro del plazo de cinco (5) días, a partir de la expedición del acto que se notifique (…) </a:t>
            </a:r>
            <a:endParaRPr lang="es-PE" dirty="0"/>
          </a:p>
        </p:txBody>
      </p:sp>
      <p:sp>
        <p:nvSpPr>
          <p:cNvPr id="4" name="Rectángulo 3"/>
          <p:cNvSpPr/>
          <p:nvPr/>
        </p:nvSpPr>
        <p:spPr>
          <a:xfrm>
            <a:off x="4246810" y="1236403"/>
            <a:ext cx="4610636" cy="5078313"/>
          </a:xfrm>
          <a:prstGeom prst="rect">
            <a:avLst/>
          </a:prstGeom>
        </p:spPr>
        <p:txBody>
          <a:bodyPr wrap="square">
            <a:spAutoFit/>
          </a:bodyPr>
          <a:lstStyle/>
          <a:p>
            <a:pPr algn="just"/>
            <a:r>
              <a:rPr lang="es-PE" sz="2400" b="1" dirty="0">
                <a:solidFill>
                  <a:prstClr val="black"/>
                </a:solidFill>
              </a:rPr>
              <a:t>¿</a:t>
            </a:r>
            <a:r>
              <a:rPr lang="es-PE" sz="2000" b="1" dirty="0">
                <a:solidFill>
                  <a:prstClr val="black"/>
                </a:solidFill>
              </a:rPr>
              <a:t>Cómo se entiende el plazo de la notificación?</a:t>
            </a:r>
          </a:p>
          <a:p>
            <a:pPr marL="285750" indent="-285750" algn="just">
              <a:buFontTx/>
              <a:buChar char="-"/>
            </a:pPr>
            <a:r>
              <a:rPr lang="es-PE" sz="2000" dirty="0">
                <a:solidFill>
                  <a:prstClr val="black"/>
                </a:solidFill>
              </a:rPr>
              <a:t>El SAP opera automáticamente al día siguiente del vencimiento del plazo del procedimiento.</a:t>
            </a:r>
          </a:p>
          <a:p>
            <a:pPr marL="285750" indent="-285750" algn="just">
              <a:buFontTx/>
              <a:buChar char="-"/>
            </a:pPr>
            <a:r>
              <a:rPr lang="es-PE" sz="2000" dirty="0">
                <a:solidFill>
                  <a:prstClr val="black"/>
                </a:solidFill>
              </a:rPr>
              <a:t>Sin perjuicio de ello la notificación puede tomar hasta 5 días adicionales al procedimiento.</a:t>
            </a:r>
          </a:p>
          <a:p>
            <a:pPr marL="285750" indent="-285750" algn="just">
              <a:buFontTx/>
              <a:buChar char="-"/>
            </a:pPr>
            <a:r>
              <a:rPr lang="es-PE" sz="2000" dirty="0">
                <a:solidFill>
                  <a:prstClr val="black"/>
                </a:solidFill>
              </a:rPr>
              <a:t>Ello no implica que el plazo para que opere el SAP se extienda. </a:t>
            </a:r>
          </a:p>
          <a:p>
            <a:pPr marL="285750" indent="-285750" algn="just">
              <a:buFontTx/>
              <a:buChar char="-"/>
            </a:pPr>
            <a:endParaRPr lang="es-PE" sz="2000" dirty="0">
              <a:solidFill>
                <a:prstClr val="black"/>
              </a:solidFill>
            </a:endParaRPr>
          </a:p>
          <a:p>
            <a:pPr algn="just"/>
            <a:r>
              <a:rPr lang="es-PE" sz="2000" b="1" dirty="0">
                <a:solidFill>
                  <a:prstClr val="black"/>
                </a:solidFill>
              </a:rPr>
              <a:t>¿Qué implica que opere SAP?</a:t>
            </a:r>
          </a:p>
          <a:p>
            <a:pPr marL="285750" indent="-285750" algn="just">
              <a:buFontTx/>
              <a:buChar char="-"/>
            </a:pPr>
            <a:r>
              <a:rPr lang="es-PE" sz="2000" dirty="0">
                <a:solidFill>
                  <a:prstClr val="black"/>
                </a:solidFill>
              </a:rPr>
              <a:t>El funcionario no puede negarse a reconocer su eficacia bajo responsabilidad (Ley del Silencio Administrativo Art. 4.)</a:t>
            </a:r>
          </a:p>
        </p:txBody>
      </p:sp>
      <p:cxnSp>
        <p:nvCxnSpPr>
          <p:cNvPr id="6" name="Conector recto 5"/>
          <p:cNvCxnSpPr/>
          <p:nvPr/>
        </p:nvCxnSpPr>
        <p:spPr>
          <a:xfrm>
            <a:off x="3989231" y="1506829"/>
            <a:ext cx="0" cy="4691741"/>
          </a:xfrm>
          <a:prstGeom prst="line">
            <a:avLst/>
          </a:prstGeom>
        </p:spPr>
        <p:style>
          <a:lnRef idx="1">
            <a:schemeClr val="accent1"/>
          </a:lnRef>
          <a:fillRef idx="0">
            <a:schemeClr val="accent1"/>
          </a:fillRef>
          <a:effectRef idx="0">
            <a:schemeClr val="accent1"/>
          </a:effectRef>
          <a:fontRef idx="minor">
            <a:schemeClr val="tx1"/>
          </a:fontRef>
        </p:style>
      </p:cxnSp>
      <p:sp>
        <p:nvSpPr>
          <p:cNvPr id="5" name="Marcador de número de diapositiva 4"/>
          <p:cNvSpPr>
            <a:spLocks noGrp="1"/>
          </p:cNvSpPr>
          <p:nvPr>
            <p:ph type="sldNum" sz="quarter" idx="12"/>
          </p:nvPr>
        </p:nvSpPr>
        <p:spPr/>
        <p:txBody>
          <a:bodyPr/>
          <a:lstStyle/>
          <a:p>
            <a:fld id="{22FEE790-EEBE-4441-BD0B-0FDCA33C6900}" type="slidenum">
              <a:rPr lang="es-PE" smtClean="0">
                <a:solidFill>
                  <a:prstClr val="black">
                    <a:tint val="75000"/>
                  </a:prstClr>
                </a:solidFill>
              </a:rPr>
              <a:pPr/>
              <a:t>18</a:t>
            </a:fld>
            <a:endParaRPr lang="es-PE">
              <a:solidFill>
                <a:prstClr val="black">
                  <a:tint val="75000"/>
                </a:prstClr>
              </a:solidFill>
            </a:endParaRPr>
          </a:p>
        </p:txBody>
      </p:sp>
    </p:spTree>
    <p:extLst>
      <p:ext uri="{BB962C8B-B14F-4D97-AF65-F5344CB8AC3E}">
        <p14:creationId xmlns:p14="http://schemas.microsoft.com/office/powerpoint/2010/main" val="117139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14046" y="545431"/>
            <a:ext cx="2961738" cy="575032"/>
          </a:xfrm>
        </p:spPr>
        <p:txBody>
          <a:bodyPr>
            <a:normAutofit fontScale="90000"/>
          </a:bodyPr>
          <a:lstStyle/>
          <a:p>
            <a:r>
              <a:rPr lang="es-PE" sz="3200" dirty="0" smtClean="0"/>
              <a:t>Silencio Administrativo </a:t>
            </a:r>
            <a:endParaRPr lang="es-PE" sz="3200" dirty="0"/>
          </a:p>
        </p:txBody>
      </p:sp>
      <p:sp>
        <p:nvSpPr>
          <p:cNvPr id="3" name="Marcador de contenido 2"/>
          <p:cNvSpPr>
            <a:spLocks noGrp="1"/>
          </p:cNvSpPr>
          <p:nvPr>
            <p:ph idx="1"/>
          </p:nvPr>
        </p:nvSpPr>
        <p:spPr>
          <a:xfrm>
            <a:off x="358213" y="1429557"/>
            <a:ext cx="4036721" cy="4760287"/>
          </a:xfrm>
        </p:spPr>
        <p:txBody>
          <a:bodyPr>
            <a:normAutofit fontScale="92500" lnSpcReduction="10000"/>
          </a:bodyPr>
          <a:lstStyle/>
          <a:p>
            <a:pPr algn="just"/>
            <a:r>
              <a:rPr lang="es-PE" sz="2400" b="1" dirty="0"/>
              <a:t>188.2.- </a:t>
            </a:r>
            <a:r>
              <a:rPr lang="es-PE" sz="2400" dirty="0"/>
              <a:t>El silencio administrativo tiene para todos los efectos el carácter de resolución que pone fin al procedimiento, sin perjuicio de la potestad de nulidad de oficio prevista en el artículo 202 de la presente Ley</a:t>
            </a:r>
            <a:r>
              <a:rPr lang="es-PE" sz="2400" dirty="0" smtClean="0"/>
              <a:t>.</a:t>
            </a:r>
          </a:p>
          <a:p>
            <a:pPr marL="0" indent="0" algn="just">
              <a:buNone/>
            </a:pPr>
            <a:endParaRPr lang="es-PE" sz="2400" dirty="0"/>
          </a:p>
          <a:p>
            <a:pPr algn="just"/>
            <a:r>
              <a:rPr lang="es-PE" sz="2400" b="1" dirty="0" smtClean="0"/>
              <a:t>188.3.-</a:t>
            </a:r>
            <a:r>
              <a:rPr lang="es-PE" sz="2400" dirty="0" smtClean="0"/>
              <a:t> El silencio administrativo negativo tiene por efecto habilitar al administrado la interposición de los recursos administrativos y acciones judiciales pertinentes. </a:t>
            </a:r>
            <a:endParaRPr lang="es-PE" sz="2400" b="1" dirty="0"/>
          </a:p>
        </p:txBody>
      </p:sp>
      <p:sp>
        <p:nvSpPr>
          <p:cNvPr id="4" name="Llamada de flecha a la izquierda 3"/>
          <p:cNvSpPr/>
          <p:nvPr/>
        </p:nvSpPr>
        <p:spPr>
          <a:xfrm>
            <a:off x="5022762" y="1609896"/>
            <a:ext cx="3042634" cy="1700011"/>
          </a:xfrm>
          <a:prstGeom prst="leftArrowCallout">
            <a:avLst>
              <a:gd name="adj1" fmla="val 32692"/>
              <a:gd name="adj2" fmla="val 45192"/>
              <a:gd name="adj3" fmla="val 35577"/>
              <a:gd name="adj4" fmla="val 732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sz="2000" dirty="0">
                <a:solidFill>
                  <a:prstClr val="white"/>
                </a:solidFill>
              </a:rPr>
              <a:t>Silencio Administrativo</a:t>
            </a:r>
          </a:p>
          <a:p>
            <a:pPr algn="ctr"/>
            <a:endParaRPr lang="es-PE" dirty="0">
              <a:solidFill>
                <a:prstClr val="white"/>
              </a:solidFill>
            </a:endParaRPr>
          </a:p>
          <a:p>
            <a:pPr algn="ctr"/>
            <a:endParaRPr lang="es-PE" sz="2000" dirty="0">
              <a:solidFill>
                <a:prstClr val="white"/>
              </a:solidFill>
            </a:endParaRPr>
          </a:p>
          <a:p>
            <a:pPr algn="ctr"/>
            <a:r>
              <a:rPr lang="es-PE" sz="2000" b="1" dirty="0">
                <a:solidFill>
                  <a:prstClr val="white"/>
                </a:solidFill>
              </a:rPr>
              <a:t>Carácter de Resolución</a:t>
            </a:r>
          </a:p>
        </p:txBody>
      </p:sp>
      <p:sp>
        <p:nvSpPr>
          <p:cNvPr id="5" name="Flecha abajo 4"/>
          <p:cNvSpPr/>
          <p:nvPr/>
        </p:nvSpPr>
        <p:spPr>
          <a:xfrm>
            <a:off x="6785557" y="2195884"/>
            <a:ext cx="323582" cy="528033"/>
          </a:xfrm>
          <a:prstGeom prst="downArrow">
            <a:avLst>
              <a:gd name="adj1" fmla="val 52326"/>
              <a:gd name="adj2" fmla="val 61389"/>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s-PE">
              <a:solidFill>
                <a:prstClr val="white"/>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19</a:t>
            </a:fld>
            <a:endParaRPr lang="es-PE">
              <a:solidFill>
                <a:prstClr val="black">
                  <a:tint val="75000"/>
                </a:prstClr>
              </a:solidFill>
            </a:endParaRPr>
          </a:p>
        </p:txBody>
      </p:sp>
    </p:spTree>
    <p:extLst>
      <p:ext uri="{BB962C8B-B14F-4D97-AF65-F5344CB8AC3E}">
        <p14:creationId xmlns:p14="http://schemas.microsoft.com/office/powerpoint/2010/main" val="4012863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n 1"/>
          <p:cNvPicPr>
            <a:picLocks noChangeAspect="1"/>
          </p:cNvPicPr>
          <p:nvPr/>
        </p:nvPicPr>
        <p:blipFill>
          <a:blip r:embed="rId2">
            <a:extLst>
              <a:ext uri="{28A0092B-C50C-407E-A947-70E740481C1C}">
                <a14:useLocalDpi xmlns:a14="http://schemas.microsoft.com/office/drawing/2010/main" val="0"/>
              </a:ext>
            </a:extLst>
          </a:blip>
          <a:srcRect r="3529"/>
          <a:stretch>
            <a:fillRect/>
          </a:stretch>
        </p:blipFill>
        <p:spPr bwMode="auto">
          <a:xfrm>
            <a:off x="-6348" y="20638"/>
            <a:ext cx="91678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Cuadro de texto 2"/>
          <p:cNvSpPr txBox="1">
            <a:spLocks noChangeArrowheads="1"/>
          </p:cNvSpPr>
          <p:nvPr/>
        </p:nvSpPr>
        <p:spPr bwMode="auto">
          <a:xfrm>
            <a:off x="674690" y="1517650"/>
            <a:ext cx="1533525" cy="596900"/>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LOPE               (Ley Nº 29158)</a:t>
            </a:r>
            <a:endParaRPr lang="es-PE" altLang="es-PE" sz="1100">
              <a:solidFill>
                <a:srgbClr val="000000"/>
              </a:solidFill>
              <a:latin typeface="Calibri" pitchFamily="34" charset="0"/>
              <a:ea typeface="Calibri" pitchFamily="34" charset="0"/>
              <a:cs typeface="Times New Roman" pitchFamily="18" charset="0"/>
            </a:endParaRPr>
          </a:p>
        </p:txBody>
      </p:sp>
      <p:sp>
        <p:nvSpPr>
          <p:cNvPr id="2052" name="Cuadro de texto 2"/>
          <p:cNvSpPr txBox="1">
            <a:spLocks noChangeArrowheads="1"/>
          </p:cNvSpPr>
          <p:nvPr/>
        </p:nvSpPr>
        <p:spPr bwMode="auto">
          <a:xfrm>
            <a:off x="649288" y="2278063"/>
            <a:ext cx="1573212" cy="696912"/>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LOF CULTURA</a:t>
            </a:r>
            <a:endParaRPr lang="es-PE" altLang="es-PE" sz="1100">
              <a:solidFill>
                <a:srgbClr val="000000"/>
              </a:solidFill>
              <a:latin typeface="Calibri" pitchFamily="34" charset="0"/>
              <a:ea typeface="Calibri" pitchFamily="34" charset="0"/>
              <a:cs typeface="Times New Roman" pitchFamily="18" charset="0"/>
            </a:endParaRPr>
          </a:p>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(Ley Nº 29565)</a:t>
            </a:r>
            <a:endParaRPr lang="es-PE" altLang="es-PE" sz="1100">
              <a:solidFill>
                <a:srgbClr val="000000"/>
              </a:solidFill>
              <a:latin typeface="Calibri" pitchFamily="34" charset="0"/>
              <a:ea typeface="Calibri" pitchFamily="34" charset="0"/>
              <a:cs typeface="Times New Roman" pitchFamily="18" charset="0"/>
            </a:endParaRPr>
          </a:p>
        </p:txBody>
      </p:sp>
      <p:sp>
        <p:nvSpPr>
          <p:cNvPr id="2053" name="Cuadro de texto 2"/>
          <p:cNvSpPr txBox="1">
            <a:spLocks noChangeArrowheads="1"/>
          </p:cNvSpPr>
          <p:nvPr/>
        </p:nvSpPr>
        <p:spPr bwMode="auto">
          <a:xfrm>
            <a:off x="4116388" y="1508129"/>
            <a:ext cx="1878012" cy="606425"/>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LGPCN                   (Ley Nº 28296)</a:t>
            </a:r>
            <a:endParaRPr lang="es-PE" altLang="es-PE" sz="1100">
              <a:solidFill>
                <a:srgbClr val="000000"/>
              </a:solidFill>
              <a:latin typeface="Calibri" pitchFamily="34" charset="0"/>
              <a:ea typeface="Calibri" pitchFamily="34" charset="0"/>
              <a:cs typeface="Times New Roman" pitchFamily="18" charset="0"/>
            </a:endParaRPr>
          </a:p>
        </p:txBody>
      </p:sp>
      <p:sp>
        <p:nvSpPr>
          <p:cNvPr id="2054" name="Cuadro de texto 2"/>
          <p:cNvSpPr txBox="1">
            <a:spLocks noChangeArrowheads="1"/>
          </p:cNvSpPr>
          <p:nvPr/>
        </p:nvSpPr>
        <p:spPr bwMode="auto">
          <a:xfrm>
            <a:off x="3922713" y="4235450"/>
            <a:ext cx="2265362" cy="425450"/>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Reglamento de la LGPCN</a:t>
            </a:r>
            <a:endParaRPr lang="es-PE" altLang="es-PE" sz="1100" b="1">
              <a:solidFill>
                <a:srgbClr val="000000"/>
              </a:solidFill>
              <a:latin typeface="Calibri" pitchFamily="34" charset="0"/>
              <a:ea typeface="Calibri" pitchFamily="34" charset="0"/>
              <a:cs typeface="Times New Roman" pitchFamily="18" charset="0"/>
            </a:endParaRPr>
          </a:p>
        </p:txBody>
      </p:sp>
      <p:sp>
        <p:nvSpPr>
          <p:cNvPr id="10" name="Flecha abajo 9"/>
          <p:cNvSpPr/>
          <p:nvPr/>
        </p:nvSpPr>
        <p:spPr>
          <a:xfrm>
            <a:off x="1162052" y="3160713"/>
            <a:ext cx="333375" cy="9890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fontAlgn="base" hangingPunct="0">
              <a:spcBef>
                <a:spcPct val="0"/>
              </a:spcBef>
              <a:spcAft>
                <a:spcPct val="0"/>
              </a:spcAft>
              <a:defRPr/>
            </a:pPr>
            <a:endParaRPr lang="es-PE">
              <a:solidFill>
                <a:srgbClr val="FFFFFF"/>
              </a:solidFill>
            </a:endParaRPr>
          </a:p>
        </p:txBody>
      </p:sp>
      <p:sp>
        <p:nvSpPr>
          <p:cNvPr id="2056" name="Rectangle 16"/>
          <p:cNvSpPr>
            <a:spLocks noChangeArrowheads="1"/>
          </p:cNvSpPr>
          <p:nvPr/>
        </p:nvSpPr>
        <p:spPr bwMode="auto">
          <a:xfrm>
            <a:off x="481013" y="185738"/>
            <a:ext cx="8097837"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s-PE" altLang="es-PE" sz="2000" b="1">
                <a:solidFill>
                  <a:srgbClr val="000000"/>
                </a:solidFill>
                <a:latin typeface="Calibri" pitchFamily="34" charset="0"/>
              </a:rPr>
              <a:t>UBICACIÓN ORGÁNICA DEL MINISTERIO DE CULTURA</a:t>
            </a:r>
            <a:endParaRPr lang="es-PE" altLang="es-PE" sz="2000">
              <a:solidFill>
                <a:srgbClr val="000000"/>
              </a:solidFill>
            </a:endParaRPr>
          </a:p>
          <a:p>
            <a:pPr eaLnBrk="0" fontAlgn="base" hangingPunct="0">
              <a:spcBef>
                <a:spcPct val="0"/>
              </a:spcBef>
              <a:spcAft>
                <a:spcPct val="0"/>
              </a:spcAft>
            </a:pPr>
            <a:endParaRPr lang="es-PE" altLang="es-PE">
              <a:solidFill>
                <a:srgbClr val="000000"/>
              </a:solidFill>
            </a:endParaRPr>
          </a:p>
        </p:txBody>
      </p:sp>
      <p:sp>
        <p:nvSpPr>
          <p:cNvPr id="2057" name="Rectangle 18"/>
          <p:cNvSpPr>
            <a:spLocks noChangeArrowheads="1"/>
          </p:cNvSpPr>
          <p:nvPr/>
        </p:nvSpPr>
        <p:spPr bwMode="auto">
          <a:xfrm>
            <a:off x="-53922" y="5074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pPr>
            <a:endParaRPr lang="es-PE" altLang="es-PE">
              <a:solidFill>
                <a:srgbClr val="000000"/>
              </a:solidFill>
            </a:endParaRPr>
          </a:p>
        </p:txBody>
      </p:sp>
      <p:sp>
        <p:nvSpPr>
          <p:cNvPr id="2058" name="Rectangle 21"/>
          <p:cNvSpPr>
            <a:spLocks noChangeArrowheads="1"/>
          </p:cNvSpPr>
          <p:nvPr/>
        </p:nvSpPr>
        <p:spPr bwMode="auto">
          <a:xfrm>
            <a:off x="-53922" y="9646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pPr>
            <a:endParaRPr lang="es-PE" altLang="es-PE">
              <a:solidFill>
                <a:srgbClr val="000000"/>
              </a:solidFill>
            </a:endParaRPr>
          </a:p>
        </p:txBody>
      </p:sp>
      <p:sp>
        <p:nvSpPr>
          <p:cNvPr id="2059" name="Cuadro de texto 11"/>
          <p:cNvSpPr txBox="1">
            <a:spLocks noChangeArrowheads="1"/>
          </p:cNvSpPr>
          <p:nvPr/>
        </p:nvSpPr>
        <p:spPr bwMode="auto">
          <a:xfrm>
            <a:off x="1998717" y="677864"/>
            <a:ext cx="2560637" cy="530225"/>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CONSTITUCIÓN POLÍTICA (art. 21) </a:t>
            </a:r>
            <a:endParaRPr lang="es-PE" altLang="es-PE" sz="1100">
              <a:solidFill>
                <a:srgbClr val="000000"/>
              </a:solidFill>
              <a:latin typeface="Calibri" pitchFamily="34" charset="0"/>
              <a:ea typeface="Calibri" pitchFamily="34" charset="0"/>
              <a:cs typeface="Times New Roman" pitchFamily="18" charset="0"/>
            </a:endParaRPr>
          </a:p>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 </a:t>
            </a:r>
            <a:endParaRPr lang="es-PE" altLang="es-PE" sz="1100">
              <a:solidFill>
                <a:srgbClr val="000000"/>
              </a:solidFill>
              <a:latin typeface="Calibri" pitchFamily="34" charset="0"/>
              <a:ea typeface="Calibri" pitchFamily="34" charset="0"/>
              <a:cs typeface="Times New Roman" pitchFamily="18" charset="0"/>
            </a:endParaRPr>
          </a:p>
        </p:txBody>
      </p:sp>
      <p:sp>
        <p:nvSpPr>
          <p:cNvPr id="2060" name="Cuadro de texto 2"/>
          <p:cNvSpPr txBox="1">
            <a:spLocks noChangeArrowheads="1"/>
          </p:cNvSpPr>
          <p:nvPr/>
        </p:nvSpPr>
        <p:spPr bwMode="auto">
          <a:xfrm>
            <a:off x="623888" y="4237038"/>
            <a:ext cx="1573212" cy="417512"/>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ROF  </a:t>
            </a:r>
            <a:endParaRPr lang="es-PE" altLang="es-PE" sz="1100">
              <a:solidFill>
                <a:srgbClr val="000000"/>
              </a:solidFill>
              <a:latin typeface="Calibri" pitchFamily="34" charset="0"/>
              <a:ea typeface="Calibri" pitchFamily="34" charset="0"/>
              <a:cs typeface="Times New Roman" pitchFamily="18" charset="0"/>
            </a:endParaRPr>
          </a:p>
        </p:txBody>
      </p:sp>
      <p:sp>
        <p:nvSpPr>
          <p:cNvPr id="22" name="Abrir llave 21"/>
          <p:cNvSpPr/>
          <p:nvPr/>
        </p:nvSpPr>
        <p:spPr>
          <a:xfrm>
            <a:off x="315967" y="1390650"/>
            <a:ext cx="346075" cy="2554288"/>
          </a:xfrm>
          <a:prstGeom prst="leftBrace">
            <a:avLst/>
          </a:prstGeom>
        </p:spPr>
        <p:style>
          <a:lnRef idx="3">
            <a:schemeClr val="dk1"/>
          </a:lnRef>
          <a:fillRef idx="0">
            <a:schemeClr val="dk1"/>
          </a:fillRef>
          <a:effectRef idx="2">
            <a:schemeClr val="dk1"/>
          </a:effectRef>
          <a:fontRef idx="minor">
            <a:schemeClr val="tx1"/>
          </a:fontRef>
        </p:style>
        <p:txBody>
          <a:bodyPr anchor="ctr"/>
          <a:lstStyle/>
          <a:p>
            <a:pPr eaLnBrk="0" fontAlgn="base" hangingPunct="0">
              <a:spcBef>
                <a:spcPct val="0"/>
              </a:spcBef>
              <a:spcAft>
                <a:spcPct val="0"/>
              </a:spcAft>
              <a:defRPr/>
            </a:pPr>
            <a:endParaRPr lang="es-PE">
              <a:solidFill>
                <a:srgbClr val="000000"/>
              </a:solidFill>
            </a:endParaRPr>
          </a:p>
        </p:txBody>
      </p:sp>
      <p:sp>
        <p:nvSpPr>
          <p:cNvPr id="23" name="Abrir llave 22"/>
          <p:cNvSpPr/>
          <p:nvPr/>
        </p:nvSpPr>
        <p:spPr>
          <a:xfrm>
            <a:off x="333429" y="4068763"/>
            <a:ext cx="290513" cy="995362"/>
          </a:xfrm>
          <a:prstGeom prst="leftBrace">
            <a:avLst/>
          </a:prstGeom>
        </p:spPr>
        <p:style>
          <a:lnRef idx="3">
            <a:schemeClr val="dk1"/>
          </a:lnRef>
          <a:fillRef idx="0">
            <a:schemeClr val="dk1"/>
          </a:fillRef>
          <a:effectRef idx="2">
            <a:schemeClr val="dk1"/>
          </a:effectRef>
          <a:fontRef idx="minor">
            <a:schemeClr val="tx1"/>
          </a:fontRef>
        </p:style>
        <p:txBody>
          <a:bodyPr anchor="ctr"/>
          <a:lstStyle/>
          <a:p>
            <a:pPr eaLnBrk="0" fontAlgn="base" hangingPunct="0">
              <a:spcBef>
                <a:spcPct val="0"/>
              </a:spcBef>
              <a:spcAft>
                <a:spcPct val="0"/>
              </a:spcAft>
              <a:defRPr/>
            </a:pPr>
            <a:endParaRPr lang="es-PE">
              <a:solidFill>
                <a:srgbClr val="000000"/>
              </a:solidFill>
            </a:endParaRPr>
          </a:p>
        </p:txBody>
      </p:sp>
      <p:sp>
        <p:nvSpPr>
          <p:cNvPr id="24" name="Abrir llave 23"/>
          <p:cNvSpPr/>
          <p:nvPr/>
        </p:nvSpPr>
        <p:spPr>
          <a:xfrm>
            <a:off x="292154" y="5365750"/>
            <a:ext cx="346075" cy="1354138"/>
          </a:xfrm>
          <a:prstGeom prst="leftBrace">
            <a:avLst/>
          </a:prstGeom>
        </p:spPr>
        <p:style>
          <a:lnRef idx="3">
            <a:schemeClr val="dk1"/>
          </a:lnRef>
          <a:fillRef idx="0">
            <a:schemeClr val="dk1"/>
          </a:fillRef>
          <a:effectRef idx="2">
            <a:schemeClr val="dk1"/>
          </a:effectRef>
          <a:fontRef idx="minor">
            <a:schemeClr val="tx1"/>
          </a:fontRef>
        </p:style>
        <p:txBody>
          <a:bodyPr anchor="ctr"/>
          <a:lstStyle/>
          <a:p>
            <a:pPr eaLnBrk="0" fontAlgn="base" hangingPunct="0">
              <a:spcBef>
                <a:spcPct val="0"/>
              </a:spcBef>
              <a:spcAft>
                <a:spcPct val="0"/>
              </a:spcAft>
              <a:defRPr/>
            </a:pPr>
            <a:endParaRPr lang="es-PE">
              <a:solidFill>
                <a:srgbClr val="000000"/>
              </a:solidFill>
            </a:endParaRPr>
          </a:p>
        </p:txBody>
      </p:sp>
      <p:sp>
        <p:nvSpPr>
          <p:cNvPr id="2064" name="CuadroTexto 2"/>
          <p:cNvSpPr txBox="1">
            <a:spLocks noChangeArrowheads="1"/>
          </p:cNvSpPr>
          <p:nvPr/>
        </p:nvSpPr>
        <p:spPr bwMode="auto">
          <a:xfrm>
            <a:off x="4764" y="1601896"/>
            <a:ext cx="4318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pPr>
            <a:r>
              <a:rPr lang="es-PE" altLang="es-PE">
                <a:solidFill>
                  <a:srgbClr val="000000"/>
                </a:solidFill>
              </a:rPr>
              <a:t>L</a:t>
            </a:r>
          </a:p>
          <a:p>
            <a:pPr eaLnBrk="0" fontAlgn="base" hangingPunct="0">
              <a:spcBef>
                <a:spcPct val="0"/>
              </a:spcBef>
              <a:spcAft>
                <a:spcPct val="0"/>
              </a:spcAft>
            </a:pPr>
            <a:r>
              <a:rPr lang="es-PE" altLang="es-PE">
                <a:solidFill>
                  <a:srgbClr val="000000"/>
                </a:solidFill>
              </a:rPr>
              <a:t>E</a:t>
            </a:r>
          </a:p>
          <a:p>
            <a:pPr eaLnBrk="0" fontAlgn="base" hangingPunct="0">
              <a:spcBef>
                <a:spcPct val="0"/>
              </a:spcBef>
              <a:spcAft>
                <a:spcPct val="0"/>
              </a:spcAft>
            </a:pPr>
            <a:r>
              <a:rPr lang="es-PE" altLang="es-PE">
                <a:solidFill>
                  <a:srgbClr val="000000"/>
                </a:solidFill>
              </a:rPr>
              <a:t>Y</a:t>
            </a:r>
          </a:p>
          <a:p>
            <a:pPr eaLnBrk="0" fontAlgn="base" hangingPunct="0">
              <a:spcBef>
                <a:spcPct val="0"/>
              </a:spcBef>
              <a:spcAft>
                <a:spcPct val="0"/>
              </a:spcAft>
            </a:pPr>
            <a:r>
              <a:rPr lang="es-PE" altLang="es-PE">
                <a:solidFill>
                  <a:srgbClr val="000000"/>
                </a:solidFill>
              </a:rPr>
              <a:t>E</a:t>
            </a:r>
          </a:p>
          <a:p>
            <a:pPr eaLnBrk="0" fontAlgn="base" hangingPunct="0">
              <a:spcBef>
                <a:spcPct val="0"/>
              </a:spcBef>
              <a:spcAft>
                <a:spcPct val="0"/>
              </a:spcAft>
            </a:pPr>
            <a:r>
              <a:rPr lang="es-PE" altLang="es-PE">
                <a:solidFill>
                  <a:srgbClr val="000000"/>
                </a:solidFill>
              </a:rPr>
              <a:t>S</a:t>
            </a:r>
          </a:p>
          <a:p>
            <a:pPr eaLnBrk="0" fontAlgn="base" hangingPunct="0">
              <a:spcBef>
                <a:spcPct val="0"/>
              </a:spcBef>
              <a:spcAft>
                <a:spcPct val="0"/>
              </a:spcAft>
            </a:pPr>
            <a:endParaRPr lang="es-PE" altLang="es-PE">
              <a:solidFill>
                <a:srgbClr val="000000"/>
              </a:solidFill>
            </a:endParaRPr>
          </a:p>
        </p:txBody>
      </p:sp>
      <p:sp>
        <p:nvSpPr>
          <p:cNvPr id="2065" name="CuadroTexto 26"/>
          <p:cNvSpPr txBox="1">
            <a:spLocks noChangeArrowheads="1"/>
          </p:cNvSpPr>
          <p:nvPr/>
        </p:nvSpPr>
        <p:spPr bwMode="auto">
          <a:xfrm>
            <a:off x="-41275" y="3903771"/>
            <a:ext cx="4318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pPr>
            <a:r>
              <a:rPr lang="es-PE" altLang="es-PE">
                <a:solidFill>
                  <a:srgbClr val="000000"/>
                </a:solidFill>
              </a:rPr>
              <a:t>D.</a:t>
            </a:r>
          </a:p>
          <a:p>
            <a:pPr eaLnBrk="0" fontAlgn="base" hangingPunct="0">
              <a:spcBef>
                <a:spcPct val="0"/>
              </a:spcBef>
              <a:spcAft>
                <a:spcPct val="0"/>
              </a:spcAft>
            </a:pPr>
            <a:r>
              <a:rPr lang="es-PE" altLang="es-PE">
                <a:solidFill>
                  <a:srgbClr val="000000"/>
                </a:solidFill>
              </a:rPr>
              <a:t>S.</a:t>
            </a:r>
          </a:p>
          <a:p>
            <a:pPr eaLnBrk="0" fontAlgn="base" hangingPunct="0">
              <a:spcBef>
                <a:spcPct val="0"/>
              </a:spcBef>
              <a:spcAft>
                <a:spcPct val="0"/>
              </a:spcAft>
            </a:pPr>
            <a:endParaRPr lang="es-PE" altLang="es-PE">
              <a:solidFill>
                <a:srgbClr val="000000"/>
              </a:solidFill>
            </a:endParaRPr>
          </a:p>
        </p:txBody>
      </p:sp>
      <p:sp>
        <p:nvSpPr>
          <p:cNvPr id="2066" name="CuadroTexto 27"/>
          <p:cNvSpPr txBox="1">
            <a:spLocks noChangeArrowheads="1"/>
          </p:cNvSpPr>
          <p:nvPr/>
        </p:nvSpPr>
        <p:spPr bwMode="auto">
          <a:xfrm>
            <a:off x="22227" y="5203825"/>
            <a:ext cx="4318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pPr>
            <a:r>
              <a:rPr lang="es-PE" altLang="es-PE">
                <a:solidFill>
                  <a:srgbClr val="000000"/>
                </a:solidFill>
              </a:rPr>
              <a:t>O</a:t>
            </a:r>
          </a:p>
          <a:p>
            <a:pPr eaLnBrk="0" fontAlgn="base" hangingPunct="0">
              <a:spcBef>
                <a:spcPct val="0"/>
              </a:spcBef>
              <a:spcAft>
                <a:spcPct val="0"/>
              </a:spcAft>
            </a:pPr>
            <a:r>
              <a:rPr lang="es-PE" altLang="es-PE">
                <a:solidFill>
                  <a:srgbClr val="000000"/>
                </a:solidFill>
              </a:rPr>
              <a:t>T</a:t>
            </a:r>
          </a:p>
          <a:p>
            <a:pPr eaLnBrk="0" fontAlgn="base" hangingPunct="0">
              <a:spcBef>
                <a:spcPct val="0"/>
              </a:spcBef>
              <a:spcAft>
                <a:spcPct val="0"/>
              </a:spcAft>
            </a:pPr>
            <a:r>
              <a:rPr lang="es-PE" altLang="es-PE">
                <a:solidFill>
                  <a:srgbClr val="000000"/>
                </a:solidFill>
              </a:rPr>
              <a:t>R</a:t>
            </a:r>
          </a:p>
          <a:p>
            <a:pPr eaLnBrk="0" fontAlgn="base" hangingPunct="0">
              <a:spcBef>
                <a:spcPct val="0"/>
              </a:spcBef>
              <a:spcAft>
                <a:spcPct val="0"/>
              </a:spcAft>
            </a:pPr>
            <a:r>
              <a:rPr lang="es-PE" altLang="es-PE">
                <a:solidFill>
                  <a:srgbClr val="000000"/>
                </a:solidFill>
              </a:rPr>
              <a:t>A</a:t>
            </a:r>
          </a:p>
          <a:p>
            <a:pPr eaLnBrk="0" fontAlgn="base" hangingPunct="0">
              <a:spcBef>
                <a:spcPct val="0"/>
              </a:spcBef>
              <a:spcAft>
                <a:spcPct val="0"/>
              </a:spcAft>
            </a:pPr>
            <a:r>
              <a:rPr lang="es-PE" altLang="es-PE">
                <a:solidFill>
                  <a:srgbClr val="000000"/>
                </a:solidFill>
              </a:rPr>
              <a:t>S</a:t>
            </a:r>
          </a:p>
          <a:p>
            <a:pPr eaLnBrk="0" fontAlgn="base" hangingPunct="0">
              <a:spcBef>
                <a:spcPct val="0"/>
              </a:spcBef>
              <a:spcAft>
                <a:spcPct val="0"/>
              </a:spcAft>
            </a:pPr>
            <a:endParaRPr lang="es-PE" altLang="es-PE">
              <a:solidFill>
                <a:srgbClr val="000000"/>
              </a:solidFill>
            </a:endParaRPr>
          </a:p>
          <a:p>
            <a:pPr eaLnBrk="0" fontAlgn="base" hangingPunct="0">
              <a:spcBef>
                <a:spcPct val="0"/>
              </a:spcBef>
              <a:spcAft>
                <a:spcPct val="0"/>
              </a:spcAft>
            </a:pPr>
            <a:endParaRPr lang="es-PE" altLang="es-PE">
              <a:solidFill>
                <a:srgbClr val="000000"/>
              </a:solidFill>
            </a:endParaRPr>
          </a:p>
        </p:txBody>
      </p:sp>
      <p:sp>
        <p:nvSpPr>
          <p:cNvPr id="2067" name="Cuadro de texto 2"/>
          <p:cNvSpPr txBox="1">
            <a:spLocks noChangeArrowheads="1"/>
          </p:cNvSpPr>
          <p:nvPr/>
        </p:nvSpPr>
        <p:spPr bwMode="auto">
          <a:xfrm>
            <a:off x="649342" y="5597633"/>
            <a:ext cx="5538787" cy="777875"/>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Resoluciones Ministeriales, Resoluciones Viceministeriales, Resoluciones Directorales y otras</a:t>
            </a:r>
          </a:p>
        </p:txBody>
      </p:sp>
      <p:sp>
        <p:nvSpPr>
          <p:cNvPr id="2068" name="Cuadro de texto 2"/>
          <p:cNvSpPr txBox="1">
            <a:spLocks noChangeArrowheads="1"/>
          </p:cNvSpPr>
          <p:nvPr/>
        </p:nvSpPr>
        <p:spPr bwMode="auto">
          <a:xfrm>
            <a:off x="2327277" y="2282825"/>
            <a:ext cx="1708150" cy="681038"/>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lnSpc>
                <a:spcPct val="107000"/>
              </a:lnSpc>
              <a:spcBef>
                <a:spcPct val="0"/>
              </a:spcBef>
              <a:spcAft>
                <a:spcPts val="800"/>
              </a:spcAft>
            </a:pPr>
            <a:r>
              <a:rPr lang="es-PE" altLang="es-PE" sz="1100">
                <a:solidFill>
                  <a:srgbClr val="000000"/>
                </a:solidFill>
                <a:latin typeface="Calibri" pitchFamily="34" charset="0"/>
                <a:ea typeface="Calibri" pitchFamily="34" charset="0"/>
                <a:cs typeface="Times New Roman" pitchFamily="18" charset="0"/>
              </a:rPr>
              <a:t>Organismo rector en materia de cultura: PCICA e Interculturalidad</a:t>
            </a:r>
          </a:p>
        </p:txBody>
      </p:sp>
      <p:sp>
        <p:nvSpPr>
          <p:cNvPr id="2069" name="Cuadro de texto 2"/>
          <p:cNvSpPr txBox="1">
            <a:spLocks noChangeArrowheads="1"/>
          </p:cNvSpPr>
          <p:nvPr/>
        </p:nvSpPr>
        <p:spPr bwMode="auto">
          <a:xfrm>
            <a:off x="2327277" y="1501775"/>
            <a:ext cx="1708150" cy="612775"/>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lnSpc>
                <a:spcPct val="107000"/>
              </a:lnSpc>
              <a:spcBef>
                <a:spcPct val="0"/>
              </a:spcBef>
              <a:spcAft>
                <a:spcPts val="800"/>
              </a:spcAft>
            </a:pPr>
            <a:r>
              <a:rPr lang="es-PE" altLang="es-PE" sz="1100">
                <a:solidFill>
                  <a:srgbClr val="000000"/>
                </a:solidFill>
                <a:latin typeface="Calibri" pitchFamily="34" charset="0"/>
                <a:ea typeface="Calibri" pitchFamily="34" charset="0"/>
                <a:cs typeface="Times New Roman" pitchFamily="18" charset="0"/>
              </a:rPr>
              <a:t>Competencias sectoriales como Ministerio: formulación de políticas</a:t>
            </a:r>
          </a:p>
        </p:txBody>
      </p:sp>
      <p:sp>
        <p:nvSpPr>
          <p:cNvPr id="2070" name="Cuadro de texto 2"/>
          <p:cNvSpPr txBox="1">
            <a:spLocks noChangeArrowheads="1"/>
          </p:cNvSpPr>
          <p:nvPr/>
        </p:nvSpPr>
        <p:spPr bwMode="auto">
          <a:xfrm>
            <a:off x="2300342" y="4218096"/>
            <a:ext cx="1119187" cy="64293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lnSpc>
                <a:spcPct val="107000"/>
              </a:lnSpc>
              <a:spcBef>
                <a:spcPct val="0"/>
              </a:spcBef>
              <a:spcAft>
                <a:spcPts val="800"/>
              </a:spcAft>
            </a:pPr>
            <a:r>
              <a:rPr lang="es-PE" altLang="es-PE" sz="1100">
                <a:solidFill>
                  <a:srgbClr val="000000"/>
                </a:solidFill>
                <a:latin typeface="Calibri" pitchFamily="34" charset="0"/>
                <a:ea typeface="Calibri" pitchFamily="34" charset="0"/>
                <a:cs typeface="Times New Roman" pitchFamily="18" charset="0"/>
              </a:rPr>
              <a:t>Competencias y funciones de los órganos</a:t>
            </a:r>
          </a:p>
        </p:txBody>
      </p:sp>
      <p:sp>
        <p:nvSpPr>
          <p:cNvPr id="2071" name="Cuadro de texto 2"/>
          <p:cNvSpPr txBox="1">
            <a:spLocks noChangeArrowheads="1"/>
          </p:cNvSpPr>
          <p:nvPr/>
        </p:nvSpPr>
        <p:spPr bwMode="auto">
          <a:xfrm>
            <a:off x="4116388" y="2278063"/>
            <a:ext cx="1987550" cy="685800"/>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lnSpc>
                <a:spcPct val="107000"/>
              </a:lnSpc>
              <a:spcBef>
                <a:spcPct val="0"/>
              </a:spcBef>
              <a:spcAft>
                <a:spcPts val="800"/>
              </a:spcAft>
            </a:pPr>
            <a:r>
              <a:rPr lang="es-PE" altLang="es-PE" sz="1100">
                <a:solidFill>
                  <a:srgbClr val="000000"/>
                </a:solidFill>
                <a:latin typeface="Calibri" pitchFamily="34" charset="0"/>
                <a:ea typeface="Calibri" pitchFamily="34" charset="0"/>
                <a:cs typeface="Times New Roman" pitchFamily="18" charset="0"/>
              </a:rPr>
              <a:t>Competencias, normatividad del ente rector, crea funciones, establece sanciones</a:t>
            </a:r>
          </a:p>
        </p:txBody>
      </p:sp>
      <p:sp>
        <p:nvSpPr>
          <p:cNvPr id="35" name="Flecha abajo 34"/>
          <p:cNvSpPr/>
          <p:nvPr/>
        </p:nvSpPr>
        <p:spPr>
          <a:xfrm>
            <a:off x="4827590" y="3160718"/>
            <a:ext cx="333375" cy="10048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fontAlgn="base" hangingPunct="0">
              <a:spcBef>
                <a:spcPct val="0"/>
              </a:spcBef>
              <a:spcAft>
                <a:spcPct val="0"/>
              </a:spcAft>
              <a:defRPr/>
            </a:pPr>
            <a:endParaRPr lang="es-PE">
              <a:solidFill>
                <a:srgbClr val="FFFFFF"/>
              </a:solidFill>
            </a:endParaRPr>
          </a:p>
        </p:txBody>
      </p:sp>
      <p:sp>
        <p:nvSpPr>
          <p:cNvPr id="2073" name="Cuadro de texto 24"/>
          <p:cNvSpPr txBox="1">
            <a:spLocks noChangeArrowheads="1"/>
          </p:cNvSpPr>
          <p:nvPr/>
        </p:nvSpPr>
        <p:spPr bwMode="auto">
          <a:xfrm>
            <a:off x="6337300" y="1436690"/>
            <a:ext cx="2147888" cy="6619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Ley de Gobiernos Regionales</a:t>
            </a:r>
            <a:endParaRPr lang="es-PE" altLang="es-PE" sz="1100">
              <a:solidFill>
                <a:srgbClr val="000000"/>
              </a:solidFill>
              <a:latin typeface="Calibri" pitchFamily="34" charset="0"/>
              <a:ea typeface="Calibri" pitchFamily="34" charset="0"/>
              <a:cs typeface="Times New Roman" pitchFamily="18" charset="0"/>
            </a:endParaRPr>
          </a:p>
        </p:txBody>
      </p:sp>
      <p:sp>
        <p:nvSpPr>
          <p:cNvPr id="2074" name="Cuadro de texto 24"/>
          <p:cNvSpPr txBox="1">
            <a:spLocks noChangeArrowheads="1"/>
          </p:cNvSpPr>
          <p:nvPr/>
        </p:nvSpPr>
        <p:spPr bwMode="auto">
          <a:xfrm>
            <a:off x="6329417" y="2201863"/>
            <a:ext cx="2147887" cy="762000"/>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Ley Orgánica de Municipalidades</a:t>
            </a:r>
            <a:endParaRPr lang="es-PE" altLang="es-PE" sz="1100">
              <a:solidFill>
                <a:srgbClr val="000000"/>
              </a:solidFill>
              <a:latin typeface="Calibri" pitchFamily="34" charset="0"/>
              <a:ea typeface="Calibri" pitchFamily="34" charset="0"/>
              <a:cs typeface="Times New Roman" pitchFamily="18" charset="0"/>
            </a:endParaRPr>
          </a:p>
        </p:txBody>
      </p:sp>
      <p:sp>
        <p:nvSpPr>
          <p:cNvPr id="2075" name="Cuadro de texto 24"/>
          <p:cNvSpPr txBox="1">
            <a:spLocks noChangeArrowheads="1"/>
          </p:cNvSpPr>
          <p:nvPr/>
        </p:nvSpPr>
        <p:spPr bwMode="auto">
          <a:xfrm>
            <a:off x="6329417" y="3025782"/>
            <a:ext cx="2147887" cy="919163"/>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600" b="1">
                <a:solidFill>
                  <a:srgbClr val="000000"/>
                </a:solidFill>
                <a:latin typeface="Calibri" pitchFamily="34" charset="0"/>
                <a:ea typeface="Calibri" pitchFamily="34" charset="0"/>
                <a:cs typeface="Times New Roman" pitchFamily="18" charset="0"/>
              </a:rPr>
              <a:t>Ley de regulación de habilitaciones urbanas y de edificaciones</a:t>
            </a:r>
            <a:endParaRPr lang="es-PE" altLang="es-PE" sz="1100">
              <a:solidFill>
                <a:srgbClr val="000000"/>
              </a:solidFill>
              <a:latin typeface="Calibri" pitchFamily="34" charset="0"/>
              <a:ea typeface="Calibri" pitchFamily="34" charset="0"/>
              <a:cs typeface="Times New Roman" pitchFamily="18" charset="0"/>
            </a:endParaRPr>
          </a:p>
        </p:txBody>
      </p:sp>
      <p:sp>
        <p:nvSpPr>
          <p:cNvPr id="2076" name="CuadroTexto 42"/>
          <p:cNvSpPr txBox="1">
            <a:spLocks noChangeArrowheads="1"/>
          </p:cNvSpPr>
          <p:nvPr/>
        </p:nvSpPr>
        <p:spPr bwMode="auto">
          <a:xfrm>
            <a:off x="6635750" y="1209783"/>
            <a:ext cx="194310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pPr>
            <a:r>
              <a:rPr lang="es-PE" altLang="es-PE" sz="900">
                <a:solidFill>
                  <a:srgbClr val="000000"/>
                </a:solidFill>
              </a:rPr>
              <a:t>Otros niveles de gobierno</a:t>
            </a:r>
          </a:p>
          <a:p>
            <a:pPr eaLnBrk="0" fontAlgn="base" hangingPunct="0">
              <a:spcBef>
                <a:spcPct val="0"/>
              </a:spcBef>
              <a:spcAft>
                <a:spcPct val="0"/>
              </a:spcAft>
            </a:pPr>
            <a:endParaRPr lang="es-PE" altLang="es-PE">
              <a:solidFill>
                <a:srgbClr val="000000"/>
              </a:solidFill>
            </a:endParaRPr>
          </a:p>
          <a:p>
            <a:pPr eaLnBrk="0" fontAlgn="base" hangingPunct="0">
              <a:spcBef>
                <a:spcPct val="0"/>
              </a:spcBef>
              <a:spcAft>
                <a:spcPct val="0"/>
              </a:spcAft>
            </a:pPr>
            <a:endParaRPr lang="es-PE" altLang="es-PE">
              <a:solidFill>
                <a:srgbClr val="000000"/>
              </a:solidFill>
            </a:endParaRPr>
          </a:p>
        </p:txBody>
      </p:sp>
      <p:sp>
        <p:nvSpPr>
          <p:cNvPr id="2077" name="Cuadro de texto 33"/>
          <p:cNvSpPr txBox="1">
            <a:spLocks noChangeArrowheads="1"/>
          </p:cNvSpPr>
          <p:nvPr/>
        </p:nvSpPr>
        <p:spPr bwMode="auto">
          <a:xfrm>
            <a:off x="4641866" y="688977"/>
            <a:ext cx="1687513" cy="519113"/>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lnSpc>
                <a:spcPct val="107000"/>
              </a:lnSpc>
              <a:spcBef>
                <a:spcPct val="0"/>
              </a:spcBef>
              <a:spcAft>
                <a:spcPts val="800"/>
              </a:spcAft>
            </a:pPr>
            <a:r>
              <a:rPr lang="es-PE" altLang="es-PE" sz="1000">
                <a:solidFill>
                  <a:srgbClr val="000000"/>
                </a:solidFill>
                <a:latin typeface="Calibri" pitchFamily="34" charset="0"/>
                <a:ea typeface="Calibri" pitchFamily="34" charset="0"/>
                <a:cs typeface="Times New Roman" pitchFamily="18" charset="0"/>
              </a:rPr>
              <a:t>El Patrimonio Cultural de la Nación es protegido por el Estado</a:t>
            </a:r>
          </a:p>
        </p:txBody>
      </p:sp>
      <p:cxnSp>
        <p:nvCxnSpPr>
          <p:cNvPr id="50" name="Conector recto 49"/>
          <p:cNvCxnSpPr/>
          <p:nvPr/>
        </p:nvCxnSpPr>
        <p:spPr>
          <a:xfrm>
            <a:off x="2228852" y="2630596"/>
            <a:ext cx="104775"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Conector recto 53"/>
          <p:cNvCxnSpPr/>
          <p:nvPr/>
        </p:nvCxnSpPr>
        <p:spPr>
          <a:xfrm>
            <a:off x="2209802" y="1798640"/>
            <a:ext cx="104775"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Conector recto 54"/>
          <p:cNvCxnSpPr>
            <a:stCxn id="2053" idx="2"/>
          </p:cNvCxnSpPr>
          <p:nvPr/>
        </p:nvCxnSpPr>
        <p:spPr>
          <a:xfrm flipH="1">
            <a:off x="5054600" y="2114658"/>
            <a:ext cx="0" cy="14922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0677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207963"/>
            <a:ext cx="6536028" cy="629164"/>
          </a:xfrm>
        </p:spPr>
        <p:txBody>
          <a:bodyPr>
            <a:normAutofit/>
          </a:bodyPr>
          <a:lstStyle/>
          <a:p>
            <a:r>
              <a:rPr lang="es-PE" sz="3200" dirty="0" smtClean="0"/>
              <a:t>Silencio Administrativo Negativo (SAN)</a:t>
            </a:r>
            <a:endParaRPr lang="es-PE" sz="3200" dirty="0"/>
          </a:p>
        </p:txBody>
      </p:sp>
      <p:sp>
        <p:nvSpPr>
          <p:cNvPr id="3" name="Subtítulo 2"/>
          <p:cNvSpPr>
            <a:spLocks noGrp="1"/>
          </p:cNvSpPr>
          <p:nvPr>
            <p:ph type="subTitle" idx="1"/>
          </p:nvPr>
        </p:nvSpPr>
        <p:spPr>
          <a:xfrm>
            <a:off x="695461" y="1184860"/>
            <a:ext cx="2849450" cy="4997003"/>
          </a:xfrm>
        </p:spPr>
        <p:txBody>
          <a:bodyPr>
            <a:normAutofit fontScale="92500" lnSpcReduction="20000"/>
          </a:bodyPr>
          <a:lstStyle/>
          <a:p>
            <a:pPr algn="just"/>
            <a:r>
              <a:rPr lang="es-PE" b="1" dirty="0" smtClean="0"/>
              <a:t>Art.- 188.4 </a:t>
            </a:r>
          </a:p>
          <a:p>
            <a:pPr algn="just"/>
            <a:r>
              <a:rPr lang="es-PE" dirty="0" smtClean="0"/>
              <a:t>Aun cuando opere el silencio administrativo negativo, la administración mantiene la </a:t>
            </a:r>
            <a:r>
              <a:rPr lang="es-PE" b="1" dirty="0" smtClean="0"/>
              <a:t>obligación de resolver</a:t>
            </a:r>
            <a:r>
              <a:rPr lang="es-PE" dirty="0" smtClean="0"/>
              <a:t>, bajo responsabilidad, hasta que se le notifique que el asunto ha sido sometido a conocimiento de una autoridad jurisdiccional o el administrado haya hecho uso de los recursos administrativos respectivos.</a:t>
            </a:r>
            <a:endParaRPr lang="es-PE" dirty="0"/>
          </a:p>
        </p:txBody>
      </p:sp>
      <p:sp>
        <p:nvSpPr>
          <p:cNvPr id="4" name="CuadroTexto 3"/>
          <p:cNvSpPr txBox="1"/>
          <p:nvPr/>
        </p:nvSpPr>
        <p:spPr>
          <a:xfrm>
            <a:off x="3834686" y="1030315"/>
            <a:ext cx="5100033" cy="5940088"/>
          </a:xfrm>
          <a:prstGeom prst="rect">
            <a:avLst/>
          </a:prstGeom>
          <a:noFill/>
        </p:spPr>
        <p:txBody>
          <a:bodyPr wrap="square" rtlCol="0">
            <a:spAutoFit/>
          </a:bodyPr>
          <a:lstStyle/>
          <a:p>
            <a:pPr algn="just"/>
            <a:r>
              <a:rPr lang="es-PE" sz="2000" b="1" dirty="0">
                <a:solidFill>
                  <a:prstClr val="black"/>
                </a:solidFill>
              </a:rPr>
              <a:t>LPAG. Art. 142.- Plazo máximo del procedimiento administrativo:</a:t>
            </a:r>
          </a:p>
          <a:p>
            <a:pPr algn="just"/>
            <a:r>
              <a:rPr lang="es-PE" sz="2000" dirty="0">
                <a:solidFill>
                  <a:prstClr val="black"/>
                </a:solidFill>
              </a:rPr>
              <a:t>No puede exceder de </a:t>
            </a:r>
            <a:r>
              <a:rPr lang="es-PE" sz="2000" b="1" dirty="0">
                <a:solidFill>
                  <a:prstClr val="black"/>
                </a:solidFill>
              </a:rPr>
              <a:t>30 días </a:t>
            </a:r>
            <a:r>
              <a:rPr lang="es-PE" sz="2000" dirty="0">
                <a:solidFill>
                  <a:prstClr val="black"/>
                </a:solidFill>
              </a:rPr>
              <a:t>el plazo que transcurra desde que es iniciado un procedimiento administrativo de evaluación previa (…)</a:t>
            </a:r>
          </a:p>
          <a:p>
            <a:pPr algn="just"/>
            <a:endParaRPr lang="es-PE" sz="2000" b="1" dirty="0">
              <a:solidFill>
                <a:prstClr val="black"/>
              </a:solidFill>
            </a:endParaRPr>
          </a:p>
          <a:p>
            <a:pPr algn="just"/>
            <a:r>
              <a:rPr lang="es-PE" sz="2000" b="1" dirty="0">
                <a:solidFill>
                  <a:prstClr val="black"/>
                </a:solidFill>
              </a:rPr>
              <a:t>Regla:</a:t>
            </a:r>
          </a:p>
          <a:p>
            <a:pPr algn="just"/>
            <a:r>
              <a:rPr lang="es-PE" sz="2000" dirty="0">
                <a:solidFill>
                  <a:prstClr val="black"/>
                </a:solidFill>
              </a:rPr>
              <a:t>Obligación de resolver</a:t>
            </a:r>
          </a:p>
          <a:p>
            <a:pPr algn="just"/>
            <a:endParaRPr lang="es-PE" sz="2000" dirty="0">
              <a:solidFill>
                <a:prstClr val="black"/>
              </a:solidFill>
            </a:endParaRPr>
          </a:p>
          <a:p>
            <a:pPr algn="just"/>
            <a:r>
              <a:rPr lang="es-PE" sz="2000" b="1" dirty="0">
                <a:solidFill>
                  <a:prstClr val="black"/>
                </a:solidFill>
              </a:rPr>
              <a:t>Excepción:</a:t>
            </a:r>
          </a:p>
          <a:p>
            <a:pPr algn="just"/>
            <a:r>
              <a:rPr lang="es-PE" sz="2000" dirty="0">
                <a:solidFill>
                  <a:prstClr val="black"/>
                </a:solidFill>
              </a:rPr>
              <a:t>¿Cuándo ya no puedo resolver?</a:t>
            </a:r>
          </a:p>
          <a:p>
            <a:pPr marL="342900" indent="-342900" algn="just">
              <a:buFontTx/>
              <a:buChar char="-"/>
            </a:pPr>
            <a:r>
              <a:rPr lang="es-PE" sz="2000" dirty="0">
                <a:solidFill>
                  <a:prstClr val="black"/>
                </a:solidFill>
              </a:rPr>
              <a:t>Cuando el administrado interpone un recurso administrativo.</a:t>
            </a:r>
          </a:p>
          <a:p>
            <a:pPr marL="342900" indent="-342900" algn="just">
              <a:buFontTx/>
              <a:buChar char="-"/>
            </a:pPr>
            <a:r>
              <a:rPr lang="es-PE" sz="2000" dirty="0">
                <a:solidFill>
                  <a:prstClr val="black"/>
                </a:solidFill>
              </a:rPr>
              <a:t>Cuando se judicializa el expediente.</a:t>
            </a:r>
          </a:p>
          <a:p>
            <a:pPr algn="just"/>
            <a:endParaRPr lang="es-PE" sz="2000" b="1" dirty="0">
              <a:solidFill>
                <a:prstClr val="black"/>
              </a:solidFill>
            </a:endParaRPr>
          </a:p>
          <a:p>
            <a:pPr algn="just"/>
            <a:r>
              <a:rPr lang="es-PE" sz="2000" b="1" dirty="0">
                <a:solidFill>
                  <a:prstClr val="black"/>
                </a:solidFill>
              </a:rPr>
              <a:t>Recomendación: </a:t>
            </a:r>
            <a:r>
              <a:rPr lang="es-PE" sz="2000" dirty="0">
                <a:solidFill>
                  <a:prstClr val="black"/>
                </a:solidFill>
              </a:rPr>
              <a:t>cuando el expediente tenga mucho tiempo sin resolver, debe consultarse a procuraduría para ver si se ha judicializado. </a:t>
            </a:r>
          </a:p>
        </p:txBody>
      </p:sp>
      <p:cxnSp>
        <p:nvCxnSpPr>
          <p:cNvPr id="6" name="Conector recto 5"/>
          <p:cNvCxnSpPr/>
          <p:nvPr/>
        </p:nvCxnSpPr>
        <p:spPr>
          <a:xfrm flipH="1">
            <a:off x="3680156" y="1030310"/>
            <a:ext cx="19319" cy="5009882"/>
          </a:xfrm>
          <a:prstGeom prst="line">
            <a:avLst/>
          </a:prstGeom>
        </p:spPr>
        <p:style>
          <a:lnRef idx="1">
            <a:schemeClr val="accent1"/>
          </a:lnRef>
          <a:fillRef idx="0">
            <a:schemeClr val="accent1"/>
          </a:fillRef>
          <a:effectRef idx="0">
            <a:schemeClr val="accent1"/>
          </a:effectRef>
          <a:fontRef idx="minor">
            <a:schemeClr val="tx1"/>
          </a:fontRef>
        </p:style>
      </p:cxnSp>
      <p:sp>
        <p:nvSpPr>
          <p:cNvPr id="5" name="Marcador de número de diapositiva 4"/>
          <p:cNvSpPr>
            <a:spLocks noGrp="1"/>
          </p:cNvSpPr>
          <p:nvPr>
            <p:ph type="sldNum" sz="quarter" idx="12"/>
          </p:nvPr>
        </p:nvSpPr>
        <p:spPr/>
        <p:txBody>
          <a:bodyPr/>
          <a:lstStyle/>
          <a:p>
            <a:fld id="{22FEE790-EEBE-4441-BD0B-0FDCA33C6900}" type="slidenum">
              <a:rPr lang="es-PE" smtClean="0">
                <a:solidFill>
                  <a:prstClr val="black">
                    <a:tint val="75000"/>
                  </a:prstClr>
                </a:solidFill>
              </a:rPr>
              <a:pPr/>
              <a:t>20</a:t>
            </a:fld>
            <a:endParaRPr lang="es-PE">
              <a:solidFill>
                <a:prstClr val="black">
                  <a:tint val="75000"/>
                </a:prstClr>
              </a:solidFill>
            </a:endParaRPr>
          </a:p>
        </p:txBody>
      </p:sp>
    </p:spTree>
    <p:extLst>
      <p:ext uri="{BB962C8B-B14F-4D97-AF65-F5344CB8AC3E}">
        <p14:creationId xmlns:p14="http://schemas.microsoft.com/office/powerpoint/2010/main" val="28870342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E" sz="3200" dirty="0" smtClean="0">
                <a:latin typeface="+mn-lt"/>
              </a:rPr>
              <a:t>BIENES INMUEBLES INTEGRANTES DEL PCN</a:t>
            </a:r>
            <a:endParaRPr lang="es-PE" sz="3200" dirty="0">
              <a:latin typeface="+mn-lt"/>
            </a:endParaRPr>
          </a:p>
        </p:txBody>
      </p:sp>
      <p:sp>
        <p:nvSpPr>
          <p:cNvPr id="3" name="2 Marcador de contenido"/>
          <p:cNvSpPr>
            <a:spLocks noGrp="1"/>
          </p:cNvSpPr>
          <p:nvPr>
            <p:ph idx="1"/>
          </p:nvPr>
        </p:nvSpPr>
        <p:spPr>
          <a:xfrm>
            <a:off x="457200" y="1268760"/>
            <a:ext cx="7620000" cy="5132040"/>
          </a:xfrm>
        </p:spPr>
        <p:txBody>
          <a:bodyPr/>
          <a:lstStyle/>
          <a:p>
            <a:pPr marL="114300" indent="0">
              <a:buNone/>
            </a:pPr>
            <a:r>
              <a:rPr lang="es-PE" sz="2000" dirty="0" smtClean="0"/>
              <a:t>Base normativa:</a:t>
            </a:r>
          </a:p>
          <a:p>
            <a:pPr marL="114300" indent="0">
              <a:buNone/>
            </a:pPr>
            <a:endParaRPr lang="es-PE" sz="2000" dirty="0" smtClean="0"/>
          </a:p>
          <a:p>
            <a:pPr marL="114300" indent="0">
              <a:buNone/>
            </a:pPr>
            <a:r>
              <a:rPr lang="es-PE" sz="2000" dirty="0" smtClean="0"/>
              <a:t>Ley N° 28296 – Ley General del Patrimonio Cultural de la Nación</a:t>
            </a:r>
          </a:p>
          <a:p>
            <a:pPr marL="114300" indent="0">
              <a:buNone/>
            </a:pPr>
            <a:endParaRPr lang="es-PE" sz="2000" dirty="0" smtClean="0"/>
          </a:p>
          <a:p>
            <a:pPr marL="114300" indent="0">
              <a:buNone/>
            </a:pPr>
            <a:r>
              <a:rPr lang="es-PE" sz="2000" dirty="0" smtClean="0"/>
              <a:t>Bien Inmueble integrante del PCN</a:t>
            </a:r>
          </a:p>
          <a:p>
            <a:pPr marL="114300" indent="0">
              <a:buNone/>
            </a:pPr>
            <a:endParaRPr lang="es-PE" sz="1200" dirty="0"/>
          </a:p>
          <a:p>
            <a:pPr marL="114300" indent="0" algn="just">
              <a:buNone/>
            </a:pPr>
            <a:r>
              <a:rPr lang="es-PE" sz="1200" dirty="0"/>
              <a:t> </a:t>
            </a:r>
            <a:r>
              <a:rPr lang="es-PE" sz="1200" b="1" dirty="0" smtClean="0"/>
              <a:t>Artículo 1.- Clasificación</a:t>
            </a:r>
          </a:p>
          <a:p>
            <a:pPr marL="114300" indent="0" algn="just">
              <a:buNone/>
            </a:pPr>
            <a:endParaRPr lang="es-PE" sz="1200" b="1" dirty="0" smtClean="0"/>
          </a:p>
          <a:p>
            <a:pPr marL="114300" indent="0" algn="just">
              <a:buNone/>
            </a:pPr>
            <a:r>
              <a:rPr lang="es-PE" sz="1200" b="1" dirty="0"/>
              <a:t> </a:t>
            </a:r>
            <a:r>
              <a:rPr lang="es-PE" sz="1200" b="1" dirty="0" smtClean="0"/>
              <a:t> Los bienes integrantes del Patrimonio Cultural de la Nación se clasifican en:</a:t>
            </a:r>
          </a:p>
          <a:p>
            <a:pPr marL="114300" indent="0" algn="just">
              <a:buNone/>
            </a:pPr>
            <a:endParaRPr lang="es-PE" sz="1200" b="1" dirty="0" smtClean="0"/>
          </a:p>
          <a:p>
            <a:pPr marL="114300" indent="0" algn="just">
              <a:buNone/>
            </a:pPr>
            <a:r>
              <a:rPr lang="es-PE" sz="1200" b="1" dirty="0" smtClean="0"/>
              <a:t>     1. BIENES MATERIALES</a:t>
            </a:r>
          </a:p>
          <a:p>
            <a:pPr marL="114300" indent="0" algn="just">
              <a:buNone/>
            </a:pPr>
            <a:endParaRPr lang="es-PE" sz="1200" b="1" dirty="0" smtClean="0"/>
          </a:p>
          <a:p>
            <a:pPr marL="114300" indent="0" algn="just">
              <a:buNone/>
            </a:pPr>
            <a:r>
              <a:rPr lang="es-PE" sz="1200" b="1" dirty="0" smtClean="0"/>
              <a:t>     1.1 INMUEBLES</a:t>
            </a:r>
          </a:p>
          <a:p>
            <a:pPr marL="114300" indent="0" algn="just">
              <a:buNone/>
            </a:pPr>
            <a:endParaRPr lang="es-PE" sz="1200" dirty="0" smtClean="0"/>
          </a:p>
          <a:p>
            <a:pPr marL="114300" indent="0" algn="just">
              <a:buNone/>
            </a:pPr>
            <a:r>
              <a:rPr lang="es-PE" sz="1200" dirty="0" smtClean="0"/>
              <a:t>     Comprende de manera no limitativa, los edificios, obras de infraestructura, ambientes y conjuntos monumentales, centros históricos y demás construcciones, o evidencias materiales resultantes de la vida y actividad humana urbanos y/o rurales, aunque estén constituidos por bienes de diversa antigüedad o destino y tengan valor arqueológico, arquitectónico, histórico, religioso, etnológico, artístico, antropológico, paleontológico, tradicional, científico o tecnológico, su entorno paisajístico y los sumergidos en espacios acuáticos del territorio nacional.</a:t>
            </a:r>
          </a:p>
          <a:p>
            <a:pPr marL="114300" indent="0" algn="just">
              <a:buNone/>
            </a:pPr>
            <a:r>
              <a:rPr lang="es-PE" sz="1200" dirty="0" smtClean="0"/>
              <a:t>     La protección de los bienes inmuebles integrantes del Patrimonio Cultural de la Nación, comprende el suelo y subsuelo en el que se encuentran o asientan, los aires y el marco circundante, en la extensión técnicamente necesaria para cada caso.</a:t>
            </a:r>
          </a:p>
          <a:p>
            <a:pPr marL="114300" indent="0">
              <a:buNone/>
            </a:pPr>
            <a:endParaRPr lang="es-PE" dirty="0" smtClean="0"/>
          </a:p>
          <a:p>
            <a:pPr marL="114300" indent="0">
              <a:buNone/>
            </a:pPr>
            <a:endParaRPr lang="es-PE" dirty="0"/>
          </a:p>
        </p:txBody>
      </p:sp>
    </p:spTree>
    <p:extLst>
      <p:ext uri="{BB962C8B-B14F-4D97-AF65-F5344CB8AC3E}">
        <p14:creationId xmlns:p14="http://schemas.microsoft.com/office/powerpoint/2010/main" val="3658996499"/>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lstStyle/>
          <a:p>
            <a:pPr marL="114300" indent="0">
              <a:buNone/>
            </a:pPr>
            <a:r>
              <a:rPr lang="es-PE" sz="1200" b="1" dirty="0"/>
              <a:t>Artículo 6.- Propiedad de bien cultural inmueble integrante del Patrimonio Cultural de la </a:t>
            </a:r>
            <a:r>
              <a:rPr lang="es-PE" sz="1200" b="1" dirty="0" smtClean="0"/>
              <a:t>Nación</a:t>
            </a:r>
          </a:p>
          <a:p>
            <a:pPr marL="114300" indent="0">
              <a:buNone/>
            </a:pPr>
            <a:endParaRPr lang="es-PE" sz="1200" b="1" dirty="0"/>
          </a:p>
          <a:p>
            <a:pPr marL="114300" indent="0" algn="just">
              <a:buNone/>
            </a:pPr>
            <a:r>
              <a:rPr lang="es-PE" sz="1200" dirty="0"/>
              <a:t>     </a:t>
            </a:r>
            <a:r>
              <a:rPr lang="es-PE" sz="1200" dirty="0" smtClean="0"/>
              <a:t>6.1 </a:t>
            </a:r>
            <a:r>
              <a:rPr lang="es-PE" sz="1200" dirty="0"/>
              <a:t>Todo bien inmueble integrante del Patrimonio Cultural de la Nación de carácter prehispánico, es de propiedad del Estado, así como sus partes integrantes y/o accesorias y sus componentes descubiertos o por descubrir, independientemente de que se encuentre ubicado en predio de propiedad pública o privada. Dicho bien inmueble integrante del Patrimonio Cultural de la Nación tiene la condición de intangible, inalienable e imprescriptible, siendo administrado por el Estado.</a:t>
            </a:r>
          </a:p>
          <a:p>
            <a:pPr marL="114300" indent="0" algn="just">
              <a:buNone/>
            </a:pPr>
            <a:endParaRPr lang="es-PE" sz="1200" dirty="0"/>
          </a:p>
          <a:p>
            <a:pPr marL="114300" indent="0" algn="just">
              <a:buNone/>
            </a:pPr>
            <a:r>
              <a:rPr lang="es-PE" sz="1200" dirty="0"/>
              <a:t>     El Ministerio de Cultura podrá otorgar a entidades públicas y/o privadas, mediante Convenios de Gestión Cultural, la administración de determinados componentes de dichos bienes inmuebles, para coadyuvar a su protección, investigación, conservación, restauración, exhibición, difusión y/o puesta en valor sostenible, pudiendo incluir la administración de servicios complementarios según los alcances que determine el Ministerio de Cultura en los respectivos Convenios de Gestión Cultural a suscribirse.</a:t>
            </a:r>
          </a:p>
          <a:p>
            <a:pPr marL="114300" indent="0" algn="just">
              <a:buNone/>
            </a:pPr>
            <a:endParaRPr lang="es-PE" sz="1200" dirty="0"/>
          </a:p>
          <a:p>
            <a:pPr marL="114300" indent="0" algn="just">
              <a:buNone/>
            </a:pPr>
            <a:r>
              <a:rPr lang="es-PE" sz="1200" dirty="0"/>
              <a:t>     Todo Convenio de Gestión Cultural deberá conservar el significado cultural del inmueble objeto del Convenio y promover el acceso y uso social del mismo. Dicho Convenio se otorga bajo la modalidad de concurso de proyectos y su vigencia no podrá ser superior al plazo de diez (10) años. Los Convenios de Gestión Cultural no incluirán a los sitios del Patrimonio Mundial, ni eximirán el cumplimiento de los procedimientos estipulados en el Reglamento de Intervenciones Arqueológicas, ni conllevarán el uso de garantías del Estado o transferencia de recursos públicos a entidades privadas, con la sola excepción de los recursos recaudados por el boleto de ingreso."</a:t>
            </a:r>
          </a:p>
          <a:p>
            <a:pPr marL="114300" indent="0" algn="just">
              <a:buNone/>
            </a:pPr>
            <a:endParaRPr lang="es-PE" sz="1200" dirty="0"/>
          </a:p>
          <a:p>
            <a:pPr marL="114300" indent="0" algn="just">
              <a:buNone/>
            </a:pPr>
            <a:r>
              <a:rPr lang="es-PE" sz="1200" dirty="0"/>
              <a:t>     6.2 Toda construcción edificada sobre restos prehispánicos conforman una sola unidad inmobiliaria, sin perjuicio del derecho de expropiación por el Estado, de ser el caso, si fuera conveniente para su conservación o restauración. El ejercicio del derecho de propiedad sobre los inmuebles a que se refiere el presente inciso se encuentra sujeto a las condiciones y límites previstos en la presente Ley.</a:t>
            </a:r>
          </a:p>
          <a:p>
            <a:pPr marL="114300" indent="0">
              <a:buNone/>
            </a:pPr>
            <a:r>
              <a:rPr lang="es-PE" sz="1200" dirty="0" smtClean="0"/>
              <a:t>(…)</a:t>
            </a:r>
            <a:endParaRPr lang="es-PE" sz="1200" dirty="0"/>
          </a:p>
          <a:p>
            <a:pPr marL="114300" indent="0">
              <a:buNone/>
            </a:pPr>
            <a:r>
              <a:rPr lang="es-PE" sz="1200" dirty="0"/>
              <a:t>     6.4 El bien inmueble integrante del Patrimonio Cultural de la Nación que pertenezca al período posterior al prehispánico, de propiedad privada, conserva la condición de particular. Su propietario está sujeto a las obligaciones y límites establecidos en la presente Ley.</a:t>
            </a:r>
          </a:p>
        </p:txBody>
      </p:sp>
    </p:spTree>
    <p:extLst>
      <p:ext uri="{BB962C8B-B14F-4D97-AF65-F5344CB8AC3E}">
        <p14:creationId xmlns:p14="http://schemas.microsoft.com/office/powerpoint/2010/main" val="2113614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E" dirty="0" smtClean="0"/>
              <a:t>PROCEDIMIENTO DE PARTE</a:t>
            </a:r>
            <a:endParaRPr lang="es-PE" dirty="0"/>
          </a:p>
        </p:txBody>
      </p:sp>
      <p:sp>
        <p:nvSpPr>
          <p:cNvPr id="3" name="2 Marcador de contenido"/>
          <p:cNvSpPr>
            <a:spLocks noGrp="1"/>
          </p:cNvSpPr>
          <p:nvPr>
            <p:ph idx="1"/>
          </p:nvPr>
        </p:nvSpPr>
        <p:spPr>
          <a:xfrm>
            <a:off x="457200" y="1196752"/>
            <a:ext cx="7620000" cy="5204048"/>
          </a:xfrm>
        </p:spPr>
        <p:txBody>
          <a:bodyPr/>
          <a:lstStyle/>
          <a:p>
            <a:pPr marL="114300" indent="0">
              <a:buNone/>
            </a:pPr>
            <a:r>
              <a:rPr lang="es-PE" dirty="0" smtClean="0"/>
              <a:t>DERECHO DE PETICIÓN</a:t>
            </a:r>
          </a:p>
          <a:p>
            <a:pPr marL="114300" indent="0">
              <a:buNone/>
            </a:pPr>
            <a:r>
              <a:rPr lang="es-PE" dirty="0" smtClean="0"/>
              <a:t>LEY N° 27444</a:t>
            </a:r>
          </a:p>
          <a:p>
            <a:pPr marL="114300" indent="0" algn="just">
              <a:buNone/>
            </a:pPr>
            <a:endParaRPr lang="es-PE" dirty="0" smtClean="0"/>
          </a:p>
          <a:p>
            <a:pPr marL="114300" indent="0" algn="just">
              <a:buNone/>
            </a:pPr>
            <a:r>
              <a:rPr lang="es-PE" sz="1300" b="1" dirty="0" smtClean="0"/>
              <a:t>Artículo 106.- Derecho de petición administrativa</a:t>
            </a:r>
            <a:endParaRPr lang="es-PE" sz="1300" b="1" dirty="0"/>
          </a:p>
          <a:p>
            <a:pPr marL="114300" indent="0" algn="just">
              <a:buNone/>
            </a:pPr>
            <a:endParaRPr lang="es-PE" sz="1300" dirty="0"/>
          </a:p>
          <a:p>
            <a:pPr marL="114300" indent="0" algn="just">
              <a:buNone/>
            </a:pPr>
            <a:r>
              <a:rPr lang="es-PE" sz="1300" dirty="0"/>
              <a:t>     106.1 Cualquier administrado, individual o colectivamente, puede promover por escrito el inicio de un procedimiento administrativo ante todas y cualesquiera de las entidades, ejerciendo el derecho de petición reconocido en el Artículo 2 inciso 20) de la Constitución Política del Estado</a:t>
            </a:r>
            <a:r>
              <a:rPr lang="es-PE" sz="1300" dirty="0" smtClean="0"/>
              <a:t>.</a:t>
            </a:r>
            <a:endParaRPr lang="es-PE" sz="1300" dirty="0"/>
          </a:p>
          <a:p>
            <a:pPr marL="114300" indent="0" algn="just">
              <a:buNone/>
            </a:pPr>
            <a:r>
              <a:rPr lang="es-PE" sz="1300" dirty="0"/>
              <a:t>     106.2 El derecho de petición administrativa comprende las facultades de presentar solicitudes en interés particular del administrado, de realizar solicitudes en interés general de la colectividad, de contradecir actos administrativos, las facultades de pedir informaciones, de formular consultas y de presentar solicitudes de gracia</a:t>
            </a:r>
            <a:r>
              <a:rPr lang="es-PE" sz="1300" dirty="0" smtClean="0"/>
              <a:t>.</a:t>
            </a:r>
            <a:endParaRPr lang="es-PE" sz="1300" dirty="0"/>
          </a:p>
          <a:p>
            <a:pPr marL="114300" indent="0" algn="just">
              <a:buNone/>
            </a:pPr>
            <a:r>
              <a:rPr lang="es-PE" sz="1300" dirty="0"/>
              <a:t>     106.3 Este derecho implica la obligación de dar al interesado una respuesta por escrito dentro del plazo legal.</a:t>
            </a:r>
          </a:p>
          <a:p>
            <a:pPr marL="114300" indent="0" algn="just">
              <a:buNone/>
            </a:pPr>
            <a:endParaRPr lang="es-PE" sz="1300" dirty="0"/>
          </a:p>
          <a:p>
            <a:pPr marL="114300" indent="0" algn="just">
              <a:buNone/>
            </a:pPr>
            <a:r>
              <a:rPr lang="es-PE" sz="1300" dirty="0"/>
              <a:t>  </a:t>
            </a:r>
            <a:r>
              <a:rPr lang="es-PE" sz="1300" b="1" dirty="0" smtClean="0"/>
              <a:t>Artículo </a:t>
            </a:r>
            <a:r>
              <a:rPr lang="es-PE" sz="1300" b="1" dirty="0"/>
              <a:t>107.- Solicitud en interés particular del administrado</a:t>
            </a:r>
          </a:p>
          <a:p>
            <a:pPr marL="114300" indent="0" algn="just">
              <a:buNone/>
            </a:pPr>
            <a:endParaRPr lang="es-PE" sz="1300" dirty="0"/>
          </a:p>
          <a:p>
            <a:pPr marL="114300" indent="0" algn="just">
              <a:buNone/>
            </a:pPr>
            <a:r>
              <a:rPr lang="es-PE" sz="1300" dirty="0"/>
              <a:t>     Cualquier administrado con capacidad jurídica tiene derecho a presentarse personalmente o hacerse representar ante la autoridad administrativa, para solicitar por escrito la satisfacción de su interés legítimo, obtener la declaración, el reconocimiento u otorgamiento de un derecho, la constancia de un hecho, ejercer una facultad o formular legítima oposición.</a:t>
            </a:r>
            <a:endParaRPr lang="es-PE" sz="1300" dirty="0" smtClean="0"/>
          </a:p>
          <a:p>
            <a:pPr marL="114300" indent="0">
              <a:buNone/>
            </a:pPr>
            <a:endParaRPr lang="es-PE" dirty="0"/>
          </a:p>
        </p:txBody>
      </p:sp>
    </p:spTree>
    <p:extLst>
      <p:ext uri="{BB962C8B-B14F-4D97-AF65-F5344CB8AC3E}">
        <p14:creationId xmlns:p14="http://schemas.microsoft.com/office/powerpoint/2010/main" val="688044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lstStyle/>
          <a:p>
            <a:pPr marL="114300" indent="0" algn="just">
              <a:buNone/>
            </a:pPr>
            <a:r>
              <a:rPr lang="es-PE" b="1" dirty="0"/>
              <a:t>Artículo 112.- Facultad de formular peticiones de gracia</a:t>
            </a:r>
          </a:p>
          <a:p>
            <a:pPr marL="114300" indent="0" algn="just">
              <a:buNone/>
            </a:pPr>
            <a:endParaRPr lang="es-PE" dirty="0"/>
          </a:p>
          <a:p>
            <a:pPr marL="114300" indent="0" algn="just">
              <a:buNone/>
            </a:pPr>
            <a:r>
              <a:rPr lang="es-PE" dirty="0"/>
              <a:t>     112.1 Por la facultad de formular peticiones de gracia, el administrado puede solicitar al titular de la entidad competente la emisión de un acto sujeto a su discrecionalidad o a su libre apreciación, o prestación de un servicio cuando no cuenta con otro título legal específico que permita exigirlo como una petición en interés particular</a:t>
            </a:r>
            <a:r>
              <a:rPr lang="es-PE" dirty="0" smtClean="0"/>
              <a:t>.</a:t>
            </a:r>
            <a:endParaRPr lang="es-PE" dirty="0"/>
          </a:p>
          <a:p>
            <a:pPr marL="114300" indent="0" algn="just">
              <a:buNone/>
            </a:pPr>
            <a:r>
              <a:rPr lang="es-PE" dirty="0"/>
              <a:t>     112.2 Frente a esta petición, la autoridad comunica al administrado la calidad graciable de lo solicitado y es atendido directamente mediante la prestación efectiva de lo pedido, salvo disposición expresa de la ley que prevea una decisión formal para su aceptación</a:t>
            </a:r>
            <a:r>
              <a:rPr lang="es-PE" dirty="0" smtClean="0"/>
              <a:t>.</a:t>
            </a:r>
            <a:endParaRPr lang="es-PE" dirty="0"/>
          </a:p>
          <a:p>
            <a:pPr marL="114300" indent="0" algn="just">
              <a:buNone/>
            </a:pPr>
            <a:r>
              <a:rPr lang="es-PE" dirty="0"/>
              <a:t>     112.3 Este derecho se agota con su ejercicio en la vía administrativa, sin perjuicio del ejercicio de otros derechos reconocidos por la Constitución.</a:t>
            </a:r>
          </a:p>
          <a:p>
            <a:pPr marL="114300" indent="0" algn="just">
              <a:buNone/>
            </a:pPr>
            <a:endParaRPr lang="es-PE" sz="1300" dirty="0"/>
          </a:p>
        </p:txBody>
      </p:sp>
    </p:spTree>
    <p:extLst>
      <p:ext uri="{BB962C8B-B14F-4D97-AF65-F5344CB8AC3E}">
        <p14:creationId xmlns:p14="http://schemas.microsoft.com/office/powerpoint/2010/main" val="4162781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lstStyle/>
          <a:p>
            <a:pPr marL="114300" indent="0" algn="just">
              <a:buNone/>
            </a:pPr>
            <a:endParaRPr lang="es-PE" sz="2000" b="1" dirty="0" smtClean="0"/>
          </a:p>
          <a:p>
            <a:pPr marL="114300" indent="0" algn="just">
              <a:buNone/>
            </a:pPr>
            <a:r>
              <a:rPr lang="es-PE" sz="2000" b="1" dirty="0" smtClean="0"/>
              <a:t>Artículo </a:t>
            </a:r>
            <a:r>
              <a:rPr lang="es-PE" sz="2000" b="1" dirty="0"/>
              <a:t>113.- Requisitos de los escritos</a:t>
            </a:r>
          </a:p>
          <a:p>
            <a:pPr marL="114300" indent="0" algn="just">
              <a:buNone/>
            </a:pPr>
            <a:endParaRPr lang="es-PE" sz="1600" dirty="0"/>
          </a:p>
          <a:p>
            <a:pPr marL="114300" indent="0" algn="just">
              <a:buNone/>
            </a:pPr>
            <a:r>
              <a:rPr lang="es-PE" sz="1600" dirty="0"/>
              <a:t>     Todo escrito que se presente ante cualquier entidad debe contener lo siguiente:</a:t>
            </a:r>
          </a:p>
          <a:p>
            <a:pPr marL="114300" indent="0" algn="just">
              <a:buNone/>
            </a:pPr>
            <a:endParaRPr lang="es-PE" sz="1600" dirty="0"/>
          </a:p>
          <a:p>
            <a:pPr marL="114300" indent="0" algn="just">
              <a:buNone/>
            </a:pPr>
            <a:r>
              <a:rPr lang="es-PE" sz="1600" dirty="0"/>
              <a:t>     1. Nombres y apellidos completos, domicilio y número de Documento Nacional de Identidad o carné de extranjería del administrado, y en su caso, la calidad de representante y de la persona a quien represente.</a:t>
            </a:r>
          </a:p>
          <a:p>
            <a:pPr marL="114300" indent="0" algn="just">
              <a:buNone/>
            </a:pPr>
            <a:r>
              <a:rPr lang="es-PE" sz="1600" dirty="0"/>
              <a:t>     2. La expresión concreta de lo pedido, los fundamentos de hecho que lo apoye y, cuando le sea posible, los de derecho.</a:t>
            </a:r>
          </a:p>
          <a:p>
            <a:pPr marL="114300" indent="0" algn="just">
              <a:buNone/>
            </a:pPr>
            <a:r>
              <a:rPr lang="es-PE" sz="1600" dirty="0"/>
              <a:t>     3. Lugar, fecha, firma o huella digital, en caso de no saber firmar o estar impedido.</a:t>
            </a:r>
          </a:p>
          <a:p>
            <a:pPr marL="114300" indent="0" algn="just">
              <a:buNone/>
            </a:pPr>
            <a:r>
              <a:rPr lang="es-PE" sz="1600" dirty="0"/>
              <a:t>     4. La indicación del órgano, la entidad o la autoridad a la cual es dirigida, entendiéndose por tal, en lo posible, a la autoridad de grado más cercano al usuario, según la jerarquía, con competencia para conocerlo y resolverlo.</a:t>
            </a:r>
          </a:p>
          <a:p>
            <a:pPr marL="114300" indent="0" algn="just">
              <a:buNone/>
            </a:pPr>
            <a:r>
              <a:rPr lang="es-PE" sz="1600" dirty="0"/>
              <a:t>     5. La dirección del lugar donde se desea recibir las notificaciones del procedimiento, cuando sea diferente al domicilio real expuesto en virtud del numeral 1. Este señalamiento de domicilio surte sus efectos desde su indicación y es presumido subsistente, mientras no sea comunicado expresamente su cambio.</a:t>
            </a:r>
          </a:p>
          <a:p>
            <a:pPr marL="114300" indent="0" algn="just">
              <a:buNone/>
            </a:pPr>
            <a:r>
              <a:rPr lang="es-PE" sz="1600" dirty="0"/>
              <a:t>     6. La relación de los documentos y anexos que acompaña, indicados en el TUPA</a:t>
            </a:r>
            <a:r>
              <a:rPr lang="es-PE" sz="1600" dirty="0" smtClean="0"/>
              <a:t>.</a:t>
            </a:r>
            <a:endParaRPr lang="es-PE" sz="1600" dirty="0"/>
          </a:p>
          <a:p>
            <a:pPr marL="114300" indent="0" algn="just">
              <a:buNone/>
            </a:pPr>
            <a:r>
              <a:rPr lang="es-PE" sz="1600" dirty="0"/>
              <a:t>     7. La identificación del expediente de la materia, tratándose de procedimientos ya iniciados.</a:t>
            </a:r>
          </a:p>
          <a:p>
            <a:pPr marL="114300" indent="0">
              <a:buNone/>
            </a:pPr>
            <a:endParaRPr lang="es-PE" sz="1600" dirty="0"/>
          </a:p>
        </p:txBody>
      </p:sp>
    </p:spTree>
    <p:extLst>
      <p:ext uri="{BB962C8B-B14F-4D97-AF65-F5344CB8AC3E}">
        <p14:creationId xmlns:p14="http://schemas.microsoft.com/office/powerpoint/2010/main" val="10705232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7620000" cy="5996136"/>
          </a:xfrm>
        </p:spPr>
        <p:txBody>
          <a:bodyPr/>
          <a:lstStyle/>
          <a:p>
            <a:pPr marL="114300" indent="0" algn="just">
              <a:buNone/>
            </a:pPr>
            <a:r>
              <a:rPr lang="es-PE" sz="2000" b="1" dirty="0"/>
              <a:t> </a:t>
            </a:r>
            <a:endParaRPr lang="es-PE" sz="2000" b="1" dirty="0" smtClean="0"/>
          </a:p>
          <a:p>
            <a:pPr marL="114300" indent="0" algn="just">
              <a:buNone/>
            </a:pPr>
            <a:r>
              <a:rPr lang="es-PE" sz="2000" b="1" dirty="0" smtClean="0"/>
              <a:t>Artículo </a:t>
            </a:r>
            <a:r>
              <a:rPr lang="es-PE" sz="2000" b="1" dirty="0"/>
              <a:t>36.- Legalidad del procedimiento</a:t>
            </a:r>
          </a:p>
          <a:p>
            <a:pPr marL="114300" indent="0" algn="just">
              <a:buNone/>
            </a:pPr>
            <a:endParaRPr lang="es-PE" sz="1600" dirty="0"/>
          </a:p>
          <a:p>
            <a:pPr marL="114300" indent="0" algn="just">
              <a:buNone/>
            </a:pPr>
            <a:r>
              <a:rPr lang="es-PE" sz="1600" dirty="0"/>
              <a:t>     36.1 Los procedimientos, requisitos y costos administrativos se establecen exclusivamente mediante decreto supremo o norma de mayor jerarquía, norma de la más alta autoridad regional, de Ordenanza Municipal o de la decisión del titular de las entidades autónomas conforme a la Constitución, según su naturaleza. Dichos procedimientos deben ser compendiados y sistematizados en el Texto Único de Procedimientos Administrativos, aprobados para cada entidad.</a:t>
            </a:r>
          </a:p>
          <a:p>
            <a:pPr marL="114300" indent="0" algn="just">
              <a:buNone/>
            </a:pPr>
            <a:endParaRPr lang="es-PE" sz="1600" dirty="0"/>
          </a:p>
          <a:p>
            <a:pPr marL="114300" indent="0" algn="just">
              <a:buNone/>
            </a:pPr>
            <a:r>
              <a:rPr lang="es-PE" sz="1600" dirty="0"/>
              <a:t>     36.2 Las entidades solamente exigirán a los administrados el cumplimiento de procedimientos, la presentación de documentos, el suministro de información o el pago por derechos de tramitación, siempre que cumplan con los requisitos previstos en el numeral anterior. Incurre en responsabilidad la autoridad que procede de modo diferente, realizando exigencias a los administrados fuera de estos casos.</a:t>
            </a:r>
          </a:p>
          <a:p>
            <a:pPr marL="114300" indent="0" algn="just">
              <a:buNone/>
            </a:pPr>
            <a:endParaRPr lang="es-PE" sz="1600" dirty="0"/>
          </a:p>
          <a:p>
            <a:pPr marL="114300" indent="0" algn="just">
              <a:buNone/>
            </a:pPr>
            <a:r>
              <a:rPr lang="es-PE" sz="1600" dirty="0" smtClean="0"/>
              <a:t>36.3 </a:t>
            </a:r>
            <a:r>
              <a:rPr lang="es-PE" sz="1600" dirty="0"/>
              <a:t>Las disposiciones concernientes a la eliminación de procedimientos o requisitos o a la simplificación de los mismos, podrán aprobarse por Resolución Ministerial, Norma Regional de rango equivalente o Decreto de Alcaldía, según se trate de entidades dependientes del Gobierno Central, Gobiernos Regionales o Locales, respectivamente.</a:t>
            </a:r>
          </a:p>
        </p:txBody>
      </p:sp>
    </p:spTree>
    <p:extLst>
      <p:ext uri="{BB962C8B-B14F-4D97-AF65-F5344CB8AC3E}">
        <p14:creationId xmlns:p14="http://schemas.microsoft.com/office/powerpoint/2010/main" val="3077062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7620000" cy="5996136"/>
          </a:xfrm>
        </p:spPr>
        <p:txBody>
          <a:bodyPr/>
          <a:lstStyle/>
          <a:p>
            <a:pPr marL="114300" indent="0">
              <a:buNone/>
            </a:pPr>
            <a:endParaRPr lang="es-PE" dirty="0"/>
          </a:p>
          <a:p>
            <a:pPr marL="114300" indent="0" algn="just">
              <a:buNone/>
            </a:pPr>
            <a:r>
              <a:rPr lang="es-PE" sz="1400" b="1" dirty="0" smtClean="0"/>
              <a:t>Artículo </a:t>
            </a:r>
            <a:r>
              <a:rPr lang="es-PE" sz="1400" b="1" dirty="0"/>
              <a:t>38.- Aprobación y difusión del Texto Único de Procedimientos Administrativos</a:t>
            </a:r>
          </a:p>
          <a:p>
            <a:pPr marL="114300" indent="0" algn="just">
              <a:buNone/>
            </a:pPr>
            <a:endParaRPr lang="es-PE" sz="1400" dirty="0"/>
          </a:p>
          <a:p>
            <a:pPr marL="114300" indent="0" algn="just">
              <a:buNone/>
            </a:pPr>
            <a:r>
              <a:rPr lang="es-PE" sz="1400" dirty="0"/>
              <a:t>     38.1 El Texto Único de Procedimientos Administrativos (TUPA) es aprobado por Decreto Supremo del sector, por la norma de máximo nivel de las autoridades regionales, por Ordenanza Municipal, o por Resolución del Titular de organismo constitucionalmente autónomo, según el nivel de gobierno respectivo</a:t>
            </a:r>
            <a:r>
              <a:rPr lang="es-PE" sz="1400" dirty="0" smtClean="0"/>
              <a:t>.</a:t>
            </a:r>
          </a:p>
          <a:p>
            <a:pPr marL="114300" indent="0" algn="just">
              <a:buNone/>
            </a:pPr>
            <a:endParaRPr lang="es-PE" sz="1400" dirty="0" smtClean="0"/>
          </a:p>
          <a:p>
            <a:pPr marL="114300" indent="0" algn="just">
              <a:buNone/>
            </a:pPr>
            <a:r>
              <a:rPr lang="es-PE" sz="1400" dirty="0" smtClean="0"/>
              <a:t>(…)</a:t>
            </a:r>
          </a:p>
          <a:p>
            <a:pPr marL="114300" indent="0" algn="just">
              <a:buNone/>
            </a:pPr>
            <a:endParaRPr lang="es-PE" sz="1400" dirty="0"/>
          </a:p>
          <a:p>
            <a:pPr marL="114300" indent="0" algn="just">
              <a:buNone/>
            </a:pPr>
            <a:r>
              <a:rPr lang="es-PE" sz="1400" b="1" dirty="0"/>
              <a:t>     </a:t>
            </a:r>
            <a:r>
              <a:rPr lang="es-PE" sz="1400" b="1" dirty="0" smtClean="0"/>
              <a:t>38.8 </a:t>
            </a:r>
            <a:r>
              <a:rPr lang="es-PE" sz="1400" b="1" dirty="0"/>
              <a:t>Incurre en responsabilidad administrativa el funcionario que</a:t>
            </a:r>
            <a:r>
              <a:rPr lang="es-PE" sz="1400" b="1" dirty="0" smtClean="0"/>
              <a:t>:</a:t>
            </a:r>
          </a:p>
          <a:p>
            <a:pPr marL="114300" indent="0" algn="just">
              <a:buNone/>
            </a:pPr>
            <a:endParaRPr lang="es-PE" sz="1400" dirty="0"/>
          </a:p>
          <a:p>
            <a:pPr marL="114300" indent="0" algn="just">
              <a:buNone/>
            </a:pPr>
            <a:r>
              <a:rPr lang="es-PE" sz="1400" dirty="0"/>
              <a:t>     a) Solicita o exige el cumplimiento de requisitos que no están en el TUPA o que, estando en el TUPA, no han sido establecidos por la normatividad vigente o han sido derogados</a:t>
            </a:r>
            <a:r>
              <a:rPr lang="es-PE" sz="1400" dirty="0" smtClean="0"/>
              <a:t>.</a:t>
            </a:r>
            <a:endParaRPr lang="es-PE" sz="1400" dirty="0"/>
          </a:p>
          <a:p>
            <a:pPr marL="114300" indent="0" algn="just">
              <a:buNone/>
            </a:pPr>
            <a:r>
              <a:rPr lang="es-PE" sz="1400" dirty="0"/>
              <a:t>     b) Aplique tasas que no han sido aprobadas conforme a lo dispuesto por los artículos 44 y 45 de esta Ley, y por el Texto Único Ordenado del Código Tributario, cuando corresponda</a:t>
            </a:r>
            <a:r>
              <a:rPr lang="es-PE" sz="1400" dirty="0" smtClean="0"/>
              <a:t>.</a:t>
            </a:r>
            <a:endParaRPr lang="es-PE" sz="1400" dirty="0"/>
          </a:p>
          <a:p>
            <a:pPr marL="114300" indent="0" algn="just">
              <a:buNone/>
            </a:pPr>
            <a:r>
              <a:rPr lang="es-PE" sz="1400" dirty="0"/>
              <a:t>     c) Aplique tasas que no han sido ratificadas por la Municipalidad Provincial correspondiente, conforme a las disposiciones establecidas en el artículo 40 de la Ley 27972, Ley Orgánica de Municipalidades</a:t>
            </a:r>
            <a:r>
              <a:rPr lang="es-PE" sz="1400" dirty="0" smtClean="0"/>
              <a:t>.</a:t>
            </a:r>
            <a:endParaRPr lang="es-PE" sz="1400" dirty="0"/>
          </a:p>
          <a:p>
            <a:pPr marL="114300" indent="0" algn="just">
              <a:buNone/>
            </a:pPr>
            <a:r>
              <a:rPr lang="es-PE" sz="1400" dirty="0"/>
              <a:t>     </a:t>
            </a:r>
          </a:p>
          <a:p>
            <a:pPr marL="114300" indent="0" algn="just">
              <a:buNone/>
            </a:pPr>
            <a:r>
              <a:rPr lang="es-PE" sz="1400" dirty="0"/>
              <a:t>     Sin perjuicio de lo anterior, las exigencias establecidas en los literales precedentes, también constituyen una barrera burocrática ilegal, siendo aplicables las sanciones establecidas en el artículo 26 BIS del Decreto Ley 25868, Ley de Organización y Funciones del Instituto Nacional de Defensa de la Competencia y de la Protección de la Propiedad Intelectual - INDECOPI. </a:t>
            </a:r>
          </a:p>
        </p:txBody>
      </p:sp>
    </p:spTree>
    <p:extLst>
      <p:ext uri="{BB962C8B-B14F-4D97-AF65-F5344CB8AC3E}">
        <p14:creationId xmlns:p14="http://schemas.microsoft.com/office/powerpoint/2010/main" val="11198368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a:stCxn id="45" idx="0"/>
          </p:cNvCxnSpPr>
          <p:nvPr/>
        </p:nvCxnSpPr>
        <p:spPr>
          <a:xfrm flipV="1">
            <a:off x="503635" y="1055705"/>
            <a:ext cx="6381750" cy="15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 name="Conector recto de flecha 2"/>
          <p:cNvCxnSpPr/>
          <p:nvPr/>
        </p:nvCxnSpPr>
        <p:spPr>
          <a:xfrm>
            <a:off x="503635" y="1150955"/>
            <a:ext cx="0" cy="6937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tángulo redondeado 4"/>
          <p:cNvSpPr/>
          <p:nvPr/>
        </p:nvSpPr>
        <p:spPr>
          <a:xfrm>
            <a:off x="86917" y="1827213"/>
            <a:ext cx="814388" cy="42386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77" name="CuadroTexto 5"/>
          <p:cNvSpPr txBox="1">
            <a:spLocks noChangeArrowheads="1"/>
          </p:cNvSpPr>
          <p:nvPr/>
        </p:nvSpPr>
        <p:spPr bwMode="auto">
          <a:xfrm>
            <a:off x="217885" y="1844675"/>
            <a:ext cx="1113234"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s-PE" altLang="es-PE" smtClean="0">
                <a:solidFill>
                  <a:prstClr val="black"/>
                </a:solidFill>
                <a:latin typeface="Calibri" pitchFamily="34" charset="0"/>
              </a:rPr>
              <a:t>Inicio</a:t>
            </a:r>
          </a:p>
        </p:txBody>
      </p:sp>
      <p:cxnSp>
        <p:nvCxnSpPr>
          <p:cNvPr id="12" name="Conector recto de flecha 11"/>
          <p:cNvCxnSpPr/>
          <p:nvPr/>
        </p:nvCxnSpPr>
        <p:spPr>
          <a:xfrm>
            <a:off x="3793340" y="1081088"/>
            <a:ext cx="2381" cy="596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ángulo redondeado 12"/>
          <p:cNvSpPr/>
          <p:nvPr/>
        </p:nvSpPr>
        <p:spPr>
          <a:xfrm>
            <a:off x="2938463" y="1671638"/>
            <a:ext cx="1645444" cy="11033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80" name="CuadroTexto 13"/>
          <p:cNvSpPr txBox="1">
            <a:spLocks noChangeArrowheads="1"/>
          </p:cNvSpPr>
          <p:nvPr/>
        </p:nvSpPr>
        <p:spPr bwMode="auto">
          <a:xfrm>
            <a:off x="2970610" y="1649413"/>
            <a:ext cx="162044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buFont typeface="Arial" charset="0"/>
              <a:buNone/>
            </a:pPr>
            <a:r>
              <a:rPr lang="es-PE" altLang="es-PE" dirty="0" smtClean="0">
                <a:solidFill>
                  <a:prstClr val="black"/>
                </a:solidFill>
                <a:latin typeface="Calibri" pitchFamily="34" charset="0"/>
              </a:rPr>
              <a:t>Admisibilidad/ </a:t>
            </a:r>
            <a:r>
              <a:rPr lang="es-PE" altLang="es-PE" dirty="0" smtClean="0">
                <a:solidFill>
                  <a:prstClr val="black"/>
                </a:solidFill>
                <a:latin typeface="Calibri" pitchFamily="34" charset="0"/>
                <a:hlinkClick r:id="rId2" action="ppaction://hlinksldjump"/>
              </a:rPr>
              <a:t>Recepción Documental                        </a:t>
            </a:r>
            <a:r>
              <a:rPr lang="es-PE" altLang="es-PE" sz="1400" dirty="0" smtClean="0">
                <a:solidFill>
                  <a:prstClr val="black"/>
                </a:solidFill>
                <a:latin typeface="Calibri" pitchFamily="34" charset="0"/>
              </a:rPr>
              <a:t>(Art. 117 , 125 LPAG)</a:t>
            </a:r>
          </a:p>
          <a:p>
            <a:pPr algn="ctr" fontAlgn="base">
              <a:spcBef>
                <a:spcPct val="0"/>
              </a:spcBef>
              <a:spcAft>
                <a:spcPct val="0"/>
              </a:spcAft>
            </a:pPr>
            <a:endParaRPr lang="es-PE" altLang="es-PE" dirty="0" smtClean="0">
              <a:solidFill>
                <a:prstClr val="black"/>
              </a:solidFill>
              <a:latin typeface="Calibri" pitchFamily="34" charset="0"/>
            </a:endParaRPr>
          </a:p>
        </p:txBody>
      </p:sp>
      <p:sp>
        <p:nvSpPr>
          <p:cNvPr id="16" name="Rectángulo redondeado 15"/>
          <p:cNvSpPr/>
          <p:nvPr/>
        </p:nvSpPr>
        <p:spPr>
          <a:xfrm>
            <a:off x="4967289" y="1684338"/>
            <a:ext cx="1116806" cy="889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82" name="CuadroTexto 16"/>
          <p:cNvSpPr txBox="1">
            <a:spLocks noChangeArrowheads="1"/>
          </p:cNvSpPr>
          <p:nvPr/>
        </p:nvSpPr>
        <p:spPr bwMode="auto">
          <a:xfrm>
            <a:off x="4967296" y="1703389"/>
            <a:ext cx="115133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buFont typeface="Arial" charset="0"/>
              <a:buNone/>
            </a:pPr>
            <a:r>
              <a:rPr lang="es-PE" altLang="es-PE" smtClean="0">
                <a:solidFill>
                  <a:prstClr val="black"/>
                </a:solidFill>
                <a:latin typeface="Calibri" pitchFamily="34" charset="0"/>
                <a:hlinkClick r:id="rId2" action="ppaction://hlinksldjump"/>
              </a:rPr>
              <a:t>Evaluación</a:t>
            </a:r>
            <a:endParaRPr lang="es-PE" altLang="es-PE" smtClean="0">
              <a:solidFill>
                <a:prstClr val="black"/>
              </a:solidFill>
              <a:latin typeface="Calibri" pitchFamily="34" charset="0"/>
            </a:endParaRPr>
          </a:p>
          <a:p>
            <a:pPr algn="ctr" fontAlgn="base">
              <a:spcBef>
                <a:spcPct val="0"/>
              </a:spcBef>
              <a:spcAft>
                <a:spcPct val="0"/>
              </a:spcAft>
              <a:buFont typeface="Arial" charset="0"/>
              <a:buNone/>
            </a:pPr>
            <a:r>
              <a:rPr lang="es-PE" altLang="es-PE" smtClean="0">
                <a:solidFill>
                  <a:prstClr val="black"/>
                </a:solidFill>
                <a:latin typeface="Calibri" pitchFamily="34" charset="0"/>
              </a:rPr>
              <a:t> </a:t>
            </a:r>
            <a:r>
              <a:rPr lang="es-PE" altLang="es-PE" sz="1400" smtClean="0">
                <a:solidFill>
                  <a:prstClr val="black"/>
                </a:solidFill>
                <a:latin typeface="Calibri" pitchFamily="34" charset="0"/>
              </a:rPr>
              <a:t>(Art. 126, 159, 161 LPAG)</a:t>
            </a:r>
          </a:p>
          <a:p>
            <a:pPr algn="ctr" fontAlgn="base">
              <a:spcBef>
                <a:spcPct val="0"/>
              </a:spcBef>
              <a:spcAft>
                <a:spcPct val="0"/>
              </a:spcAft>
            </a:pPr>
            <a:endParaRPr lang="es-PE" altLang="es-PE" sz="1400" smtClean="0">
              <a:solidFill>
                <a:prstClr val="black"/>
              </a:solidFill>
              <a:latin typeface="Calibri" pitchFamily="34" charset="0"/>
            </a:endParaRPr>
          </a:p>
        </p:txBody>
      </p:sp>
      <p:sp>
        <p:nvSpPr>
          <p:cNvPr id="43" name="Elipse 42"/>
          <p:cNvSpPr/>
          <p:nvPr/>
        </p:nvSpPr>
        <p:spPr>
          <a:xfrm>
            <a:off x="6838950" y="1022350"/>
            <a:ext cx="159544" cy="904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45" name="Elipse 44"/>
          <p:cNvSpPr/>
          <p:nvPr/>
        </p:nvSpPr>
        <p:spPr>
          <a:xfrm>
            <a:off x="427435" y="1071580"/>
            <a:ext cx="152400" cy="79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cxnSp>
        <p:nvCxnSpPr>
          <p:cNvPr id="42" name="Conector recto de flecha 41"/>
          <p:cNvCxnSpPr/>
          <p:nvPr/>
        </p:nvCxnSpPr>
        <p:spPr>
          <a:xfrm>
            <a:off x="560785" y="3694117"/>
            <a:ext cx="0" cy="6937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ectángulo redondeado 43"/>
          <p:cNvSpPr/>
          <p:nvPr/>
        </p:nvSpPr>
        <p:spPr>
          <a:xfrm>
            <a:off x="191692" y="4403742"/>
            <a:ext cx="812006" cy="4238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87" name="CuadroTexto 45"/>
          <p:cNvSpPr txBox="1">
            <a:spLocks noChangeArrowheads="1"/>
          </p:cNvSpPr>
          <p:nvPr/>
        </p:nvSpPr>
        <p:spPr bwMode="auto">
          <a:xfrm>
            <a:off x="315516" y="4432300"/>
            <a:ext cx="1113234"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s-PE" altLang="es-PE" smtClean="0">
                <a:solidFill>
                  <a:prstClr val="black"/>
                </a:solidFill>
                <a:latin typeface="Calibri" pitchFamily="34" charset="0"/>
              </a:rPr>
              <a:t>Inicio</a:t>
            </a:r>
          </a:p>
        </p:txBody>
      </p:sp>
      <p:sp>
        <p:nvSpPr>
          <p:cNvPr id="55" name="Rectángulo redondeado 54"/>
          <p:cNvSpPr/>
          <p:nvPr/>
        </p:nvSpPr>
        <p:spPr>
          <a:xfrm>
            <a:off x="2099074" y="4386280"/>
            <a:ext cx="1067990" cy="7318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89" name="CuadroTexto 55"/>
          <p:cNvSpPr txBox="1">
            <a:spLocks noChangeArrowheads="1"/>
          </p:cNvSpPr>
          <p:nvPr/>
        </p:nvSpPr>
        <p:spPr bwMode="auto">
          <a:xfrm>
            <a:off x="2068117" y="4343409"/>
            <a:ext cx="123944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buFont typeface="Arial" charset="0"/>
              <a:buNone/>
            </a:pPr>
            <a:r>
              <a:rPr lang="es-PE" altLang="es-PE" smtClean="0">
                <a:solidFill>
                  <a:prstClr val="black"/>
                </a:solidFill>
                <a:latin typeface="Calibri" pitchFamily="34" charset="0"/>
              </a:rPr>
              <a:t>Notificación </a:t>
            </a:r>
            <a:r>
              <a:rPr lang="es-PE" altLang="es-PE" sz="1400" smtClean="0">
                <a:solidFill>
                  <a:prstClr val="black"/>
                </a:solidFill>
                <a:latin typeface="Calibri" pitchFamily="34" charset="0"/>
              </a:rPr>
              <a:t>(Art. 18, 26,  27 LPAG)</a:t>
            </a:r>
          </a:p>
          <a:p>
            <a:pPr algn="ctr" fontAlgn="base">
              <a:spcBef>
                <a:spcPct val="0"/>
              </a:spcBef>
              <a:spcAft>
                <a:spcPct val="0"/>
              </a:spcAft>
            </a:pPr>
            <a:endParaRPr lang="es-PE" altLang="es-PE" smtClean="0">
              <a:solidFill>
                <a:prstClr val="black"/>
              </a:solidFill>
              <a:latin typeface="Calibri" pitchFamily="34" charset="0"/>
            </a:endParaRPr>
          </a:p>
        </p:txBody>
      </p:sp>
      <p:sp>
        <p:nvSpPr>
          <p:cNvPr id="61" name="Rectángulo redondeado 60"/>
          <p:cNvSpPr/>
          <p:nvPr/>
        </p:nvSpPr>
        <p:spPr>
          <a:xfrm>
            <a:off x="4676783" y="4398963"/>
            <a:ext cx="1082279" cy="102076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91" name="CuadroTexto 62"/>
          <p:cNvSpPr txBox="1">
            <a:spLocks noChangeArrowheads="1"/>
          </p:cNvSpPr>
          <p:nvPr/>
        </p:nvSpPr>
        <p:spPr bwMode="auto">
          <a:xfrm>
            <a:off x="4647011" y="4365626"/>
            <a:ext cx="116085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s-PE" altLang="es-PE" smtClean="0">
                <a:solidFill>
                  <a:prstClr val="black"/>
                </a:solidFill>
                <a:latin typeface="Calibri" pitchFamily="34" charset="0"/>
              </a:rPr>
              <a:t>Evaluación de Alegatos              </a:t>
            </a:r>
            <a:r>
              <a:rPr lang="es-PE" altLang="es-PE" sz="1400" smtClean="0">
                <a:solidFill>
                  <a:prstClr val="black"/>
                </a:solidFill>
                <a:latin typeface="Calibri" pitchFamily="34" charset="0"/>
              </a:rPr>
              <a:t>(Art. 126, 159, 161 LPAG)</a:t>
            </a:r>
          </a:p>
        </p:txBody>
      </p:sp>
      <p:sp>
        <p:nvSpPr>
          <p:cNvPr id="76" name="Elipse 75"/>
          <p:cNvSpPr/>
          <p:nvPr/>
        </p:nvSpPr>
        <p:spPr>
          <a:xfrm>
            <a:off x="481014" y="3648079"/>
            <a:ext cx="159544" cy="920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83" name="Rectángulo redondeado 82"/>
          <p:cNvSpPr/>
          <p:nvPr/>
        </p:nvSpPr>
        <p:spPr>
          <a:xfrm>
            <a:off x="1279922" y="1704975"/>
            <a:ext cx="1276350" cy="6985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94" name="CuadroTexto 83"/>
          <p:cNvSpPr txBox="1">
            <a:spLocks noChangeArrowheads="1"/>
          </p:cNvSpPr>
          <p:nvPr/>
        </p:nvSpPr>
        <p:spPr bwMode="auto">
          <a:xfrm>
            <a:off x="1256110" y="1741492"/>
            <a:ext cx="1356122"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s-PE" altLang="es-PE" smtClean="0">
                <a:solidFill>
                  <a:prstClr val="black"/>
                </a:solidFill>
                <a:latin typeface="Calibri" pitchFamily="34" charset="0"/>
              </a:rPr>
              <a:t>Petición </a:t>
            </a:r>
            <a:r>
              <a:rPr lang="es-PE" altLang="es-PE" smtClean="0">
                <a:solidFill>
                  <a:prstClr val="black"/>
                </a:solidFill>
                <a:latin typeface="Calibri" pitchFamily="34" charset="0"/>
                <a:hlinkClick r:id="rId3" action="ppaction://hlinksldjump"/>
              </a:rPr>
              <a:t>de</a:t>
            </a:r>
            <a:r>
              <a:rPr lang="es-PE" altLang="es-PE" smtClean="0">
                <a:solidFill>
                  <a:prstClr val="black"/>
                </a:solidFill>
                <a:latin typeface="Calibri" pitchFamily="34" charset="0"/>
              </a:rPr>
              <a:t> Parte                </a:t>
            </a:r>
            <a:r>
              <a:rPr lang="es-PE" altLang="es-PE" sz="1400" smtClean="0">
                <a:solidFill>
                  <a:prstClr val="black"/>
                </a:solidFill>
                <a:latin typeface="Calibri" pitchFamily="34" charset="0"/>
              </a:rPr>
              <a:t>(Art. 103 </a:t>
            </a:r>
            <a:r>
              <a:rPr lang="es-PE" altLang="es-PE" sz="1400" smtClean="0">
                <a:solidFill>
                  <a:prstClr val="black"/>
                </a:solidFill>
                <a:latin typeface="Calibri" pitchFamily="34" charset="0"/>
                <a:hlinkClick r:id="rId4" action="ppaction://hlinksldjump"/>
              </a:rPr>
              <a:t>LPAG</a:t>
            </a:r>
            <a:r>
              <a:rPr lang="es-PE" altLang="es-PE" sz="1400" smtClean="0">
                <a:solidFill>
                  <a:prstClr val="black"/>
                </a:solidFill>
                <a:latin typeface="Calibri" pitchFamily="34" charset="0"/>
              </a:rPr>
              <a:t>)</a:t>
            </a:r>
          </a:p>
        </p:txBody>
      </p:sp>
      <p:cxnSp>
        <p:nvCxnSpPr>
          <p:cNvPr id="8" name="Conector recto de flecha 7"/>
          <p:cNvCxnSpPr/>
          <p:nvPr/>
        </p:nvCxnSpPr>
        <p:spPr>
          <a:xfrm>
            <a:off x="894160" y="2016125"/>
            <a:ext cx="38933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Conector recto de flecha 84"/>
          <p:cNvCxnSpPr/>
          <p:nvPr/>
        </p:nvCxnSpPr>
        <p:spPr>
          <a:xfrm flipV="1">
            <a:off x="2565797" y="2016127"/>
            <a:ext cx="352425" cy="111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Pergamino vertical 24"/>
          <p:cNvSpPr/>
          <p:nvPr/>
        </p:nvSpPr>
        <p:spPr>
          <a:xfrm>
            <a:off x="6180535" y="1685942"/>
            <a:ext cx="1315640" cy="1408113"/>
          </a:xfrm>
          <a:prstGeom prst="verticalScroll">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s-PE">
              <a:solidFill>
                <a:prstClr val="black"/>
              </a:solidFill>
            </a:endParaRPr>
          </a:p>
        </p:txBody>
      </p:sp>
      <p:sp>
        <p:nvSpPr>
          <p:cNvPr id="3098" name="CuadroTexto 25"/>
          <p:cNvSpPr txBox="1">
            <a:spLocks noChangeArrowheads="1"/>
          </p:cNvSpPr>
          <p:nvPr/>
        </p:nvSpPr>
        <p:spPr bwMode="auto">
          <a:xfrm>
            <a:off x="6263879" y="2017722"/>
            <a:ext cx="117990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s-PE" altLang="es-PE" smtClean="0">
                <a:solidFill>
                  <a:prstClr val="black"/>
                </a:solidFill>
                <a:latin typeface="Calibri" pitchFamily="34" charset="0"/>
                <a:hlinkClick r:id="rId2" action="ppaction://hlinksldjump"/>
              </a:rPr>
              <a:t>Acto</a:t>
            </a:r>
            <a:r>
              <a:rPr lang="es-PE" altLang="es-PE" smtClean="0">
                <a:solidFill>
                  <a:prstClr val="black"/>
                </a:solidFill>
                <a:latin typeface="Calibri" pitchFamily="34" charset="0"/>
              </a:rPr>
              <a:t> Administrativo </a:t>
            </a:r>
            <a:r>
              <a:rPr lang="es-PE" altLang="es-PE" smtClean="0">
                <a:solidFill>
                  <a:prstClr val="black"/>
                </a:solidFill>
                <a:latin typeface="Calibri" pitchFamily="34" charset="0"/>
                <a:hlinkClick r:id="rId5" action="ppaction://hlinksldjump"/>
              </a:rPr>
              <a:t>Resolutivo</a:t>
            </a:r>
            <a:endParaRPr lang="es-PE" altLang="es-PE" smtClean="0">
              <a:solidFill>
                <a:prstClr val="black"/>
              </a:solidFill>
              <a:latin typeface="Calibri" pitchFamily="34" charset="0"/>
            </a:endParaRPr>
          </a:p>
        </p:txBody>
      </p:sp>
      <p:cxnSp>
        <p:nvCxnSpPr>
          <p:cNvPr id="86" name="Conector recto de flecha 85"/>
          <p:cNvCxnSpPr/>
          <p:nvPr/>
        </p:nvCxnSpPr>
        <p:spPr>
          <a:xfrm>
            <a:off x="4591058" y="2016125"/>
            <a:ext cx="3893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7" name="Rectángulo redondeado 86"/>
          <p:cNvSpPr/>
          <p:nvPr/>
        </p:nvSpPr>
        <p:spPr>
          <a:xfrm>
            <a:off x="1109663" y="4413250"/>
            <a:ext cx="877491" cy="17351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101" name="CuadroTexto 87"/>
          <p:cNvSpPr txBox="1">
            <a:spLocks noChangeArrowheads="1"/>
          </p:cNvSpPr>
          <p:nvPr/>
        </p:nvSpPr>
        <p:spPr bwMode="auto">
          <a:xfrm>
            <a:off x="853681" y="4533917"/>
            <a:ext cx="1383506"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buFont typeface="Arial" charset="0"/>
              <a:buNone/>
            </a:pPr>
            <a:r>
              <a:rPr lang="es-PE" altLang="es-PE" b="1" smtClean="0">
                <a:solidFill>
                  <a:prstClr val="black"/>
                </a:solidFill>
                <a:latin typeface="Calibri" pitchFamily="34" charset="0"/>
              </a:rPr>
              <a:t>Oficio</a:t>
            </a:r>
            <a:r>
              <a:rPr lang="es-PE" altLang="es-PE" smtClean="0">
                <a:solidFill>
                  <a:prstClr val="black"/>
                </a:solidFill>
                <a:latin typeface="Calibri" pitchFamily="34" charset="0"/>
              </a:rPr>
              <a:t>                    </a:t>
            </a:r>
            <a:r>
              <a:rPr lang="es-PE" altLang="es-PE" sz="1400" smtClean="0">
                <a:solidFill>
                  <a:prstClr val="black"/>
                </a:solidFill>
                <a:latin typeface="Calibri" pitchFamily="34" charset="0"/>
              </a:rPr>
              <a:t>(Art. 104 LPAG)                Ejm:                      Procedimiento Sancionador</a:t>
            </a:r>
          </a:p>
          <a:p>
            <a:pPr algn="ctr" fontAlgn="base">
              <a:spcBef>
                <a:spcPct val="0"/>
              </a:spcBef>
              <a:spcAft>
                <a:spcPct val="0"/>
              </a:spcAft>
            </a:pPr>
            <a:r>
              <a:rPr lang="es-PE" altLang="es-PE" sz="1400" smtClean="0">
                <a:solidFill>
                  <a:prstClr val="black"/>
                </a:solidFill>
                <a:latin typeface="Calibri" pitchFamily="34" charset="0"/>
              </a:rPr>
              <a:t>Art. 235 - LPAG</a:t>
            </a:r>
          </a:p>
        </p:txBody>
      </p:sp>
      <p:sp>
        <p:nvSpPr>
          <p:cNvPr id="89" name="Rectángulo redondeado 88"/>
          <p:cNvSpPr/>
          <p:nvPr/>
        </p:nvSpPr>
        <p:spPr>
          <a:xfrm>
            <a:off x="3334950" y="4400567"/>
            <a:ext cx="1210865" cy="9890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103" name="CuadroTexto 29"/>
          <p:cNvSpPr txBox="1">
            <a:spLocks noChangeArrowheads="1"/>
          </p:cNvSpPr>
          <p:nvPr/>
        </p:nvSpPr>
        <p:spPr bwMode="auto">
          <a:xfrm>
            <a:off x="3344467" y="4343408"/>
            <a:ext cx="1193006"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s-PE" altLang="es-PE" smtClean="0">
                <a:solidFill>
                  <a:prstClr val="black"/>
                </a:solidFill>
                <a:latin typeface="Calibri" pitchFamily="34" charset="0"/>
              </a:rPr>
              <a:t>Recepción Documental </a:t>
            </a:r>
            <a:r>
              <a:rPr lang="es-PE" altLang="es-PE" sz="1400" smtClean="0">
                <a:solidFill>
                  <a:prstClr val="black"/>
                </a:solidFill>
                <a:latin typeface="Calibri" pitchFamily="34" charset="0"/>
              </a:rPr>
              <a:t>(Art. 117, 125 LPAG)  </a:t>
            </a:r>
          </a:p>
          <a:p>
            <a:pPr fontAlgn="base">
              <a:spcBef>
                <a:spcPct val="0"/>
              </a:spcBef>
              <a:spcAft>
                <a:spcPct val="0"/>
              </a:spcAft>
            </a:pPr>
            <a:endParaRPr lang="es-PE" altLang="es-PE" smtClean="0">
              <a:solidFill>
                <a:prstClr val="black"/>
              </a:solidFill>
              <a:latin typeface="Calibri" pitchFamily="34" charset="0"/>
            </a:endParaRPr>
          </a:p>
        </p:txBody>
      </p:sp>
      <p:sp>
        <p:nvSpPr>
          <p:cNvPr id="96" name="Elipse 95"/>
          <p:cNvSpPr/>
          <p:nvPr/>
        </p:nvSpPr>
        <p:spPr>
          <a:xfrm>
            <a:off x="6838950" y="3602038"/>
            <a:ext cx="159544" cy="889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cxnSp>
        <p:nvCxnSpPr>
          <p:cNvPr id="80" name="Conector recto de flecha 79"/>
          <p:cNvCxnSpPr/>
          <p:nvPr/>
        </p:nvCxnSpPr>
        <p:spPr>
          <a:xfrm>
            <a:off x="5453064" y="1104917"/>
            <a:ext cx="2381" cy="5953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Conector recto de flecha 80"/>
          <p:cNvCxnSpPr/>
          <p:nvPr/>
        </p:nvCxnSpPr>
        <p:spPr>
          <a:xfrm>
            <a:off x="6909206" y="1111267"/>
            <a:ext cx="2381" cy="5953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Conector recto de flecha 83"/>
          <p:cNvCxnSpPr/>
          <p:nvPr/>
        </p:nvCxnSpPr>
        <p:spPr>
          <a:xfrm>
            <a:off x="1547813" y="3681413"/>
            <a:ext cx="0" cy="71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 name="Conector recto de flecha 90"/>
          <p:cNvCxnSpPr/>
          <p:nvPr/>
        </p:nvCxnSpPr>
        <p:spPr>
          <a:xfrm>
            <a:off x="2661047" y="3665538"/>
            <a:ext cx="0" cy="71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p:cNvCxnSpPr/>
          <p:nvPr/>
        </p:nvCxnSpPr>
        <p:spPr>
          <a:xfrm>
            <a:off x="3856435" y="3689350"/>
            <a:ext cx="0" cy="7191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9" name="Conector recto de flecha 98"/>
          <p:cNvCxnSpPr/>
          <p:nvPr/>
        </p:nvCxnSpPr>
        <p:spPr>
          <a:xfrm>
            <a:off x="5187554" y="3700463"/>
            <a:ext cx="0" cy="71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Pergamino vertical 99"/>
          <p:cNvSpPr/>
          <p:nvPr/>
        </p:nvSpPr>
        <p:spPr>
          <a:xfrm>
            <a:off x="6155531" y="4362450"/>
            <a:ext cx="1315641" cy="1409700"/>
          </a:xfrm>
          <a:prstGeom prst="verticalScroll">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s-PE">
              <a:solidFill>
                <a:prstClr val="black"/>
              </a:solidFill>
            </a:endParaRPr>
          </a:p>
        </p:txBody>
      </p:sp>
      <p:sp>
        <p:nvSpPr>
          <p:cNvPr id="3113" name="CuadroTexto 25"/>
          <p:cNvSpPr txBox="1">
            <a:spLocks noChangeArrowheads="1"/>
          </p:cNvSpPr>
          <p:nvPr/>
        </p:nvSpPr>
        <p:spPr bwMode="auto">
          <a:xfrm>
            <a:off x="6232922" y="4672022"/>
            <a:ext cx="117990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s-PE" altLang="es-PE" smtClean="0">
                <a:solidFill>
                  <a:prstClr val="black"/>
                </a:solidFill>
                <a:latin typeface="Calibri" pitchFamily="34" charset="0"/>
              </a:rPr>
              <a:t>Acto Administrativo Resolutivo</a:t>
            </a:r>
          </a:p>
        </p:txBody>
      </p:sp>
      <p:cxnSp>
        <p:nvCxnSpPr>
          <p:cNvPr id="102" name="Conector recto de flecha 101"/>
          <p:cNvCxnSpPr/>
          <p:nvPr/>
        </p:nvCxnSpPr>
        <p:spPr>
          <a:xfrm>
            <a:off x="6909197" y="3659190"/>
            <a:ext cx="0" cy="7191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 name="Conector recto 102"/>
          <p:cNvCxnSpPr/>
          <p:nvPr/>
        </p:nvCxnSpPr>
        <p:spPr>
          <a:xfrm flipV="1">
            <a:off x="510781" y="3630616"/>
            <a:ext cx="6382940" cy="15875"/>
          </a:xfrm>
          <a:prstGeom prst="line">
            <a:avLst/>
          </a:prstGeom>
        </p:spPr>
        <p:style>
          <a:lnRef idx="1">
            <a:schemeClr val="accent1"/>
          </a:lnRef>
          <a:fillRef idx="0">
            <a:schemeClr val="accent1"/>
          </a:fillRef>
          <a:effectRef idx="0">
            <a:schemeClr val="accent1"/>
          </a:effectRef>
          <a:fontRef idx="minor">
            <a:schemeClr val="tx1"/>
          </a:fontRef>
        </p:style>
      </p:cxnSp>
      <p:sp>
        <p:nvSpPr>
          <p:cNvPr id="3116" name="CuadroTexto 72"/>
          <p:cNvSpPr txBox="1">
            <a:spLocks noChangeArrowheads="1"/>
          </p:cNvSpPr>
          <p:nvPr/>
        </p:nvSpPr>
        <p:spPr bwMode="auto">
          <a:xfrm>
            <a:off x="315518" y="647717"/>
            <a:ext cx="4829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s-PE" altLang="es-PE" sz="1400" b="1" smtClean="0">
                <a:solidFill>
                  <a:prstClr val="black"/>
                </a:solidFill>
                <a:latin typeface="Calibri" pitchFamily="34" charset="0"/>
              </a:rPr>
              <a:t>PROCEDIMIENTO ADMINISTRATIVO A PETICIÓN DE PARTE</a:t>
            </a:r>
          </a:p>
        </p:txBody>
      </p:sp>
      <p:sp>
        <p:nvSpPr>
          <p:cNvPr id="3117" name="CuadroTexto 72"/>
          <p:cNvSpPr txBox="1">
            <a:spLocks noChangeArrowheads="1"/>
          </p:cNvSpPr>
          <p:nvPr/>
        </p:nvSpPr>
        <p:spPr bwMode="auto">
          <a:xfrm>
            <a:off x="371477" y="3217880"/>
            <a:ext cx="4829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s-PE" altLang="es-PE" sz="1400" b="1" smtClean="0">
                <a:solidFill>
                  <a:prstClr val="black"/>
                </a:solidFill>
                <a:latin typeface="Calibri" pitchFamily="34" charset="0"/>
              </a:rPr>
              <a:t>PROCEDIMIENTO ADMINISTRATIVO DE OFICIO</a:t>
            </a:r>
          </a:p>
        </p:txBody>
      </p:sp>
      <p:sp>
        <p:nvSpPr>
          <p:cNvPr id="3118" name="CuadroTexto 72"/>
          <p:cNvSpPr txBox="1">
            <a:spLocks noChangeArrowheads="1"/>
          </p:cNvSpPr>
          <p:nvPr/>
        </p:nvSpPr>
        <p:spPr bwMode="auto">
          <a:xfrm>
            <a:off x="427436" y="6210317"/>
            <a:ext cx="4829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s-PE" altLang="es-PE" sz="1400" b="1" smtClean="0">
                <a:solidFill>
                  <a:prstClr val="black"/>
                </a:solidFill>
                <a:latin typeface="Calibri" pitchFamily="34" charset="0"/>
                <a:hlinkClick r:id="rId2" action="ppaction://hlinksldjump"/>
              </a:rPr>
              <a:t>PLAZO </a:t>
            </a:r>
            <a:r>
              <a:rPr lang="es-PE" altLang="es-PE" sz="1400" b="1" smtClean="0">
                <a:solidFill>
                  <a:prstClr val="black"/>
                </a:solidFill>
                <a:latin typeface="Calibri" pitchFamily="34" charset="0"/>
              </a:rPr>
              <a:t>DEL PROCEDIMIENTO </a:t>
            </a:r>
            <a:r>
              <a:rPr lang="es-PE" altLang="es-PE" sz="1400" b="1" smtClean="0">
                <a:solidFill>
                  <a:prstClr val="black"/>
                </a:solidFill>
                <a:latin typeface="Calibri" pitchFamily="34" charset="0"/>
                <a:hlinkClick r:id="rId6" action="ppaction://hlinksldjump"/>
              </a:rPr>
              <a:t>ADMINISTRATIVO</a:t>
            </a:r>
            <a:r>
              <a:rPr lang="es-PE" altLang="es-PE" sz="1400" b="1" smtClean="0">
                <a:solidFill>
                  <a:prstClr val="black"/>
                </a:solidFill>
                <a:latin typeface="Calibri" pitchFamily="34" charset="0"/>
              </a:rPr>
              <a:t> </a:t>
            </a:r>
          </a:p>
        </p:txBody>
      </p:sp>
    </p:spTree>
    <p:extLst>
      <p:ext uri="{BB962C8B-B14F-4D97-AF65-F5344CB8AC3E}">
        <p14:creationId xmlns:p14="http://schemas.microsoft.com/office/powerpoint/2010/main" val="1147094442"/>
      </p:ext>
    </p:extLst>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439853" y="2112644"/>
            <a:ext cx="1770797" cy="10645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5" name="Rectángulo redondeado 4">
            <a:hlinkClick r:id="rId3" action="ppaction://hlinksldjump"/>
          </p:cNvPr>
          <p:cNvSpPr/>
          <p:nvPr/>
        </p:nvSpPr>
        <p:spPr>
          <a:xfrm>
            <a:off x="3411567" y="2105341"/>
            <a:ext cx="1770797" cy="10645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7" name="CuadroTexto 6">
            <a:hlinkClick r:id="rId3" action="ppaction://hlinksldjump"/>
          </p:cNvPr>
          <p:cNvSpPr txBox="1"/>
          <p:nvPr/>
        </p:nvSpPr>
        <p:spPr>
          <a:xfrm>
            <a:off x="428918" y="2205306"/>
            <a:ext cx="1770797" cy="1077218"/>
          </a:xfrm>
          <a:prstGeom prst="rect">
            <a:avLst/>
          </a:prstGeom>
          <a:noFill/>
        </p:spPr>
        <p:txBody>
          <a:bodyPr wrap="square" rtlCol="0">
            <a:spAutoFit/>
          </a:bodyPr>
          <a:lstStyle/>
          <a:p>
            <a:pPr algn="ctr"/>
            <a:r>
              <a:rPr lang="es-PE" sz="1600" dirty="0" smtClean="0">
                <a:solidFill>
                  <a:prstClr val="black"/>
                </a:solidFill>
              </a:rPr>
              <a:t>Etapa Indagatoria </a:t>
            </a:r>
          </a:p>
          <a:p>
            <a:pPr algn="ctr"/>
            <a:r>
              <a:rPr lang="es-PE" sz="1600" dirty="0" smtClean="0">
                <a:solidFill>
                  <a:prstClr val="black"/>
                </a:solidFill>
              </a:rPr>
              <a:t>O</a:t>
            </a:r>
          </a:p>
          <a:p>
            <a:pPr algn="ctr"/>
            <a:r>
              <a:rPr lang="es-PE" sz="1600" dirty="0" smtClean="0">
                <a:solidFill>
                  <a:prstClr val="black"/>
                </a:solidFill>
              </a:rPr>
              <a:t>Actos Preparatorios</a:t>
            </a:r>
            <a:endParaRPr lang="es-PE" sz="1600" dirty="0">
              <a:solidFill>
                <a:prstClr val="black"/>
              </a:solidFill>
            </a:endParaRPr>
          </a:p>
        </p:txBody>
      </p:sp>
      <p:sp>
        <p:nvSpPr>
          <p:cNvPr id="8" name="CuadroTexto 7"/>
          <p:cNvSpPr txBox="1"/>
          <p:nvPr/>
        </p:nvSpPr>
        <p:spPr>
          <a:xfrm>
            <a:off x="3411567" y="2451526"/>
            <a:ext cx="1770797" cy="338554"/>
          </a:xfrm>
          <a:prstGeom prst="rect">
            <a:avLst/>
          </a:prstGeom>
          <a:noFill/>
        </p:spPr>
        <p:txBody>
          <a:bodyPr wrap="square" rtlCol="0">
            <a:spAutoFit/>
          </a:bodyPr>
          <a:lstStyle/>
          <a:p>
            <a:pPr algn="ctr"/>
            <a:r>
              <a:rPr lang="es-PE" sz="1600" dirty="0" smtClean="0">
                <a:solidFill>
                  <a:prstClr val="black"/>
                </a:solidFill>
              </a:rPr>
              <a:t>Etapa Instructora</a:t>
            </a:r>
            <a:endParaRPr lang="es-PE" sz="1600" dirty="0">
              <a:solidFill>
                <a:prstClr val="black"/>
              </a:solidFill>
            </a:endParaRPr>
          </a:p>
        </p:txBody>
      </p:sp>
      <p:grpSp>
        <p:nvGrpSpPr>
          <p:cNvPr id="3" name="Grupo 2"/>
          <p:cNvGrpSpPr/>
          <p:nvPr/>
        </p:nvGrpSpPr>
        <p:grpSpPr>
          <a:xfrm>
            <a:off x="6428450" y="2112644"/>
            <a:ext cx="1792667" cy="1310746"/>
            <a:chOff x="8571265" y="2112642"/>
            <a:chExt cx="2390222" cy="1310746"/>
          </a:xfrm>
        </p:grpSpPr>
        <p:sp>
          <p:nvSpPr>
            <p:cNvPr id="6" name="Rectángulo redondeado 5">
              <a:hlinkClick r:id="rId3" action="ppaction://hlinksldjump"/>
            </p:cNvPr>
            <p:cNvSpPr/>
            <p:nvPr/>
          </p:nvSpPr>
          <p:spPr>
            <a:xfrm>
              <a:off x="8571265" y="2112642"/>
              <a:ext cx="2361062" cy="10645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9" name="CuadroTexto 8"/>
            <p:cNvSpPr txBox="1"/>
            <p:nvPr/>
          </p:nvSpPr>
          <p:spPr>
            <a:xfrm>
              <a:off x="8600425" y="2346170"/>
              <a:ext cx="2361062" cy="1077218"/>
            </a:xfrm>
            <a:prstGeom prst="rect">
              <a:avLst/>
            </a:prstGeom>
            <a:noFill/>
          </p:spPr>
          <p:txBody>
            <a:bodyPr wrap="square" rtlCol="0">
              <a:spAutoFit/>
            </a:bodyPr>
            <a:lstStyle/>
            <a:p>
              <a:pPr algn="ctr"/>
              <a:r>
                <a:rPr lang="es-PE" sz="1600" dirty="0" smtClean="0">
                  <a:solidFill>
                    <a:prstClr val="black"/>
                  </a:solidFill>
                </a:rPr>
                <a:t>Etapa Sancionatoria</a:t>
              </a:r>
            </a:p>
            <a:p>
              <a:pPr algn="ctr"/>
              <a:r>
                <a:rPr lang="es-PE" sz="1600" dirty="0" smtClean="0">
                  <a:solidFill>
                    <a:prstClr val="black"/>
                  </a:solidFill>
                </a:rPr>
                <a:t>O</a:t>
              </a:r>
            </a:p>
            <a:p>
              <a:pPr algn="ctr"/>
              <a:r>
                <a:rPr lang="es-PE" sz="1600" dirty="0" smtClean="0">
                  <a:solidFill>
                    <a:prstClr val="black"/>
                  </a:solidFill>
                </a:rPr>
                <a:t>Resolutoria</a:t>
              </a:r>
              <a:endParaRPr lang="es-PE" sz="1600" dirty="0">
                <a:solidFill>
                  <a:prstClr val="black"/>
                </a:solidFill>
              </a:endParaRPr>
            </a:p>
          </p:txBody>
        </p:sp>
      </p:grpSp>
      <p:cxnSp>
        <p:nvCxnSpPr>
          <p:cNvPr id="11" name="Conector recto 10"/>
          <p:cNvCxnSpPr>
            <a:stCxn id="4" idx="3"/>
          </p:cNvCxnSpPr>
          <p:nvPr/>
        </p:nvCxnSpPr>
        <p:spPr>
          <a:xfrm flipV="1">
            <a:off x="2210648" y="2644312"/>
            <a:ext cx="1189983" cy="5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ector recto 11"/>
          <p:cNvCxnSpPr>
            <a:stCxn id="5" idx="3"/>
            <a:endCxn id="6" idx="1"/>
          </p:cNvCxnSpPr>
          <p:nvPr/>
        </p:nvCxnSpPr>
        <p:spPr>
          <a:xfrm>
            <a:off x="5182363" y="2637601"/>
            <a:ext cx="1246086" cy="7304"/>
          </a:xfrm>
          <a:prstGeom prst="line">
            <a:avLst/>
          </a:prstGeom>
        </p:spPr>
        <p:style>
          <a:lnRef idx="1">
            <a:schemeClr val="accent1"/>
          </a:lnRef>
          <a:fillRef idx="0">
            <a:schemeClr val="accent1"/>
          </a:fillRef>
          <a:effectRef idx="0">
            <a:schemeClr val="accent1"/>
          </a:effectRef>
          <a:fontRef idx="minor">
            <a:schemeClr val="tx1"/>
          </a:fontRef>
        </p:style>
      </p:cxnSp>
      <p:sp>
        <p:nvSpPr>
          <p:cNvPr id="16" name="CuadroTexto 15"/>
          <p:cNvSpPr txBox="1"/>
          <p:nvPr/>
        </p:nvSpPr>
        <p:spPr>
          <a:xfrm>
            <a:off x="1746641" y="771521"/>
            <a:ext cx="2973853" cy="1169551"/>
          </a:xfrm>
          <a:prstGeom prst="rect">
            <a:avLst/>
          </a:prstGeom>
          <a:noFill/>
        </p:spPr>
        <p:txBody>
          <a:bodyPr wrap="square" rtlCol="0">
            <a:spAutoFit/>
          </a:bodyPr>
          <a:lstStyle/>
          <a:p>
            <a:pPr algn="ctr"/>
            <a:r>
              <a:rPr lang="es-PE" sz="1400" dirty="0" smtClean="0">
                <a:solidFill>
                  <a:prstClr val="black"/>
                </a:solidFill>
              </a:rPr>
              <a:t> Lima: </a:t>
            </a:r>
            <a:r>
              <a:rPr lang="es-PE" sz="1400" dirty="0">
                <a:solidFill>
                  <a:prstClr val="black"/>
                </a:solidFill>
              </a:rPr>
              <a:t>DCS</a:t>
            </a:r>
            <a:endParaRPr lang="es-PE" sz="1400" dirty="0" smtClean="0">
              <a:solidFill>
                <a:prstClr val="black"/>
              </a:solidFill>
            </a:endParaRPr>
          </a:p>
          <a:p>
            <a:pPr algn="ctr"/>
            <a:r>
              <a:rPr lang="es-PE" sz="1400" dirty="0" smtClean="0">
                <a:solidFill>
                  <a:prstClr val="black"/>
                </a:solidFill>
              </a:rPr>
              <a:t>Dirección Desconcentradas de Cultura</a:t>
            </a:r>
            <a:r>
              <a:rPr lang="es-PE" sz="1400" dirty="0">
                <a:solidFill>
                  <a:prstClr val="black"/>
                </a:solidFill>
              </a:rPr>
              <a:t>: SDPCICI</a:t>
            </a:r>
          </a:p>
          <a:p>
            <a:pPr algn="ctr"/>
            <a:r>
              <a:rPr lang="es-PE" sz="1400" dirty="0" smtClean="0">
                <a:solidFill>
                  <a:prstClr val="black"/>
                </a:solidFill>
              </a:rPr>
              <a:t>DDC Cusco: </a:t>
            </a:r>
            <a:r>
              <a:rPr lang="es-PE" sz="1400" dirty="0">
                <a:solidFill>
                  <a:prstClr val="black"/>
                </a:solidFill>
              </a:rPr>
              <a:t>SDPCDPC </a:t>
            </a:r>
          </a:p>
          <a:p>
            <a:pPr algn="ctr"/>
            <a:endParaRPr lang="es-PE" sz="1400" dirty="0">
              <a:solidFill>
                <a:prstClr val="black"/>
              </a:solidFill>
            </a:endParaRPr>
          </a:p>
        </p:txBody>
      </p:sp>
      <p:sp>
        <p:nvSpPr>
          <p:cNvPr id="19" name="CuadroTexto 18"/>
          <p:cNvSpPr txBox="1"/>
          <p:nvPr/>
        </p:nvSpPr>
        <p:spPr>
          <a:xfrm>
            <a:off x="6189996" y="678142"/>
            <a:ext cx="2278478" cy="954107"/>
          </a:xfrm>
          <a:prstGeom prst="rect">
            <a:avLst/>
          </a:prstGeom>
          <a:noFill/>
        </p:spPr>
        <p:txBody>
          <a:bodyPr wrap="square" rtlCol="0">
            <a:spAutoFit/>
          </a:bodyPr>
          <a:lstStyle/>
          <a:p>
            <a:pPr algn="ctr"/>
            <a:r>
              <a:rPr lang="es-PE" sz="1400" dirty="0" smtClean="0">
                <a:solidFill>
                  <a:prstClr val="black"/>
                </a:solidFill>
              </a:rPr>
              <a:t>Lima: DGDP</a:t>
            </a:r>
          </a:p>
          <a:p>
            <a:pPr algn="ctr"/>
            <a:r>
              <a:rPr lang="es-PE" sz="1400" dirty="0" smtClean="0">
                <a:solidFill>
                  <a:prstClr val="black"/>
                </a:solidFill>
              </a:rPr>
              <a:t>   DDC: siempre y cuando tengan Órgano </a:t>
            </a:r>
            <a:r>
              <a:rPr lang="es-PE" sz="1400" dirty="0">
                <a:solidFill>
                  <a:prstClr val="black"/>
                </a:solidFill>
              </a:rPr>
              <a:t>T</a:t>
            </a:r>
            <a:r>
              <a:rPr lang="es-PE" sz="1400" dirty="0" smtClean="0">
                <a:solidFill>
                  <a:prstClr val="black"/>
                </a:solidFill>
              </a:rPr>
              <a:t>écnico Colegiado</a:t>
            </a:r>
          </a:p>
        </p:txBody>
      </p:sp>
      <p:cxnSp>
        <p:nvCxnSpPr>
          <p:cNvPr id="22" name="Conector recto de flecha 21"/>
          <p:cNvCxnSpPr/>
          <p:nvPr/>
        </p:nvCxnSpPr>
        <p:spPr>
          <a:xfrm>
            <a:off x="3211721" y="2620805"/>
            <a:ext cx="0" cy="781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ángulo 23"/>
          <p:cNvSpPr/>
          <p:nvPr/>
        </p:nvSpPr>
        <p:spPr>
          <a:xfrm>
            <a:off x="1846643" y="763534"/>
            <a:ext cx="2773845" cy="6922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25" name="Rectángulo 24"/>
          <p:cNvSpPr/>
          <p:nvPr/>
        </p:nvSpPr>
        <p:spPr>
          <a:xfrm>
            <a:off x="6311602" y="705347"/>
            <a:ext cx="2078471" cy="800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27" name="CuadroTexto 26">
            <a:hlinkClick r:id="rId4" action="ppaction://hlinksldjump"/>
          </p:cNvPr>
          <p:cNvSpPr txBox="1"/>
          <p:nvPr/>
        </p:nvSpPr>
        <p:spPr>
          <a:xfrm>
            <a:off x="2892028" y="3634341"/>
            <a:ext cx="639389" cy="769441"/>
          </a:xfrm>
          <a:prstGeom prst="rect">
            <a:avLst/>
          </a:prstGeom>
          <a:noFill/>
        </p:spPr>
        <p:txBody>
          <a:bodyPr wrap="square" rtlCol="0">
            <a:spAutoFit/>
          </a:bodyPr>
          <a:lstStyle/>
          <a:p>
            <a:r>
              <a:rPr lang="es-PE" sz="1100" dirty="0" smtClean="0">
                <a:solidFill>
                  <a:prstClr val="black"/>
                </a:solidFill>
              </a:rPr>
              <a:t>Resolución de  Inicio PAS</a:t>
            </a:r>
            <a:endParaRPr lang="es-PE" sz="1100" dirty="0">
              <a:solidFill>
                <a:prstClr val="black"/>
              </a:solidFill>
            </a:endParaRPr>
          </a:p>
        </p:txBody>
      </p:sp>
      <p:cxnSp>
        <p:nvCxnSpPr>
          <p:cNvPr id="35" name="Conector recto 34"/>
          <p:cNvCxnSpPr>
            <a:stCxn id="6" idx="3"/>
          </p:cNvCxnSpPr>
          <p:nvPr/>
        </p:nvCxnSpPr>
        <p:spPr>
          <a:xfrm flipV="1">
            <a:off x="8199246" y="2644315"/>
            <a:ext cx="475018" cy="593"/>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ector recto de flecha 38"/>
          <p:cNvCxnSpPr/>
          <p:nvPr/>
        </p:nvCxnSpPr>
        <p:spPr>
          <a:xfrm>
            <a:off x="8240776" y="2654006"/>
            <a:ext cx="0" cy="633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CuadroTexto 40"/>
          <p:cNvSpPr txBox="1"/>
          <p:nvPr/>
        </p:nvSpPr>
        <p:spPr>
          <a:xfrm>
            <a:off x="7980132" y="3422500"/>
            <a:ext cx="694130" cy="600164"/>
          </a:xfrm>
          <a:prstGeom prst="rect">
            <a:avLst/>
          </a:prstGeom>
          <a:noFill/>
        </p:spPr>
        <p:txBody>
          <a:bodyPr wrap="square" rtlCol="0">
            <a:spAutoFit/>
          </a:bodyPr>
          <a:lstStyle/>
          <a:p>
            <a:r>
              <a:rPr lang="es-PE" sz="1100" dirty="0" smtClean="0">
                <a:solidFill>
                  <a:prstClr val="black"/>
                </a:solidFill>
              </a:rPr>
              <a:t>Resolución de Sanción </a:t>
            </a:r>
            <a:endParaRPr lang="es-PE" sz="1100" dirty="0">
              <a:solidFill>
                <a:prstClr val="black"/>
              </a:solidFill>
            </a:endParaRPr>
          </a:p>
        </p:txBody>
      </p:sp>
      <p:cxnSp>
        <p:nvCxnSpPr>
          <p:cNvPr id="43" name="Conector recto de flecha 42"/>
          <p:cNvCxnSpPr/>
          <p:nvPr/>
        </p:nvCxnSpPr>
        <p:spPr>
          <a:xfrm>
            <a:off x="3531417" y="3847577"/>
            <a:ext cx="182525" cy="11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CuadroTexto 44"/>
          <p:cNvSpPr txBox="1"/>
          <p:nvPr/>
        </p:nvSpPr>
        <p:spPr>
          <a:xfrm>
            <a:off x="3785641" y="3582999"/>
            <a:ext cx="1181198" cy="769441"/>
          </a:xfrm>
          <a:prstGeom prst="rect">
            <a:avLst/>
          </a:prstGeom>
          <a:noFill/>
        </p:spPr>
        <p:txBody>
          <a:bodyPr wrap="square" rtlCol="0">
            <a:spAutoFit/>
          </a:bodyPr>
          <a:lstStyle/>
          <a:p>
            <a:r>
              <a:rPr lang="es-PE" sz="1100" dirty="0" smtClean="0">
                <a:solidFill>
                  <a:prstClr val="black"/>
                </a:solidFill>
              </a:rPr>
              <a:t>Notificación para presentación de descargos (5 días hábiles)</a:t>
            </a:r>
            <a:endParaRPr lang="es-PE" sz="1100" dirty="0">
              <a:solidFill>
                <a:prstClr val="black"/>
              </a:solidFill>
            </a:endParaRPr>
          </a:p>
        </p:txBody>
      </p:sp>
      <p:cxnSp>
        <p:nvCxnSpPr>
          <p:cNvPr id="54" name="Conector recto 53"/>
          <p:cNvCxnSpPr/>
          <p:nvPr/>
        </p:nvCxnSpPr>
        <p:spPr>
          <a:xfrm flipV="1">
            <a:off x="204765" y="4670472"/>
            <a:ext cx="8469497"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Conector recto de flecha 55"/>
          <p:cNvCxnSpPr/>
          <p:nvPr/>
        </p:nvCxnSpPr>
        <p:spPr>
          <a:xfrm>
            <a:off x="1314315" y="4669660"/>
            <a:ext cx="0"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Conector recto de flecha 56"/>
          <p:cNvCxnSpPr/>
          <p:nvPr/>
        </p:nvCxnSpPr>
        <p:spPr>
          <a:xfrm>
            <a:off x="4268675" y="4669660"/>
            <a:ext cx="0"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ector recto de flecha 57"/>
          <p:cNvCxnSpPr/>
          <p:nvPr/>
        </p:nvCxnSpPr>
        <p:spPr>
          <a:xfrm>
            <a:off x="6403645" y="4686758"/>
            <a:ext cx="0"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CuadroTexto 59">
            <a:hlinkClick r:id="rId5" action="ppaction://hlinksldjump"/>
          </p:cNvPr>
          <p:cNvSpPr txBox="1"/>
          <p:nvPr/>
        </p:nvSpPr>
        <p:spPr>
          <a:xfrm>
            <a:off x="325070" y="5247910"/>
            <a:ext cx="2000361" cy="1200329"/>
          </a:xfrm>
          <a:prstGeom prst="rect">
            <a:avLst/>
          </a:prstGeom>
          <a:noFill/>
        </p:spPr>
        <p:txBody>
          <a:bodyPr wrap="square" rtlCol="0">
            <a:spAutoFit/>
          </a:bodyPr>
          <a:lstStyle/>
          <a:p>
            <a:pPr algn="ctr"/>
            <a:r>
              <a:rPr lang="es-PE" sz="2400" b="1" dirty="0" smtClean="0">
                <a:solidFill>
                  <a:prstClr val="black"/>
                </a:solidFill>
              </a:rPr>
              <a:t>Informe Técnico Preliminar</a:t>
            </a:r>
          </a:p>
        </p:txBody>
      </p:sp>
      <p:sp>
        <p:nvSpPr>
          <p:cNvPr id="61" name="CuadroTexto 60">
            <a:hlinkClick r:id="rId6" action="ppaction://hlinksldjump"/>
          </p:cNvPr>
          <p:cNvSpPr txBox="1"/>
          <p:nvPr/>
        </p:nvSpPr>
        <p:spPr>
          <a:xfrm>
            <a:off x="3365129" y="5247910"/>
            <a:ext cx="1801380" cy="1200329"/>
          </a:xfrm>
          <a:prstGeom prst="rect">
            <a:avLst/>
          </a:prstGeom>
          <a:noFill/>
        </p:spPr>
        <p:txBody>
          <a:bodyPr wrap="square" rtlCol="0">
            <a:spAutoFit/>
          </a:bodyPr>
          <a:lstStyle/>
          <a:p>
            <a:pPr algn="ctr"/>
            <a:r>
              <a:rPr lang="es-PE" sz="2400" b="1" dirty="0" smtClean="0">
                <a:solidFill>
                  <a:prstClr val="black"/>
                </a:solidFill>
              </a:rPr>
              <a:t>Informe Técnico Pericial</a:t>
            </a:r>
          </a:p>
        </p:txBody>
      </p:sp>
      <p:sp>
        <p:nvSpPr>
          <p:cNvPr id="62" name="CuadroTexto 61">
            <a:hlinkClick r:id="rId7" action="ppaction://hlinksldjump"/>
          </p:cNvPr>
          <p:cNvSpPr txBox="1"/>
          <p:nvPr/>
        </p:nvSpPr>
        <p:spPr>
          <a:xfrm>
            <a:off x="4525392" y="5247579"/>
            <a:ext cx="3911363" cy="830997"/>
          </a:xfrm>
          <a:prstGeom prst="rect">
            <a:avLst/>
          </a:prstGeom>
          <a:noFill/>
        </p:spPr>
        <p:txBody>
          <a:bodyPr wrap="square" rtlCol="0">
            <a:spAutoFit/>
          </a:bodyPr>
          <a:lstStyle/>
          <a:p>
            <a:pPr algn="ctr"/>
            <a:r>
              <a:rPr lang="es-PE" sz="2400" b="1" dirty="0" smtClean="0">
                <a:solidFill>
                  <a:prstClr val="black"/>
                </a:solidFill>
              </a:rPr>
              <a:t>Informe Técnico </a:t>
            </a:r>
          </a:p>
          <a:p>
            <a:pPr algn="ctr"/>
            <a:r>
              <a:rPr lang="es-PE" sz="2400" b="1" dirty="0" smtClean="0">
                <a:solidFill>
                  <a:prstClr val="black"/>
                </a:solidFill>
              </a:rPr>
              <a:t>Final</a:t>
            </a:r>
          </a:p>
        </p:txBody>
      </p:sp>
      <p:sp>
        <p:nvSpPr>
          <p:cNvPr id="2" name="CuadroTexto 1">
            <a:hlinkClick r:id="rId8" action="ppaction://hlinksldjump"/>
          </p:cNvPr>
          <p:cNvSpPr txBox="1"/>
          <p:nvPr/>
        </p:nvSpPr>
        <p:spPr>
          <a:xfrm>
            <a:off x="96593" y="771520"/>
            <a:ext cx="1062507" cy="923330"/>
          </a:xfrm>
          <a:prstGeom prst="rect">
            <a:avLst/>
          </a:prstGeom>
          <a:noFill/>
        </p:spPr>
        <p:txBody>
          <a:bodyPr wrap="square" rtlCol="0">
            <a:spAutoFit/>
          </a:bodyPr>
          <a:lstStyle/>
          <a:p>
            <a:r>
              <a:rPr lang="es-PE" dirty="0" smtClean="0">
                <a:solidFill>
                  <a:prstClr val="black"/>
                </a:solidFill>
              </a:rPr>
              <a:t>Órgano Competente:</a:t>
            </a:r>
            <a:endParaRPr lang="es-PE" dirty="0">
              <a:solidFill>
                <a:prstClr val="black"/>
              </a:solidFill>
            </a:endParaRPr>
          </a:p>
        </p:txBody>
      </p:sp>
      <p:cxnSp>
        <p:nvCxnSpPr>
          <p:cNvPr id="10" name="Conector recto 9"/>
          <p:cNvCxnSpPr/>
          <p:nvPr/>
        </p:nvCxnSpPr>
        <p:spPr>
          <a:xfrm flipH="1">
            <a:off x="191224" y="4480215"/>
            <a:ext cx="1961"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flipH="1">
            <a:off x="8683881" y="4463117"/>
            <a:ext cx="1961"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flipH="1">
            <a:off x="114740" y="2431060"/>
            <a:ext cx="1961"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flipH="1">
            <a:off x="8697839" y="2437772"/>
            <a:ext cx="1961"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Conector recto 46"/>
          <p:cNvCxnSpPr>
            <a:endCxn id="4" idx="1"/>
          </p:cNvCxnSpPr>
          <p:nvPr/>
        </p:nvCxnSpPr>
        <p:spPr>
          <a:xfrm flipV="1">
            <a:off x="114740" y="2644907"/>
            <a:ext cx="325113" cy="91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ector recto 13">
            <a:hlinkClick r:id="rId9" action="ppaction://hlinksldjump"/>
          </p:cNvPr>
          <p:cNvCxnSpPr/>
          <p:nvPr/>
        </p:nvCxnSpPr>
        <p:spPr>
          <a:xfrm>
            <a:off x="1846643" y="1004551"/>
            <a:ext cx="27738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Conector recto 48">
            <a:hlinkClick r:id="rId10" action="ppaction://hlinksldjump"/>
          </p:cNvPr>
          <p:cNvCxnSpPr/>
          <p:nvPr/>
        </p:nvCxnSpPr>
        <p:spPr>
          <a:xfrm>
            <a:off x="6311602" y="933188"/>
            <a:ext cx="21251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Conector recto de flecha 62">
            <a:hlinkClick r:id="rId11" action="ppaction://hlinksldjump"/>
          </p:cNvPr>
          <p:cNvCxnSpPr/>
          <p:nvPr/>
        </p:nvCxnSpPr>
        <p:spPr>
          <a:xfrm>
            <a:off x="5013101" y="1275008"/>
            <a:ext cx="8596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0516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04932" y="352359"/>
            <a:ext cx="3508487" cy="587911"/>
          </a:xfrm>
        </p:spPr>
        <p:txBody>
          <a:bodyPr>
            <a:normAutofit fontScale="90000"/>
          </a:bodyPr>
          <a:lstStyle/>
          <a:p>
            <a:r>
              <a:rPr lang="es-PE" sz="3200" b="1" dirty="0" smtClean="0"/>
              <a:t>Competencia de las entidades </a:t>
            </a:r>
            <a:endParaRPr lang="es-PE" sz="3200" b="1" dirty="0"/>
          </a:p>
        </p:txBody>
      </p:sp>
      <p:sp>
        <p:nvSpPr>
          <p:cNvPr id="3" name="Marcador de contenido 2"/>
          <p:cNvSpPr>
            <a:spLocks noGrp="1"/>
          </p:cNvSpPr>
          <p:nvPr>
            <p:ph idx="1"/>
          </p:nvPr>
        </p:nvSpPr>
        <p:spPr>
          <a:xfrm>
            <a:off x="290178" y="1740378"/>
            <a:ext cx="4471786" cy="4971246"/>
          </a:xfrm>
        </p:spPr>
        <p:txBody>
          <a:bodyPr>
            <a:normAutofit fontScale="85000" lnSpcReduction="10000"/>
          </a:bodyPr>
          <a:lstStyle/>
          <a:p>
            <a:pPr algn="just"/>
            <a:r>
              <a:rPr lang="es-PE" sz="2400" b="1" dirty="0" smtClean="0"/>
              <a:t>Ley del Procedimiento Administrativo General </a:t>
            </a:r>
          </a:p>
          <a:p>
            <a:pPr marL="0" indent="0" algn="just">
              <a:buNone/>
            </a:pPr>
            <a:r>
              <a:rPr lang="es-PE" sz="2400" b="1" dirty="0"/>
              <a:t>Art. </a:t>
            </a:r>
            <a:r>
              <a:rPr lang="es-PE" sz="2400" b="1" dirty="0" smtClean="0"/>
              <a:t>61.- </a:t>
            </a:r>
            <a:r>
              <a:rPr lang="es-PE" sz="2400" dirty="0" smtClean="0"/>
              <a:t>La competencia de las entidades tiene su fuente en la Constitución y en la ley, y es reglamentada por las normas administrativas que de aquellas se derivan.</a:t>
            </a:r>
          </a:p>
          <a:p>
            <a:pPr marL="0" indent="0" algn="just">
              <a:buNone/>
            </a:pPr>
            <a:endParaRPr lang="es-PE" sz="2400" dirty="0"/>
          </a:p>
          <a:p>
            <a:pPr algn="just"/>
            <a:r>
              <a:rPr lang="es-PE" sz="2400" b="1" dirty="0" smtClean="0"/>
              <a:t>Ley Orgánica del Poder Ejecutivo</a:t>
            </a:r>
          </a:p>
          <a:p>
            <a:pPr marL="0" indent="0" algn="just">
              <a:buNone/>
            </a:pPr>
            <a:r>
              <a:rPr lang="es-PE" sz="2400" b="1" dirty="0" smtClean="0"/>
              <a:t>Art. I. del Título Preliminar.- Principio de legalidad </a:t>
            </a:r>
            <a:r>
              <a:rPr lang="es-PE" sz="2400" dirty="0" smtClean="0"/>
              <a:t>Las autoridades, funcionarios y servidores del Poder Ejecutivo están </a:t>
            </a:r>
            <a:r>
              <a:rPr lang="es-PE" sz="2400" b="1" u="sng" dirty="0" smtClean="0"/>
              <a:t>sometidos</a:t>
            </a:r>
            <a:r>
              <a:rPr lang="es-PE" sz="2400" dirty="0" smtClean="0"/>
              <a:t> a la Constitución Política del Perú, a las leyes y a las demás normas del ordenamiento jurídico. Desarrollan sus funciones dentro de las facultades que les estén conferidas.</a:t>
            </a:r>
            <a:endParaRPr lang="es-PE" sz="2400" dirty="0"/>
          </a:p>
        </p:txBody>
      </p:sp>
      <p:sp>
        <p:nvSpPr>
          <p:cNvPr id="4" name="CuadroTexto 3"/>
          <p:cNvSpPr txBox="1"/>
          <p:nvPr/>
        </p:nvSpPr>
        <p:spPr>
          <a:xfrm>
            <a:off x="1506883" y="940215"/>
            <a:ext cx="6104587" cy="1231106"/>
          </a:xfrm>
          <a:prstGeom prst="rect">
            <a:avLst/>
          </a:prstGeom>
          <a:noFill/>
        </p:spPr>
        <p:txBody>
          <a:bodyPr wrap="square" rtlCol="0">
            <a:spAutoFit/>
          </a:bodyPr>
          <a:lstStyle/>
          <a:p>
            <a:r>
              <a:rPr lang="es-PE" sz="2800" dirty="0">
                <a:solidFill>
                  <a:prstClr val="black"/>
                </a:solidFill>
              </a:rPr>
              <a:t>¿Dónde se establece la competencia de las entidades?</a:t>
            </a:r>
          </a:p>
          <a:p>
            <a:endParaRPr lang="es-PE" dirty="0">
              <a:solidFill>
                <a:prstClr val="black"/>
              </a:solidFill>
            </a:endParaRPr>
          </a:p>
        </p:txBody>
      </p:sp>
      <p:cxnSp>
        <p:nvCxnSpPr>
          <p:cNvPr id="8" name="Conector recto 7"/>
          <p:cNvCxnSpPr/>
          <p:nvPr/>
        </p:nvCxnSpPr>
        <p:spPr>
          <a:xfrm>
            <a:off x="4906906" y="1740385"/>
            <a:ext cx="9659" cy="4621785"/>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0" name="Diagrama 9"/>
          <p:cNvGraphicFramePr/>
          <p:nvPr>
            <p:extLst>
              <p:ext uri="{D42A27DB-BD31-4B8C-83A1-F6EECF244321}">
                <p14:modId xmlns:p14="http://schemas.microsoft.com/office/powerpoint/2010/main" val="2440963857"/>
              </p:ext>
            </p:extLst>
          </p:nvPr>
        </p:nvGraphicFramePr>
        <p:xfrm>
          <a:off x="5107547" y="1880316"/>
          <a:ext cx="3788535" cy="3845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número de diapositiva 4"/>
          <p:cNvSpPr>
            <a:spLocks noGrp="1"/>
          </p:cNvSpPr>
          <p:nvPr>
            <p:ph type="sldNum" sz="quarter" idx="12"/>
          </p:nvPr>
        </p:nvSpPr>
        <p:spPr/>
        <p:txBody>
          <a:bodyPr/>
          <a:lstStyle/>
          <a:p>
            <a:fld id="{22FEE790-EEBE-4441-BD0B-0FDCA33C6900}" type="slidenum">
              <a:rPr lang="es-PE" smtClean="0">
                <a:solidFill>
                  <a:prstClr val="black">
                    <a:tint val="75000"/>
                  </a:prstClr>
                </a:solidFill>
              </a:rPr>
              <a:pPr/>
              <a:t>3</a:t>
            </a:fld>
            <a:endParaRPr lang="es-PE">
              <a:solidFill>
                <a:prstClr val="black">
                  <a:tint val="75000"/>
                </a:prstClr>
              </a:solidFill>
            </a:endParaRPr>
          </a:p>
        </p:txBody>
      </p:sp>
    </p:spTree>
    <p:extLst>
      <p:ext uri="{BB962C8B-B14F-4D97-AF65-F5344CB8AC3E}">
        <p14:creationId xmlns:p14="http://schemas.microsoft.com/office/powerpoint/2010/main" val="8990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38557" y="294782"/>
            <a:ext cx="3967800" cy="575033"/>
          </a:xfrm>
        </p:spPr>
        <p:txBody>
          <a:bodyPr>
            <a:noAutofit/>
          </a:bodyPr>
          <a:lstStyle/>
          <a:p>
            <a:r>
              <a:rPr lang="es-PE" sz="3200" dirty="0" smtClean="0">
                <a:latin typeface="+mn-lt"/>
              </a:rPr>
              <a:t>Competencia de las entidades  </a:t>
            </a:r>
            <a:endParaRPr lang="es-PE" sz="3200" dirty="0">
              <a:latin typeface="+mn-lt"/>
            </a:endParaRPr>
          </a:p>
        </p:txBody>
      </p:sp>
      <p:sp>
        <p:nvSpPr>
          <p:cNvPr id="3" name="Marcador de contenido 2"/>
          <p:cNvSpPr>
            <a:spLocks noGrp="1"/>
          </p:cNvSpPr>
          <p:nvPr>
            <p:ph idx="1"/>
          </p:nvPr>
        </p:nvSpPr>
        <p:spPr>
          <a:xfrm>
            <a:off x="245100" y="1017432"/>
            <a:ext cx="4787320" cy="5473520"/>
          </a:xfrm>
        </p:spPr>
        <p:txBody>
          <a:bodyPr>
            <a:noAutofit/>
          </a:bodyPr>
          <a:lstStyle/>
          <a:p>
            <a:r>
              <a:rPr lang="es-PE" sz="2400" b="1" dirty="0" smtClean="0"/>
              <a:t>Ley Orgánica del Poder Ejecutivo (LOPE)</a:t>
            </a:r>
          </a:p>
          <a:p>
            <a:pPr marL="0" indent="0" algn="just">
              <a:buNone/>
            </a:pPr>
            <a:r>
              <a:rPr lang="es-PE" sz="2400" b="1" dirty="0" smtClean="0"/>
              <a:t>Art. 22.1 </a:t>
            </a:r>
            <a:r>
              <a:rPr lang="es-PE" sz="2400" dirty="0"/>
              <a:t>Los </a:t>
            </a:r>
            <a:r>
              <a:rPr lang="es-PE" sz="2400" u="sng" dirty="0"/>
              <a:t>Ministerios</a:t>
            </a:r>
            <a:r>
              <a:rPr lang="es-PE" sz="2400" dirty="0"/>
              <a:t> son organismos del Poder Ejecutivo que comprenden uno o varios </a:t>
            </a:r>
            <a:r>
              <a:rPr lang="es-PE" sz="2400" u="sng" dirty="0"/>
              <a:t>sectores</a:t>
            </a:r>
            <a:r>
              <a:rPr lang="es-PE" sz="2400" dirty="0"/>
              <a:t>, considerando su homogeneidad y finalidad</a:t>
            </a:r>
            <a:r>
              <a:rPr lang="es-PE" sz="2400" dirty="0" smtClean="0"/>
              <a:t>.</a:t>
            </a:r>
            <a:endParaRPr lang="es-PE" sz="2400" dirty="0"/>
          </a:p>
          <a:p>
            <a:pPr marL="0" indent="0" algn="just">
              <a:buNone/>
            </a:pPr>
            <a:r>
              <a:rPr lang="es-PE" sz="2400" b="1" dirty="0" smtClean="0"/>
              <a:t>Art. 22.2 </a:t>
            </a:r>
            <a:r>
              <a:rPr lang="es-PE" sz="2400" dirty="0"/>
              <a:t>Los Ministerios diseñan, establecen, ejecutan y supervisan políticas nacionales y sectoriales, asumiendo la </a:t>
            </a:r>
            <a:r>
              <a:rPr lang="es-PE" sz="2400" u="sng" dirty="0"/>
              <a:t>rectoría</a:t>
            </a:r>
            <a:r>
              <a:rPr lang="es-PE" sz="2400" dirty="0"/>
              <a:t> respecto de ellas. </a:t>
            </a:r>
            <a:endParaRPr lang="es-PE" sz="2400" dirty="0" smtClean="0"/>
          </a:p>
          <a:p>
            <a:pPr marL="0" indent="0" algn="just">
              <a:buNone/>
            </a:pPr>
            <a:r>
              <a:rPr lang="es-PE" sz="2400" b="1" dirty="0" smtClean="0"/>
              <a:t>Art. 22.4 </a:t>
            </a:r>
            <a:r>
              <a:rPr lang="es-PE" sz="2400" dirty="0"/>
              <a:t>El ámbito de competencia y estructura básica de cada uno de los Ministerios se establece en su Ley de Organización y </a:t>
            </a:r>
            <a:r>
              <a:rPr lang="es-PE" sz="2400" dirty="0" smtClean="0"/>
              <a:t>Funciones (LOF). </a:t>
            </a:r>
            <a:r>
              <a:rPr lang="es-PE" sz="2400" dirty="0"/>
              <a:t>Los Reglamentos de Organización y </a:t>
            </a:r>
            <a:r>
              <a:rPr lang="es-PE" sz="2400" dirty="0" smtClean="0"/>
              <a:t>Funciones (ROF) </a:t>
            </a:r>
            <a:r>
              <a:rPr lang="es-PE" sz="2400" dirty="0"/>
              <a:t>de los Ministerios son aprobados por decreto supremo con el voto aprobatorio del Consejo de </a:t>
            </a:r>
            <a:r>
              <a:rPr lang="es-PE" sz="2400" dirty="0" smtClean="0"/>
              <a:t>Ministros</a:t>
            </a:r>
            <a:r>
              <a:rPr lang="es-PE" sz="2400" dirty="0"/>
              <a:t>.</a:t>
            </a:r>
          </a:p>
        </p:txBody>
      </p:sp>
      <p:sp>
        <p:nvSpPr>
          <p:cNvPr id="7" name="Llamada de flecha a la izquierda 6"/>
          <p:cNvSpPr/>
          <p:nvPr/>
        </p:nvSpPr>
        <p:spPr>
          <a:xfrm>
            <a:off x="5568053" y="1425799"/>
            <a:ext cx="2076719" cy="1107583"/>
          </a:xfrm>
          <a:prstGeom prst="leftArrowCallout">
            <a:avLst>
              <a:gd name="adj1" fmla="val 35309"/>
              <a:gd name="adj2" fmla="val 34278"/>
              <a:gd name="adj3" fmla="val 25000"/>
              <a:gd name="adj4" fmla="val 78969"/>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PE" sz="2000" dirty="0">
                <a:solidFill>
                  <a:prstClr val="white"/>
                </a:solidFill>
              </a:rPr>
              <a:t>Sectores </a:t>
            </a:r>
            <a:endParaRPr lang="es-PE" dirty="0">
              <a:solidFill>
                <a:prstClr val="white"/>
              </a:solidFill>
            </a:endParaRPr>
          </a:p>
        </p:txBody>
      </p:sp>
      <p:sp>
        <p:nvSpPr>
          <p:cNvPr id="8" name="Llamada de flecha a la izquierda 7"/>
          <p:cNvSpPr/>
          <p:nvPr/>
        </p:nvSpPr>
        <p:spPr>
          <a:xfrm>
            <a:off x="5568054" y="3070544"/>
            <a:ext cx="2076719" cy="1107583"/>
          </a:xfrm>
          <a:prstGeom prst="leftArrowCallout">
            <a:avLst>
              <a:gd name="adj1" fmla="val 35309"/>
              <a:gd name="adj2" fmla="val 34278"/>
              <a:gd name="adj3" fmla="val 25000"/>
              <a:gd name="adj4" fmla="val 78969"/>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PE" sz="2000" dirty="0">
                <a:solidFill>
                  <a:prstClr val="white"/>
                </a:solidFill>
              </a:rPr>
              <a:t>Rectoría</a:t>
            </a:r>
            <a:endParaRPr lang="es-PE" dirty="0">
              <a:solidFill>
                <a:prstClr val="white"/>
              </a:solidFill>
            </a:endParaRPr>
          </a:p>
        </p:txBody>
      </p:sp>
      <p:sp>
        <p:nvSpPr>
          <p:cNvPr id="9" name="Llamada de flecha a la izquierda 8"/>
          <p:cNvSpPr/>
          <p:nvPr/>
        </p:nvSpPr>
        <p:spPr>
          <a:xfrm>
            <a:off x="5568053" y="4715387"/>
            <a:ext cx="2076719" cy="1107583"/>
          </a:xfrm>
          <a:prstGeom prst="leftArrowCallout">
            <a:avLst>
              <a:gd name="adj1" fmla="val 35309"/>
              <a:gd name="adj2" fmla="val 34278"/>
              <a:gd name="adj3" fmla="val 25000"/>
              <a:gd name="adj4" fmla="val 78969"/>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PE" sz="2000" dirty="0">
                <a:solidFill>
                  <a:prstClr val="white"/>
                </a:solidFill>
              </a:rPr>
              <a:t>Competencia Sectorial</a:t>
            </a:r>
          </a:p>
        </p:txBody>
      </p:sp>
      <p:sp>
        <p:nvSpPr>
          <p:cNvPr id="4" name="Marcador de número de diapositiva 3"/>
          <p:cNvSpPr>
            <a:spLocks noGrp="1"/>
          </p:cNvSpPr>
          <p:nvPr>
            <p:ph type="sldNum" sz="quarter" idx="12"/>
          </p:nvPr>
        </p:nvSpPr>
        <p:spPr/>
        <p:txBody>
          <a:bodyPr/>
          <a:lstStyle/>
          <a:p>
            <a:fld id="{22FEE790-EEBE-4441-BD0B-0FDCA33C6900}" type="slidenum">
              <a:rPr lang="es-PE" smtClean="0">
                <a:solidFill>
                  <a:prstClr val="black">
                    <a:tint val="75000"/>
                  </a:prstClr>
                </a:solidFill>
              </a:rPr>
              <a:pPr/>
              <a:t>4</a:t>
            </a:fld>
            <a:endParaRPr lang="es-PE">
              <a:solidFill>
                <a:prstClr val="black">
                  <a:tint val="75000"/>
                </a:prstClr>
              </a:solidFill>
            </a:endParaRPr>
          </a:p>
        </p:txBody>
      </p:sp>
    </p:spTree>
    <p:extLst>
      <p:ext uri="{BB962C8B-B14F-4D97-AF65-F5344CB8AC3E}">
        <p14:creationId xmlns:p14="http://schemas.microsoft.com/office/powerpoint/2010/main" val="1149208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91685" y="493914"/>
            <a:ext cx="3980780" cy="716700"/>
          </a:xfrm>
        </p:spPr>
        <p:txBody>
          <a:bodyPr>
            <a:normAutofit fontScale="90000"/>
          </a:bodyPr>
          <a:lstStyle/>
          <a:p>
            <a:r>
              <a:rPr lang="es-PE" sz="3600" b="1" dirty="0" smtClean="0"/>
              <a:t>Competencia de las entidades </a:t>
            </a:r>
            <a:endParaRPr lang="es-PE" sz="3600" b="1" dirty="0"/>
          </a:p>
        </p:txBody>
      </p:sp>
      <p:sp>
        <p:nvSpPr>
          <p:cNvPr id="3" name="Marcador de contenido 2"/>
          <p:cNvSpPr>
            <a:spLocks noGrp="1"/>
          </p:cNvSpPr>
          <p:nvPr>
            <p:ph idx="1"/>
          </p:nvPr>
        </p:nvSpPr>
        <p:spPr>
          <a:xfrm>
            <a:off x="669710" y="1635616"/>
            <a:ext cx="3792829" cy="4649274"/>
          </a:xfrm>
        </p:spPr>
        <p:txBody>
          <a:bodyPr>
            <a:noAutofit/>
          </a:bodyPr>
          <a:lstStyle/>
          <a:p>
            <a:pPr algn="just"/>
            <a:r>
              <a:rPr lang="es-PE" sz="2400" b="1" dirty="0" smtClean="0"/>
              <a:t>Ley Orgánica del Poder Ejecutivo </a:t>
            </a:r>
          </a:p>
          <a:p>
            <a:pPr marL="0" indent="0" algn="just">
              <a:buNone/>
            </a:pPr>
            <a:r>
              <a:rPr lang="es-PE" sz="2400" b="1" dirty="0" smtClean="0"/>
              <a:t>Artículo </a:t>
            </a:r>
            <a:r>
              <a:rPr lang="es-PE" sz="2400" b="1" dirty="0"/>
              <a:t>24</a:t>
            </a:r>
            <a:r>
              <a:rPr lang="es-PE" sz="2400" b="1" dirty="0" smtClean="0"/>
              <a:t>. Penúltimo párrafo:  </a:t>
            </a:r>
            <a:r>
              <a:rPr lang="es-PE" sz="2400" dirty="0" smtClean="0"/>
              <a:t>La </a:t>
            </a:r>
            <a:r>
              <a:rPr lang="es-PE" sz="2400" dirty="0"/>
              <a:t>Ley de organización y funciones de cada Ministerio establece su estructura básica y sus funciones</a:t>
            </a:r>
            <a:r>
              <a:rPr lang="es-PE" sz="2400" dirty="0" smtClean="0"/>
              <a:t>.</a:t>
            </a:r>
          </a:p>
          <a:p>
            <a:pPr marL="0" indent="0" algn="just">
              <a:buNone/>
            </a:pPr>
            <a:endParaRPr lang="es-PE" sz="2400" b="1" dirty="0"/>
          </a:p>
          <a:p>
            <a:pPr marL="0" indent="0" algn="just">
              <a:buNone/>
            </a:pPr>
            <a:r>
              <a:rPr lang="es-PE" sz="2400" b="1" dirty="0" smtClean="0"/>
              <a:t>LOF: </a:t>
            </a:r>
            <a:r>
              <a:rPr lang="es-PE" sz="2400" dirty="0" smtClean="0"/>
              <a:t>En el caso del Ministerio de Cultura estaríamos hablando de la Ley de Creación del Ministerio de Cultura. </a:t>
            </a:r>
            <a:endParaRPr lang="es-PE" sz="2400" b="1" dirty="0" smtClean="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3633" y="2240924"/>
            <a:ext cx="3311978" cy="2463284"/>
          </a:xfrm>
          <a:prstGeom prst="rect">
            <a:avLst/>
          </a:prstGeom>
        </p:spPr>
      </p:pic>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5</a:t>
            </a:fld>
            <a:endParaRPr lang="es-PE">
              <a:solidFill>
                <a:prstClr val="black">
                  <a:tint val="75000"/>
                </a:prstClr>
              </a:solidFill>
            </a:endParaRPr>
          </a:p>
        </p:txBody>
      </p:sp>
    </p:spTree>
    <p:extLst>
      <p:ext uri="{BB962C8B-B14F-4D97-AF65-F5344CB8AC3E}">
        <p14:creationId xmlns:p14="http://schemas.microsoft.com/office/powerpoint/2010/main" val="1661017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2293" y="558309"/>
            <a:ext cx="3775925" cy="665184"/>
          </a:xfrm>
        </p:spPr>
        <p:txBody>
          <a:bodyPr>
            <a:normAutofit fontScale="90000"/>
          </a:bodyPr>
          <a:lstStyle/>
          <a:p>
            <a:r>
              <a:rPr lang="es-PE" sz="3200" dirty="0" smtClean="0">
                <a:latin typeface="+mn-lt"/>
              </a:rPr>
              <a:t>Competencia de los órganos</a:t>
            </a:r>
            <a:endParaRPr lang="es-PE" sz="3200" dirty="0">
              <a:latin typeface="+mn-lt"/>
            </a:endParaRPr>
          </a:p>
        </p:txBody>
      </p:sp>
      <p:sp>
        <p:nvSpPr>
          <p:cNvPr id="3" name="Marcador de contenido 2"/>
          <p:cNvSpPr>
            <a:spLocks noGrp="1"/>
          </p:cNvSpPr>
          <p:nvPr>
            <p:ph idx="1"/>
          </p:nvPr>
        </p:nvSpPr>
        <p:spPr>
          <a:xfrm>
            <a:off x="522444" y="1928656"/>
            <a:ext cx="4519679" cy="4351338"/>
          </a:xfrm>
        </p:spPr>
        <p:txBody>
          <a:bodyPr>
            <a:normAutofit fontScale="92500" lnSpcReduction="20000"/>
          </a:bodyPr>
          <a:lstStyle/>
          <a:p>
            <a:pPr algn="just"/>
            <a:r>
              <a:rPr lang="es-PE" b="1" dirty="0"/>
              <a:t>Ley del Procedimiento Administrativo </a:t>
            </a:r>
            <a:r>
              <a:rPr lang="es-PE" b="1" dirty="0" smtClean="0"/>
              <a:t>General</a:t>
            </a:r>
          </a:p>
          <a:p>
            <a:pPr algn="just"/>
            <a:endParaRPr lang="es-PE" b="1" dirty="0"/>
          </a:p>
          <a:p>
            <a:pPr marL="0" indent="0" algn="just">
              <a:buNone/>
            </a:pPr>
            <a:r>
              <a:rPr lang="es-PE" b="1" dirty="0"/>
              <a:t>Artículo 65.- </a:t>
            </a:r>
            <a:r>
              <a:rPr lang="es-PE" dirty="0"/>
              <a:t>El ejercicio de la competencia es una obligación directa del órgano administrativo que la tenga atribuida como propia (…) </a:t>
            </a:r>
            <a:endParaRPr lang="es-PE" dirty="0" smtClean="0"/>
          </a:p>
          <a:p>
            <a:pPr marL="0" indent="0" algn="just">
              <a:buNone/>
            </a:pPr>
            <a:endParaRPr lang="es-PE" dirty="0"/>
          </a:p>
          <a:p>
            <a:pPr marL="0" indent="0" algn="just">
              <a:buNone/>
            </a:pPr>
            <a:r>
              <a:rPr lang="es-PE" b="1" dirty="0"/>
              <a:t>Artículo 63.- </a:t>
            </a:r>
            <a:r>
              <a:rPr lang="es-PE" dirty="0"/>
              <a:t>Carácter inalienable de la competencia administrativa </a:t>
            </a:r>
          </a:p>
          <a:p>
            <a:endParaRPr lang="es-PE"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2042" y="2534655"/>
            <a:ext cx="2084718" cy="3139340"/>
          </a:xfrm>
          <a:prstGeom prst="rect">
            <a:avLst/>
          </a:prstGeom>
        </p:spPr>
      </p:pic>
      <p:sp>
        <p:nvSpPr>
          <p:cNvPr id="5" name="Marcador de número de diapositiva 4"/>
          <p:cNvSpPr>
            <a:spLocks noGrp="1"/>
          </p:cNvSpPr>
          <p:nvPr>
            <p:ph type="sldNum" sz="quarter" idx="12"/>
          </p:nvPr>
        </p:nvSpPr>
        <p:spPr/>
        <p:txBody>
          <a:bodyPr/>
          <a:lstStyle/>
          <a:p>
            <a:fld id="{22FEE790-EEBE-4441-BD0B-0FDCA33C6900}" type="slidenum">
              <a:rPr lang="es-PE" smtClean="0">
                <a:solidFill>
                  <a:prstClr val="black">
                    <a:tint val="75000"/>
                  </a:prstClr>
                </a:solidFill>
              </a:rPr>
              <a:pPr/>
              <a:t>6</a:t>
            </a:fld>
            <a:endParaRPr lang="es-PE">
              <a:solidFill>
                <a:prstClr val="black">
                  <a:tint val="75000"/>
                </a:prstClr>
              </a:solidFill>
            </a:endParaRPr>
          </a:p>
        </p:txBody>
      </p:sp>
    </p:spTree>
    <p:extLst>
      <p:ext uri="{BB962C8B-B14F-4D97-AF65-F5344CB8AC3E}">
        <p14:creationId xmlns:p14="http://schemas.microsoft.com/office/powerpoint/2010/main" val="3384407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88708" y="159066"/>
            <a:ext cx="3728435" cy="575032"/>
          </a:xfrm>
        </p:spPr>
        <p:txBody>
          <a:bodyPr>
            <a:noAutofit/>
          </a:bodyPr>
          <a:lstStyle/>
          <a:p>
            <a:r>
              <a:rPr lang="es-PE" sz="3200" dirty="0" smtClean="0">
                <a:latin typeface="+mn-lt"/>
              </a:rPr>
              <a:t>Competencia de los órganos</a:t>
            </a:r>
            <a:endParaRPr lang="es-PE" sz="3200" dirty="0">
              <a:latin typeface="+mn-lt"/>
            </a:endParaRPr>
          </a:p>
        </p:txBody>
      </p:sp>
      <p:sp>
        <p:nvSpPr>
          <p:cNvPr id="3" name="Marcador de contenido 2"/>
          <p:cNvSpPr>
            <a:spLocks noGrp="1"/>
          </p:cNvSpPr>
          <p:nvPr>
            <p:ph idx="1"/>
          </p:nvPr>
        </p:nvSpPr>
        <p:spPr>
          <a:xfrm>
            <a:off x="280169" y="850014"/>
            <a:ext cx="4617077" cy="5885643"/>
          </a:xfrm>
        </p:spPr>
        <p:txBody>
          <a:bodyPr>
            <a:noAutofit/>
          </a:bodyPr>
          <a:lstStyle/>
          <a:p>
            <a:pPr algn="just"/>
            <a:r>
              <a:rPr lang="es-PE" sz="2200" b="1" dirty="0" smtClean="0"/>
              <a:t>Ley Orgánica del Poder Ejecutivo </a:t>
            </a:r>
          </a:p>
          <a:p>
            <a:pPr marL="0" indent="0" algn="just">
              <a:buNone/>
            </a:pPr>
            <a:r>
              <a:rPr lang="es-PE" sz="2200" b="1" dirty="0" smtClean="0"/>
              <a:t>Artículo 3.1.- </a:t>
            </a:r>
            <a:r>
              <a:rPr lang="es-PE" sz="2200" dirty="0"/>
              <a:t>Las normas de organización y funciones distinguen aquellas que son sustantivas de cada entidad de aquellas que son de administración interna; y establecen la </a:t>
            </a:r>
            <a:r>
              <a:rPr lang="es-PE" sz="2200" u="sng" dirty="0"/>
              <a:t>relación jerárquica de autoridad, responsabilidad y subordinación</a:t>
            </a:r>
            <a:r>
              <a:rPr lang="es-PE" sz="2200" dirty="0"/>
              <a:t> que existe entre las unidades u </a:t>
            </a:r>
            <a:r>
              <a:rPr lang="es-PE" sz="2200" dirty="0" smtClean="0"/>
              <a:t>órganos </a:t>
            </a:r>
            <a:r>
              <a:rPr lang="es-PE" sz="2200" dirty="0"/>
              <a:t>de trabajo</a:t>
            </a:r>
            <a:r>
              <a:rPr lang="es-PE" sz="2200" dirty="0" smtClean="0"/>
              <a:t>.</a:t>
            </a:r>
          </a:p>
          <a:p>
            <a:pPr marL="0" indent="0" algn="just">
              <a:buNone/>
            </a:pPr>
            <a:r>
              <a:rPr lang="es-PE" sz="2200" b="1" dirty="0" smtClean="0"/>
              <a:t>Artículo 3.2.- </a:t>
            </a:r>
            <a:r>
              <a:rPr lang="es-PE" sz="2200" dirty="0"/>
              <a:t>Los órganos de línea ejercen las funciones sustantivas y su estructura no incluye unidades de administración interna. Realizan sus </a:t>
            </a:r>
            <a:r>
              <a:rPr lang="es-PE" sz="2200" dirty="0" smtClean="0"/>
              <a:t>funciones </a:t>
            </a:r>
            <a:r>
              <a:rPr lang="es-PE" sz="2200" dirty="0"/>
              <a:t>coordinando con los respectivos niveles de gobierno</a:t>
            </a:r>
            <a:r>
              <a:rPr lang="es-PE" sz="2200" dirty="0" smtClean="0"/>
              <a:t>.</a:t>
            </a:r>
          </a:p>
          <a:p>
            <a:pPr marL="0" indent="0" algn="just">
              <a:buNone/>
            </a:pPr>
            <a:r>
              <a:rPr lang="es-PE" sz="2200" b="1" dirty="0"/>
              <a:t>Artículo 4.- </a:t>
            </a:r>
            <a:r>
              <a:rPr lang="es-PE" sz="2200" dirty="0"/>
              <a:t>Los Ministerios y Entidades Públicas del Poder Ejecutivo ejercen sus competencias exclusivas en todo el territorio nacional con arreglo a sus atribuciones y según lo disponga su normatividad específica y están sujetos a la política nacional y sectorial.</a:t>
            </a:r>
          </a:p>
        </p:txBody>
      </p:sp>
      <p:graphicFrame>
        <p:nvGraphicFramePr>
          <p:cNvPr id="5" name="Diagrama 4"/>
          <p:cNvGraphicFramePr/>
          <p:nvPr>
            <p:extLst>
              <p:ext uri="{D42A27DB-BD31-4B8C-83A1-F6EECF244321}">
                <p14:modId xmlns:p14="http://schemas.microsoft.com/office/powerpoint/2010/main" val="4187908346"/>
              </p:ext>
            </p:extLst>
          </p:nvPr>
        </p:nvGraphicFramePr>
        <p:xfrm>
          <a:off x="5716074" y="1539136"/>
          <a:ext cx="2948188" cy="2221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Conector recto 6"/>
          <p:cNvCxnSpPr/>
          <p:nvPr/>
        </p:nvCxnSpPr>
        <p:spPr>
          <a:xfrm>
            <a:off x="5235062" y="965918"/>
            <a:ext cx="28977" cy="543488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4" name="Diagrama 3"/>
          <p:cNvGraphicFramePr/>
          <p:nvPr>
            <p:extLst>
              <p:ext uri="{D42A27DB-BD31-4B8C-83A1-F6EECF244321}">
                <p14:modId xmlns:p14="http://schemas.microsoft.com/office/powerpoint/2010/main" val="2077456363"/>
              </p:ext>
            </p:extLst>
          </p:nvPr>
        </p:nvGraphicFramePr>
        <p:xfrm>
          <a:off x="5785486" y="3654755"/>
          <a:ext cx="2888491" cy="28349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CuadroTexto 5"/>
          <p:cNvSpPr txBox="1"/>
          <p:nvPr/>
        </p:nvSpPr>
        <p:spPr>
          <a:xfrm>
            <a:off x="6809760" y="1075498"/>
            <a:ext cx="763073" cy="1200329"/>
          </a:xfrm>
          <a:prstGeom prst="rect">
            <a:avLst/>
          </a:prstGeom>
          <a:noFill/>
        </p:spPr>
        <p:txBody>
          <a:bodyPr wrap="square" rtlCol="0">
            <a:spAutoFit/>
          </a:bodyPr>
          <a:lstStyle/>
          <a:p>
            <a:r>
              <a:rPr lang="es-PE" sz="3600" b="1" dirty="0">
                <a:solidFill>
                  <a:prstClr val="black"/>
                </a:solidFill>
              </a:rPr>
              <a:t>ROF</a:t>
            </a:r>
          </a:p>
        </p:txBody>
      </p:sp>
      <p:sp>
        <p:nvSpPr>
          <p:cNvPr id="8" name="Marcador de número de diapositiva 7"/>
          <p:cNvSpPr>
            <a:spLocks noGrp="1"/>
          </p:cNvSpPr>
          <p:nvPr>
            <p:ph type="sldNum" sz="quarter" idx="12"/>
          </p:nvPr>
        </p:nvSpPr>
        <p:spPr/>
        <p:txBody>
          <a:bodyPr/>
          <a:lstStyle/>
          <a:p>
            <a:fld id="{22FEE790-EEBE-4441-BD0B-0FDCA33C6900}" type="slidenum">
              <a:rPr lang="es-PE" smtClean="0">
                <a:solidFill>
                  <a:prstClr val="black">
                    <a:tint val="75000"/>
                  </a:prstClr>
                </a:solidFill>
              </a:rPr>
              <a:pPr/>
              <a:t>7</a:t>
            </a:fld>
            <a:endParaRPr lang="es-PE">
              <a:solidFill>
                <a:prstClr val="black">
                  <a:tint val="75000"/>
                </a:prstClr>
              </a:solidFill>
            </a:endParaRPr>
          </a:p>
        </p:txBody>
      </p:sp>
    </p:spTree>
    <p:extLst>
      <p:ext uri="{BB962C8B-B14F-4D97-AF65-F5344CB8AC3E}">
        <p14:creationId xmlns:p14="http://schemas.microsoft.com/office/powerpoint/2010/main" val="1207293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4052" y="287852"/>
            <a:ext cx="3845551" cy="510638"/>
          </a:xfrm>
        </p:spPr>
        <p:txBody>
          <a:bodyPr>
            <a:noAutofit/>
          </a:bodyPr>
          <a:lstStyle/>
          <a:p>
            <a:r>
              <a:rPr lang="es-PE" sz="3200" dirty="0" smtClean="0">
                <a:latin typeface="+mn-lt"/>
              </a:rPr>
              <a:t>Competencias de los órganos </a:t>
            </a:r>
            <a:endParaRPr lang="es-PE" sz="3200" dirty="0">
              <a:latin typeface="+mn-lt"/>
            </a:endParaRPr>
          </a:p>
        </p:txBody>
      </p:sp>
      <p:sp>
        <p:nvSpPr>
          <p:cNvPr id="3" name="Marcador de contenido 2"/>
          <p:cNvSpPr>
            <a:spLocks noGrp="1"/>
          </p:cNvSpPr>
          <p:nvPr>
            <p:ph idx="1"/>
          </p:nvPr>
        </p:nvSpPr>
        <p:spPr>
          <a:xfrm>
            <a:off x="302670" y="978798"/>
            <a:ext cx="4134119" cy="5525037"/>
          </a:xfrm>
        </p:spPr>
        <p:txBody>
          <a:bodyPr>
            <a:normAutofit fontScale="77500" lnSpcReduction="20000"/>
          </a:bodyPr>
          <a:lstStyle/>
          <a:p>
            <a:pPr algn="just"/>
            <a:r>
              <a:rPr lang="es-PE" b="1" dirty="0"/>
              <a:t>Ley Orgánica del Poder Ejecutivo </a:t>
            </a:r>
          </a:p>
          <a:p>
            <a:pPr marL="0" indent="0" algn="just">
              <a:buNone/>
            </a:pPr>
            <a:r>
              <a:rPr lang="es-PE" b="1" dirty="0"/>
              <a:t>Artículo 24.- </a:t>
            </a:r>
            <a:r>
              <a:rPr lang="es-PE" dirty="0"/>
              <a:t>El Reglamento de Organización y Funciones establece la estructura orgánica de los Ministerios y las funciones y atribuciones de sus órganos. Se aprueba mediante decreto supremo, con el voto aprobatorio del Consejo de Ministros.</a:t>
            </a:r>
          </a:p>
          <a:p>
            <a:pPr marL="0" indent="0" algn="just">
              <a:buNone/>
            </a:pPr>
            <a:r>
              <a:rPr lang="es-PE" b="1" dirty="0"/>
              <a:t>Artículo </a:t>
            </a:r>
            <a:r>
              <a:rPr lang="es-PE" b="1" dirty="0" smtClean="0"/>
              <a:t>13.2.- </a:t>
            </a:r>
            <a:r>
              <a:rPr lang="es-PE" dirty="0"/>
              <a:t>Los reglamentos se ajustan a los principios de competencia, transparencia y jerarquía. No pueden transgredir ni desnaturalizar la ley. Se aprueban, dentro del plazo establecido, mediante decreto supremo, salvo disposición expresa con rango de ley.</a:t>
            </a:r>
          </a:p>
        </p:txBody>
      </p:sp>
      <p:graphicFrame>
        <p:nvGraphicFramePr>
          <p:cNvPr id="4" name="Diagrama 3"/>
          <p:cNvGraphicFramePr/>
          <p:nvPr>
            <p:extLst>
              <p:ext uri="{D42A27DB-BD31-4B8C-83A1-F6EECF244321}">
                <p14:modId xmlns:p14="http://schemas.microsoft.com/office/powerpoint/2010/main" val="2009725605"/>
              </p:ext>
            </p:extLst>
          </p:nvPr>
        </p:nvGraphicFramePr>
        <p:xfrm>
          <a:off x="4341309" y="978794"/>
          <a:ext cx="4564487" cy="2789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a 4"/>
          <p:cNvGraphicFramePr/>
          <p:nvPr>
            <p:extLst>
              <p:ext uri="{D42A27DB-BD31-4B8C-83A1-F6EECF244321}">
                <p14:modId xmlns:p14="http://schemas.microsoft.com/office/powerpoint/2010/main" val="1664151907"/>
              </p:ext>
            </p:extLst>
          </p:nvPr>
        </p:nvGraphicFramePr>
        <p:xfrm>
          <a:off x="3987139" y="3887979"/>
          <a:ext cx="5276045" cy="24485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8</a:t>
            </a:fld>
            <a:endParaRPr lang="es-PE">
              <a:solidFill>
                <a:prstClr val="black">
                  <a:tint val="75000"/>
                </a:prstClr>
              </a:solidFill>
            </a:endParaRPr>
          </a:p>
        </p:txBody>
      </p:sp>
    </p:spTree>
    <p:extLst>
      <p:ext uri="{BB962C8B-B14F-4D97-AF65-F5344CB8AC3E}">
        <p14:creationId xmlns:p14="http://schemas.microsoft.com/office/powerpoint/2010/main" val="3840043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341997"/>
            <a:ext cx="7886700" cy="5718592"/>
          </a:xfrm>
        </p:spPr>
        <p:txBody>
          <a:bodyPr/>
          <a:lstStyle/>
          <a:p>
            <a:pPr marL="0" indent="0">
              <a:buNone/>
            </a:pPr>
            <a:r>
              <a:rPr lang="es-PE" b="1" dirty="0" smtClean="0"/>
              <a:t>ESTRUCTURA BÁSICA DE UNA ENTIDAD DEL PODER EJECUTIVO</a:t>
            </a:r>
            <a:endParaRPr lang="es-PE" b="1" dirty="0"/>
          </a:p>
        </p:txBody>
      </p:sp>
      <p:sp>
        <p:nvSpPr>
          <p:cNvPr id="4" name="Cara sonriente 3"/>
          <p:cNvSpPr/>
          <p:nvPr/>
        </p:nvSpPr>
        <p:spPr>
          <a:xfrm>
            <a:off x="4234604" y="1066049"/>
            <a:ext cx="1019839" cy="124499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PE">
              <a:solidFill>
                <a:prstClr val="white"/>
              </a:solidFill>
            </a:endParaRPr>
          </a:p>
        </p:txBody>
      </p:sp>
      <p:cxnSp>
        <p:nvCxnSpPr>
          <p:cNvPr id="5" name="Conector recto 4"/>
          <p:cNvCxnSpPr/>
          <p:nvPr/>
        </p:nvCxnSpPr>
        <p:spPr>
          <a:xfrm>
            <a:off x="4747865" y="3255690"/>
            <a:ext cx="644005" cy="443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Conector recto 5"/>
          <p:cNvCxnSpPr/>
          <p:nvPr/>
        </p:nvCxnSpPr>
        <p:spPr>
          <a:xfrm flipV="1">
            <a:off x="5387247" y="3350204"/>
            <a:ext cx="375736" cy="34850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ector recto 6"/>
          <p:cNvCxnSpPr/>
          <p:nvPr/>
        </p:nvCxnSpPr>
        <p:spPr>
          <a:xfrm flipH="1">
            <a:off x="4135327" y="3255767"/>
            <a:ext cx="603020" cy="49536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ector recto 7"/>
          <p:cNvCxnSpPr/>
          <p:nvPr/>
        </p:nvCxnSpPr>
        <p:spPr>
          <a:xfrm flipH="1" flipV="1">
            <a:off x="3813568" y="3524465"/>
            <a:ext cx="321758" cy="216271"/>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flipH="1">
            <a:off x="4132212" y="4668345"/>
            <a:ext cx="624760" cy="11956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ector recto 9"/>
          <p:cNvCxnSpPr/>
          <p:nvPr/>
        </p:nvCxnSpPr>
        <p:spPr>
          <a:xfrm>
            <a:off x="4738345" y="4643454"/>
            <a:ext cx="670268" cy="116971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a:off x="4735174" y="2324235"/>
            <a:ext cx="12692" cy="2319127"/>
          </a:xfrm>
          <a:prstGeom prst="line">
            <a:avLst/>
          </a:prstGeom>
        </p:spPr>
        <p:style>
          <a:lnRef idx="1">
            <a:schemeClr val="accent1"/>
          </a:lnRef>
          <a:fillRef idx="0">
            <a:schemeClr val="accent1"/>
          </a:fillRef>
          <a:effectRef idx="0">
            <a:schemeClr val="accent1"/>
          </a:effectRef>
          <a:fontRef idx="minor">
            <a:schemeClr val="tx1"/>
          </a:fontRef>
        </p:style>
      </p:cxnSp>
      <p:sp>
        <p:nvSpPr>
          <p:cNvPr id="12" name="Abrir llave 11"/>
          <p:cNvSpPr/>
          <p:nvPr/>
        </p:nvSpPr>
        <p:spPr>
          <a:xfrm>
            <a:off x="2597150" y="1066049"/>
            <a:ext cx="173573" cy="1244992"/>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PE">
              <a:solidFill>
                <a:prstClr val="black"/>
              </a:solidFill>
            </a:endParaRPr>
          </a:p>
        </p:txBody>
      </p:sp>
      <p:sp>
        <p:nvSpPr>
          <p:cNvPr id="13" name="Abrir llave 12"/>
          <p:cNvSpPr/>
          <p:nvPr/>
        </p:nvSpPr>
        <p:spPr>
          <a:xfrm>
            <a:off x="2597104" y="2573031"/>
            <a:ext cx="154002" cy="1921701"/>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PE">
              <a:solidFill>
                <a:prstClr val="black"/>
              </a:solidFill>
            </a:endParaRPr>
          </a:p>
        </p:txBody>
      </p:sp>
      <p:sp>
        <p:nvSpPr>
          <p:cNvPr id="15" name="Abrir llave 14"/>
          <p:cNvSpPr/>
          <p:nvPr/>
        </p:nvSpPr>
        <p:spPr>
          <a:xfrm>
            <a:off x="2589833" y="4955171"/>
            <a:ext cx="171818" cy="127705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PE">
              <a:solidFill>
                <a:prstClr val="black"/>
              </a:solidFill>
            </a:endParaRPr>
          </a:p>
        </p:txBody>
      </p:sp>
      <p:sp>
        <p:nvSpPr>
          <p:cNvPr id="16" name="Rectangle 13"/>
          <p:cNvSpPr>
            <a:spLocks noChangeArrowheads="1"/>
          </p:cNvSpPr>
          <p:nvPr/>
        </p:nvSpPr>
        <p:spPr bwMode="auto">
          <a:xfrm>
            <a:off x="1379649" y="7260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E">
              <a:solidFill>
                <a:prstClr val="black"/>
              </a:solidFill>
            </a:endParaRPr>
          </a:p>
        </p:txBody>
      </p:sp>
      <p:sp>
        <p:nvSpPr>
          <p:cNvPr id="17" name="Rectangle 14"/>
          <p:cNvSpPr>
            <a:spLocks noChangeArrowheads="1"/>
          </p:cNvSpPr>
          <p:nvPr/>
        </p:nvSpPr>
        <p:spPr bwMode="auto">
          <a:xfrm>
            <a:off x="1465800" y="1307571"/>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s-PE">
                <a:solidFill>
                  <a:prstClr val="black"/>
                </a:solidFill>
                <a:latin typeface="Arial" panose="020B0604020202020204" pitchFamily="34" charset="0"/>
              </a:rPr>
              <a:t/>
            </a:r>
            <a:br>
              <a:rPr lang="es-PE">
                <a:solidFill>
                  <a:prstClr val="black"/>
                </a:solidFill>
                <a:latin typeface="Arial" panose="020B0604020202020204" pitchFamily="34" charset="0"/>
              </a:rPr>
            </a:br>
            <a:endParaRPr lang="es-PE">
              <a:solidFill>
                <a:prstClr val="black"/>
              </a:solidFill>
              <a:latin typeface="Arial" panose="020B0604020202020204" pitchFamily="34" charset="0"/>
            </a:endParaRPr>
          </a:p>
          <a:p>
            <a:pPr eaLnBrk="0" fontAlgn="base" hangingPunct="0">
              <a:spcBef>
                <a:spcPct val="0"/>
              </a:spcBef>
              <a:spcAft>
                <a:spcPct val="0"/>
              </a:spcAft>
            </a:pPr>
            <a:endParaRPr lang="es-PE">
              <a:solidFill>
                <a:prstClr val="black"/>
              </a:solidFill>
              <a:latin typeface="Arial" panose="020B0604020202020204" pitchFamily="34" charset="0"/>
            </a:endParaRPr>
          </a:p>
        </p:txBody>
      </p:sp>
      <p:sp>
        <p:nvSpPr>
          <p:cNvPr id="35" name="CuadroTexto 34"/>
          <p:cNvSpPr txBox="1"/>
          <p:nvPr/>
        </p:nvSpPr>
        <p:spPr>
          <a:xfrm>
            <a:off x="2806702" y="1449039"/>
            <a:ext cx="1139780" cy="646331"/>
          </a:xfrm>
          <a:prstGeom prst="rect">
            <a:avLst/>
          </a:prstGeom>
          <a:noFill/>
        </p:spPr>
        <p:txBody>
          <a:bodyPr wrap="square" rtlCol="0">
            <a:spAutoFit/>
          </a:bodyPr>
          <a:lstStyle/>
          <a:p>
            <a:r>
              <a:rPr lang="es-PE" dirty="0">
                <a:solidFill>
                  <a:prstClr val="black"/>
                </a:solidFill>
                <a:hlinkClick r:id="rId2" action="ppaction://hlinksldjump"/>
              </a:rPr>
              <a:t>Alta Dirección</a:t>
            </a:r>
            <a:endParaRPr lang="es-PE" dirty="0">
              <a:solidFill>
                <a:prstClr val="black"/>
              </a:solidFill>
            </a:endParaRPr>
          </a:p>
        </p:txBody>
      </p:sp>
      <p:sp>
        <p:nvSpPr>
          <p:cNvPr id="36" name="CuadroTexto 35"/>
          <p:cNvSpPr txBox="1"/>
          <p:nvPr/>
        </p:nvSpPr>
        <p:spPr>
          <a:xfrm>
            <a:off x="2747956" y="3216324"/>
            <a:ext cx="1139780" cy="646331"/>
          </a:xfrm>
          <a:prstGeom prst="rect">
            <a:avLst/>
          </a:prstGeom>
          <a:noFill/>
        </p:spPr>
        <p:txBody>
          <a:bodyPr wrap="square" rtlCol="0">
            <a:spAutoFit/>
          </a:bodyPr>
          <a:lstStyle/>
          <a:p>
            <a:pPr algn="ctr"/>
            <a:r>
              <a:rPr lang="es-PE" dirty="0">
                <a:solidFill>
                  <a:prstClr val="black"/>
                </a:solidFill>
              </a:rPr>
              <a:t>Órganos de </a:t>
            </a:r>
            <a:r>
              <a:rPr lang="es-PE" dirty="0">
                <a:solidFill>
                  <a:prstClr val="black"/>
                </a:solidFill>
                <a:hlinkClick r:id="rId3" action="ppaction://hlinksldjump"/>
              </a:rPr>
              <a:t>Apoyo</a:t>
            </a:r>
            <a:endParaRPr lang="es-PE" dirty="0">
              <a:solidFill>
                <a:prstClr val="black"/>
              </a:solidFill>
            </a:endParaRPr>
          </a:p>
        </p:txBody>
      </p:sp>
      <p:sp>
        <p:nvSpPr>
          <p:cNvPr id="37" name="CuadroTexto 36"/>
          <p:cNvSpPr txBox="1"/>
          <p:nvPr/>
        </p:nvSpPr>
        <p:spPr>
          <a:xfrm>
            <a:off x="4132257" y="6030364"/>
            <a:ext cx="1405823" cy="646331"/>
          </a:xfrm>
          <a:prstGeom prst="rect">
            <a:avLst/>
          </a:prstGeom>
          <a:noFill/>
        </p:spPr>
        <p:txBody>
          <a:bodyPr wrap="square" rtlCol="0">
            <a:spAutoFit/>
          </a:bodyPr>
          <a:lstStyle/>
          <a:p>
            <a:pPr algn="ctr"/>
            <a:r>
              <a:rPr lang="es-PE" dirty="0">
                <a:solidFill>
                  <a:prstClr val="black"/>
                </a:solidFill>
                <a:hlinkClick r:id="rId4" action="ppaction://hlinksldjump"/>
              </a:rPr>
              <a:t>Órganos de Línea</a:t>
            </a:r>
            <a:endParaRPr lang="es-PE" dirty="0">
              <a:solidFill>
                <a:prstClr val="black"/>
              </a:solidFill>
            </a:endParaRPr>
          </a:p>
        </p:txBody>
      </p:sp>
      <p:sp>
        <p:nvSpPr>
          <p:cNvPr id="38" name="CuadroTexto 37"/>
          <p:cNvSpPr txBox="1"/>
          <p:nvPr/>
        </p:nvSpPr>
        <p:spPr>
          <a:xfrm>
            <a:off x="5723416" y="3183531"/>
            <a:ext cx="1357987" cy="923330"/>
          </a:xfrm>
          <a:prstGeom prst="rect">
            <a:avLst/>
          </a:prstGeom>
          <a:noFill/>
        </p:spPr>
        <p:txBody>
          <a:bodyPr wrap="square" rtlCol="0">
            <a:spAutoFit/>
          </a:bodyPr>
          <a:lstStyle/>
          <a:p>
            <a:pPr algn="ctr"/>
            <a:r>
              <a:rPr lang="es-PE" dirty="0">
                <a:solidFill>
                  <a:prstClr val="black"/>
                </a:solidFill>
                <a:hlinkClick r:id="rId5" action="ppaction://hlinksldjump"/>
              </a:rPr>
              <a:t>Órganos de Asesoramiento</a:t>
            </a:r>
            <a:endParaRPr lang="es-PE" dirty="0">
              <a:solidFill>
                <a:prstClr val="black"/>
              </a:solidFill>
            </a:endParaRPr>
          </a:p>
        </p:txBody>
      </p:sp>
      <p:sp>
        <p:nvSpPr>
          <p:cNvPr id="24" name="CuadroTexto 23"/>
          <p:cNvSpPr txBox="1"/>
          <p:nvPr/>
        </p:nvSpPr>
        <p:spPr>
          <a:xfrm>
            <a:off x="1313808" y="3045291"/>
            <a:ext cx="1195901" cy="1477328"/>
          </a:xfrm>
          <a:prstGeom prst="rect">
            <a:avLst/>
          </a:prstGeom>
          <a:noFill/>
        </p:spPr>
        <p:txBody>
          <a:bodyPr wrap="square" rtlCol="0">
            <a:spAutoFit/>
          </a:bodyPr>
          <a:lstStyle/>
          <a:p>
            <a:pPr algn="ctr"/>
            <a:r>
              <a:rPr lang="es-PE" dirty="0">
                <a:solidFill>
                  <a:prstClr val="black"/>
                </a:solidFill>
              </a:rPr>
              <a:t>Funciones de Administración Interna</a:t>
            </a:r>
          </a:p>
        </p:txBody>
      </p:sp>
      <p:sp>
        <p:nvSpPr>
          <p:cNvPr id="25" name="CuadroTexto 24"/>
          <p:cNvSpPr txBox="1"/>
          <p:nvPr/>
        </p:nvSpPr>
        <p:spPr>
          <a:xfrm>
            <a:off x="1296196" y="5270577"/>
            <a:ext cx="1195901" cy="923330"/>
          </a:xfrm>
          <a:prstGeom prst="rect">
            <a:avLst/>
          </a:prstGeom>
          <a:noFill/>
        </p:spPr>
        <p:txBody>
          <a:bodyPr wrap="square" rtlCol="0">
            <a:spAutoFit/>
          </a:bodyPr>
          <a:lstStyle/>
          <a:p>
            <a:pPr algn="ctr"/>
            <a:r>
              <a:rPr lang="es-PE" dirty="0">
                <a:solidFill>
                  <a:prstClr val="black"/>
                </a:solidFill>
              </a:rPr>
              <a:t>Funciones Sustantivas</a:t>
            </a:r>
          </a:p>
        </p:txBody>
      </p:sp>
      <p:sp>
        <p:nvSpPr>
          <p:cNvPr id="26" name="CuadroTexto 25"/>
          <p:cNvSpPr txBox="1"/>
          <p:nvPr/>
        </p:nvSpPr>
        <p:spPr>
          <a:xfrm>
            <a:off x="1274528" y="1483222"/>
            <a:ext cx="1195901" cy="369332"/>
          </a:xfrm>
          <a:prstGeom prst="rect">
            <a:avLst/>
          </a:prstGeom>
          <a:noFill/>
        </p:spPr>
        <p:txBody>
          <a:bodyPr wrap="square" rtlCol="0">
            <a:spAutoFit/>
          </a:bodyPr>
          <a:lstStyle/>
          <a:p>
            <a:pPr algn="ctr"/>
            <a:r>
              <a:rPr lang="es-PE" dirty="0">
                <a:solidFill>
                  <a:prstClr val="black"/>
                </a:solidFill>
              </a:rPr>
              <a:t>Dirección</a:t>
            </a:r>
          </a:p>
        </p:txBody>
      </p:sp>
      <p:sp>
        <p:nvSpPr>
          <p:cNvPr id="2" name="CuadroTexto 1"/>
          <p:cNvSpPr txBox="1"/>
          <p:nvPr/>
        </p:nvSpPr>
        <p:spPr>
          <a:xfrm>
            <a:off x="5951649" y="1078971"/>
            <a:ext cx="1286783" cy="923330"/>
          </a:xfrm>
          <a:prstGeom prst="rect">
            <a:avLst/>
          </a:prstGeom>
          <a:noFill/>
        </p:spPr>
        <p:txBody>
          <a:bodyPr wrap="square" rtlCol="0">
            <a:spAutoFit/>
          </a:bodyPr>
          <a:lstStyle/>
          <a:p>
            <a:pPr marL="285750" indent="-285750">
              <a:buFont typeface="Arial" panose="020B0604020202020204" pitchFamily="34" charset="0"/>
              <a:buChar char="•"/>
            </a:pPr>
            <a:r>
              <a:rPr lang="es-PE" dirty="0">
                <a:solidFill>
                  <a:prstClr val="black"/>
                </a:solidFill>
              </a:rPr>
              <a:t>OCI</a:t>
            </a:r>
          </a:p>
          <a:p>
            <a:pPr marL="285750" indent="-285750">
              <a:buFont typeface="Arial" panose="020B0604020202020204" pitchFamily="34" charset="0"/>
              <a:buChar char="•"/>
            </a:pPr>
            <a:r>
              <a:rPr lang="es-PE" dirty="0">
                <a:solidFill>
                  <a:prstClr val="black"/>
                </a:solidFill>
              </a:rPr>
              <a:t>PP</a:t>
            </a:r>
          </a:p>
          <a:p>
            <a:pPr marL="285750" indent="-285750">
              <a:buFont typeface="Arial" panose="020B0604020202020204" pitchFamily="34" charset="0"/>
              <a:buChar char="•"/>
            </a:pPr>
            <a:r>
              <a:rPr lang="es-PE" dirty="0">
                <a:solidFill>
                  <a:prstClr val="black"/>
                </a:solidFill>
              </a:rPr>
              <a:t>ODN</a:t>
            </a:r>
          </a:p>
        </p:txBody>
      </p:sp>
    </p:spTree>
    <p:extLst>
      <p:ext uri="{BB962C8B-B14F-4D97-AF65-F5344CB8AC3E}">
        <p14:creationId xmlns:p14="http://schemas.microsoft.com/office/powerpoint/2010/main" val="9140499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10.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5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6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themeOverride>
</file>

<file path=docProps/app.xml><?xml version="1.0" encoding="utf-8"?>
<Properties xmlns="http://schemas.openxmlformats.org/officeDocument/2006/extended-properties" xmlns:vt="http://schemas.openxmlformats.org/officeDocument/2006/docPropsVTypes">
  <TotalTime>280</TotalTime>
  <Words>3654</Words>
  <Application>Microsoft Office PowerPoint</Application>
  <PresentationFormat>Presentación en pantalla (4:3)</PresentationFormat>
  <Paragraphs>381</Paragraphs>
  <Slides>29</Slides>
  <Notes>3</Notes>
  <HiddenSlides>0</HiddenSlides>
  <MMClips>0</MMClips>
  <ScaleCrop>false</ScaleCrop>
  <HeadingPairs>
    <vt:vector size="6" baseType="variant">
      <vt:variant>
        <vt:lpstr>Fuentes usadas</vt:lpstr>
      </vt:variant>
      <vt:variant>
        <vt:i4>6</vt:i4>
      </vt:variant>
      <vt:variant>
        <vt:lpstr>Tema</vt:lpstr>
      </vt:variant>
      <vt:variant>
        <vt:i4>8</vt:i4>
      </vt:variant>
      <vt:variant>
        <vt:lpstr>Títulos de diapositiva</vt:lpstr>
      </vt:variant>
      <vt:variant>
        <vt:i4>29</vt:i4>
      </vt:variant>
    </vt:vector>
  </HeadingPairs>
  <TitlesOfParts>
    <vt:vector size="43" baseType="lpstr">
      <vt:lpstr>Arial</vt:lpstr>
      <vt:lpstr>Calibri</vt:lpstr>
      <vt:lpstr>Calibri Light</vt:lpstr>
      <vt:lpstr>Cambria</vt:lpstr>
      <vt:lpstr>Times New Roman</vt:lpstr>
      <vt:lpstr>Wingdings</vt:lpstr>
      <vt:lpstr>Adyacencia</vt:lpstr>
      <vt:lpstr>Tema de Office</vt:lpstr>
      <vt:lpstr>1_Tema de Office</vt:lpstr>
      <vt:lpstr>2_Tema de Office</vt:lpstr>
      <vt:lpstr>3_Tema de Office</vt:lpstr>
      <vt:lpstr>4_Tema de Office</vt:lpstr>
      <vt:lpstr>5_Tema de Office</vt:lpstr>
      <vt:lpstr>6_Tema de Office</vt:lpstr>
      <vt:lpstr>ESTRUCTURA ORGÁNICA DE LAS ENTIDADES DEL PODER EJECUTIVO (LOPE)</vt:lpstr>
      <vt:lpstr>Presentación de PowerPoint</vt:lpstr>
      <vt:lpstr>Competencia de las entidades </vt:lpstr>
      <vt:lpstr>Competencia de las entidades  </vt:lpstr>
      <vt:lpstr>Competencia de las entidades </vt:lpstr>
      <vt:lpstr>Competencia de los órganos</vt:lpstr>
      <vt:lpstr>Competencia de los órganos</vt:lpstr>
      <vt:lpstr>Competencias de los órganos </vt:lpstr>
      <vt:lpstr>Presentación de PowerPoint</vt:lpstr>
      <vt:lpstr>Presentación de PowerPoint</vt:lpstr>
      <vt:lpstr>Presentación de PowerPoint</vt:lpstr>
      <vt:lpstr>Presentación de PowerPoint</vt:lpstr>
      <vt:lpstr>Presentación de PowerPoint</vt:lpstr>
      <vt:lpstr>TIPOS DE ACTOS EN LA ADMINISTRACIÓN PÚBLICA (LPAG)</vt:lpstr>
      <vt:lpstr>TIPOS DE ACTOS EN LA ADMINISTRACIÓN PÚBLICA (LPAG)</vt:lpstr>
      <vt:lpstr>TIPOS DE ACTOS EN LA ADMINISTRACIÓN PÚBLICA (LPAG) (Acto Administrativo)</vt:lpstr>
      <vt:lpstr>Silencio Administrativo Positivo (SAP) </vt:lpstr>
      <vt:lpstr>Silencio Administrativo Positivo (SAP) </vt:lpstr>
      <vt:lpstr>Silencio Administrativo </vt:lpstr>
      <vt:lpstr>Silencio Administrativo Negativo (SAN)</vt:lpstr>
      <vt:lpstr>BIENES INMUEBLES INTEGRANTES DEL PCN</vt:lpstr>
      <vt:lpstr>Presentación de PowerPoint</vt:lpstr>
      <vt:lpstr>PROCEDIMIENTO DE PARTE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ESTRUCTURA ORGÁNICA DE LAS ENTIDADES DEL PODER EJECUTIVO (LOPE)</dc:title>
  <dc:creator>JOSE</dc:creator>
  <cp:lastModifiedBy>Imagen</cp:lastModifiedBy>
  <cp:revision>16</cp:revision>
  <cp:lastPrinted>2015-10-06T13:59:05Z</cp:lastPrinted>
  <dcterms:created xsi:type="dcterms:W3CDTF">2015-09-23T23:19:10Z</dcterms:created>
  <dcterms:modified xsi:type="dcterms:W3CDTF">2015-10-06T17:48:25Z</dcterms:modified>
</cp:coreProperties>
</file>