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62" r:id="rId4"/>
    <p:sldId id="261" r:id="rId5"/>
  </p:sldIdLst>
  <p:sldSz cx="12192000" cy="6858000"/>
  <p:notesSz cx="6808788" cy="99393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37AC-239E-40BC-AC95-8C2D718A18A9}" type="datetimeFigureOut">
              <a:rPr lang="es-ES" smtClean="0"/>
              <a:t>07/10/2015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FE64-7751-4795-B8A3-F213047626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848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37AC-239E-40BC-AC95-8C2D718A18A9}" type="datetimeFigureOut">
              <a:rPr lang="es-ES" smtClean="0"/>
              <a:t>07/10/2015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FE64-7751-4795-B8A3-F213047626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9356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37AC-239E-40BC-AC95-8C2D718A18A9}" type="datetimeFigureOut">
              <a:rPr lang="es-ES" smtClean="0"/>
              <a:t>07/10/2015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FE64-7751-4795-B8A3-F213047626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482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37AC-239E-40BC-AC95-8C2D718A18A9}" type="datetimeFigureOut">
              <a:rPr lang="es-ES" smtClean="0"/>
              <a:t>07/10/2015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FE64-7751-4795-B8A3-F213047626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729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37AC-239E-40BC-AC95-8C2D718A18A9}" type="datetimeFigureOut">
              <a:rPr lang="es-ES" smtClean="0"/>
              <a:t>07/10/2015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FE64-7751-4795-B8A3-F213047626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0272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37AC-239E-40BC-AC95-8C2D718A18A9}" type="datetimeFigureOut">
              <a:rPr lang="es-ES" smtClean="0"/>
              <a:t>07/10/2015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FE64-7751-4795-B8A3-F213047626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4478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37AC-239E-40BC-AC95-8C2D718A18A9}" type="datetimeFigureOut">
              <a:rPr lang="es-ES" smtClean="0"/>
              <a:t>07/10/2015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FE64-7751-4795-B8A3-F213047626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3262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37AC-239E-40BC-AC95-8C2D718A18A9}" type="datetimeFigureOut">
              <a:rPr lang="es-ES" smtClean="0"/>
              <a:t>07/10/2015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FE64-7751-4795-B8A3-F213047626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697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37AC-239E-40BC-AC95-8C2D718A18A9}" type="datetimeFigureOut">
              <a:rPr lang="es-ES" smtClean="0"/>
              <a:t>07/10/2015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FE64-7751-4795-B8A3-F213047626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3089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37AC-239E-40BC-AC95-8C2D718A18A9}" type="datetimeFigureOut">
              <a:rPr lang="es-ES" smtClean="0"/>
              <a:t>07/10/2015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FE64-7751-4795-B8A3-F213047626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276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37AC-239E-40BC-AC95-8C2D718A18A9}" type="datetimeFigureOut">
              <a:rPr lang="es-ES" smtClean="0"/>
              <a:t>07/10/2015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FE64-7751-4795-B8A3-F213047626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5690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E37AC-239E-40BC-AC95-8C2D718A18A9}" type="datetimeFigureOut">
              <a:rPr lang="es-ES" smtClean="0"/>
              <a:t>07/10/2015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1FE64-7751-4795-B8A3-F213047626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879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29"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1603249" y="696833"/>
            <a:ext cx="898550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Ley 28296 – Ley General del Patrimonio Cultural de la Nación</a:t>
            </a:r>
          </a:p>
          <a:p>
            <a:endParaRPr lang="es-ES" b="1" dirty="0" smtClean="0"/>
          </a:p>
          <a:p>
            <a:endParaRPr lang="es-ES" b="1" dirty="0"/>
          </a:p>
          <a:p>
            <a:r>
              <a:rPr lang="es-ES" b="1" dirty="0" smtClean="0"/>
              <a:t>Título Preliminar</a:t>
            </a:r>
          </a:p>
          <a:p>
            <a:endParaRPr lang="es-ES" b="1" dirty="0" smtClean="0"/>
          </a:p>
          <a:p>
            <a:r>
              <a:rPr lang="es-ES" b="1" dirty="0" smtClean="0"/>
              <a:t>Artículo III. Presunción Legal</a:t>
            </a:r>
          </a:p>
          <a:p>
            <a:pPr algn="just"/>
            <a:r>
              <a:rPr lang="es-ES" dirty="0" smtClean="0"/>
              <a:t>“</a:t>
            </a:r>
            <a:r>
              <a:rPr lang="es-ES" i="1" dirty="0" smtClean="0"/>
              <a:t>Se presume que tienen la condición de bienes integrantes del Patrimonio Cultural de la Nación, los bienes materiales o inmateriales, de la época prehispánica, virreinal y republicana, independientemente de su condición de propiedad pública o privada, que tengan la importancia, que tengan el valor y significado referidos en el artículo precedente y/o que se encuentren comprendidos en los tratados y convenciones sobre la materia de los que el Perú sea parte.</a:t>
            </a:r>
          </a:p>
          <a:p>
            <a:pPr algn="just"/>
            <a:endParaRPr lang="es-ES" i="1" dirty="0"/>
          </a:p>
          <a:p>
            <a:pPr algn="just"/>
            <a:r>
              <a:rPr lang="es-ES" i="1" dirty="0" smtClean="0"/>
              <a:t>La presunción legal queda sin efecto por declaración expresa de la autoridad competente, de oficio o a solicitud de parte</a:t>
            </a:r>
            <a:r>
              <a:rPr lang="es-ES" dirty="0" smtClean="0"/>
              <a:t>”.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81962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29"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1220343" y="1408236"/>
            <a:ext cx="96926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Se</a:t>
            </a:r>
            <a:r>
              <a:rPr lang="es-ES" u="sng" dirty="0" smtClean="0"/>
              <a:t> presume </a:t>
            </a:r>
            <a:r>
              <a:rPr lang="es-ES" dirty="0" smtClean="0"/>
              <a:t>que tienen la condición de bienes integrantes del Patrimonio Cultural de la Nación:</a:t>
            </a:r>
          </a:p>
          <a:p>
            <a:pPr algn="just"/>
            <a:endParaRPr lang="es-ES" i="1" dirty="0"/>
          </a:p>
          <a:p>
            <a:pPr algn="just"/>
            <a:endParaRPr lang="es-ES" i="1" dirty="0" smtClean="0"/>
          </a:p>
          <a:p>
            <a:pPr algn="just"/>
            <a:r>
              <a:rPr lang="es-ES" b="1" dirty="0" smtClean="0"/>
              <a:t>Bienes materiales</a:t>
            </a:r>
          </a:p>
          <a:p>
            <a:pPr marL="2571750" lvl="5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 Época Prehispánica		</a:t>
            </a:r>
          </a:p>
          <a:p>
            <a:pPr lvl="5" algn="just"/>
            <a:r>
              <a:rPr lang="es-ES" dirty="0"/>
              <a:t>	</a:t>
            </a:r>
            <a:r>
              <a:rPr lang="es-ES" dirty="0" smtClean="0"/>
              <a:t>			tengan la importancia, que tengan 					el valor y 	significado</a:t>
            </a:r>
          </a:p>
          <a:p>
            <a:pPr marL="2571750" lvl="5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 Época Virreinal</a:t>
            </a:r>
          </a:p>
          <a:p>
            <a:pPr algn="just"/>
            <a:endParaRPr lang="es-ES" dirty="0" smtClean="0"/>
          </a:p>
          <a:p>
            <a:pPr marL="2571750" lvl="5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 Época Republicana</a:t>
            </a:r>
          </a:p>
          <a:p>
            <a:pPr algn="just"/>
            <a:r>
              <a:rPr lang="es-ES" dirty="0" smtClean="0"/>
              <a:t>Bienes </a:t>
            </a:r>
            <a:r>
              <a:rPr lang="es-ES" b="1" dirty="0" smtClean="0"/>
              <a:t>Inmateriales</a:t>
            </a:r>
            <a:r>
              <a:rPr lang="es-ES" dirty="0" smtClean="0"/>
              <a:t> 				</a:t>
            </a:r>
          </a:p>
          <a:p>
            <a:pPr lvl="5" algn="just"/>
            <a:r>
              <a:rPr lang="es-ES" dirty="0" smtClean="0"/>
              <a:t>	</a:t>
            </a:r>
          </a:p>
          <a:p>
            <a:pPr algn="just"/>
            <a:endParaRPr lang="es-ES" i="1" dirty="0"/>
          </a:p>
          <a:p>
            <a:pPr algn="just"/>
            <a:endParaRPr lang="es-ES" i="1" dirty="0"/>
          </a:p>
          <a:p>
            <a:pPr algn="just"/>
            <a:endParaRPr lang="es-ES" i="1" dirty="0" smtClean="0"/>
          </a:p>
          <a:p>
            <a:pPr algn="just"/>
            <a:endParaRPr lang="es-ES" i="1" dirty="0"/>
          </a:p>
        </p:txBody>
      </p:sp>
      <p:sp>
        <p:nvSpPr>
          <p:cNvPr id="4" name="Abrir llave 3"/>
          <p:cNvSpPr/>
          <p:nvPr/>
        </p:nvSpPr>
        <p:spPr>
          <a:xfrm>
            <a:off x="3296993" y="2253803"/>
            <a:ext cx="142568" cy="233107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Abrir llave 4"/>
          <p:cNvSpPr/>
          <p:nvPr/>
        </p:nvSpPr>
        <p:spPr>
          <a:xfrm>
            <a:off x="6269866" y="2263462"/>
            <a:ext cx="142568" cy="233107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083518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29"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2011680" y="1670458"/>
            <a:ext cx="733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Acto Administrativo</a:t>
            </a:r>
            <a:endParaRPr lang="es-ES" b="1" dirty="0"/>
          </a:p>
        </p:txBody>
      </p:sp>
      <p:sp>
        <p:nvSpPr>
          <p:cNvPr id="4" name="Abrir llave 3"/>
          <p:cNvSpPr/>
          <p:nvPr/>
        </p:nvSpPr>
        <p:spPr>
          <a:xfrm>
            <a:off x="4815840" y="1243584"/>
            <a:ext cx="192024" cy="12801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5327904" y="1024128"/>
            <a:ext cx="14630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Válido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Eficaz (Notificación)</a:t>
            </a:r>
            <a:endParaRPr lang="es-ES" dirty="0"/>
          </a:p>
        </p:txBody>
      </p:sp>
      <p:sp>
        <p:nvSpPr>
          <p:cNvPr id="6" name="Flecha derecha 5"/>
          <p:cNvSpPr/>
          <p:nvPr/>
        </p:nvSpPr>
        <p:spPr>
          <a:xfrm>
            <a:off x="6961632" y="1768364"/>
            <a:ext cx="548640" cy="2714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7952232" y="1719411"/>
            <a:ext cx="171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Ejecutado</a:t>
            </a:r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2029968" y="4431946"/>
            <a:ext cx="733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Acto Administrativo</a:t>
            </a:r>
            <a:endParaRPr lang="es-ES" b="1" dirty="0"/>
          </a:p>
        </p:txBody>
      </p:sp>
      <p:sp>
        <p:nvSpPr>
          <p:cNvPr id="9" name="Abrir llave 8"/>
          <p:cNvSpPr/>
          <p:nvPr/>
        </p:nvSpPr>
        <p:spPr>
          <a:xfrm>
            <a:off x="4834128" y="4005072"/>
            <a:ext cx="88392" cy="145694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b="1" dirty="0"/>
          </a:p>
        </p:txBody>
      </p:sp>
      <p:sp>
        <p:nvSpPr>
          <p:cNvPr id="10" name="CuadroTexto 9"/>
          <p:cNvSpPr txBox="1"/>
          <p:nvPr/>
        </p:nvSpPr>
        <p:spPr>
          <a:xfrm>
            <a:off x="5346192" y="3785616"/>
            <a:ext cx="17586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De Parte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De Oficio</a:t>
            </a:r>
          </a:p>
          <a:p>
            <a:r>
              <a:rPr lang="es-ES" dirty="0" smtClean="0"/>
              <a:t> (Art. 104 LPAG)</a:t>
            </a:r>
            <a:endParaRPr lang="es-ES" dirty="0"/>
          </a:p>
        </p:txBody>
      </p:sp>
      <p:sp>
        <p:nvSpPr>
          <p:cNvPr id="11" name="Flecha derecha 10"/>
          <p:cNvSpPr/>
          <p:nvPr/>
        </p:nvSpPr>
        <p:spPr>
          <a:xfrm>
            <a:off x="6979920" y="5377990"/>
            <a:ext cx="548640" cy="2714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/>
          <p:cNvSpPr txBox="1"/>
          <p:nvPr/>
        </p:nvSpPr>
        <p:spPr>
          <a:xfrm>
            <a:off x="7952232" y="4633752"/>
            <a:ext cx="22646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Autoridad Superior lo dispone.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Queja/denuncia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Cumplimiento de un deber legal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3231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29"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1926336" y="499872"/>
            <a:ext cx="81320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Notificación: </a:t>
            </a:r>
            <a:r>
              <a:rPr lang="es-ES" dirty="0" smtClean="0"/>
              <a:t>Al Inicio de una Acto Administrativo de Oficio</a:t>
            </a:r>
          </a:p>
          <a:p>
            <a:pPr>
              <a:lnSpc>
                <a:spcPct val="150000"/>
              </a:lnSpc>
            </a:pPr>
            <a:endParaRPr lang="es-ES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Naturaleza y Alcance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Plazo estimado si es previsible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Derecho y Obligaciones </a:t>
            </a:r>
            <a:endParaRPr lang="es-ES" dirty="0"/>
          </a:p>
        </p:txBody>
      </p:sp>
      <p:sp>
        <p:nvSpPr>
          <p:cNvPr id="4" name="Flecha derecha 3"/>
          <p:cNvSpPr/>
          <p:nvPr/>
        </p:nvSpPr>
        <p:spPr>
          <a:xfrm>
            <a:off x="5108448" y="2194560"/>
            <a:ext cx="978408" cy="2391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6400800" y="2084832"/>
            <a:ext cx="3438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Presenta Alegatos (Plazo: 5 días)</a:t>
            </a:r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1926336" y="3060192"/>
            <a:ext cx="5961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ENTIDAD:</a:t>
            </a:r>
            <a:r>
              <a:rPr lang="es-ES" dirty="0" smtClean="0"/>
              <a:t> Recibe Alegatos + Informes Técnicos </a:t>
            </a:r>
            <a:endParaRPr lang="es-ES" dirty="0"/>
          </a:p>
        </p:txBody>
      </p:sp>
      <p:sp>
        <p:nvSpPr>
          <p:cNvPr id="7" name="Abrir llave 6"/>
          <p:cNvSpPr/>
          <p:nvPr/>
        </p:nvSpPr>
        <p:spPr>
          <a:xfrm rot="5400000" flipH="1">
            <a:off x="4344620" y="2608617"/>
            <a:ext cx="491335" cy="254812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/>
          <p:cNvSpPr txBox="1"/>
          <p:nvPr/>
        </p:nvSpPr>
        <p:spPr>
          <a:xfrm>
            <a:off x="3200400" y="4335838"/>
            <a:ext cx="513892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Declaración expresa de la autoridad competente</a:t>
            </a:r>
          </a:p>
          <a:p>
            <a:pPr>
              <a:lnSpc>
                <a:spcPct val="150000"/>
              </a:lnSpc>
            </a:pPr>
            <a:endParaRPr lang="es-ES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Archivo – El bien no tiene valor  </a:t>
            </a:r>
          </a:p>
        </p:txBody>
      </p:sp>
      <p:sp>
        <p:nvSpPr>
          <p:cNvPr id="9" name="Pergamino vertical 8"/>
          <p:cNvSpPr/>
          <p:nvPr/>
        </p:nvSpPr>
        <p:spPr>
          <a:xfrm>
            <a:off x="8461248" y="4606642"/>
            <a:ext cx="707136" cy="797219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/>
          <p:cNvSpPr txBox="1"/>
          <p:nvPr/>
        </p:nvSpPr>
        <p:spPr>
          <a:xfrm flipH="1">
            <a:off x="2023871" y="5882155"/>
            <a:ext cx="714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“La presunción legal queda sin efecto por declaración expresa de la autoridad competente”.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0827222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236</Words>
  <Application>Microsoft Office PowerPoint</Application>
  <PresentationFormat>Personalizado</PresentationFormat>
  <Paragraphs>52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Montes</dc:creator>
  <cp:lastModifiedBy>JOSE</cp:lastModifiedBy>
  <cp:revision>19</cp:revision>
  <cp:lastPrinted>2015-06-15T13:39:09Z</cp:lastPrinted>
  <dcterms:created xsi:type="dcterms:W3CDTF">2015-06-14T18:40:45Z</dcterms:created>
  <dcterms:modified xsi:type="dcterms:W3CDTF">2015-10-07T08:16:25Z</dcterms:modified>
</cp:coreProperties>
</file>