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901" r:id="rId6"/>
    <p:sldMasterId id="2147483946" r:id="rId7"/>
  </p:sldMasterIdLst>
  <p:notesMasterIdLst>
    <p:notesMasterId r:id="rId49"/>
  </p:notesMasterIdLst>
  <p:sldIdLst>
    <p:sldId id="561" r:id="rId8"/>
    <p:sldId id="430" r:id="rId9"/>
    <p:sldId id="527" r:id="rId10"/>
    <p:sldId id="528" r:id="rId11"/>
    <p:sldId id="529" r:id="rId12"/>
    <p:sldId id="530" r:id="rId13"/>
    <p:sldId id="494" r:id="rId14"/>
    <p:sldId id="520" r:id="rId15"/>
    <p:sldId id="495" r:id="rId16"/>
    <p:sldId id="547" r:id="rId17"/>
    <p:sldId id="549" r:id="rId18"/>
    <p:sldId id="548" r:id="rId19"/>
    <p:sldId id="550" r:id="rId20"/>
    <p:sldId id="531" r:id="rId21"/>
    <p:sldId id="480" r:id="rId22"/>
    <p:sldId id="546" r:id="rId23"/>
    <p:sldId id="559" r:id="rId24"/>
    <p:sldId id="541" r:id="rId25"/>
    <p:sldId id="533" r:id="rId26"/>
    <p:sldId id="542" r:id="rId27"/>
    <p:sldId id="543" r:id="rId28"/>
    <p:sldId id="544" r:id="rId29"/>
    <p:sldId id="545" r:id="rId30"/>
    <p:sldId id="535" r:id="rId31"/>
    <p:sldId id="536" r:id="rId32"/>
    <p:sldId id="537" r:id="rId33"/>
    <p:sldId id="538" r:id="rId34"/>
    <p:sldId id="539" r:id="rId35"/>
    <p:sldId id="551" r:id="rId36"/>
    <p:sldId id="560" r:id="rId37"/>
    <p:sldId id="552" r:id="rId38"/>
    <p:sldId id="555" r:id="rId39"/>
    <p:sldId id="557" r:id="rId40"/>
    <p:sldId id="569" r:id="rId41"/>
    <p:sldId id="566" r:id="rId42"/>
    <p:sldId id="567" r:id="rId43"/>
    <p:sldId id="570" r:id="rId44"/>
    <p:sldId id="571" r:id="rId45"/>
    <p:sldId id="572" r:id="rId46"/>
    <p:sldId id="553" r:id="rId47"/>
    <p:sldId id="491" r:id="rId48"/>
  </p:sldIdLst>
  <p:sldSz cx="9144000" cy="5143500" type="screen16x9"/>
  <p:notesSz cx="6985000" cy="92837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2" userDrawn="1">
          <p15:clr>
            <a:srgbClr val="A4A3A4"/>
          </p15:clr>
        </p15:guide>
        <p15:guide id="2" pos="3144" userDrawn="1">
          <p15:clr>
            <a:srgbClr val="A4A3A4"/>
          </p15:clr>
        </p15:guide>
        <p15:guide id="3" pos="408" userDrawn="1">
          <p15:clr>
            <a:srgbClr val="A4A3A4"/>
          </p15:clr>
        </p15:guide>
        <p15:guide id="4" orient="horz" pos="14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pperfeld, Mikael" initials="WM" lastIdx="5" clrIdx="0"/>
  <p:cmAuthor id="2" name="Travis, Nicola" initials="TN" lastIdx="10" clrIdx="1"/>
  <p:cmAuthor id="3" name="Kevin Winters" initials="K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67C"/>
    <a:srgbClr val="C71552"/>
    <a:srgbClr val="69614E"/>
    <a:srgbClr val="00A1D4"/>
    <a:srgbClr val="00457C"/>
    <a:srgbClr val="F49600"/>
    <a:srgbClr val="56AF31"/>
    <a:srgbClr val="CFE1EA"/>
    <a:srgbClr val="88ECFF"/>
    <a:srgbClr val="145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6661" autoAdjust="0"/>
  </p:normalViewPr>
  <p:slideViewPr>
    <p:cSldViewPr snapToGrid="0">
      <p:cViewPr varScale="1">
        <p:scale>
          <a:sx n="79" d="100"/>
          <a:sy n="79" d="100"/>
        </p:scale>
        <p:origin x="108" y="1032"/>
      </p:cViewPr>
      <p:guideLst>
        <p:guide orient="horz" pos="1932"/>
        <p:guide pos="3144"/>
        <p:guide pos="408"/>
        <p:guide orient="horz" pos="1404"/>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8" d="100"/>
          <a:sy n="78" d="100"/>
        </p:scale>
        <p:origin x="315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atin typeface="Arial"/>
              </a:defRPr>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atin typeface="Arial"/>
              </a:defRPr>
            </a:lvl1pPr>
          </a:lstStyle>
          <a:p>
            <a:fld id="{62AAE084-7F37-4F04-B9F9-79A8D056E098}" type="datetimeFigureOut">
              <a:rPr lang="en-US" smtClean="0"/>
              <a:pPr/>
              <a:t>11/21/2019</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dirty="0"/>
              <a:t>Click to edit text styles</a:t>
            </a:r>
          </a:p>
          <a:p>
            <a:pPr lvl="1"/>
            <a:r>
              <a:rPr lang="en-US" dirty="0"/>
              <a:t>Second </a:t>
            </a:r>
            <a:r>
              <a:rPr lang="en-US" dirty="0" err="1"/>
              <a:t>Masterlevel</a:t>
            </a:r>
            <a:endParaRPr lang="en-US" dirty="0"/>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atin typeface="Arial"/>
              </a:defRPr>
            </a:lvl1pPr>
          </a:lstStyle>
          <a:p>
            <a:fld id="{F0D1A479-EF20-4299-AB45-01FD2B8C7F44}" type="slidenum">
              <a:rPr lang="en-US" smtClean="0"/>
              <a:pPr/>
              <a:t>‹Nº›</a:t>
            </a:fld>
            <a:endParaRPr lang="en-US" dirty="0"/>
          </a:p>
        </p:txBody>
      </p:sp>
    </p:spTree>
    <p:extLst>
      <p:ext uri="{BB962C8B-B14F-4D97-AF65-F5344CB8AC3E}">
        <p14:creationId xmlns:p14="http://schemas.microsoft.com/office/powerpoint/2010/main" val="217647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Note – to be customized based on meeting</a:t>
            </a:r>
          </a:p>
        </p:txBody>
      </p:sp>
      <p:sp>
        <p:nvSpPr>
          <p:cNvPr id="4" name="Slide Number Placeholder 3"/>
          <p:cNvSpPr>
            <a:spLocks noGrp="1"/>
          </p:cNvSpPr>
          <p:nvPr>
            <p:ph type="sldNum" sz="quarter" idx="10"/>
          </p:nvPr>
        </p:nvSpPr>
        <p:spPr/>
        <p:txBody>
          <a:bodyPr/>
          <a:lstStyle/>
          <a:p>
            <a:fld id="{F0D1A479-EF20-4299-AB45-01FD2B8C7F44}" type="slidenum">
              <a:rPr lang="en-US" smtClean="0"/>
              <a:pPr/>
              <a:t>2</a:t>
            </a:fld>
            <a:endParaRPr lang="en-US" dirty="0"/>
          </a:p>
        </p:txBody>
      </p:sp>
    </p:spTree>
    <p:extLst>
      <p:ext uri="{BB962C8B-B14F-4D97-AF65-F5344CB8AC3E}">
        <p14:creationId xmlns:p14="http://schemas.microsoft.com/office/powerpoint/2010/main" val="422304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a:buClr>
                <a:prstClr val="black"/>
              </a:buClr>
            </a:pPr>
            <a:fld id="{A0B1FC2C-66C4-44E5-8D49-E9D90306BC21}" type="slidenum">
              <a:rPr lang="en-US" smtClean="0">
                <a:solidFill>
                  <a:prstClr val="black"/>
                </a:solidFill>
              </a:rPr>
              <a:pPr>
                <a:buClr>
                  <a:prstClr val="black"/>
                </a:buClr>
              </a:pPr>
              <a:t>27</a:t>
            </a:fld>
            <a:endParaRPr lang="en-US">
              <a:solidFill>
                <a:prstClr val="black"/>
              </a:solidFill>
            </a:endParaRPr>
          </a:p>
        </p:txBody>
      </p:sp>
    </p:spTree>
    <p:extLst>
      <p:ext uri="{BB962C8B-B14F-4D97-AF65-F5344CB8AC3E}">
        <p14:creationId xmlns:p14="http://schemas.microsoft.com/office/powerpoint/2010/main" val="3238903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a:buClr>
                <a:prstClr val="black"/>
              </a:buClr>
            </a:pPr>
            <a:fld id="{A0B1FC2C-66C4-44E5-8D49-E9D90306BC21}" type="slidenum">
              <a:rPr lang="en-US" smtClean="0">
                <a:solidFill>
                  <a:prstClr val="black"/>
                </a:solidFill>
              </a:rPr>
              <a:pPr>
                <a:buClr>
                  <a:prstClr val="black"/>
                </a:buClr>
              </a:pPr>
              <a:t>28</a:t>
            </a:fld>
            <a:endParaRPr lang="en-US">
              <a:solidFill>
                <a:prstClr val="black"/>
              </a:solidFill>
            </a:endParaRPr>
          </a:p>
        </p:txBody>
      </p:sp>
    </p:spTree>
    <p:extLst>
      <p:ext uri="{BB962C8B-B14F-4D97-AF65-F5344CB8AC3E}">
        <p14:creationId xmlns:p14="http://schemas.microsoft.com/office/powerpoint/2010/main" val="273930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0D1A479-EF20-4299-AB45-01FD2B8C7F44}"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3451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FC2C-66C4-44E5-8D49-E9D90306BC21}" type="slidenum">
              <a:rPr lang="en-US" smtClean="0"/>
              <a:pPr/>
              <a:t>33</a:t>
            </a:fld>
            <a:endParaRPr lang="en-US"/>
          </a:p>
        </p:txBody>
      </p:sp>
    </p:spTree>
    <p:extLst>
      <p:ext uri="{BB962C8B-B14F-4D97-AF65-F5344CB8AC3E}">
        <p14:creationId xmlns:p14="http://schemas.microsoft.com/office/powerpoint/2010/main" val="313093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08626DDE-EBD3-41BC-B159-7DA371F20BB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44717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08626DDE-EBD3-41BC-B159-7DA371F20BB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9119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defTabSz="929579">
              <a:buFont typeface="Arial" panose="020B0604020202020204" pitchFamily="34" charset="0"/>
              <a:buChar char="•"/>
              <a:defRPr/>
            </a:pPr>
            <a:r>
              <a:rPr lang="en-US" dirty="0"/>
              <a:t>As a quick refresher,</a:t>
            </a:r>
            <a:r>
              <a:rPr lang="en-US" baseline="0" dirty="0"/>
              <a:t> </a:t>
            </a:r>
            <a:r>
              <a:rPr lang="en-US" dirty="0"/>
              <a:t>Iron Mountain operates on a global scale yet offers a truly personalized local service to its 225,000+</a:t>
            </a:r>
            <a:r>
              <a:rPr lang="en-US" baseline="0" dirty="0"/>
              <a:t> </a:t>
            </a:r>
            <a:r>
              <a:rPr lang="en-US" dirty="0"/>
              <a:t>customers (including</a:t>
            </a:r>
            <a:r>
              <a:rPr lang="en-US" baseline="0" dirty="0"/>
              <a:t> 95% of the Fortune 1,000) </a:t>
            </a:r>
            <a:r>
              <a:rPr lang="en-US" dirty="0"/>
              <a:t>across 53 countries on six continents across</a:t>
            </a:r>
            <a:r>
              <a:rPr lang="en-US" baseline="0" dirty="0"/>
              <a:t> more than 1,400 facilities and more than 25,000 employees globally</a:t>
            </a:r>
            <a:r>
              <a:rPr lang="en-US" dirty="0"/>
              <a:t>.</a:t>
            </a:r>
          </a:p>
          <a:p>
            <a:pPr marL="174296" indent="-174296">
              <a:buFont typeface="Arial" panose="020B0604020202020204" pitchFamily="34" charset="0"/>
              <a:buChar char="•"/>
            </a:pPr>
            <a:r>
              <a:rPr lang="en-US" dirty="0"/>
              <a:t>While</a:t>
            </a:r>
            <a:r>
              <a:rPr lang="en-US" baseline="0" dirty="0"/>
              <a:t> Records Management continues to be at the core of our business, we have continued to invest in expanding our mix of products and services and are constantly looking at new ways to profitably grow our business – something I’ll talk about later in this presentation. </a:t>
            </a:r>
          </a:p>
          <a:p>
            <a:pPr marL="174296" indent="-174296">
              <a:buFont typeface="Arial" panose="020B0604020202020204" pitchFamily="34" charset="0"/>
              <a:buChar char="•"/>
            </a:pPr>
            <a:r>
              <a:rPr lang="en-US" dirty="0"/>
              <a:t>In</a:t>
            </a:r>
            <a:r>
              <a:rPr lang="en-US" baseline="0" dirty="0"/>
              <a:t> response to our customers and new market opportunities we have also continued to scale our business. Over the last five years we have strategically invested in potential new markets like Finland, Singapore, Colombia and Thailand and built them into high scale markets to better service our customers.  </a:t>
            </a:r>
          </a:p>
          <a:p>
            <a:pPr marL="174296" indent="-174296" defTabSz="929579">
              <a:buFont typeface="Arial" panose="020B0604020202020204" pitchFamily="34" charset="0"/>
              <a:buChar char="•"/>
              <a:defRPr/>
            </a:pPr>
            <a:r>
              <a:rPr lang="en-US" dirty="0"/>
              <a:t>We continue to add countries and capabilities and in the past</a:t>
            </a:r>
            <a:r>
              <a:rPr lang="en-US" baseline="0" dirty="0"/>
              <a:t> 12 months having made acquisitions in Serbia, Czech Republic, Greece, Cyprus, India and China.</a:t>
            </a:r>
          </a:p>
          <a:p>
            <a:pPr marL="174296" indent="-174296">
              <a:buFont typeface="Arial" panose="020B0604020202020204" pitchFamily="34" charset="0"/>
              <a:buChar char="•"/>
            </a:pPr>
            <a:r>
              <a:rPr lang="en-US" baseline="0" dirty="0"/>
              <a:t>The 53 countries we serve are:</a:t>
            </a:r>
          </a:p>
          <a:p>
            <a:pPr marL="174296" indent="-174296">
              <a:buFont typeface="Arial" panose="020B0604020202020204" pitchFamily="34" charset="0"/>
              <a:buChar char="•"/>
            </a:pPr>
            <a:r>
              <a:rPr lang="en-US" dirty="0">
                <a:latin typeface="+mn-lt"/>
              </a:rPr>
              <a:t>Canada</a:t>
            </a:r>
            <a:r>
              <a:rPr lang="en-US" dirty="0"/>
              <a:t> </a:t>
            </a:r>
          </a:p>
          <a:p>
            <a:pPr marL="174296" indent="-174296">
              <a:buFont typeface="Arial" panose="020B0604020202020204" pitchFamily="34" charset="0"/>
              <a:buChar char="•"/>
            </a:pPr>
            <a:r>
              <a:rPr lang="en-US" dirty="0">
                <a:latin typeface="+mn-lt"/>
              </a:rPr>
              <a:t>United States</a:t>
            </a:r>
            <a:r>
              <a:rPr lang="en-US" dirty="0"/>
              <a:t> </a:t>
            </a:r>
          </a:p>
          <a:p>
            <a:pPr marL="174296" indent="-174296">
              <a:buFont typeface="Arial" panose="020B0604020202020204" pitchFamily="34" charset="0"/>
              <a:buChar char="•"/>
            </a:pPr>
            <a:r>
              <a:rPr lang="en-US" dirty="0">
                <a:latin typeface="+mn-lt"/>
              </a:rPr>
              <a:t>Armenia</a:t>
            </a:r>
            <a:r>
              <a:rPr lang="en-US" dirty="0"/>
              <a:t> </a:t>
            </a:r>
          </a:p>
          <a:p>
            <a:pPr marL="174296" indent="-174296">
              <a:buFont typeface="Arial" panose="020B0604020202020204" pitchFamily="34" charset="0"/>
              <a:buChar char="•"/>
            </a:pPr>
            <a:r>
              <a:rPr lang="en-US" dirty="0">
                <a:latin typeface="+mn-lt"/>
              </a:rPr>
              <a:t>Austria</a:t>
            </a:r>
            <a:r>
              <a:rPr lang="en-US" dirty="0"/>
              <a:t> </a:t>
            </a:r>
          </a:p>
          <a:p>
            <a:pPr marL="174296" indent="-174296">
              <a:buFont typeface="Arial" panose="020B0604020202020204" pitchFamily="34" charset="0"/>
              <a:buChar char="•"/>
            </a:pPr>
            <a:r>
              <a:rPr lang="en-US" dirty="0">
                <a:latin typeface="+mn-lt"/>
              </a:rPr>
              <a:t>Belarus</a:t>
            </a:r>
            <a:r>
              <a:rPr lang="en-US" dirty="0"/>
              <a:t> </a:t>
            </a:r>
          </a:p>
          <a:p>
            <a:pPr marL="174296" indent="-174296">
              <a:buFont typeface="Arial" panose="020B0604020202020204" pitchFamily="34" charset="0"/>
              <a:buChar char="•"/>
            </a:pPr>
            <a:r>
              <a:rPr lang="en-US" dirty="0">
                <a:latin typeface="+mn-lt"/>
              </a:rPr>
              <a:t>Belgium</a:t>
            </a:r>
            <a:r>
              <a:rPr lang="en-US" dirty="0"/>
              <a:t> </a:t>
            </a:r>
          </a:p>
          <a:p>
            <a:pPr marL="174296" indent="-174296">
              <a:buFont typeface="Arial" panose="020B0604020202020204" pitchFamily="34" charset="0"/>
              <a:buChar char="•"/>
            </a:pPr>
            <a:r>
              <a:rPr lang="en-US" dirty="0">
                <a:latin typeface="+mn-lt"/>
              </a:rPr>
              <a:t>Cyprus</a:t>
            </a:r>
            <a:r>
              <a:rPr lang="en-US" dirty="0"/>
              <a:t> </a:t>
            </a:r>
          </a:p>
          <a:p>
            <a:pPr marL="174296" indent="-174296">
              <a:buFont typeface="Arial" panose="020B0604020202020204" pitchFamily="34" charset="0"/>
              <a:buChar char="•"/>
            </a:pPr>
            <a:r>
              <a:rPr lang="en-US" dirty="0">
                <a:latin typeface="+mn-lt"/>
              </a:rPr>
              <a:t>Czech Republic</a:t>
            </a:r>
            <a:r>
              <a:rPr lang="en-US" dirty="0"/>
              <a:t> </a:t>
            </a:r>
          </a:p>
          <a:p>
            <a:pPr marL="174296" indent="-174296">
              <a:buFont typeface="Arial" panose="020B0604020202020204" pitchFamily="34" charset="0"/>
              <a:buChar char="•"/>
            </a:pPr>
            <a:r>
              <a:rPr lang="en-US" dirty="0">
                <a:latin typeface="+mn-lt"/>
              </a:rPr>
              <a:t>Denmark</a:t>
            </a:r>
            <a:r>
              <a:rPr lang="en-US" dirty="0"/>
              <a:t> </a:t>
            </a:r>
          </a:p>
          <a:p>
            <a:pPr marL="174296" indent="-174296">
              <a:buFont typeface="Arial" panose="020B0604020202020204" pitchFamily="34" charset="0"/>
              <a:buChar char="•"/>
            </a:pPr>
            <a:r>
              <a:rPr lang="en-US" dirty="0">
                <a:latin typeface="+mn-lt"/>
              </a:rPr>
              <a:t>England</a:t>
            </a:r>
            <a:r>
              <a:rPr lang="en-US" dirty="0"/>
              <a:t> </a:t>
            </a:r>
          </a:p>
          <a:p>
            <a:pPr marL="174296" indent="-174296">
              <a:buFont typeface="Arial" panose="020B0604020202020204" pitchFamily="34" charset="0"/>
              <a:buChar char="•"/>
            </a:pPr>
            <a:r>
              <a:rPr lang="en-US" dirty="0">
                <a:latin typeface="+mn-lt"/>
              </a:rPr>
              <a:t>Estonia</a:t>
            </a:r>
            <a:r>
              <a:rPr lang="en-US" dirty="0"/>
              <a:t> </a:t>
            </a:r>
          </a:p>
          <a:p>
            <a:pPr marL="174296" indent="-174296">
              <a:buFont typeface="Arial" panose="020B0604020202020204" pitchFamily="34" charset="0"/>
              <a:buChar char="•"/>
            </a:pPr>
            <a:r>
              <a:rPr lang="en-US" dirty="0">
                <a:latin typeface="+mn-lt"/>
              </a:rPr>
              <a:t>Finland</a:t>
            </a:r>
            <a:r>
              <a:rPr lang="en-US" dirty="0"/>
              <a:t> </a:t>
            </a:r>
          </a:p>
          <a:p>
            <a:pPr marL="174296" indent="-174296">
              <a:buFont typeface="Arial" panose="020B0604020202020204" pitchFamily="34" charset="0"/>
              <a:buChar char="•"/>
            </a:pPr>
            <a:r>
              <a:rPr lang="en-US" dirty="0">
                <a:latin typeface="+mn-lt"/>
              </a:rPr>
              <a:t>France</a:t>
            </a:r>
            <a:r>
              <a:rPr lang="en-US" dirty="0"/>
              <a:t> </a:t>
            </a:r>
          </a:p>
          <a:p>
            <a:pPr marL="174296" indent="-174296">
              <a:buFont typeface="Arial" panose="020B0604020202020204" pitchFamily="34" charset="0"/>
              <a:buChar char="•"/>
            </a:pPr>
            <a:r>
              <a:rPr lang="en-US" dirty="0">
                <a:latin typeface="+mn-lt"/>
              </a:rPr>
              <a:t>Germany</a:t>
            </a:r>
            <a:r>
              <a:rPr lang="en-US" dirty="0"/>
              <a:t> </a:t>
            </a:r>
          </a:p>
          <a:p>
            <a:pPr marL="174296" indent="-174296">
              <a:buFont typeface="Arial" panose="020B0604020202020204" pitchFamily="34" charset="0"/>
              <a:buChar char="•"/>
            </a:pPr>
            <a:r>
              <a:rPr lang="en-US" dirty="0">
                <a:latin typeface="+mn-lt"/>
              </a:rPr>
              <a:t>Greece</a:t>
            </a:r>
            <a:r>
              <a:rPr lang="en-US" dirty="0"/>
              <a:t> </a:t>
            </a:r>
          </a:p>
          <a:p>
            <a:pPr marL="174296" indent="-174296">
              <a:buFont typeface="Arial" panose="020B0604020202020204" pitchFamily="34" charset="0"/>
              <a:buChar char="•"/>
            </a:pPr>
            <a:r>
              <a:rPr lang="en-US" dirty="0">
                <a:latin typeface="+mn-lt"/>
              </a:rPr>
              <a:t>Hungary</a:t>
            </a:r>
            <a:r>
              <a:rPr lang="en-US" dirty="0"/>
              <a:t> </a:t>
            </a:r>
          </a:p>
          <a:p>
            <a:pPr marL="174296" indent="-174296">
              <a:buFont typeface="Arial" panose="020B0604020202020204" pitchFamily="34" charset="0"/>
              <a:buChar char="•"/>
            </a:pPr>
            <a:r>
              <a:rPr lang="en-US" dirty="0">
                <a:latin typeface="+mn-lt"/>
              </a:rPr>
              <a:t>Latvia</a:t>
            </a:r>
            <a:r>
              <a:rPr lang="en-US" dirty="0"/>
              <a:t> </a:t>
            </a:r>
          </a:p>
          <a:p>
            <a:pPr marL="174296" indent="-174296">
              <a:buFont typeface="Arial" panose="020B0604020202020204" pitchFamily="34" charset="0"/>
              <a:buChar char="•"/>
            </a:pPr>
            <a:r>
              <a:rPr lang="en-US" dirty="0">
                <a:latin typeface="+mn-lt"/>
              </a:rPr>
              <a:t>Lithuania</a:t>
            </a:r>
            <a:r>
              <a:rPr lang="en-US" dirty="0"/>
              <a:t> </a:t>
            </a:r>
          </a:p>
          <a:p>
            <a:pPr marL="174296" indent="-174296">
              <a:buFont typeface="Arial" panose="020B0604020202020204" pitchFamily="34" charset="0"/>
              <a:buChar char="•"/>
            </a:pPr>
            <a:r>
              <a:rPr lang="en-US" dirty="0">
                <a:latin typeface="+mn-lt"/>
              </a:rPr>
              <a:t>Netherlands</a:t>
            </a:r>
            <a:r>
              <a:rPr lang="en-US" dirty="0"/>
              <a:t> </a:t>
            </a:r>
          </a:p>
          <a:p>
            <a:pPr marL="174296" indent="-174296">
              <a:buFont typeface="Arial" panose="020B0604020202020204" pitchFamily="34" charset="0"/>
              <a:buChar char="•"/>
            </a:pPr>
            <a:r>
              <a:rPr lang="en-US" dirty="0">
                <a:latin typeface="+mn-lt"/>
              </a:rPr>
              <a:t>Northern Ireland</a:t>
            </a:r>
            <a:r>
              <a:rPr lang="en-US" dirty="0"/>
              <a:t> </a:t>
            </a:r>
          </a:p>
          <a:p>
            <a:pPr marL="174296" indent="-174296">
              <a:buFont typeface="Arial" panose="020B0604020202020204" pitchFamily="34" charset="0"/>
              <a:buChar char="•"/>
            </a:pPr>
            <a:r>
              <a:rPr lang="en-US" dirty="0">
                <a:latin typeface="+mn-lt"/>
              </a:rPr>
              <a:t>Norway</a:t>
            </a:r>
            <a:r>
              <a:rPr lang="en-US" dirty="0"/>
              <a:t> </a:t>
            </a:r>
          </a:p>
          <a:p>
            <a:pPr marL="174296" indent="-174296">
              <a:buFont typeface="Arial" panose="020B0604020202020204" pitchFamily="34" charset="0"/>
              <a:buChar char="•"/>
            </a:pPr>
            <a:r>
              <a:rPr lang="en-US" dirty="0">
                <a:latin typeface="+mn-lt"/>
              </a:rPr>
              <a:t>Poland</a:t>
            </a:r>
            <a:r>
              <a:rPr lang="en-US" dirty="0"/>
              <a:t> </a:t>
            </a:r>
          </a:p>
          <a:p>
            <a:pPr marL="174296" indent="-174296">
              <a:buFont typeface="Arial" panose="020B0604020202020204" pitchFamily="34" charset="0"/>
              <a:buChar char="•"/>
            </a:pPr>
            <a:r>
              <a:rPr lang="en-US" dirty="0">
                <a:latin typeface="+mn-lt"/>
              </a:rPr>
              <a:t>Republic of Ireland</a:t>
            </a:r>
            <a:r>
              <a:rPr lang="en-US" dirty="0"/>
              <a:t> </a:t>
            </a:r>
          </a:p>
          <a:p>
            <a:pPr marL="174296" indent="-174296">
              <a:buFont typeface="Arial" panose="020B0604020202020204" pitchFamily="34" charset="0"/>
              <a:buChar char="•"/>
            </a:pPr>
            <a:r>
              <a:rPr lang="en-US" dirty="0">
                <a:latin typeface="+mn-lt"/>
              </a:rPr>
              <a:t>Romania</a:t>
            </a:r>
            <a:r>
              <a:rPr lang="en-US" dirty="0"/>
              <a:t> </a:t>
            </a:r>
          </a:p>
          <a:p>
            <a:pPr marL="174296" indent="-174296">
              <a:buFont typeface="Arial" panose="020B0604020202020204" pitchFamily="34" charset="0"/>
              <a:buChar char="•"/>
            </a:pPr>
            <a:r>
              <a:rPr lang="en-US" dirty="0">
                <a:latin typeface="+mn-lt"/>
              </a:rPr>
              <a:t>Russia</a:t>
            </a:r>
            <a:r>
              <a:rPr lang="en-US" dirty="0"/>
              <a:t> </a:t>
            </a:r>
          </a:p>
          <a:p>
            <a:pPr marL="174296" indent="-174296">
              <a:buFont typeface="Arial" panose="020B0604020202020204" pitchFamily="34" charset="0"/>
              <a:buChar char="•"/>
            </a:pPr>
            <a:r>
              <a:rPr lang="en-US" dirty="0">
                <a:latin typeface="+mn-lt"/>
              </a:rPr>
              <a:t>Scotland</a:t>
            </a:r>
            <a:r>
              <a:rPr lang="en-US" dirty="0"/>
              <a:t> </a:t>
            </a:r>
          </a:p>
          <a:p>
            <a:pPr marL="174296" indent="-174296">
              <a:buFont typeface="Arial" panose="020B0604020202020204" pitchFamily="34" charset="0"/>
              <a:buChar char="•"/>
            </a:pPr>
            <a:r>
              <a:rPr lang="en-US" dirty="0">
                <a:latin typeface="+mn-lt"/>
              </a:rPr>
              <a:t>Serbia</a:t>
            </a:r>
            <a:r>
              <a:rPr lang="en-US" dirty="0"/>
              <a:t> </a:t>
            </a:r>
          </a:p>
          <a:p>
            <a:pPr marL="174296" indent="-174296">
              <a:buFont typeface="Arial" panose="020B0604020202020204" pitchFamily="34" charset="0"/>
              <a:buChar char="•"/>
            </a:pPr>
            <a:r>
              <a:rPr lang="en-US" dirty="0">
                <a:latin typeface="+mn-lt"/>
              </a:rPr>
              <a:t>Slovakia</a:t>
            </a:r>
            <a:r>
              <a:rPr lang="en-US" dirty="0"/>
              <a:t> </a:t>
            </a:r>
          </a:p>
          <a:p>
            <a:pPr marL="174296" indent="-174296">
              <a:buFont typeface="Arial" panose="020B0604020202020204" pitchFamily="34" charset="0"/>
              <a:buChar char="•"/>
            </a:pPr>
            <a:r>
              <a:rPr lang="en-US" dirty="0">
                <a:latin typeface="+mn-lt"/>
              </a:rPr>
              <a:t>South Africa</a:t>
            </a:r>
            <a:r>
              <a:rPr lang="en-US" dirty="0"/>
              <a:t> </a:t>
            </a:r>
          </a:p>
          <a:p>
            <a:pPr marL="174296" indent="-174296">
              <a:buFont typeface="Arial" panose="020B0604020202020204" pitchFamily="34" charset="0"/>
              <a:buChar char="•"/>
            </a:pPr>
            <a:r>
              <a:rPr lang="en-US" dirty="0">
                <a:latin typeface="+mn-lt"/>
              </a:rPr>
              <a:t>Spain</a:t>
            </a:r>
            <a:r>
              <a:rPr lang="en-US" dirty="0"/>
              <a:t> </a:t>
            </a:r>
          </a:p>
          <a:p>
            <a:pPr marL="174296" indent="-174296">
              <a:buFont typeface="Arial" panose="020B0604020202020204" pitchFamily="34" charset="0"/>
              <a:buChar char="•"/>
            </a:pPr>
            <a:r>
              <a:rPr lang="en-US" dirty="0">
                <a:latin typeface="+mn-lt"/>
              </a:rPr>
              <a:t>Sweden</a:t>
            </a:r>
            <a:r>
              <a:rPr lang="en-US" dirty="0"/>
              <a:t> </a:t>
            </a:r>
          </a:p>
          <a:p>
            <a:pPr marL="174296" indent="-174296">
              <a:buFont typeface="Arial" panose="020B0604020202020204" pitchFamily="34" charset="0"/>
              <a:buChar char="•"/>
            </a:pPr>
            <a:r>
              <a:rPr lang="en-US" dirty="0">
                <a:latin typeface="+mn-lt"/>
              </a:rPr>
              <a:t>Switzerland</a:t>
            </a:r>
            <a:r>
              <a:rPr lang="en-US" dirty="0"/>
              <a:t> </a:t>
            </a:r>
          </a:p>
          <a:p>
            <a:pPr marL="174296" indent="-174296">
              <a:buFont typeface="Arial" panose="020B0604020202020204" pitchFamily="34" charset="0"/>
              <a:buChar char="•"/>
            </a:pPr>
            <a:r>
              <a:rPr lang="en-US" dirty="0">
                <a:latin typeface="+mn-lt"/>
              </a:rPr>
              <a:t>Turkey</a:t>
            </a:r>
            <a:r>
              <a:rPr lang="en-US" dirty="0"/>
              <a:t> </a:t>
            </a:r>
          </a:p>
          <a:p>
            <a:pPr marL="174296" indent="-174296">
              <a:buFont typeface="Arial" panose="020B0604020202020204" pitchFamily="34" charset="0"/>
              <a:buChar char="•"/>
            </a:pPr>
            <a:r>
              <a:rPr lang="en-US" dirty="0">
                <a:latin typeface="+mn-lt"/>
              </a:rPr>
              <a:t>Ukraine</a:t>
            </a:r>
            <a:r>
              <a:rPr lang="en-US" dirty="0"/>
              <a:t> </a:t>
            </a:r>
          </a:p>
          <a:p>
            <a:pPr marL="174296" indent="-174296">
              <a:buFont typeface="Arial" panose="020B0604020202020204" pitchFamily="34" charset="0"/>
              <a:buChar char="•"/>
            </a:pPr>
            <a:r>
              <a:rPr lang="en-US" dirty="0">
                <a:latin typeface="+mn-lt"/>
              </a:rPr>
              <a:t>United Arab Emirates</a:t>
            </a:r>
            <a:r>
              <a:rPr lang="en-US" dirty="0"/>
              <a:t> </a:t>
            </a:r>
          </a:p>
          <a:p>
            <a:pPr marL="174296" indent="-174296">
              <a:buFont typeface="Arial" panose="020B0604020202020204" pitchFamily="34" charset="0"/>
              <a:buChar char="•"/>
            </a:pPr>
            <a:r>
              <a:rPr lang="en-US" dirty="0">
                <a:latin typeface="+mn-lt"/>
              </a:rPr>
              <a:t>Uzbekistan</a:t>
            </a:r>
            <a:r>
              <a:rPr lang="en-US" dirty="0"/>
              <a:t> </a:t>
            </a:r>
          </a:p>
          <a:p>
            <a:pPr marL="174296" indent="-174296">
              <a:buFont typeface="Arial" panose="020B0604020202020204" pitchFamily="34" charset="0"/>
              <a:buChar char="•"/>
            </a:pPr>
            <a:r>
              <a:rPr lang="en-US" dirty="0">
                <a:latin typeface="+mn-lt"/>
              </a:rPr>
              <a:t>Argentina</a:t>
            </a:r>
            <a:r>
              <a:rPr lang="en-US" dirty="0"/>
              <a:t> </a:t>
            </a:r>
          </a:p>
          <a:p>
            <a:pPr marL="174296" indent="-174296">
              <a:buFont typeface="Arial" panose="020B0604020202020204" pitchFamily="34" charset="0"/>
              <a:buChar char="•"/>
            </a:pPr>
            <a:r>
              <a:rPr lang="en-US" dirty="0">
                <a:latin typeface="+mn-lt"/>
              </a:rPr>
              <a:t>Brazil</a:t>
            </a:r>
            <a:r>
              <a:rPr lang="en-US" dirty="0"/>
              <a:t> </a:t>
            </a:r>
          </a:p>
          <a:p>
            <a:pPr marL="174296" indent="-174296">
              <a:buFont typeface="Arial" panose="020B0604020202020204" pitchFamily="34" charset="0"/>
              <a:buChar char="•"/>
            </a:pPr>
            <a:r>
              <a:rPr lang="en-US" dirty="0">
                <a:latin typeface="+mn-lt"/>
              </a:rPr>
              <a:t>Chile</a:t>
            </a:r>
            <a:r>
              <a:rPr lang="en-US" dirty="0"/>
              <a:t> </a:t>
            </a:r>
          </a:p>
          <a:p>
            <a:pPr marL="174296" indent="-174296">
              <a:buFont typeface="Arial" panose="020B0604020202020204" pitchFamily="34" charset="0"/>
              <a:buChar char="•"/>
            </a:pPr>
            <a:r>
              <a:rPr lang="en-US" dirty="0">
                <a:latin typeface="+mn-lt"/>
              </a:rPr>
              <a:t>Colombia</a:t>
            </a:r>
            <a:r>
              <a:rPr lang="en-US" dirty="0"/>
              <a:t> </a:t>
            </a:r>
          </a:p>
          <a:p>
            <a:pPr marL="174296" indent="-174296">
              <a:buFont typeface="Arial" panose="020B0604020202020204" pitchFamily="34" charset="0"/>
              <a:buChar char="•"/>
            </a:pPr>
            <a:r>
              <a:rPr lang="en-US" dirty="0">
                <a:latin typeface="+mn-lt"/>
              </a:rPr>
              <a:t>Mexico</a:t>
            </a:r>
            <a:r>
              <a:rPr lang="en-US" dirty="0"/>
              <a:t> </a:t>
            </a:r>
          </a:p>
          <a:p>
            <a:pPr marL="174296" indent="-174296">
              <a:buFont typeface="Arial" panose="020B0604020202020204" pitchFamily="34" charset="0"/>
              <a:buChar char="•"/>
            </a:pPr>
            <a:r>
              <a:rPr lang="en-US" dirty="0">
                <a:latin typeface="+mn-lt"/>
              </a:rPr>
              <a:t>Peru</a:t>
            </a:r>
            <a:r>
              <a:rPr lang="en-US" dirty="0"/>
              <a:t> </a:t>
            </a:r>
          </a:p>
          <a:p>
            <a:pPr marL="174296" indent="-174296">
              <a:buFont typeface="Arial" panose="020B0604020202020204" pitchFamily="34" charset="0"/>
              <a:buChar char="•"/>
            </a:pPr>
            <a:r>
              <a:rPr lang="en-US" dirty="0">
                <a:latin typeface="+mn-lt"/>
              </a:rPr>
              <a:t>Australia</a:t>
            </a:r>
            <a:r>
              <a:rPr lang="en-US" dirty="0"/>
              <a:t> </a:t>
            </a:r>
          </a:p>
          <a:p>
            <a:pPr marL="174296" indent="-174296">
              <a:buFont typeface="Arial" panose="020B0604020202020204" pitchFamily="34" charset="0"/>
              <a:buChar char="•"/>
            </a:pPr>
            <a:r>
              <a:rPr lang="en-US" dirty="0">
                <a:latin typeface="+mn-lt"/>
              </a:rPr>
              <a:t>China (includes Taiwan and Macau)</a:t>
            </a:r>
            <a:r>
              <a:rPr lang="en-US" dirty="0"/>
              <a:t> </a:t>
            </a:r>
          </a:p>
          <a:p>
            <a:pPr marL="174296" indent="-174296">
              <a:buFont typeface="Arial" panose="020B0604020202020204" pitchFamily="34" charset="0"/>
              <a:buChar char="•"/>
            </a:pPr>
            <a:r>
              <a:rPr lang="en-US" dirty="0">
                <a:latin typeface="+mn-lt"/>
              </a:rPr>
              <a:t>Hong Kong</a:t>
            </a:r>
            <a:r>
              <a:rPr lang="en-US" dirty="0"/>
              <a:t> </a:t>
            </a:r>
          </a:p>
          <a:p>
            <a:pPr marL="174296" indent="-174296">
              <a:buFont typeface="Arial" panose="020B0604020202020204" pitchFamily="34" charset="0"/>
              <a:buChar char="•"/>
            </a:pPr>
            <a:r>
              <a:rPr lang="en-US" dirty="0">
                <a:latin typeface="+mn-lt"/>
              </a:rPr>
              <a:t>India</a:t>
            </a:r>
            <a:r>
              <a:rPr lang="en-US" dirty="0"/>
              <a:t> </a:t>
            </a:r>
          </a:p>
          <a:p>
            <a:pPr marL="174296" indent="-174296">
              <a:buFont typeface="Arial" panose="020B0604020202020204" pitchFamily="34" charset="0"/>
              <a:buChar char="•"/>
            </a:pPr>
            <a:r>
              <a:rPr lang="en-US" dirty="0">
                <a:latin typeface="+mn-lt"/>
              </a:rPr>
              <a:t>Indonesia</a:t>
            </a:r>
            <a:r>
              <a:rPr lang="en-US" dirty="0"/>
              <a:t> </a:t>
            </a:r>
          </a:p>
          <a:p>
            <a:pPr marL="174296" indent="-174296">
              <a:buFont typeface="Arial" panose="020B0604020202020204" pitchFamily="34" charset="0"/>
              <a:buChar char="•"/>
            </a:pPr>
            <a:r>
              <a:rPr lang="en-US" dirty="0">
                <a:latin typeface="+mn-lt"/>
              </a:rPr>
              <a:t>Malaysia</a:t>
            </a:r>
            <a:r>
              <a:rPr lang="en-US" dirty="0"/>
              <a:t> </a:t>
            </a:r>
          </a:p>
          <a:p>
            <a:pPr marL="174296" indent="-174296">
              <a:buFont typeface="Arial" panose="020B0604020202020204" pitchFamily="34" charset="0"/>
              <a:buChar char="•"/>
            </a:pPr>
            <a:r>
              <a:rPr lang="en-US" dirty="0">
                <a:latin typeface="+mn-lt"/>
              </a:rPr>
              <a:t>New Zealand</a:t>
            </a:r>
            <a:r>
              <a:rPr lang="en-US" dirty="0"/>
              <a:t> </a:t>
            </a:r>
          </a:p>
          <a:p>
            <a:pPr marL="174296" indent="-174296">
              <a:buFont typeface="Arial" panose="020B0604020202020204" pitchFamily="34" charset="0"/>
              <a:buChar char="•"/>
            </a:pPr>
            <a:r>
              <a:rPr lang="en-US" dirty="0">
                <a:latin typeface="+mn-lt"/>
              </a:rPr>
              <a:t>Philippines</a:t>
            </a:r>
            <a:r>
              <a:rPr lang="en-US" dirty="0"/>
              <a:t> </a:t>
            </a:r>
          </a:p>
          <a:p>
            <a:pPr marL="174296" indent="-174296">
              <a:buFont typeface="Arial" panose="020B0604020202020204" pitchFamily="34" charset="0"/>
              <a:buChar char="•"/>
            </a:pPr>
            <a:r>
              <a:rPr lang="en-US" dirty="0">
                <a:latin typeface="+mn-lt"/>
              </a:rPr>
              <a:t>Singapore</a:t>
            </a:r>
            <a:r>
              <a:rPr lang="en-US" dirty="0"/>
              <a:t> </a:t>
            </a:r>
          </a:p>
          <a:p>
            <a:pPr marL="174296" indent="-174296">
              <a:buFont typeface="Arial" panose="020B0604020202020204" pitchFamily="34" charset="0"/>
              <a:buChar char="•"/>
            </a:pPr>
            <a:r>
              <a:rPr lang="en-US" dirty="0">
                <a:latin typeface="+mn-lt"/>
              </a:rPr>
              <a:t>South Korea</a:t>
            </a:r>
            <a:r>
              <a:rPr lang="en-US" dirty="0"/>
              <a:t> </a:t>
            </a:r>
          </a:p>
          <a:p>
            <a:pPr marL="174296" indent="-174296">
              <a:buFont typeface="Arial" panose="020B0604020202020204" pitchFamily="34" charset="0"/>
              <a:buChar char="•"/>
            </a:pPr>
            <a:r>
              <a:rPr lang="en-US" dirty="0">
                <a:latin typeface="+mn-lt"/>
              </a:rPr>
              <a:t>Thailand</a:t>
            </a:r>
            <a:r>
              <a:rPr lang="en-US" dirty="0"/>
              <a:t> </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8626DDE-EBD3-41BC-B159-7DA371F20BB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9866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29579">
              <a:defRPr/>
            </a:pPr>
            <a:r>
              <a:rPr lang="es-CL" dirty="0">
                <a:solidFill>
                  <a:schemeClr val="bg1"/>
                </a:solidFill>
                <a:latin typeface="Interstate"/>
              </a:rPr>
              <a:t>El acceso y análisis de los datos en tiempo real se ha transformado en la norma. La entidades financieras y Bancos necesitan saber cómo colectar datos de clientes y transacciones que están siendo realizadas en forma simultánea para evitar potenciales fraudes, la policía necesita ser capaz de monitorear la salida de cientos de cámaras para identificar y prevenir delitos, las industrias de </a:t>
            </a:r>
            <a:r>
              <a:rPr lang="es-CL" dirty="0" err="1">
                <a:solidFill>
                  <a:schemeClr val="bg1"/>
                </a:solidFill>
                <a:latin typeface="Interstate"/>
              </a:rPr>
              <a:t>retail</a:t>
            </a:r>
            <a:r>
              <a:rPr lang="es-CL" dirty="0">
                <a:solidFill>
                  <a:schemeClr val="bg1"/>
                </a:solidFill>
                <a:latin typeface="Interstate"/>
              </a:rPr>
              <a:t> necesitan analizar el historial de compras de sus clientes en tiempo real para ofrecer ofertas en el instante,  etc…. </a:t>
            </a:r>
            <a:endParaRPr lang="es-CL" dirty="0">
              <a:solidFill>
                <a:schemeClr val="bg1"/>
              </a:solidFill>
            </a:endParaRPr>
          </a:p>
          <a:p>
            <a:endParaRPr lang="es-PE" dirty="0"/>
          </a:p>
        </p:txBody>
      </p:sp>
      <p:sp>
        <p:nvSpPr>
          <p:cNvPr id="4" name="3 Marcador de número de diapositiva"/>
          <p:cNvSpPr>
            <a:spLocks noGrp="1"/>
          </p:cNvSpPr>
          <p:nvPr>
            <p:ph type="sldNum" sz="quarter" idx="10"/>
          </p:nvPr>
        </p:nvSpPr>
        <p:spPr/>
        <p:txBody>
          <a:bodyPr/>
          <a:lstStyle/>
          <a:p>
            <a:fld id="{08626DDE-EBD3-41BC-B159-7DA371F20BB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16106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202338-DADA-6B44-8A70-C87147F64845}" type="slidenum">
              <a:rPr lang="en-US" smtClean="0"/>
              <a:pPr/>
              <a:t>41</a:t>
            </a:fld>
            <a:endParaRPr lang="en-US" dirty="0"/>
          </a:p>
        </p:txBody>
      </p:sp>
    </p:spTree>
    <p:extLst>
      <p:ext uri="{BB962C8B-B14F-4D97-AF65-F5344CB8AC3E}">
        <p14:creationId xmlns:p14="http://schemas.microsoft.com/office/powerpoint/2010/main" val="175749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 know that ‘Digital Transformation’ is very important to organizations today, but what exactly do we mean by ‘Digital Transformation’.  There are several definitions out there, and one of the definitions that we feel offers a good summary is from the CTO of Dell EMC:</a:t>
            </a:r>
          </a:p>
          <a:p>
            <a:endParaRPr lang="en-US" sz="1000" dirty="0"/>
          </a:p>
          <a:p>
            <a:r>
              <a:rPr lang="en-US" sz="1000" dirty="0"/>
              <a:t>This definition addresses not only talks about areas WHERE digital transformation is applied (</a:t>
            </a:r>
            <a:r>
              <a:rPr lang="en-US" sz="1000" dirty="0" err="1"/>
              <a:t>ie</a:t>
            </a:r>
            <a:r>
              <a:rPr lang="en-US" sz="1000" dirty="0"/>
              <a:t> products/assets/processes), but also WHY organizations are taking this on – to help improve efficiency, enhance customer value, manage risk and uncover new monetization opportunities.</a:t>
            </a:r>
          </a:p>
        </p:txBody>
      </p:sp>
      <p:sp>
        <p:nvSpPr>
          <p:cNvPr id="4" name="Slide Number Placeholder 3"/>
          <p:cNvSpPr>
            <a:spLocks noGrp="1"/>
          </p:cNvSpPr>
          <p:nvPr>
            <p:ph type="sldNum" sz="quarter" idx="10"/>
          </p:nvPr>
        </p:nvSpPr>
        <p:spPr/>
        <p:txBody>
          <a:bodyPr/>
          <a:lstStyle/>
          <a:p>
            <a:fld id="{CD202338-DADA-6B44-8A70-C87147F64845}" type="slidenum">
              <a:rPr lang="en-US" smtClean="0"/>
              <a:pPr/>
              <a:t>7</a:t>
            </a:fld>
            <a:endParaRPr lang="en-US" dirty="0"/>
          </a:p>
        </p:txBody>
      </p:sp>
    </p:spTree>
    <p:extLst>
      <p:ext uri="{BB962C8B-B14F-4D97-AF65-F5344CB8AC3E}">
        <p14:creationId xmlns:p14="http://schemas.microsoft.com/office/powerpoint/2010/main" val="8488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09758"/>
            <a:ext cx="5797550" cy="4177665"/>
          </a:xfrm>
        </p:spPr>
        <p:txBody>
          <a:bodyPr/>
          <a:lstStyle/>
          <a:p>
            <a:r>
              <a:rPr lang="en-US" sz="1000" dirty="0">
                <a:solidFill>
                  <a:schemeClr val="tx1">
                    <a:lumMod val="50000"/>
                  </a:schemeClr>
                </a:solidFill>
              </a:rPr>
              <a:t>Here are some of</a:t>
            </a:r>
            <a:r>
              <a:rPr lang="en-US" sz="1000" baseline="0" dirty="0">
                <a:solidFill>
                  <a:schemeClr val="tx1">
                    <a:lumMod val="50000"/>
                  </a:schemeClr>
                </a:solidFill>
              </a:rPr>
              <a:t> the </a:t>
            </a:r>
            <a:r>
              <a:rPr lang="en-US" sz="1000" dirty="0">
                <a:solidFill>
                  <a:schemeClr val="tx1">
                    <a:lumMod val="50000"/>
                  </a:schemeClr>
                </a:solidFill>
              </a:rPr>
              <a:t>key drivers that we are hearing from our customers for digital transformation in their organizations – Let’s see if they also resonate with your company: </a:t>
            </a:r>
            <a:br>
              <a:rPr lang="en-US" sz="1000" dirty="0">
                <a:solidFill>
                  <a:schemeClr val="tx1">
                    <a:lumMod val="50000"/>
                  </a:schemeClr>
                </a:solidFill>
              </a:rPr>
            </a:br>
            <a:r>
              <a:rPr lang="en-US" sz="1000" dirty="0">
                <a:solidFill>
                  <a:schemeClr val="tx1">
                    <a:lumMod val="50000"/>
                  </a:schemeClr>
                </a:solidFill>
              </a:rPr>
              <a:t> </a:t>
            </a:r>
          </a:p>
          <a:p>
            <a:pPr defTabSz="464790"/>
            <a:r>
              <a:rPr lang="en-US" sz="1000" dirty="0">
                <a:solidFill>
                  <a:schemeClr val="tx1">
                    <a:lumMod val="50000"/>
                  </a:schemeClr>
                </a:solidFill>
              </a:rPr>
              <a:t>Driving Business Growth:  </a:t>
            </a:r>
          </a:p>
          <a:p>
            <a:pPr marL="171450" indent="-171450" defTabSz="464790">
              <a:buFont typeface="Arial" panose="020B0604020202020204" pitchFamily="34" charset="0"/>
              <a:buChar char="•"/>
            </a:pPr>
            <a:r>
              <a:rPr lang="en-US" sz="1000" dirty="0">
                <a:solidFill>
                  <a:schemeClr val="tx1">
                    <a:lumMod val="50000"/>
                  </a:schemeClr>
                </a:solidFill>
              </a:rPr>
              <a:t>Customer struggle to find new sources of value, so that they can be competitive in the market. Knowing about</a:t>
            </a:r>
            <a:r>
              <a:rPr lang="en-US" sz="1000" baseline="0" dirty="0">
                <a:solidFill>
                  <a:schemeClr val="tx1">
                    <a:lumMod val="50000"/>
                  </a:schemeClr>
                </a:solidFill>
              </a:rPr>
              <a:t> their data and information  - including </a:t>
            </a:r>
            <a:r>
              <a:rPr lang="en-US" sz="1000" dirty="0">
                <a:solidFill>
                  <a:schemeClr val="tx1">
                    <a:lumMod val="50000"/>
                  </a:schemeClr>
                </a:solidFill>
              </a:rPr>
              <a:t>where it resides, whether it is high risk/high value, and how to extract</a:t>
            </a:r>
            <a:r>
              <a:rPr lang="en-US" sz="1000" baseline="0" dirty="0">
                <a:solidFill>
                  <a:schemeClr val="tx1">
                    <a:lumMod val="50000"/>
                  </a:schemeClr>
                </a:solidFill>
              </a:rPr>
              <a:t> its value – will enable </a:t>
            </a:r>
            <a:r>
              <a:rPr lang="en-US" sz="1000" dirty="0">
                <a:solidFill>
                  <a:schemeClr val="tx1">
                    <a:lumMod val="50000"/>
                  </a:schemeClr>
                </a:solidFill>
              </a:rPr>
              <a:t>customers  to make better decisions  - and drive their business forward.   </a:t>
            </a:r>
          </a:p>
          <a:p>
            <a:endParaRPr lang="en-US" sz="1000" dirty="0">
              <a:solidFill>
                <a:schemeClr val="tx1">
                  <a:lumMod val="50000"/>
                </a:schemeClr>
              </a:solidFill>
            </a:endParaRPr>
          </a:p>
          <a:p>
            <a:r>
              <a:rPr lang="en-US" sz="1000" dirty="0">
                <a:solidFill>
                  <a:schemeClr val="tx1">
                    <a:lumMod val="50000"/>
                  </a:schemeClr>
                </a:solidFill>
              </a:rPr>
              <a:t>Improving Efficiency and Enabling Cost Avoidance/Reduction  </a:t>
            </a:r>
          </a:p>
          <a:p>
            <a:pPr marL="177189" indent="-177189">
              <a:buFont typeface="Arial" panose="020B0604020202020204" pitchFamily="34" charset="0"/>
              <a:buChar char="•"/>
            </a:pPr>
            <a:r>
              <a:rPr lang="en-US" sz="1000" dirty="0">
                <a:solidFill>
                  <a:schemeClr val="tx1">
                    <a:lumMod val="50000"/>
                  </a:schemeClr>
                </a:solidFill>
              </a:rPr>
              <a:t>With the increase in mobile and digital processes comes the need to manage information in new ways.  Many customers today struggle with this – as their records are in a variety of formats across distributed locations, and this requires an investment in capital and resources to appropriately manage.    Processes are highly manual, and  the IT infrastructure is often onsite, and expensive to acquire and maintain.  In order to drive efficiency and cost reduction, customers need to automate manual processes and minimize their CAPEX spend. </a:t>
            </a:r>
          </a:p>
          <a:p>
            <a:pPr marL="177189" indent="-177189">
              <a:buFont typeface="Arial" panose="020B0604020202020204" pitchFamily="34" charset="0"/>
              <a:buChar char="•"/>
            </a:pPr>
            <a:endParaRPr lang="en-US" sz="1000" dirty="0">
              <a:solidFill>
                <a:schemeClr val="tx1">
                  <a:lumMod val="50000"/>
                </a:schemeClr>
              </a:solidFill>
            </a:endParaRPr>
          </a:p>
          <a:p>
            <a:r>
              <a:rPr lang="en-US" sz="1000" dirty="0">
                <a:solidFill>
                  <a:schemeClr val="tx1">
                    <a:lumMod val="50000"/>
                  </a:schemeClr>
                </a:solidFill>
              </a:rPr>
              <a:t>Protecting their Brand  </a:t>
            </a:r>
          </a:p>
          <a:p>
            <a:pPr marL="177189" indent="-177189">
              <a:buFont typeface="Arial" panose="020B0604020202020204" pitchFamily="34" charset="0"/>
              <a:buChar char="•"/>
            </a:pPr>
            <a:r>
              <a:rPr lang="en-US" sz="1000" dirty="0">
                <a:solidFill>
                  <a:schemeClr val="tx1">
                    <a:lumMod val="50000"/>
                  </a:schemeClr>
                </a:solidFill>
              </a:rPr>
              <a:t>The increase in the volume and variety of information that customers experience also exposes them to additional risk – either from breach, cyberattack or data loss. As we have seen in the news,</a:t>
            </a:r>
            <a:r>
              <a:rPr lang="en-US" sz="1000" baseline="0" dirty="0">
                <a:solidFill>
                  <a:schemeClr val="tx1">
                    <a:lumMod val="50000"/>
                  </a:schemeClr>
                </a:solidFill>
              </a:rPr>
              <a:t> penalties – both financial fees and the tarnishing of brand reputation – are a real risk.   Customers today struggle</a:t>
            </a:r>
            <a:r>
              <a:rPr lang="en-US" sz="1000" dirty="0">
                <a:solidFill>
                  <a:schemeClr val="tx1">
                    <a:lumMod val="50000"/>
                  </a:schemeClr>
                </a:solidFill>
              </a:rPr>
              <a:t> with managing their data privacy and protecting their IP – against the need to make sure their data is accessible and usable. </a:t>
            </a:r>
          </a:p>
          <a:p>
            <a:pPr marL="177189" indent="-177189">
              <a:buFont typeface="Arial" panose="020B0604020202020204" pitchFamily="34" charset="0"/>
              <a:buChar char="•"/>
            </a:pPr>
            <a:endParaRPr lang="en-US" sz="1000" dirty="0">
              <a:solidFill>
                <a:schemeClr val="tx1">
                  <a:lumMod val="50000"/>
                </a:schemeClr>
              </a:solidFill>
            </a:endParaRPr>
          </a:p>
          <a:p>
            <a:r>
              <a:rPr lang="en-US" sz="1000" dirty="0">
                <a:solidFill>
                  <a:schemeClr val="tx1">
                    <a:lumMod val="50000"/>
                  </a:schemeClr>
                </a:solidFill>
              </a:rPr>
              <a:t>Enhancing their Customer’s Experience </a:t>
            </a:r>
          </a:p>
          <a:p>
            <a:pPr marL="174296" indent="-174296">
              <a:buFont typeface="Arial" panose="020B0604020202020204" pitchFamily="34" charset="0"/>
              <a:buChar char="•"/>
            </a:pPr>
            <a:r>
              <a:rPr lang="en-US" sz="1000" dirty="0">
                <a:solidFill>
                  <a:schemeClr val="tx1">
                    <a:lumMod val="50000"/>
                  </a:schemeClr>
                </a:solidFill>
              </a:rPr>
              <a:t>Our customers want their customers</a:t>
            </a:r>
            <a:r>
              <a:rPr lang="en-US" sz="1000" baseline="0" dirty="0">
                <a:solidFill>
                  <a:schemeClr val="tx1">
                    <a:lumMod val="50000"/>
                  </a:schemeClr>
                </a:solidFill>
              </a:rPr>
              <a:t> to experience </a:t>
            </a:r>
            <a:r>
              <a:rPr lang="en-US" sz="1000" dirty="0">
                <a:solidFill>
                  <a:schemeClr val="tx1">
                    <a:lumMod val="50000"/>
                  </a:schemeClr>
                </a:solidFill>
              </a:rPr>
              <a:t>ease-of-use and enhanced usability – and continual innovation is driving these needs.  Customers want to partner with organizations that understand this requirement, and can help them by innovating new solutions. </a:t>
            </a:r>
          </a:p>
          <a:p>
            <a:endParaRPr lang="en-US" sz="1000" dirty="0">
              <a:solidFill>
                <a:schemeClr val="tx1">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26DDE-EBD3-41BC-B159-7DA371F20B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2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you can see from this August, 2018 IDG Communications survey, the customers indicated very similar reasons for taking on Digital Transformation initiatives.   All of these customers are taking on these types of initiatives to be more </a:t>
            </a:r>
            <a:r>
              <a:rPr lang="en-US" sz="1000" dirty="0">
                <a:solidFill>
                  <a:schemeClr val="tx1">
                    <a:lumMod val="50000"/>
                  </a:schemeClr>
                </a:solidFill>
              </a:rPr>
              <a:t>competitive in today‘s information economy: </a:t>
            </a:r>
            <a:endParaRPr lang="en-US" sz="1000" dirty="0"/>
          </a:p>
          <a:p>
            <a:endParaRPr lang="en-US" sz="1000" dirty="0"/>
          </a:p>
          <a:p>
            <a:r>
              <a:rPr lang="en-US" sz="1000" dirty="0"/>
              <a:t>While improving efficiency was one of the top drivers, you can see that other areas  - including driving new revenue/monetization, creating better customer experiences, and improving productivity – were all top reasons.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D202338-DADA-6B44-8A70-C87147F64845}" type="slidenum">
              <a:rPr lang="en-US" smtClean="0"/>
              <a:pPr/>
              <a:t>9</a:t>
            </a:fld>
            <a:endParaRPr lang="en-US" dirty="0"/>
          </a:p>
        </p:txBody>
      </p:sp>
    </p:spTree>
    <p:extLst>
      <p:ext uri="{BB962C8B-B14F-4D97-AF65-F5344CB8AC3E}">
        <p14:creationId xmlns:p14="http://schemas.microsoft.com/office/powerpoint/2010/main" val="187122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ability to have a truly end-to-end process across the various systems and processes is lacking: </a:t>
            </a:r>
          </a:p>
          <a:p>
            <a:endParaRPr lang="en-US" sz="1200" b="1" dirty="0">
              <a:sym typeface="Wingdings" panose="05000000000000000000" pitchFamily="2" charset="2"/>
            </a:endParaRPr>
          </a:p>
          <a:p>
            <a:pPr>
              <a:spcBef>
                <a:spcPts val="610"/>
              </a:spcBef>
            </a:pPr>
            <a:r>
              <a:rPr lang="en-US" sz="1200" dirty="0">
                <a:sym typeface="Wingdings" panose="05000000000000000000" pitchFamily="2" charset="2"/>
              </a:rPr>
              <a:t>There are cost and process inefficiencies, duplications across the enterprise (inconsistency in classification and governance of information), and a variety of systems and applications with differing ages and compatibility</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26DDE-EBD3-41BC-B159-7DA371F20B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31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ea typeface="ＭＳ Ｐゴシック" pitchFamily="34" charset="-128"/>
            </a:endParaRPr>
          </a:p>
        </p:txBody>
      </p:sp>
    </p:spTree>
    <p:extLst>
      <p:ext uri="{BB962C8B-B14F-4D97-AF65-F5344CB8AC3E}">
        <p14:creationId xmlns:p14="http://schemas.microsoft.com/office/powerpoint/2010/main" val="23494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b="1">
                <a:solidFill>
                  <a:schemeClr val="bg1"/>
                </a:solidFill>
                <a:latin typeface="Arial" charset="0"/>
                <a:ea typeface="ＭＳ Ｐゴシック" pitchFamily="34" charset="-128"/>
              </a:defRPr>
            </a:lvl1pPr>
            <a:lvl2pPr marL="742950" indent="-285750" defTabSz="930275">
              <a:defRPr sz="1200" b="1">
                <a:solidFill>
                  <a:schemeClr val="bg1"/>
                </a:solidFill>
                <a:latin typeface="Arial" charset="0"/>
                <a:ea typeface="ＭＳ Ｐゴシック" pitchFamily="34" charset="-128"/>
              </a:defRPr>
            </a:lvl2pPr>
            <a:lvl3pPr marL="1143000" indent="-228600" defTabSz="930275">
              <a:defRPr sz="1200" b="1">
                <a:solidFill>
                  <a:schemeClr val="bg1"/>
                </a:solidFill>
                <a:latin typeface="Arial" charset="0"/>
                <a:ea typeface="ＭＳ Ｐゴシック" pitchFamily="34" charset="-128"/>
              </a:defRPr>
            </a:lvl3pPr>
            <a:lvl4pPr marL="1600200" indent="-228600" defTabSz="930275">
              <a:defRPr sz="1200" b="1">
                <a:solidFill>
                  <a:schemeClr val="bg1"/>
                </a:solidFill>
                <a:latin typeface="Arial" charset="0"/>
                <a:ea typeface="ＭＳ Ｐゴシック" pitchFamily="34" charset="-128"/>
              </a:defRPr>
            </a:lvl4pPr>
            <a:lvl5pPr marL="2057400" indent="-228600" defTabSz="930275">
              <a:defRPr sz="1200" b="1">
                <a:solidFill>
                  <a:schemeClr val="bg1"/>
                </a:solidFill>
                <a:latin typeface="Arial" charset="0"/>
                <a:ea typeface="ＭＳ Ｐゴシック" pitchFamily="34" charset="-128"/>
              </a:defRPr>
            </a:lvl5pPr>
            <a:lvl6pPr marL="2514600" indent="-228600" defTabSz="930275"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defTabSz="930275"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defTabSz="930275"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defTabSz="930275"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fld id="{F4DE1D58-A38A-4463-9575-A71A1CA8BBBA}" type="slidenum">
              <a:rPr lang="en-US" b="0" smtClean="0">
                <a:solidFill>
                  <a:schemeClr val="tx1"/>
                </a:solidFill>
              </a:rPr>
              <a:pPr/>
              <a:t>22</a:t>
            </a:fld>
            <a:endParaRPr lang="en-US" b="0">
              <a:solidFill>
                <a:schemeClr val="tx1"/>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dirty="0">
              <a:ea typeface="ＭＳ Ｐゴシック" pitchFamily="34" charset="-128"/>
            </a:endParaRPr>
          </a:p>
        </p:txBody>
      </p:sp>
    </p:spTree>
    <p:extLst>
      <p:ext uri="{BB962C8B-B14F-4D97-AF65-F5344CB8AC3E}">
        <p14:creationId xmlns:p14="http://schemas.microsoft.com/office/powerpoint/2010/main" val="291446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a:defRPr/>
            </a:pPr>
            <a:fld id="{08626DDE-EBD3-41BC-B159-7DA371F20BB6}"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09097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pPr>
              <a:buClr>
                <a:prstClr val="black"/>
              </a:buClr>
            </a:pPr>
            <a:fld id="{A0B1FC2C-66C4-44E5-8D49-E9D90306BC21}" type="slidenum">
              <a:rPr lang="en-US" smtClean="0">
                <a:solidFill>
                  <a:prstClr val="black"/>
                </a:solidFill>
              </a:rPr>
              <a:pPr>
                <a:buClr>
                  <a:prstClr val="black"/>
                </a:buClr>
              </a:pPr>
              <a:t>26</a:t>
            </a:fld>
            <a:endParaRPr lang="en-US">
              <a:solidFill>
                <a:prstClr val="black"/>
              </a:solidFill>
            </a:endParaRPr>
          </a:p>
        </p:txBody>
      </p:sp>
    </p:spTree>
    <p:extLst>
      <p:ext uri="{BB962C8B-B14F-4D97-AF65-F5344CB8AC3E}">
        <p14:creationId xmlns:p14="http://schemas.microsoft.com/office/powerpoint/2010/main" val="2253019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6.png"/><Relationship Id="rId5" Type="http://schemas.openxmlformats.org/officeDocument/2006/relationships/image" Target="../media/image24.emf"/><Relationship Id="rId4" Type="http://schemas.openxmlformats.org/officeDocument/2006/relationships/oleObject" Target="../embeddings/oleObject4.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6.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28.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6.png"/><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0" y="440"/>
            <a:ext cx="6096000" cy="5157344"/>
          </a:xfrm>
          <a:prstGeom prst="rect">
            <a:avLst/>
          </a:prstGeom>
        </p:spPr>
      </p:pic>
      <p:sp>
        <p:nvSpPr>
          <p:cNvPr id="6" name="Freeform 5"/>
          <p:cNvSpPr/>
          <p:nvPr userDrawn="1"/>
        </p:nvSpPr>
        <p:spPr>
          <a:xfrm>
            <a:off x="-3809" y="440"/>
            <a:ext cx="4260697" cy="5152141"/>
          </a:xfrm>
          <a:custGeom>
            <a:avLst/>
            <a:gdLst>
              <a:gd name="connsiteX0" fmla="*/ 0 w 4684359"/>
              <a:gd name="connsiteY0" fmla="*/ 0 h 6884024"/>
              <a:gd name="connsiteX1" fmla="*/ 4684359 w 4684359"/>
              <a:gd name="connsiteY1" fmla="*/ 6940 h 6884024"/>
              <a:gd name="connsiteX2" fmla="*/ 3525414 w 4684359"/>
              <a:gd name="connsiteY2" fmla="*/ 6877084 h 6884024"/>
              <a:gd name="connsiteX3" fmla="*/ 0 w 4684359"/>
              <a:gd name="connsiteY3" fmla="*/ 6884024 h 6884024"/>
              <a:gd name="connsiteX4" fmla="*/ 0 w 4684359"/>
              <a:gd name="connsiteY4" fmla="*/ 0 h 6884024"/>
              <a:gd name="connsiteX0" fmla="*/ 0 w 5415626"/>
              <a:gd name="connsiteY0" fmla="*/ 486 h 6877083"/>
              <a:gd name="connsiteX1" fmla="*/ 5415626 w 5415626"/>
              <a:gd name="connsiteY1" fmla="*/ -1 h 6877083"/>
              <a:gd name="connsiteX2" fmla="*/ 4256681 w 5415626"/>
              <a:gd name="connsiteY2" fmla="*/ 6870143 h 6877083"/>
              <a:gd name="connsiteX3" fmla="*/ 731267 w 5415626"/>
              <a:gd name="connsiteY3" fmla="*/ 6877083 h 6877083"/>
              <a:gd name="connsiteX4" fmla="*/ 0 w 5415626"/>
              <a:gd name="connsiteY4" fmla="*/ 486 h 6877083"/>
              <a:gd name="connsiteX0" fmla="*/ 0 w 5415626"/>
              <a:gd name="connsiteY0" fmla="*/ 487 h 6870144"/>
              <a:gd name="connsiteX1" fmla="*/ 5415626 w 5415626"/>
              <a:gd name="connsiteY1" fmla="*/ 0 h 6870144"/>
              <a:gd name="connsiteX2" fmla="*/ 4256681 w 5415626"/>
              <a:gd name="connsiteY2" fmla="*/ 6870144 h 6870144"/>
              <a:gd name="connsiteX3" fmla="*/ 5850 w 5415626"/>
              <a:gd name="connsiteY3" fmla="*/ 6862228 h 6870144"/>
              <a:gd name="connsiteX4" fmla="*/ 0 w 5415626"/>
              <a:gd name="connsiteY4" fmla="*/ 487 h 687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26" h="6870144">
                <a:moveTo>
                  <a:pt x="0" y="487"/>
                </a:moveTo>
                <a:lnTo>
                  <a:pt x="5415626" y="0"/>
                </a:lnTo>
                <a:lnTo>
                  <a:pt x="4256681" y="6870144"/>
                </a:lnTo>
                <a:lnTo>
                  <a:pt x="5850" y="6862228"/>
                </a:lnTo>
                <a:cubicBezTo>
                  <a:pt x="10477" y="4574493"/>
                  <a:pt x="13880" y="21306"/>
                  <a:pt x="0" y="487"/>
                </a:cubicBezTo>
                <a:close/>
              </a:path>
            </a:pathLst>
          </a:cu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Freeform 7"/>
          <p:cNvSpPr/>
          <p:nvPr userDrawn="1"/>
        </p:nvSpPr>
        <p:spPr>
          <a:xfrm>
            <a:off x="-14949" y="-5510"/>
            <a:ext cx="4108321" cy="5153392"/>
          </a:xfrm>
          <a:custGeom>
            <a:avLst/>
            <a:gdLst>
              <a:gd name="connsiteX0" fmla="*/ 0 w 4427586"/>
              <a:gd name="connsiteY0" fmla="*/ 6939 h 6870144"/>
              <a:gd name="connsiteX1" fmla="*/ 3442136 w 4427586"/>
              <a:gd name="connsiteY1" fmla="*/ 6939 h 6870144"/>
              <a:gd name="connsiteX2" fmla="*/ 4427586 w 4427586"/>
              <a:gd name="connsiteY2" fmla="*/ 6870144 h 6870144"/>
              <a:gd name="connsiteX3" fmla="*/ 0 w 4427586"/>
              <a:gd name="connsiteY3" fmla="*/ 6870144 h 6870144"/>
              <a:gd name="connsiteX4" fmla="*/ 0 w 4427586"/>
              <a:gd name="connsiteY4" fmla="*/ 6939 h 6870144"/>
              <a:gd name="connsiteX0" fmla="*/ 0 w 5170365"/>
              <a:gd name="connsiteY0" fmla="*/ 7428 h 6863205"/>
              <a:gd name="connsiteX1" fmla="*/ 4184915 w 5170365"/>
              <a:gd name="connsiteY1" fmla="*/ 0 h 6863205"/>
              <a:gd name="connsiteX2" fmla="*/ 5170365 w 5170365"/>
              <a:gd name="connsiteY2" fmla="*/ 6863205 h 6863205"/>
              <a:gd name="connsiteX3" fmla="*/ 742779 w 5170365"/>
              <a:gd name="connsiteY3" fmla="*/ 6863205 h 6863205"/>
              <a:gd name="connsiteX4" fmla="*/ 0 w 5170365"/>
              <a:gd name="connsiteY4" fmla="*/ 7428 h 6863205"/>
              <a:gd name="connsiteX0" fmla="*/ 0 w 5170365"/>
              <a:gd name="connsiteY0" fmla="*/ 7428 h 6870632"/>
              <a:gd name="connsiteX1" fmla="*/ 4184915 w 5170365"/>
              <a:gd name="connsiteY1" fmla="*/ 0 h 6870632"/>
              <a:gd name="connsiteX2" fmla="*/ 5170365 w 5170365"/>
              <a:gd name="connsiteY2" fmla="*/ 6863205 h 6870632"/>
              <a:gd name="connsiteX3" fmla="*/ 11697 w 5170365"/>
              <a:gd name="connsiteY3" fmla="*/ 6870632 h 6870632"/>
              <a:gd name="connsiteX4" fmla="*/ 0 w 5170365"/>
              <a:gd name="connsiteY4" fmla="*/ 7428 h 687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365" h="6870632">
                <a:moveTo>
                  <a:pt x="0" y="7428"/>
                </a:moveTo>
                <a:lnTo>
                  <a:pt x="4184915" y="0"/>
                </a:lnTo>
                <a:lnTo>
                  <a:pt x="5170365" y="6863205"/>
                </a:lnTo>
                <a:lnTo>
                  <a:pt x="11697" y="6870632"/>
                </a:lnTo>
                <a:cubicBezTo>
                  <a:pt x="14010" y="4580584"/>
                  <a:pt x="6940" y="489"/>
                  <a:pt x="0" y="7428"/>
                </a:cubicBezTo>
                <a:close/>
              </a:path>
            </a:pathLst>
          </a:custGeom>
          <a:solidFill>
            <a:srgbClr val="205595">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Freeform 8"/>
          <p:cNvSpPr/>
          <p:nvPr userDrawn="1"/>
        </p:nvSpPr>
        <p:spPr>
          <a:xfrm>
            <a:off x="-9378" y="-4763"/>
            <a:ext cx="4794972" cy="5163238"/>
          </a:xfrm>
          <a:custGeom>
            <a:avLst/>
            <a:gdLst>
              <a:gd name="connsiteX0" fmla="*/ 0 w 5829424"/>
              <a:gd name="connsiteY0" fmla="*/ 0 h 6877084"/>
              <a:gd name="connsiteX1" fmla="*/ 0 w 5829424"/>
              <a:gd name="connsiteY1" fmla="*/ 6877084 h 6877084"/>
              <a:gd name="connsiteX2" fmla="*/ 5829424 w 5829424"/>
              <a:gd name="connsiteY2" fmla="*/ 6877084 h 6877084"/>
              <a:gd name="connsiteX3" fmla="*/ 1686369 w 5829424"/>
              <a:gd name="connsiteY3" fmla="*/ 6940 h 6877084"/>
              <a:gd name="connsiteX4" fmla="*/ 0 w 5829424"/>
              <a:gd name="connsiteY4" fmla="*/ 0 h 6877084"/>
              <a:gd name="connsiteX0" fmla="*/ 0 w 6566362"/>
              <a:gd name="connsiteY0" fmla="*/ 0 h 6877084"/>
              <a:gd name="connsiteX1" fmla="*/ 736938 w 6566362"/>
              <a:gd name="connsiteY1" fmla="*/ 6877084 h 6877084"/>
              <a:gd name="connsiteX2" fmla="*/ 6566362 w 6566362"/>
              <a:gd name="connsiteY2" fmla="*/ 6877084 h 6877084"/>
              <a:gd name="connsiteX3" fmla="*/ 2423307 w 6566362"/>
              <a:gd name="connsiteY3" fmla="*/ 6940 h 6877084"/>
              <a:gd name="connsiteX4" fmla="*/ 0 w 6566362"/>
              <a:gd name="connsiteY4" fmla="*/ 0 h 6877084"/>
              <a:gd name="connsiteX0" fmla="*/ 0 w 6566362"/>
              <a:gd name="connsiteY0" fmla="*/ 0 h 6877084"/>
              <a:gd name="connsiteX1" fmla="*/ 5849 w 6566362"/>
              <a:gd name="connsiteY1" fmla="*/ 6877084 h 6877084"/>
              <a:gd name="connsiteX2" fmla="*/ 6566362 w 6566362"/>
              <a:gd name="connsiteY2" fmla="*/ 6877084 h 6877084"/>
              <a:gd name="connsiteX3" fmla="*/ 2423307 w 6566362"/>
              <a:gd name="connsiteY3" fmla="*/ 6940 h 6877084"/>
              <a:gd name="connsiteX4" fmla="*/ 0 w 6566362"/>
              <a:gd name="connsiteY4" fmla="*/ 0 h 6877084"/>
              <a:gd name="connsiteX0" fmla="*/ 0 w 6121053"/>
              <a:gd name="connsiteY0" fmla="*/ 0 h 6877084"/>
              <a:gd name="connsiteX1" fmla="*/ 5849 w 6121053"/>
              <a:gd name="connsiteY1" fmla="*/ 6877084 h 6877084"/>
              <a:gd name="connsiteX2" fmla="*/ 6121053 w 6121053"/>
              <a:gd name="connsiteY2" fmla="*/ 6862548 h 6877084"/>
              <a:gd name="connsiteX3" fmla="*/ 2423307 w 6121053"/>
              <a:gd name="connsiteY3" fmla="*/ 6940 h 6877084"/>
              <a:gd name="connsiteX4" fmla="*/ 0 w 6121053"/>
              <a:gd name="connsiteY4" fmla="*/ 0 h 6877084"/>
              <a:gd name="connsiteX0" fmla="*/ 0 w 6121053"/>
              <a:gd name="connsiteY0" fmla="*/ 0 h 6884351"/>
              <a:gd name="connsiteX1" fmla="*/ 5849 w 6121053"/>
              <a:gd name="connsiteY1" fmla="*/ 6877084 h 6884351"/>
              <a:gd name="connsiteX2" fmla="*/ 6121053 w 6121053"/>
              <a:gd name="connsiteY2" fmla="*/ 6884351 h 6884351"/>
              <a:gd name="connsiteX3" fmla="*/ 2423307 w 6121053"/>
              <a:gd name="connsiteY3" fmla="*/ 6940 h 6884351"/>
              <a:gd name="connsiteX4" fmla="*/ 0 w 6121053"/>
              <a:gd name="connsiteY4" fmla="*/ 0 h 688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053" h="6884351">
                <a:moveTo>
                  <a:pt x="0" y="0"/>
                </a:moveTo>
                <a:cubicBezTo>
                  <a:pt x="1950" y="2292361"/>
                  <a:pt x="3899" y="4584723"/>
                  <a:pt x="5849" y="6877084"/>
                </a:cubicBezTo>
                <a:lnTo>
                  <a:pt x="6121053" y="6884351"/>
                </a:lnTo>
                <a:lnTo>
                  <a:pt x="2423307" y="6940"/>
                </a:lnTo>
                <a:lnTo>
                  <a:pt x="0" y="0"/>
                </a:lnTo>
                <a:close/>
              </a:path>
            </a:pathLst>
          </a:custGeom>
          <a:solidFill>
            <a:srgbClr val="192E55">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itle 6"/>
          <p:cNvSpPr>
            <a:spLocks noGrp="1"/>
          </p:cNvSpPr>
          <p:nvPr>
            <p:ph type="title" hasCustomPrompt="1"/>
          </p:nvPr>
        </p:nvSpPr>
        <p:spPr>
          <a:xfrm>
            <a:off x="377172" y="2696974"/>
            <a:ext cx="3492089" cy="994172"/>
          </a:xfrm>
        </p:spPr>
        <p:txBody>
          <a:bodyPr>
            <a:noAutofit/>
          </a:bodyPr>
          <a:lstStyle>
            <a:lvl1pPr>
              <a:defRPr sz="3600" baseline="0">
                <a:solidFill>
                  <a:schemeClr val="bg1"/>
                </a:solidFill>
              </a:defRPr>
            </a:lvl1pPr>
          </a:lstStyle>
          <a:p>
            <a:r>
              <a:rPr lang="en-US" dirty="0"/>
              <a:t>Title goes </a:t>
            </a:r>
            <a:br>
              <a:rPr lang="en-US" dirty="0"/>
            </a:br>
            <a:r>
              <a:rPr lang="en-US" dirty="0"/>
              <a:t>here. No more than three lines.</a:t>
            </a:r>
          </a:p>
        </p:txBody>
      </p:sp>
      <p:pic>
        <p:nvPicPr>
          <p:cNvPr id="10" name="Picture 10" descr="Iron-Mountain-Logo_reversed.png"/>
          <p:cNvPicPr>
            <a:picLocks noChangeAspect="1"/>
          </p:cNvPicPr>
          <p:nvPr userDrawn="1"/>
        </p:nvPicPr>
        <p:blipFill>
          <a:blip r:embed="rId3"/>
          <a:srcRect/>
          <a:stretch>
            <a:fillRect/>
          </a:stretch>
        </p:blipFill>
        <p:spPr bwMode="auto">
          <a:xfrm>
            <a:off x="401570" y="4478116"/>
            <a:ext cx="2089452" cy="323850"/>
          </a:xfrm>
          <a:prstGeom prst="rect">
            <a:avLst/>
          </a:prstGeom>
          <a:noFill/>
          <a:ln w="9525">
            <a:noFill/>
            <a:miter lim="800000"/>
            <a:headEnd/>
            <a:tailEnd/>
          </a:ln>
        </p:spPr>
      </p:pic>
    </p:spTree>
    <p:extLst>
      <p:ext uri="{BB962C8B-B14F-4D97-AF65-F5344CB8AC3E}">
        <p14:creationId xmlns:p14="http://schemas.microsoft.com/office/powerpoint/2010/main" val="114407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 Three Items">
    <p:spTree>
      <p:nvGrpSpPr>
        <p:cNvPr id="1" name=""/>
        <p:cNvGrpSpPr/>
        <p:nvPr/>
      </p:nvGrpSpPr>
      <p:grpSpPr>
        <a:xfrm>
          <a:off x="0" y="0"/>
          <a:ext cx="0" cy="0"/>
          <a:chOff x="0" y="0"/>
          <a:chExt cx="0" cy="0"/>
        </a:xfrm>
      </p:grpSpPr>
      <p:pic>
        <p:nvPicPr>
          <p:cNvPr id="17" name="Picture 9" descr="Iron-Mountain-Logo_gre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6" name="Text Placeholder 6"/>
          <p:cNvSpPr>
            <a:spLocks noGrp="1"/>
          </p:cNvSpPr>
          <p:nvPr>
            <p:ph type="body" sz="quarter" idx="10"/>
          </p:nvPr>
        </p:nvSpPr>
        <p:spPr>
          <a:xfrm>
            <a:off x="996785"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9" name="Text Placeholder 6"/>
          <p:cNvSpPr>
            <a:spLocks noGrp="1"/>
          </p:cNvSpPr>
          <p:nvPr>
            <p:ph type="body" sz="quarter" idx="11"/>
          </p:nvPr>
        </p:nvSpPr>
        <p:spPr>
          <a:xfrm>
            <a:off x="3600264"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0" name="Text Placeholder 6"/>
          <p:cNvSpPr>
            <a:spLocks noGrp="1"/>
          </p:cNvSpPr>
          <p:nvPr>
            <p:ph type="body" sz="quarter" idx="12"/>
          </p:nvPr>
        </p:nvSpPr>
        <p:spPr>
          <a:xfrm>
            <a:off x="6203743"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2" name="Title 6"/>
          <p:cNvSpPr>
            <a:spLocks noGrp="1"/>
          </p:cNvSpPr>
          <p:nvPr>
            <p:ph type="title" hasCustomPrompt="1"/>
          </p:nvPr>
        </p:nvSpPr>
        <p:spPr>
          <a:xfrm>
            <a:off x="598488" y="0"/>
            <a:ext cx="7404637" cy="994172"/>
          </a:xfrm>
        </p:spPr>
        <p:txBody>
          <a:bodyPr>
            <a:noAutofit/>
          </a:bodyPr>
          <a:lstStyle>
            <a:lvl1pPr>
              <a:defRPr sz="3200">
                <a:solidFill>
                  <a:srgbClr val="1B75BC"/>
                </a:solidFill>
              </a:defRPr>
            </a:lvl1pPr>
          </a:lstStyle>
          <a:p>
            <a:r>
              <a:rPr lang="en-US" dirty="0"/>
              <a:t>Title goes here.</a:t>
            </a:r>
          </a:p>
        </p:txBody>
      </p:sp>
      <p:sp>
        <p:nvSpPr>
          <p:cNvPr id="13"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
        <p:nvSpPr>
          <p:cNvPr id="11" name="Picture Placeholder 3"/>
          <p:cNvSpPr>
            <a:spLocks noGrp="1"/>
          </p:cNvSpPr>
          <p:nvPr>
            <p:ph type="pic" sz="quarter" idx="13"/>
          </p:nvPr>
        </p:nvSpPr>
        <p:spPr>
          <a:xfrm>
            <a:off x="996785" y="1576387"/>
            <a:ext cx="2198687" cy="1243013"/>
          </a:xfrm>
        </p:spPr>
        <p:txBody>
          <a:bodyPr/>
          <a:lstStyle/>
          <a:p>
            <a:endParaRPr lang="en-US" dirty="0"/>
          </a:p>
        </p:txBody>
      </p:sp>
      <p:sp>
        <p:nvSpPr>
          <p:cNvPr id="14" name="Picture Placeholder 3"/>
          <p:cNvSpPr>
            <a:spLocks noGrp="1"/>
          </p:cNvSpPr>
          <p:nvPr>
            <p:ph type="pic" sz="quarter" idx="14"/>
          </p:nvPr>
        </p:nvSpPr>
        <p:spPr>
          <a:xfrm>
            <a:off x="3601025" y="1576387"/>
            <a:ext cx="2198687" cy="1243013"/>
          </a:xfrm>
        </p:spPr>
        <p:txBody>
          <a:bodyPr/>
          <a:lstStyle/>
          <a:p>
            <a:endParaRPr lang="en-US" dirty="0"/>
          </a:p>
        </p:txBody>
      </p:sp>
      <p:sp>
        <p:nvSpPr>
          <p:cNvPr id="15" name="Picture Placeholder 3"/>
          <p:cNvSpPr>
            <a:spLocks noGrp="1"/>
          </p:cNvSpPr>
          <p:nvPr>
            <p:ph type="pic" sz="quarter" idx="15"/>
          </p:nvPr>
        </p:nvSpPr>
        <p:spPr>
          <a:xfrm>
            <a:off x="6203115" y="1576387"/>
            <a:ext cx="2198687" cy="1243013"/>
          </a:xfrm>
        </p:spPr>
        <p:txBody>
          <a:bodyPr/>
          <a:lstStyle/>
          <a:p>
            <a:endParaRPr lang="en-US" dirty="0"/>
          </a:p>
        </p:txBody>
      </p:sp>
      <p:pic>
        <p:nvPicPr>
          <p:cNvPr id="18" name="Picture 17" descr="M2742_IRON_MOUNTAIN_PPT_TEMPLATE_V1_16-9-02.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Tree>
    <p:extLst>
      <p:ext uri="{BB962C8B-B14F-4D97-AF65-F5344CB8AC3E}">
        <p14:creationId xmlns:p14="http://schemas.microsoft.com/office/powerpoint/2010/main" val="22081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115140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1 - Asymmetrical">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8339361" cy="5143500"/>
          </a:xfrm>
          <a:prstGeom prst="rect">
            <a:avLst/>
          </a:prstGeom>
        </p:spPr>
      </p:pic>
      <p:sp>
        <p:nvSpPr>
          <p:cNvPr id="7" name="Freeform 6"/>
          <p:cNvSpPr/>
          <p:nvPr userDrawn="1"/>
        </p:nvSpPr>
        <p:spPr>
          <a:xfrm>
            <a:off x="3749986" y="-10366"/>
            <a:ext cx="5399197" cy="5168970"/>
          </a:xfrm>
          <a:custGeom>
            <a:avLst/>
            <a:gdLst>
              <a:gd name="connsiteX0" fmla="*/ 1814286 w 5992327"/>
              <a:gd name="connsiteY0" fmla="*/ 5183 h 5157755"/>
              <a:gd name="connsiteX1" fmla="*/ 0 w 5992327"/>
              <a:gd name="connsiteY1" fmla="*/ 5152571 h 5157755"/>
              <a:gd name="connsiteX2" fmla="*/ 5992327 w 5992327"/>
              <a:gd name="connsiteY2" fmla="*/ 5157755 h 5157755"/>
              <a:gd name="connsiteX3" fmla="*/ 5981960 w 5992327"/>
              <a:gd name="connsiteY3" fmla="*/ 0 h 5157755"/>
              <a:gd name="connsiteX4" fmla="*/ 1814286 w 5992327"/>
              <a:gd name="connsiteY4" fmla="*/ 5183 h 5157755"/>
              <a:gd name="connsiteX0" fmla="*/ 747159 w 4925200"/>
              <a:gd name="connsiteY0" fmla="*/ 5183 h 5157755"/>
              <a:gd name="connsiteX1" fmla="*/ 0 w 4925200"/>
              <a:gd name="connsiteY1" fmla="*/ 5152571 h 5157755"/>
              <a:gd name="connsiteX2" fmla="*/ 4925200 w 4925200"/>
              <a:gd name="connsiteY2" fmla="*/ 5157755 h 5157755"/>
              <a:gd name="connsiteX3" fmla="*/ 4914833 w 4925200"/>
              <a:gd name="connsiteY3" fmla="*/ 0 h 5157755"/>
              <a:gd name="connsiteX4" fmla="*/ 747159 w 4925200"/>
              <a:gd name="connsiteY4" fmla="*/ 5183 h 5157755"/>
              <a:gd name="connsiteX0" fmla="*/ 758813 w 4936854"/>
              <a:gd name="connsiteY0" fmla="*/ 5183 h 5163519"/>
              <a:gd name="connsiteX1" fmla="*/ 0 w 4936854"/>
              <a:gd name="connsiteY1" fmla="*/ 5163519 h 5163519"/>
              <a:gd name="connsiteX2" fmla="*/ 4936854 w 4936854"/>
              <a:gd name="connsiteY2" fmla="*/ 5157755 h 5163519"/>
              <a:gd name="connsiteX3" fmla="*/ 4926487 w 4936854"/>
              <a:gd name="connsiteY3" fmla="*/ 0 h 5163519"/>
              <a:gd name="connsiteX4" fmla="*/ 758813 w 4936854"/>
              <a:gd name="connsiteY4" fmla="*/ 5183 h 5163519"/>
              <a:gd name="connsiteX0" fmla="*/ 1049037 w 5227078"/>
              <a:gd name="connsiteY0" fmla="*/ 5183 h 5168970"/>
              <a:gd name="connsiteX1" fmla="*/ 0 w 5227078"/>
              <a:gd name="connsiteY1" fmla="*/ 5168970 h 5168970"/>
              <a:gd name="connsiteX2" fmla="*/ 5227078 w 5227078"/>
              <a:gd name="connsiteY2" fmla="*/ 5157755 h 5168970"/>
              <a:gd name="connsiteX3" fmla="*/ 5216711 w 5227078"/>
              <a:gd name="connsiteY3" fmla="*/ 0 h 5168970"/>
              <a:gd name="connsiteX4" fmla="*/ 1049037 w 5227078"/>
              <a:gd name="connsiteY4" fmla="*/ 5183 h 5168970"/>
              <a:gd name="connsiteX0" fmla="*/ 458035 w 5227078"/>
              <a:gd name="connsiteY0" fmla="*/ 5183 h 5168970"/>
              <a:gd name="connsiteX1" fmla="*/ 0 w 5227078"/>
              <a:gd name="connsiteY1" fmla="*/ 5168970 h 5168970"/>
              <a:gd name="connsiteX2" fmla="*/ 5227078 w 5227078"/>
              <a:gd name="connsiteY2" fmla="*/ 5157755 h 5168970"/>
              <a:gd name="connsiteX3" fmla="*/ 5216711 w 5227078"/>
              <a:gd name="connsiteY3" fmla="*/ 0 h 5168970"/>
              <a:gd name="connsiteX4" fmla="*/ 458035 w 5227078"/>
              <a:gd name="connsiteY4" fmla="*/ 5183 h 51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7078" h="5168970">
                <a:moveTo>
                  <a:pt x="458035" y="5183"/>
                </a:moveTo>
                <a:lnTo>
                  <a:pt x="0" y="5168970"/>
                </a:lnTo>
                <a:lnTo>
                  <a:pt x="5227078" y="5157755"/>
                </a:lnTo>
                <a:cubicBezTo>
                  <a:pt x="5223622" y="3438503"/>
                  <a:pt x="5220167" y="1719252"/>
                  <a:pt x="5216711" y="0"/>
                </a:cubicBezTo>
                <a:lnTo>
                  <a:pt x="458035" y="5183"/>
                </a:lnTo>
                <a:close/>
              </a:path>
            </a:pathLst>
          </a:custGeom>
          <a:solidFill>
            <a:schemeClr val="tx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p:cNvSpPr/>
          <p:nvPr userDrawn="1"/>
        </p:nvSpPr>
        <p:spPr>
          <a:xfrm>
            <a:off x="2845193" y="-10949"/>
            <a:ext cx="6303989" cy="5163785"/>
          </a:xfrm>
          <a:custGeom>
            <a:avLst/>
            <a:gdLst>
              <a:gd name="connsiteX0" fmla="*/ 0 w 5888653"/>
              <a:gd name="connsiteY0" fmla="*/ 0 h 5168122"/>
              <a:gd name="connsiteX1" fmla="*/ 1674327 w 5888653"/>
              <a:gd name="connsiteY1" fmla="*/ 5168122 h 5168122"/>
              <a:gd name="connsiteX2" fmla="*/ 1720980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888653"/>
              <a:gd name="connsiteY0" fmla="*/ 0 h 5168122"/>
              <a:gd name="connsiteX1" fmla="*/ 1674327 w 5888653"/>
              <a:gd name="connsiteY1" fmla="*/ 5168122 h 5168122"/>
              <a:gd name="connsiteX2" fmla="*/ 2704845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888653"/>
              <a:gd name="connsiteY0" fmla="*/ 0 h 5168122"/>
              <a:gd name="connsiteX1" fmla="*/ 1795492 w 5888653"/>
              <a:gd name="connsiteY1" fmla="*/ 5162938 h 5168122"/>
              <a:gd name="connsiteX2" fmla="*/ 2704845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660861"/>
              <a:gd name="connsiteY0" fmla="*/ 0 h 5168122"/>
              <a:gd name="connsiteX1" fmla="*/ 1567700 w 5660861"/>
              <a:gd name="connsiteY1" fmla="*/ 5162938 h 5168122"/>
              <a:gd name="connsiteX2" fmla="*/ 2477053 w 5660861"/>
              <a:gd name="connsiteY2" fmla="*/ 5162939 h 5168122"/>
              <a:gd name="connsiteX3" fmla="*/ 5660861 w 5660861"/>
              <a:gd name="connsiteY3" fmla="*/ 5168122 h 5168122"/>
              <a:gd name="connsiteX4" fmla="*/ 5640127 w 5660861"/>
              <a:gd name="connsiteY4" fmla="*/ 5184 h 5168122"/>
              <a:gd name="connsiteX5" fmla="*/ 0 w 5660861"/>
              <a:gd name="connsiteY5" fmla="*/ 0 h 5168122"/>
              <a:gd name="connsiteX0" fmla="*/ 0 w 5660861"/>
              <a:gd name="connsiteY0" fmla="*/ 0 h 5168122"/>
              <a:gd name="connsiteX1" fmla="*/ 1567700 w 5660861"/>
              <a:gd name="connsiteY1" fmla="*/ 5162938 h 5168122"/>
              <a:gd name="connsiteX2" fmla="*/ 2477053 w 5660861"/>
              <a:gd name="connsiteY2" fmla="*/ 5162939 h 5168122"/>
              <a:gd name="connsiteX3" fmla="*/ 5660861 w 5660861"/>
              <a:gd name="connsiteY3" fmla="*/ 5168122 h 5168122"/>
              <a:gd name="connsiteX4" fmla="*/ 5654668 w 5660861"/>
              <a:gd name="connsiteY4" fmla="*/ 5184 h 5168122"/>
              <a:gd name="connsiteX5" fmla="*/ 0 w 5660861"/>
              <a:gd name="connsiteY5" fmla="*/ 0 h 5168122"/>
              <a:gd name="connsiteX0" fmla="*/ 0 w 7812764"/>
              <a:gd name="connsiteY0" fmla="*/ 25918 h 5162938"/>
              <a:gd name="connsiteX1" fmla="*/ 3719603 w 7812764"/>
              <a:gd name="connsiteY1" fmla="*/ 5157754 h 5162938"/>
              <a:gd name="connsiteX2" fmla="*/ 4628956 w 7812764"/>
              <a:gd name="connsiteY2" fmla="*/ 5157755 h 5162938"/>
              <a:gd name="connsiteX3" fmla="*/ 7812764 w 7812764"/>
              <a:gd name="connsiteY3" fmla="*/ 5162938 h 5162938"/>
              <a:gd name="connsiteX4" fmla="*/ 7806571 w 7812764"/>
              <a:gd name="connsiteY4" fmla="*/ 0 h 5162938"/>
              <a:gd name="connsiteX5" fmla="*/ 0 w 7812764"/>
              <a:gd name="connsiteY5" fmla="*/ 25918 h 5162938"/>
              <a:gd name="connsiteX0" fmla="*/ 0 w 7812764"/>
              <a:gd name="connsiteY0" fmla="*/ 10367 h 5162938"/>
              <a:gd name="connsiteX1" fmla="*/ 3719603 w 7812764"/>
              <a:gd name="connsiteY1" fmla="*/ 5157754 h 5162938"/>
              <a:gd name="connsiteX2" fmla="*/ 4628956 w 7812764"/>
              <a:gd name="connsiteY2" fmla="*/ 5157755 h 5162938"/>
              <a:gd name="connsiteX3" fmla="*/ 7812764 w 7812764"/>
              <a:gd name="connsiteY3" fmla="*/ 5162938 h 5162938"/>
              <a:gd name="connsiteX4" fmla="*/ 7806571 w 7812764"/>
              <a:gd name="connsiteY4" fmla="*/ 0 h 5162938"/>
              <a:gd name="connsiteX5" fmla="*/ 0 w 7812764"/>
              <a:gd name="connsiteY5" fmla="*/ 10367 h 5162938"/>
              <a:gd name="connsiteX0" fmla="*/ 0 w 7812764"/>
              <a:gd name="connsiteY0" fmla="*/ 0 h 5163519"/>
              <a:gd name="connsiteX1" fmla="*/ 3719603 w 7812764"/>
              <a:gd name="connsiteY1" fmla="*/ 5158335 h 5163519"/>
              <a:gd name="connsiteX2" fmla="*/ 4628956 w 7812764"/>
              <a:gd name="connsiteY2" fmla="*/ 5158336 h 5163519"/>
              <a:gd name="connsiteX3" fmla="*/ 7812764 w 7812764"/>
              <a:gd name="connsiteY3" fmla="*/ 5163519 h 5163519"/>
              <a:gd name="connsiteX4" fmla="*/ 7806571 w 7812764"/>
              <a:gd name="connsiteY4" fmla="*/ 581 h 5163519"/>
              <a:gd name="connsiteX5" fmla="*/ 0 w 7812764"/>
              <a:gd name="connsiteY5" fmla="*/ 0 h 5163519"/>
              <a:gd name="connsiteX0" fmla="*/ 0 w 7812764"/>
              <a:gd name="connsiteY0" fmla="*/ 0 h 5163785"/>
              <a:gd name="connsiteX1" fmla="*/ 2355078 w 7812764"/>
              <a:gd name="connsiteY1" fmla="*/ 5163785 h 5163785"/>
              <a:gd name="connsiteX2" fmla="*/ 4628956 w 7812764"/>
              <a:gd name="connsiteY2" fmla="*/ 5158336 h 5163785"/>
              <a:gd name="connsiteX3" fmla="*/ 7812764 w 7812764"/>
              <a:gd name="connsiteY3" fmla="*/ 5163519 h 5163785"/>
              <a:gd name="connsiteX4" fmla="*/ 7806571 w 7812764"/>
              <a:gd name="connsiteY4" fmla="*/ 581 h 5163785"/>
              <a:gd name="connsiteX5" fmla="*/ 0 w 7812764"/>
              <a:gd name="connsiteY5" fmla="*/ 0 h 516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2764" h="5163785">
                <a:moveTo>
                  <a:pt x="0" y="0"/>
                </a:moveTo>
                <a:lnTo>
                  <a:pt x="2355078" y="5163785"/>
                </a:lnTo>
                <a:lnTo>
                  <a:pt x="4628956" y="5158336"/>
                </a:lnTo>
                <a:lnTo>
                  <a:pt x="7812764" y="5163519"/>
                </a:lnTo>
                <a:cubicBezTo>
                  <a:pt x="7805853" y="3442540"/>
                  <a:pt x="7813482" y="1721560"/>
                  <a:pt x="7806571" y="581"/>
                </a:cubicBezTo>
                <a:lnTo>
                  <a:pt x="0" y="0"/>
                </a:lnTo>
                <a:close/>
              </a:path>
            </a:pathLst>
          </a:custGeom>
          <a:solidFill>
            <a:srgbClr val="192F57">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6"/>
          <p:cNvSpPr>
            <a:spLocks noGrp="1"/>
          </p:cNvSpPr>
          <p:nvPr>
            <p:ph type="title" hasCustomPrompt="1"/>
          </p:nvPr>
        </p:nvSpPr>
        <p:spPr>
          <a:xfrm>
            <a:off x="4518567" y="2214874"/>
            <a:ext cx="4300444" cy="737116"/>
          </a:xfrm>
        </p:spPr>
        <p:txBody>
          <a:bodyPr>
            <a:noAutofit/>
          </a:bodyPr>
          <a:lstStyle>
            <a:lvl1pPr>
              <a:defRPr sz="4800">
                <a:solidFill>
                  <a:schemeClr val="bg1"/>
                </a:solidFill>
              </a:defRPr>
            </a:lvl1pPr>
          </a:lstStyle>
          <a:p>
            <a:r>
              <a:rPr lang="en-US" dirty="0"/>
              <a:t>Title goes here.</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38" tIns="45719" rIns="91438" bIns="45719" rtlCol="0" anchor="ctr"/>
          <a:lstStyle>
            <a:lvl1pPr algn="r">
              <a:defRPr sz="1200">
                <a:solidFill>
                  <a:schemeClr val="bg1"/>
                </a:solidFill>
              </a:defRPr>
            </a:lvl1pPr>
          </a:lstStyle>
          <a:p>
            <a:fld id="{EE692D89-0649-B346-AAC1-A17EC4B6079C}" type="slidenum">
              <a:rPr lang="en-US" smtClean="0"/>
              <a:pPr/>
              <a:t>‹Nº›</a:t>
            </a:fld>
            <a:endParaRPr lang="en-US" dirty="0"/>
          </a:p>
        </p:txBody>
      </p:sp>
      <p:pic>
        <p:nvPicPr>
          <p:cNvPr id="10" name="Picture 9" descr="Iron-Mountain-Logo_grey.png"/>
          <p:cNvPicPr>
            <a:picLocks noChangeAspect="1"/>
          </p:cNvPicPr>
          <p:nvPr userDrawn="1"/>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153097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Image 1">
    <p:spTree>
      <p:nvGrpSpPr>
        <p:cNvPr id="1" name=""/>
        <p:cNvGrpSpPr/>
        <p:nvPr/>
      </p:nvGrpSpPr>
      <p:grpSpPr>
        <a:xfrm>
          <a:off x="0" y="0"/>
          <a:ext cx="0" cy="0"/>
          <a:chOff x="0" y="0"/>
          <a:chExt cx="0" cy="0"/>
        </a:xfrm>
      </p:grpSpPr>
      <p:pic>
        <p:nvPicPr>
          <p:cNvPr id="2" name="Picture 1" descr="quote-slide-imag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46826" cy="5148951"/>
          </a:xfrm>
          <a:prstGeom prst="rect">
            <a:avLst/>
          </a:prstGeom>
        </p:spPr>
      </p:pic>
      <p:sp>
        <p:nvSpPr>
          <p:cNvPr id="4" name="Freeform 3"/>
          <p:cNvSpPr/>
          <p:nvPr userDrawn="1"/>
        </p:nvSpPr>
        <p:spPr>
          <a:xfrm>
            <a:off x="-5451" y="0"/>
            <a:ext cx="6359522"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872" h="5161897">
                <a:moveTo>
                  <a:pt x="0" y="0"/>
                </a:moveTo>
                <a:lnTo>
                  <a:pt x="5451" y="5161897"/>
                </a:lnTo>
                <a:lnTo>
                  <a:pt x="6022872" y="5161897"/>
                </a:lnTo>
                <a:lnTo>
                  <a:pt x="5014518" y="0"/>
                </a:lnTo>
                <a:lnTo>
                  <a:pt x="0" y="0"/>
                </a:lnTo>
                <a:close/>
              </a:path>
            </a:pathLst>
          </a:cu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userDrawn="1"/>
        </p:nvSpPr>
        <p:spPr>
          <a:xfrm>
            <a:off x="-10901" y="-16353"/>
            <a:ext cx="6008452"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4774693"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16352" y="-16352"/>
            <a:ext cx="6589730" cy="5172798"/>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2798">
                <a:moveTo>
                  <a:pt x="10901" y="0"/>
                </a:moveTo>
                <a:cubicBezTo>
                  <a:pt x="7267" y="1724266"/>
                  <a:pt x="3634" y="3448532"/>
                  <a:pt x="0" y="5172798"/>
                </a:cubicBezTo>
                <a:lnTo>
                  <a:pt x="3624624" y="5167347"/>
                </a:lnTo>
                <a:lnTo>
                  <a:pt x="6240894" y="10901"/>
                </a:lnTo>
                <a:lnTo>
                  <a:pt x="10901" y="0"/>
                </a:lnTo>
                <a:close/>
              </a:path>
            </a:pathLst>
          </a:custGeom>
          <a:solidFill>
            <a:srgbClr val="14588D">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21887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3" y="0"/>
            <a:ext cx="9145561" cy="5148951"/>
          </a:xfrm>
          <a:prstGeom prst="rect">
            <a:avLst/>
          </a:prstGeom>
        </p:spPr>
      </p:pic>
      <p:sp>
        <p:nvSpPr>
          <p:cNvPr id="4" name="Freeform 3"/>
          <p:cNvSpPr/>
          <p:nvPr userDrawn="1"/>
        </p:nvSpPr>
        <p:spPr>
          <a:xfrm>
            <a:off x="-5452" y="0"/>
            <a:ext cx="7286874"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userDrawn="1"/>
        </p:nvSpPr>
        <p:spPr>
          <a:xfrm>
            <a:off x="-10903" y="-16353"/>
            <a:ext cx="7162767"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16353" y="-16352"/>
            <a:ext cx="7855717" cy="5173120"/>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0">
                <a:moveTo>
                  <a:pt x="10901" y="0"/>
                </a:moveTo>
                <a:cubicBezTo>
                  <a:pt x="7267" y="1724266"/>
                  <a:pt x="3634" y="3448532"/>
                  <a:pt x="0" y="5172798"/>
                </a:cubicBezTo>
                <a:lnTo>
                  <a:pt x="3991511" y="5173120"/>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3511340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37" y="0"/>
            <a:ext cx="9145561" cy="5148950"/>
          </a:xfrm>
          <a:prstGeom prst="rect">
            <a:avLst/>
          </a:prstGeom>
        </p:spPr>
      </p:pic>
      <p:sp>
        <p:nvSpPr>
          <p:cNvPr id="4" name="Freeform 3"/>
          <p:cNvSpPr/>
          <p:nvPr userDrawn="1"/>
        </p:nvSpPr>
        <p:spPr>
          <a:xfrm flipH="1">
            <a:off x="1857565" y="0"/>
            <a:ext cx="7286874"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userDrawn="1"/>
        </p:nvSpPr>
        <p:spPr>
          <a:xfrm flipH="1">
            <a:off x="1987123" y="-16353"/>
            <a:ext cx="7162767"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userDrawn="1"/>
        </p:nvSpPr>
        <p:spPr>
          <a:xfrm flipH="1">
            <a:off x="1299623" y="-16352"/>
            <a:ext cx="7855717" cy="5173121"/>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 name="connsiteX0" fmla="*/ 10901 w 6240894"/>
              <a:gd name="connsiteY0" fmla="*/ 0 h 5178790"/>
              <a:gd name="connsiteX1" fmla="*/ 0 w 6240894"/>
              <a:gd name="connsiteY1" fmla="*/ 5172798 h 5178790"/>
              <a:gd name="connsiteX2" fmla="*/ 4527527 w 6240894"/>
              <a:gd name="connsiteY2" fmla="*/ 5178790 h 5178790"/>
              <a:gd name="connsiteX3" fmla="*/ 6240894 w 6240894"/>
              <a:gd name="connsiteY3" fmla="*/ 10901 h 5178790"/>
              <a:gd name="connsiteX4" fmla="*/ 10901 w 6240894"/>
              <a:gd name="connsiteY4" fmla="*/ 0 h 5178790"/>
              <a:gd name="connsiteX0" fmla="*/ 10901 w 6240894"/>
              <a:gd name="connsiteY0" fmla="*/ 0 h 5172798"/>
              <a:gd name="connsiteX1" fmla="*/ 0 w 6240894"/>
              <a:gd name="connsiteY1" fmla="*/ 5172798 h 5172798"/>
              <a:gd name="connsiteX2" fmla="*/ 4554553 w 6240894"/>
              <a:gd name="connsiteY2" fmla="*/ 5150443 h 5172798"/>
              <a:gd name="connsiteX3" fmla="*/ 6240894 w 6240894"/>
              <a:gd name="connsiteY3" fmla="*/ 10901 h 5172798"/>
              <a:gd name="connsiteX4" fmla="*/ 10901 w 6240894"/>
              <a:gd name="connsiteY4" fmla="*/ 0 h 5172798"/>
              <a:gd name="connsiteX0" fmla="*/ 10901 w 6240894"/>
              <a:gd name="connsiteY0" fmla="*/ 0 h 5173121"/>
              <a:gd name="connsiteX1" fmla="*/ 0 w 6240894"/>
              <a:gd name="connsiteY1" fmla="*/ 5172798 h 5173121"/>
              <a:gd name="connsiteX2" fmla="*/ 4554553 w 6240894"/>
              <a:gd name="connsiteY2" fmla="*/ 5173121 h 5173121"/>
              <a:gd name="connsiteX3" fmla="*/ 6240894 w 6240894"/>
              <a:gd name="connsiteY3" fmla="*/ 10901 h 5173121"/>
              <a:gd name="connsiteX4" fmla="*/ 10901 w 6240894"/>
              <a:gd name="connsiteY4" fmla="*/ 0 h 517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1">
                <a:moveTo>
                  <a:pt x="10901" y="0"/>
                </a:moveTo>
                <a:cubicBezTo>
                  <a:pt x="7267" y="1724266"/>
                  <a:pt x="3634" y="3448532"/>
                  <a:pt x="0" y="5172798"/>
                </a:cubicBezTo>
                <a:lnTo>
                  <a:pt x="4554553" y="5173121"/>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3353201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3 - Asymmetrical">
    <p:bg>
      <p:bgPr>
        <a:solidFill>
          <a:schemeClr val="tx2"/>
        </a:solidFill>
        <a:effectLst/>
      </p:bgPr>
    </p:bg>
    <p:spTree>
      <p:nvGrpSpPr>
        <p:cNvPr id="1" name=""/>
        <p:cNvGrpSpPr/>
        <p:nvPr/>
      </p:nvGrpSpPr>
      <p:grpSpPr>
        <a:xfrm>
          <a:off x="0" y="0"/>
          <a:ext cx="0" cy="0"/>
          <a:chOff x="0" y="0"/>
          <a:chExt cx="0" cy="0"/>
        </a:xfrm>
      </p:grpSpPr>
      <p:pic>
        <p:nvPicPr>
          <p:cNvPr id="2" name="Picture 1" descr="mountain background.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0" y="0"/>
            <a:ext cx="9151557" cy="5148726"/>
          </a:xfrm>
          <a:prstGeom prst="rect">
            <a:avLst/>
          </a:prstGeom>
        </p:spPr>
      </p:pic>
      <p:sp>
        <p:nvSpPr>
          <p:cNvPr id="14" name="Title 6"/>
          <p:cNvSpPr>
            <a:spLocks noGrp="1"/>
          </p:cNvSpPr>
          <p:nvPr>
            <p:ph type="title" hasCustomPrompt="1"/>
          </p:nvPr>
        </p:nvSpPr>
        <p:spPr>
          <a:xfrm>
            <a:off x="996786" y="195945"/>
            <a:ext cx="7404637" cy="994172"/>
          </a:xfrm>
        </p:spPr>
        <p:txBody>
          <a:bodyPr>
            <a:noAutofit/>
          </a:bodyPr>
          <a:lstStyle>
            <a:lvl1pPr>
              <a:defRPr sz="3600">
                <a:solidFill>
                  <a:schemeClr val="bg1"/>
                </a:solidFill>
              </a:defRPr>
            </a:lvl1pPr>
          </a:lstStyle>
          <a:p>
            <a:r>
              <a:rPr lang="en-US" dirty="0"/>
              <a:t>Title goes here.</a:t>
            </a:r>
          </a:p>
        </p:txBody>
      </p:sp>
      <p:grpSp>
        <p:nvGrpSpPr>
          <p:cNvPr id="6" name="Group 5"/>
          <p:cNvGrpSpPr/>
          <p:nvPr userDrawn="1"/>
        </p:nvGrpSpPr>
        <p:grpSpPr>
          <a:xfrm>
            <a:off x="7142180" y="3140070"/>
            <a:ext cx="2005501" cy="2008436"/>
            <a:chOff x="5211658" y="1206722"/>
            <a:chExt cx="3936024" cy="3941783"/>
          </a:xfrm>
        </p:grpSpPr>
        <p:sp>
          <p:nvSpPr>
            <p:cNvPr id="7" name="Freeform 6"/>
            <p:cNvSpPr/>
            <p:nvPr userDrawn="1"/>
          </p:nvSpPr>
          <p:spPr>
            <a:xfrm>
              <a:off x="7505704" y="1206722"/>
              <a:ext cx="1641978" cy="3941783"/>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rgbClr val="14588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p:cNvSpPr/>
            <p:nvPr userDrawn="1"/>
          </p:nvSpPr>
          <p:spPr>
            <a:xfrm>
              <a:off x="5211658" y="3506704"/>
              <a:ext cx="3935918" cy="1641801"/>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37928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3 - Asymmetrical">
    <p:bg>
      <p:bgPr>
        <a:solidFill>
          <a:srgbClr val="14588D"/>
        </a:solidFill>
        <a:effectLst/>
      </p:bgPr>
    </p:bg>
    <p:spTree>
      <p:nvGrpSpPr>
        <p:cNvPr id="1" name=""/>
        <p:cNvGrpSpPr/>
        <p:nvPr/>
      </p:nvGrpSpPr>
      <p:grpSpPr>
        <a:xfrm>
          <a:off x="0" y="0"/>
          <a:ext cx="0" cy="0"/>
          <a:chOff x="0" y="0"/>
          <a:chExt cx="0" cy="0"/>
        </a:xfrm>
      </p:grpSpPr>
      <p:pic>
        <p:nvPicPr>
          <p:cNvPr id="2" name="Picture 1" descr="mountain background.jpg"/>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0"/>
            <a:ext cx="9151557" cy="5148726"/>
          </a:xfrm>
          <a:prstGeom prst="rect">
            <a:avLst/>
          </a:prstGeom>
        </p:spPr>
      </p:pic>
      <p:sp>
        <p:nvSpPr>
          <p:cNvPr id="14" name="Title 6"/>
          <p:cNvSpPr>
            <a:spLocks noGrp="1"/>
          </p:cNvSpPr>
          <p:nvPr>
            <p:ph type="title" hasCustomPrompt="1"/>
          </p:nvPr>
        </p:nvSpPr>
        <p:spPr>
          <a:xfrm>
            <a:off x="744881" y="0"/>
            <a:ext cx="7404637" cy="994172"/>
          </a:xfrm>
        </p:spPr>
        <p:txBody>
          <a:bodyPr>
            <a:noAutofit/>
          </a:bodyPr>
          <a:lstStyle>
            <a:lvl1pPr>
              <a:defRPr sz="3600">
                <a:solidFill>
                  <a:schemeClr val="bg1"/>
                </a:solidFill>
              </a:defRPr>
            </a:lvl1pPr>
          </a:lstStyle>
          <a:p>
            <a:r>
              <a:rPr lang="en-US" dirty="0"/>
              <a:t>Title goes here.</a:t>
            </a:r>
          </a:p>
        </p:txBody>
      </p:sp>
      <p:grpSp>
        <p:nvGrpSpPr>
          <p:cNvPr id="6" name="Group 5"/>
          <p:cNvGrpSpPr/>
          <p:nvPr userDrawn="1"/>
        </p:nvGrpSpPr>
        <p:grpSpPr>
          <a:xfrm>
            <a:off x="7142180" y="3140070"/>
            <a:ext cx="2005501" cy="2008436"/>
            <a:chOff x="5211658" y="1206722"/>
            <a:chExt cx="3936024" cy="3941783"/>
          </a:xfrm>
        </p:grpSpPr>
        <p:sp>
          <p:nvSpPr>
            <p:cNvPr id="7" name="Freeform 6"/>
            <p:cNvSpPr/>
            <p:nvPr userDrawn="1"/>
          </p:nvSpPr>
          <p:spPr>
            <a:xfrm>
              <a:off x="7505704" y="1206722"/>
              <a:ext cx="1641978" cy="3941783"/>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rgbClr val="14588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p:cNvSpPr/>
            <p:nvPr userDrawn="1"/>
          </p:nvSpPr>
          <p:spPr>
            <a:xfrm>
              <a:off x="5211658" y="3506704"/>
              <a:ext cx="3935918" cy="1641801"/>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55142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 3 - Asymmetrical">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19000"/>
            <a:extLst>
              <a:ext uri="{28A0092B-C50C-407E-A947-70E740481C1C}">
                <a14:useLocalDpi xmlns:a14="http://schemas.microsoft.com/office/drawing/2010/main"/>
              </a:ext>
            </a:extLst>
          </a:blip>
          <a:stretch>
            <a:fillRect/>
          </a:stretch>
        </p:blipFill>
        <p:spPr>
          <a:xfrm>
            <a:off x="5903" y="0"/>
            <a:ext cx="9139750" cy="5148726"/>
          </a:xfrm>
          <a:prstGeom prst="rect">
            <a:avLst/>
          </a:prstGeom>
        </p:spPr>
      </p:pic>
      <p:sp>
        <p:nvSpPr>
          <p:cNvPr id="3" name="Freeform 2"/>
          <p:cNvSpPr/>
          <p:nvPr userDrawn="1"/>
        </p:nvSpPr>
        <p:spPr>
          <a:xfrm>
            <a:off x="-10496" y="-15743"/>
            <a:ext cx="9168272" cy="3373896"/>
          </a:xfrm>
          <a:custGeom>
            <a:avLst/>
            <a:gdLst>
              <a:gd name="connsiteX0" fmla="*/ 0 w 9168272"/>
              <a:gd name="connsiteY0" fmla="*/ 0 h 3358592"/>
              <a:gd name="connsiteX1" fmla="*/ 5248 w 9168272"/>
              <a:gd name="connsiteY1" fmla="*/ 2309032 h 3358592"/>
              <a:gd name="connsiteX2" fmla="*/ 9168272 w 9168272"/>
              <a:gd name="connsiteY2" fmla="*/ 3358592 h 3358592"/>
              <a:gd name="connsiteX3" fmla="*/ 9157776 w 9168272"/>
              <a:gd name="connsiteY3" fmla="*/ 5247 h 3358592"/>
              <a:gd name="connsiteX4" fmla="*/ 0 w 9168272"/>
              <a:gd name="connsiteY4" fmla="*/ 0 h 335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272" h="3358592">
                <a:moveTo>
                  <a:pt x="0" y="0"/>
                </a:moveTo>
                <a:cubicBezTo>
                  <a:pt x="1749" y="769677"/>
                  <a:pt x="3499" y="1539355"/>
                  <a:pt x="5248" y="2309032"/>
                </a:cubicBezTo>
                <a:lnTo>
                  <a:pt x="9168272" y="3358592"/>
                </a:lnTo>
                <a:cubicBezTo>
                  <a:pt x="9164773" y="2240810"/>
                  <a:pt x="9161275" y="1123029"/>
                  <a:pt x="9157776" y="5247"/>
                </a:cubicBezTo>
                <a:lnTo>
                  <a:pt x="0" y="0"/>
                </a:lnTo>
                <a:close/>
              </a:path>
            </a:pathLst>
          </a:custGeom>
          <a:solidFill>
            <a:schemeClr val="tx2">
              <a:lumMod val="50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6"/>
          <p:cNvSpPr>
            <a:spLocks noGrp="1"/>
          </p:cNvSpPr>
          <p:nvPr>
            <p:ph type="title" hasCustomPrompt="1"/>
          </p:nvPr>
        </p:nvSpPr>
        <p:spPr>
          <a:xfrm>
            <a:off x="277398" y="274211"/>
            <a:ext cx="4442474" cy="755683"/>
          </a:xfrm>
        </p:spPr>
        <p:txBody>
          <a:bodyPr>
            <a:noAutofit/>
          </a:bodyPr>
          <a:lstStyle>
            <a:lvl1pPr>
              <a:defRPr sz="4000">
                <a:solidFill>
                  <a:schemeClr val="bg1"/>
                </a:solidFill>
              </a:defRPr>
            </a:lvl1pPr>
          </a:lstStyle>
          <a:p>
            <a:r>
              <a:rPr lang="en-US" dirty="0"/>
              <a:t>Title goes here.</a:t>
            </a:r>
          </a:p>
        </p:txBody>
      </p:sp>
    </p:spTree>
    <p:extLst>
      <p:ext uri="{BB962C8B-B14F-4D97-AF65-F5344CB8AC3E}">
        <p14:creationId xmlns:p14="http://schemas.microsoft.com/office/powerpoint/2010/main" val="1441957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1066131"/>
          </a:xfrm>
          <a:prstGeom prst="rect">
            <a:avLst/>
          </a:prstGeom>
        </p:spPr>
      </p:pic>
      <p:sp>
        <p:nvSpPr>
          <p:cNvPr id="5" name="Title 6"/>
          <p:cNvSpPr>
            <a:spLocks noGrp="1"/>
          </p:cNvSpPr>
          <p:nvPr>
            <p:ph type="title" hasCustomPrompt="1"/>
          </p:nvPr>
        </p:nvSpPr>
        <p:spPr>
          <a:xfrm>
            <a:off x="640526" y="3"/>
            <a:ext cx="7404637" cy="701674"/>
          </a:xfrm>
        </p:spPr>
        <p:txBody>
          <a:bodyPr>
            <a:noAutofit/>
          </a:bodyPr>
          <a:lstStyle>
            <a:lvl1pPr>
              <a:defRPr sz="36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377439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4" name="Picture 3" descr="M2742_IRON_MOUNTAIN_PPT_TEMPLATE_V1_16-9-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8862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ntent 1 - Asymmetrical">
    <p:spTree>
      <p:nvGrpSpPr>
        <p:cNvPr id="1" name=""/>
        <p:cNvGrpSpPr/>
        <p:nvPr/>
      </p:nvGrpSpPr>
      <p:grpSpPr>
        <a:xfrm>
          <a:off x="0" y="0"/>
          <a:ext cx="0" cy="0"/>
          <a:chOff x="0" y="0"/>
          <a:chExt cx="0" cy="0"/>
        </a:xfrm>
      </p:grpSpPr>
      <p:pic>
        <p:nvPicPr>
          <p:cNvPr id="8" name="Picture 7" descr="M2742_IRON_MOUNTAIN_PPT_TEMPLATE_V1_16-9-0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6"/>
          <p:cNvSpPr>
            <a:spLocks noGrp="1"/>
          </p:cNvSpPr>
          <p:nvPr>
            <p:ph type="body" sz="quarter" idx="10"/>
          </p:nvPr>
        </p:nvSpPr>
        <p:spPr>
          <a:xfrm>
            <a:off x="640525" y="1190115"/>
            <a:ext cx="2197679" cy="3316570"/>
          </a:xfrm>
        </p:spPr>
        <p:txBody>
          <a:bodyPr>
            <a:noAutofit/>
          </a:bodyPr>
          <a:lstStyle>
            <a:lvl1pPr marL="0" indent="0">
              <a:buNone/>
              <a:defRPr/>
            </a:lvl1pPr>
          </a:lstStyle>
          <a:p>
            <a:pPr lvl="0"/>
            <a:r>
              <a:rPr lang="en-US"/>
              <a:t>Click to edit Master text styles</a:t>
            </a:r>
          </a:p>
        </p:txBody>
      </p:sp>
      <p:sp>
        <p:nvSpPr>
          <p:cNvPr id="11" name="Title 6"/>
          <p:cNvSpPr>
            <a:spLocks noGrp="1"/>
          </p:cNvSpPr>
          <p:nvPr>
            <p:ph type="title" hasCustomPrompt="1"/>
          </p:nvPr>
        </p:nvSpPr>
        <p:spPr>
          <a:xfrm>
            <a:off x="640525" y="195944"/>
            <a:ext cx="7612827" cy="994172"/>
          </a:xfrm>
        </p:spPr>
        <p:txBody>
          <a:bodyPr>
            <a:noAutofit/>
          </a:bodyPr>
          <a:lstStyle>
            <a:lvl1pPr>
              <a:defRPr sz="3600">
                <a:solidFill>
                  <a:srgbClr val="1B75BC"/>
                </a:solidFill>
              </a:defRPr>
            </a:lvl1pPr>
          </a:lstStyle>
          <a:p>
            <a:r>
              <a:rPr lang="en-US" dirty="0"/>
              <a:t>Title goes here.</a:t>
            </a:r>
          </a:p>
        </p:txBody>
      </p:sp>
      <p:sp>
        <p:nvSpPr>
          <p:cNvPr id="4" name="Content Placeholder 3"/>
          <p:cNvSpPr>
            <a:spLocks noGrp="1"/>
          </p:cNvSpPr>
          <p:nvPr>
            <p:ph sz="quarter" idx="11"/>
          </p:nvPr>
        </p:nvSpPr>
        <p:spPr>
          <a:xfrm>
            <a:off x="2838450" y="1190625"/>
            <a:ext cx="5414901"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3855780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2 - Asymmetrical">
    <p:spTree>
      <p:nvGrpSpPr>
        <p:cNvPr id="1" name=""/>
        <p:cNvGrpSpPr/>
        <p:nvPr/>
      </p:nvGrpSpPr>
      <p:grpSpPr>
        <a:xfrm>
          <a:off x="0" y="0"/>
          <a:ext cx="0" cy="0"/>
          <a:chOff x="0" y="0"/>
          <a:chExt cx="0" cy="0"/>
        </a:xfrm>
      </p:grpSpPr>
      <p:pic>
        <p:nvPicPr>
          <p:cNvPr id="8" name="Picture 7" descr="M2742_IRON_MOUNTAIN_PPT_TEMPLATE_V1_16-9-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Placeholder 6"/>
          <p:cNvSpPr>
            <a:spLocks noGrp="1"/>
          </p:cNvSpPr>
          <p:nvPr>
            <p:ph type="body" sz="quarter" idx="10"/>
          </p:nvPr>
        </p:nvSpPr>
        <p:spPr>
          <a:xfrm>
            <a:off x="640527"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2838452" y="1190626"/>
            <a:ext cx="5414901" cy="3315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6"/>
          <p:cNvSpPr>
            <a:spLocks noGrp="1"/>
          </p:cNvSpPr>
          <p:nvPr>
            <p:ph type="title" hasCustomPrompt="1"/>
          </p:nvPr>
        </p:nvSpPr>
        <p:spPr>
          <a:xfrm>
            <a:off x="640524" y="1"/>
            <a:ext cx="7612826" cy="994172"/>
          </a:xfrm>
        </p:spPr>
        <p:txBody>
          <a:bodyPr>
            <a:noAutofit/>
          </a:bodyPr>
          <a:lstStyle>
            <a:lvl1pPr>
              <a:defRPr sz="3600">
                <a:solidFill>
                  <a:schemeClr val="bg1"/>
                </a:solidFill>
              </a:defRPr>
            </a:lvl1pPr>
          </a:lstStyle>
          <a:p>
            <a:r>
              <a:rPr lang="en-US" dirty="0"/>
              <a:t>Title goes here.</a:t>
            </a:r>
          </a:p>
        </p:txBody>
      </p:sp>
      <p:sp>
        <p:nvSpPr>
          <p:cNvPr id="15" name="Slide Number Placeholder 5"/>
          <p:cNvSpPr>
            <a:spLocks noGrp="1"/>
          </p:cNvSpPr>
          <p:nvPr>
            <p:ph type="sldNum" sz="quarter" idx="4"/>
          </p:nvPr>
        </p:nvSpPr>
        <p:spPr>
          <a:xfrm>
            <a:off x="8300853"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160441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3 - Asymmetrical">
    <p:spTree>
      <p:nvGrpSpPr>
        <p:cNvPr id="1" name=""/>
        <p:cNvGrpSpPr/>
        <p:nvPr/>
      </p:nvGrpSpPr>
      <p:grpSpPr>
        <a:xfrm>
          <a:off x="0" y="0"/>
          <a:ext cx="0" cy="0"/>
          <a:chOff x="0" y="0"/>
          <a:chExt cx="0" cy="0"/>
        </a:xfrm>
      </p:grpSpPr>
      <p:pic>
        <p:nvPicPr>
          <p:cNvPr id="8" name="Picture 7" descr="M2742_IRON_MOUNTAIN_PPT_TEMPLATE_V1_16-9-05.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Placeholder 6"/>
          <p:cNvSpPr>
            <a:spLocks noGrp="1"/>
          </p:cNvSpPr>
          <p:nvPr>
            <p:ph type="body" sz="quarter" idx="10"/>
          </p:nvPr>
        </p:nvSpPr>
        <p:spPr>
          <a:xfrm>
            <a:off x="6203745"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996785" y="1190626"/>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996787" y="195945"/>
            <a:ext cx="7404637" cy="994172"/>
          </a:xfrm>
        </p:spPr>
        <p:txBody>
          <a:bodyPr>
            <a:noAutofit/>
          </a:bodyPr>
          <a:lstStyle>
            <a:lvl1pPr>
              <a:defRPr sz="36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5"/>
            <a:ext cx="565562" cy="273844"/>
          </a:xfrm>
          <a:prstGeom prst="rect">
            <a:avLst/>
          </a:prstGeom>
        </p:spPr>
        <p:txBody>
          <a:bodyPr vert="horz" lIns="91440" tIns="45720" rIns="91440" bIns="45720" rtlCol="0" anchor="ctr"/>
          <a:lstStyle>
            <a:lvl1pPr algn="r">
              <a:defRPr sz="1200">
                <a:solidFill>
                  <a:srgbClr val="1B75BC"/>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113655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3 - Three Items">
    <p:spTree>
      <p:nvGrpSpPr>
        <p:cNvPr id="1" name=""/>
        <p:cNvGrpSpPr/>
        <p:nvPr/>
      </p:nvGrpSpPr>
      <p:grpSpPr>
        <a:xfrm>
          <a:off x="0" y="0"/>
          <a:ext cx="0" cy="0"/>
          <a:chOff x="0" y="0"/>
          <a:chExt cx="0" cy="0"/>
        </a:xfrm>
      </p:grpSpPr>
      <p:sp>
        <p:nvSpPr>
          <p:cNvPr id="2" name="Freeform 1"/>
          <p:cNvSpPr/>
          <p:nvPr userDrawn="1"/>
        </p:nvSpPr>
        <p:spPr>
          <a:xfrm>
            <a:off x="6183776" y="-10079"/>
            <a:ext cx="2968414" cy="5165548"/>
          </a:xfrm>
          <a:custGeom>
            <a:avLst/>
            <a:gdLst>
              <a:gd name="connsiteX0" fmla="*/ 2963374 w 2968414"/>
              <a:gd name="connsiteY0" fmla="*/ 0 h 5165548"/>
              <a:gd name="connsiteX1" fmla="*/ 2968414 w 2968414"/>
              <a:gd name="connsiteY1" fmla="*/ 5165548 h 5165548"/>
              <a:gd name="connsiteX2" fmla="*/ 0 w 2968414"/>
              <a:gd name="connsiteY2" fmla="*/ 5155469 h 5165548"/>
              <a:gd name="connsiteX3" fmla="*/ 932354 w 2968414"/>
              <a:gd name="connsiteY3" fmla="*/ 0 h 5165548"/>
              <a:gd name="connsiteX4" fmla="*/ 2963374 w 2968414"/>
              <a:gd name="connsiteY4" fmla="*/ 0 h 516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414" h="5165548">
                <a:moveTo>
                  <a:pt x="2963374" y="0"/>
                </a:moveTo>
                <a:lnTo>
                  <a:pt x="2968414" y="5165548"/>
                </a:lnTo>
                <a:lnTo>
                  <a:pt x="0" y="5155469"/>
                </a:lnTo>
                <a:lnTo>
                  <a:pt x="932354" y="0"/>
                </a:lnTo>
                <a:lnTo>
                  <a:pt x="2963374" y="0"/>
                </a:lnTo>
                <a:close/>
              </a:path>
            </a:pathLst>
          </a:cu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6"/>
          <p:cNvSpPr>
            <a:spLocks noGrp="1"/>
          </p:cNvSpPr>
          <p:nvPr>
            <p:ph type="title" hasCustomPrompt="1"/>
          </p:nvPr>
        </p:nvSpPr>
        <p:spPr>
          <a:xfrm>
            <a:off x="538168" y="75593"/>
            <a:ext cx="7404637" cy="685380"/>
          </a:xfrm>
        </p:spPr>
        <p:txBody>
          <a:bodyPr>
            <a:noAutofit/>
          </a:bodyPr>
          <a:lstStyle>
            <a:lvl1pPr>
              <a:defRPr sz="3000">
                <a:solidFill>
                  <a:srgbClr val="1B75BC"/>
                </a:solidFill>
              </a:defRPr>
            </a:lvl1pPr>
          </a:lstStyle>
          <a:p>
            <a:r>
              <a:rPr lang="en-US" dirty="0"/>
              <a:t>Title goes here.</a:t>
            </a:r>
          </a:p>
        </p:txBody>
      </p:sp>
      <p:sp>
        <p:nvSpPr>
          <p:cNvPr id="3" name="Freeform 2"/>
          <p:cNvSpPr/>
          <p:nvPr userDrawn="1"/>
        </p:nvSpPr>
        <p:spPr>
          <a:xfrm>
            <a:off x="6430724" y="-20158"/>
            <a:ext cx="2731545" cy="5180667"/>
          </a:xfrm>
          <a:custGeom>
            <a:avLst/>
            <a:gdLst>
              <a:gd name="connsiteX0" fmla="*/ 0 w 2731545"/>
              <a:gd name="connsiteY0" fmla="*/ 15118 h 5180667"/>
              <a:gd name="connsiteX1" fmla="*/ 498935 w 2731545"/>
              <a:gd name="connsiteY1" fmla="*/ 5165548 h 5180667"/>
              <a:gd name="connsiteX2" fmla="*/ 2731545 w 2731545"/>
              <a:gd name="connsiteY2" fmla="*/ 5180667 h 5180667"/>
              <a:gd name="connsiteX3" fmla="*/ 2721466 w 2731545"/>
              <a:gd name="connsiteY3" fmla="*/ 0 h 5180667"/>
              <a:gd name="connsiteX4" fmla="*/ 0 w 2731545"/>
              <a:gd name="connsiteY4" fmla="*/ 15118 h 518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545" h="5180667">
                <a:moveTo>
                  <a:pt x="0" y="15118"/>
                </a:moveTo>
                <a:lnTo>
                  <a:pt x="498935" y="5165548"/>
                </a:lnTo>
                <a:lnTo>
                  <a:pt x="2731545" y="5180667"/>
                </a:lnTo>
                <a:cubicBezTo>
                  <a:pt x="2728185" y="3453778"/>
                  <a:pt x="2724826" y="1726889"/>
                  <a:pt x="2721466" y="0"/>
                </a:cubicBezTo>
                <a:lnTo>
                  <a:pt x="0" y="15118"/>
                </a:lnTo>
                <a:close/>
              </a:path>
            </a:pathLst>
          </a:custGeom>
          <a:solidFill>
            <a:schemeClr val="tx2">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9" descr="Iron-Mountain-Logo_grey.png"/>
          <p:cNvPicPr>
            <a:picLocks noChangeAspect="1"/>
          </p:cNvPicPr>
          <p:nvPr userDrawn="1"/>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2698395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ogo Slide">
    <p:spTree>
      <p:nvGrpSpPr>
        <p:cNvPr id="1" name=""/>
        <p:cNvGrpSpPr/>
        <p:nvPr/>
      </p:nvGrpSpPr>
      <p:grpSpPr>
        <a:xfrm>
          <a:off x="0" y="0"/>
          <a:ext cx="0" cy="0"/>
          <a:chOff x="0" y="0"/>
          <a:chExt cx="0" cy="0"/>
        </a:xfrm>
      </p:grpSpPr>
      <p:pic>
        <p:nvPicPr>
          <p:cNvPr id="4" name="Picture 3" descr="M2742_IRON_MOUNTAIN_PPT_TEMPLATE_V1_16-9-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9636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1147125"/>
          </a:xfrm>
          <a:prstGeom prst="rect">
            <a:avLst/>
          </a:prstGeom>
        </p:spPr>
      </p:pic>
      <p:sp>
        <p:nvSpPr>
          <p:cNvPr id="5" name="Title 6"/>
          <p:cNvSpPr>
            <a:spLocks noGrp="1"/>
          </p:cNvSpPr>
          <p:nvPr>
            <p:ph type="title" hasCustomPrompt="1"/>
          </p:nvPr>
        </p:nvSpPr>
        <p:spPr>
          <a:xfrm>
            <a:off x="461963" y="1"/>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4042932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3" y="0"/>
            <a:ext cx="9145561" cy="5148950"/>
          </a:xfrm>
          <a:prstGeom prst="rect">
            <a:avLst/>
          </a:prstGeom>
        </p:spPr>
      </p:pic>
      <p:sp>
        <p:nvSpPr>
          <p:cNvPr id="4" name="Freeform 3"/>
          <p:cNvSpPr/>
          <p:nvPr userDrawn="1"/>
        </p:nvSpPr>
        <p:spPr>
          <a:xfrm>
            <a:off x="-5452" y="0"/>
            <a:ext cx="7028206"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userDrawn="1"/>
        </p:nvSpPr>
        <p:spPr>
          <a:xfrm>
            <a:off x="-10903" y="-16353"/>
            <a:ext cx="6927405"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16352" y="-16352"/>
            <a:ext cx="7467272" cy="5173120"/>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0">
                <a:moveTo>
                  <a:pt x="10901" y="0"/>
                </a:moveTo>
                <a:cubicBezTo>
                  <a:pt x="7267" y="1724266"/>
                  <a:pt x="3634" y="3448532"/>
                  <a:pt x="0" y="5172798"/>
                </a:cubicBezTo>
                <a:lnTo>
                  <a:pt x="3991511" y="5173120"/>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7281980" y="848617"/>
            <a:ext cx="1622307" cy="852685"/>
            <a:chOff x="7450919" y="306092"/>
            <a:chExt cx="1622307" cy="852685"/>
          </a:xfrm>
        </p:grpSpPr>
        <p:pic>
          <p:nvPicPr>
            <p:cNvPr id="11"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535585" y="306092"/>
              <a:ext cx="1435817" cy="211065"/>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50919" y="742528"/>
              <a:ext cx="1622307" cy="416249"/>
            </a:xfrm>
            <a:prstGeom prst="rect">
              <a:avLst/>
            </a:prstGeom>
          </p:spPr>
        </p:pic>
        <p:sp>
          <p:nvSpPr>
            <p:cNvPr id="3" name="TextBox 2"/>
            <p:cNvSpPr txBox="1"/>
            <p:nvPr userDrawn="1"/>
          </p:nvSpPr>
          <p:spPr>
            <a:xfrm>
              <a:off x="8053294" y="517157"/>
              <a:ext cx="607608" cy="369332"/>
            </a:xfrm>
            <a:prstGeom prst="rect">
              <a:avLst/>
            </a:prstGeom>
            <a:noFill/>
          </p:spPr>
          <p:txBody>
            <a:bodyPr wrap="square" rtlCol="0">
              <a:spAutoFit/>
            </a:bodyPr>
            <a:lstStyle/>
            <a:p>
              <a:pPr algn="ctr"/>
              <a:r>
                <a:rPr lang="en-US" dirty="0"/>
                <a:t>+</a:t>
              </a:r>
            </a:p>
          </p:txBody>
        </p:sp>
      </p:grpSp>
    </p:spTree>
    <p:extLst>
      <p:ext uri="{BB962C8B-B14F-4D97-AF65-F5344CB8AC3E}">
        <p14:creationId xmlns:p14="http://schemas.microsoft.com/office/powerpoint/2010/main" val="1086899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3413788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2 - Asymmetrical">
    <p:spTree>
      <p:nvGrpSpPr>
        <p:cNvPr id="1" name=""/>
        <p:cNvGrpSpPr/>
        <p:nvPr/>
      </p:nvGrpSpPr>
      <p:grpSpPr>
        <a:xfrm>
          <a:off x="0" y="0"/>
          <a:ext cx="0" cy="0"/>
          <a:chOff x="0" y="0"/>
          <a:chExt cx="0" cy="0"/>
        </a:xfrm>
      </p:grpSpPr>
      <p:pic>
        <p:nvPicPr>
          <p:cNvPr id="9" name="Picture 8" descr="M2742_IRON_MOUNTAIN_PPT_TEMPLATE_V1_16-9-0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9144000" cy="1147125"/>
          </a:xfrm>
          <a:prstGeom prst="rect">
            <a:avLst/>
          </a:prstGeom>
        </p:spPr>
      </p:pic>
      <p:pic>
        <p:nvPicPr>
          <p:cNvPr id="10" name="Picture 9" descr="Iron-Mountain-Logo_grey.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06" name="think-cell Slide" r:id="rId6" imgW="281" imgH="284" progId="TCLayout.ActiveDocument.1">
                  <p:embed/>
                </p:oleObj>
              </mc:Choice>
              <mc:Fallback>
                <p:oleObj name="think-cell Slide" r:id="rId6" imgW="281" imgH="284"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Text Placeholder 6"/>
          <p:cNvSpPr>
            <a:spLocks noGrp="1"/>
          </p:cNvSpPr>
          <p:nvPr>
            <p:ph type="body" sz="quarter" idx="10"/>
          </p:nvPr>
        </p:nvSpPr>
        <p:spPr>
          <a:xfrm>
            <a:off x="461963"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hasCustomPrompt="1"/>
          </p:nvPr>
        </p:nvSpPr>
        <p:spPr>
          <a:xfrm>
            <a:off x="2659888" y="1190625"/>
            <a:ext cx="5414901" cy="3315891"/>
          </a:xfrm>
        </p:spPr>
        <p:txBody>
          <a:bodyPr/>
          <a:lstStyle>
            <a:lvl1pPr>
              <a:defRPr>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4" name="Title 6"/>
          <p:cNvSpPr>
            <a:spLocks noGrp="1"/>
          </p:cNvSpPr>
          <p:nvPr>
            <p:ph type="title" hasCustomPrompt="1"/>
          </p:nvPr>
        </p:nvSpPr>
        <p:spPr>
          <a:xfrm>
            <a:off x="461962" y="1"/>
            <a:ext cx="7612826" cy="735855"/>
          </a:xfrm>
        </p:spPr>
        <p:txBody>
          <a:bodyPr>
            <a:noAutofit/>
          </a:bodyPr>
          <a:lstStyle>
            <a:lvl1pPr>
              <a:defRPr sz="2800">
                <a:solidFill>
                  <a:schemeClr val="bg1"/>
                </a:solidFill>
                <a:latin typeface="Calibri" panose="020F0502020204030204" pitchFamily="34" charset="0"/>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63525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62979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 Three Items">
    <p:spTree>
      <p:nvGrpSpPr>
        <p:cNvPr id="1" name=""/>
        <p:cNvGrpSpPr/>
        <p:nvPr/>
      </p:nvGrpSpPr>
      <p:grpSpPr>
        <a:xfrm>
          <a:off x="0" y="0"/>
          <a:ext cx="0" cy="0"/>
          <a:chOff x="0" y="0"/>
          <a:chExt cx="0" cy="0"/>
        </a:xfrm>
      </p:grpSpPr>
      <p:pic>
        <p:nvPicPr>
          <p:cNvPr id="17"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18"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640525"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1" name="Title 6"/>
          <p:cNvSpPr>
            <a:spLocks noGrp="1"/>
          </p:cNvSpPr>
          <p:nvPr>
            <p:ph type="title" hasCustomPrompt="1"/>
          </p:nvPr>
        </p:nvSpPr>
        <p:spPr>
          <a:xfrm>
            <a:off x="461963" y="195944"/>
            <a:ext cx="7404637" cy="994172"/>
          </a:xfrm>
        </p:spPr>
        <p:txBody>
          <a:bodyPr>
            <a:noAutofit/>
          </a:bodyPr>
          <a:lstStyle>
            <a:lvl1pPr>
              <a:defRPr sz="3200">
                <a:solidFill>
                  <a:srgbClr val="1B75BC"/>
                </a:solidFill>
                <a:latin typeface="Arial"/>
              </a:defRPr>
            </a:lvl1pPr>
          </a:lstStyle>
          <a:p>
            <a:r>
              <a:rPr lang="en-US" dirty="0"/>
              <a:t>Title goes here.</a:t>
            </a:r>
          </a:p>
        </p:txBody>
      </p:sp>
      <p:cxnSp>
        <p:nvCxnSpPr>
          <p:cNvPr id="12" name="Straight Connector 11"/>
          <p:cNvCxnSpPr/>
          <p:nvPr userDrawn="1"/>
        </p:nvCxnSpPr>
        <p:spPr>
          <a:xfrm>
            <a:off x="3041103" y="2819208"/>
            <a:ext cx="0" cy="4873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644582" y="2819208"/>
            <a:ext cx="0" cy="4873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1"/>
          </p:nvPr>
        </p:nvSpPr>
        <p:spPr>
          <a:xfrm>
            <a:off x="3244004"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20" name="Text Placeholder 6"/>
          <p:cNvSpPr>
            <a:spLocks noGrp="1"/>
          </p:cNvSpPr>
          <p:nvPr>
            <p:ph type="body" sz="quarter" idx="12"/>
          </p:nvPr>
        </p:nvSpPr>
        <p:spPr>
          <a:xfrm>
            <a:off x="5847483"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2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
        <p:nvSpPr>
          <p:cNvPr id="4" name="Picture Placeholder 3"/>
          <p:cNvSpPr>
            <a:spLocks noGrp="1"/>
          </p:cNvSpPr>
          <p:nvPr>
            <p:ph type="pic" sz="quarter" idx="13"/>
          </p:nvPr>
        </p:nvSpPr>
        <p:spPr>
          <a:xfrm>
            <a:off x="639764" y="1576387"/>
            <a:ext cx="2198687" cy="1243013"/>
          </a:xfrm>
        </p:spPr>
        <p:txBody>
          <a:bodyPr/>
          <a:lstStyle/>
          <a:p>
            <a:endParaRPr lang="en-US" dirty="0"/>
          </a:p>
        </p:txBody>
      </p:sp>
      <p:sp>
        <p:nvSpPr>
          <p:cNvPr id="14" name="Picture Placeholder 3"/>
          <p:cNvSpPr>
            <a:spLocks noGrp="1"/>
          </p:cNvSpPr>
          <p:nvPr>
            <p:ph type="pic" sz="quarter" idx="14"/>
          </p:nvPr>
        </p:nvSpPr>
        <p:spPr>
          <a:xfrm>
            <a:off x="3244004" y="1576387"/>
            <a:ext cx="2198687" cy="1243013"/>
          </a:xfrm>
        </p:spPr>
        <p:txBody>
          <a:bodyPr/>
          <a:lstStyle/>
          <a:p>
            <a:endParaRPr lang="en-US" dirty="0"/>
          </a:p>
        </p:txBody>
      </p:sp>
      <p:sp>
        <p:nvSpPr>
          <p:cNvPr id="16" name="Picture Placeholder 3"/>
          <p:cNvSpPr>
            <a:spLocks noGrp="1"/>
          </p:cNvSpPr>
          <p:nvPr>
            <p:ph type="pic" sz="quarter" idx="15"/>
          </p:nvPr>
        </p:nvSpPr>
        <p:spPr>
          <a:xfrm>
            <a:off x="5846094" y="1576387"/>
            <a:ext cx="2198687" cy="1243013"/>
          </a:xfrm>
        </p:spPr>
        <p:txBody>
          <a:bodyPr/>
          <a:lstStyle/>
          <a:p>
            <a:endParaRPr lang="en-US" dirty="0"/>
          </a:p>
        </p:txBody>
      </p:sp>
    </p:spTree>
    <p:extLst>
      <p:ext uri="{BB962C8B-B14F-4D97-AF65-F5344CB8AC3E}">
        <p14:creationId xmlns:p14="http://schemas.microsoft.com/office/powerpoint/2010/main" val="5497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3E7F-C374-4436-AEA9-2FC1D6DDF1C8}" type="datetimeFigureOut">
              <a:rPr lang="en-US" smtClean="0"/>
              <a:t>11/21/2019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B8DAAC-0F86-4B3F-A4D6-0058F7D412BB}" type="slidenum">
              <a:rPr lang="en-US" smtClean="0"/>
              <a:t>‹Nº›</a:t>
            </a:fld>
            <a:endParaRPr lang="en-US" dirty="0"/>
          </a:p>
        </p:txBody>
      </p:sp>
    </p:spTree>
    <p:extLst>
      <p:ext uri="{BB962C8B-B14F-4D97-AF65-F5344CB8AC3E}">
        <p14:creationId xmlns:p14="http://schemas.microsoft.com/office/powerpoint/2010/main" val="4190507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1 - Basic Text Forma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6482"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8" name="Picture 7" descr="M2742_IRON_MOUNTAIN_PPT_TEMPLATE_V1_16-9-0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6"/>
          <p:cNvSpPr>
            <a:spLocks noGrp="1"/>
          </p:cNvSpPr>
          <p:nvPr>
            <p:ph type="title" hasCustomPrompt="1"/>
          </p:nvPr>
        </p:nvSpPr>
        <p:spPr>
          <a:xfrm>
            <a:off x="640526" y="195945"/>
            <a:ext cx="7612827" cy="994172"/>
          </a:xfrm>
        </p:spPr>
        <p:txBody>
          <a:bodyPr>
            <a:noAutofit/>
          </a:bodyPr>
          <a:lstStyle>
            <a:lvl1pPr>
              <a:defRPr sz="3600">
                <a:solidFill>
                  <a:srgbClr val="1B75BC"/>
                </a:solidFill>
              </a:defRPr>
            </a:lvl1pPr>
          </a:lstStyle>
          <a:p>
            <a:r>
              <a:rPr lang="en-US" dirty="0"/>
              <a:t>Title goes here.</a:t>
            </a:r>
          </a:p>
        </p:txBody>
      </p:sp>
      <p:sp>
        <p:nvSpPr>
          <p:cNvPr id="4" name="Content Placeholder 3"/>
          <p:cNvSpPr>
            <a:spLocks noGrp="1"/>
          </p:cNvSpPr>
          <p:nvPr>
            <p:ph sz="quarter" idx="11"/>
          </p:nvPr>
        </p:nvSpPr>
        <p:spPr>
          <a:xfrm>
            <a:off x="640527" y="1190626"/>
            <a:ext cx="7612826" cy="3315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1204757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ontent 1 - Asymmetrical">
    <p:spTree>
      <p:nvGrpSpPr>
        <p:cNvPr id="1" name=""/>
        <p:cNvGrpSpPr/>
        <p:nvPr/>
      </p:nvGrpSpPr>
      <p:grpSpPr>
        <a:xfrm>
          <a:off x="0" y="0"/>
          <a:ext cx="0" cy="0"/>
          <a:chOff x="0" y="0"/>
          <a:chExt cx="0" cy="0"/>
        </a:xfrm>
      </p:grpSpPr>
      <p:pic>
        <p:nvPicPr>
          <p:cNvPr id="7" name="Picture 6" descr="slide_lens_image_righ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88871" y="0"/>
            <a:ext cx="3255130" cy="5143500"/>
          </a:xfrm>
          <a:prstGeom prst="rect">
            <a:avLst/>
          </a:prstGeom>
          <a:noFill/>
          <a:ln w="9525">
            <a:noFill/>
            <a:miter lim="800000"/>
            <a:headEnd/>
            <a:tailEnd/>
          </a:ln>
        </p:spPr>
      </p:pic>
      <p:pic>
        <p:nvPicPr>
          <p:cNvPr id="9" name="Picture 9" descr="Iron-Mountain-Logo_grey.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450920" y="4716658"/>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461964" y="1190115"/>
            <a:ext cx="2197679" cy="3316570"/>
          </a:xfrm>
        </p:spPr>
        <p:txBody>
          <a:bodyPr>
            <a:noAutofit/>
          </a:bodyPr>
          <a:lstStyle>
            <a:lvl1pPr marL="0" indent="0">
              <a:buNone/>
              <a:defRPr>
                <a:latin typeface="Arial"/>
              </a:defRPr>
            </a:lvl1pPr>
          </a:lstStyle>
          <a:p>
            <a:pPr lvl="0"/>
            <a:r>
              <a:rPr lang="en-US" dirty="0"/>
              <a:t>Click to edit Master text styles</a:t>
            </a:r>
          </a:p>
        </p:txBody>
      </p:sp>
      <p:sp>
        <p:nvSpPr>
          <p:cNvPr id="11" name="Title 6"/>
          <p:cNvSpPr>
            <a:spLocks noGrp="1"/>
          </p:cNvSpPr>
          <p:nvPr>
            <p:ph type="title" hasCustomPrompt="1"/>
          </p:nvPr>
        </p:nvSpPr>
        <p:spPr>
          <a:xfrm>
            <a:off x="461963" y="195945"/>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4" name="Content Placeholder 3"/>
          <p:cNvSpPr>
            <a:spLocks noGrp="1"/>
          </p:cNvSpPr>
          <p:nvPr>
            <p:ph sz="quarter" idx="11"/>
          </p:nvPr>
        </p:nvSpPr>
        <p:spPr>
          <a:xfrm>
            <a:off x="2659889" y="1190626"/>
            <a:ext cx="5414901" cy="3315891"/>
          </a:xfrm>
        </p:spPr>
        <p:txBody>
          <a:bodyPr/>
          <a:lstStyle>
            <a:lvl1pPr>
              <a:defRPr>
                <a:latin typeface="Arial"/>
              </a:defRPr>
            </a:lvl1pPr>
            <a:lvl2pPr>
              <a:defRPr sz="1600">
                <a:latin typeface="Arial"/>
              </a:defRPr>
            </a:lvl2pPr>
            <a:lvl3pPr>
              <a:defRPr sz="1400">
                <a:latin typeface="Arial"/>
              </a:defRPr>
            </a:lvl3pPr>
            <a:lvl4pPr>
              <a:defRPr sz="1400">
                <a:latin typeface="Arial"/>
              </a:defRPr>
            </a:lvl4pPr>
            <a:lvl5pPr>
              <a:defRPr sz="1400">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195757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524804941"/>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iStock_000020320054HD7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3"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313" y="180975"/>
            <a:ext cx="17637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ontent 1 - Asymmetrical">
    <p:spTree>
      <p:nvGrpSpPr>
        <p:cNvPr id="1" name=""/>
        <p:cNvGrpSpPr/>
        <p:nvPr/>
      </p:nvGrpSpPr>
      <p:grpSpPr>
        <a:xfrm>
          <a:off x="0" y="0"/>
          <a:ext cx="0" cy="0"/>
          <a:chOff x="0" y="0"/>
          <a:chExt cx="0" cy="0"/>
        </a:xfrm>
      </p:grpSpPr>
      <p:pic>
        <p:nvPicPr>
          <p:cNvPr id="8" name="Picture 7" descr="M2742_IRON_MOUNTAIN_PPT_TEMPLATE_V1_16-9-0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6"/>
          <p:cNvSpPr>
            <a:spLocks noGrp="1"/>
          </p:cNvSpPr>
          <p:nvPr>
            <p:ph type="body" sz="quarter" idx="10"/>
          </p:nvPr>
        </p:nvSpPr>
        <p:spPr>
          <a:xfrm>
            <a:off x="640525"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1" name="Title 6"/>
          <p:cNvSpPr>
            <a:spLocks noGrp="1"/>
          </p:cNvSpPr>
          <p:nvPr>
            <p:ph type="title" hasCustomPrompt="1"/>
          </p:nvPr>
        </p:nvSpPr>
        <p:spPr>
          <a:xfrm>
            <a:off x="640525" y="195944"/>
            <a:ext cx="7612827" cy="994172"/>
          </a:xfrm>
        </p:spPr>
        <p:txBody>
          <a:bodyPr>
            <a:noAutofit/>
          </a:bodyPr>
          <a:lstStyle>
            <a:lvl1pPr>
              <a:defRPr sz="3600">
                <a:solidFill>
                  <a:srgbClr val="1B75BC"/>
                </a:solidFill>
              </a:defRPr>
            </a:lvl1pPr>
          </a:lstStyle>
          <a:p>
            <a:r>
              <a:rPr lang="en-US" dirty="0"/>
              <a:t>Title goes here.</a:t>
            </a:r>
          </a:p>
        </p:txBody>
      </p:sp>
      <p:sp>
        <p:nvSpPr>
          <p:cNvPr id="4" name="Content Placeholder 3"/>
          <p:cNvSpPr>
            <a:spLocks noGrp="1"/>
          </p:cNvSpPr>
          <p:nvPr>
            <p:ph sz="quarter" idx="11"/>
          </p:nvPr>
        </p:nvSpPr>
        <p:spPr>
          <a:xfrm>
            <a:off x="2838450" y="1190625"/>
            <a:ext cx="5414901" cy="3315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3929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48000" y="440"/>
            <a:ext cx="6096000" cy="5157344"/>
          </a:xfrm>
          <a:prstGeom prst="rect">
            <a:avLst/>
          </a:prstGeom>
        </p:spPr>
      </p:pic>
      <p:sp>
        <p:nvSpPr>
          <p:cNvPr id="6" name="Freeform 5"/>
          <p:cNvSpPr/>
          <p:nvPr userDrawn="1"/>
        </p:nvSpPr>
        <p:spPr>
          <a:xfrm>
            <a:off x="-3809" y="440"/>
            <a:ext cx="4260697" cy="5152141"/>
          </a:xfrm>
          <a:custGeom>
            <a:avLst/>
            <a:gdLst>
              <a:gd name="connsiteX0" fmla="*/ 0 w 4684359"/>
              <a:gd name="connsiteY0" fmla="*/ 0 h 6884024"/>
              <a:gd name="connsiteX1" fmla="*/ 4684359 w 4684359"/>
              <a:gd name="connsiteY1" fmla="*/ 6940 h 6884024"/>
              <a:gd name="connsiteX2" fmla="*/ 3525414 w 4684359"/>
              <a:gd name="connsiteY2" fmla="*/ 6877084 h 6884024"/>
              <a:gd name="connsiteX3" fmla="*/ 0 w 4684359"/>
              <a:gd name="connsiteY3" fmla="*/ 6884024 h 6884024"/>
              <a:gd name="connsiteX4" fmla="*/ 0 w 4684359"/>
              <a:gd name="connsiteY4" fmla="*/ 0 h 6884024"/>
              <a:gd name="connsiteX0" fmla="*/ 0 w 5415626"/>
              <a:gd name="connsiteY0" fmla="*/ 486 h 6877083"/>
              <a:gd name="connsiteX1" fmla="*/ 5415626 w 5415626"/>
              <a:gd name="connsiteY1" fmla="*/ -1 h 6877083"/>
              <a:gd name="connsiteX2" fmla="*/ 4256681 w 5415626"/>
              <a:gd name="connsiteY2" fmla="*/ 6870143 h 6877083"/>
              <a:gd name="connsiteX3" fmla="*/ 731267 w 5415626"/>
              <a:gd name="connsiteY3" fmla="*/ 6877083 h 6877083"/>
              <a:gd name="connsiteX4" fmla="*/ 0 w 5415626"/>
              <a:gd name="connsiteY4" fmla="*/ 486 h 6877083"/>
              <a:gd name="connsiteX0" fmla="*/ 0 w 5415626"/>
              <a:gd name="connsiteY0" fmla="*/ 487 h 6870144"/>
              <a:gd name="connsiteX1" fmla="*/ 5415626 w 5415626"/>
              <a:gd name="connsiteY1" fmla="*/ 0 h 6870144"/>
              <a:gd name="connsiteX2" fmla="*/ 4256681 w 5415626"/>
              <a:gd name="connsiteY2" fmla="*/ 6870144 h 6870144"/>
              <a:gd name="connsiteX3" fmla="*/ 5850 w 5415626"/>
              <a:gd name="connsiteY3" fmla="*/ 6862228 h 6870144"/>
              <a:gd name="connsiteX4" fmla="*/ 0 w 5415626"/>
              <a:gd name="connsiteY4" fmla="*/ 487 h 687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626" h="6870144">
                <a:moveTo>
                  <a:pt x="0" y="487"/>
                </a:moveTo>
                <a:lnTo>
                  <a:pt x="5415626" y="0"/>
                </a:lnTo>
                <a:lnTo>
                  <a:pt x="4256681" y="6870144"/>
                </a:lnTo>
                <a:lnTo>
                  <a:pt x="5850" y="6862228"/>
                </a:lnTo>
                <a:cubicBezTo>
                  <a:pt x="10477" y="4574493"/>
                  <a:pt x="13880" y="21306"/>
                  <a:pt x="0" y="487"/>
                </a:cubicBezTo>
                <a:close/>
              </a:path>
            </a:pathLst>
          </a:cu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 name="Freeform 7"/>
          <p:cNvSpPr/>
          <p:nvPr userDrawn="1"/>
        </p:nvSpPr>
        <p:spPr>
          <a:xfrm>
            <a:off x="-14949" y="-5510"/>
            <a:ext cx="4108321" cy="5153392"/>
          </a:xfrm>
          <a:custGeom>
            <a:avLst/>
            <a:gdLst>
              <a:gd name="connsiteX0" fmla="*/ 0 w 4427586"/>
              <a:gd name="connsiteY0" fmla="*/ 6939 h 6870144"/>
              <a:gd name="connsiteX1" fmla="*/ 3442136 w 4427586"/>
              <a:gd name="connsiteY1" fmla="*/ 6939 h 6870144"/>
              <a:gd name="connsiteX2" fmla="*/ 4427586 w 4427586"/>
              <a:gd name="connsiteY2" fmla="*/ 6870144 h 6870144"/>
              <a:gd name="connsiteX3" fmla="*/ 0 w 4427586"/>
              <a:gd name="connsiteY3" fmla="*/ 6870144 h 6870144"/>
              <a:gd name="connsiteX4" fmla="*/ 0 w 4427586"/>
              <a:gd name="connsiteY4" fmla="*/ 6939 h 6870144"/>
              <a:gd name="connsiteX0" fmla="*/ 0 w 5170365"/>
              <a:gd name="connsiteY0" fmla="*/ 7428 h 6863205"/>
              <a:gd name="connsiteX1" fmla="*/ 4184915 w 5170365"/>
              <a:gd name="connsiteY1" fmla="*/ 0 h 6863205"/>
              <a:gd name="connsiteX2" fmla="*/ 5170365 w 5170365"/>
              <a:gd name="connsiteY2" fmla="*/ 6863205 h 6863205"/>
              <a:gd name="connsiteX3" fmla="*/ 742779 w 5170365"/>
              <a:gd name="connsiteY3" fmla="*/ 6863205 h 6863205"/>
              <a:gd name="connsiteX4" fmla="*/ 0 w 5170365"/>
              <a:gd name="connsiteY4" fmla="*/ 7428 h 6863205"/>
              <a:gd name="connsiteX0" fmla="*/ 0 w 5170365"/>
              <a:gd name="connsiteY0" fmla="*/ 7428 h 6870632"/>
              <a:gd name="connsiteX1" fmla="*/ 4184915 w 5170365"/>
              <a:gd name="connsiteY1" fmla="*/ 0 h 6870632"/>
              <a:gd name="connsiteX2" fmla="*/ 5170365 w 5170365"/>
              <a:gd name="connsiteY2" fmla="*/ 6863205 h 6870632"/>
              <a:gd name="connsiteX3" fmla="*/ 11697 w 5170365"/>
              <a:gd name="connsiteY3" fmla="*/ 6870632 h 6870632"/>
              <a:gd name="connsiteX4" fmla="*/ 0 w 5170365"/>
              <a:gd name="connsiteY4" fmla="*/ 7428 h 687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365" h="6870632">
                <a:moveTo>
                  <a:pt x="0" y="7428"/>
                </a:moveTo>
                <a:lnTo>
                  <a:pt x="4184915" y="0"/>
                </a:lnTo>
                <a:lnTo>
                  <a:pt x="5170365" y="6863205"/>
                </a:lnTo>
                <a:lnTo>
                  <a:pt x="11697" y="6870632"/>
                </a:lnTo>
                <a:cubicBezTo>
                  <a:pt x="14010" y="4580584"/>
                  <a:pt x="6940" y="489"/>
                  <a:pt x="0" y="7428"/>
                </a:cubicBezTo>
                <a:close/>
              </a:path>
            </a:pathLst>
          </a:custGeom>
          <a:solidFill>
            <a:srgbClr val="205595">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9" name="Freeform 8"/>
          <p:cNvSpPr/>
          <p:nvPr userDrawn="1"/>
        </p:nvSpPr>
        <p:spPr>
          <a:xfrm>
            <a:off x="-9378" y="-4763"/>
            <a:ext cx="4794972" cy="5163238"/>
          </a:xfrm>
          <a:custGeom>
            <a:avLst/>
            <a:gdLst>
              <a:gd name="connsiteX0" fmla="*/ 0 w 5829424"/>
              <a:gd name="connsiteY0" fmla="*/ 0 h 6877084"/>
              <a:gd name="connsiteX1" fmla="*/ 0 w 5829424"/>
              <a:gd name="connsiteY1" fmla="*/ 6877084 h 6877084"/>
              <a:gd name="connsiteX2" fmla="*/ 5829424 w 5829424"/>
              <a:gd name="connsiteY2" fmla="*/ 6877084 h 6877084"/>
              <a:gd name="connsiteX3" fmla="*/ 1686369 w 5829424"/>
              <a:gd name="connsiteY3" fmla="*/ 6940 h 6877084"/>
              <a:gd name="connsiteX4" fmla="*/ 0 w 5829424"/>
              <a:gd name="connsiteY4" fmla="*/ 0 h 6877084"/>
              <a:gd name="connsiteX0" fmla="*/ 0 w 6566362"/>
              <a:gd name="connsiteY0" fmla="*/ 0 h 6877084"/>
              <a:gd name="connsiteX1" fmla="*/ 736938 w 6566362"/>
              <a:gd name="connsiteY1" fmla="*/ 6877084 h 6877084"/>
              <a:gd name="connsiteX2" fmla="*/ 6566362 w 6566362"/>
              <a:gd name="connsiteY2" fmla="*/ 6877084 h 6877084"/>
              <a:gd name="connsiteX3" fmla="*/ 2423307 w 6566362"/>
              <a:gd name="connsiteY3" fmla="*/ 6940 h 6877084"/>
              <a:gd name="connsiteX4" fmla="*/ 0 w 6566362"/>
              <a:gd name="connsiteY4" fmla="*/ 0 h 6877084"/>
              <a:gd name="connsiteX0" fmla="*/ 0 w 6566362"/>
              <a:gd name="connsiteY0" fmla="*/ 0 h 6877084"/>
              <a:gd name="connsiteX1" fmla="*/ 5849 w 6566362"/>
              <a:gd name="connsiteY1" fmla="*/ 6877084 h 6877084"/>
              <a:gd name="connsiteX2" fmla="*/ 6566362 w 6566362"/>
              <a:gd name="connsiteY2" fmla="*/ 6877084 h 6877084"/>
              <a:gd name="connsiteX3" fmla="*/ 2423307 w 6566362"/>
              <a:gd name="connsiteY3" fmla="*/ 6940 h 6877084"/>
              <a:gd name="connsiteX4" fmla="*/ 0 w 6566362"/>
              <a:gd name="connsiteY4" fmla="*/ 0 h 6877084"/>
              <a:gd name="connsiteX0" fmla="*/ 0 w 6121053"/>
              <a:gd name="connsiteY0" fmla="*/ 0 h 6877084"/>
              <a:gd name="connsiteX1" fmla="*/ 5849 w 6121053"/>
              <a:gd name="connsiteY1" fmla="*/ 6877084 h 6877084"/>
              <a:gd name="connsiteX2" fmla="*/ 6121053 w 6121053"/>
              <a:gd name="connsiteY2" fmla="*/ 6862548 h 6877084"/>
              <a:gd name="connsiteX3" fmla="*/ 2423307 w 6121053"/>
              <a:gd name="connsiteY3" fmla="*/ 6940 h 6877084"/>
              <a:gd name="connsiteX4" fmla="*/ 0 w 6121053"/>
              <a:gd name="connsiteY4" fmla="*/ 0 h 6877084"/>
              <a:gd name="connsiteX0" fmla="*/ 0 w 6121053"/>
              <a:gd name="connsiteY0" fmla="*/ 0 h 6884351"/>
              <a:gd name="connsiteX1" fmla="*/ 5849 w 6121053"/>
              <a:gd name="connsiteY1" fmla="*/ 6877084 h 6884351"/>
              <a:gd name="connsiteX2" fmla="*/ 6121053 w 6121053"/>
              <a:gd name="connsiteY2" fmla="*/ 6884351 h 6884351"/>
              <a:gd name="connsiteX3" fmla="*/ 2423307 w 6121053"/>
              <a:gd name="connsiteY3" fmla="*/ 6940 h 6884351"/>
              <a:gd name="connsiteX4" fmla="*/ 0 w 6121053"/>
              <a:gd name="connsiteY4" fmla="*/ 0 h 688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053" h="6884351">
                <a:moveTo>
                  <a:pt x="0" y="0"/>
                </a:moveTo>
                <a:cubicBezTo>
                  <a:pt x="1950" y="2292361"/>
                  <a:pt x="3899" y="4584723"/>
                  <a:pt x="5849" y="6877084"/>
                </a:cubicBezTo>
                <a:lnTo>
                  <a:pt x="6121053" y="6884351"/>
                </a:lnTo>
                <a:lnTo>
                  <a:pt x="2423307" y="6940"/>
                </a:lnTo>
                <a:lnTo>
                  <a:pt x="0" y="0"/>
                </a:lnTo>
                <a:close/>
              </a:path>
            </a:pathLst>
          </a:custGeom>
          <a:solidFill>
            <a:srgbClr val="192E55">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 name="Title 6"/>
          <p:cNvSpPr>
            <a:spLocks noGrp="1"/>
          </p:cNvSpPr>
          <p:nvPr>
            <p:ph type="title" hasCustomPrompt="1"/>
          </p:nvPr>
        </p:nvSpPr>
        <p:spPr>
          <a:xfrm>
            <a:off x="377172" y="2696974"/>
            <a:ext cx="3492089" cy="994172"/>
          </a:xfrm>
        </p:spPr>
        <p:txBody>
          <a:bodyPr>
            <a:noAutofit/>
          </a:bodyPr>
          <a:lstStyle>
            <a:lvl1pPr>
              <a:defRPr sz="3600" baseline="0">
                <a:solidFill>
                  <a:schemeClr val="bg1"/>
                </a:solidFill>
              </a:defRPr>
            </a:lvl1pPr>
          </a:lstStyle>
          <a:p>
            <a:r>
              <a:rPr lang="en-US" dirty="0"/>
              <a:t>Title goes </a:t>
            </a:r>
            <a:br>
              <a:rPr lang="en-US" dirty="0"/>
            </a:br>
            <a:r>
              <a:rPr lang="en-US" dirty="0"/>
              <a:t>here. No more than three lines.</a:t>
            </a:r>
          </a:p>
        </p:txBody>
      </p:sp>
      <p:pic>
        <p:nvPicPr>
          <p:cNvPr id="10" name="Picture 10" descr="Iron-Mountain-Logo_reversed.png"/>
          <p:cNvPicPr>
            <a:picLocks noChangeAspect="1"/>
          </p:cNvPicPr>
          <p:nvPr userDrawn="1"/>
        </p:nvPicPr>
        <p:blipFill>
          <a:blip r:embed="rId3"/>
          <a:srcRect/>
          <a:stretch>
            <a:fillRect/>
          </a:stretch>
        </p:blipFill>
        <p:spPr bwMode="auto">
          <a:xfrm>
            <a:off x="401570" y="4478116"/>
            <a:ext cx="2089452" cy="323850"/>
          </a:xfrm>
          <a:prstGeom prst="rect">
            <a:avLst/>
          </a:prstGeom>
          <a:noFill/>
          <a:ln w="9525">
            <a:noFill/>
            <a:miter lim="800000"/>
            <a:headEnd/>
            <a:tailEnd/>
          </a:ln>
        </p:spPr>
      </p:pic>
    </p:spTree>
    <p:extLst>
      <p:ext uri="{BB962C8B-B14F-4D97-AF65-F5344CB8AC3E}">
        <p14:creationId xmlns:p14="http://schemas.microsoft.com/office/powerpoint/2010/main" val="1976025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4" name="Picture 3" descr="M2742_IRON_MOUNTAIN_PPT_TEMPLATE_V1_16-9-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65577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 - Three Items">
    <p:spTree>
      <p:nvGrpSpPr>
        <p:cNvPr id="1" name=""/>
        <p:cNvGrpSpPr/>
        <p:nvPr/>
      </p:nvGrpSpPr>
      <p:grpSpPr>
        <a:xfrm>
          <a:off x="0" y="0"/>
          <a:ext cx="0" cy="0"/>
          <a:chOff x="0" y="0"/>
          <a:chExt cx="0" cy="0"/>
        </a:xfrm>
      </p:grpSpPr>
      <p:pic>
        <p:nvPicPr>
          <p:cNvPr id="17"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18"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640525"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1" name="Title 6"/>
          <p:cNvSpPr>
            <a:spLocks noGrp="1"/>
          </p:cNvSpPr>
          <p:nvPr>
            <p:ph type="title" hasCustomPrompt="1"/>
          </p:nvPr>
        </p:nvSpPr>
        <p:spPr>
          <a:xfrm>
            <a:off x="461963" y="195944"/>
            <a:ext cx="7404637" cy="994172"/>
          </a:xfrm>
        </p:spPr>
        <p:txBody>
          <a:bodyPr>
            <a:noAutofit/>
          </a:bodyPr>
          <a:lstStyle>
            <a:lvl1pPr>
              <a:defRPr sz="3200">
                <a:solidFill>
                  <a:srgbClr val="1B75BC"/>
                </a:solidFill>
                <a:latin typeface="Arial"/>
              </a:defRPr>
            </a:lvl1pPr>
          </a:lstStyle>
          <a:p>
            <a:r>
              <a:rPr lang="en-US" dirty="0"/>
              <a:t>Title goes here.</a:t>
            </a:r>
          </a:p>
        </p:txBody>
      </p:sp>
      <p:cxnSp>
        <p:nvCxnSpPr>
          <p:cNvPr id="12" name="Straight Connector 11"/>
          <p:cNvCxnSpPr/>
          <p:nvPr userDrawn="1"/>
        </p:nvCxnSpPr>
        <p:spPr>
          <a:xfrm>
            <a:off x="3041103" y="2819208"/>
            <a:ext cx="0" cy="4873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644582" y="2819208"/>
            <a:ext cx="0" cy="48732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1"/>
          </p:nvPr>
        </p:nvSpPr>
        <p:spPr>
          <a:xfrm>
            <a:off x="3244004"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20" name="Text Placeholder 6"/>
          <p:cNvSpPr>
            <a:spLocks noGrp="1"/>
          </p:cNvSpPr>
          <p:nvPr>
            <p:ph type="body" sz="quarter" idx="12"/>
          </p:nvPr>
        </p:nvSpPr>
        <p:spPr>
          <a:xfrm>
            <a:off x="5847483"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2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
        <p:nvSpPr>
          <p:cNvPr id="4" name="Picture Placeholder 3"/>
          <p:cNvSpPr>
            <a:spLocks noGrp="1"/>
          </p:cNvSpPr>
          <p:nvPr>
            <p:ph type="pic" sz="quarter" idx="13"/>
          </p:nvPr>
        </p:nvSpPr>
        <p:spPr>
          <a:xfrm>
            <a:off x="639764" y="1576387"/>
            <a:ext cx="2198687" cy="1243013"/>
          </a:xfrm>
        </p:spPr>
        <p:txBody>
          <a:bodyPr/>
          <a:lstStyle/>
          <a:p>
            <a:endParaRPr lang="en-US" dirty="0"/>
          </a:p>
        </p:txBody>
      </p:sp>
      <p:sp>
        <p:nvSpPr>
          <p:cNvPr id="14" name="Picture Placeholder 3"/>
          <p:cNvSpPr>
            <a:spLocks noGrp="1"/>
          </p:cNvSpPr>
          <p:nvPr>
            <p:ph type="pic" sz="quarter" idx="14"/>
          </p:nvPr>
        </p:nvSpPr>
        <p:spPr>
          <a:xfrm>
            <a:off x="3244004" y="1576387"/>
            <a:ext cx="2198687" cy="1243013"/>
          </a:xfrm>
        </p:spPr>
        <p:txBody>
          <a:bodyPr/>
          <a:lstStyle/>
          <a:p>
            <a:endParaRPr lang="en-US" dirty="0"/>
          </a:p>
        </p:txBody>
      </p:sp>
      <p:sp>
        <p:nvSpPr>
          <p:cNvPr id="16" name="Picture Placeholder 3"/>
          <p:cNvSpPr>
            <a:spLocks noGrp="1"/>
          </p:cNvSpPr>
          <p:nvPr>
            <p:ph type="pic" sz="quarter" idx="15"/>
          </p:nvPr>
        </p:nvSpPr>
        <p:spPr>
          <a:xfrm>
            <a:off x="5846094" y="1576387"/>
            <a:ext cx="2198687" cy="1243013"/>
          </a:xfrm>
        </p:spPr>
        <p:txBody>
          <a:bodyPr/>
          <a:lstStyle/>
          <a:p>
            <a:endParaRPr lang="en-US" dirty="0"/>
          </a:p>
        </p:txBody>
      </p:sp>
    </p:spTree>
    <p:extLst>
      <p:ext uri="{BB962C8B-B14F-4D97-AF65-F5344CB8AC3E}">
        <p14:creationId xmlns:p14="http://schemas.microsoft.com/office/powerpoint/2010/main" val="22695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 Asymmetrical">
    <p:spTree>
      <p:nvGrpSpPr>
        <p:cNvPr id="1" name=""/>
        <p:cNvGrpSpPr/>
        <p:nvPr/>
      </p:nvGrpSpPr>
      <p:grpSpPr>
        <a:xfrm>
          <a:off x="0" y="0"/>
          <a:ext cx="0" cy="0"/>
          <a:chOff x="0" y="0"/>
          <a:chExt cx="0" cy="0"/>
        </a:xfrm>
      </p:grpSpPr>
      <p:pic>
        <p:nvPicPr>
          <p:cNvPr id="7"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9"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461963" y="1190115"/>
            <a:ext cx="2197679" cy="3316570"/>
          </a:xfrm>
        </p:spPr>
        <p:txBody>
          <a:bodyPr>
            <a:noAutofit/>
          </a:bodyPr>
          <a:lstStyle>
            <a:lvl1pPr marL="0" indent="0">
              <a:buNone/>
              <a:defRPr>
                <a:latin typeface="Arial"/>
              </a:defRPr>
            </a:lvl1pPr>
          </a:lstStyle>
          <a:p>
            <a:pPr lvl="0"/>
            <a:r>
              <a:rPr lang="en-US" dirty="0"/>
              <a:t>Click to edit Master text styles</a:t>
            </a:r>
          </a:p>
        </p:txBody>
      </p:sp>
      <p:sp>
        <p:nvSpPr>
          <p:cNvPr id="11" name="Title 6"/>
          <p:cNvSpPr>
            <a:spLocks noGrp="1"/>
          </p:cNvSpPr>
          <p:nvPr>
            <p:ph type="title" hasCustomPrompt="1"/>
          </p:nvPr>
        </p:nvSpPr>
        <p:spPr>
          <a:xfrm>
            <a:off x="461963" y="195944"/>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4" name="Content Placeholder 3"/>
          <p:cNvSpPr>
            <a:spLocks noGrp="1"/>
          </p:cNvSpPr>
          <p:nvPr>
            <p:ph sz="quarter" idx="11"/>
          </p:nvPr>
        </p:nvSpPr>
        <p:spPr>
          <a:xfrm>
            <a:off x="2659888" y="1190625"/>
            <a:ext cx="5414901" cy="3315891"/>
          </a:xfrm>
        </p:spPr>
        <p:txBody>
          <a:bodyPr/>
          <a:lstStyle>
            <a:lvl1pPr>
              <a:defRPr>
                <a:latin typeface="Arial"/>
              </a:defRPr>
            </a:lvl1pPr>
            <a:lvl2pPr>
              <a:defRPr sz="1600">
                <a:latin typeface="Arial"/>
              </a:defRPr>
            </a:lvl2pPr>
            <a:lvl3pPr>
              <a:defRPr sz="1400">
                <a:latin typeface="Arial"/>
              </a:defRPr>
            </a:lvl3pPr>
            <a:lvl4pPr>
              <a:defRPr sz="1400">
                <a:latin typeface="Arial"/>
              </a:defRPr>
            </a:lvl4pPr>
            <a:lvl5pPr>
              <a:defRPr sz="1400">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195818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 Asymmetrical">
    <p:spTree>
      <p:nvGrpSpPr>
        <p:cNvPr id="1" name=""/>
        <p:cNvGrpSpPr/>
        <p:nvPr/>
      </p:nvGrpSpPr>
      <p:grpSpPr>
        <a:xfrm>
          <a:off x="0" y="0"/>
          <a:ext cx="0" cy="0"/>
          <a:chOff x="0" y="0"/>
          <a:chExt cx="0" cy="0"/>
        </a:xfrm>
      </p:grpSpPr>
      <p:pic>
        <p:nvPicPr>
          <p:cNvPr id="7"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9"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461963" y="1190115"/>
            <a:ext cx="2197679" cy="3316570"/>
          </a:xfrm>
        </p:spPr>
        <p:txBody>
          <a:bodyPr>
            <a:noAutofit/>
          </a:bodyPr>
          <a:lstStyle>
            <a:lvl1pPr marL="0" indent="0">
              <a:buNone/>
              <a:defRPr>
                <a:latin typeface="Arial"/>
              </a:defRPr>
            </a:lvl1pPr>
          </a:lstStyle>
          <a:p>
            <a:pPr lvl="0"/>
            <a:r>
              <a:rPr lang="en-US" dirty="0"/>
              <a:t>Click to edit Master text styles</a:t>
            </a:r>
          </a:p>
        </p:txBody>
      </p:sp>
      <p:sp>
        <p:nvSpPr>
          <p:cNvPr id="11" name="Title 6"/>
          <p:cNvSpPr>
            <a:spLocks noGrp="1"/>
          </p:cNvSpPr>
          <p:nvPr>
            <p:ph type="title" hasCustomPrompt="1"/>
          </p:nvPr>
        </p:nvSpPr>
        <p:spPr>
          <a:xfrm>
            <a:off x="461963" y="195944"/>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4" name="Content Placeholder 3"/>
          <p:cNvSpPr>
            <a:spLocks noGrp="1"/>
          </p:cNvSpPr>
          <p:nvPr>
            <p:ph sz="quarter" idx="11"/>
          </p:nvPr>
        </p:nvSpPr>
        <p:spPr>
          <a:xfrm>
            <a:off x="2659888" y="1190625"/>
            <a:ext cx="5414901" cy="3315891"/>
          </a:xfrm>
        </p:spPr>
        <p:txBody>
          <a:bodyPr/>
          <a:lstStyle>
            <a:lvl1pPr>
              <a:defRPr>
                <a:latin typeface="Arial"/>
              </a:defRPr>
            </a:lvl1pPr>
            <a:lvl2pPr>
              <a:defRPr sz="1600">
                <a:latin typeface="Arial"/>
              </a:defRPr>
            </a:lvl2pPr>
            <a:lvl3pPr>
              <a:defRPr sz="1400">
                <a:latin typeface="Arial"/>
              </a:defRPr>
            </a:lvl3pPr>
            <a:lvl4pPr>
              <a:defRPr sz="1400">
                <a:latin typeface="Arial"/>
              </a:defRPr>
            </a:lvl4pPr>
            <a:lvl5pPr>
              <a:defRPr sz="1400">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1140808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1 - Asymmetrical">
    <p:spTree>
      <p:nvGrpSpPr>
        <p:cNvPr id="1" name=""/>
        <p:cNvGrpSpPr/>
        <p:nvPr/>
      </p:nvGrpSpPr>
      <p:grpSpPr>
        <a:xfrm>
          <a:off x="0" y="0"/>
          <a:ext cx="0" cy="0"/>
          <a:chOff x="0" y="0"/>
          <a:chExt cx="0" cy="0"/>
        </a:xfrm>
      </p:grpSpPr>
      <p:sp>
        <p:nvSpPr>
          <p:cNvPr id="11" name="Title 6"/>
          <p:cNvSpPr>
            <a:spLocks noGrp="1"/>
          </p:cNvSpPr>
          <p:nvPr>
            <p:ph type="title" hasCustomPrompt="1"/>
          </p:nvPr>
        </p:nvSpPr>
        <p:spPr>
          <a:xfrm>
            <a:off x="461963" y="78159"/>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pic>
        <p:nvPicPr>
          <p:cNvPr id="5"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287945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1147125"/>
          </a:xfrm>
          <a:prstGeom prst="rect">
            <a:avLst/>
          </a:prstGeom>
        </p:spPr>
      </p:pic>
      <p:sp>
        <p:nvSpPr>
          <p:cNvPr id="5" name="Title 6"/>
          <p:cNvSpPr>
            <a:spLocks noGrp="1"/>
          </p:cNvSpPr>
          <p:nvPr>
            <p:ph type="title" hasCustomPrompt="1"/>
          </p:nvPr>
        </p:nvSpPr>
        <p:spPr>
          <a:xfrm>
            <a:off x="461963" y="1"/>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3670082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2 - Three Items">
    <p:bg>
      <p:bgPr>
        <a:solidFill>
          <a:srgbClr val="14588D"/>
        </a:solidFill>
        <a:effectLst/>
      </p:bgPr>
    </p:bg>
    <p:spTree>
      <p:nvGrpSpPr>
        <p:cNvPr id="1" name=""/>
        <p:cNvGrpSpPr/>
        <p:nvPr/>
      </p:nvGrpSpPr>
      <p:grpSpPr>
        <a:xfrm>
          <a:off x="0" y="0"/>
          <a:ext cx="0" cy="0"/>
          <a:chOff x="0" y="0"/>
          <a:chExt cx="0" cy="0"/>
        </a:xfrm>
      </p:grpSpPr>
      <p:sp>
        <p:nvSpPr>
          <p:cNvPr id="5" name="Title 6"/>
          <p:cNvSpPr>
            <a:spLocks noGrp="1"/>
          </p:cNvSpPr>
          <p:nvPr>
            <p:ph type="title" hasCustomPrompt="1"/>
          </p:nvPr>
        </p:nvSpPr>
        <p:spPr>
          <a:xfrm>
            <a:off x="461963" y="164412"/>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
        <p:nvSpPr>
          <p:cNvPr id="7" name="Freeform 6"/>
          <p:cNvSpPr/>
          <p:nvPr userDrawn="1"/>
        </p:nvSpPr>
        <p:spPr>
          <a:xfrm>
            <a:off x="8311053" y="3140070"/>
            <a:ext cx="836628" cy="2008436"/>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Freeform 7"/>
          <p:cNvSpPr/>
          <p:nvPr userDrawn="1"/>
        </p:nvSpPr>
        <p:spPr>
          <a:xfrm>
            <a:off x="7142180" y="4311968"/>
            <a:ext cx="2005447" cy="836538"/>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964809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2 - Three Items">
    <p:bg>
      <p:bgPr>
        <a:solidFill>
          <a:schemeClr val="tx2"/>
        </a:solidFill>
        <a:effectLst/>
      </p:bgPr>
    </p:bg>
    <p:spTree>
      <p:nvGrpSpPr>
        <p:cNvPr id="1" name=""/>
        <p:cNvGrpSpPr/>
        <p:nvPr/>
      </p:nvGrpSpPr>
      <p:grpSpPr>
        <a:xfrm>
          <a:off x="0" y="0"/>
          <a:ext cx="0" cy="0"/>
          <a:chOff x="0" y="0"/>
          <a:chExt cx="0" cy="0"/>
        </a:xfrm>
      </p:grpSpPr>
      <p:sp>
        <p:nvSpPr>
          <p:cNvPr id="5" name="Title 6"/>
          <p:cNvSpPr>
            <a:spLocks noGrp="1"/>
          </p:cNvSpPr>
          <p:nvPr>
            <p:ph type="title" hasCustomPrompt="1"/>
          </p:nvPr>
        </p:nvSpPr>
        <p:spPr>
          <a:xfrm>
            <a:off x="1820012" y="164412"/>
            <a:ext cx="6046588"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4018288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 Asymmetrical">
    <p:spTree>
      <p:nvGrpSpPr>
        <p:cNvPr id="1" name=""/>
        <p:cNvGrpSpPr/>
        <p:nvPr/>
      </p:nvGrpSpPr>
      <p:grpSpPr>
        <a:xfrm>
          <a:off x="0" y="0"/>
          <a:ext cx="0" cy="0"/>
          <a:chOff x="0" y="0"/>
          <a:chExt cx="0" cy="0"/>
        </a:xfrm>
      </p:grpSpPr>
      <p:pic>
        <p:nvPicPr>
          <p:cNvPr id="9" name="Picture 8" descr="M2742_IRON_MOUNTAIN_PPT_TEMPLATE_V1_16-9-04.pn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9144000" cy="1147125"/>
          </a:xfrm>
          <a:prstGeom prst="rect">
            <a:avLst/>
          </a:prstGeom>
        </p:spPr>
      </p:pic>
      <p:pic>
        <p:nvPicPr>
          <p:cNvPr id="10" name="Picture 9" descr="Iron-Mountain-Logo_grey.png"/>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57" name="think-cell Slide" r:id="rId6" imgW="281" imgH="284" progId="TCLayout.ActiveDocument.1">
                  <p:embed/>
                </p:oleObj>
              </mc:Choice>
              <mc:Fallback>
                <p:oleObj name="think-cell Slide" r:id="rId6" imgW="281" imgH="28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Text Placeholder 6"/>
          <p:cNvSpPr>
            <a:spLocks noGrp="1"/>
          </p:cNvSpPr>
          <p:nvPr>
            <p:ph type="body" sz="quarter" idx="10"/>
          </p:nvPr>
        </p:nvSpPr>
        <p:spPr>
          <a:xfrm>
            <a:off x="461963"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2659888" y="1190625"/>
            <a:ext cx="5414901"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461962" y="1"/>
            <a:ext cx="7612826" cy="735855"/>
          </a:xfrm>
        </p:spPr>
        <p:txBody>
          <a:bodyPr>
            <a:noAutofit/>
          </a:bodyPr>
          <a:lstStyle>
            <a:lvl1pPr>
              <a:defRPr sz="3200">
                <a:solidFill>
                  <a:schemeClr val="bg1"/>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3650604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 - Three Items">
    <p:spTree>
      <p:nvGrpSpPr>
        <p:cNvPr id="1" name=""/>
        <p:cNvGrpSpPr/>
        <p:nvPr/>
      </p:nvGrpSpPr>
      <p:grpSpPr>
        <a:xfrm>
          <a:off x="0" y="0"/>
          <a:ext cx="0" cy="0"/>
          <a:chOff x="0" y="0"/>
          <a:chExt cx="0" cy="0"/>
        </a:xfrm>
      </p:grpSpPr>
      <p:pic>
        <p:nvPicPr>
          <p:cNvPr id="17" name="Picture 9" descr="Iron-Mountain-Logo_gre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
        <p:nvSpPr>
          <p:cNvPr id="6" name="Text Placeholder 6"/>
          <p:cNvSpPr>
            <a:spLocks noGrp="1"/>
          </p:cNvSpPr>
          <p:nvPr>
            <p:ph type="body" sz="quarter" idx="10"/>
          </p:nvPr>
        </p:nvSpPr>
        <p:spPr>
          <a:xfrm>
            <a:off x="996785"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9" name="Text Placeholder 6"/>
          <p:cNvSpPr>
            <a:spLocks noGrp="1"/>
          </p:cNvSpPr>
          <p:nvPr>
            <p:ph type="body" sz="quarter" idx="11"/>
          </p:nvPr>
        </p:nvSpPr>
        <p:spPr>
          <a:xfrm>
            <a:off x="3600264"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0" name="Text Placeholder 6"/>
          <p:cNvSpPr>
            <a:spLocks noGrp="1"/>
          </p:cNvSpPr>
          <p:nvPr>
            <p:ph type="body" sz="quarter" idx="12"/>
          </p:nvPr>
        </p:nvSpPr>
        <p:spPr>
          <a:xfrm>
            <a:off x="6203743" y="2819207"/>
            <a:ext cx="2197679" cy="47540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2" name="Title 6"/>
          <p:cNvSpPr>
            <a:spLocks noGrp="1"/>
          </p:cNvSpPr>
          <p:nvPr>
            <p:ph type="title" hasCustomPrompt="1"/>
          </p:nvPr>
        </p:nvSpPr>
        <p:spPr>
          <a:xfrm>
            <a:off x="598488" y="0"/>
            <a:ext cx="7404637" cy="994172"/>
          </a:xfrm>
        </p:spPr>
        <p:txBody>
          <a:bodyPr>
            <a:noAutofit/>
          </a:bodyPr>
          <a:lstStyle>
            <a:lvl1pPr>
              <a:defRPr sz="3200">
                <a:solidFill>
                  <a:srgbClr val="1B75BC"/>
                </a:solidFill>
              </a:defRPr>
            </a:lvl1pPr>
          </a:lstStyle>
          <a:p>
            <a:r>
              <a:rPr lang="en-US" dirty="0"/>
              <a:t>Title goes here.</a:t>
            </a:r>
          </a:p>
        </p:txBody>
      </p:sp>
      <p:sp>
        <p:nvSpPr>
          <p:cNvPr id="13"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
        <p:nvSpPr>
          <p:cNvPr id="11" name="Picture Placeholder 3"/>
          <p:cNvSpPr>
            <a:spLocks noGrp="1"/>
          </p:cNvSpPr>
          <p:nvPr>
            <p:ph type="pic" sz="quarter" idx="13"/>
          </p:nvPr>
        </p:nvSpPr>
        <p:spPr>
          <a:xfrm>
            <a:off x="996785" y="1576387"/>
            <a:ext cx="2198687" cy="1243013"/>
          </a:xfrm>
        </p:spPr>
        <p:txBody>
          <a:bodyPr/>
          <a:lstStyle/>
          <a:p>
            <a:endParaRPr lang="en-US" dirty="0"/>
          </a:p>
        </p:txBody>
      </p:sp>
      <p:sp>
        <p:nvSpPr>
          <p:cNvPr id="14" name="Picture Placeholder 3"/>
          <p:cNvSpPr>
            <a:spLocks noGrp="1"/>
          </p:cNvSpPr>
          <p:nvPr>
            <p:ph type="pic" sz="quarter" idx="14"/>
          </p:nvPr>
        </p:nvSpPr>
        <p:spPr>
          <a:xfrm>
            <a:off x="3601025" y="1576387"/>
            <a:ext cx="2198687" cy="1243013"/>
          </a:xfrm>
        </p:spPr>
        <p:txBody>
          <a:bodyPr/>
          <a:lstStyle/>
          <a:p>
            <a:endParaRPr lang="en-US" dirty="0"/>
          </a:p>
        </p:txBody>
      </p:sp>
      <p:sp>
        <p:nvSpPr>
          <p:cNvPr id="15" name="Picture Placeholder 3"/>
          <p:cNvSpPr>
            <a:spLocks noGrp="1"/>
          </p:cNvSpPr>
          <p:nvPr>
            <p:ph type="pic" sz="quarter" idx="15"/>
          </p:nvPr>
        </p:nvSpPr>
        <p:spPr>
          <a:xfrm>
            <a:off x="6203115" y="1576387"/>
            <a:ext cx="2198687" cy="1243013"/>
          </a:xfrm>
        </p:spPr>
        <p:txBody>
          <a:bodyPr/>
          <a:lstStyle/>
          <a:p>
            <a:endParaRPr lang="en-US" dirty="0"/>
          </a:p>
        </p:txBody>
      </p:sp>
      <p:pic>
        <p:nvPicPr>
          <p:cNvPr id="18" name="Picture 17" descr="M2742_IRON_MOUNTAIN_PPT_TEMPLATE_V1_16-9-02.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Tree>
    <p:extLst>
      <p:ext uri="{BB962C8B-B14F-4D97-AF65-F5344CB8AC3E}">
        <p14:creationId xmlns:p14="http://schemas.microsoft.com/office/powerpoint/2010/main" val="144375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3363210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ntent 1 - Asymmetrical">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8339361" cy="5143500"/>
          </a:xfrm>
          <a:prstGeom prst="rect">
            <a:avLst/>
          </a:prstGeom>
        </p:spPr>
      </p:pic>
      <p:sp>
        <p:nvSpPr>
          <p:cNvPr id="7" name="Freeform 6"/>
          <p:cNvSpPr/>
          <p:nvPr userDrawn="1"/>
        </p:nvSpPr>
        <p:spPr>
          <a:xfrm>
            <a:off x="3749986" y="-10366"/>
            <a:ext cx="5399197" cy="5168970"/>
          </a:xfrm>
          <a:custGeom>
            <a:avLst/>
            <a:gdLst>
              <a:gd name="connsiteX0" fmla="*/ 1814286 w 5992327"/>
              <a:gd name="connsiteY0" fmla="*/ 5183 h 5157755"/>
              <a:gd name="connsiteX1" fmla="*/ 0 w 5992327"/>
              <a:gd name="connsiteY1" fmla="*/ 5152571 h 5157755"/>
              <a:gd name="connsiteX2" fmla="*/ 5992327 w 5992327"/>
              <a:gd name="connsiteY2" fmla="*/ 5157755 h 5157755"/>
              <a:gd name="connsiteX3" fmla="*/ 5981960 w 5992327"/>
              <a:gd name="connsiteY3" fmla="*/ 0 h 5157755"/>
              <a:gd name="connsiteX4" fmla="*/ 1814286 w 5992327"/>
              <a:gd name="connsiteY4" fmla="*/ 5183 h 5157755"/>
              <a:gd name="connsiteX0" fmla="*/ 747159 w 4925200"/>
              <a:gd name="connsiteY0" fmla="*/ 5183 h 5157755"/>
              <a:gd name="connsiteX1" fmla="*/ 0 w 4925200"/>
              <a:gd name="connsiteY1" fmla="*/ 5152571 h 5157755"/>
              <a:gd name="connsiteX2" fmla="*/ 4925200 w 4925200"/>
              <a:gd name="connsiteY2" fmla="*/ 5157755 h 5157755"/>
              <a:gd name="connsiteX3" fmla="*/ 4914833 w 4925200"/>
              <a:gd name="connsiteY3" fmla="*/ 0 h 5157755"/>
              <a:gd name="connsiteX4" fmla="*/ 747159 w 4925200"/>
              <a:gd name="connsiteY4" fmla="*/ 5183 h 5157755"/>
              <a:gd name="connsiteX0" fmla="*/ 758813 w 4936854"/>
              <a:gd name="connsiteY0" fmla="*/ 5183 h 5163519"/>
              <a:gd name="connsiteX1" fmla="*/ 0 w 4936854"/>
              <a:gd name="connsiteY1" fmla="*/ 5163519 h 5163519"/>
              <a:gd name="connsiteX2" fmla="*/ 4936854 w 4936854"/>
              <a:gd name="connsiteY2" fmla="*/ 5157755 h 5163519"/>
              <a:gd name="connsiteX3" fmla="*/ 4926487 w 4936854"/>
              <a:gd name="connsiteY3" fmla="*/ 0 h 5163519"/>
              <a:gd name="connsiteX4" fmla="*/ 758813 w 4936854"/>
              <a:gd name="connsiteY4" fmla="*/ 5183 h 5163519"/>
              <a:gd name="connsiteX0" fmla="*/ 1049037 w 5227078"/>
              <a:gd name="connsiteY0" fmla="*/ 5183 h 5168970"/>
              <a:gd name="connsiteX1" fmla="*/ 0 w 5227078"/>
              <a:gd name="connsiteY1" fmla="*/ 5168970 h 5168970"/>
              <a:gd name="connsiteX2" fmla="*/ 5227078 w 5227078"/>
              <a:gd name="connsiteY2" fmla="*/ 5157755 h 5168970"/>
              <a:gd name="connsiteX3" fmla="*/ 5216711 w 5227078"/>
              <a:gd name="connsiteY3" fmla="*/ 0 h 5168970"/>
              <a:gd name="connsiteX4" fmla="*/ 1049037 w 5227078"/>
              <a:gd name="connsiteY4" fmla="*/ 5183 h 5168970"/>
              <a:gd name="connsiteX0" fmla="*/ 458035 w 5227078"/>
              <a:gd name="connsiteY0" fmla="*/ 5183 h 5168970"/>
              <a:gd name="connsiteX1" fmla="*/ 0 w 5227078"/>
              <a:gd name="connsiteY1" fmla="*/ 5168970 h 5168970"/>
              <a:gd name="connsiteX2" fmla="*/ 5227078 w 5227078"/>
              <a:gd name="connsiteY2" fmla="*/ 5157755 h 5168970"/>
              <a:gd name="connsiteX3" fmla="*/ 5216711 w 5227078"/>
              <a:gd name="connsiteY3" fmla="*/ 0 h 5168970"/>
              <a:gd name="connsiteX4" fmla="*/ 458035 w 5227078"/>
              <a:gd name="connsiteY4" fmla="*/ 5183 h 51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7078" h="5168970">
                <a:moveTo>
                  <a:pt x="458035" y="5183"/>
                </a:moveTo>
                <a:lnTo>
                  <a:pt x="0" y="5168970"/>
                </a:lnTo>
                <a:lnTo>
                  <a:pt x="5227078" y="5157755"/>
                </a:lnTo>
                <a:cubicBezTo>
                  <a:pt x="5223622" y="3438503"/>
                  <a:pt x="5220167" y="1719252"/>
                  <a:pt x="5216711" y="0"/>
                </a:cubicBezTo>
                <a:lnTo>
                  <a:pt x="458035" y="5183"/>
                </a:lnTo>
                <a:close/>
              </a:path>
            </a:pathLst>
          </a:custGeom>
          <a:solidFill>
            <a:schemeClr val="tx2">
              <a:lumMod val="75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Freeform 7"/>
          <p:cNvSpPr/>
          <p:nvPr userDrawn="1"/>
        </p:nvSpPr>
        <p:spPr>
          <a:xfrm>
            <a:off x="2845193" y="-10949"/>
            <a:ext cx="6303989" cy="5163785"/>
          </a:xfrm>
          <a:custGeom>
            <a:avLst/>
            <a:gdLst>
              <a:gd name="connsiteX0" fmla="*/ 0 w 5888653"/>
              <a:gd name="connsiteY0" fmla="*/ 0 h 5168122"/>
              <a:gd name="connsiteX1" fmla="*/ 1674327 w 5888653"/>
              <a:gd name="connsiteY1" fmla="*/ 5168122 h 5168122"/>
              <a:gd name="connsiteX2" fmla="*/ 1720980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888653"/>
              <a:gd name="connsiteY0" fmla="*/ 0 h 5168122"/>
              <a:gd name="connsiteX1" fmla="*/ 1674327 w 5888653"/>
              <a:gd name="connsiteY1" fmla="*/ 5168122 h 5168122"/>
              <a:gd name="connsiteX2" fmla="*/ 2704845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888653"/>
              <a:gd name="connsiteY0" fmla="*/ 0 h 5168122"/>
              <a:gd name="connsiteX1" fmla="*/ 1795492 w 5888653"/>
              <a:gd name="connsiteY1" fmla="*/ 5162938 h 5168122"/>
              <a:gd name="connsiteX2" fmla="*/ 2704845 w 5888653"/>
              <a:gd name="connsiteY2" fmla="*/ 5162939 h 5168122"/>
              <a:gd name="connsiteX3" fmla="*/ 5888653 w 5888653"/>
              <a:gd name="connsiteY3" fmla="*/ 5168122 h 5168122"/>
              <a:gd name="connsiteX4" fmla="*/ 5867919 w 5888653"/>
              <a:gd name="connsiteY4" fmla="*/ 5184 h 5168122"/>
              <a:gd name="connsiteX5" fmla="*/ 0 w 5888653"/>
              <a:gd name="connsiteY5" fmla="*/ 0 h 5168122"/>
              <a:gd name="connsiteX0" fmla="*/ 0 w 5660861"/>
              <a:gd name="connsiteY0" fmla="*/ 0 h 5168122"/>
              <a:gd name="connsiteX1" fmla="*/ 1567700 w 5660861"/>
              <a:gd name="connsiteY1" fmla="*/ 5162938 h 5168122"/>
              <a:gd name="connsiteX2" fmla="*/ 2477053 w 5660861"/>
              <a:gd name="connsiteY2" fmla="*/ 5162939 h 5168122"/>
              <a:gd name="connsiteX3" fmla="*/ 5660861 w 5660861"/>
              <a:gd name="connsiteY3" fmla="*/ 5168122 h 5168122"/>
              <a:gd name="connsiteX4" fmla="*/ 5640127 w 5660861"/>
              <a:gd name="connsiteY4" fmla="*/ 5184 h 5168122"/>
              <a:gd name="connsiteX5" fmla="*/ 0 w 5660861"/>
              <a:gd name="connsiteY5" fmla="*/ 0 h 5168122"/>
              <a:gd name="connsiteX0" fmla="*/ 0 w 5660861"/>
              <a:gd name="connsiteY0" fmla="*/ 0 h 5168122"/>
              <a:gd name="connsiteX1" fmla="*/ 1567700 w 5660861"/>
              <a:gd name="connsiteY1" fmla="*/ 5162938 h 5168122"/>
              <a:gd name="connsiteX2" fmla="*/ 2477053 w 5660861"/>
              <a:gd name="connsiteY2" fmla="*/ 5162939 h 5168122"/>
              <a:gd name="connsiteX3" fmla="*/ 5660861 w 5660861"/>
              <a:gd name="connsiteY3" fmla="*/ 5168122 h 5168122"/>
              <a:gd name="connsiteX4" fmla="*/ 5654668 w 5660861"/>
              <a:gd name="connsiteY4" fmla="*/ 5184 h 5168122"/>
              <a:gd name="connsiteX5" fmla="*/ 0 w 5660861"/>
              <a:gd name="connsiteY5" fmla="*/ 0 h 5168122"/>
              <a:gd name="connsiteX0" fmla="*/ 0 w 7812764"/>
              <a:gd name="connsiteY0" fmla="*/ 25918 h 5162938"/>
              <a:gd name="connsiteX1" fmla="*/ 3719603 w 7812764"/>
              <a:gd name="connsiteY1" fmla="*/ 5157754 h 5162938"/>
              <a:gd name="connsiteX2" fmla="*/ 4628956 w 7812764"/>
              <a:gd name="connsiteY2" fmla="*/ 5157755 h 5162938"/>
              <a:gd name="connsiteX3" fmla="*/ 7812764 w 7812764"/>
              <a:gd name="connsiteY3" fmla="*/ 5162938 h 5162938"/>
              <a:gd name="connsiteX4" fmla="*/ 7806571 w 7812764"/>
              <a:gd name="connsiteY4" fmla="*/ 0 h 5162938"/>
              <a:gd name="connsiteX5" fmla="*/ 0 w 7812764"/>
              <a:gd name="connsiteY5" fmla="*/ 25918 h 5162938"/>
              <a:gd name="connsiteX0" fmla="*/ 0 w 7812764"/>
              <a:gd name="connsiteY0" fmla="*/ 10367 h 5162938"/>
              <a:gd name="connsiteX1" fmla="*/ 3719603 w 7812764"/>
              <a:gd name="connsiteY1" fmla="*/ 5157754 h 5162938"/>
              <a:gd name="connsiteX2" fmla="*/ 4628956 w 7812764"/>
              <a:gd name="connsiteY2" fmla="*/ 5157755 h 5162938"/>
              <a:gd name="connsiteX3" fmla="*/ 7812764 w 7812764"/>
              <a:gd name="connsiteY3" fmla="*/ 5162938 h 5162938"/>
              <a:gd name="connsiteX4" fmla="*/ 7806571 w 7812764"/>
              <a:gd name="connsiteY4" fmla="*/ 0 h 5162938"/>
              <a:gd name="connsiteX5" fmla="*/ 0 w 7812764"/>
              <a:gd name="connsiteY5" fmla="*/ 10367 h 5162938"/>
              <a:gd name="connsiteX0" fmla="*/ 0 w 7812764"/>
              <a:gd name="connsiteY0" fmla="*/ 0 h 5163519"/>
              <a:gd name="connsiteX1" fmla="*/ 3719603 w 7812764"/>
              <a:gd name="connsiteY1" fmla="*/ 5158335 h 5163519"/>
              <a:gd name="connsiteX2" fmla="*/ 4628956 w 7812764"/>
              <a:gd name="connsiteY2" fmla="*/ 5158336 h 5163519"/>
              <a:gd name="connsiteX3" fmla="*/ 7812764 w 7812764"/>
              <a:gd name="connsiteY3" fmla="*/ 5163519 h 5163519"/>
              <a:gd name="connsiteX4" fmla="*/ 7806571 w 7812764"/>
              <a:gd name="connsiteY4" fmla="*/ 581 h 5163519"/>
              <a:gd name="connsiteX5" fmla="*/ 0 w 7812764"/>
              <a:gd name="connsiteY5" fmla="*/ 0 h 5163519"/>
              <a:gd name="connsiteX0" fmla="*/ 0 w 7812764"/>
              <a:gd name="connsiteY0" fmla="*/ 0 h 5163785"/>
              <a:gd name="connsiteX1" fmla="*/ 2355078 w 7812764"/>
              <a:gd name="connsiteY1" fmla="*/ 5163785 h 5163785"/>
              <a:gd name="connsiteX2" fmla="*/ 4628956 w 7812764"/>
              <a:gd name="connsiteY2" fmla="*/ 5158336 h 5163785"/>
              <a:gd name="connsiteX3" fmla="*/ 7812764 w 7812764"/>
              <a:gd name="connsiteY3" fmla="*/ 5163519 h 5163785"/>
              <a:gd name="connsiteX4" fmla="*/ 7806571 w 7812764"/>
              <a:gd name="connsiteY4" fmla="*/ 581 h 5163785"/>
              <a:gd name="connsiteX5" fmla="*/ 0 w 7812764"/>
              <a:gd name="connsiteY5" fmla="*/ 0 h 516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2764" h="5163785">
                <a:moveTo>
                  <a:pt x="0" y="0"/>
                </a:moveTo>
                <a:lnTo>
                  <a:pt x="2355078" y="5163785"/>
                </a:lnTo>
                <a:lnTo>
                  <a:pt x="4628956" y="5158336"/>
                </a:lnTo>
                <a:lnTo>
                  <a:pt x="7812764" y="5163519"/>
                </a:lnTo>
                <a:cubicBezTo>
                  <a:pt x="7805853" y="3442540"/>
                  <a:pt x="7813482" y="1721560"/>
                  <a:pt x="7806571" y="581"/>
                </a:cubicBezTo>
                <a:lnTo>
                  <a:pt x="0" y="0"/>
                </a:lnTo>
                <a:close/>
              </a:path>
            </a:pathLst>
          </a:custGeom>
          <a:solidFill>
            <a:srgbClr val="192F57">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1" name="Title 6"/>
          <p:cNvSpPr>
            <a:spLocks noGrp="1"/>
          </p:cNvSpPr>
          <p:nvPr>
            <p:ph type="title" hasCustomPrompt="1"/>
          </p:nvPr>
        </p:nvSpPr>
        <p:spPr>
          <a:xfrm>
            <a:off x="4518567" y="2214874"/>
            <a:ext cx="4300444" cy="737116"/>
          </a:xfrm>
        </p:spPr>
        <p:txBody>
          <a:bodyPr>
            <a:noAutofit/>
          </a:bodyPr>
          <a:lstStyle>
            <a:lvl1pPr>
              <a:defRPr sz="4800">
                <a:solidFill>
                  <a:schemeClr val="bg1"/>
                </a:solidFill>
              </a:defRPr>
            </a:lvl1pPr>
          </a:lstStyle>
          <a:p>
            <a:r>
              <a:rPr lang="en-US" dirty="0"/>
              <a:t>Title goes here.</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38" tIns="45719" rIns="91438" bIns="45719"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pic>
        <p:nvPicPr>
          <p:cNvPr id="10" name="Picture 9" descr="Iron-Mountain-Logo_grey.png"/>
          <p:cNvPicPr>
            <a:picLocks noChangeAspect="1"/>
          </p:cNvPicPr>
          <p:nvPr userDrawn="1"/>
        </p:nvPicPr>
        <p:blipFill>
          <a:blip r:embed="rId3" cstate="print">
            <a:lum bright="70000" contrast="-70000"/>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352456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Image 1">
    <p:spTree>
      <p:nvGrpSpPr>
        <p:cNvPr id="1" name=""/>
        <p:cNvGrpSpPr/>
        <p:nvPr/>
      </p:nvGrpSpPr>
      <p:grpSpPr>
        <a:xfrm>
          <a:off x="0" y="0"/>
          <a:ext cx="0" cy="0"/>
          <a:chOff x="0" y="0"/>
          <a:chExt cx="0" cy="0"/>
        </a:xfrm>
      </p:grpSpPr>
      <p:pic>
        <p:nvPicPr>
          <p:cNvPr id="2" name="Picture 1" descr="quote-slide-imag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46826" cy="5148951"/>
          </a:xfrm>
          <a:prstGeom prst="rect">
            <a:avLst/>
          </a:prstGeom>
        </p:spPr>
      </p:pic>
      <p:sp>
        <p:nvSpPr>
          <p:cNvPr id="4" name="Freeform 3"/>
          <p:cNvSpPr/>
          <p:nvPr userDrawn="1"/>
        </p:nvSpPr>
        <p:spPr>
          <a:xfrm>
            <a:off x="-5451" y="0"/>
            <a:ext cx="6359522"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872" h="5161897">
                <a:moveTo>
                  <a:pt x="0" y="0"/>
                </a:moveTo>
                <a:lnTo>
                  <a:pt x="5451" y="5161897"/>
                </a:lnTo>
                <a:lnTo>
                  <a:pt x="6022872" y="5161897"/>
                </a:lnTo>
                <a:lnTo>
                  <a:pt x="5014518" y="0"/>
                </a:lnTo>
                <a:lnTo>
                  <a:pt x="0" y="0"/>
                </a:lnTo>
                <a:close/>
              </a:path>
            </a:pathLst>
          </a:cu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10901" y="-16353"/>
            <a:ext cx="6008452"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4774693"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Freeform 9"/>
          <p:cNvSpPr/>
          <p:nvPr userDrawn="1"/>
        </p:nvSpPr>
        <p:spPr>
          <a:xfrm>
            <a:off x="-16352" y="-16352"/>
            <a:ext cx="6589730" cy="5172798"/>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2798">
                <a:moveTo>
                  <a:pt x="10901" y="0"/>
                </a:moveTo>
                <a:cubicBezTo>
                  <a:pt x="7267" y="1724266"/>
                  <a:pt x="3634" y="3448532"/>
                  <a:pt x="0" y="5172798"/>
                </a:cubicBezTo>
                <a:lnTo>
                  <a:pt x="3624624" y="5167347"/>
                </a:lnTo>
                <a:lnTo>
                  <a:pt x="6240894" y="10901"/>
                </a:lnTo>
                <a:lnTo>
                  <a:pt x="10901" y="0"/>
                </a:lnTo>
                <a:close/>
              </a:path>
            </a:pathLst>
          </a:custGeom>
          <a:solidFill>
            <a:srgbClr val="14588D">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1978690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3" y="0"/>
            <a:ext cx="9145561" cy="5148951"/>
          </a:xfrm>
          <a:prstGeom prst="rect">
            <a:avLst/>
          </a:prstGeom>
        </p:spPr>
      </p:pic>
      <p:sp>
        <p:nvSpPr>
          <p:cNvPr id="4" name="Freeform 3"/>
          <p:cNvSpPr/>
          <p:nvPr userDrawn="1"/>
        </p:nvSpPr>
        <p:spPr>
          <a:xfrm>
            <a:off x="-5452" y="0"/>
            <a:ext cx="7286874"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10903" y="-16353"/>
            <a:ext cx="7162767"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pic>
        <p:nvPicPr>
          <p:cNvPr id="8" name="Picture 65"/>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6329822" y="920945"/>
            <a:ext cx="2816372" cy="423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Freeform 9"/>
          <p:cNvSpPr/>
          <p:nvPr userDrawn="1"/>
        </p:nvSpPr>
        <p:spPr>
          <a:xfrm>
            <a:off x="-16353" y="-16352"/>
            <a:ext cx="7855717" cy="5173120"/>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0">
                <a:moveTo>
                  <a:pt x="10901" y="0"/>
                </a:moveTo>
                <a:cubicBezTo>
                  <a:pt x="7267" y="1724266"/>
                  <a:pt x="3634" y="3448532"/>
                  <a:pt x="0" y="5172798"/>
                </a:cubicBezTo>
                <a:lnTo>
                  <a:pt x="3991511" y="5173120"/>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035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1 - Asymmetrical">
    <p:spTree>
      <p:nvGrpSpPr>
        <p:cNvPr id="1" name=""/>
        <p:cNvGrpSpPr/>
        <p:nvPr/>
      </p:nvGrpSpPr>
      <p:grpSpPr>
        <a:xfrm>
          <a:off x="0" y="0"/>
          <a:ext cx="0" cy="0"/>
          <a:chOff x="0" y="0"/>
          <a:chExt cx="0" cy="0"/>
        </a:xfrm>
      </p:grpSpPr>
      <p:sp>
        <p:nvSpPr>
          <p:cNvPr id="11" name="Title 6"/>
          <p:cNvSpPr>
            <a:spLocks noGrp="1"/>
          </p:cNvSpPr>
          <p:nvPr>
            <p:ph type="title" hasCustomPrompt="1"/>
          </p:nvPr>
        </p:nvSpPr>
        <p:spPr>
          <a:xfrm>
            <a:off x="461963" y="78159"/>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pic>
        <p:nvPicPr>
          <p:cNvPr id="5" name="Picture 6" descr="slide_lens_image_righ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88870" y="0"/>
            <a:ext cx="3255130" cy="5143500"/>
          </a:xfrm>
          <a:prstGeom prst="rect">
            <a:avLst/>
          </a:prstGeom>
          <a:noFill/>
          <a:ln w="9525">
            <a:noFill/>
            <a:miter lim="800000"/>
            <a:headEnd/>
            <a:tailEnd/>
          </a:ln>
        </p:spPr>
      </p:pic>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3605987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37" y="0"/>
            <a:ext cx="9145561" cy="5148950"/>
          </a:xfrm>
          <a:prstGeom prst="rect">
            <a:avLst/>
          </a:prstGeom>
        </p:spPr>
      </p:pic>
      <p:sp>
        <p:nvSpPr>
          <p:cNvPr id="4" name="Freeform 3"/>
          <p:cNvSpPr/>
          <p:nvPr userDrawn="1"/>
        </p:nvSpPr>
        <p:spPr>
          <a:xfrm flipH="1">
            <a:off x="1857565" y="0"/>
            <a:ext cx="7286874"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flipH="1">
            <a:off x="1987123" y="-16353"/>
            <a:ext cx="7162767"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Freeform 9"/>
          <p:cNvSpPr/>
          <p:nvPr userDrawn="1"/>
        </p:nvSpPr>
        <p:spPr>
          <a:xfrm flipH="1">
            <a:off x="1299623" y="-16352"/>
            <a:ext cx="7855717" cy="5173121"/>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 name="connsiteX0" fmla="*/ 10901 w 6240894"/>
              <a:gd name="connsiteY0" fmla="*/ 0 h 5178790"/>
              <a:gd name="connsiteX1" fmla="*/ 0 w 6240894"/>
              <a:gd name="connsiteY1" fmla="*/ 5172798 h 5178790"/>
              <a:gd name="connsiteX2" fmla="*/ 4527527 w 6240894"/>
              <a:gd name="connsiteY2" fmla="*/ 5178790 h 5178790"/>
              <a:gd name="connsiteX3" fmla="*/ 6240894 w 6240894"/>
              <a:gd name="connsiteY3" fmla="*/ 10901 h 5178790"/>
              <a:gd name="connsiteX4" fmla="*/ 10901 w 6240894"/>
              <a:gd name="connsiteY4" fmla="*/ 0 h 5178790"/>
              <a:gd name="connsiteX0" fmla="*/ 10901 w 6240894"/>
              <a:gd name="connsiteY0" fmla="*/ 0 h 5172798"/>
              <a:gd name="connsiteX1" fmla="*/ 0 w 6240894"/>
              <a:gd name="connsiteY1" fmla="*/ 5172798 h 5172798"/>
              <a:gd name="connsiteX2" fmla="*/ 4554553 w 6240894"/>
              <a:gd name="connsiteY2" fmla="*/ 5150443 h 5172798"/>
              <a:gd name="connsiteX3" fmla="*/ 6240894 w 6240894"/>
              <a:gd name="connsiteY3" fmla="*/ 10901 h 5172798"/>
              <a:gd name="connsiteX4" fmla="*/ 10901 w 6240894"/>
              <a:gd name="connsiteY4" fmla="*/ 0 h 5172798"/>
              <a:gd name="connsiteX0" fmla="*/ 10901 w 6240894"/>
              <a:gd name="connsiteY0" fmla="*/ 0 h 5173121"/>
              <a:gd name="connsiteX1" fmla="*/ 0 w 6240894"/>
              <a:gd name="connsiteY1" fmla="*/ 5172798 h 5173121"/>
              <a:gd name="connsiteX2" fmla="*/ 4554553 w 6240894"/>
              <a:gd name="connsiteY2" fmla="*/ 5173121 h 5173121"/>
              <a:gd name="connsiteX3" fmla="*/ 6240894 w 6240894"/>
              <a:gd name="connsiteY3" fmla="*/ 10901 h 5173121"/>
              <a:gd name="connsiteX4" fmla="*/ 10901 w 6240894"/>
              <a:gd name="connsiteY4" fmla="*/ 0 h 517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1">
                <a:moveTo>
                  <a:pt x="10901" y="0"/>
                </a:moveTo>
                <a:cubicBezTo>
                  <a:pt x="7267" y="1724266"/>
                  <a:pt x="3634" y="3448532"/>
                  <a:pt x="0" y="5172798"/>
                </a:cubicBezTo>
                <a:lnTo>
                  <a:pt x="4554553" y="5173121"/>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972091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ontent 3 - Asymmetrical">
    <p:bg>
      <p:bgPr>
        <a:solidFill>
          <a:schemeClr val="tx2"/>
        </a:solidFill>
        <a:effectLst/>
      </p:bgPr>
    </p:bg>
    <p:spTree>
      <p:nvGrpSpPr>
        <p:cNvPr id="1" name=""/>
        <p:cNvGrpSpPr/>
        <p:nvPr/>
      </p:nvGrpSpPr>
      <p:grpSpPr>
        <a:xfrm>
          <a:off x="0" y="0"/>
          <a:ext cx="0" cy="0"/>
          <a:chOff x="0" y="0"/>
          <a:chExt cx="0" cy="0"/>
        </a:xfrm>
      </p:grpSpPr>
      <p:pic>
        <p:nvPicPr>
          <p:cNvPr id="2" name="Picture 1" descr="mountain background.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0" y="0"/>
            <a:ext cx="9151557" cy="5148726"/>
          </a:xfrm>
          <a:prstGeom prst="rect">
            <a:avLst/>
          </a:prstGeom>
        </p:spPr>
      </p:pic>
      <p:sp>
        <p:nvSpPr>
          <p:cNvPr id="14" name="Title 6"/>
          <p:cNvSpPr>
            <a:spLocks noGrp="1"/>
          </p:cNvSpPr>
          <p:nvPr>
            <p:ph type="title" hasCustomPrompt="1"/>
          </p:nvPr>
        </p:nvSpPr>
        <p:spPr>
          <a:xfrm>
            <a:off x="996786" y="195945"/>
            <a:ext cx="7404637" cy="994172"/>
          </a:xfrm>
        </p:spPr>
        <p:txBody>
          <a:bodyPr>
            <a:noAutofit/>
          </a:bodyPr>
          <a:lstStyle>
            <a:lvl1pPr>
              <a:defRPr sz="3600">
                <a:solidFill>
                  <a:schemeClr val="bg1"/>
                </a:solidFill>
              </a:defRPr>
            </a:lvl1pPr>
          </a:lstStyle>
          <a:p>
            <a:r>
              <a:rPr lang="en-US" dirty="0"/>
              <a:t>Title goes here.</a:t>
            </a:r>
          </a:p>
        </p:txBody>
      </p:sp>
      <p:grpSp>
        <p:nvGrpSpPr>
          <p:cNvPr id="6" name="Group 5"/>
          <p:cNvGrpSpPr/>
          <p:nvPr userDrawn="1"/>
        </p:nvGrpSpPr>
        <p:grpSpPr>
          <a:xfrm>
            <a:off x="7142180" y="3140070"/>
            <a:ext cx="2005501" cy="2008436"/>
            <a:chOff x="5211658" y="1206722"/>
            <a:chExt cx="3936024" cy="3941783"/>
          </a:xfrm>
        </p:grpSpPr>
        <p:sp>
          <p:nvSpPr>
            <p:cNvPr id="7" name="Freeform 6"/>
            <p:cNvSpPr/>
            <p:nvPr userDrawn="1"/>
          </p:nvSpPr>
          <p:spPr>
            <a:xfrm>
              <a:off x="7505704" y="1206722"/>
              <a:ext cx="1641978" cy="3941783"/>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rgbClr val="14588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Freeform 7"/>
            <p:cNvSpPr/>
            <p:nvPr userDrawn="1"/>
          </p:nvSpPr>
          <p:spPr>
            <a:xfrm>
              <a:off x="5211658" y="3506704"/>
              <a:ext cx="3935918" cy="1641801"/>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3421516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 3 - Asymmetrical">
    <p:bg>
      <p:bgPr>
        <a:solidFill>
          <a:srgbClr val="14588D"/>
        </a:solidFill>
        <a:effectLst/>
      </p:bgPr>
    </p:bg>
    <p:spTree>
      <p:nvGrpSpPr>
        <p:cNvPr id="1" name=""/>
        <p:cNvGrpSpPr/>
        <p:nvPr/>
      </p:nvGrpSpPr>
      <p:grpSpPr>
        <a:xfrm>
          <a:off x="0" y="0"/>
          <a:ext cx="0" cy="0"/>
          <a:chOff x="0" y="0"/>
          <a:chExt cx="0" cy="0"/>
        </a:xfrm>
      </p:grpSpPr>
      <p:pic>
        <p:nvPicPr>
          <p:cNvPr id="2" name="Picture 1" descr="mountain background.jpg"/>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0"/>
            <a:ext cx="9151557" cy="5148726"/>
          </a:xfrm>
          <a:prstGeom prst="rect">
            <a:avLst/>
          </a:prstGeom>
        </p:spPr>
      </p:pic>
      <p:sp>
        <p:nvSpPr>
          <p:cNvPr id="14" name="Title 6"/>
          <p:cNvSpPr>
            <a:spLocks noGrp="1"/>
          </p:cNvSpPr>
          <p:nvPr>
            <p:ph type="title" hasCustomPrompt="1"/>
          </p:nvPr>
        </p:nvSpPr>
        <p:spPr>
          <a:xfrm>
            <a:off x="744881" y="0"/>
            <a:ext cx="7404637" cy="994172"/>
          </a:xfrm>
        </p:spPr>
        <p:txBody>
          <a:bodyPr>
            <a:noAutofit/>
          </a:bodyPr>
          <a:lstStyle>
            <a:lvl1pPr>
              <a:defRPr sz="3600">
                <a:solidFill>
                  <a:schemeClr val="bg1"/>
                </a:solidFill>
              </a:defRPr>
            </a:lvl1pPr>
          </a:lstStyle>
          <a:p>
            <a:r>
              <a:rPr lang="en-US" dirty="0"/>
              <a:t>Title goes here.</a:t>
            </a:r>
          </a:p>
        </p:txBody>
      </p:sp>
      <p:grpSp>
        <p:nvGrpSpPr>
          <p:cNvPr id="6" name="Group 5"/>
          <p:cNvGrpSpPr/>
          <p:nvPr userDrawn="1"/>
        </p:nvGrpSpPr>
        <p:grpSpPr>
          <a:xfrm>
            <a:off x="7142180" y="3140070"/>
            <a:ext cx="2005501" cy="2008436"/>
            <a:chOff x="5211658" y="1206722"/>
            <a:chExt cx="3936024" cy="3941783"/>
          </a:xfrm>
        </p:grpSpPr>
        <p:sp>
          <p:nvSpPr>
            <p:cNvPr id="7" name="Freeform 6"/>
            <p:cNvSpPr/>
            <p:nvPr userDrawn="1"/>
          </p:nvSpPr>
          <p:spPr>
            <a:xfrm>
              <a:off x="7505704" y="1206722"/>
              <a:ext cx="1641978" cy="3941783"/>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rgbClr val="14588D">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Freeform 7"/>
            <p:cNvSpPr/>
            <p:nvPr userDrawn="1"/>
          </p:nvSpPr>
          <p:spPr>
            <a:xfrm>
              <a:off x="5211658" y="3506704"/>
              <a:ext cx="3935918" cy="1641801"/>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671647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 3 - Asymmetrical">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19000"/>
            <a:extLst>
              <a:ext uri="{28A0092B-C50C-407E-A947-70E740481C1C}">
                <a14:useLocalDpi xmlns:a14="http://schemas.microsoft.com/office/drawing/2010/main"/>
              </a:ext>
            </a:extLst>
          </a:blip>
          <a:stretch>
            <a:fillRect/>
          </a:stretch>
        </p:blipFill>
        <p:spPr>
          <a:xfrm>
            <a:off x="5903" y="0"/>
            <a:ext cx="9139750" cy="5148726"/>
          </a:xfrm>
          <a:prstGeom prst="rect">
            <a:avLst/>
          </a:prstGeom>
        </p:spPr>
      </p:pic>
      <p:sp>
        <p:nvSpPr>
          <p:cNvPr id="3" name="Freeform 2"/>
          <p:cNvSpPr/>
          <p:nvPr userDrawn="1"/>
        </p:nvSpPr>
        <p:spPr>
          <a:xfrm>
            <a:off x="-10496" y="-15743"/>
            <a:ext cx="9168272" cy="3373896"/>
          </a:xfrm>
          <a:custGeom>
            <a:avLst/>
            <a:gdLst>
              <a:gd name="connsiteX0" fmla="*/ 0 w 9168272"/>
              <a:gd name="connsiteY0" fmla="*/ 0 h 3358592"/>
              <a:gd name="connsiteX1" fmla="*/ 5248 w 9168272"/>
              <a:gd name="connsiteY1" fmla="*/ 2309032 h 3358592"/>
              <a:gd name="connsiteX2" fmla="*/ 9168272 w 9168272"/>
              <a:gd name="connsiteY2" fmla="*/ 3358592 h 3358592"/>
              <a:gd name="connsiteX3" fmla="*/ 9157776 w 9168272"/>
              <a:gd name="connsiteY3" fmla="*/ 5247 h 3358592"/>
              <a:gd name="connsiteX4" fmla="*/ 0 w 9168272"/>
              <a:gd name="connsiteY4" fmla="*/ 0 h 335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272" h="3358592">
                <a:moveTo>
                  <a:pt x="0" y="0"/>
                </a:moveTo>
                <a:cubicBezTo>
                  <a:pt x="1749" y="769677"/>
                  <a:pt x="3499" y="1539355"/>
                  <a:pt x="5248" y="2309032"/>
                </a:cubicBezTo>
                <a:lnTo>
                  <a:pt x="9168272" y="3358592"/>
                </a:lnTo>
                <a:cubicBezTo>
                  <a:pt x="9164773" y="2240810"/>
                  <a:pt x="9161275" y="1123029"/>
                  <a:pt x="9157776" y="5247"/>
                </a:cubicBezTo>
                <a:lnTo>
                  <a:pt x="0" y="0"/>
                </a:lnTo>
                <a:close/>
              </a:path>
            </a:pathLst>
          </a:custGeom>
          <a:solidFill>
            <a:schemeClr val="tx2">
              <a:lumMod val="50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4" name="Title 6"/>
          <p:cNvSpPr>
            <a:spLocks noGrp="1"/>
          </p:cNvSpPr>
          <p:nvPr>
            <p:ph type="title" hasCustomPrompt="1"/>
          </p:nvPr>
        </p:nvSpPr>
        <p:spPr>
          <a:xfrm>
            <a:off x="277398" y="274211"/>
            <a:ext cx="4442474" cy="755683"/>
          </a:xfrm>
        </p:spPr>
        <p:txBody>
          <a:bodyPr>
            <a:noAutofit/>
          </a:bodyPr>
          <a:lstStyle>
            <a:lvl1pPr>
              <a:defRPr sz="4000">
                <a:solidFill>
                  <a:schemeClr val="bg1"/>
                </a:solidFill>
              </a:defRPr>
            </a:lvl1pPr>
          </a:lstStyle>
          <a:p>
            <a:r>
              <a:rPr lang="en-US" dirty="0"/>
              <a:t>Title goes here.</a:t>
            </a:r>
          </a:p>
        </p:txBody>
      </p:sp>
    </p:spTree>
    <p:extLst>
      <p:ext uri="{BB962C8B-B14F-4D97-AF65-F5344CB8AC3E}">
        <p14:creationId xmlns:p14="http://schemas.microsoft.com/office/powerpoint/2010/main" val="3554731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1066131"/>
          </a:xfrm>
          <a:prstGeom prst="rect">
            <a:avLst/>
          </a:prstGeom>
        </p:spPr>
      </p:pic>
      <p:sp>
        <p:nvSpPr>
          <p:cNvPr id="5" name="Title 6"/>
          <p:cNvSpPr>
            <a:spLocks noGrp="1"/>
          </p:cNvSpPr>
          <p:nvPr>
            <p:ph type="title" hasCustomPrompt="1"/>
          </p:nvPr>
        </p:nvSpPr>
        <p:spPr>
          <a:xfrm>
            <a:off x="640526" y="3"/>
            <a:ext cx="7404637" cy="701674"/>
          </a:xfrm>
        </p:spPr>
        <p:txBody>
          <a:bodyPr>
            <a:noAutofit/>
          </a:bodyPr>
          <a:lstStyle>
            <a:lvl1pPr>
              <a:defRPr sz="36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2857392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6839" y="0"/>
            <a:ext cx="8927161" cy="5149516"/>
          </a:xfrm>
          <a:prstGeom prst="rect">
            <a:avLst/>
          </a:prstGeom>
        </p:spPr>
      </p:pic>
      <p:pic>
        <p:nvPicPr>
          <p:cNvPr id="5" name="Picture 4" descr="M2742_IRON_MOUNTAIN_PPT_TEMPLATE_V1_16-9-07.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6"/>
          <p:cNvSpPr>
            <a:spLocks noGrp="1"/>
          </p:cNvSpPr>
          <p:nvPr>
            <p:ph type="title" hasCustomPrompt="1"/>
          </p:nvPr>
        </p:nvSpPr>
        <p:spPr>
          <a:xfrm>
            <a:off x="216839" y="3029472"/>
            <a:ext cx="3492089" cy="994172"/>
          </a:xfrm>
        </p:spPr>
        <p:txBody>
          <a:bodyPr>
            <a:noAutofit/>
          </a:bodyPr>
          <a:lstStyle>
            <a:lvl1pPr>
              <a:defRPr sz="3600" baseline="0">
                <a:solidFill>
                  <a:schemeClr val="bg1"/>
                </a:solidFill>
              </a:defRPr>
            </a:lvl1pPr>
          </a:lstStyle>
          <a:p>
            <a:r>
              <a:rPr lang="en-US" dirty="0"/>
              <a:t>Title goes </a:t>
            </a:r>
            <a:br>
              <a:rPr lang="en-US" dirty="0"/>
            </a:br>
            <a:r>
              <a:rPr lang="en-US" dirty="0"/>
              <a:t>here. No more than three lines.</a:t>
            </a:r>
          </a:p>
        </p:txBody>
      </p:sp>
    </p:spTree>
    <p:extLst>
      <p:ext uri="{BB962C8B-B14F-4D97-AF65-F5344CB8AC3E}">
        <p14:creationId xmlns:p14="http://schemas.microsoft.com/office/powerpoint/2010/main" val="2124973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ontent 1 - Asymmetrical">
    <p:spTree>
      <p:nvGrpSpPr>
        <p:cNvPr id="1" name=""/>
        <p:cNvGrpSpPr/>
        <p:nvPr/>
      </p:nvGrpSpPr>
      <p:grpSpPr>
        <a:xfrm>
          <a:off x="0" y="0"/>
          <a:ext cx="0" cy="0"/>
          <a:chOff x="0" y="0"/>
          <a:chExt cx="0" cy="0"/>
        </a:xfrm>
      </p:grpSpPr>
      <p:pic>
        <p:nvPicPr>
          <p:cNvPr id="8" name="Picture 7" descr="M2742_IRON_MOUNTAIN_PPT_TEMPLATE_V1_16-9-0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 Placeholder 6"/>
          <p:cNvSpPr>
            <a:spLocks noGrp="1"/>
          </p:cNvSpPr>
          <p:nvPr>
            <p:ph type="body" sz="quarter" idx="10"/>
          </p:nvPr>
        </p:nvSpPr>
        <p:spPr>
          <a:xfrm>
            <a:off x="640525" y="1190115"/>
            <a:ext cx="2197679" cy="3316570"/>
          </a:xfrm>
        </p:spPr>
        <p:txBody>
          <a:bodyPr>
            <a:noAutofit/>
          </a:bodyPr>
          <a:lstStyle>
            <a:lvl1pPr marL="0" indent="0">
              <a:buNone/>
              <a:defRPr/>
            </a:lvl1pPr>
          </a:lstStyle>
          <a:p>
            <a:pPr lvl="0"/>
            <a:r>
              <a:rPr lang="en-US"/>
              <a:t>Click to edit Master text styles</a:t>
            </a:r>
          </a:p>
        </p:txBody>
      </p:sp>
      <p:sp>
        <p:nvSpPr>
          <p:cNvPr id="11" name="Title 6"/>
          <p:cNvSpPr>
            <a:spLocks noGrp="1"/>
          </p:cNvSpPr>
          <p:nvPr>
            <p:ph type="title" hasCustomPrompt="1"/>
          </p:nvPr>
        </p:nvSpPr>
        <p:spPr>
          <a:xfrm>
            <a:off x="640525" y="195944"/>
            <a:ext cx="7612827" cy="994172"/>
          </a:xfrm>
        </p:spPr>
        <p:txBody>
          <a:bodyPr>
            <a:noAutofit/>
          </a:bodyPr>
          <a:lstStyle>
            <a:lvl1pPr>
              <a:defRPr sz="3600">
                <a:solidFill>
                  <a:srgbClr val="1B75BC"/>
                </a:solidFill>
              </a:defRPr>
            </a:lvl1pPr>
          </a:lstStyle>
          <a:p>
            <a:r>
              <a:rPr lang="en-US" dirty="0"/>
              <a:t>Title goes here.</a:t>
            </a:r>
          </a:p>
        </p:txBody>
      </p:sp>
      <p:sp>
        <p:nvSpPr>
          <p:cNvPr id="4" name="Content Placeholder 3"/>
          <p:cNvSpPr>
            <a:spLocks noGrp="1"/>
          </p:cNvSpPr>
          <p:nvPr>
            <p:ph sz="quarter" idx="11"/>
          </p:nvPr>
        </p:nvSpPr>
        <p:spPr>
          <a:xfrm>
            <a:off x="2838450" y="1190625"/>
            <a:ext cx="5414901"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3213488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2 - Asymmetrical">
    <p:spTree>
      <p:nvGrpSpPr>
        <p:cNvPr id="1" name=""/>
        <p:cNvGrpSpPr/>
        <p:nvPr/>
      </p:nvGrpSpPr>
      <p:grpSpPr>
        <a:xfrm>
          <a:off x="0" y="0"/>
          <a:ext cx="0" cy="0"/>
          <a:chOff x="0" y="0"/>
          <a:chExt cx="0" cy="0"/>
        </a:xfrm>
      </p:grpSpPr>
      <p:pic>
        <p:nvPicPr>
          <p:cNvPr id="8" name="Picture 7" descr="M2742_IRON_MOUNTAIN_PPT_TEMPLATE_V1_16-9-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Placeholder 6"/>
          <p:cNvSpPr>
            <a:spLocks noGrp="1"/>
          </p:cNvSpPr>
          <p:nvPr>
            <p:ph type="body" sz="quarter" idx="10"/>
          </p:nvPr>
        </p:nvSpPr>
        <p:spPr>
          <a:xfrm>
            <a:off x="640527"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2838452" y="1190626"/>
            <a:ext cx="5414901" cy="3315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6"/>
          <p:cNvSpPr>
            <a:spLocks noGrp="1"/>
          </p:cNvSpPr>
          <p:nvPr>
            <p:ph type="title" hasCustomPrompt="1"/>
          </p:nvPr>
        </p:nvSpPr>
        <p:spPr>
          <a:xfrm>
            <a:off x="640524" y="1"/>
            <a:ext cx="7612826" cy="994172"/>
          </a:xfrm>
        </p:spPr>
        <p:txBody>
          <a:bodyPr>
            <a:noAutofit/>
          </a:bodyPr>
          <a:lstStyle>
            <a:lvl1pPr>
              <a:defRPr sz="3600">
                <a:solidFill>
                  <a:schemeClr val="bg1"/>
                </a:solidFill>
              </a:defRPr>
            </a:lvl1pPr>
          </a:lstStyle>
          <a:p>
            <a:r>
              <a:rPr lang="en-US" dirty="0"/>
              <a:t>Title goes here.</a:t>
            </a:r>
          </a:p>
        </p:txBody>
      </p:sp>
      <p:sp>
        <p:nvSpPr>
          <p:cNvPr id="15" name="Slide Number Placeholder 5"/>
          <p:cNvSpPr>
            <a:spLocks noGrp="1"/>
          </p:cNvSpPr>
          <p:nvPr>
            <p:ph type="sldNum" sz="quarter" idx="4"/>
          </p:nvPr>
        </p:nvSpPr>
        <p:spPr>
          <a:xfrm>
            <a:off x="8300853"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4074734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3 - Asymmetrical">
    <p:spTree>
      <p:nvGrpSpPr>
        <p:cNvPr id="1" name=""/>
        <p:cNvGrpSpPr/>
        <p:nvPr/>
      </p:nvGrpSpPr>
      <p:grpSpPr>
        <a:xfrm>
          <a:off x="0" y="0"/>
          <a:ext cx="0" cy="0"/>
          <a:chOff x="0" y="0"/>
          <a:chExt cx="0" cy="0"/>
        </a:xfrm>
      </p:grpSpPr>
      <p:pic>
        <p:nvPicPr>
          <p:cNvPr id="8" name="Picture 7" descr="M2742_IRON_MOUNTAIN_PPT_TEMPLATE_V1_16-9-05.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Placeholder 6"/>
          <p:cNvSpPr>
            <a:spLocks noGrp="1"/>
          </p:cNvSpPr>
          <p:nvPr>
            <p:ph type="body" sz="quarter" idx="10"/>
          </p:nvPr>
        </p:nvSpPr>
        <p:spPr>
          <a:xfrm>
            <a:off x="6203745"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996785" y="1190626"/>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996787" y="195945"/>
            <a:ext cx="7404637" cy="994172"/>
          </a:xfrm>
        </p:spPr>
        <p:txBody>
          <a:bodyPr>
            <a:noAutofit/>
          </a:bodyPr>
          <a:lstStyle>
            <a:lvl1pPr>
              <a:defRPr sz="36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5"/>
            <a:ext cx="565562" cy="273844"/>
          </a:xfrm>
          <a:prstGeom prst="rect">
            <a:avLst/>
          </a:prstGeom>
        </p:spPr>
        <p:txBody>
          <a:bodyPr vert="horz" lIns="91440" tIns="45720" rIns="91440" bIns="45720" rtlCol="0" anchor="ctr"/>
          <a:lstStyle>
            <a:lvl1pPr algn="r">
              <a:defRPr sz="1200">
                <a:solidFill>
                  <a:srgbClr val="1B75BC"/>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3338994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Divider Slide Image 1">
    <p:spTree>
      <p:nvGrpSpPr>
        <p:cNvPr id="1" name=""/>
        <p:cNvGrpSpPr/>
        <p:nvPr/>
      </p:nvGrpSpPr>
      <p:grpSpPr>
        <a:xfrm>
          <a:off x="0" y="0"/>
          <a:ext cx="0" cy="0"/>
          <a:chOff x="0" y="0"/>
          <a:chExt cx="0" cy="0"/>
        </a:xfrm>
      </p:grpSpPr>
      <p:pic>
        <p:nvPicPr>
          <p:cNvPr id="2" name="Picture 1" descr="quote-slide-im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9146826" cy="5148951"/>
          </a:xfrm>
          <a:prstGeom prst="rect">
            <a:avLst/>
          </a:prstGeom>
        </p:spPr>
      </p:pic>
      <p:sp>
        <p:nvSpPr>
          <p:cNvPr id="4" name="Freeform 3"/>
          <p:cNvSpPr/>
          <p:nvPr userDrawn="1"/>
        </p:nvSpPr>
        <p:spPr>
          <a:xfrm>
            <a:off x="-5451" y="26"/>
            <a:ext cx="6359522"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2872" h="5161897">
                <a:moveTo>
                  <a:pt x="0" y="0"/>
                </a:moveTo>
                <a:lnTo>
                  <a:pt x="5451" y="5161897"/>
                </a:lnTo>
                <a:lnTo>
                  <a:pt x="6022872" y="5161897"/>
                </a:lnTo>
                <a:lnTo>
                  <a:pt x="5014518" y="0"/>
                </a:lnTo>
                <a:lnTo>
                  <a:pt x="0" y="0"/>
                </a:lnTo>
                <a:close/>
              </a:path>
            </a:pathLst>
          </a:custGeom>
          <a:solidFill>
            <a:schemeClr val="accent4">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10901" y="-16353"/>
            <a:ext cx="6008452"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4774693"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Freeform 9"/>
          <p:cNvSpPr/>
          <p:nvPr userDrawn="1"/>
        </p:nvSpPr>
        <p:spPr>
          <a:xfrm>
            <a:off x="-16352" y="-16352"/>
            <a:ext cx="6589730" cy="5172798"/>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2798">
                <a:moveTo>
                  <a:pt x="10901" y="0"/>
                </a:moveTo>
                <a:cubicBezTo>
                  <a:pt x="7267" y="1724266"/>
                  <a:pt x="3634" y="3448532"/>
                  <a:pt x="0" y="5172798"/>
                </a:cubicBezTo>
                <a:lnTo>
                  <a:pt x="3624624" y="5167347"/>
                </a:lnTo>
                <a:lnTo>
                  <a:pt x="6240894" y="10901"/>
                </a:lnTo>
                <a:lnTo>
                  <a:pt x="10901" y="0"/>
                </a:lnTo>
                <a:close/>
              </a:path>
            </a:pathLst>
          </a:custGeom>
          <a:solidFill>
            <a:srgbClr val="14588D">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Iron-Mountain-Logo_grey.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450938" y="4716659"/>
            <a:ext cx="1435817" cy="213303"/>
          </a:xfrm>
          <a:prstGeom prst="rect">
            <a:avLst/>
          </a:prstGeom>
          <a:noFill/>
          <a:ln w="9525">
            <a:noFill/>
            <a:miter lim="800000"/>
            <a:headEnd/>
            <a:tailEnd/>
          </a:ln>
        </p:spPr>
      </p:pic>
    </p:spTree>
    <p:extLst>
      <p:ext uri="{BB962C8B-B14F-4D97-AF65-F5344CB8AC3E}">
        <p14:creationId xmlns:p14="http://schemas.microsoft.com/office/powerpoint/2010/main" val="105761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1147125"/>
          </a:xfrm>
          <a:prstGeom prst="rect">
            <a:avLst/>
          </a:prstGeom>
        </p:spPr>
      </p:pic>
      <p:sp>
        <p:nvSpPr>
          <p:cNvPr id="5" name="Title 6"/>
          <p:cNvSpPr>
            <a:spLocks noGrp="1"/>
          </p:cNvSpPr>
          <p:nvPr>
            <p:ph type="title" hasCustomPrompt="1"/>
          </p:nvPr>
        </p:nvSpPr>
        <p:spPr>
          <a:xfrm>
            <a:off x="461963" y="1"/>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771422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3 - Three Items">
    <p:spTree>
      <p:nvGrpSpPr>
        <p:cNvPr id="1" name=""/>
        <p:cNvGrpSpPr/>
        <p:nvPr/>
      </p:nvGrpSpPr>
      <p:grpSpPr>
        <a:xfrm>
          <a:off x="0" y="0"/>
          <a:ext cx="0" cy="0"/>
          <a:chOff x="0" y="0"/>
          <a:chExt cx="0" cy="0"/>
        </a:xfrm>
      </p:grpSpPr>
      <p:sp>
        <p:nvSpPr>
          <p:cNvPr id="2" name="Freeform 1"/>
          <p:cNvSpPr/>
          <p:nvPr userDrawn="1"/>
        </p:nvSpPr>
        <p:spPr>
          <a:xfrm>
            <a:off x="6183776" y="-10079"/>
            <a:ext cx="2968414" cy="5165548"/>
          </a:xfrm>
          <a:custGeom>
            <a:avLst/>
            <a:gdLst>
              <a:gd name="connsiteX0" fmla="*/ 2963374 w 2968414"/>
              <a:gd name="connsiteY0" fmla="*/ 0 h 5165548"/>
              <a:gd name="connsiteX1" fmla="*/ 2968414 w 2968414"/>
              <a:gd name="connsiteY1" fmla="*/ 5165548 h 5165548"/>
              <a:gd name="connsiteX2" fmla="*/ 0 w 2968414"/>
              <a:gd name="connsiteY2" fmla="*/ 5155469 h 5165548"/>
              <a:gd name="connsiteX3" fmla="*/ 932354 w 2968414"/>
              <a:gd name="connsiteY3" fmla="*/ 0 h 5165548"/>
              <a:gd name="connsiteX4" fmla="*/ 2963374 w 2968414"/>
              <a:gd name="connsiteY4" fmla="*/ 0 h 516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414" h="5165548">
                <a:moveTo>
                  <a:pt x="2963374" y="0"/>
                </a:moveTo>
                <a:lnTo>
                  <a:pt x="2968414" y="5165548"/>
                </a:lnTo>
                <a:lnTo>
                  <a:pt x="0" y="5155469"/>
                </a:lnTo>
                <a:lnTo>
                  <a:pt x="932354" y="0"/>
                </a:lnTo>
                <a:lnTo>
                  <a:pt x="2963374" y="0"/>
                </a:lnTo>
                <a:close/>
              </a:path>
            </a:pathLst>
          </a:cu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Title 6"/>
          <p:cNvSpPr>
            <a:spLocks noGrp="1"/>
          </p:cNvSpPr>
          <p:nvPr>
            <p:ph type="title" hasCustomPrompt="1"/>
          </p:nvPr>
        </p:nvSpPr>
        <p:spPr>
          <a:xfrm>
            <a:off x="538168" y="75593"/>
            <a:ext cx="7404637" cy="685380"/>
          </a:xfrm>
        </p:spPr>
        <p:txBody>
          <a:bodyPr>
            <a:noAutofit/>
          </a:bodyPr>
          <a:lstStyle>
            <a:lvl1pPr>
              <a:defRPr sz="3000">
                <a:solidFill>
                  <a:srgbClr val="1B75BC"/>
                </a:solidFill>
              </a:defRPr>
            </a:lvl1pPr>
          </a:lstStyle>
          <a:p>
            <a:r>
              <a:rPr lang="en-US" dirty="0"/>
              <a:t>Title goes here.</a:t>
            </a:r>
          </a:p>
        </p:txBody>
      </p:sp>
      <p:sp>
        <p:nvSpPr>
          <p:cNvPr id="3" name="Freeform 2"/>
          <p:cNvSpPr/>
          <p:nvPr userDrawn="1"/>
        </p:nvSpPr>
        <p:spPr>
          <a:xfrm>
            <a:off x="6430724" y="-20158"/>
            <a:ext cx="2731545" cy="5180667"/>
          </a:xfrm>
          <a:custGeom>
            <a:avLst/>
            <a:gdLst>
              <a:gd name="connsiteX0" fmla="*/ 0 w 2731545"/>
              <a:gd name="connsiteY0" fmla="*/ 15118 h 5180667"/>
              <a:gd name="connsiteX1" fmla="*/ 498935 w 2731545"/>
              <a:gd name="connsiteY1" fmla="*/ 5165548 h 5180667"/>
              <a:gd name="connsiteX2" fmla="*/ 2731545 w 2731545"/>
              <a:gd name="connsiteY2" fmla="*/ 5180667 h 5180667"/>
              <a:gd name="connsiteX3" fmla="*/ 2721466 w 2731545"/>
              <a:gd name="connsiteY3" fmla="*/ 0 h 5180667"/>
              <a:gd name="connsiteX4" fmla="*/ 0 w 2731545"/>
              <a:gd name="connsiteY4" fmla="*/ 15118 h 518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545" h="5180667">
                <a:moveTo>
                  <a:pt x="0" y="15118"/>
                </a:moveTo>
                <a:lnTo>
                  <a:pt x="498935" y="5165548"/>
                </a:lnTo>
                <a:lnTo>
                  <a:pt x="2731545" y="5180667"/>
                </a:lnTo>
                <a:cubicBezTo>
                  <a:pt x="2728185" y="3453778"/>
                  <a:pt x="2724826" y="1726889"/>
                  <a:pt x="2721466" y="0"/>
                </a:cubicBezTo>
                <a:lnTo>
                  <a:pt x="0" y="15118"/>
                </a:lnTo>
                <a:close/>
              </a:path>
            </a:pathLst>
          </a:custGeom>
          <a:solidFill>
            <a:schemeClr val="tx2">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9" descr="Iron-Mountain-Logo_grey.png"/>
          <p:cNvPicPr>
            <a:picLocks noChangeAspect="1"/>
          </p:cNvPicPr>
          <p:nvPr userDrawn="1"/>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513050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Header no body cop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61402" y="264629"/>
            <a:ext cx="7955280" cy="640080"/>
          </a:xfrm>
          <a:prstGeom prst="rect">
            <a:avLst/>
          </a:prstGeom>
        </p:spPr>
        <p:txBody>
          <a:bodyPr lIns="0" rIns="0"/>
          <a:lstStyle>
            <a:lvl1pPr>
              <a:defRPr sz="2800" baseline="0">
                <a:solidFill>
                  <a:srgbClr val="1B75BC"/>
                </a:solidFill>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8554183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ogo Slide">
    <p:spTree>
      <p:nvGrpSpPr>
        <p:cNvPr id="1" name=""/>
        <p:cNvGrpSpPr/>
        <p:nvPr/>
      </p:nvGrpSpPr>
      <p:grpSpPr>
        <a:xfrm>
          <a:off x="0" y="0"/>
          <a:ext cx="0" cy="0"/>
          <a:chOff x="0" y="0"/>
          <a:chExt cx="0" cy="0"/>
        </a:xfrm>
      </p:grpSpPr>
      <p:pic>
        <p:nvPicPr>
          <p:cNvPr id="4" name="Picture 3" descr="M2742_IRON_MOUNTAIN_PPT_TEMPLATE_V1_16-9-0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83131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ntent 2 - Three Items">
    <p:spTree>
      <p:nvGrpSpPr>
        <p:cNvPr id="1" name=""/>
        <p:cNvGrpSpPr/>
        <p:nvPr/>
      </p:nvGrpSpPr>
      <p:grpSpPr>
        <a:xfrm>
          <a:off x="0" y="0"/>
          <a:ext cx="0" cy="0"/>
          <a:chOff x="0" y="0"/>
          <a:chExt cx="0" cy="0"/>
        </a:xfrm>
      </p:grpSpPr>
      <p:pic>
        <p:nvPicPr>
          <p:cNvPr id="4" name="Picture 3" descr="M2742_IRON_MOUNTAIN_PPT_TEMPLATE_V1_16-9-04.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1147125"/>
          </a:xfrm>
          <a:prstGeom prst="rect">
            <a:avLst/>
          </a:prstGeom>
        </p:spPr>
      </p:pic>
      <p:sp>
        <p:nvSpPr>
          <p:cNvPr id="5" name="Title 6"/>
          <p:cNvSpPr>
            <a:spLocks noGrp="1"/>
          </p:cNvSpPr>
          <p:nvPr>
            <p:ph type="title" hasCustomPrompt="1"/>
          </p:nvPr>
        </p:nvSpPr>
        <p:spPr>
          <a:xfrm>
            <a:off x="461963" y="1"/>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pic>
        <p:nvPicPr>
          <p:cNvPr id="6" name="Picture 9" descr="Iron-Mountain-Logo_grey.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spTree>
    <p:extLst>
      <p:ext uri="{BB962C8B-B14F-4D97-AF65-F5344CB8AC3E}">
        <p14:creationId xmlns:p14="http://schemas.microsoft.com/office/powerpoint/2010/main" val="1053386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vider Slide Im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3" y="0"/>
            <a:ext cx="9145561" cy="5148950"/>
          </a:xfrm>
          <a:prstGeom prst="rect">
            <a:avLst/>
          </a:prstGeom>
        </p:spPr>
      </p:pic>
      <p:sp>
        <p:nvSpPr>
          <p:cNvPr id="4" name="Freeform 3"/>
          <p:cNvSpPr/>
          <p:nvPr userDrawn="1"/>
        </p:nvSpPr>
        <p:spPr>
          <a:xfrm>
            <a:off x="-5452" y="0"/>
            <a:ext cx="7028206" cy="5150995"/>
          </a:xfrm>
          <a:custGeom>
            <a:avLst/>
            <a:gdLst>
              <a:gd name="connsiteX0" fmla="*/ 0 w 6022872"/>
              <a:gd name="connsiteY0" fmla="*/ 0 h 5161897"/>
              <a:gd name="connsiteX1" fmla="*/ 5451 w 6022872"/>
              <a:gd name="connsiteY1" fmla="*/ 5161897 h 5161897"/>
              <a:gd name="connsiteX2" fmla="*/ 6022872 w 6022872"/>
              <a:gd name="connsiteY2" fmla="*/ 5161897 h 5161897"/>
              <a:gd name="connsiteX3" fmla="*/ 5014518 w 6022872"/>
              <a:gd name="connsiteY3" fmla="*/ 0 h 5161897"/>
              <a:gd name="connsiteX4" fmla="*/ 0 w 6022872"/>
              <a:gd name="connsiteY4" fmla="*/ 0 h 5161897"/>
              <a:gd name="connsiteX0" fmla="*/ 0 w 6022872"/>
              <a:gd name="connsiteY0" fmla="*/ 0 h 5161897"/>
              <a:gd name="connsiteX1" fmla="*/ 5451 w 6022872"/>
              <a:gd name="connsiteY1" fmla="*/ 5161897 h 5161897"/>
              <a:gd name="connsiteX2" fmla="*/ 6022872 w 6022872"/>
              <a:gd name="connsiteY2" fmla="*/ 5161897 h 5161897"/>
              <a:gd name="connsiteX3" fmla="*/ 4725595 w 6022872"/>
              <a:gd name="connsiteY3" fmla="*/ 0 h 5161897"/>
              <a:gd name="connsiteX4" fmla="*/ 0 w 6022872"/>
              <a:gd name="connsiteY4" fmla="*/ 0 h 5161897"/>
              <a:gd name="connsiteX0" fmla="*/ 0 w 5788982"/>
              <a:gd name="connsiteY0" fmla="*/ 0 h 5161897"/>
              <a:gd name="connsiteX1" fmla="*/ 5451 w 5788982"/>
              <a:gd name="connsiteY1" fmla="*/ 5161897 h 5161897"/>
              <a:gd name="connsiteX2" fmla="*/ 5788982 w 5788982"/>
              <a:gd name="connsiteY2" fmla="*/ 5150328 h 5161897"/>
              <a:gd name="connsiteX3" fmla="*/ 4725595 w 5788982"/>
              <a:gd name="connsiteY3" fmla="*/ 0 h 5161897"/>
              <a:gd name="connsiteX4" fmla="*/ 0 w 5788982"/>
              <a:gd name="connsiteY4" fmla="*/ 0 h 516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982" h="5161897">
                <a:moveTo>
                  <a:pt x="0" y="0"/>
                </a:moveTo>
                <a:lnTo>
                  <a:pt x="5451" y="5161897"/>
                </a:lnTo>
                <a:lnTo>
                  <a:pt x="5788982" y="5150328"/>
                </a:lnTo>
                <a:lnTo>
                  <a:pt x="4725595" y="0"/>
                </a:lnTo>
                <a:lnTo>
                  <a:pt x="0" y="0"/>
                </a:lnTo>
                <a:close/>
              </a:path>
            </a:pathLst>
          </a:custGeom>
          <a:solidFill>
            <a:srgbClr val="88EC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10903" y="-16353"/>
            <a:ext cx="6927405" cy="5167348"/>
          </a:xfrm>
          <a:custGeom>
            <a:avLst/>
            <a:gdLst>
              <a:gd name="connsiteX0" fmla="*/ 5450 w 6197289"/>
              <a:gd name="connsiteY0" fmla="*/ 0 h 5161897"/>
              <a:gd name="connsiteX1" fmla="*/ 0 w 6197289"/>
              <a:gd name="connsiteY1" fmla="*/ 5161897 h 5161897"/>
              <a:gd name="connsiteX2" fmla="*/ 4774693 w 6197289"/>
              <a:gd name="connsiteY2" fmla="*/ 5161897 h 5161897"/>
              <a:gd name="connsiteX3" fmla="*/ 6197289 w 6197289"/>
              <a:gd name="connsiteY3" fmla="*/ 0 h 5161897"/>
              <a:gd name="connsiteX4" fmla="*/ 5450 w 6197289"/>
              <a:gd name="connsiteY4" fmla="*/ 0 h 5161897"/>
              <a:gd name="connsiteX0" fmla="*/ 5450 w 5690387"/>
              <a:gd name="connsiteY0" fmla="*/ 5451 h 5167348"/>
              <a:gd name="connsiteX1" fmla="*/ 0 w 5690387"/>
              <a:gd name="connsiteY1" fmla="*/ 5167348 h 5167348"/>
              <a:gd name="connsiteX2" fmla="*/ 4774693 w 5690387"/>
              <a:gd name="connsiteY2" fmla="*/ 5167348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4 w 5690387"/>
              <a:gd name="connsiteY2" fmla="*/ 5161575 h 5167348"/>
              <a:gd name="connsiteX3" fmla="*/ 5690387 w 5690387"/>
              <a:gd name="connsiteY3" fmla="*/ 0 h 5167348"/>
              <a:gd name="connsiteX4" fmla="*/ 5450 w 5690387"/>
              <a:gd name="connsiteY4" fmla="*/ 5451 h 5167348"/>
              <a:gd name="connsiteX0" fmla="*/ 5450 w 5690387"/>
              <a:gd name="connsiteY0" fmla="*/ 5451 h 5167348"/>
              <a:gd name="connsiteX1" fmla="*/ 0 w 5690387"/>
              <a:gd name="connsiteY1" fmla="*/ 5167348 h 5167348"/>
              <a:gd name="connsiteX2" fmla="*/ 5136995 w 5690387"/>
              <a:gd name="connsiteY2" fmla="*/ 5167348 h 5167348"/>
              <a:gd name="connsiteX3" fmla="*/ 5690387 w 5690387"/>
              <a:gd name="connsiteY3" fmla="*/ 0 h 5167348"/>
              <a:gd name="connsiteX4" fmla="*/ 5450 w 5690387"/>
              <a:gd name="connsiteY4" fmla="*/ 5451 h 516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87" h="5167348">
                <a:moveTo>
                  <a:pt x="5450" y="5451"/>
                </a:moveTo>
                <a:cubicBezTo>
                  <a:pt x="3633" y="1726083"/>
                  <a:pt x="1817" y="3446716"/>
                  <a:pt x="0" y="5167348"/>
                </a:cubicBezTo>
                <a:lnTo>
                  <a:pt x="5136995" y="5167348"/>
                </a:lnTo>
                <a:lnTo>
                  <a:pt x="5690387" y="0"/>
                </a:lnTo>
                <a:lnTo>
                  <a:pt x="5450" y="5451"/>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Freeform 9"/>
          <p:cNvSpPr/>
          <p:nvPr userDrawn="1"/>
        </p:nvSpPr>
        <p:spPr>
          <a:xfrm>
            <a:off x="-16352" y="-16352"/>
            <a:ext cx="7467272" cy="5173120"/>
          </a:xfrm>
          <a:custGeom>
            <a:avLst/>
            <a:gdLst>
              <a:gd name="connsiteX0" fmla="*/ 10901 w 6240894"/>
              <a:gd name="connsiteY0" fmla="*/ 0 h 5172798"/>
              <a:gd name="connsiteX1" fmla="*/ 0 w 6240894"/>
              <a:gd name="connsiteY1" fmla="*/ 5172798 h 5172798"/>
              <a:gd name="connsiteX2" fmla="*/ 3624624 w 6240894"/>
              <a:gd name="connsiteY2" fmla="*/ 5167347 h 5172798"/>
              <a:gd name="connsiteX3" fmla="*/ 6240894 w 6240894"/>
              <a:gd name="connsiteY3" fmla="*/ 10901 h 5172798"/>
              <a:gd name="connsiteX4" fmla="*/ 10901 w 6240894"/>
              <a:gd name="connsiteY4" fmla="*/ 0 h 5172798"/>
              <a:gd name="connsiteX0" fmla="*/ 10901 w 6240894"/>
              <a:gd name="connsiteY0" fmla="*/ 0 h 5173120"/>
              <a:gd name="connsiteX1" fmla="*/ 0 w 6240894"/>
              <a:gd name="connsiteY1" fmla="*/ 5172798 h 5173120"/>
              <a:gd name="connsiteX2" fmla="*/ 3991511 w 6240894"/>
              <a:gd name="connsiteY2" fmla="*/ 5173120 h 5173120"/>
              <a:gd name="connsiteX3" fmla="*/ 6240894 w 6240894"/>
              <a:gd name="connsiteY3" fmla="*/ 10901 h 5173120"/>
              <a:gd name="connsiteX4" fmla="*/ 10901 w 6240894"/>
              <a:gd name="connsiteY4" fmla="*/ 0 h 5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894" h="5173120">
                <a:moveTo>
                  <a:pt x="10901" y="0"/>
                </a:moveTo>
                <a:cubicBezTo>
                  <a:pt x="7267" y="1724266"/>
                  <a:pt x="3634" y="3448532"/>
                  <a:pt x="0" y="5172798"/>
                </a:cubicBezTo>
                <a:lnTo>
                  <a:pt x="3991511" y="5173120"/>
                </a:lnTo>
                <a:lnTo>
                  <a:pt x="6240894" y="10901"/>
                </a:lnTo>
                <a:lnTo>
                  <a:pt x="10901" y="0"/>
                </a:lnTo>
                <a:close/>
              </a:path>
            </a:pathLst>
          </a:custGeom>
          <a:solidFill>
            <a:schemeClr val="accent1">
              <a:lumMod val="50000"/>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5" name="Group 4"/>
          <p:cNvGrpSpPr/>
          <p:nvPr userDrawn="1"/>
        </p:nvGrpSpPr>
        <p:grpSpPr>
          <a:xfrm>
            <a:off x="7281980" y="848617"/>
            <a:ext cx="1622307" cy="852685"/>
            <a:chOff x="7450919" y="306092"/>
            <a:chExt cx="1622307" cy="852685"/>
          </a:xfrm>
        </p:grpSpPr>
        <p:pic>
          <p:nvPicPr>
            <p:cNvPr id="11"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535585" y="306092"/>
              <a:ext cx="1435817" cy="211065"/>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50919" y="742528"/>
              <a:ext cx="1622307" cy="416249"/>
            </a:xfrm>
            <a:prstGeom prst="rect">
              <a:avLst/>
            </a:prstGeom>
          </p:spPr>
        </p:pic>
        <p:sp>
          <p:nvSpPr>
            <p:cNvPr id="3" name="TextBox 2"/>
            <p:cNvSpPr txBox="1"/>
            <p:nvPr userDrawn="1"/>
          </p:nvSpPr>
          <p:spPr>
            <a:xfrm>
              <a:off x="8053294" y="517157"/>
              <a:ext cx="607608" cy="369332"/>
            </a:xfrm>
            <a:prstGeom prst="rect">
              <a:avLst/>
            </a:prstGeom>
            <a:noFill/>
          </p:spPr>
          <p:txBody>
            <a:bodyPr wrap="square" rtlCol="0">
              <a:spAutoFit/>
            </a:bodyPr>
            <a:lstStyle/>
            <a:p>
              <a:pPr algn="ctr"/>
              <a:r>
                <a:rPr lang="en-US" dirty="0">
                  <a:solidFill>
                    <a:srgbClr val="58595B"/>
                  </a:solidFill>
                </a:rPr>
                <a:t>+</a:t>
              </a:r>
            </a:p>
          </p:txBody>
        </p:sp>
      </p:grpSp>
    </p:spTree>
    <p:extLst>
      <p:ext uri="{BB962C8B-B14F-4D97-AF65-F5344CB8AC3E}">
        <p14:creationId xmlns:p14="http://schemas.microsoft.com/office/powerpoint/2010/main" val="2713140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789543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Content 2 - Asymmetrical">
    <p:spTree>
      <p:nvGrpSpPr>
        <p:cNvPr id="1" name=""/>
        <p:cNvGrpSpPr/>
        <p:nvPr/>
      </p:nvGrpSpPr>
      <p:grpSpPr>
        <a:xfrm>
          <a:off x="0" y="0"/>
          <a:ext cx="0" cy="0"/>
          <a:chOff x="0" y="0"/>
          <a:chExt cx="0" cy="0"/>
        </a:xfrm>
      </p:grpSpPr>
      <p:pic>
        <p:nvPicPr>
          <p:cNvPr id="9" name="Picture 8" descr="M2742_IRON_MOUNTAIN_PPT_TEMPLATE_V1_16-9-04.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9144000" cy="1147125"/>
          </a:xfrm>
          <a:prstGeom prst="rect">
            <a:avLst/>
          </a:prstGeom>
        </p:spPr>
      </p:pic>
      <p:pic>
        <p:nvPicPr>
          <p:cNvPr id="10" name="Picture 9" descr="Iron-Mountain-Logo_grey.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633" name="think-cell Slide" r:id="rId6" imgW="281" imgH="284" progId="TCLayout.ActiveDocument.1">
                  <p:embed/>
                </p:oleObj>
              </mc:Choice>
              <mc:Fallback>
                <p:oleObj name="think-cell Slide" r:id="rId6" imgW="281" imgH="28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Text Placeholder 6"/>
          <p:cNvSpPr>
            <a:spLocks noGrp="1"/>
          </p:cNvSpPr>
          <p:nvPr>
            <p:ph type="body" sz="quarter" idx="10"/>
          </p:nvPr>
        </p:nvSpPr>
        <p:spPr>
          <a:xfrm>
            <a:off x="461963"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hasCustomPrompt="1"/>
          </p:nvPr>
        </p:nvSpPr>
        <p:spPr>
          <a:xfrm>
            <a:off x="2659888" y="1190625"/>
            <a:ext cx="5414901" cy="3315891"/>
          </a:xfrm>
        </p:spPr>
        <p:txBody>
          <a:bodyPr/>
          <a:lstStyle>
            <a:lvl1pPr>
              <a:defRPr>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4" name="Title 6"/>
          <p:cNvSpPr>
            <a:spLocks noGrp="1"/>
          </p:cNvSpPr>
          <p:nvPr>
            <p:ph type="title" hasCustomPrompt="1"/>
          </p:nvPr>
        </p:nvSpPr>
        <p:spPr>
          <a:xfrm>
            <a:off x="461962" y="1"/>
            <a:ext cx="7612826" cy="735855"/>
          </a:xfrm>
        </p:spPr>
        <p:txBody>
          <a:bodyPr>
            <a:noAutofit/>
          </a:bodyPr>
          <a:lstStyle>
            <a:lvl1pPr>
              <a:defRPr sz="2800">
                <a:solidFill>
                  <a:schemeClr val="bg1"/>
                </a:solidFill>
                <a:latin typeface="Calibri" panose="020F0502020204030204" pitchFamily="34" charset="0"/>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66610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3 - Asymmetrical">
    <p:spTree>
      <p:nvGrpSpPr>
        <p:cNvPr id="1" name=""/>
        <p:cNvGrpSpPr/>
        <p:nvPr/>
      </p:nvGrpSpPr>
      <p:grpSpPr>
        <a:xfrm>
          <a:off x="0" y="0"/>
          <a:ext cx="0" cy="0"/>
          <a:chOff x="0" y="0"/>
          <a:chExt cx="0" cy="0"/>
        </a:xfrm>
      </p:grpSpPr>
      <p:pic>
        <p:nvPicPr>
          <p:cNvPr id="7" name="Picture 6" descr="M2742_IRON_MOUNTAIN_PPT_TEMPLATE_V1_16-9-0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128266" cy="5143500"/>
          </a:xfrm>
          <a:prstGeom prst="rect">
            <a:avLst/>
          </a:prstGeom>
          <a:noFill/>
          <a:ln w="9525">
            <a:noFill/>
            <a:miter lim="800000"/>
            <a:headEnd/>
            <a:tailEnd/>
          </a:ln>
        </p:spPr>
      </p:pic>
      <p:sp>
        <p:nvSpPr>
          <p:cNvPr id="11" name="Text Placeholder 6"/>
          <p:cNvSpPr>
            <a:spLocks noGrp="1"/>
          </p:cNvSpPr>
          <p:nvPr>
            <p:ph type="body" sz="quarter" idx="10"/>
          </p:nvPr>
        </p:nvSpPr>
        <p:spPr>
          <a:xfrm>
            <a:off x="5807551"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600593" y="1190625"/>
            <a:ext cx="5206958"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600593" y="195944"/>
            <a:ext cx="7404637" cy="994172"/>
          </a:xfrm>
        </p:spPr>
        <p:txBody>
          <a:bodyPr>
            <a:noAutofit/>
          </a:bodyPr>
          <a:lstStyle>
            <a:lvl1pPr>
              <a:defRPr sz="3200">
                <a:solidFill>
                  <a:srgbClr val="1B75BC"/>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rgbClr val="FFFFFF"/>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621084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3E7F-C374-4436-AEA9-2FC1D6DDF1C8}" type="datetimeFigureOut">
              <a:rPr lang="en-US" smtClean="0">
                <a:solidFill>
                  <a:srgbClr val="58595B">
                    <a:tint val="75000"/>
                  </a:srgbClr>
                </a:solidFill>
              </a:rPr>
              <a:pPr/>
              <a:t>11/21/2019</a:t>
            </a:fld>
            <a:endParaRPr lang="en-US" dirty="0">
              <a:solidFill>
                <a:srgbClr val="58595B">
                  <a:tint val="75000"/>
                </a:srgbClr>
              </a:solidFill>
            </a:endParaRPr>
          </a:p>
        </p:txBody>
      </p:sp>
      <p:sp>
        <p:nvSpPr>
          <p:cNvPr id="3" name="Footer Placeholder 2"/>
          <p:cNvSpPr>
            <a:spLocks noGrp="1"/>
          </p:cNvSpPr>
          <p:nvPr>
            <p:ph type="ftr" sz="quarter" idx="11"/>
          </p:nvPr>
        </p:nvSpPr>
        <p:spPr/>
        <p:txBody>
          <a:bodyPr/>
          <a:lstStyle/>
          <a:p>
            <a:endParaRPr lang="en-US" dirty="0">
              <a:solidFill>
                <a:srgbClr val="58595B">
                  <a:tint val="75000"/>
                </a:srgbClr>
              </a:solidFill>
            </a:endParaRPr>
          </a:p>
        </p:txBody>
      </p:sp>
      <p:sp>
        <p:nvSpPr>
          <p:cNvPr id="4" name="Slide Number Placeholder 3"/>
          <p:cNvSpPr>
            <a:spLocks noGrp="1"/>
          </p:cNvSpPr>
          <p:nvPr>
            <p:ph type="sldNum" sz="quarter" idx="12"/>
          </p:nvPr>
        </p:nvSpPr>
        <p:spPr/>
        <p:txBody>
          <a:bodyPr/>
          <a:lstStyle/>
          <a:p>
            <a:fld id="{42B8DAAC-0F86-4B3F-A4D6-0058F7D412BB}" type="slidenum">
              <a:rPr lang="en-US" smtClean="0">
                <a:solidFill>
                  <a:srgbClr val="58595B">
                    <a:tint val="75000"/>
                  </a:srgbClr>
                </a:solidFill>
              </a:rPr>
              <a:pPr/>
              <a:t>‹Nº›</a:t>
            </a:fld>
            <a:endParaRPr lang="en-US" dirty="0">
              <a:solidFill>
                <a:srgbClr val="58595B">
                  <a:tint val="75000"/>
                </a:srgbClr>
              </a:solidFill>
            </a:endParaRPr>
          </a:p>
        </p:txBody>
      </p:sp>
    </p:spTree>
    <p:extLst>
      <p:ext uri="{BB962C8B-B14F-4D97-AF65-F5344CB8AC3E}">
        <p14:creationId xmlns:p14="http://schemas.microsoft.com/office/powerpoint/2010/main" val="2915672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1 - Basic Text Forma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3609"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8" name="Picture 7" descr="M2742_IRON_MOUNTAIN_PPT_TEMPLATE_V1_16-9-0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6"/>
          <p:cNvSpPr>
            <a:spLocks noGrp="1"/>
          </p:cNvSpPr>
          <p:nvPr>
            <p:ph type="title" hasCustomPrompt="1"/>
          </p:nvPr>
        </p:nvSpPr>
        <p:spPr>
          <a:xfrm>
            <a:off x="640526" y="195945"/>
            <a:ext cx="7612827" cy="994172"/>
          </a:xfrm>
        </p:spPr>
        <p:txBody>
          <a:bodyPr>
            <a:noAutofit/>
          </a:bodyPr>
          <a:lstStyle>
            <a:lvl1pPr>
              <a:defRPr sz="3600">
                <a:solidFill>
                  <a:srgbClr val="1B75BC"/>
                </a:solidFill>
              </a:defRPr>
            </a:lvl1pPr>
          </a:lstStyle>
          <a:p>
            <a:r>
              <a:rPr lang="en-US" dirty="0"/>
              <a:t>Title goes here.</a:t>
            </a:r>
          </a:p>
        </p:txBody>
      </p:sp>
      <p:sp>
        <p:nvSpPr>
          <p:cNvPr id="4" name="Content Placeholder 3"/>
          <p:cNvSpPr>
            <a:spLocks noGrp="1"/>
          </p:cNvSpPr>
          <p:nvPr>
            <p:ph sz="quarter" idx="11"/>
          </p:nvPr>
        </p:nvSpPr>
        <p:spPr>
          <a:xfrm>
            <a:off x="640527" y="1190626"/>
            <a:ext cx="7612826" cy="3315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66497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2 - Three Items">
    <p:bg>
      <p:bgPr>
        <a:solidFill>
          <a:srgbClr val="14588D"/>
        </a:solidFill>
        <a:effectLst/>
      </p:bgPr>
    </p:bg>
    <p:spTree>
      <p:nvGrpSpPr>
        <p:cNvPr id="1" name=""/>
        <p:cNvGrpSpPr/>
        <p:nvPr/>
      </p:nvGrpSpPr>
      <p:grpSpPr>
        <a:xfrm>
          <a:off x="0" y="0"/>
          <a:ext cx="0" cy="0"/>
          <a:chOff x="0" y="0"/>
          <a:chExt cx="0" cy="0"/>
        </a:xfrm>
      </p:grpSpPr>
      <p:sp>
        <p:nvSpPr>
          <p:cNvPr id="5" name="Title 6"/>
          <p:cNvSpPr>
            <a:spLocks noGrp="1"/>
          </p:cNvSpPr>
          <p:nvPr>
            <p:ph type="title" hasCustomPrompt="1"/>
          </p:nvPr>
        </p:nvSpPr>
        <p:spPr>
          <a:xfrm>
            <a:off x="461963" y="164412"/>
            <a:ext cx="7404637"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
        <p:nvSpPr>
          <p:cNvPr id="7" name="Freeform 6"/>
          <p:cNvSpPr/>
          <p:nvPr userDrawn="1"/>
        </p:nvSpPr>
        <p:spPr>
          <a:xfrm>
            <a:off x="8311053" y="3140070"/>
            <a:ext cx="836628" cy="2008436"/>
          </a:xfrm>
          <a:custGeom>
            <a:avLst/>
            <a:gdLst>
              <a:gd name="connsiteX0" fmla="*/ 1636152 w 1641873"/>
              <a:gd name="connsiteY0" fmla="*/ 0 h 3924305"/>
              <a:gd name="connsiteX1" fmla="*/ 1641873 w 1641873"/>
              <a:gd name="connsiteY1" fmla="*/ 3924305 h 3924305"/>
              <a:gd name="connsiteX2" fmla="*/ 0 w 1641873"/>
              <a:gd name="connsiteY2" fmla="*/ 3918585 h 3924305"/>
              <a:gd name="connsiteX3" fmla="*/ 1636152 w 1641873"/>
              <a:gd name="connsiteY3" fmla="*/ 0 h 3924305"/>
              <a:gd name="connsiteX0" fmla="*/ 1641978 w 1641978"/>
              <a:gd name="connsiteY0" fmla="*/ 0 h 3941783"/>
              <a:gd name="connsiteX1" fmla="*/ 1641873 w 1641978"/>
              <a:gd name="connsiteY1" fmla="*/ 3941783 h 3941783"/>
              <a:gd name="connsiteX2" fmla="*/ 0 w 1641978"/>
              <a:gd name="connsiteY2" fmla="*/ 3936063 h 3941783"/>
              <a:gd name="connsiteX3" fmla="*/ 1641978 w 1641978"/>
              <a:gd name="connsiteY3" fmla="*/ 0 h 3941783"/>
            </a:gdLst>
            <a:ahLst/>
            <a:cxnLst>
              <a:cxn ang="0">
                <a:pos x="connsiteX0" y="connsiteY0"/>
              </a:cxn>
              <a:cxn ang="0">
                <a:pos x="connsiteX1" y="connsiteY1"/>
              </a:cxn>
              <a:cxn ang="0">
                <a:pos x="connsiteX2" y="connsiteY2"/>
              </a:cxn>
              <a:cxn ang="0">
                <a:pos x="connsiteX3" y="connsiteY3"/>
              </a:cxn>
            </a:cxnLst>
            <a:rect l="l" t="t" r="r" b="b"/>
            <a:pathLst>
              <a:path w="1641978" h="3941783">
                <a:moveTo>
                  <a:pt x="1641978" y="0"/>
                </a:moveTo>
                <a:lnTo>
                  <a:pt x="1641873" y="3941783"/>
                </a:lnTo>
                <a:lnTo>
                  <a:pt x="0" y="3936063"/>
                </a:lnTo>
                <a:lnTo>
                  <a:pt x="1641978" y="0"/>
                </a:lnTo>
                <a:close/>
              </a:path>
            </a:pathLst>
          </a:cu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eeform 7"/>
          <p:cNvSpPr/>
          <p:nvPr userDrawn="1"/>
        </p:nvSpPr>
        <p:spPr>
          <a:xfrm>
            <a:off x="7142180" y="4311968"/>
            <a:ext cx="2005447" cy="836538"/>
          </a:xfrm>
          <a:custGeom>
            <a:avLst/>
            <a:gdLst>
              <a:gd name="connsiteX0" fmla="*/ 3935918 w 3935918"/>
              <a:gd name="connsiteY0" fmla="*/ 0 h 1641801"/>
              <a:gd name="connsiteX1" fmla="*/ 3935918 w 3935918"/>
              <a:gd name="connsiteY1" fmla="*/ 1641801 h 1641801"/>
              <a:gd name="connsiteX2" fmla="*/ 0 w 3935918"/>
              <a:gd name="connsiteY2" fmla="*/ 1641801 h 1641801"/>
              <a:gd name="connsiteX3" fmla="*/ 3935918 w 3935918"/>
              <a:gd name="connsiteY3" fmla="*/ 0 h 1641801"/>
            </a:gdLst>
            <a:ahLst/>
            <a:cxnLst>
              <a:cxn ang="0">
                <a:pos x="connsiteX0" y="connsiteY0"/>
              </a:cxn>
              <a:cxn ang="0">
                <a:pos x="connsiteX1" y="connsiteY1"/>
              </a:cxn>
              <a:cxn ang="0">
                <a:pos x="connsiteX2" y="connsiteY2"/>
              </a:cxn>
              <a:cxn ang="0">
                <a:pos x="connsiteX3" y="connsiteY3"/>
              </a:cxn>
            </a:cxnLst>
            <a:rect l="l" t="t" r="r" b="b"/>
            <a:pathLst>
              <a:path w="3935918" h="1641801">
                <a:moveTo>
                  <a:pt x="3935918" y="0"/>
                </a:moveTo>
                <a:lnTo>
                  <a:pt x="3935918" y="1641801"/>
                </a:lnTo>
                <a:lnTo>
                  <a:pt x="0" y="1641801"/>
                </a:lnTo>
                <a:lnTo>
                  <a:pt x="3935918" y="0"/>
                </a:lnTo>
                <a:close/>
              </a:path>
            </a:pathLst>
          </a:custGeom>
          <a:solidFill>
            <a:srgbClr val="6DCFF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0691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875376848"/>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Content 1 - Asymmetrical">
    <p:spTree>
      <p:nvGrpSpPr>
        <p:cNvPr id="1" name=""/>
        <p:cNvGrpSpPr/>
        <p:nvPr/>
      </p:nvGrpSpPr>
      <p:grpSpPr>
        <a:xfrm>
          <a:off x="0" y="0"/>
          <a:ext cx="0" cy="0"/>
          <a:chOff x="0" y="0"/>
          <a:chExt cx="0" cy="0"/>
        </a:xfrm>
      </p:grpSpPr>
      <p:pic>
        <p:nvPicPr>
          <p:cNvPr id="7" name="Picture 6" descr="slide_lens_image_righ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88871" y="0"/>
            <a:ext cx="3255130" cy="5143500"/>
          </a:xfrm>
          <a:prstGeom prst="rect">
            <a:avLst/>
          </a:prstGeom>
          <a:noFill/>
          <a:ln w="9525">
            <a:noFill/>
            <a:miter lim="800000"/>
            <a:headEnd/>
            <a:tailEnd/>
          </a:ln>
        </p:spPr>
      </p:pic>
      <p:pic>
        <p:nvPicPr>
          <p:cNvPr id="9" name="Picture 9" descr="Iron-Mountain-Logo_grey.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450920" y="4716658"/>
            <a:ext cx="1435817" cy="213303"/>
          </a:xfrm>
          <a:prstGeom prst="rect">
            <a:avLst/>
          </a:prstGeom>
          <a:noFill/>
          <a:ln w="9525">
            <a:noFill/>
            <a:miter lim="800000"/>
            <a:headEnd/>
            <a:tailEnd/>
          </a:ln>
        </p:spPr>
      </p:pic>
      <p:sp>
        <p:nvSpPr>
          <p:cNvPr id="10" name="Text Placeholder 6"/>
          <p:cNvSpPr>
            <a:spLocks noGrp="1"/>
          </p:cNvSpPr>
          <p:nvPr>
            <p:ph type="body" sz="quarter" idx="10"/>
          </p:nvPr>
        </p:nvSpPr>
        <p:spPr>
          <a:xfrm>
            <a:off x="461964" y="1190115"/>
            <a:ext cx="2197679" cy="3316570"/>
          </a:xfrm>
        </p:spPr>
        <p:txBody>
          <a:bodyPr>
            <a:noAutofit/>
          </a:bodyPr>
          <a:lstStyle>
            <a:lvl1pPr marL="0" indent="0">
              <a:buNone/>
              <a:defRPr>
                <a:latin typeface="Arial"/>
              </a:defRPr>
            </a:lvl1pPr>
          </a:lstStyle>
          <a:p>
            <a:pPr lvl="0"/>
            <a:r>
              <a:rPr lang="en-US" dirty="0"/>
              <a:t>Click to edit Master text styles</a:t>
            </a:r>
          </a:p>
        </p:txBody>
      </p:sp>
      <p:sp>
        <p:nvSpPr>
          <p:cNvPr id="11" name="Title 6"/>
          <p:cNvSpPr>
            <a:spLocks noGrp="1"/>
          </p:cNvSpPr>
          <p:nvPr>
            <p:ph type="title" hasCustomPrompt="1"/>
          </p:nvPr>
        </p:nvSpPr>
        <p:spPr>
          <a:xfrm>
            <a:off x="461963" y="195945"/>
            <a:ext cx="7612827" cy="994172"/>
          </a:xfrm>
        </p:spPr>
        <p:txBody>
          <a:bodyPr>
            <a:noAutofit/>
          </a:bodyPr>
          <a:lstStyle>
            <a:lvl1pPr>
              <a:defRPr sz="3200">
                <a:solidFill>
                  <a:srgbClr val="1B75BC"/>
                </a:solidFill>
                <a:latin typeface="Arial"/>
              </a:defRPr>
            </a:lvl1pPr>
          </a:lstStyle>
          <a:p>
            <a:r>
              <a:rPr lang="en-US" dirty="0"/>
              <a:t>Title goes here.</a:t>
            </a:r>
          </a:p>
        </p:txBody>
      </p:sp>
      <p:sp>
        <p:nvSpPr>
          <p:cNvPr id="4" name="Content Placeholder 3"/>
          <p:cNvSpPr>
            <a:spLocks noGrp="1"/>
          </p:cNvSpPr>
          <p:nvPr>
            <p:ph sz="quarter" idx="11"/>
          </p:nvPr>
        </p:nvSpPr>
        <p:spPr>
          <a:xfrm>
            <a:off x="2659889" y="1190626"/>
            <a:ext cx="5414901" cy="3315891"/>
          </a:xfrm>
        </p:spPr>
        <p:txBody>
          <a:bodyPr/>
          <a:lstStyle>
            <a:lvl1pPr>
              <a:defRPr>
                <a:latin typeface="Arial"/>
              </a:defRPr>
            </a:lvl1pPr>
            <a:lvl2pPr>
              <a:defRPr sz="1600">
                <a:latin typeface="Arial"/>
              </a:defRPr>
            </a:lvl2pPr>
            <a:lvl3pPr>
              <a:defRPr sz="1400">
                <a:latin typeface="Arial"/>
              </a:defRPr>
            </a:lvl3pPr>
            <a:lvl4pPr>
              <a:defRPr sz="1400">
                <a:latin typeface="Arial"/>
              </a:defRPr>
            </a:lvl4pPr>
            <a:lvl5pPr>
              <a:defRPr sz="1400">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8300854" y="195945"/>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solidFill>
                  <a:prstClr val="white"/>
                </a:solidFill>
              </a:rPr>
              <a:pPr/>
              <a:t>‹Nº›</a:t>
            </a:fld>
            <a:endParaRPr lang="en-US" dirty="0">
              <a:solidFill>
                <a:prstClr val="white"/>
              </a:solidFill>
            </a:endParaRPr>
          </a:p>
        </p:txBody>
      </p:sp>
    </p:spTree>
    <p:extLst>
      <p:ext uri="{BB962C8B-B14F-4D97-AF65-F5344CB8AC3E}">
        <p14:creationId xmlns:p14="http://schemas.microsoft.com/office/powerpoint/2010/main" val="3014712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36133683"/>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151" y="1930847"/>
            <a:ext cx="4193117" cy="1587053"/>
          </a:xfrm>
        </p:spPr>
        <p:txBody>
          <a:bodyPr anchor="ctr">
            <a:noAutofit/>
          </a:bodyPr>
          <a:lstStyle>
            <a:lvl1pPr algn="ctr">
              <a:defRPr sz="30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5593426" y="3721547"/>
            <a:ext cx="2921924" cy="495647"/>
          </a:xfrm>
          <a:prstGeom prst="rect">
            <a:avLst/>
          </a:prstGeom>
        </p:spPr>
        <p:txBody>
          <a:bodyPr anchor="ct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909637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1293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902885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574470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54133"/>
            <a:ext cx="7886700" cy="548120"/>
          </a:xfrm>
        </p:spPr>
        <p:txBody>
          <a:bodyPr>
            <a:noAutofit/>
          </a:bodyPr>
          <a:lstStyle>
            <a:lvl1pPr>
              <a:defRPr sz="21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527270"/>
            <a:ext cx="3868340" cy="41388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001289"/>
            <a:ext cx="3868340" cy="2640958"/>
          </a:xfrm>
          <a:prstGeom prst="rect">
            <a:avLst/>
          </a:prstGeo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4629151" y="1527270"/>
            <a:ext cx="3887391" cy="41388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1" y="2001289"/>
            <a:ext cx="3887391" cy="264095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8" name="Footer Placeholder 7"/>
          <p:cNvSpPr>
            <a:spLocks noGrp="1"/>
          </p:cNvSpPr>
          <p:nvPr>
            <p:ph type="ftr" sz="quarter" idx="11"/>
          </p:nvPr>
        </p:nvSpPr>
        <p:spPr/>
        <p:txBody>
          <a:bodyPr/>
          <a:lstStyle/>
          <a:p>
            <a:endParaRPr lang="es-PE">
              <a:solidFill>
                <a:prstClr val="black">
                  <a:tint val="75000"/>
                </a:prstClr>
              </a:solidFill>
            </a:endParaRPr>
          </a:p>
        </p:txBody>
      </p:sp>
      <p:sp>
        <p:nvSpPr>
          <p:cNvPr id="9" name="Slide Number Placeholder 8"/>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690216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4" name="Footer Placeholder 3"/>
          <p:cNvSpPr>
            <a:spLocks noGrp="1"/>
          </p:cNvSpPr>
          <p:nvPr>
            <p:ph type="ftr" sz="quarter" idx="11"/>
          </p:nvPr>
        </p:nvSpPr>
        <p:spPr/>
        <p:txBody>
          <a:bodyPr/>
          <a:lstStyle/>
          <a:p>
            <a:endParaRPr lang="es-PE">
              <a:solidFill>
                <a:prstClr val="black">
                  <a:tint val="75000"/>
                </a:prstClr>
              </a:solidFill>
            </a:endParaRPr>
          </a:p>
        </p:txBody>
      </p:sp>
      <p:sp>
        <p:nvSpPr>
          <p:cNvPr id="5" name="Slide Number Placeholder 4"/>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732448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3" name="Footer Placeholder 2"/>
          <p:cNvSpPr>
            <a:spLocks noGrp="1"/>
          </p:cNvSpPr>
          <p:nvPr>
            <p:ph type="ftr" sz="quarter" idx="11"/>
          </p:nvPr>
        </p:nvSpPr>
        <p:spPr/>
        <p:txBody>
          <a:bodyPr/>
          <a:lstStyle/>
          <a:p>
            <a:endParaRPr lang="es-PE">
              <a:solidFill>
                <a:prstClr val="black">
                  <a:tint val="75000"/>
                </a:prstClr>
              </a:solidFill>
            </a:endParaRPr>
          </a:p>
        </p:txBody>
      </p:sp>
      <p:sp>
        <p:nvSpPr>
          <p:cNvPr id="4" name="Slide Number Placeholder 3"/>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80557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2 - Three Items">
    <p:bg>
      <p:bgPr>
        <a:solidFill>
          <a:schemeClr val="tx2"/>
        </a:solidFill>
        <a:effectLst/>
      </p:bgPr>
    </p:bg>
    <p:spTree>
      <p:nvGrpSpPr>
        <p:cNvPr id="1" name=""/>
        <p:cNvGrpSpPr/>
        <p:nvPr/>
      </p:nvGrpSpPr>
      <p:grpSpPr>
        <a:xfrm>
          <a:off x="0" y="0"/>
          <a:ext cx="0" cy="0"/>
          <a:chOff x="0" y="0"/>
          <a:chExt cx="0" cy="0"/>
        </a:xfrm>
      </p:grpSpPr>
      <p:sp>
        <p:nvSpPr>
          <p:cNvPr id="5" name="Title 6"/>
          <p:cNvSpPr>
            <a:spLocks noGrp="1"/>
          </p:cNvSpPr>
          <p:nvPr>
            <p:ph type="title" hasCustomPrompt="1"/>
          </p:nvPr>
        </p:nvSpPr>
        <p:spPr>
          <a:xfrm>
            <a:off x="1820012" y="164412"/>
            <a:ext cx="6046588" cy="730405"/>
          </a:xfrm>
        </p:spPr>
        <p:txBody>
          <a:bodyPr>
            <a:noAutofit/>
          </a:bodyPr>
          <a:lstStyle>
            <a:lvl1pPr>
              <a:defRPr sz="3200">
                <a:solidFill>
                  <a:schemeClr val="bg1"/>
                </a:solidFill>
              </a:defRPr>
            </a:lvl1pPr>
          </a:lstStyle>
          <a:p>
            <a:r>
              <a:rPr lang="en-US" dirty="0"/>
              <a:t>Title goes here.</a:t>
            </a:r>
          </a:p>
        </p:txBody>
      </p:sp>
      <p:sp>
        <p:nvSpPr>
          <p:cNvPr id="11"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2968668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8475406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74805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478234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273844"/>
            <a:ext cx="5800725" cy="4358879"/>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680E30B-BF90-4CEF-9F8E-D0E12DC2FD0F}" type="datetimeFigureOut">
              <a:rPr lang="es-PE" smtClean="0">
                <a:solidFill>
                  <a:prstClr val="black">
                    <a:tint val="75000"/>
                  </a:prstClr>
                </a:solidFill>
              </a:rPr>
              <a:pPr/>
              <a:t>21/11/2019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D6533E24-B84E-4EFC-AF38-C75A0F933B17}"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78169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 Asymmetrical">
    <p:spTree>
      <p:nvGrpSpPr>
        <p:cNvPr id="1" name=""/>
        <p:cNvGrpSpPr/>
        <p:nvPr/>
      </p:nvGrpSpPr>
      <p:grpSpPr>
        <a:xfrm>
          <a:off x="0" y="0"/>
          <a:ext cx="0" cy="0"/>
          <a:chOff x="0" y="0"/>
          <a:chExt cx="0" cy="0"/>
        </a:xfrm>
      </p:grpSpPr>
      <p:pic>
        <p:nvPicPr>
          <p:cNvPr id="9" name="Picture 8" descr="M2742_IRON_MOUNTAIN_PPT_TEMPLATE_V1_16-9-04.pn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9144000" cy="1147125"/>
          </a:xfrm>
          <a:prstGeom prst="rect">
            <a:avLst/>
          </a:prstGeom>
        </p:spPr>
      </p:pic>
      <p:pic>
        <p:nvPicPr>
          <p:cNvPr id="10" name="Picture 9" descr="Iron-Mountain-Logo_grey.png"/>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450919" y="4716657"/>
            <a:ext cx="1435817" cy="213303"/>
          </a:xfrm>
          <a:prstGeom prst="rect">
            <a:avLst/>
          </a:prstGeom>
          <a:noFill/>
          <a:ln w="9525">
            <a:noFill/>
            <a:miter lim="800000"/>
            <a:headEnd/>
            <a:tailEnd/>
          </a:ln>
        </p:spPr>
      </p:pic>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922627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85" name="think-cell Slide" r:id="rId6" imgW="281" imgH="284" progId="TCLayout.ActiveDocument.1">
                  <p:embed/>
                </p:oleObj>
              </mc:Choice>
              <mc:Fallback>
                <p:oleObj name="think-cell Slide" r:id="rId6" imgW="281" imgH="28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Text Placeholder 6"/>
          <p:cNvSpPr>
            <a:spLocks noGrp="1"/>
          </p:cNvSpPr>
          <p:nvPr>
            <p:ph type="body" sz="quarter" idx="10"/>
          </p:nvPr>
        </p:nvSpPr>
        <p:spPr>
          <a:xfrm>
            <a:off x="461963" y="1190115"/>
            <a:ext cx="2197679" cy="3316570"/>
          </a:xfrm>
        </p:spPr>
        <p:txBody>
          <a:bodyPr>
            <a:noAutofit/>
          </a:bodyPr>
          <a:lstStyle>
            <a:lvl1pPr marL="0" indent="0">
              <a:buNone/>
              <a:defRPr/>
            </a:lvl1pPr>
          </a:lstStyle>
          <a:p>
            <a:pPr lvl="0"/>
            <a:r>
              <a:rPr lang="en-US" dirty="0"/>
              <a:t>Click to edit Master </a:t>
            </a:r>
            <a:r>
              <a:rPr lang="en-US"/>
              <a:t>text styles</a:t>
            </a:r>
            <a:endParaRPr lang="en-US" dirty="0"/>
          </a:p>
        </p:txBody>
      </p:sp>
      <p:sp>
        <p:nvSpPr>
          <p:cNvPr id="13" name="Content Placeholder 3"/>
          <p:cNvSpPr>
            <a:spLocks noGrp="1"/>
          </p:cNvSpPr>
          <p:nvPr>
            <p:ph sz="quarter" idx="11"/>
          </p:nvPr>
        </p:nvSpPr>
        <p:spPr>
          <a:xfrm>
            <a:off x="2659888" y="1190625"/>
            <a:ext cx="5414901" cy="33158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6"/>
          <p:cNvSpPr>
            <a:spLocks noGrp="1"/>
          </p:cNvSpPr>
          <p:nvPr>
            <p:ph type="title" hasCustomPrompt="1"/>
          </p:nvPr>
        </p:nvSpPr>
        <p:spPr>
          <a:xfrm>
            <a:off x="461962" y="1"/>
            <a:ext cx="7612826" cy="735855"/>
          </a:xfrm>
        </p:spPr>
        <p:txBody>
          <a:bodyPr>
            <a:noAutofit/>
          </a:bodyPr>
          <a:lstStyle>
            <a:lvl1pPr>
              <a:defRPr sz="3200">
                <a:solidFill>
                  <a:schemeClr val="bg1"/>
                </a:solidFill>
              </a:defRPr>
            </a:lvl1pPr>
          </a:lstStyle>
          <a:p>
            <a:r>
              <a:rPr lang="en-US" dirty="0"/>
              <a:t>Title goes here.</a:t>
            </a:r>
          </a:p>
        </p:txBody>
      </p:sp>
      <p:sp>
        <p:nvSpPr>
          <p:cNvPr id="15" name="Slide Number Placeholder 5"/>
          <p:cNvSpPr>
            <a:spLocks noGrp="1"/>
          </p:cNvSpPr>
          <p:nvPr>
            <p:ph type="sldNum" sz="quarter" idx="4"/>
          </p:nvPr>
        </p:nvSpPr>
        <p:spPr>
          <a:xfrm>
            <a:off x="8300853" y="195944"/>
            <a:ext cx="565562" cy="273844"/>
          </a:xfrm>
          <a:prstGeom prst="rect">
            <a:avLst/>
          </a:prstGeom>
        </p:spPr>
        <p:txBody>
          <a:bodyPr vert="horz" lIns="91440" tIns="45720" rIns="91440" bIns="45720" rtlCol="0" anchor="ctr"/>
          <a:lstStyle>
            <a:lvl1pPr algn="r">
              <a:defRPr sz="1200">
                <a:solidFill>
                  <a:schemeClr val="bg1"/>
                </a:solidFill>
              </a:defRPr>
            </a:lvl1pPr>
          </a:lstStyle>
          <a:p>
            <a:fld id="{EE692D89-0649-B346-AAC1-A17EC4B6079C}" type="slidenum">
              <a:rPr lang="en-US" smtClean="0"/>
              <a:pPr/>
              <a:t>‹Nº›</a:t>
            </a:fld>
            <a:endParaRPr lang="en-US" dirty="0"/>
          </a:p>
        </p:txBody>
      </p:sp>
    </p:spTree>
    <p:extLst>
      <p:ext uri="{BB962C8B-B14F-4D97-AF65-F5344CB8AC3E}">
        <p14:creationId xmlns:p14="http://schemas.microsoft.com/office/powerpoint/2010/main" val="1549512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vmlDrawing" Target="../drawings/vmlDrawing1.v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vmlDrawing" Target="../drawings/vmlDrawing5.v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image" Target="../media/image1.emf"/><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oleObject" Target="../embeddings/oleObject5.bin"/><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tags" Target="../tags/tag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3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3.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8"/>
            </p:custDataLst>
            <p:extLst>
              <p:ext uri="{D42A27DB-BD31-4B8C-83A1-F6EECF244321}">
                <p14:modId xmlns:p14="http://schemas.microsoft.com/office/powerpoint/2010/main" val="44912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76" name="think-cell Slide" r:id="rId39" imgW="281" imgH="284" progId="TCLayout.ActiveDocument.1">
                  <p:embed/>
                </p:oleObj>
              </mc:Choice>
              <mc:Fallback>
                <p:oleObj name="think-cell Slide" r:id="rId39" imgW="281" imgH="284" progId="TCLayout.ActiveDocument.1">
                  <p:embed/>
                  <p:pic>
                    <p:nvPicPr>
                      <p:cNvPr id="0" name=""/>
                      <p:cNvPicPr/>
                      <p:nvPr/>
                    </p:nvPicPr>
                    <p:blipFill>
                      <a:blip r:embed="rId40"/>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A00F73E-F260-9A46-98C3-F5615038A6C3}" type="datetimeFigureOut">
              <a:rPr lang="en-US" smtClean="0"/>
              <a:t>11/21/2019</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692D89-0649-B346-AAC1-A17EC4B6079C}" type="slidenum">
              <a:rPr lang="en-US" smtClean="0"/>
              <a:t>‹Nº›</a:t>
            </a:fld>
            <a:endParaRPr lang="en-US" dirty="0"/>
          </a:p>
        </p:txBody>
      </p:sp>
    </p:spTree>
    <p:extLst>
      <p:ext uri="{BB962C8B-B14F-4D97-AF65-F5344CB8AC3E}">
        <p14:creationId xmlns:p14="http://schemas.microsoft.com/office/powerpoint/2010/main" val="548598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72" r:id="rId4"/>
    <p:sldLayoutId id="2147483690" r:id="rId5"/>
    <p:sldLayoutId id="2147483667" r:id="rId6"/>
    <p:sldLayoutId id="2147483699" r:id="rId7"/>
    <p:sldLayoutId id="2147483700" r:id="rId8"/>
    <p:sldLayoutId id="2147483673" r:id="rId9"/>
    <p:sldLayoutId id="2147483666" r:id="rId10"/>
    <p:sldLayoutId id="2147483674" r:id="rId11"/>
    <p:sldLayoutId id="2147483692" r:id="rId12"/>
    <p:sldLayoutId id="2147483668" r:id="rId13"/>
    <p:sldLayoutId id="2147483696" r:id="rId14"/>
    <p:sldLayoutId id="2147483697" r:id="rId15"/>
    <p:sldLayoutId id="2147483698" r:id="rId16"/>
    <p:sldLayoutId id="2147483702" r:id="rId17"/>
    <p:sldLayoutId id="2147483703" r:id="rId18"/>
    <p:sldLayoutId id="2147483701" r:id="rId19"/>
    <p:sldLayoutId id="2147483789" r:id="rId20"/>
    <p:sldLayoutId id="2147483749" r:id="rId21"/>
    <p:sldLayoutId id="2147483753" r:id="rId22"/>
    <p:sldLayoutId id="2147483767" r:id="rId23"/>
    <p:sldLayoutId id="2147483771" r:id="rId24"/>
    <p:sldLayoutId id="2147483772" r:id="rId25"/>
    <p:sldLayoutId id="2147483776" r:id="rId26"/>
    <p:sldLayoutId id="2147483777" r:id="rId27"/>
    <p:sldLayoutId id="2147483897" r:id="rId28"/>
    <p:sldLayoutId id="2147483802" r:id="rId29"/>
    <p:sldLayoutId id="2147483824" r:id="rId30"/>
    <p:sldLayoutId id="2147483834" r:id="rId31"/>
    <p:sldLayoutId id="2147483899" r:id="rId32"/>
    <p:sldLayoutId id="2147483900" r:id="rId33"/>
    <p:sldLayoutId id="2147483945" r:id="rId34"/>
    <p:sldLayoutId id="2147483960" r:id="rId35"/>
  </p:sldLayoutIdLst>
  <p:txStyles>
    <p:titleStyle>
      <a:lvl1pPr algn="l" defTabSz="914400" rtl="0" eaLnBrk="1" latinLnBrk="0" hangingPunct="1">
        <a:lnSpc>
          <a:spcPct val="90000"/>
        </a:lnSpc>
        <a:spcBef>
          <a:spcPct val="0"/>
        </a:spcBef>
        <a:buNone/>
        <a:defRPr sz="4400" kern="120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75BC"/>
        </a:buClr>
        <a:buFont typeface="Arial" panose="020B0604020202020204" pitchFamily="34" charset="0"/>
        <a:buChar char="•"/>
        <a:defRPr sz="18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82" name="think-cell Slide" r:id="rId41" imgW="281" imgH="284" progId="TCLayout.ActiveDocument.1">
                  <p:embed/>
                </p:oleObj>
              </mc:Choice>
              <mc:Fallback>
                <p:oleObj name="think-cell Slide" r:id="rId41" imgW="281" imgH="284" progId="TCLayout.ActiveDocument.1">
                  <p:embed/>
                  <p:pic>
                    <p:nvPicPr>
                      <p:cNvPr id="0" name=""/>
                      <p:cNvPicPr/>
                      <p:nvPr/>
                    </p:nvPicPr>
                    <p:blipFill>
                      <a:blip r:embed="rId42"/>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A00F73E-F260-9A46-98C3-F5615038A6C3}" type="datetimeFigureOut">
              <a:rPr lang="en-US" smtClean="0">
                <a:solidFill>
                  <a:srgbClr val="58595B">
                    <a:tint val="75000"/>
                  </a:srgbClr>
                </a:solidFill>
              </a:rPr>
              <a:pPr/>
              <a:t>11/21/2019</a:t>
            </a:fld>
            <a:endParaRPr lang="en-US" dirty="0">
              <a:solidFill>
                <a:srgbClr val="58595B">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58595B">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692D89-0649-B346-AAC1-A17EC4B6079C}" type="slidenum">
              <a:rPr lang="en-US" smtClean="0">
                <a:solidFill>
                  <a:srgbClr val="58595B">
                    <a:tint val="75000"/>
                  </a:srgbClr>
                </a:solidFill>
              </a:rPr>
              <a:pPr/>
              <a:t>‹Nº›</a:t>
            </a:fld>
            <a:endParaRPr lang="en-US" dirty="0">
              <a:solidFill>
                <a:srgbClr val="58595B">
                  <a:tint val="75000"/>
                </a:srgbClr>
              </a:solidFill>
            </a:endParaRPr>
          </a:p>
        </p:txBody>
      </p:sp>
    </p:spTree>
    <p:extLst>
      <p:ext uri="{BB962C8B-B14F-4D97-AF65-F5344CB8AC3E}">
        <p14:creationId xmlns:p14="http://schemas.microsoft.com/office/powerpoint/2010/main" val="361948011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 id="2147483931" r:id="rId30"/>
    <p:sldLayoutId id="2147483932" r:id="rId31"/>
    <p:sldLayoutId id="2147483933" r:id="rId32"/>
    <p:sldLayoutId id="2147483934" r:id="rId33"/>
    <p:sldLayoutId id="2147483935" r:id="rId34"/>
    <p:sldLayoutId id="2147483936" r:id="rId35"/>
    <p:sldLayoutId id="2147483937" r:id="rId36"/>
    <p:sldLayoutId id="2147483938" r:id="rId37"/>
  </p:sldLayoutIdLst>
  <p:txStyles>
    <p:titleStyle>
      <a:lvl1pPr algn="l" defTabSz="914400" rtl="0" eaLnBrk="1" latinLnBrk="0" hangingPunct="1">
        <a:lnSpc>
          <a:spcPct val="90000"/>
        </a:lnSpc>
        <a:spcBef>
          <a:spcPct val="0"/>
        </a:spcBef>
        <a:buNone/>
        <a:defRPr sz="4400" kern="120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75BC"/>
        </a:buClr>
        <a:buFont typeface="Arial" panose="020B0604020202020204" pitchFamily="34" charset="0"/>
        <a:buChar char="•"/>
        <a:defRPr sz="18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1B75BC"/>
        </a:buClr>
        <a:buFont typeface="Arial" panose="020B0604020202020204" pitchFamily="34" charset="0"/>
        <a:buChar char="•"/>
        <a:defRPr sz="18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58833" y="2125504"/>
            <a:ext cx="3368232" cy="2201270"/>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4680E30B-BF90-4CEF-9F8E-D0E12DC2FD0F}" type="datetimeFigureOut">
              <a:rPr lang="es-PE" smtClean="0">
                <a:solidFill>
                  <a:prstClr val="black">
                    <a:tint val="75000"/>
                  </a:prstClr>
                </a:solidFill>
              </a:rPr>
              <a:pPr defTabSz="342900"/>
              <a:t>21/11/2019</a:t>
            </a:fld>
            <a:endParaRPr lang="es-PE">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s-PE">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D6533E24-B84E-4EFC-AF38-C75A0F933B17}" type="slidenum">
              <a:rPr lang="es-PE" smtClean="0">
                <a:solidFill>
                  <a:prstClr val="black">
                    <a:tint val="75000"/>
                  </a:prstClr>
                </a:solidFill>
              </a:rPr>
              <a:pPr defTabSz="342900"/>
              <a:t>‹Nº›</a:t>
            </a:fld>
            <a:endParaRPr lang="es-PE">
              <a:solidFill>
                <a:prstClr val="black">
                  <a:tint val="75000"/>
                </a:prstClr>
              </a:solidFill>
            </a:endParaRPr>
          </a:p>
        </p:txBody>
      </p:sp>
    </p:spTree>
    <p:extLst>
      <p:ext uri="{BB962C8B-B14F-4D97-AF65-F5344CB8AC3E}">
        <p14:creationId xmlns:p14="http://schemas.microsoft.com/office/powerpoint/2010/main" val="264288610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hyperlink" Target="imcyark%20mx.mp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73.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7.xml"/><Relationship Id="rId16" Type="http://schemas.openxmlformats.org/officeDocument/2006/relationships/image" Target="../media/image88.png"/><Relationship Id="rId1" Type="http://schemas.openxmlformats.org/officeDocument/2006/relationships/slideLayout" Target="../slideLayouts/slideLayout2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40.xml"/><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12.xml"/><Relationship Id="rId16" Type="http://schemas.openxmlformats.org/officeDocument/2006/relationships/image" Target="../media/image127.png"/><Relationship Id="rId1" Type="http://schemas.openxmlformats.org/officeDocument/2006/relationships/slideLayout" Target="../slideLayouts/slideLayout40.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jpe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notesSlide" Target="../notesSlides/notesSlide15.xml"/><Relationship Id="rId16" Type="http://schemas.openxmlformats.org/officeDocument/2006/relationships/image" Target="../media/image147.png"/><Relationship Id="rId1" Type="http://schemas.openxmlformats.org/officeDocument/2006/relationships/slideLayout" Target="../slideLayouts/slideLayout9.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png"/><Relationship Id="rId1" Type="http://schemas.openxmlformats.org/officeDocument/2006/relationships/slideLayout" Target="../slideLayouts/slideLayout11.xml"/><Relationship Id="rId4" Type="http://schemas.openxmlformats.org/officeDocument/2006/relationships/image" Target="../media/image153.jpg"/></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7A0E6C-8B46-4DED-B7BB-05EAEB3B7394}"/>
              </a:ext>
            </a:extLst>
          </p:cNvPr>
          <p:cNvSpPr>
            <a:spLocks noGrp="1"/>
          </p:cNvSpPr>
          <p:nvPr>
            <p:ph type="ctrTitle"/>
          </p:nvPr>
        </p:nvSpPr>
        <p:spPr/>
        <p:txBody>
          <a:bodyPr/>
          <a:lstStyle/>
          <a:p>
            <a:r>
              <a:rPr lang="es-CL" b="1" dirty="0"/>
              <a:t>La Transformación Digital para el Estado del Siglo XXI</a:t>
            </a:r>
            <a:r>
              <a:rPr lang="es-CL" dirty="0"/>
              <a:t> </a:t>
            </a:r>
            <a:endParaRPr lang="es-PE" dirty="0"/>
          </a:p>
        </p:txBody>
      </p:sp>
      <p:sp>
        <p:nvSpPr>
          <p:cNvPr id="3" name="Subtítulo 2">
            <a:extLst>
              <a:ext uri="{FF2B5EF4-FFF2-40B4-BE49-F238E27FC236}">
                <a16:creationId xmlns:a16="http://schemas.microsoft.com/office/drawing/2014/main" id="{2C2B788B-BF3B-44D7-B00D-D7155E209FFE}"/>
              </a:ext>
            </a:extLst>
          </p:cNvPr>
          <p:cNvSpPr>
            <a:spLocks noGrp="1"/>
          </p:cNvSpPr>
          <p:nvPr>
            <p:ph type="subTitle" idx="1"/>
          </p:nvPr>
        </p:nvSpPr>
        <p:spPr/>
        <p:txBody>
          <a:bodyPr/>
          <a:lstStyle/>
          <a:p>
            <a:r>
              <a:rPr lang="es-PE" dirty="0" err="1"/>
              <a:t>Iron</a:t>
            </a:r>
            <a:r>
              <a:rPr lang="es-PE" dirty="0"/>
              <a:t> Mountain</a:t>
            </a:r>
          </a:p>
        </p:txBody>
      </p:sp>
    </p:spTree>
    <p:extLst>
      <p:ext uri="{BB962C8B-B14F-4D97-AF65-F5344CB8AC3E}">
        <p14:creationId xmlns:p14="http://schemas.microsoft.com/office/powerpoint/2010/main" val="916224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CL"/>
          </a:p>
        </p:txBody>
      </p:sp>
      <p:sp>
        <p:nvSpPr>
          <p:cNvPr id="3" name="Título 2"/>
          <p:cNvSpPr>
            <a:spLocks noGrp="1"/>
          </p:cNvSpPr>
          <p:nvPr>
            <p:ph type="title"/>
          </p:nvPr>
        </p:nvSpPr>
        <p:spPr/>
        <p:txBody>
          <a:bodyPr/>
          <a:lstStyle/>
          <a:p>
            <a:r>
              <a:rPr lang="es-CL" dirty="0"/>
              <a:t>Factores Clave: El Usuario</a:t>
            </a:r>
          </a:p>
        </p:txBody>
      </p:sp>
      <p:pic>
        <p:nvPicPr>
          <p:cNvPr id="6" name="Imagen 5"/>
          <p:cNvPicPr>
            <a:picLocks noChangeAspect="1"/>
          </p:cNvPicPr>
          <p:nvPr/>
        </p:nvPicPr>
        <p:blipFill>
          <a:blip r:embed="rId2"/>
          <a:stretch>
            <a:fillRect/>
          </a:stretch>
        </p:blipFill>
        <p:spPr>
          <a:xfrm>
            <a:off x="0" y="1231248"/>
            <a:ext cx="5866544" cy="3912252"/>
          </a:xfrm>
          <a:prstGeom prst="rect">
            <a:avLst/>
          </a:prstGeom>
        </p:spPr>
      </p:pic>
      <p:sp>
        <p:nvSpPr>
          <p:cNvPr id="8" name="CuadroTexto 7"/>
          <p:cNvSpPr txBox="1"/>
          <p:nvPr/>
        </p:nvSpPr>
        <p:spPr>
          <a:xfrm>
            <a:off x="6162640" y="2418156"/>
            <a:ext cx="2436148" cy="1231106"/>
          </a:xfrm>
          <a:prstGeom prst="rect">
            <a:avLst/>
          </a:prstGeom>
          <a:noFill/>
        </p:spPr>
        <p:txBody>
          <a:bodyPr wrap="square" rtlCol="0">
            <a:spAutoFit/>
          </a:bodyPr>
          <a:lstStyle/>
          <a:p>
            <a:pPr>
              <a:spcAft>
                <a:spcPts val="600"/>
              </a:spcAft>
            </a:pPr>
            <a:r>
              <a:rPr lang="es-CL" sz="1600" dirty="0"/>
              <a:t>Siempre conectado</a:t>
            </a:r>
          </a:p>
          <a:p>
            <a:pPr>
              <a:spcAft>
                <a:spcPts val="600"/>
              </a:spcAft>
            </a:pPr>
            <a:r>
              <a:rPr lang="es-CL" sz="1600" dirty="0"/>
              <a:t>Mobile</a:t>
            </a:r>
          </a:p>
          <a:p>
            <a:pPr>
              <a:spcAft>
                <a:spcPts val="600"/>
              </a:spcAft>
            </a:pPr>
            <a:r>
              <a:rPr lang="es-CL" sz="1600" dirty="0"/>
              <a:t>Demandante de servicios</a:t>
            </a:r>
          </a:p>
        </p:txBody>
      </p:sp>
    </p:spTree>
    <p:extLst>
      <p:ext uri="{BB962C8B-B14F-4D97-AF65-F5344CB8AC3E}">
        <p14:creationId xmlns:p14="http://schemas.microsoft.com/office/powerpoint/2010/main" val="411499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sz="2800" dirty="0"/>
              <a:t>Factores Clave: Nuevos Modelos de Negocio</a:t>
            </a:r>
          </a:p>
        </p:txBody>
      </p:sp>
      <p:pic>
        <p:nvPicPr>
          <p:cNvPr id="6" name="Imagen 5"/>
          <p:cNvPicPr>
            <a:picLocks noChangeAspect="1"/>
          </p:cNvPicPr>
          <p:nvPr/>
        </p:nvPicPr>
        <p:blipFill rotWithShape="1">
          <a:blip r:embed="rId2"/>
          <a:srcRect b="6034"/>
          <a:stretch/>
        </p:blipFill>
        <p:spPr>
          <a:xfrm>
            <a:off x="415223" y="1839433"/>
            <a:ext cx="5109504" cy="3104707"/>
          </a:xfrm>
          <a:prstGeom prst="rect">
            <a:avLst/>
          </a:prstGeom>
        </p:spPr>
      </p:pic>
      <p:pic>
        <p:nvPicPr>
          <p:cNvPr id="19462" name="Picture 6" descr="Resultado de imagen para netflix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6147" r="-371" b="26106"/>
          <a:stretch/>
        </p:blipFill>
        <p:spPr bwMode="auto">
          <a:xfrm>
            <a:off x="895705" y="2426785"/>
            <a:ext cx="3239837" cy="154121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6005210" y="2447997"/>
            <a:ext cx="2498652" cy="307777"/>
          </a:xfrm>
          <a:prstGeom prst="rect">
            <a:avLst/>
          </a:prstGeom>
          <a:noFill/>
        </p:spPr>
        <p:txBody>
          <a:bodyPr wrap="square" rtlCol="0">
            <a:spAutoFit/>
          </a:bodyPr>
          <a:lstStyle/>
          <a:p>
            <a:r>
              <a:rPr lang="es-CL" sz="1400" dirty="0" err="1"/>
              <a:t>Customer</a:t>
            </a:r>
            <a:r>
              <a:rPr lang="es-CL" sz="1400" dirty="0"/>
              <a:t> </a:t>
            </a:r>
            <a:r>
              <a:rPr lang="es-CL" sz="1400" dirty="0" err="1"/>
              <a:t>Centric</a:t>
            </a:r>
            <a:endParaRPr lang="es-CL" sz="1400" dirty="0"/>
          </a:p>
        </p:txBody>
      </p:sp>
      <p:pic>
        <p:nvPicPr>
          <p:cNvPr id="19464" name="Picture 8" descr="Resultado de imagen para cabif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11" y="2695618"/>
            <a:ext cx="2588216" cy="106860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a:stretch>
            <a:fillRect/>
          </a:stretch>
        </p:blipFill>
        <p:spPr>
          <a:xfrm>
            <a:off x="1232466" y="2616860"/>
            <a:ext cx="2668933" cy="1129462"/>
          </a:xfrm>
          <a:prstGeom prst="rect">
            <a:avLst/>
          </a:prstGeom>
        </p:spPr>
      </p:pic>
      <p:pic>
        <p:nvPicPr>
          <p:cNvPr id="19468" name="Picture 12" descr="Resultado de imagen para idealist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2649" y="2569518"/>
            <a:ext cx="18859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7"/>
          <a:stretch>
            <a:fillRect/>
          </a:stretch>
        </p:blipFill>
        <p:spPr>
          <a:xfrm>
            <a:off x="1615060" y="2454943"/>
            <a:ext cx="1758809" cy="1484896"/>
          </a:xfrm>
          <a:prstGeom prst="rect">
            <a:avLst/>
          </a:prstGeom>
        </p:spPr>
      </p:pic>
      <p:pic>
        <p:nvPicPr>
          <p:cNvPr id="13" name="Imagen 12"/>
          <p:cNvPicPr>
            <a:picLocks noChangeAspect="1"/>
          </p:cNvPicPr>
          <p:nvPr/>
        </p:nvPicPr>
        <p:blipFill rotWithShape="1">
          <a:blip r:embed="rId8"/>
          <a:srcRect t="25172" b="24843"/>
          <a:stretch/>
        </p:blipFill>
        <p:spPr>
          <a:xfrm>
            <a:off x="7713053" y="3328681"/>
            <a:ext cx="1080597" cy="332193"/>
          </a:xfrm>
          <a:prstGeom prst="rect">
            <a:avLst/>
          </a:prstGeom>
        </p:spPr>
      </p:pic>
      <p:pic>
        <p:nvPicPr>
          <p:cNvPr id="19476" name="Picture 20" descr="Resultado de imagen para uber logo"/>
          <p:cNvPicPr>
            <a:picLocks noChangeAspect="1" noChangeArrowheads="1"/>
          </p:cNvPicPr>
          <p:nvPr/>
        </p:nvPicPr>
        <p:blipFill rotWithShape="1">
          <a:blip r:embed="rId9">
            <a:extLst>
              <a:ext uri="{28A0092B-C50C-407E-A947-70E740481C1C}">
                <a14:useLocalDpi xmlns:a14="http://schemas.microsoft.com/office/drawing/2010/main" val="0"/>
              </a:ext>
            </a:extLst>
          </a:blip>
          <a:srcRect l="28185" t="34249" r="28965" b="32947"/>
          <a:stretch/>
        </p:blipFill>
        <p:spPr bwMode="auto">
          <a:xfrm>
            <a:off x="5861488" y="3371308"/>
            <a:ext cx="971266" cy="41824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10"/>
          <a:stretch>
            <a:fillRect/>
          </a:stretch>
        </p:blipFill>
        <p:spPr>
          <a:xfrm>
            <a:off x="6986481" y="3656165"/>
            <a:ext cx="946302" cy="946302"/>
          </a:xfrm>
          <a:prstGeom prst="rect">
            <a:avLst/>
          </a:prstGeom>
        </p:spPr>
      </p:pic>
      <p:sp>
        <p:nvSpPr>
          <p:cNvPr id="24" name="CuadroTexto 23"/>
          <p:cNvSpPr txBox="1"/>
          <p:nvPr/>
        </p:nvSpPr>
        <p:spPr>
          <a:xfrm>
            <a:off x="6005209" y="2695618"/>
            <a:ext cx="2498652" cy="307777"/>
          </a:xfrm>
          <a:prstGeom prst="rect">
            <a:avLst/>
          </a:prstGeom>
          <a:noFill/>
        </p:spPr>
        <p:txBody>
          <a:bodyPr wrap="square" rtlCol="0">
            <a:spAutoFit/>
          </a:bodyPr>
          <a:lstStyle/>
          <a:p>
            <a:r>
              <a:rPr lang="es-CL" sz="1400" dirty="0" err="1"/>
              <a:t>Platform</a:t>
            </a:r>
            <a:r>
              <a:rPr lang="es-CL" sz="1400" dirty="0"/>
              <a:t> </a:t>
            </a:r>
            <a:r>
              <a:rPr lang="es-CL" sz="1400" dirty="0" err="1"/>
              <a:t>Centric</a:t>
            </a:r>
            <a:endParaRPr lang="es-CL" sz="1400" dirty="0"/>
          </a:p>
        </p:txBody>
      </p:sp>
      <p:sp>
        <p:nvSpPr>
          <p:cNvPr id="25" name="CuadroTexto 24"/>
          <p:cNvSpPr txBox="1"/>
          <p:nvPr/>
        </p:nvSpPr>
        <p:spPr>
          <a:xfrm>
            <a:off x="6005209" y="2963240"/>
            <a:ext cx="2498652" cy="307777"/>
          </a:xfrm>
          <a:prstGeom prst="rect">
            <a:avLst/>
          </a:prstGeom>
          <a:noFill/>
        </p:spPr>
        <p:txBody>
          <a:bodyPr wrap="square" rtlCol="0">
            <a:spAutoFit/>
          </a:bodyPr>
          <a:lstStyle/>
          <a:p>
            <a:r>
              <a:rPr lang="es-CL" sz="1400" dirty="0" err="1"/>
              <a:t>Experience</a:t>
            </a:r>
            <a:r>
              <a:rPr lang="es-CL" sz="1400" dirty="0"/>
              <a:t> </a:t>
            </a:r>
            <a:r>
              <a:rPr lang="es-CL" sz="1400" dirty="0" err="1"/>
              <a:t>Centric</a:t>
            </a:r>
            <a:endParaRPr lang="es-CL" sz="1400" dirty="0"/>
          </a:p>
        </p:txBody>
      </p:sp>
    </p:spTree>
    <p:extLst>
      <p:ext uri="{BB962C8B-B14F-4D97-AF65-F5344CB8AC3E}">
        <p14:creationId xmlns:p14="http://schemas.microsoft.com/office/powerpoint/2010/main" val="166415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68"/>
                                        </p:tgtEl>
                                        <p:attrNameLst>
                                          <p:attrName>style.visibility</p:attrName>
                                        </p:attrNameLst>
                                      </p:cBhvr>
                                      <p:to>
                                        <p:strVal val="visible"/>
                                      </p:to>
                                    </p:set>
                                    <p:animEffect transition="in" filter="fade">
                                      <p:cBhvr>
                                        <p:cTn id="7" dur="500"/>
                                        <p:tgtEl>
                                          <p:spTgt spid="19468"/>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9468"/>
                                        </p:tgtEl>
                                      </p:cBhvr>
                                    </p:animEffect>
                                    <p:set>
                                      <p:cBhvr>
                                        <p:cTn id="11" dur="1" fill="hold">
                                          <p:stCondLst>
                                            <p:cond delay="499"/>
                                          </p:stCondLst>
                                        </p:cTn>
                                        <p:tgtEl>
                                          <p:spTgt spid="19468"/>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464"/>
                                        </p:tgtEl>
                                        <p:attrNameLst>
                                          <p:attrName>style.visibility</p:attrName>
                                        </p:attrNameLst>
                                      </p:cBhvr>
                                      <p:to>
                                        <p:strVal val="visible"/>
                                      </p:to>
                                    </p:set>
                                    <p:animEffect transition="in" filter="fade">
                                      <p:cBhvr>
                                        <p:cTn id="31" dur="500"/>
                                        <p:tgtEl>
                                          <p:spTgt spid="19464"/>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19464"/>
                                        </p:tgtEl>
                                      </p:cBhvr>
                                    </p:animEffect>
                                    <p:set>
                                      <p:cBhvr>
                                        <p:cTn id="35" dur="1" fill="hold">
                                          <p:stCondLst>
                                            <p:cond delay="499"/>
                                          </p:stCondLst>
                                        </p:cTn>
                                        <p:tgtEl>
                                          <p:spTgt spid="19464"/>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462"/>
                                        </p:tgtEl>
                                        <p:attrNameLst>
                                          <p:attrName>style.visibility</p:attrName>
                                        </p:attrNameLst>
                                      </p:cBhvr>
                                      <p:to>
                                        <p:strVal val="visible"/>
                                      </p:to>
                                    </p:set>
                                    <p:animEffect transition="in" filter="fade">
                                      <p:cBhvr>
                                        <p:cTn id="39" dur="500"/>
                                        <p:tgtEl>
                                          <p:spTgt spid="1946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nodeType="withEffect">
                                  <p:stCondLst>
                                    <p:cond delay="0"/>
                                  </p:stCondLst>
                                  <p:childTnLst>
                                    <p:set>
                                      <p:cBhvr>
                                        <p:cTn id="46" dur="1" fill="hold">
                                          <p:stCondLst>
                                            <p:cond delay="0"/>
                                          </p:stCondLst>
                                        </p:cTn>
                                        <p:tgtEl>
                                          <p:spTgt spid="19476"/>
                                        </p:tgtEl>
                                        <p:attrNameLst>
                                          <p:attrName>style.visibility</p:attrName>
                                        </p:attrNameLst>
                                      </p:cBhvr>
                                      <p:to>
                                        <p:strVal val="visible"/>
                                      </p:to>
                                    </p:set>
                                    <p:animEffect transition="in" filter="fade">
                                      <p:cBhvr>
                                        <p:cTn id="47" dur="500"/>
                                        <p:tgtEl>
                                          <p:spTgt spid="194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CL"/>
          </a:p>
        </p:txBody>
      </p:sp>
      <p:sp>
        <p:nvSpPr>
          <p:cNvPr id="3" name="Título 2"/>
          <p:cNvSpPr>
            <a:spLocks noGrp="1"/>
          </p:cNvSpPr>
          <p:nvPr>
            <p:ph type="title"/>
          </p:nvPr>
        </p:nvSpPr>
        <p:spPr/>
        <p:txBody>
          <a:bodyPr/>
          <a:lstStyle/>
          <a:p>
            <a:r>
              <a:rPr lang="es-CL" sz="3200" dirty="0"/>
              <a:t>Factores Clave: Velocidad del Cambio</a:t>
            </a:r>
          </a:p>
        </p:txBody>
      </p:sp>
      <p:sp>
        <p:nvSpPr>
          <p:cNvPr id="4" name="Marcador de contenido 3"/>
          <p:cNvSpPr>
            <a:spLocks noGrp="1"/>
          </p:cNvSpPr>
          <p:nvPr>
            <p:ph sz="quarter" idx="11"/>
          </p:nvPr>
        </p:nvSpPr>
        <p:spPr/>
        <p:txBody>
          <a:bodyPr/>
          <a:lstStyle/>
          <a:p>
            <a:endParaRPr lang="es-CL" dirty="0"/>
          </a:p>
        </p:txBody>
      </p:sp>
      <p:pic>
        <p:nvPicPr>
          <p:cNvPr id="20482" name="Picture 2" descr="Resultado de imagen para reach 50 millions users"/>
          <p:cNvPicPr>
            <a:picLocks noChangeAspect="1" noChangeArrowheads="1"/>
          </p:cNvPicPr>
          <p:nvPr/>
        </p:nvPicPr>
        <p:blipFill rotWithShape="1">
          <a:blip r:embed="rId2">
            <a:extLst>
              <a:ext uri="{28A0092B-C50C-407E-A947-70E740481C1C}">
                <a14:useLocalDpi xmlns:a14="http://schemas.microsoft.com/office/drawing/2010/main" val="0"/>
              </a:ext>
            </a:extLst>
          </a:blip>
          <a:srcRect t="9054" b="12121"/>
          <a:stretch/>
        </p:blipFill>
        <p:spPr bwMode="auto">
          <a:xfrm>
            <a:off x="640525" y="1189946"/>
            <a:ext cx="5905280" cy="331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382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a:t>Factores Clave: Las Tecnologías</a:t>
            </a:r>
          </a:p>
        </p:txBody>
      </p:sp>
      <p:pic>
        <p:nvPicPr>
          <p:cNvPr id="21506" name="Picture 2" descr="Resultado de imagen para d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24" y="1190116"/>
            <a:ext cx="3862158" cy="386215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404207" y="2024009"/>
            <a:ext cx="2307042" cy="2031325"/>
          </a:xfrm>
          <a:prstGeom prst="rect">
            <a:avLst/>
          </a:prstGeom>
          <a:noFill/>
        </p:spPr>
        <p:txBody>
          <a:bodyPr wrap="none" rtlCol="0">
            <a:spAutoFit/>
          </a:bodyPr>
          <a:lstStyle/>
          <a:p>
            <a:pPr marL="285750" indent="-285750">
              <a:buFontTx/>
              <a:buChar char="-"/>
            </a:pPr>
            <a:r>
              <a:rPr lang="es-CL" dirty="0"/>
              <a:t>AI</a:t>
            </a:r>
          </a:p>
          <a:p>
            <a:pPr marL="285750" indent="-285750">
              <a:buFontTx/>
              <a:buChar char="-"/>
            </a:pPr>
            <a:r>
              <a:rPr lang="es-CL" dirty="0"/>
              <a:t>Machine </a:t>
            </a:r>
            <a:r>
              <a:rPr lang="es-CL" dirty="0" err="1"/>
              <a:t>Learning</a:t>
            </a:r>
            <a:endParaRPr lang="es-CL" dirty="0"/>
          </a:p>
          <a:p>
            <a:pPr marL="285750" indent="-285750">
              <a:buFontTx/>
              <a:buChar char="-"/>
            </a:pPr>
            <a:r>
              <a:rPr lang="es-CL" dirty="0" err="1"/>
              <a:t>IoT</a:t>
            </a:r>
            <a:endParaRPr lang="es-CL" dirty="0"/>
          </a:p>
          <a:p>
            <a:pPr marL="285750" indent="-285750">
              <a:buFontTx/>
              <a:buChar char="-"/>
            </a:pPr>
            <a:r>
              <a:rPr lang="es-CL" dirty="0" err="1"/>
              <a:t>Blockchain</a:t>
            </a:r>
            <a:endParaRPr lang="es-CL" dirty="0"/>
          </a:p>
          <a:p>
            <a:pPr marL="285750" indent="-285750">
              <a:buFontTx/>
              <a:buChar char="-"/>
            </a:pPr>
            <a:r>
              <a:rPr lang="es-CL" dirty="0"/>
              <a:t>Mobile</a:t>
            </a:r>
          </a:p>
          <a:p>
            <a:pPr marL="285750" indent="-285750">
              <a:buFontTx/>
              <a:buChar char="-"/>
            </a:pPr>
            <a:r>
              <a:rPr lang="es-CL" dirty="0"/>
              <a:t>Cloud</a:t>
            </a:r>
          </a:p>
          <a:p>
            <a:pPr marL="285750" indent="-285750">
              <a:buFontTx/>
              <a:buChar char="-"/>
            </a:pPr>
            <a:r>
              <a:rPr lang="es-CL" dirty="0"/>
              <a:t>…</a:t>
            </a:r>
          </a:p>
        </p:txBody>
      </p:sp>
    </p:spTree>
    <p:extLst>
      <p:ext uri="{BB962C8B-B14F-4D97-AF65-F5344CB8AC3E}">
        <p14:creationId xmlns:p14="http://schemas.microsoft.com/office/powerpoint/2010/main" val="3494552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301805" y="2474231"/>
            <a:ext cx="3393538" cy="1200329"/>
          </a:xfrm>
          <a:prstGeom prst="rect">
            <a:avLst/>
          </a:prstGeom>
          <a:noFill/>
        </p:spPr>
        <p:txBody>
          <a:bodyPr wrap="square" rtlCol="0">
            <a:spAutoFit/>
          </a:bodyPr>
          <a:lstStyle/>
          <a:p>
            <a:r>
              <a:rPr lang="es-CL" sz="2400" i="1" dirty="0">
                <a:solidFill>
                  <a:schemeClr val="bg1"/>
                </a:solidFill>
              </a:rPr>
              <a:t>El rol de la tecnología en la Transformación Digital.</a:t>
            </a:r>
          </a:p>
        </p:txBody>
      </p:sp>
    </p:spTree>
    <p:extLst>
      <p:ext uri="{BB962C8B-B14F-4D97-AF65-F5344CB8AC3E}">
        <p14:creationId xmlns:p14="http://schemas.microsoft.com/office/powerpoint/2010/main" val="397410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Procesos</a:t>
            </a:r>
            <a:r>
              <a:rPr lang="en-US" dirty="0"/>
              <a:t> y </a:t>
            </a:r>
            <a:r>
              <a:rPr lang="en-US" dirty="0" err="1"/>
              <a:t>Procesos</a:t>
            </a:r>
            <a:r>
              <a:rPr lang="en-US" dirty="0"/>
              <a:t> </a:t>
            </a:r>
            <a:r>
              <a:rPr lang="en-US" dirty="0" err="1"/>
              <a:t>desconectados</a:t>
            </a:r>
            <a:endParaRPr lang="en-US" dirty="0"/>
          </a:p>
        </p:txBody>
      </p:sp>
      <p:grpSp>
        <p:nvGrpSpPr>
          <p:cNvPr id="11" name="Group 10"/>
          <p:cNvGrpSpPr/>
          <p:nvPr/>
        </p:nvGrpSpPr>
        <p:grpSpPr>
          <a:xfrm>
            <a:off x="1285127" y="1430560"/>
            <a:ext cx="2010813" cy="1308162"/>
            <a:chOff x="572610" y="1137508"/>
            <a:chExt cx="1867317" cy="1214809"/>
          </a:xfrm>
        </p:grpSpPr>
        <p:pic>
          <p:nvPicPr>
            <p:cNvPr id="3" name="Picture 2" descr="purple_piec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610" y="1137508"/>
              <a:ext cx="1867317" cy="1214809"/>
            </a:xfrm>
            <a:prstGeom prst="rect">
              <a:avLst/>
            </a:prstGeom>
          </p:spPr>
        </p:pic>
        <p:sp>
          <p:nvSpPr>
            <p:cNvPr id="30" name="Rectangle 29"/>
            <p:cNvSpPr/>
            <p:nvPr/>
          </p:nvSpPr>
          <p:spPr>
            <a:xfrm>
              <a:off x="916363" y="1521233"/>
              <a:ext cx="1185691"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Scanning/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Tape Ingestion</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8" name="Group 17"/>
          <p:cNvGrpSpPr/>
          <p:nvPr/>
        </p:nvGrpSpPr>
        <p:grpSpPr>
          <a:xfrm>
            <a:off x="2289047" y="3173209"/>
            <a:ext cx="1280523" cy="1309848"/>
            <a:chOff x="2122298" y="3173209"/>
            <a:chExt cx="1280523" cy="1309848"/>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2298" y="3173209"/>
              <a:ext cx="1280523" cy="1309848"/>
            </a:xfrm>
            <a:prstGeom prst="rect">
              <a:avLst/>
            </a:prstGeom>
          </p:spPr>
        </p:pic>
        <p:sp>
          <p:nvSpPr>
            <p:cNvPr id="31" name="Rectangle 30"/>
            <p:cNvSpPr/>
            <p:nvPr/>
          </p:nvSpPr>
          <p:spPr>
            <a:xfrm>
              <a:off x="2141521" y="3195545"/>
              <a:ext cx="1125629" cy="46166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w="0"/>
                  <a:solidFill>
                    <a:srgbClr val="FFFFFF"/>
                  </a:solidFill>
                  <a:effectLst/>
                  <a:uLnTx/>
                  <a:uFillTx/>
                  <a:latin typeface="Lato"/>
                  <a:ea typeface="+mn-ea"/>
                  <a:cs typeface="+mn-cs"/>
                </a:rPr>
                <a:t>Seguridad</a:t>
              </a:r>
              <a:r>
                <a:rPr kumimoji="0" lang="en-US" sz="1200" b="0" i="0" u="none" strike="noStrike" kern="1200" cap="none" spc="0" normalizeH="0" baseline="0" noProof="0" dirty="0">
                  <a:ln w="0"/>
                  <a:solidFill>
                    <a:srgbClr val="FFFFFF"/>
                  </a:solidFill>
                  <a:effectLst/>
                  <a:uLnTx/>
                  <a:uFillTx/>
                  <a:latin typeface="Lato"/>
                  <a:ea typeface="+mn-ea"/>
                  <a:cs typeface="+mn-cs"/>
                </a:rPr>
                <a:t> y </a:t>
              </a:r>
              <a:br>
                <a:rPr kumimoji="0" lang="en-US" sz="1200" b="0" i="0" u="none" strike="noStrike" kern="1200" cap="none" spc="0" normalizeH="0" baseline="0" noProof="0" dirty="0">
                  <a:ln w="0"/>
                  <a:solidFill>
                    <a:srgbClr val="FFFFFF"/>
                  </a:solidFill>
                  <a:effectLst/>
                  <a:uLnTx/>
                  <a:uFillTx/>
                  <a:latin typeface="Lato"/>
                  <a:ea typeface="+mn-ea"/>
                  <a:cs typeface="+mn-cs"/>
                </a:rPr>
              </a:br>
              <a:r>
                <a:rPr kumimoji="0" lang="en-US" sz="1200" b="0" i="0" u="none" strike="noStrike" kern="1200" cap="none" spc="0" normalizeH="0" baseline="0" noProof="0" dirty="0">
                  <a:ln w="0"/>
                  <a:solidFill>
                    <a:srgbClr val="FFFFFF"/>
                  </a:solidFill>
                  <a:effectLst/>
                  <a:uLnTx/>
                  <a:uFillTx/>
                  <a:latin typeface="Lato"/>
                  <a:ea typeface="+mn-ea"/>
                  <a:cs typeface="+mn-cs"/>
                </a:rPr>
                <a:t>“Governance”</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9" name="Group 18"/>
          <p:cNvGrpSpPr/>
          <p:nvPr/>
        </p:nvGrpSpPr>
        <p:grpSpPr>
          <a:xfrm>
            <a:off x="3360287" y="1861792"/>
            <a:ext cx="2169405" cy="1387730"/>
            <a:chOff x="3193538" y="1861792"/>
            <a:chExt cx="2169405" cy="1387730"/>
          </a:xfrm>
        </p:grpSpPr>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93538" y="1861792"/>
              <a:ext cx="2169405" cy="1387730"/>
            </a:xfrm>
            <a:prstGeom prst="rect">
              <a:avLst/>
            </a:prstGeom>
          </p:spPr>
        </p:pic>
        <p:sp>
          <p:nvSpPr>
            <p:cNvPr id="32" name="Rectangle 31"/>
            <p:cNvSpPr/>
            <p:nvPr/>
          </p:nvSpPr>
          <p:spPr>
            <a:xfrm>
              <a:off x="3761415" y="2233595"/>
              <a:ext cx="1079142"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w="0"/>
                  <a:solidFill>
                    <a:srgbClr val="FFFFFF"/>
                  </a:solidFill>
                  <a:effectLst/>
                  <a:uLnTx/>
                  <a:uFillTx/>
                  <a:latin typeface="Lato"/>
                  <a:ea typeface="+mn-ea"/>
                  <a:cs typeface="+mn-cs"/>
                </a:rPr>
                <a:t>Procesos</a:t>
              </a:r>
              <a:br>
                <a:rPr lang="en-US" sz="1200" dirty="0">
                  <a:ln w="0"/>
                  <a:solidFill>
                    <a:srgbClr val="FFFFFF"/>
                  </a:solidFill>
                  <a:latin typeface="Lato"/>
                </a:rPr>
              </a:br>
              <a:r>
                <a:rPr lang="en-US" sz="1200" dirty="0" err="1">
                  <a:ln w="0"/>
                  <a:solidFill>
                    <a:srgbClr val="FFFFFF"/>
                  </a:solidFill>
                  <a:latin typeface="Lato"/>
                </a:rPr>
                <a:t>Clasificación</a:t>
              </a:r>
              <a:br>
                <a:rPr lang="en-US" sz="1200" dirty="0">
                  <a:ln w="0"/>
                  <a:solidFill>
                    <a:srgbClr val="FFFFFF"/>
                  </a:solidFill>
                  <a:latin typeface="Lato"/>
                </a:rPr>
              </a:br>
              <a:r>
                <a:rPr lang="en-US" sz="1200" dirty="0">
                  <a:ln w="0"/>
                  <a:solidFill>
                    <a:srgbClr val="FFFFFF"/>
                  </a:solidFill>
                  <a:latin typeface="Lato"/>
                </a:rPr>
                <a:t>“</a:t>
              </a:r>
              <a:r>
                <a:rPr lang="en-US" sz="1200" dirty="0" err="1">
                  <a:ln w="0"/>
                  <a:solidFill>
                    <a:srgbClr val="FFFFFF"/>
                  </a:solidFill>
                  <a:latin typeface="Lato"/>
                </a:rPr>
                <a:t>StandAlone</a:t>
              </a:r>
              <a:r>
                <a:rPr lang="en-US" sz="1200" dirty="0">
                  <a:ln w="0"/>
                  <a:solidFill>
                    <a:srgbClr val="FFFFFF"/>
                  </a:solidFill>
                  <a:latin typeface="Lato"/>
                </a:rPr>
                <a:t>”</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6" name="Group 15"/>
          <p:cNvGrpSpPr/>
          <p:nvPr/>
        </p:nvGrpSpPr>
        <p:grpSpPr>
          <a:xfrm>
            <a:off x="6659225" y="2674141"/>
            <a:ext cx="1286181" cy="1315635"/>
            <a:chOff x="7209406" y="2267775"/>
            <a:chExt cx="1194396" cy="1221749"/>
          </a:xfrm>
        </p:grpSpPr>
        <p:pic>
          <p:nvPicPr>
            <p:cNvPr id="7" name="Picture 6" descr="orange_piec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9406" y="2267775"/>
              <a:ext cx="1194396" cy="1221749"/>
            </a:xfrm>
            <a:prstGeom prst="rect">
              <a:avLst/>
            </a:prstGeom>
          </p:spPr>
        </p:pic>
        <p:sp>
          <p:nvSpPr>
            <p:cNvPr id="33" name="Rectangle 32"/>
            <p:cNvSpPr/>
            <p:nvPr/>
          </p:nvSpPr>
          <p:spPr>
            <a:xfrm>
              <a:off x="7419828" y="3024067"/>
              <a:ext cx="980106" cy="461665"/>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Digital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Ingestion</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 name="Group 14"/>
          <p:cNvGrpSpPr/>
          <p:nvPr/>
        </p:nvGrpSpPr>
        <p:grpSpPr>
          <a:xfrm>
            <a:off x="5451781" y="984251"/>
            <a:ext cx="1335146" cy="1680721"/>
            <a:chOff x="5370679" y="973665"/>
            <a:chExt cx="1239868" cy="1560781"/>
          </a:xfrm>
        </p:grpSpPr>
        <p:pic>
          <p:nvPicPr>
            <p:cNvPr id="5" name="Picture 4" descr="dark_blue_piec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70679" y="973665"/>
              <a:ext cx="1229979" cy="1560781"/>
            </a:xfrm>
            <a:prstGeom prst="rect">
              <a:avLst/>
            </a:prstGeom>
          </p:spPr>
        </p:pic>
        <p:sp>
          <p:nvSpPr>
            <p:cNvPr id="34" name="Rectangle 33"/>
            <p:cNvSpPr/>
            <p:nvPr/>
          </p:nvSpPr>
          <p:spPr>
            <a:xfrm>
              <a:off x="5647119" y="1298983"/>
              <a:ext cx="963428" cy="4287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ln w="0"/>
                  <a:solidFill>
                    <a:srgbClr val="FFFFFF"/>
                  </a:solidFill>
                  <a:latin typeface="Lato"/>
                </a:rPr>
                <a:t>Gestión</a:t>
              </a:r>
              <a:r>
                <a:rPr lang="en-US" sz="1200" dirty="0">
                  <a:ln w="0"/>
                  <a:solidFill>
                    <a:srgbClr val="FFFFFF"/>
                  </a:solidFill>
                  <a:latin typeface="Lato"/>
                </a:rPr>
                <a:t> </a:t>
              </a:r>
              <a:br>
                <a:rPr lang="en-US" sz="1200" dirty="0">
                  <a:ln w="0"/>
                  <a:solidFill>
                    <a:srgbClr val="FFFFFF"/>
                  </a:solidFill>
                  <a:latin typeface="Lato"/>
                </a:rPr>
              </a:br>
              <a:r>
                <a:rPr lang="en-US" sz="1200" dirty="0">
                  <a:ln w="0"/>
                  <a:solidFill>
                    <a:srgbClr val="FFFFFF"/>
                  </a:solidFill>
                  <a:latin typeface="Lato"/>
                </a:rPr>
                <a:t>de </a:t>
              </a:r>
              <a:r>
                <a:rPr lang="en-US" sz="1200" dirty="0" err="1">
                  <a:ln w="0"/>
                  <a:solidFill>
                    <a:srgbClr val="FFFFFF"/>
                  </a:solidFill>
                  <a:latin typeface="Lato"/>
                </a:rPr>
                <a:t>Procesos</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4" name="Group 13"/>
          <p:cNvGrpSpPr/>
          <p:nvPr/>
        </p:nvGrpSpPr>
        <p:grpSpPr>
          <a:xfrm>
            <a:off x="4960720" y="3045433"/>
            <a:ext cx="1314852" cy="1689129"/>
            <a:chOff x="5401150" y="3261225"/>
            <a:chExt cx="1221021" cy="1568589"/>
          </a:xfrm>
        </p:grpSpPr>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01150" y="3261225"/>
              <a:ext cx="1221021" cy="1568589"/>
            </a:xfrm>
            <a:prstGeom prst="rect">
              <a:avLst/>
            </a:prstGeom>
          </p:spPr>
        </p:pic>
        <p:sp>
          <p:nvSpPr>
            <p:cNvPr id="35" name="Rectangle 34"/>
            <p:cNvSpPr/>
            <p:nvPr/>
          </p:nvSpPr>
          <p:spPr>
            <a:xfrm>
              <a:off x="5425864" y="4003025"/>
              <a:ext cx="813269"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Content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FFFFFF"/>
                  </a:solidFill>
                  <a:effectLst/>
                  <a:uLnTx/>
                  <a:uFillTx/>
                  <a:latin typeface="Lato"/>
                  <a:ea typeface="+mn-ea"/>
                  <a:cs typeface="+mn-cs"/>
                </a:rPr>
                <a:t>Analytics</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4211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Tecnologías Transformación Digital</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63" y="1058142"/>
            <a:ext cx="6812140" cy="4003753"/>
          </a:xfrm>
          <a:prstGeom prst="rect">
            <a:avLst/>
          </a:prstGeom>
        </p:spPr>
      </p:pic>
      <p:sp>
        <p:nvSpPr>
          <p:cNvPr id="4" name="CuadroTexto 3"/>
          <p:cNvSpPr txBox="1"/>
          <p:nvPr/>
        </p:nvSpPr>
        <p:spPr>
          <a:xfrm>
            <a:off x="7187848" y="4161034"/>
            <a:ext cx="1544012" cy="369332"/>
          </a:xfrm>
          <a:prstGeom prst="rect">
            <a:avLst/>
          </a:prstGeom>
          <a:noFill/>
        </p:spPr>
        <p:txBody>
          <a:bodyPr wrap="none" rtlCol="0">
            <a:spAutoFit/>
          </a:bodyPr>
          <a:lstStyle/>
          <a:p>
            <a:r>
              <a:rPr lang="es-CL" sz="900" b="1" dirty="0" err="1">
                <a:solidFill>
                  <a:schemeClr val="accent1"/>
                </a:solidFill>
              </a:rPr>
              <a:t>Source</a:t>
            </a:r>
            <a:r>
              <a:rPr lang="es-CL" sz="900" dirty="0"/>
              <a:t>: </a:t>
            </a:r>
            <a:br>
              <a:rPr lang="es-CL" sz="900" dirty="0"/>
            </a:br>
            <a:r>
              <a:rPr lang="es-CL" sz="900" dirty="0" err="1"/>
              <a:t>Deloitte</a:t>
            </a:r>
            <a:r>
              <a:rPr lang="es-CL" sz="900" dirty="0"/>
              <a:t> Tech </a:t>
            </a:r>
            <a:r>
              <a:rPr lang="es-CL" sz="900" dirty="0" err="1"/>
              <a:t>Trends</a:t>
            </a:r>
            <a:r>
              <a:rPr lang="es-CL" sz="900" dirty="0"/>
              <a:t> 2019</a:t>
            </a:r>
          </a:p>
        </p:txBody>
      </p:sp>
    </p:spTree>
    <p:extLst>
      <p:ext uri="{BB962C8B-B14F-4D97-AF65-F5344CB8AC3E}">
        <p14:creationId xmlns:p14="http://schemas.microsoft.com/office/powerpoint/2010/main" val="397359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Uso adecuado de la tecnología</a:t>
            </a:r>
          </a:p>
        </p:txBody>
      </p:sp>
      <p:pic>
        <p:nvPicPr>
          <p:cNvPr id="4" name="Imagen 3"/>
          <p:cNvPicPr>
            <a:picLocks noChangeAspect="1"/>
          </p:cNvPicPr>
          <p:nvPr/>
        </p:nvPicPr>
        <p:blipFill>
          <a:blip r:embed="rId2"/>
          <a:stretch>
            <a:fillRect/>
          </a:stretch>
        </p:blipFill>
        <p:spPr>
          <a:xfrm>
            <a:off x="1558354" y="1501578"/>
            <a:ext cx="2266950" cy="1133475"/>
          </a:xfrm>
          <a:prstGeom prst="rect">
            <a:avLst/>
          </a:prstGeom>
        </p:spPr>
      </p:pic>
      <p:pic>
        <p:nvPicPr>
          <p:cNvPr id="27652" name="Picture 4" descr="Resultado de imagen para iron mountai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400" y="1382514"/>
            <a:ext cx="27432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hlinkClick r:id="rId4" action="ppaction://hlinkfile"/>
          </p:cNvPr>
          <p:cNvPicPr>
            <a:picLocks noChangeAspect="1"/>
          </p:cNvPicPr>
          <p:nvPr/>
        </p:nvPicPr>
        <p:blipFill>
          <a:blip r:embed="rId5"/>
          <a:stretch>
            <a:fillRect/>
          </a:stretch>
        </p:blipFill>
        <p:spPr>
          <a:xfrm>
            <a:off x="2840118" y="2754115"/>
            <a:ext cx="3521423" cy="1971997"/>
          </a:xfrm>
          <a:prstGeom prst="rect">
            <a:avLst/>
          </a:prstGeom>
        </p:spPr>
      </p:pic>
    </p:spTree>
    <p:extLst>
      <p:ext uri="{BB962C8B-B14F-4D97-AF65-F5344CB8AC3E}">
        <p14:creationId xmlns:p14="http://schemas.microsoft.com/office/powerpoint/2010/main" val="143609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2"/>
          <p:cNvSpPr>
            <a:spLocks noGrp="1"/>
          </p:cNvSpPr>
          <p:nvPr>
            <p:ph type="title"/>
          </p:nvPr>
        </p:nvSpPr>
        <p:spPr>
          <a:xfrm>
            <a:off x="640525" y="195944"/>
            <a:ext cx="8184976" cy="994172"/>
          </a:xfrm>
        </p:spPr>
        <p:txBody>
          <a:bodyPr vert="horz" lIns="91440" tIns="45720" rIns="91440" bIns="45720" rtlCol="0" anchor="ctr">
            <a:noAutofit/>
          </a:bodyPr>
          <a:lstStyle/>
          <a:p>
            <a:r>
              <a:rPr lang="es-CL" sz="3200" dirty="0"/>
              <a:t>Transformación Digital: Tecnología</a:t>
            </a:r>
          </a:p>
        </p:txBody>
      </p:sp>
      <p:grpSp>
        <p:nvGrpSpPr>
          <p:cNvPr id="43" name="Group 42"/>
          <p:cNvGrpSpPr/>
          <p:nvPr/>
        </p:nvGrpSpPr>
        <p:grpSpPr>
          <a:xfrm>
            <a:off x="2891618" y="1278761"/>
            <a:ext cx="3360764" cy="3360763"/>
            <a:chOff x="1027113" y="1023938"/>
            <a:chExt cx="4937760" cy="4937759"/>
          </a:xfrm>
        </p:grpSpPr>
        <p:grpSp>
          <p:nvGrpSpPr>
            <p:cNvPr id="19" name="Group 4"/>
            <p:cNvGrpSpPr>
              <a:grpSpLocks noChangeAspect="1"/>
            </p:cNvGrpSpPr>
            <p:nvPr/>
          </p:nvGrpSpPr>
          <p:grpSpPr bwMode="auto">
            <a:xfrm>
              <a:off x="1027113" y="1023938"/>
              <a:ext cx="4937760" cy="4937759"/>
              <a:chOff x="647" y="645"/>
              <a:chExt cx="3126" cy="3126"/>
            </a:xfrm>
          </p:grpSpPr>
          <p:sp>
            <p:nvSpPr>
              <p:cNvPr id="21" name="Freeform 5"/>
              <p:cNvSpPr>
                <a:spLocks/>
              </p:cNvSpPr>
              <p:nvPr/>
            </p:nvSpPr>
            <p:spPr bwMode="auto">
              <a:xfrm>
                <a:off x="738" y="645"/>
                <a:ext cx="1644" cy="1299"/>
              </a:xfrm>
              <a:custGeom>
                <a:avLst/>
                <a:gdLst>
                  <a:gd name="T0" fmla="*/ 285 w 559"/>
                  <a:gd name="T1" fmla="*/ 442 h 442"/>
                  <a:gd name="T2" fmla="*/ 210 w 559"/>
                  <a:gd name="T3" fmla="*/ 415 h 442"/>
                  <a:gd name="T4" fmla="*/ 145 w 559"/>
                  <a:gd name="T5" fmla="*/ 335 h 442"/>
                  <a:gd name="T6" fmla="*/ 79 w 559"/>
                  <a:gd name="T7" fmla="*/ 379 h 442"/>
                  <a:gd name="T8" fmla="*/ 3 w 559"/>
                  <a:gd name="T9" fmla="*/ 355 h 442"/>
                  <a:gd name="T10" fmla="*/ 0 w 559"/>
                  <a:gd name="T11" fmla="*/ 350 h 442"/>
                  <a:gd name="T12" fmla="*/ 492 w 559"/>
                  <a:gd name="T13" fmla="*/ 0 h 442"/>
                  <a:gd name="T14" fmla="*/ 495 w 559"/>
                  <a:gd name="T15" fmla="*/ 1 h 442"/>
                  <a:gd name="T16" fmla="*/ 496 w 559"/>
                  <a:gd name="T17" fmla="*/ 90 h 442"/>
                  <a:gd name="T18" fmla="*/ 500 w 559"/>
                  <a:gd name="T19" fmla="*/ 94 h 442"/>
                  <a:gd name="T20" fmla="*/ 500 w 559"/>
                  <a:gd name="T21" fmla="*/ 213 h 442"/>
                  <a:gd name="T22" fmla="*/ 496 w 559"/>
                  <a:gd name="T23" fmla="*/ 217 h 442"/>
                  <a:gd name="T24" fmla="*/ 492 w 559"/>
                  <a:gd name="T25" fmla="*/ 302 h 442"/>
                  <a:gd name="T26" fmla="*/ 489 w 559"/>
                  <a:gd name="T27" fmla="*/ 302 h 442"/>
                  <a:gd name="T28" fmla="*/ 481 w 559"/>
                  <a:gd name="T29" fmla="*/ 303 h 442"/>
                  <a:gd name="T30" fmla="*/ 477 w 559"/>
                  <a:gd name="T31" fmla="*/ 303 h 442"/>
                  <a:gd name="T32" fmla="*/ 468 w 559"/>
                  <a:gd name="T33" fmla="*/ 304 h 442"/>
                  <a:gd name="T34" fmla="*/ 461 w 559"/>
                  <a:gd name="T35" fmla="*/ 305 h 442"/>
                  <a:gd name="T36" fmla="*/ 455 w 559"/>
                  <a:gd name="T37" fmla="*/ 306 h 442"/>
                  <a:gd name="T38" fmla="*/ 446 w 559"/>
                  <a:gd name="T39" fmla="*/ 308 h 442"/>
                  <a:gd name="T40" fmla="*/ 442 w 559"/>
                  <a:gd name="T41" fmla="*/ 309 h 442"/>
                  <a:gd name="T42" fmla="*/ 434 w 559"/>
                  <a:gd name="T43" fmla="*/ 312 h 442"/>
                  <a:gd name="T44" fmla="*/ 425 w 559"/>
                  <a:gd name="T45" fmla="*/ 315 h 442"/>
                  <a:gd name="T46" fmla="*/ 417 w 559"/>
                  <a:gd name="T47" fmla="*/ 318 h 442"/>
                  <a:gd name="T48" fmla="*/ 409 w 559"/>
                  <a:gd name="T49" fmla="*/ 321 h 442"/>
                  <a:gd name="T50" fmla="*/ 401 w 559"/>
                  <a:gd name="T51" fmla="*/ 325 h 442"/>
                  <a:gd name="T52" fmla="*/ 393 w 559"/>
                  <a:gd name="T53" fmla="*/ 328 h 442"/>
                  <a:gd name="T54" fmla="*/ 385 w 559"/>
                  <a:gd name="T55" fmla="*/ 333 h 442"/>
                  <a:gd name="T56" fmla="*/ 378 w 559"/>
                  <a:gd name="T57" fmla="*/ 337 h 442"/>
                  <a:gd name="T58" fmla="*/ 371 w 559"/>
                  <a:gd name="T59" fmla="*/ 342 h 442"/>
                  <a:gd name="T60" fmla="*/ 364 w 559"/>
                  <a:gd name="T61" fmla="*/ 347 h 442"/>
                  <a:gd name="T62" fmla="*/ 357 w 559"/>
                  <a:gd name="T63" fmla="*/ 352 h 442"/>
                  <a:gd name="T64" fmla="*/ 350 w 559"/>
                  <a:gd name="T65" fmla="*/ 358 h 442"/>
                  <a:gd name="T66" fmla="*/ 344 w 559"/>
                  <a:gd name="T67" fmla="*/ 363 h 442"/>
                  <a:gd name="T68" fmla="*/ 338 w 559"/>
                  <a:gd name="T69" fmla="*/ 369 h 442"/>
                  <a:gd name="T70" fmla="*/ 289 w 559"/>
                  <a:gd name="T71"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9" h="442">
                    <a:moveTo>
                      <a:pt x="286" y="442"/>
                    </a:moveTo>
                    <a:cubicBezTo>
                      <a:pt x="285" y="442"/>
                      <a:pt x="285" y="442"/>
                      <a:pt x="285" y="442"/>
                    </a:cubicBezTo>
                    <a:cubicBezTo>
                      <a:pt x="213" y="420"/>
                      <a:pt x="213" y="420"/>
                      <a:pt x="213" y="420"/>
                    </a:cubicBezTo>
                    <a:cubicBezTo>
                      <a:pt x="211" y="419"/>
                      <a:pt x="210" y="417"/>
                      <a:pt x="210" y="415"/>
                    </a:cubicBezTo>
                    <a:cubicBezTo>
                      <a:pt x="211" y="411"/>
                      <a:pt x="212" y="406"/>
                      <a:pt x="212" y="402"/>
                    </a:cubicBezTo>
                    <a:cubicBezTo>
                      <a:pt x="212" y="365"/>
                      <a:pt x="182" y="335"/>
                      <a:pt x="145" y="335"/>
                    </a:cubicBezTo>
                    <a:cubicBezTo>
                      <a:pt x="118" y="335"/>
                      <a:pt x="93" y="351"/>
                      <a:pt x="83" y="376"/>
                    </a:cubicBezTo>
                    <a:cubicBezTo>
                      <a:pt x="82" y="378"/>
                      <a:pt x="81" y="379"/>
                      <a:pt x="79" y="379"/>
                    </a:cubicBezTo>
                    <a:cubicBezTo>
                      <a:pt x="79" y="379"/>
                      <a:pt x="78" y="379"/>
                      <a:pt x="78" y="378"/>
                    </a:cubicBezTo>
                    <a:cubicBezTo>
                      <a:pt x="3" y="355"/>
                      <a:pt x="3" y="355"/>
                      <a:pt x="3" y="355"/>
                    </a:cubicBezTo>
                    <a:cubicBezTo>
                      <a:pt x="2" y="355"/>
                      <a:pt x="1" y="354"/>
                      <a:pt x="0" y="353"/>
                    </a:cubicBezTo>
                    <a:cubicBezTo>
                      <a:pt x="0" y="352"/>
                      <a:pt x="0" y="351"/>
                      <a:pt x="0" y="350"/>
                    </a:cubicBezTo>
                    <a:cubicBezTo>
                      <a:pt x="37" y="249"/>
                      <a:pt x="103" y="162"/>
                      <a:pt x="191" y="99"/>
                    </a:cubicBezTo>
                    <a:cubicBezTo>
                      <a:pt x="280" y="36"/>
                      <a:pt x="384" y="2"/>
                      <a:pt x="492" y="0"/>
                    </a:cubicBezTo>
                    <a:cubicBezTo>
                      <a:pt x="492" y="0"/>
                      <a:pt x="492" y="0"/>
                      <a:pt x="492" y="0"/>
                    </a:cubicBezTo>
                    <a:cubicBezTo>
                      <a:pt x="493" y="0"/>
                      <a:pt x="494" y="0"/>
                      <a:pt x="495" y="1"/>
                    </a:cubicBezTo>
                    <a:cubicBezTo>
                      <a:pt x="495" y="2"/>
                      <a:pt x="496" y="3"/>
                      <a:pt x="496" y="4"/>
                    </a:cubicBezTo>
                    <a:cubicBezTo>
                      <a:pt x="496" y="90"/>
                      <a:pt x="496" y="90"/>
                      <a:pt x="496" y="90"/>
                    </a:cubicBezTo>
                    <a:cubicBezTo>
                      <a:pt x="496" y="93"/>
                      <a:pt x="498" y="94"/>
                      <a:pt x="500" y="94"/>
                    </a:cubicBezTo>
                    <a:cubicBezTo>
                      <a:pt x="500" y="94"/>
                      <a:pt x="500" y="94"/>
                      <a:pt x="500" y="94"/>
                    </a:cubicBezTo>
                    <a:cubicBezTo>
                      <a:pt x="533" y="95"/>
                      <a:pt x="559" y="121"/>
                      <a:pt x="559" y="154"/>
                    </a:cubicBezTo>
                    <a:cubicBezTo>
                      <a:pt x="559" y="186"/>
                      <a:pt x="533" y="213"/>
                      <a:pt x="500" y="213"/>
                    </a:cubicBezTo>
                    <a:cubicBezTo>
                      <a:pt x="500" y="213"/>
                      <a:pt x="500" y="213"/>
                      <a:pt x="500" y="213"/>
                    </a:cubicBezTo>
                    <a:cubicBezTo>
                      <a:pt x="498" y="213"/>
                      <a:pt x="496" y="214"/>
                      <a:pt x="496" y="217"/>
                    </a:cubicBezTo>
                    <a:cubicBezTo>
                      <a:pt x="496" y="298"/>
                      <a:pt x="496" y="298"/>
                      <a:pt x="496" y="298"/>
                    </a:cubicBezTo>
                    <a:cubicBezTo>
                      <a:pt x="496" y="300"/>
                      <a:pt x="494" y="302"/>
                      <a:pt x="492" y="302"/>
                    </a:cubicBezTo>
                    <a:cubicBezTo>
                      <a:pt x="491" y="302"/>
                      <a:pt x="491" y="302"/>
                      <a:pt x="491" y="302"/>
                    </a:cubicBezTo>
                    <a:cubicBezTo>
                      <a:pt x="490" y="302"/>
                      <a:pt x="489" y="302"/>
                      <a:pt x="489" y="302"/>
                    </a:cubicBezTo>
                    <a:cubicBezTo>
                      <a:pt x="487" y="302"/>
                      <a:pt x="487" y="302"/>
                      <a:pt x="487" y="302"/>
                    </a:cubicBezTo>
                    <a:cubicBezTo>
                      <a:pt x="485" y="303"/>
                      <a:pt x="483" y="303"/>
                      <a:pt x="481" y="303"/>
                    </a:cubicBezTo>
                    <a:cubicBezTo>
                      <a:pt x="481" y="303"/>
                      <a:pt x="480" y="303"/>
                      <a:pt x="479" y="303"/>
                    </a:cubicBezTo>
                    <a:cubicBezTo>
                      <a:pt x="477" y="303"/>
                      <a:pt x="477" y="303"/>
                      <a:pt x="477" y="303"/>
                    </a:cubicBezTo>
                    <a:cubicBezTo>
                      <a:pt x="476" y="303"/>
                      <a:pt x="474" y="303"/>
                      <a:pt x="472" y="304"/>
                    </a:cubicBezTo>
                    <a:cubicBezTo>
                      <a:pt x="472" y="304"/>
                      <a:pt x="468" y="304"/>
                      <a:pt x="468" y="304"/>
                    </a:cubicBezTo>
                    <a:cubicBezTo>
                      <a:pt x="466" y="305"/>
                      <a:pt x="465" y="305"/>
                      <a:pt x="464" y="305"/>
                    </a:cubicBezTo>
                    <a:cubicBezTo>
                      <a:pt x="463" y="305"/>
                      <a:pt x="462" y="305"/>
                      <a:pt x="461" y="305"/>
                    </a:cubicBezTo>
                    <a:cubicBezTo>
                      <a:pt x="459" y="306"/>
                      <a:pt x="459" y="306"/>
                      <a:pt x="459" y="306"/>
                    </a:cubicBezTo>
                    <a:cubicBezTo>
                      <a:pt x="457" y="306"/>
                      <a:pt x="456" y="306"/>
                      <a:pt x="455" y="306"/>
                    </a:cubicBezTo>
                    <a:cubicBezTo>
                      <a:pt x="454" y="307"/>
                      <a:pt x="450" y="308"/>
                      <a:pt x="450" y="308"/>
                    </a:cubicBezTo>
                    <a:cubicBezTo>
                      <a:pt x="448" y="308"/>
                      <a:pt x="447" y="308"/>
                      <a:pt x="446" y="308"/>
                    </a:cubicBezTo>
                    <a:cubicBezTo>
                      <a:pt x="445" y="309"/>
                      <a:pt x="444" y="309"/>
                      <a:pt x="443" y="309"/>
                    </a:cubicBezTo>
                    <a:cubicBezTo>
                      <a:pt x="442" y="309"/>
                      <a:pt x="442" y="309"/>
                      <a:pt x="442" y="309"/>
                    </a:cubicBezTo>
                    <a:cubicBezTo>
                      <a:pt x="440" y="310"/>
                      <a:pt x="439" y="310"/>
                      <a:pt x="438" y="311"/>
                    </a:cubicBezTo>
                    <a:cubicBezTo>
                      <a:pt x="436" y="311"/>
                      <a:pt x="435" y="311"/>
                      <a:pt x="434" y="312"/>
                    </a:cubicBezTo>
                    <a:cubicBezTo>
                      <a:pt x="432" y="312"/>
                      <a:pt x="431" y="313"/>
                      <a:pt x="429" y="313"/>
                    </a:cubicBezTo>
                    <a:cubicBezTo>
                      <a:pt x="428" y="314"/>
                      <a:pt x="426" y="314"/>
                      <a:pt x="425" y="315"/>
                    </a:cubicBezTo>
                    <a:cubicBezTo>
                      <a:pt x="424" y="315"/>
                      <a:pt x="422" y="316"/>
                      <a:pt x="421" y="316"/>
                    </a:cubicBezTo>
                    <a:cubicBezTo>
                      <a:pt x="420" y="317"/>
                      <a:pt x="418" y="317"/>
                      <a:pt x="417" y="318"/>
                    </a:cubicBezTo>
                    <a:cubicBezTo>
                      <a:pt x="415" y="318"/>
                      <a:pt x="414" y="319"/>
                      <a:pt x="413" y="319"/>
                    </a:cubicBezTo>
                    <a:cubicBezTo>
                      <a:pt x="412" y="320"/>
                      <a:pt x="410" y="320"/>
                      <a:pt x="409" y="321"/>
                    </a:cubicBezTo>
                    <a:cubicBezTo>
                      <a:pt x="407" y="322"/>
                      <a:pt x="406" y="322"/>
                      <a:pt x="405" y="323"/>
                    </a:cubicBezTo>
                    <a:cubicBezTo>
                      <a:pt x="404" y="323"/>
                      <a:pt x="402" y="324"/>
                      <a:pt x="401" y="325"/>
                    </a:cubicBezTo>
                    <a:cubicBezTo>
                      <a:pt x="400" y="325"/>
                      <a:pt x="398" y="326"/>
                      <a:pt x="397" y="326"/>
                    </a:cubicBezTo>
                    <a:cubicBezTo>
                      <a:pt x="396" y="327"/>
                      <a:pt x="394" y="328"/>
                      <a:pt x="393" y="328"/>
                    </a:cubicBezTo>
                    <a:cubicBezTo>
                      <a:pt x="392" y="329"/>
                      <a:pt x="391" y="330"/>
                      <a:pt x="390" y="330"/>
                    </a:cubicBezTo>
                    <a:cubicBezTo>
                      <a:pt x="388" y="331"/>
                      <a:pt x="387" y="332"/>
                      <a:pt x="385" y="333"/>
                    </a:cubicBezTo>
                    <a:cubicBezTo>
                      <a:pt x="383" y="334"/>
                      <a:pt x="383" y="334"/>
                      <a:pt x="383" y="334"/>
                    </a:cubicBezTo>
                    <a:cubicBezTo>
                      <a:pt x="381" y="335"/>
                      <a:pt x="379" y="336"/>
                      <a:pt x="378" y="337"/>
                    </a:cubicBezTo>
                    <a:cubicBezTo>
                      <a:pt x="375" y="339"/>
                      <a:pt x="375" y="339"/>
                      <a:pt x="375" y="339"/>
                    </a:cubicBezTo>
                    <a:cubicBezTo>
                      <a:pt x="374" y="340"/>
                      <a:pt x="372" y="341"/>
                      <a:pt x="371" y="342"/>
                    </a:cubicBezTo>
                    <a:cubicBezTo>
                      <a:pt x="368" y="344"/>
                      <a:pt x="368" y="344"/>
                      <a:pt x="368" y="344"/>
                    </a:cubicBezTo>
                    <a:cubicBezTo>
                      <a:pt x="367" y="345"/>
                      <a:pt x="365" y="346"/>
                      <a:pt x="364" y="347"/>
                    </a:cubicBezTo>
                    <a:cubicBezTo>
                      <a:pt x="363" y="347"/>
                      <a:pt x="362" y="348"/>
                      <a:pt x="361" y="349"/>
                    </a:cubicBezTo>
                    <a:cubicBezTo>
                      <a:pt x="360" y="350"/>
                      <a:pt x="358" y="351"/>
                      <a:pt x="357" y="352"/>
                    </a:cubicBezTo>
                    <a:cubicBezTo>
                      <a:pt x="355" y="354"/>
                      <a:pt x="355" y="354"/>
                      <a:pt x="355" y="354"/>
                    </a:cubicBezTo>
                    <a:cubicBezTo>
                      <a:pt x="353" y="355"/>
                      <a:pt x="352" y="356"/>
                      <a:pt x="350" y="358"/>
                    </a:cubicBezTo>
                    <a:cubicBezTo>
                      <a:pt x="349" y="359"/>
                      <a:pt x="349" y="359"/>
                      <a:pt x="349" y="359"/>
                    </a:cubicBezTo>
                    <a:cubicBezTo>
                      <a:pt x="347" y="360"/>
                      <a:pt x="345" y="362"/>
                      <a:pt x="344" y="363"/>
                    </a:cubicBezTo>
                    <a:cubicBezTo>
                      <a:pt x="343" y="364"/>
                      <a:pt x="343" y="364"/>
                      <a:pt x="343" y="364"/>
                    </a:cubicBezTo>
                    <a:cubicBezTo>
                      <a:pt x="341" y="366"/>
                      <a:pt x="339" y="368"/>
                      <a:pt x="338" y="369"/>
                    </a:cubicBezTo>
                    <a:cubicBezTo>
                      <a:pt x="337" y="370"/>
                      <a:pt x="337" y="370"/>
                      <a:pt x="337" y="370"/>
                    </a:cubicBezTo>
                    <a:cubicBezTo>
                      <a:pt x="317" y="390"/>
                      <a:pt x="301" y="414"/>
                      <a:pt x="289" y="440"/>
                    </a:cubicBezTo>
                    <a:cubicBezTo>
                      <a:pt x="289" y="441"/>
                      <a:pt x="287" y="442"/>
                      <a:pt x="286" y="44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22" name="Freeform 6"/>
              <p:cNvSpPr>
                <a:spLocks/>
              </p:cNvSpPr>
              <p:nvPr/>
            </p:nvSpPr>
            <p:spPr bwMode="auto">
              <a:xfrm>
                <a:off x="2220" y="645"/>
                <a:ext cx="1462" cy="1360"/>
              </a:xfrm>
              <a:custGeom>
                <a:avLst/>
                <a:gdLst>
                  <a:gd name="T0" fmla="*/ 353 w 497"/>
                  <a:gd name="T1" fmla="*/ 463 h 463"/>
                  <a:gd name="T2" fmla="*/ 296 w 497"/>
                  <a:gd name="T3" fmla="*/ 420 h 463"/>
                  <a:gd name="T4" fmla="*/ 295 w 497"/>
                  <a:gd name="T5" fmla="*/ 418 h 463"/>
                  <a:gd name="T6" fmla="*/ 293 w 497"/>
                  <a:gd name="T7" fmla="*/ 417 h 463"/>
                  <a:gd name="T8" fmla="*/ 291 w 497"/>
                  <a:gd name="T9" fmla="*/ 417 h 463"/>
                  <a:gd name="T10" fmla="*/ 211 w 497"/>
                  <a:gd name="T11" fmla="*/ 442 h 463"/>
                  <a:gd name="T12" fmla="*/ 210 w 497"/>
                  <a:gd name="T13" fmla="*/ 442 h 463"/>
                  <a:gd name="T14" fmla="*/ 207 w 497"/>
                  <a:gd name="T15" fmla="*/ 440 h 463"/>
                  <a:gd name="T16" fmla="*/ 5 w 497"/>
                  <a:gd name="T17" fmla="*/ 302 h 463"/>
                  <a:gd name="T18" fmla="*/ 4 w 497"/>
                  <a:gd name="T19" fmla="*/ 302 h 463"/>
                  <a:gd name="T20" fmla="*/ 0 w 497"/>
                  <a:gd name="T21" fmla="*/ 298 h 463"/>
                  <a:gd name="T22" fmla="*/ 0 w 497"/>
                  <a:gd name="T23" fmla="*/ 224 h 463"/>
                  <a:gd name="T24" fmla="*/ 3 w 497"/>
                  <a:gd name="T25" fmla="*/ 220 h 463"/>
                  <a:gd name="T26" fmla="*/ 63 w 497"/>
                  <a:gd name="T27" fmla="*/ 154 h 463"/>
                  <a:gd name="T28" fmla="*/ 3 w 497"/>
                  <a:gd name="T29" fmla="*/ 87 h 463"/>
                  <a:gd name="T30" fmla="*/ 0 w 497"/>
                  <a:gd name="T31" fmla="*/ 83 h 463"/>
                  <a:gd name="T32" fmla="*/ 0 w 497"/>
                  <a:gd name="T33" fmla="*/ 4 h 463"/>
                  <a:gd name="T34" fmla="*/ 4 w 497"/>
                  <a:gd name="T35" fmla="*/ 0 h 463"/>
                  <a:gd name="T36" fmla="*/ 4 w 497"/>
                  <a:gd name="T37" fmla="*/ 0 h 463"/>
                  <a:gd name="T38" fmla="*/ 5 w 497"/>
                  <a:gd name="T39" fmla="*/ 0 h 463"/>
                  <a:gd name="T40" fmla="*/ 496 w 497"/>
                  <a:gd name="T41" fmla="*/ 350 h 463"/>
                  <a:gd name="T42" fmla="*/ 496 w 497"/>
                  <a:gd name="T43" fmla="*/ 354 h 463"/>
                  <a:gd name="T44" fmla="*/ 494 w 497"/>
                  <a:gd name="T45" fmla="*/ 356 h 463"/>
                  <a:gd name="T46" fmla="*/ 412 w 497"/>
                  <a:gd name="T47" fmla="*/ 381 h 463"/>
                  <a:gd name="T48" fmla="*/ 410 w 497"/>
                  <a:gd name="T49" fmla="*/ 383 h 463"/>
                  <a:gd name="T50" fmla="*/ 409 w 497"/>
                  <a:gd name="T51" fmla="*/ 386 h 463"/>
                  <a:gd name="T52" fmla="*/ 412 w 497"/>
                  <a:gd name="T53" fmla="*/ 404 h 463"/>
                  <a:gd name="T54" fmla="*/ 353 w 497"/>
                  <a:gd name="T55"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463">
                    <a:moveTo>
                      <a:pt x="353" y="463"/>
                    </a:moveTo>
                    <a:cubicBezTo>
                      <a:pt x="327" y="463"/>
                      <a:pt x="304" y="446"/>
                      <a:pt x="296" y="420"/>
                    </a:cubicBezTo>
                    <a:cubicBezTo>
                      <a:pt x="296" y="419"/>
                      <a:pt x="295" y="418"/>
                      <a:pt x="295" y="418"/>
                    </a:cubicBezTo>
                    <a:cubicBezTo>
                      <a:pt x="294" y="417"/>
                      <a:pt x="293" y="417"/>
                      <a:pt x="293" y="417"/>
                    </a:cubicBezTo>
                    <a:cubicBezTo>
                      <a:pt x="292" y="417"/>
                      <a:pt x="292" y="417"/>
                      <a:pt x="291" y="417"/>
                    </a:cubicBezTo>
                    <a:cubicBezTo>
                      <a:pt x="211" y="442"/>
                      <a:pt x="211" y="442"/>
                      <a:pt x="211" y="442"/>
                    </a:cubicBezTo>
                    <a:cubicBezTo>
                      <a:pt x="211" y="442"/>
                      <a:pt x="211" y="442"/>
                      <a:pt x="210" y="442"/>
                    </a:cubicBezTo>
                    <a:cubicBezTo>
                      <a:pt x="209" y="442"/>
                      <a:pt x="207" y="441"/>
                      <a:pt x="207" y="440"/>
                    </a:cubicBezTo>
                    <a:cubicBezTo>
                      <a:pt x="171" y="360"/>
                      <a:pt x="92" y="306"/>
                      <a:pt x="5" y="302"/>
                    </a:cubicBezTo>
                    <a:cubicBezTo>
                      <a:pt x="4" y="302"/>
                      <a:pt x="4" y="302"/>
                      <a:pt x="4" y="302"/>
                    </a:cubicBezTo>
                    <a:cubicBezTo>
                      <a:pt x="1" y="302"/>
                      <a:pt x="0" y="300"/>
                      <a:pt x="0" y="298"/>
                    </a:cubicBezTo>
                    <a:cubicBezTo>
                      <a:pt x="0" y="224"/>
                      <a:pt x="0" y="224"/>
                      <a:pt x="0" y="224"/>
                    </a:cubicBezTo>
                    <a:cubicBezTo>
                      <a:pt x="0" y="222"/>
                      <a:pt x="1" y="221"/>
                      <a:pt x="3" y="220"/>
                    </a:cubicBezTo>
                    <a:cubicBezTo>
                      <a:pt x="37" y="217"/>
                      <a:pt x="63" y="188"/>
                      <a:pt x="63" y="154"/>
                    </a:cubicBezTo>
                    <a:cubicBezTo>
                      <a:pt x="63" y="119"/>
                      <a:pt x="37" y="91"/>
                      <a:pt x="3" y="87"/>
                    </a:cubicBezTo>
                    <a:cubicBezTo>
                      <a:pt x="1" y="87"/>
                      <a:pt x="0" y="85"/>
                      <a:pt x="0" y="83"/>
                    </a:cubicBezTo>
                    <a:cubicBezTo>
                      <a:pt x="0" y="4"/>
                      <a:pt x="0" y="4"/>
                      <a:pt x="0" y="4"/>
                    </a:cubicBezTo>
                    <a:cubicBezTo>
                      <a:pt x="0" y="2"/>
                      <a:pt x="2" y="0"/>
                      <a:pt x="4" y="0"/>
                    </a:cubicBezTo>
                    <a:cubicBezTo>
                      <a:pt x="4" y="0"/>
                      <a:pt x="4" y="0"/>
                      <a:pt x="4" y="0"/>
                    </a:cubicBezTo>
                    <a:cubicBezTo>
                      <a:pt x="5" y="0"/>
                      <a:pt x="5" y="0"/>
                      <a:pt x="5" y="0"/>
                    </a:cubicBezTo>
                    <a:cubicBezTo>
                      <a:pt x="224" y="4"/>
                      <a:pt x="421" y="145"/>
                      <a:pt x="496" y="350"/>
                    </a:cubicBezTo>
                    <a:cubicBezTo>
                      <a:pt x="497" y="351"/>
                      <a:pt x="496" y="353"/>
                      <a:pt x="496" y="354"/>
                    </a:cubicBezTo>
                    <a:cubicBezTo>
                      <a:pt x="495" y="355"/>
                      <a:pt x="495" y="355"/>
                      <a:pt x="494" y="356"/>
                    </a:cubicBezTo>
                    <a:cubicBezTo>
                      <a:pt x="412" y="381"/>
                      <a:pt x="412" y="381"/>
                      <a:pt x="412" y="381"/>
                    </a:cubicBezTo>
                    <a:cubicBezTo>
                      <a:pt x="411" y="381"/>
                      <a:pt x="410" y="382"/>
                      <a:pt x="410" y="383"/>
                    </a:cubicBezTo>
                    <a:cubicBezTo>
                      <a:pt x="409" y="383"/>
                      <a:pt x="409" y="385"/>
                      <a:pt x="409" y="386"/>
                    </a:cubicBezTo>
                    <a:cubicBezTo>
                      <a:pt x="411" y="392"/>
                      <a:pt x="412" y="398"/>
                      <a:pt x="412" y="404"/>
                    </a:cubicBezTo>
                    <a:cubicBezTo>
                      <a:pt x="412" y="437"/>
                      <a:pt x="386" y="463"/>
                      <a:pt x="353" y="46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23" name="Freeform 7"/>
              <p:cNvSpPr>
                <a:spLocks/>
              </p:cNvSpPr>
              <p:nvPr/>
            </p:nvSpPr>
            <p:spPr bwMode="auto">
              <a:xfrm>
                <a:off x="2623" y="1712"/>
                <a:ext cx="1150" cy="1745"/>
              </a:xfrm>
              <a:custGeom>
                <a:avLst/>
                <a:gdLst>
                  <a:gd name="T0" fmla="*/ 177 w 391"/>
                  <a:gd name="T1" fmla="*/ 594 h 594"/>
                  <a:gd name="T2" fmla="*/ 177 w 391"/>
                  <a:gd name="T3" fmla="*/ 594 h 594"/>
                  <a:gd name="T4" fmla="*/ 174 w 391"/>
                  <a:gd name="T5" fmla="*/ 593 h 594"/>
                  <a:gd name="T6" fmla="*/ 122 w 391"/>
                  <a:gd name="T7" fmla="*/ 521 h 594"/>
                  <a:gd name="T8" fmla="*/ 119 w 391"/>
                  <a:gd name="T9" fmla="*/ 519 h 594"/>
                  <a:gd name="T10" fmla="*/ 119 w 391"/>
                  <a:gd name="T11" fmla="*/ 519 h 594"/>
                  <a:gd name="T12" fmla="*/ 116 w 391"/>
                  <a:gd name="T13" fmla="*/ 520 h 594"/>
                  <a:gd name="T14" fmla="*/ 82 w 391"/>
                  <a:gd name="T15" fmla="*/ 531 h 594"/>
                  <a:gd name="T16" fmla="*/ 23 w 391"/>
                  <a:gd name="T17" fmla="*/ 472 h 594"/>
                  <a:gd name="T18" fmla="*/ 47 w 391"/>
                  <a:gd name="T19" fmla="*/ 424 h 594"/>
                  <a:gd name="T20" fmla="*/ 49 w 391"/>
                  <a:gd name="T21" fmla="*/ 422 h 594"/>
                  <a:gd name="T22" fmla="*/ 48 w 391"/>
                  <a:gd name="T23" fmla="*/ 419 h 594"/>
                  <a:gd name="T24" fmla="*/ 1 w 391"/>
                  <a:gd name="T25" fmla="*/ 354 h 594"/>
                  <a:gd name="T26" fmla="*/ 2 w 391"/>
                  <a:gd name="T27" fmla="*/ 349 h 594"/>
                  <a:gd name="T28" fmla="*/ 12 w 391"/>
                  <a:gd name="T29" fmla="*/ 340 h 594"/>
                  <a:gd name="T30" fmla="*/ 12 w 391"/>
                  <a:gd name="T31" fmla="*/ 340 h 594"/>
                  <a:gd name="T32" fmla="*/ 15 w 391"/>
                  <a:gd name="T33" fmla="*/ 338 h 594"/>
                  <a:gd name="T34" fmla="*/ 21 w 391"/>
                  <a:gd name="T35" fmla="*/ 332 h 594"/>
                  <a:gd name="T36" fmla="*/ 22 w 391"/>
                  <a:gd name="T37" fmla="*/ 331 h 594"/>
                  <a:gd name="T38" fmla="*/ 24 w 391"/>
                  <a:gd name="T39" fmla="*/ 329 h 594"/>
                  <a:gd name="T40" fmla="*/ 29 w 391"/>
                  <a:gd name="T41" fmla="*/ 323 h 594"/>
                  <a:gd name="T42" fmla="*/ 30 w 391"/>
                  <a:gd name="T43" fmla="*/ 322 h 594"/>
                  <a:gd name="T44" fmla="*/ 30 w 391"/>
                  <a:gd name="T45" fmla="*/ 322 h 594"/>
                  <a:gd name="T46" fmla="*/ 31 w 391"/>
                  <a:gd name="T47" fmla="*/ 321 h 594"/>
                  <a:gd name="T48" fmla="*/ 32 w 391"/>
                  <a:gd name="T49" fmla="*/ 321 h 594"/>
                  <a:gd name="T50" fmla="*/ 89 w 391"/>
                  <a:gd name="T51" fmla="*/ 169 h 594"/>
                  <a:gd name="T52" fmla="*/ 88 w 391"/>
                  <a:gd name="T53" fmla="*/ 147 h 594"/>
                  <a:gd name="T54" fmla="*/ 85 w 391"/>
                  <a:gd name="T55" fmla="*/ 125 h 594"/>
                  <a:gd name="T56" fmla="*/ 79 w 391"/>
                  <a:gd name="T57" fmla="*/ 104 h 594"/>
                  <a:gd name="T58" fmla="*/ 75 w 391"/>
                  <a:gd name="T59" fmla="*/ 91 h 594"/>
                  <a:gd name="T60" fmla="*/ 76 w 391"/>
                  <a:gd name="T61" fmla="*/ 88 h 594"/>
                  <a:gd name="T62" fmla="*/ 78 w 391"/>
                  <a:gd name="T63" fmla="*/ 86 h 594"/>
                  <a:gd name="T64" fmla="*/ 149 w 391"/>
                  <a:gd name="T65" fmla="*/ 64 h 594"/>
                  <a:gd name="T66" fmla="*/ 151 w 391"/>
                  <a:gd name="T67" fmla="*/ 64 h 594"/>
                  <a:gd name="T68" fmla="*/ 154 w 391"/>
                  <a:gd name="T69" fmla="*/ 67 h 594"/>
                  <a:gd name="T70" fmla="*/ 216 w 391"/>
                  <a:gd name="T71" fmla="*/ 108 h 594"/>
                  <a:gd name="T72" fmla="*/ 283 w 391"/>
                  <a:gd name="T73" fmla="*/ 41 h 594"/>
                  <a:gd name="T74" fmla="*/ 282 w 391"/>
                  <a:gd name="T75" fmla="*/ 28 h 594"/>
                  <a:gd name="T76" fmla="*/ 285 w 391"/>
                  <a:gd name="T77" fmla="*/ 23 h 594"/>
                  <a:gd name="T78" fmla="*/ 359 w 391"/>
                  <a:gd name="T79" fmla="*/ 0 h 594"/>
                  <a:gd name="T80" fmla="*/ 361 w 391"/>
                  <a:gd name="T81" fmla="*/ 0 h 594"/>
                  <a:gd name="T82" fmla="*/ 364 w 391"/>
                  <a:gd name="T83" fmla="*/ 3 h 594"/>
                  <a:gd name="T84" fmla="*/ 366 w 391"/>
                  <a:gd name="T85" fmla="*/ 7 h 594"/>
                  <a:gd name="T86" fmla="*/ 391 w 391"/>
                  <a:gd name="T87" fmla="*/ 169 h 594"/>
                  <a:gd name="T88" fmla="*/ 190 w 391"/>
                  <a:gd name="T89" fmla="*/ 585 h 594"/>
                  <a:gd name="T90" fmla="*/ 186 w 391"/>
                  <a:gd name="T91" fmla="*/ 588 h 594"/>
                  <a:gd name="T92" fmla="*/ 180 w 391"/>
                  <a:gd name="T93" fmla="*/ 594 h 594"/>
                  <a:gd name="T94" fmla="*/ 177 w 391"/>
                  <a:gd name="T95"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1" h="594">
                    <a:moveTo>
                      <a:pt x="177" y="594"/>
                    </a:moveTo>
                    <a:cubicBezTo>
                      <a:pt x="177" y="594"/>
                      <a:pt x="177" y="594"/>
                      <a:pt x="177" y="594"/>
                    </a:cubicBezTo>
                    <a:cubicBezTo>
                      <a:pt x="175" y="594"/>
                      <a:pt x="175" y="594"/>
                      <a:pt x="174" y="593"/>
                    </a:cubicBezTo>
                    <a:cubicBezTo>
                      <a:pt x="122" y="521"/>
                      <a:pt x="122" y="521"/>
                      <a:pt x="122" y="521"/>
                    </a:cubicBezTo>
                    <a:cubicBezTo>
                      <a:pt x="121" y="520"/>
                      <a:pt x="120" y="519"/>
                      <a:pt x="119" y="519"/>
                    </a:cubicBezTo>
                    <a:cubicBezTo>
                      <a:pt x="119" y="519"/>
                      <a:pt x="119" y="519"/>
                      <a:pt x="119" y="519"/>
                    </a:cubicBezTo>
                    <a:cubicBezTo>
                      <a:pt x="118" y="519"/>
                      <a:pt x="117" y="520"/>
                      <a:pt x="116" y="520"/>
                    </a:cubicBezTo>
                    <a:cubicBezTo>
                      <a:pt x="106" y="527"/>
                      <a:pt x="94" y="531"/>
                      <a:pt x="82" y="531"/>
                    </a:cubicBezTo>
                    <a:cubicBezTo>
                      <a:pt x="49" y="531"/>
                      <a:pt x="23" y="505"/>
                      <a:pt x="23" y="472"/>
                    </a:cubicBezTo>
                    <a:cubicBezTo>
                      <a:pt x="23" y="453"/>
                      <a:pt x="32" y="435"/>
                      <a:pt x="47" y="424"/>
                    </a:cubicBezTo>
                    <a:cubicBezTo>
                      <a:pt x="48" y="424"/>
                      <a:pt x="49" y="423"/>
                      <a:pt x="49" y="422"/>
                    </a:cubicBezTo>
                    <a:cubicBezTo>
                      <a:pt x="49" y="421"/>
                      <a:pt x="49" y="420"/>
                      <a:pt x="48" y="419"/>
                    </a:cubicBezTo>
                    <a:cubicBezTo>
                      <a:pt x="1" y="354"/>
                      <a:pt x="1" y="354"/>
                      <a:pt x="1" y="354"/>
                    </a:cubicBezTo>
                    <a:cubicBezTo>
                      <a:pt x="0" y="353"/>
                      <a:pt x="0" y="350"/>
                      <a:pt x="2" y="349"/>
                    </a:cubicBezTo>
                    <a:cubicBezTo>
                      <a:pt x="5" y="346"/>
                      <a:pt x="9" y="343"/>
                      <a:pt x="12" y="340"/>
                    </a:cubicBezTo>
                    <a:cubicBezTo>
                      <a:pt x="12" y="340"/>
                      <a:pt x="12" y="340"/>
                      <a:pt x="12" y="340"/>
                    </a:cubicBezTo>
                    <a:cubicBezTo>
                      <a:pt x="12" y="340"/>
                      <a:pt x="14" y="338"/>
                      <a:pt x="15" y="338"/>
                    </a:cubicBezTo>
                    <a:cubicBezTo>
                      <a:pt x="17" y="336"/>
                      <a:pt x="19" y="334"/>
                      <a:pt x="21" y="332"/>
                    </a:cubicBezTo>
                    <a:cubicBezTo>
                      <a:pt x="22" y="331"/>
                      <a:pt x="22" y="331"/>
                      <a:pt x="22" y="331"/>
                    </a:cubicBezTo>
                    <a:cubicBezTo>
                      <a:pt x="23" y="331"/>
                      <a:pt x="23" y="330"/>
                      <a:pt x="24" y="329"/>
                    </a:cubicBezTo>
                    <a:cubicBezTo>
                      <a:pt x="26" y="327"/>
                      <a:pt x="27" y="325"/>
                      <a:pt x="29" y="323"/>
                    </a:cubicBezTo>
                    <a:cubicBezTo>
                      <a:pt x="30" y="322"/>
                      <a:pt x="30" y="322"/>
                      <a:pt x="30" y="322"/>
                    </a:cubicBezTo>
                    <a:cubicBezTo>
                      <a:pt x="30" y="322"/>
                      <a:pt x="30" y="322"/>
                      <a:pt x="30" y="322"/>
                    </a:cubicBezTo>
                    <a:cubicBezTo>
                      <a:pt x="31" y="322"/>
                      <a:pt x="31" y="322"/>
                      <a:pt x="31" y="321"/>
                    </a:cubicBezTo>
                    <a:cubicBezTo>
                      <a:pt x="31" y="321"/>
                      <a:pt x="32" y="321"/>
                      <a:pt x="32" y="321"/>
                    </a:cubicBezTo>
                    <a:cubicBezTo>
                      <a:pt x="69" y="279"/>
                      <a:pt x="89" y="225"/>
                      <a:pt x="89" y="169"/>
                    </a:cubicBezTo>
                    <a:cubicBezTo>
                      <a:pt x="89" y="161"/>
                      <a:pt x="89" y="154"/>
                      <a:pt x="88" y="147"/>
                    </a:cubicBezTo>
                    <a:cubicBezTo>
                      <a:pt x="87" y="139"/>
                      <a:pt x="86" y="132"/>
                      <a:pt x="85" y="125"/>
                    </a:cubicBezTo>
                    <a:cubicBezTo>
                      <a:pt x="83" y="118"/>
                      <a:pt x="82" y="111"/>
                      <a:pt x="79" y="104"/>
                    </a:cubicBezTo>
                    <a:cubicBezTo>
                      <a:pt x="78" y="100"/>
                      <a:pt x="77" y="95"/>
                      <a:pt x="75" y="91"/>
                    </a:cubicBezTo>
                    <a:cubicBezTo>
                      <a:pt x="75" y="90"/>
                      <a:pt x="75" y="89"/>
                      <a:pt x="76" y="88"/>
                    </a:cubicBezTo>
                    <a:cubicBezTo>
                      <a:pt x="76" y="87"/>
                      <a:pt x="77" y="86"/>
                      <a:pt x="78" y="86"/>
                    </a:cubicBezTo>
                    <a:cubicBezTo>
                      <a:pt x="149" y="64"/>
                      <a:pt x="149" y="64"/>
                      <a:pt x="149" y="64"/>
                    </a:cubicBezTo>
                    <a:cubicBezTo>
                      <a:pt x="150" y="64"/>
                      <a:pt x="150" y="64"/>
                      <a:pt x="151" y="64"/>
                    </a:cubicBezTo>
                    <a:cubicBezTo>
                      <a:pt x="152" y="64"/>
                      <a:pt x="154" y="65"/>
                      <a:pt x="154" y="67"/>
                    </a:cubicBezTo>
                    <a:cubicBezTo>
                      <a:pt x="164" y="92"/>
                      <a:pt x="189" y="108"/>
                      <a:pt x="216" y="108"/>
                    </a:cubicBezTo>
                    <a:cubicBezTo>
                      <a:pt x="253" y="108"/>
                      <a:pt x="283" y="78"/>
                      <a:pt x="283" y="41"/>
                    </a:cubicBezTo>
                    <a:cubicBezTo>
                      <a:pt x="283" y="37"/>
                      <a:pt x="283" y="32"/>
                      <a:pt x="282" y="28"/>
                    </a:cubicBezTo>
                    <a:cubicBezTo>
                      <a:pt x="282" y="26"/>
                      <a:pt x="283" y="24"/>
                      <a:pt x="285" y="23"/>
                    </a:cubicBezTo>
                    <a:cubicBezTo>
                      <a:pt x="359" y="0"/>
                      <a:pt x="359" y="0"/>
                      <a:pt x="359" y="0"/>
                    </a:cubicBezTo>
                    <a:cubicBezTo>
                      <a:pt x="360" y="0"/>
                      <a:pt x="360" y="0"/>
                      <a:pt x="361" y="0"/>
                    </a:cubicBezTo>
                    <a:cubicBezTo>
                      <a:pt x="362" y="0"/>
                      <a:pt x="364" y="1"/>
                      <a:pt x="364" y="3"/>
                    </a:cubicBezTo>
                    <a:cubicBezTo>
                      <a:pt x="364" y="3"/>
                      <a:pt x="366" y="7"/>
                      <a:pt x="366" y="7"/>
                    </a:cubicBezTo>
                    <a:cubicBezTo>
                      <a:pt x="382" y="59"/>
                      <a:pt x="391" y="114"/>
                      <a:pt x="391" y="169"/>
                    </a:cubicBezTo>
                    <a:cubicBezTo>
                      <a:pt x="391" y="332"/>
                      <a:pt x="318" y="484"/>
                      <a:pt x="190" y="585"/>
                    </a:cubicBezTo>
                    <a:cubicBezTo>
                      <a:pt x="186" y="588"/>
                      <a:pt x="186" y="588"/>
                      <a:pt x="186" y="588"/>
                    </a:cubicBezTo>
                    <a:cubicBezTo>
                      <a:pt x="186" y="588"/>
                      <a:pt x="181" y="592"/>
                      <a:pt x="180" y="594"/>
                    </a:cubicBezTo>
                    <a:cubicBezTo>
                      <a:pt x="179" y="594"/>
                      <a:pt x="178" y="594"/>
                      <a:pt x="177" y="59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24" name="Freeform 8"/>
              <p:cNvSpPr>
                <a:spLocks/>
              </p:cNvSpPr>
              <p:nvPr/>
            </p:nvSpPr>
            <p:spPr bwMode="auto">
              <a:xfrm>
                <a:off x="1300" y="2763"/>
                <a:ext cx="1817" cy="1008"/>
              </a:xfrm>
              <a:custGeom>
                <a:avLst/>
                <a:gdLst>
                  <a:gd name="T0" fmla="*/ 309 w 618"/>
                  <a:gd name="T1" fmla="*/ 343 h 343"/>
                  <a:gd name="T2" fmla="*/ 2 w 618"/>
                  <a:gd name="T3" fmla="*/ 245 h 343"/>
                  <a:gd name="T4" fmla="*/ 0 w 618"/>
                  <a:gd name="T5" fmla="*/ 243 h 343"/>
                  <a:gd name="T6" fmla="*/ 1 w 618"/>
                  <a:gd name="T7" fmla="*/ 240 h 343"/>
                  <a:gd name="T8" fmla="*/ 54 w 618"/>
                  <a:gd name="T9" fmla="*/ 167 h 343"/>
                  <a:gd name="T10" fmla="*/ 53 w 618"/>
                  <a:gd name="T11" fmla="*/ 162 h 343"/>
                  <a:gd name="T12" fmla="*/ 29 w 618"/>
                  <a:gd name="T13" fmla="*/ 114 h 343"/>
                  <a:gd name="T14" fmla="*/ 88 w 618"/>
                  <a:gd name="T15" fmla="*/ 55 h 343"/>
                  <a:gd name="T16" fmla="*/ 122 w 618"/>
                  <a:gd name="T17" fmla="*/ 66 h 343"/>
                  <a:gd name="T18" fmla="*/ 124 w 618"/>
                  <a:gd name="T19" fmla="*/ 67 h 343"/>
                  <a:gd name="T20" fmla="*/ 128 w 618"/>
                  <a:gd name="T21" fmla="*/ 65 h 343"/>
                  <a:gd name="T22" fmla="*/ 173 w 618"/>
                  <a:gd name="T23" fmla="*/ 1 h 343"/>
                  <a:gd name="T24" fmla="*/ 177 w 618"/>
                  <a:gd name="T25" fmla="*/ 0 h 343"/>
                  <a:gd name="T26" fmla="*/ 179 w 618"/>
                  <a:gd name="T27" fmla="*/ 1 h 343"/>
                  <a:gd name="T28" fmla="*/ 225 w 618"/>
                  <a:gd name="T29" fmla="*/ 25 h 343"/>
                  <a:gd name="T30" fmla="*/ 234 w 618"/>
                  <a:gd name="T31" fmla="*/ 28 h 343"/>
                  <a:gd name="T32" fmla="*/ 252 w 618"/>
                  <a:gd name="T33" fmla="*/ 34 h 343"/>
                  <a:gd name="T34" fmla="*/ 270 w 618"/>
                  <a:gd name="T35" fmla="*/ 38 h 343"/>
                  <a:gd name="T36" fmla="*/ 299 w 618"/>
                  <a:gd name="T37" fmla="*/ 41 h 343"/>
                  <a:gd name="T38" fmla="*/ 309 w 618"/>
                  <a:gd name="T39" fmla="*/ 41 h 343"/>
                  <a:gd name="T40" fmla="*/ 319 w 618"/>
                  <a:gd name="T41" fmla="*/ 41 h 343"/>
                  <a:gd name="T42" fmla="*/ 323 w 618"/>
                  <a:gd name="T43" fmla="*/ 40 h 343"/>
                  <a:gd name="T44" fmla="*/ 330 w 618"/>
                  <a:gd name="T45" fmla="*/ 40 h 343"/>
                  <a:gd name="T46" fmla="*/ 332 w 618"/>
                  <a:gd name="T47" fmla="*/ 40 h 343"/>
                  <a:gd name="T48" fmla="*/ 334 w 618"/>
                  <a:gd name="T49" fmla="*/ 40 h 343"/>
                  <a:gd name="T50" fmla="*/ 340 w 618"/>
                  <a:gd name="T51" fmla="*/ 39 h 343"/>
                  <a:gd name="T52" fmla="*/ 344 w 618"/>
                  <a:gd name="T53" fmla="*/ 38 h 343"/>
                  <a:gd name="T54" fmla="*/ 350 w 618"/>
                  <a:gd name="T55" fmla="*/ 37 h 343"/>
                  <a:gd name="T56" fmla="*/ 354 w 618"/>
                  <a:gd name="T57" fmla="*/ 37 h 343"/>
                  <a:gd name="T58" fmla="*/ 360 w 618"/>
                  <a:gd name="T59" fmla="*/ 35 h 343"/>
                  <a:gd name="T60" fmla="*/ 364 w 618"/>
                  <a:gd name="T61" fmla="*/ 34 h 343"/>
                  <a:gd name="T62" fmla="*/ 369 w 618"/>
                  <a:gd name="T63" fmla="*/ 33 h 343"/>
                  <a:gd name="T64" fmla="*/ 373 w 618"/>
                  <a:gd name="T65" fmla="*/ 32 h 343"/>
                  <a:gd name="T66" fmla="*/ 382 w 618"/>
                  <a:gd name="T67" fmla="*/ 29 h 343"/>
                  <a:gd name="T68" fmla="*/ 387 w 618"/>
                  <a:gd name="T69" fmla="*/ 27 h 343"/>
                  <a:gd name="T70" fmla="*/ 391 w 618"/>
                  <a:gd name="T71" fmla="*/ 26 h 343"/>
                  <a:gd name="T72" fmla="*/ 395 w 618"/>
                  <a:gd name="T73" fmla="*/ 24 h 343"/>
                  <a:gd name="T74" fmla="*/ 396 w 618"/>
                  <a:gd name="T75" fmla="*/ 24 h 343"/>
                  <a:gd name="T76" fmla="*/ 400 w 618"/>
                  <a:gd name="T77" fmla="*/ 22 h 343"/>
                  <a:gd name="T78" fmla="*/ 405 w 618"/>
                  <a:gd name="T79" fmla="*/ 20 h 343"/>
                  <a:gd name="T80" fmla="*/ 409 w 618"/>
                  <a:gd name="T81" fmla="*/ 18 h 343"/>
                  <a:gd name="T82" fmla="*/ 414 w 618"/>
                  <a:gd name="T83" fmla="*/ 16 h 343"/>
                  <a:gd name="T84" fmla="*/ 418 w 618"/>
                  <a:gd name="T85" fmla="*/ 14 h 343"/>
                  <a:gd name="T86" fmla="*/ 422 w 618"/>
                  <a:gd name="T87" fmla="*/ 11 h 343"/>
                  <a:gd name="T88" fmla="*/ 427 w 618"/>
                  <a:gd name="T89" fmla="*/ 8 h 343"/>
                  <a:gd name="T90" fmla="*/ 431 w 618"/>
                  <a:gd name="T91" fmla="*/ 6 h 343"/>
                  <a:gd name="T92" fmla="*/ 433 w 618"/>
                  <a:gd name="T93" fmla="*/ 4 h 343"/>
                  <a:gd name="T94" fmla="*/ 439 w 618"/>
                  <a:gd name="T95" fmla="*/ 0 h 343"/>
                  <a:gd name="T96" fmla="*/ 442 w 618"/>
                  <a:gd name="T97" fmla="*/ 0 h 343"/>
                  <a:gd name="T98" fmla="*/ 445 w 618"/>
                  <a:gd name="T99" fmla="*/ 1 h 343"/>
                  <a:gd name="T100" fmla="*/ 487 w 618"/>
                  <a:gd name="T101" fmla="*/ 59 h 343"/>
                  <a:gd name="T102" fmla="*/ 487 w 618"/>
                  <a:gd name="T103" fmla="*/ 65 h 343"/>
                  <a:gd name="T104" fmla="*/ 465 w 618"/>
                  <a:gd name="T105" fmla="*/ 114 h 343"/>
                  <a:gd name="T106" fmla="*/ 532 w 618"/>
                  <a:gd name="T107" fmla="*/ 181 h 343"/>
                  <a:gd name="T108" fmla="*/ 565 w 618"/>
                  <a:gd name="T109" fmla="*/ 173 h 343"/>
                  <a:gd name="T110" fmla="*/ 567 w 618"/>
                  <a:gd name="T111" fmla="*/ 172 h 343"/>
                  <a:gd name="T112" fmla="*/ 570 w 618"/>
                  <a:gd name="T113" fmla="*/ 174 h 343"/>
                  <a:gd name="T114" fmla="*/ 617 w 618"/>
                  <a:gd name="T115" fmla="*/ 239 h 343"/>
                  <a:gd name="T116" fmla="*/ 618 w 618"/>
                  <a:gd name="T117" fmla="*/ 242 h 343"/>
                  <a:gd name="T118" fmla="*/ 617 w 618"/>
                  <a:gd name="T119" fmla="*/ 245 h 343"/>
                  <a:gd name="T120" fmla="*/ 309 w 618"/>
                  <a:gd name="T121"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343">
                    <a:moveTo>
                      <a:pt x="309" y="343"/>
                    </a:moveTo>
                    <a:cubicBezTo>
                      <a:pt x="198" y="343"/>
                      <a:pt x="92" y="309"/>
                      <a:pt x="2" y="245"/>
                    </a:cubicBezTo>
                    <a:cubicBezTo>
                      <a:pt x="1" y="245"/>
                      <a:pt x="1" y="244"/>
                      <a:pt x="0" y="243"/>
                    </a:cubicBezTo>
                    <a:cubicBezTo>
                      <a:pt x="0" y="242"/>
                      <a:pt x="0" y="241"/>
                      <a:pt x="1" y="240"/>
                    </a:cubicBezTo>
                    <a:cubicBezTo>
                      <a:pt x="54" y="167"/>
                      <a:pt x="54" y="167"/>
                      <a:pt x="54" y="167"/>
                    </a:cubicBezTo>
                    <a:cubicBezTo>
                      <a:pt x="55" y="165"/>
                      <a:pt x="55" y="163"/>
                      <a:pt x="53" y="162"/>
                    </a:cubicBezTo>
                    <a:cubicBezTo>
                      <a:pt x="38" y="150"/>
                      <a:pt x="29" y="133"/>
                      <a:pt x="29" y="114"/>
                    </a:cubicBezTo>
                    <a:cubicBezTo>
                      <a:pt x="29" y="82"/>
                      <a:pt x="56" y="55"/>
                      <a:pt x="88" y="55"/>
                    </a:cubicBezTo>
                    <a:cubicBezTo>
                      <a:pt x="100" y="55"/>
                      <a:pt x="112" y="59"/>
                      <a:pt x="122" y="66"/>
                    </a:cubicBezTo>
                    <a:cubicBezTo>
                      <a:pt x="123" y="66"/>
                      <a:pt x="123" y="67"/>
                      <a:pt x="124" y="67"/>
                    </a:cubicBezTo>
                    <a:cubicBezTo>
                      <a:pt x="126" y="67"/>
                      <a:pt x="127" y="66"/>
                      <a:pt x="128" y="65"/>
                    </a:cubicBezTo>
                    <a:cubicBezTo>
                      <a:pt x="173" y="1"/>
                      <a:pt x="173" y="1"/>
                      <a:pt x="173" y="1"/>
                    </a:cubicBezTo>
                    <a:cubicBezTo>
                      <a:pt x="174" y="0"/>
                      <a:pt x="175" y="0"/>
                      <a:pt x="177" y="0"/>
                    </a:cubicBezTo>
                    <a:cubicBezTo>
                      <a:pt x="177" y="0"/>
                      <a:pt x="178" y="0"/>
                      <a:pt x="179" y="1"/>
                    </a:cubicBezTo>
                    <a:cubicBezTo>
                      <a:pt x="193" y="10"/>
                      <a:pt x="209" y="19"/>
                      <a:pt x="225" y="25"/>
                    </a:cubicBezTo>
                    <a:cubicBezTo>
                      <a:pt x="228" y="26"/>
                      <a:pt x="231" y="27"/>
                      <a:pt x="234" y="28"/>
                    </a:cubicBezTo>
                    <a:cubicBezTo>
                      <a:pt x="240" y="30"/>
                      <a:pt x="246" y="32"/>
                      <a:pt x="252" y="34"/>
                    </a:cubicBezTo>
                    <a:cubicBezTo>
                      <a:pt x="258" y="35"/>
                      <a:pt x="264" y="37"/>
                      <a:pt x="270" y="38"/>
                    </a:cubicBezTo>
                    <a:cubicBezTo>
                      <a:pt x="280" y="39"/>
                      <a:pt x="290" y="40"/>
                      <a:pt x="299" y="41"/>
                    </a:cubicBezTo>
                    <a:cubicBezTo>
                      <a:pt x="302" y="41"/>
                      <a:pt x="306" y="41"/>
                      <a:pt x="309" y="41"/>
                    </a:cubicBezTo>
                    <a:cubicBezTo>
                      <a:pt x="312" y="41"/>
                      <a:pt x="316" y="41"/>
                      <a:pt x="319" y="41"/>
                    </a:cubicBezTo>
                    <a:cubicBezTo>
                      <a:pt x="320" y="41"/>
                      <a:pt x="323" y="40"/>
                      <a:pt x="323" y="40"/>
                    </a:cubicBezTo>
                    <a:cubicBezTo>
                      <a:pt x="325" y="40"/>
                      <a:pt x="327" y="40"/>
                      <a:pt x="330" y="40"/>
                    </a:cubicBezTo>
                    <a:cubicBezTo>
                      <a:pt x="330" y="40"/>
                      <a:pt x="331" y="40"/>
                      <a:pt x="332" y="40"/>
                    </a:cubicBezTo>
                    <a:cubicBezTo>
                      <a:pt x="334" y="40"/>
                      <a:pt x="334" y="40"/>
                      <a:pt x="334" y="40"/>
                    </a:cubicBezTo>
                    <a:cubicBezTo>
                      <a:pt x="336" y="39"/>
                      <a:pt x="338" y="39"/>
                      <a:pt x="340" y="39"/>
                    </a:cubicBezTo>
                    <a:cubicBezTo>
                      <a:pt x="341" y="39"/>
                      <a:pt x="342" y="38"/>
                      <a:pt x="344" y="38"/>
                    </a:cubicBezTo>
                    <a:cubicBezTo>
                      <a:pt x="346" y="38"/>
                      <a:pt x="348" y="38"/>
                      <a:pt x="350" y="37"/>
                    </a:cubicBezTo>
                    <a:cubicBezTo>
                      <a:pt x="351" y="37"/>
                      <a:pt x="352" y="37"/>
                      <a:pt x="354" y="37"/>
                    </a:cubicBezTo>
                    <a:cubicBezTo>
                      <a:pt x="356" y="36"/>
                      <a:pt x="358" y="36"/>
                      <a:pt x="360" y="35"/>
                    </a:cubicBezTo>
                    <a:cubicBezTo>
                      <a:pt x="360" y="35"/>
                      <a:pt x="363" y="35"/>
                      <a:pt x="364" y="34"/>
                    </a:cubicBezTo>
                    <a:cubicBezTo>
                      <a:pt x="366" y="34"/>
                      <a:pt x="367" y="33"/>
                      <a:pt x="369" y="33"/>
                    </a:cubicBezTo>
                    <a:cubicBezTo>
                      <a:pt x="369" y="33"/>
                      <a:pt x="373" y="32"/>
                      <a:pt x="373" y="32"/>
                    </a:cubicBezTo>
                    <a:cubicBezTo>
                      <a:pt x="376" y="31"/>
                      <a:pt x="379" y="30"/>
                      <a:pt x="382" y="29"/>
                    </a:cubicBezTo>
                    <a:cubicBezTo>
                      <a:pt x="383" y="29"/>
                      <a:pt x="387" y="27"/>
                      <a:pt x="387" y="27"/>
                    </a:cubicBezTo>
                    <a:cubicBezTo>
                      <a:pt x="389" y="27"/>
                      <a:pt x="390" y="26"/>
                      <a:pt x="391" y="26"/>
                    </a:cubicBezTo>
                    <a:cubicBezTo>
                      <a:pt x="393" y="25"/>
                      <a:pt x="394" y="25"/>
                      <a:pt x="395" y="24"/>
                    </a:cubicBezTo>
                    <a:cubicBezTo>
                      <a:pt x="396" y="24"/>
                      <a:pt x="396" y="24"/>
                      <a:pt x="396" y="24"/>
                    </a:cubicBezTo>
                    <a:cubicBezTo>
                      <a:pt x="398" y="23"/>
                      <a:pt x="399" y="23"/>
                      <a:pt x="400" y="22"/>
                    </a:cubicBezTo>
                    <a:cubicBezTo>
                      <a:pt x="402" y="21"/>
                      <a:pt x="404" y="21"/>
                      <a:pt x="405" y="20"/>
                    </a:cubicBezTo>
                    <a:cubicBezTo>
                      <a:pt x="406" y="19"/>
                      <a:pt x="408" y="19"/>
                      <a:pt x="409" y="18"/>
                    </a:cubicBezTo>
                    <a:cubicBezTo>
                      <a:pt x="411" y="17"/>
                      <a:pt x="412" y="16"/>
                      <a:pt x="414" y="16"/>
                    </a:cubicBezTo>
                    <a:cubicBezTo>
                      <a:pt x="415" y="15"/>
                      <a:pt x="416" y="14"/>
                      <a:pt x="418" y="14"/>
                    </a:cubicBezTo>
                    <a:cubicBezTo>
                      <a:pt x="419" y="13"/>
                      <a:pt x="421" y="12"/>
                      <a:pt x="422" y="11"/>
                    </a:cubicBezTo>
                    <a:cubicBezTo>
                      <a:pt x="423" y="10"/>
                      <a:pt x="427" y="8"/>
                      <a:pt x="427" y="8"/>
                    </a:cubicBezTo>
                    <a:cubicBezTo>
                      <a:pt x="428" y="8"/>
                      <a:pt x="429" y="7"/>
                      <a:pt x="431" y="6"/>
                    </a:cubicBezTo>
                    <a:cubicBezTo>
                      <a:pt x="433" y="4"/>
                      <a:pt x="433" y="4"/>
                      <a:pt x="433" y="4"/>
                    </a:cubicBezTo>
                    <a:cubicBezTo>
                      <a:pt x="436" y="3"/>
                      <a:pt x="438" y="2"/>
                      <a:pt x="439" y="0"/>
                    </a:cubicBezTo>
                    <a:cubicBezTo>
                      <a:pt x="440" y="0"/>
                      <a:pt x="441" y="0"/>
                      <a:pt x="442" y="0"/>
                    </a:cubicBezTo>
                    <a:cubicBezTo>
                      <a:pt x="443" y="0"/>
                      <a:pt x="444" y="0"/>
                      <a:pt x="445" y="1"/>
                    </a:cubicBezTo>
                    <a:cubicBezTo>
                      <a:pt x="487" y="59"/>
                      <a:pt x="487" y="59"/>
                      <a:pt x="487" y="59"/>
                    </a:cubicBezTo>
                    <a:cubicBezTo>
                      <a:pt x="488" y="61"/>
                      <a:pt x="488" y="63"/>
                      <a:pt x="487" y="65"/>
                    </a:cubicBezTo>
                    <a:cubicBezTo>
                      <a:pt x="473" y="77"/>
                      <a:pt x="465" y="95"/>
                      <a:pt x="465" y="114"/>
                    </a:cubicBezTo>
                    <a:cubicBezTo>
                      <a:pt x="465" y="151"/>
                      <a:pt x="495" y="181"/>
                      <a:pt x="532" y="181"/>
                    </a:cubicBezTo>
                    <a:cubicBezTo>
                      <a:pt x="543" y="181"/>
                      <a:pt x="555" y="178"/>
                      <a:pt x="565" y="173"/>
                    </a:cubicBezTo>
                    <a:cubicBezTo>
                      <a:pt x="565" y="172"/>
                      <a:pt x="566" y="172"/>
                      <a:pt x="567" y="172"/>
                    </a:cubicBezTo>
                    <a:cubicBezTo>
                      <a:pt x="568" y="172"/>
                      <a:pt x="569" y="173"/>
                      <a:pt x="570" y="174"/>
                    </a:cubicBezTo>
                    <a:cubicBezTo>
                      <a:pt x="617" y="239"/>
                      <a:pt x="617" y="239"/>
                      <a:pt x="617" y="239"/>
                    </a:cubicBezTo>
                    <a:cubicBezTo>
                      <a:pt x="618" y="240"/>
                      <a:pt x="618" y="241"/>
                      <a:pt x="618" y="242"/>
                    </a:cubicBezTo>
                    <a:cubicBezTo>
                      <a:pt x="618" y="243"/>
                      <a:pt x="617" y="244"/>
                      <a:pt x="617" y="245"/>
                    </a:cubicBezTo>
                    <a:cubicBezTo>
                      <a:pt x="526" y="309"/>
                      <a:pt x="420" y="343"/>
                      <a:pt x="309" y="3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25" name="Freeform 9"/>
              <p:cNvSpPr>
                <a:spLocks/>
              </p:cNvSpPr>
              <p:nvPr/>
            </p:nvSpPr>
            <p:spPr bwMode="auto">
              <a:xfrm>
                <a:off x="647" y="1653"/>
                <a:ext cx="1147" cy="1804"/>
              </a:xfrm>
              <a:custGeom>
                <a:avLst/>
                <a:gdLst>
                  <a:gd name="T0" fmla="*/ 214 w 390"/>
                  <a:gd name="T1" fmla="*/ 614 h 614"/>
                  <a:gd name="T2" fmla="*/ 211 w 390"/>
                  <a:gd name="T3" fmla="*/ 614 h 614"/>
                  <a:gd name="T4" fmla="*/ 0 w 390"/>
                  <a:gd name="T5" fmla="*/ 189 h 614"/>
                  <a:gd name="T6" fmla="*/ 25 w 390"/>
                  <a:gd name="T7" fmla="*/ 23 h 614"/>
                  <a:gd name="T8" fmla="*/ 26 w 390"/>
                  <a:gd name="T9" fmla="*/ 22 h 614"/>
                  <a:gd name="T10" fmla="*/ 30 w 390"/>
                  <a:gd name="T11" fmla="*/ 20 h 614"/>
                  <a:gd name="T12" fmla="*/ 31 w 390"/>
                  <a:gd name="T13" fmla="*/ 20 h 614"/>
                  <a:gd name="T14" fmla="*/ 114 w 390"/>
                  <a:gd name="T15" fmla="*/ 45 h 614"/>
                  <a:gd name="T16" fmla="*/ 115 w 390"/>
                  <a:gd name="T17" fmla="*/ 46 h 614"/>
                  <a:gd name="T18" fmla="*/ 117 w 390"/>
                  <a:gd name="T19" fmla="*/ 45 h 614"/>
                  <a:gd name="T20" fmla="*/ 119 w 390"/>
                  <a:gd name="T21" fmla="*/ 43 h 614"/>
                  <a:gd name="T22" fmla="*/ 176 w 390"/>
                  <a:gd name="T23" fmla="*/ 0 h 614"/>
                  <a:gd name="T24" fmla="*/ 235 w 390"/>
                  <a:gd name="T25" fmla="*/ 59 h 614"/>
                  <a:gd name="T26" fmla="*/ 232 w 390"/>
                  <a:gd name="T27" fmla="*/ 77 h 614"/>
                  <a:gd name="T28" fmla="*/ 232 w 390"/>
                  <a:gd name="T29" fmla="*/ 80 h 614"/>
                  <a:gd name="T30" fmla="*/ 234 w 390"/>
                  <a:gd name="T31" fmla="*/ 82 h 614"/>
                  <a:gd name="T32" fmla="*/ 312 w 390"/>
                  <a:gd name="T33" fmla="*/ 106 h 614"/>
                  <a:gd name="T34" fmla="*/ 314 w 390"/>
                  <a:gd name="T35" fmla="*/ 108 h 614"/>
                  <a:gd name="T36" fmla="*/ 315 w 390"/>
                  <a:gd name="T37" fmla="*/ 111 h 614"/>
                  <a:gd name="T38" fmla="*/ 314 w 390"/>
                  <a:gd name="T39" fmla="*/ 114 h 614"/>
                  <a:gd name="T40" fmla="*/ 302 w 390"/>
                  <a:gd name="T41" fmla="*/ 189 h 614"/>
                  <a:gd name="T42" fmla="*/ 388 w 390"/>
                  <a:gd name="T43" fmla="*/ 369 h 614"/>
                  <a:gd name="T44" fmla="*/ 389 w 390"/>
                  <a:gd name="T45" fmla="*/ 375 h 614"/>
                  <a:gd name="T46" fmla="*/ 347 w 390"/>
                  <a:gd name="T47" fmla="*/ 432 h 614"/>
                  <a:gd name="T48" fmla="*/ 344 w 390"/>
                  <a:gd name="T49" fmla="*/ 434 h 614"/>
                  <a:gd name="T50" fmla="*/ 342 w 390"/>
                  <a:gd name="T51" fmla="*/ 433 h 614"/>
                  <a:gd name="T52" fmla="*/ 310 w 390"/>
                  <a:gd name="T53" fmla="*/ 425 h 614"/>
                  <a:gd name="T54" fmla="*/ 243 w 390"/>
                  <a:gd name="T55" fmla="*/ 492 h 614"/>
                  <a:gd name="T56" fmla="*/ 264 w 390"/>
                  <a:gd name="T57" fmla="*/ 541 h 614"/>
                  <a:gd name="T58" fmla="*/ 265 w 390"/>
                  <a:gd name="T59" fmla="*/ 546 h 614"/>
                  <a:gd name="T60" fmla="*/ 217 w 390"/>
                  <a:gd name="T61" fmla="*/ 613 h 614"/>
                  <a:gd name="T62" fmla="*/ 214 w 390"/>
                  <a:gd name="T63" fmla="*/ 614 h 614"/>
                  <a:gd name="T64" fmla="*/ 214 w 390"/>
                  <a:gd name="T65"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614">
                    <a:moveTo>
                      <a:pt x="214" y="614"/>
                    </a:moveTo>
                    <a:cubicBezTo>
                      <a:pt x="213" y="614"/>
                      <a:pt x="212" y="614"/>
                      <a:pt x="211" y="614"/>
                    </a:cubicBezTo>
                    <a:cubicBezTo>
                      <a:pt x="79" y="513"/>
                      <a:pt x="0" y="355"/>
                      <a:pt x="0" y="189"/>
                    </a:cubicBezTo>
                    <a:cubicBezTo>
                      <a:pt x="0" y="131"/>
                      <a:pt x="8" y="76"/>
                      <a:pt x="25" y="23"/>
                    </a:cubicBezTo>
                    <a:cubicBezTo>
                      <a:pt x="26" y="22"/>
                      <a:pt x="26" y="22"/>
                      <a:pt x="26" y="22"/>
                    </a:cubicBezTo>
                    <a:cubicBezTo>
                      <a:pt x="26" y="21"/>
                      <a:pt x="28" y="20"/>
                      <a:pt x="30" y="20"/>
                    </a:cubicBezTo>
                    <a:cubicBezTo>
                      <a:pt x="30" y="20"/>
                      <a:pt x="30" y="20"/>
                      <a:pt x="31" y="20"/>
                    </a:cubicBezTo>
                    <a:cubicBezTo>
                      <a:pt x="114" y="45"/>
                      <a:pt x="114" y="45"/>
                      <a:pt x="114" y="45"/>
                    </a:cubicBezTo>
                    <a:cubicBezTo>
                      <a:pt x="114" y="45"/>
                      <a:pt x="115" y="46"/>
                      <a:pt x="115" y="46"/>
                    </a:cubicBezTo>
                    <a:cubicBezTo>
                      <a:pt x="116" y="46"/>
                      <a:pt x="116" y="45"/>
                      <a:pt x="117" y="45"/>
                    </a:cubicBezTo>
                    <a:cubicBezTo>
                      <a:pt x="118" y="45"/>
                      <a:pt x="119" y="44"/>
                      <a:pt x="119" y="43"/>
                    </a:cubicBezTo>
                    <a:cubicBezTo>
                      <a:pt x="126" y="17"/>
                      <a:pt x="149" y="0"/>
                      <a:pt x="176" y="0"/>
                    </a:cubicBezTo>
                    <a:cubicBezTo>
                      <a:pt x="208" y="0"/>
                      <a:pt x="235" y="26"/>
                      <a:pt x="235" y="59"/>
                    </a:cubicBezTo>
                    <a:cubicBezTo>
                      <a:pt x="235" y="65"/>
                      <a:pt x="234" y="71"/>
                      <a:pt x="232" y="77"/>
                    </a:cubicBezTo>
                    <a:cubicBezTo>
                      <a:pt x="231" y="78"/>
                      <a:pt x="232" y="79"/>
                      <a:pt x="232" y="80"/>
                    </a:cubicBezTo>
                    <a:cubicBezTo>
                      <a:pt x="233" y="81"/>
                      <a:pt x="233" y="82"/>
                      <a:pt x="234" y="82"/>
                    </a:cubicBezTo>
                    <a:cubicBezTo>
                      <a:pt x="312" y="106"/>
                      <a:pt x="312" y="106"/>
                      <a:pt x="312" y="106"/>
                    </a:cubicBezTo>
                    <a:cubicBezTo>
                      <a:pt x="313" y="106"/>
                      <a:pt x="314" y="107"/>
                      <a:pt x="314" y="108"/>
                    </a:cubicBezTo>
                    <a:cubicBezTo>
                      <a:pt x="315" y="109"/>
                      <a:pt x="315" y="110"/>
                      <a:pt x="315" y="111"/>
                    </a:cubicBezTo>
                    <a:cubicBezTo>
                      <a:pt x="314" y="114"/>
                      <a:pt x="314" y="114"/>
                      <a:pt x="314" y="114"/>
                    </a:cubicBezTo>
                    <a:cubicBezTo>
                      <a:pt x="306" y="137"/>
                      <a:pt x="302" y="162"/>
                      <a:pt x="302" y="189"/>
                    </a:cubicBezTo>
                    <a:cubicBezTo>
                      <a:pt x="302" y="260"/>
                      <a:pt x="333" y="325"/>
                      <a:pt x="388" y="369"/>
                    </a:cubicBezTo>
                    <a:cubicBezTo>
                      <a:pt x="390" y="371"/>
                      <a:pt x="390" y="373"/>
                      <a:pt x="389" y="375"/>
                    </a:cubicBezTo>
                    <a:cubicBezTo>
                      <a:pt x="347" y="432"/>
                      <a:pt x="347" y="432"/>
                      <a:pt x="347" y="432"/>
                    </a:cubicBezTo>
                    <a:cubicBezTo>
                      <a:pt x="347" y="433"/>
                      <a:pt x="345" y="434"/>
                      <a:pt x="344" y="434"/>
                    </a:cubicBezTo>
                    <a:cubicBezTo>
                      <a:pt x="344" y="434"/>
                      <a:pt x="343" y="434"/>
                      <a:pt x="342" y="433"/>
                    </a:cubicBezTo>
                    <a:cubicBezTo>
                      <a:pt x="333" y="428"/>
                      <a:pt x="321" y="425"/>
                      <a:pt x="310" y="425"/>
                    </a:cubicBezTo>
                    <a:cubicBezTo>
                      <a:pt x="273" y="425"/>
                      <a:pt x="243" y="455"/>
                      <a:pt x="243" y="492"/>
                    </a:cubicBezTo>
                    <a:cubicBezTo>
                      <a:pt x="243" y="511"/>
                      <a:pt x="251" y="528"/>
                      <a:pt x="264" y="541"/>
                    </a:cubicBezTo>
                    <a:cubicBezTo>
                      <a:pt x="266" y="542"/>
                      <a:pt x="266" y="545"/>
                      <a:pt x="265" y="546"/>
                    </a:cubicBezTo>
                    <a:cubicBezTo>
                      <a:pt x="217" y="613"/>
                      <a:pt x="217" y="613"/>
                      <a:pt x="217" y="613"/>
                    </a:cubicBezTo>
                    <a:cubicBezTo>
                      <a:pt x="216" y="614"/>
                      <a:pt x="215" y="614"/>
                      <a:pt x="214" y="614"/>
                    </a:cubicBezTo>
                    <a:cubicBezTo>
                      <a:pt x="214" y="614"/>
                      <a:pt x="214" y="614"/>
                      <a:pt x="214" y="61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grpSp>
        <p:grpSp>
          <p:nvGrpSpPr>
            <p:cNvPr id="38" name="Group 37"/>
            <p:cNvGrpSpPr/>
            <p:nvPr/>
          </p:nvGrpSpPr>
          <p:grpSpPr>
            <a:xfrm>
              <a:off x="2013334" y="1331798"/>
              <a:ext cx="1313040" cy="1206832"/>
              <a:chOff x="2013334" y="1331798"/>
              <a:chExt cx="1313040" cy="1206832"/>
            </a:xfrm>
          </p:grpSpPr>
          <p:sp>
            <p:nvSpPr>
              <p:cNvPr id="28" name="Rectangle 27"/>
              <p:cNvSpPr/>
              <p:nvPr/>
            </p:nvSpPr>
            <p:spPr>
              <a:xfrm>
                <a:off x="2315811" y="1331798"/>
                <a:ext cx="616120" cy="522287"/>
              </a:xfrm>
              <a:prstGeom prst="rect">
                <a:avLst/>
              </a:prstGeom>
            </p:spPr>
            <p:txBody>
              <a:bodyPr wrap="none">
                <a:spAutoFit/>
              </a:bodyPr>
              <a:lstStyle/>
              <a:p>
                <a:pPr algn="ct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01</a:t>
                </a:r>
              </a:p>
            </p:txBody>
          </p:sp>
          <p:sp>
            <p:nvSpPr>
              <p:cNvPr id="31" name="Rectangle 30"/>
              <p:cNvSpPr/>
              <p:nvPr/>
            </p:nvSpPr>
            <p:spPr>
              <a:xfrm>
                <a:off x="2013334" y="1930426"/>
                <a:ext cx="1313040" cy="608204"/>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1100" dirty="0">
                    <a:solidFill>
                      <a:srgbClr val="FFFFFF"/>
                    </a:solidFill>
                    <a:cs typeface="Arial" panose="020B0604020202020204" pitchFamily="34" charset="0"/>
                  </a:rPr>
                  <a:t>Process Automation</a:t>
                </a:r>
                <a:endParaRPr lang="en-US" sz="1100" dirty="0">
                  <a:solidFill>
                    <a:srgbClr val="FFFFFF"/>
                  </a:solidFill>
                </a:endParaRPr>
              </a:p>
            </p:txBody>
          </p:sp>
        </p:grpSp>
        <p:sp>
          <p:nvSpPr>
            <p:cNvPr id="29" name="Rectangle 28"/>
            <p:cNvSpPr/>
            <p:nvPr/>
          </p:nvSpPr>
          <p:spPr>
            <a:xfrm>
              <a:off x="3975886" y="2294859"/>
              <a:ext cx="1259496" cy="371932"/>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1100" dirty="0">
                  <a:solidFill>
                    <a:srgbClr val="FFFFFF"/>
                  </a:solidFill>
                  <a:cs typeface="Arial" panose="020B0604020202020204" pitchFamily="34" charset="0"/>
                </a:rPr>
                <a:t>AI/ML </a:t>
              </a:r>
              <a:endParaRPr lang="en-US" sz="1100" dirty="0">
                <a:solidFill>
                  <a:srgbClr val="FFFFFF"/>
                </a:solidFill>
              </a:endParaRPr>
            </a:p>
          </p:txBody>
        </p:sp>
        <p:grpSp>
          <p:nvGrpSpPr>
            <p:cNvPr id="40" name="Group 39"/>
            <p:cNvGrpSpPr/>
            <p:nvPr/>
          </p:nvGrpSpPr>
          <p:grpSpPr>
            <a:xfrm>
              <a:off x="4448499" y="3331718"/>
              <a:ext cx="1305819" cy="1702194"/>
              <a:chOff x="4448499" y="3331718"/>
              <a:chExt cx="1305819" cy="1702194"/>
            </a:xfrm>
          </p:grpSpPr>
          <p:sp>
            <p:nvSpPr>
              <p:cNvPr id="32" name="Rectangle 31"/>
              <p:cNvSpPr/>
              <p:nvPr/>
            </p:nvSpPr>
            <p:spPr>
              <a:xfrm>
                <a:off x="4448499" y="4173323"/>
                <a:ext cx="1305819" cy="860589"/>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1125" dirty="0">
                    <a:solidFill>
                      <a:srgbClr val="FFFFFF"/>
                    </a:solidFill>
                    <a:cs typeface="Arial" panose="020B0604020202020204" pitchFamily="34" charset="0"/>
                  </a:rPr>
                  <a:t>Reporting &amp; Analytics</a:t>
                </a:r>
                <a:endParaRPr lang="en-US" sz="1125" dirty="0">
                  <a:solidFill>
                    <a:srgbClr val="FFFFFF"/>
                  </a:solidFill>
                </a:endParaRPr>
              </a:p>
            </p:txBody>
          </p:sp>
          <p:sp>
            <p:nvSpPr>
              <p:cNvPr id="34" name="Rectangle 33"/>
              <p:cNvSpPr/>
              <p:nvPr/>
            </p:nvSpPr>
            <p:spPr>
              <a:xfrm>
                <a:off x="4891543" y="3331718"/>
                <a:ext cx="616119" cy="522288"/>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03</a:t>
                </a:r>
              </a:p>
            </p:txBody>
          </p:sp>
        </p:grpSp>
        <p:grpSp>
          <p:nvGrpSpPr>
            <p:cNvPr id="42" name="Group 41"/>
            <p:cNvGrpSpPr/>
            <p:nvPr/>
          </p:nvGrpSpPr>
          <p:grpSpPr>
            <a:xfrm>
              <a:off x="2838889" y="4648480"/>
              <a:ext cx="1235451" cy="1263567"/>
              <a:chOff x="2838889" y="4648480"/>
              <a:chExt cx="1235451" cy="1263567"/>
            </a:xfrm>
          </p:grpSpPr>
          <p:sp>
            <p:nvSpPr>
              <p:cNvPr id="27" name="Rectangle 26"/>
              <p:cNvSpPr/>
              <p:nvPr/>
            </p:nvSpPr>
            <p:spPr>
              <a:xfrm>
                <a:off x="2838889" y="5534744"/>
                <a:ext cx="1235451" cy="377303"/>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1125" dirty="0">
                    <a:solidFill>
                      <a:srgbClr val="FFFFFF"/>
                    </a:solidFill>
                    <a:cs typeface="Arial" panose="020B0604020202020204" pitchFamily="34" charset="0"/>
                  </a:rPr>
                  <a:t>Mobile</a:t>
                </a:r>
                <a:endParaRPr lang="en-US" sz="1125" dirty="0">
                  <a:solidFill>
                    <a:srgbClr val="FFFFFF"/>
                  </a:solidFill>
                </a:endParaRPr>
              </a:p>
            </p:txBody>
          </p:sp>
          <p:sp>
            <p:nvSpPr>
              <p:cNvPr id="35" name="Rectangle 34"/>
              <p:cNvSpPr/>
              <p:nvPr/>
            </p:nvSpPr>
            <p:spPr>
              <a:xfrm>
                <a:off x="3056825" y="4648480"/>
                <a:ext cx="616119" cy="522288"/>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04</a:t>
                </a:r>
              </a:p>
            </p:txBody>
          </p:sp>
        </p:grpSp>
        <p:grpSp>
          <p:nvGrpSpPr>
            <p:cNvPr id="41" name="Group 40"/>
            <p:cNvGrpSpPr/>
            <p:nvPr/>
          </p:nvGrpSpPr>
          <p:grpSpPr>
            <a:xfrm>
              <a:off x="1157229" y="3089355"/>
              <a:ext cx="1351989" cy="1655820"/>
              <a:chOff x="1157229" y="3089355"/>
              <a:chExt cx="1351989" cy="1655820"/>
            </a:xfrm>
          </p:grpSpPr>
          <p:sp>
            <p:nvSpPr>
              <p:cNvPr id="30" name="Rectangle 29"/>
              <p:cNvSpPr/>
              <p:nvPr/>
            </p:nvSpPr>
            <p:spPr>
              <a:xfrm>
                <a:off x="1157229" y="3932916"/>
                <a:ext cx="1351989" cy="812259"/>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1050" dirty="0">
                    <a:solidFill>
                      <a:srgbClr val="FFFFFF"/>
                    </a:solidFill>
                    <a:cs typeface="Arial" panose="020B0604020202020204" pitchFamily="34" charset="0"/>
                  </a:rPr>
                  <a:t>Digital Signature &amp; </a:t>
                </a:r>
                <a:r>
                  <a:rPr lang="en-US" sz="1050" dirty="0" err="1">
                    <a:solidFill>
                      <a:srgbClr val="FFFFFF"/>
                    </a:solidFill>
                    <a:cs typeface="Arial" panose="020B0604020202020204" pitchFamily="34" charset="0"/>
                  </a:rPr>
                  <a:t>Blockchain</a:t>
                </a:r>
                <a:endParaRPr lang="en-US" sz="1050" dirty="0">
                  <a:solidFill>
                    <a:srgbClr val="FFFFFF"/>
                  </a:solidFill>
                </a:endParaRPr>
              </a:p>
            </p:txBody>
          </p:sp>
          <p:sp>
            <p:nvSpPr>
              <p:cNvPr id="36" name="Rectangle 35"/>
              <p:cNvSpPr/>
              <p:nvPr/>
            </p:nvSpPr>
            <p:spPr>
              <a:xfrm>
                <a:off x="1484616" y="3089355"/>
                <a:ext cx="616119" cy="522287"/>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05</a:t>
                </a:r>
              </a:p>
            </p:txBody>
          </p:sp>
        </p:grpSp>
      </p:grpSp>
      <p:pic>
        <p:nvPicPr>
          <p:cNvPr id="37" name="Picture 2" descr="https://ironmountain.widencollective.com/thumbnail/ddf68469-33c1-4c4c-9c2f-1d733bf5b5b4/av/2048px/IRM_Brand%20Arch%20Diagram_Levels%201%262_100917.jpg?t=1531926593997&amp;s=7f586570e097ac9818dd2804f2de0b4862f73fa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67" t="38229" r="34199" b="20233"/>
          <a:stretch/>
        </p:blipFill>
        <p:spPr bwMode="auto">
          <a:xfrm>
            <a:off x="3988938" y="2364614"/>
            <a:ext cx="1189066" cy="1166286"/>
          </a:xfrm>
          <a:prstGeom prst="ellipse">
            <a:avLst/>
          </a:prstGeom>
          <a:noFill/>
          <a:extLst>
            <a:ext uri="{909E8E84-426E-40DD-AFC4-6F175D3DCCD1}">
              <a14:hiddenFill xmlns:a14="http://schemas.microsoft.com/office/drawing/2010/main">
                <a:solidFill>
                  <a:srgbClr val="FFFFFF"/>
                </a:solidFill>
              </a14:hiddenFill>
            </a:ext>
          </a:extLst>
        </p:spPr>
      </p:pic>
      <p:sp>
        <p:nvSpPr>
          <p:cNvPr id="44" name="CuadroTexto 43"/>
          <p:cNvSpPr txBox="1"/>
          <p:nvPr/>
        </p:nvSpPr>
        <p:spPr>
          <a:xfrm>
            <a:off x="4199030" y="2517063"/>
            <a:ext cx="806936" cy="209288"/>
          </a:xfrm>
          <a:prstGeom prst="rect">
            <a:avLst/>
          </a:prstGeom>
          <a:solidFill>
            <a:srgbClr val="D2E2F1"/>
          </a:solidFill>
        </p:spPr>
        <p:txBody>
          <a:bodyPr wrap="square" rtlCol="0">
            <a:spAutoFit/>
          </a:bodyPr>
          <a:lstStyle/>
          <a:p>
            <a:pPr algn="ctr" fontAlgn="base">
              <a:lnSpc>
                <a:spcPct val="95000"/>
              </a:lnSpc>
              <a:spcBef>
                <a:spcPct val="20000"/>
              </a:spcBef>
              <a:spcAft>
                <a:spcPct val="0"/>
              </a:spcAft>
              <a:buClr>
                <a:srgbClr val="645B46"/>
              </a:buClr>
              <a:buFont typeface="Arial" charset="0"/>
              <a:buNone/>
            </a:pPr>
            <a:r>
              <a:rPr lang="es-CL" sz="400" b="1" dirty="0">
                <a:solidFill>
                  <a:srgbClr val="645B46"/>
                </a:solidFill>
              </a:rPr>
              <a:t>DIGITAL TRANSFORMATION</a:t>
            </a:r>
          </a:p>
        </p:txBody>
      </p:sp>
      <p:pic>
        <p:nvPicPr>
          <p:cNvPr id="45" name="Picture 2" descr="https://ironmountain.widencollective.com/thumbnail/b30f2da7-5314-4cce-8b2d-1cb93b744daf/av/2048px/Information%20Management_nobackground.png?t=1531856887200&amp;s=83070cd8f85d3a39ad15f5d59690f22106ca4a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702" y="1548660"/>
            <a:ext cx="387420" cy="3212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8" descr="Resultado de imagen para spotfir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3891" y="2911647"/>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n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255" y="3751956"/>
            <a:ext cx="558266" cy="558266"/>
          </a:xfrm>
          <a:prstGeom prst="rect">
            <a:avLst/>
          </a:prstGeom>
        </p:spPr>
      </p:pic>
      <p:pic>
        <p:nvPicPr>
          <p:cNvPr id="49" name="Picture 6" descr="https://ironmountain.widencollective.com/thumbnail/732ffbd1-343d-4664-82b2-ce7494eac94d/av/2048px/legal%2C%20signature%2C%20form.png?t=1531857083258&amp;s=ea659ca13fec54d13dacf2496589f335cb72cf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4003" y="2680771"/>
            <a:ext cx="498650" cy="49795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Resultado de imagen para digital signatur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059" r="66214" b="12386"/>
          <a:stretch/>
        </p:blipFill>
        <p:spPr bwMode="auto">
          <a:xfrm>
            <a:off x="3509119" y="2962951"/>
            <a:ext cx="232829" cy="269237"/>
          </a:xfrm>
          <a:prstGeom prst="rect">
            <a:avLst/>
          </a:prstGeom>
          <a:noFill/>
          <a:extLst>
            <a:ext uri="{909E8E84-426E-40DD-AFC4-6F175D3DCCD1}">
              <a14:hiddenFill xmlns:a14="http://schemas.microsoft.com/office/drawing/2010/main">
                <a:solidFill>
                  <a:srgbClr val="FFFFFF"/>
                </a:solidFill>
              </a14:hiddenFill>
            </a:ext>
          </a:extLst>
        </p:spPr>
      </p:pic>
      <p:sp>
        <p:nvSpPr>
          <p:cNvPr id="39" name="Elipse 38"/>
          <p:cNvSpPr/>
          <p:nvPr/>
        </p:nvSpPr>
        <p:spPr>
          <a:xfrm>
            <a:off x="5055706" y="1643211"/>
            <a:ext cx="468000" cy="468000"/>
          </a:xfrm>
          <a:prstGeom prst="ellipse">
            <a:avLst/>
          </a:prstGeom>
          <a:blipFill>
            <a:blip r:embed="rId8"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4007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p:nvPr/>
        </p:nvGrpSpPr>
        <p:grpSpPr>
          <a:xfrm>
            <a:off x="2031510" y="1249006"/>
            <a:ext cx="2706787" cy="3168755"/>
            <a:chOff x="1535369" y="1077453"/>
            <a:chExt cx="4143841" cy="4812573"/>
          </a:xfrm>
        </p:grpSpPr>
        <p:sp>
          <p:nvSpPr>
            <p:cNvPr id="26" name="Rectangle 25"/>
            <p:cNvSpPr/>
            <p:nvPr/>
          </p:nvSpPr>
          <p:spPr>
            <a:xfrm>
              <a:off x="2218397" y="1077453"/>
              <a:ext cx="3101753" cy="839636"/>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Traceability</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Risk Reduction</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SOA Integration</a:t>
              </a:r>
            </a:p>
          </p:txBody>
        </p:sp>
        <p:sp>
          <p:nvSpPr>
            <p:cNvPr id="96" name="Rectangle 95"/>
            <p:cNvSpPr/>
            <p:nvPr/>
          </p:nvSpPr>
          <p:spPr>
            <a:xfrm>
              <a:off x="2218397" y="2091643"/>
              <a:ext cx="3460813" cy="839636"/>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Machine Learning &amp;</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Artificial Intelligence </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Advanced Document Recognition</a:t>
              </a:r>
            </a:p>
          </p:txBody>
        </p:sp>
        <p:sp>
          <p:nvSpPr>
            <p:cNvPr id="97" name="Rectangle 96"/>
            <p:cNvSpPr/>
            <p:nvPr/>
          </p:nvSpPr>
          <p:spPr>
            <a:xfrm>
              <a:off x="2218397" y="3021312"/>
              <a:ext cx="3101753" cy="839636"/>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Advanced analytics</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Predictive reports</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Business Activity Monitoring</a:t>
              </a:r>
            </a:p>
          </p:txBody>
        </p:sp>
        <p:grpSp>
          <p:nvGrpSpPr>
            <p:cNvPr id="110" name="Group 109"/>
            <p:cNvGrpSpPr/>
            <p:nvPr/>
          </p:nvGrpSpPr>
          <p:grpSpPr>
            <a:xfrm>
              <a:off x="1582616" y="4120026"/>
              <a:ext cx="3737534" cy="470251"/>
              <a:chOff x="1446183" y="4458184"/>
              <a:chExt cx="3737534" cy="470251"/>
            </a:xfrm>
          </p:grpSpPr>
          <p:sp>
            <p:nvSpPr>
              <p:cNvPr id="85" name="Freeform 42"/>
              <p:cNvSpPr>
                <a:spLocks/>
              </p:cNvSpPr>
              <p:nvPr/>
            </p:nvSpPr>
            <p:spPr bwMode="auto">
              <a:xfrm>
                <a:off x="1446183" y="4837212"/>
                <a:ext cx="90918" cy="91223"/>
              </a:xfrm>
              <a:custGeom>
                <a:avLst/>
                <a:gdLst>
                  <a:gd name="T0" fmla="*/ 445 w 892"/>
                  <a:gd name="T1" fmla="*/ 0 h 896"/>
                  <a:gd name="T2" fmla="*/ 502 w 892"/>
                  <a:gd name="T3" fmla="*/ 3 h 896"/>
                  <a:gd name="T4" fmla="*/ 556 w 892"/>
                  <a:gd name="T5" fmla="*/ 14 h 896"/>
                  <a:gd name="T6" fmla="*/ 606 w 892"/>
                  <a:gd name="T7" fmla="*/ 31 h 896"/>
                  <a:gd name="T8" fmla="*/ 655 w 892"/>
                  <a:gd name="T9" fmla="*/ 52 h 896"/>
                  <a:gd name="T10" fmla="*/ 700 w 892"/>
                  <a:gd name="T11" fmla="*/ 80 h 896"/>
                  <a:gd name="T12" fmla="*/ 741 w 892"/>
                  <a:gd name="T13" fmla="*/ 113 h 896"/>
                  <a:gd name="T14" fmla="*/ 779 w 892"/>
                  <a:gd name="T15" fmla="*/ 151 h 896"/>
                  <a:gd name="T16" fmla="*/ 811 w 892"/>
                  <a:gd name="T17" fmla="*/ 192 h 896"/>
                  <a:gd name="T18" fmla="*/ 838 w 892"/>
                  <a:gd name="T19" fmla="*/ 237 h 896"/>
                  <a:gd name="T20" fmla="*/ 861 w 892"/>
                  <a:gd name="T21" fmla="*/ 286 h 896"/>
                  <a:gd name="T22" fmla="*/ 878 w 892"/>
                  <a:gd name="T23" fmla="*/ 337 h 896"/>
                  <a:gd name="T24" fmla="*/ 888 w 892"/>
                  <a:gd name="T25" fmla="*/ 392 h 896"/>
                  <a:gd name="T26" fmla="*/ 892 w 892"/>
                  <a:gd name="T27" fmla="*/ 448 h 896"/>
                  <a:gd name="T28" fmla="*/ 888 w 892"/>
                  <a:gd name="T29" fmla="*/ 503 h 896"/>
                  <a:gd name="T30" fmla="*/ 878 w 892"/>
                  <a:gd name="T31" fmla="*/ 558 h 896"/>
                  <a:gd name="T32" fmla="*/ 861 w 892"/>
                  <a:gd name="T33" fmla="*/ 609 h 896"/>
                  <a:gd name="T34" fmla="*/ 838 w 892"/>
                  <a:gd name="T35" fmla="*/ 658 h 896"/>
                  <a:gd name="T36" fmla="*/ 811 w 892"/>
                  <a:gd name="T37" fmla="*/ 703 h 896"/>
                  <a:gd name="T38" fmla="*/ 779 w 892"/>
                  <a:gd name="T39" fmla="*/ 745 h 896"/>
                  <a:gd name="T40" fmla="*/ 741 w 892"/>
                  <a:gd name="T41" fmla="*/ 783 h 896"/>
                  <a:gd name="T42" fmla="*/ 700 w 892"/>
                  <a:gd name="T43" fmla="*/ 815 h 896"/>
                  <a:gd name="T44" fmla="*/ 655 w 892"/>
                  <a:gd name="T45" fmla="*/ 843 h 896"/>
                  <a:gd name="T46" fmla="*/ 606 w 892"/>
                  <a:gd name="T47" fmla="*/ 866 h 896"/>
                  <a:gd name="T48" fmla="*/ 556 w 892"/>
                  <a:gd name="T49" fmla="*/ 882 h 896"/>
                  <a:gd name="T50" fmla="*/ 502 w 892"/>
                  <a:gd name="T51" fmla="*/ 892 h 896"/>
                  <a:gd name="T52" fmla="*/ 445 w 892"/>
                  <a:gd name="T53" fmla="*/ 896 h 896"/>
                  <a:gd name="T54" fmla="*/ 390 w 892"/>
                  <a:gd name="T55" fmla="*/ 892 h 896"/>
                  <a:gd name="T56" fmla="*/ 337 w 892"/>
                  <a:gd name="T57" fmla="*/ 882 h 896"/>
                  <a:gd name="T58" fmla="*/ 285 w 892"/>
                  <a:gd name="T59" fmla="*/ 866 h 896"/>
                  <a:gd name="T60" fmla="*/ 236 w 892"/>
                  <a:gd name="T61" fmla="*/ 843 h 896"/>
                  <a:gd name="T62" fmla="*/ 191 w 892"/>
                  <a:gd name="T63" fmla="*/ 815 h 896"/>
                  <a:gd name="T64" fmla="*/ 150 w 892"/>
                  <a:gd name="T65" fmla="*/ 783 h 896"/>
                  <a:gd name="T66" fmla="*/ 112 w 892"/>
                  <a:gd name="T67" fmla="*/ 745 h 896"/>
                  <a:gd name="T68" fmla="*/ 80 w 892"/>
                  <a:gd name="T69" fmla="*/ 703 h 896"/>
                  <a:gd name="T70" fmla="*/ 53 w 892"/>
                  <a:gd name="T71" fmla="*/ 658 h 896"/>
                  <a:gd name="T72" fmla="*/ 30 w 892"/>
                  <a:gd name="T73" fmla="*/ 609 h 896"/>
                  <a:gd name="T74" fmla="*/ 13 w 892"/>
                  <a:gd name="T75" fmla="*/ 558 h 896"/>
                  <a:gd name="T76" fmla="*/ 3 w 892"/>
                  <a:gd name="T77" fmla="*/ 503 h 896"/>
                  <a:gd name="T78" fmla="*/ 0 w 892"/>
                  <a:gd name="T79" fmla="*/ 448 h 896"/>
                  <a:gd name="T80" fmla="*/ 3 w 892"/>
                  <a:gd name="T81" fmla="*/ 392 h 896"/>
                  <a:gd name="T82" fmla="*/ 13 w 892"/>
                  <a:gd name="T83" fmla="*/ 337 h 896"/>
                  <a:gd name="T84" fmla="*/ 30 w 892"/>
                  <a:gd name="T85" fmla="*/ 286 h 896"/>
                  <a:gd name="T86" fmla="*/ 53 w 892"/>
                  <a:gd name="T87" fmla="*/ 237 h 896"/>
                  <a:gd name="T88" fmla="*/ 80 w 892"/>
                  <a:gd name="T89" fmla="*/ 192 h 896"/>
                  <a:gd name="T90" fmla="*/ 112 w 892"/>
                  <a:gd name="T91" fmla="*/ 151 h 896"/>
                  <a:gd name="T92" fmla="*/ 150 w 892"/>
                  <a:gd name="T93" fmla="*/ 113 h 896"/>
                  <a:gd name="T94" fmla="*/ 191 w 892"/>
                  <a:gd name="T95" fmla="*/ 80 h 896"/>
                  <a:gd name="T96" fmla="*/ 236 w 892"/>
                  <a:gd name="T97" fmla="*/ 52 h 896"/>
                  <a:gd name="T98" fmla="*/ 285 w 892"/>
                  <a:gd name="T99" fmla="*/ 31 h 896"/>
                  <a:gd name="T100" fmla="*/ 337 w 892"/>
                  <a:gd name="T101" fmla="*/ 14 h 896"/>
                  <a:gd name="T102" fmla="*/ 390 w 892"/>
                  <a:gd name="T103" fmla="*/ 3 h 896"/>
                  <a:gd name="T104" fmla="*/ 445 w 892"/>
                  <a:gd name="T105"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2" h="896">
                    <a:moveTo>
                      <a:pt x="445" y="0"/>
                    </a:moveTo>
                    <a:lnTo>
                      <a:pt x="502" y="3"/>
                    </a:lnTo>
                    <a:lnTo>
                      <a:pt x="556" y="14"/>
                    </a:lnTo>
                    <a:lnTo>
                      <a:pt x="606" y="31"/>
                    </a:lnTo>
                    <a:lnTo>
                      <a:pt x="655" y="52"/>
                    </a:lnTo>
                    <a:lnTo>
                      <a:pt x="700" y="80"/>
                    </a:lnTo>
                    <a:lnTo>
                      <a:pt x="741" y="113"/>
                    </a:lnTo>
                    <a:lnTo>
                      <a:pt x="779" y="151"/>
                    </a:lnTo>
                    <a:lnTo>
                      <a:pt x="811" y="192"/>
                    </a:lnTo>
                    <a:lnTo>
                      <a:pt x="838" y="237"/>
                    </a:lnTo>
                    <a:lnTo>
                      <a:pt x="861" y="286"/>
                    </a:lnTo>
                    <a:lnTo>
                      <a:pt x="878" y="337"/>
                    </a:lnTo>
                    <a:lnTo>
                      <a:pt x="888" y="392"/>
                    </a:lnTo>
                    <a:lnTo>
                      <a:pt x="892" y="448"/>
                    </a:lnTo>
                    <a:lnTo>
                      <a:pt x="888" y="503"/>
                    </a:lnTo>
                    <a:lnTo>
                      <a:pt x="878" y="558"/>
                    </a:lnTo>
                    <a:lnTo>
                      <a:pt x="861" y="609"/>
                    </a:lnTo>
                    <a:lnTo>
                      <a:pt x="838" y="658"/>
                    </a:lnTo>
                    <a:lnTo>
                      <a:pt x="811" y="703"/>
                    </a:lnTo>
                    <a:lnTo>
                      <a:pt x="779" y="745"/>
                    </a:lnTo>
                    <a:lnTo>
                      <a:pt x="741" y="783"/>
                    </a:lnTo>
                    <a:lnTo>
                      <a:pt x="700" y="815"/>
                    </a:lnTo>
                    <a:lnTo>
                      <a:pt x="655" y="843"/>
                    </a:lnTo>
                    <a:lnTo>
                      <a:pt x="606" y="866"/>
                    </a:lnTo>
                    <a:lnTo>
                      <a:pt x="556" y="882"/>
                    </a:lnTo>
                    <a:lnTo>
                      <a:pt x="502" y="892"/>
                    </a:lnTo>
                    <a:lnTo>
                      <a:pt x="445" y="896"/>
                    </a:lnTo>
                    <a:lnTo>
                      <a:pt x="390" y="892"/>
                    </a:lnTo>
                    <a:lnTo>
                      <a:pt x="337" y="882"/>
                    </a:lnTo>
                    <a:lnTo>
                      <a:pt x="285" y="866"/>
                    </a:lnTo>
                    <a:lnTo>
                      <a:pt x="236" y="843"/>
                    </a:lnTo>
                    <a:lnTo>
                      <a:pt x="191" y="815"/>
                    </a:lnTo>
                    <a:lnTo>
                      <a:pt x="150" y="783"/>
                    </a:lnTo>
                    <a:lnTo>
                      <a:pt x="112" y="745"/>
                    </a:lnTo>
                    <a:lnTo>
                      <a:pt x="80" y="703"/>
                    </a:lnTo>
                    <a:lnTo>
                      <a:pt x="53" y="658"/>
                    </a:lnTo>
                    <a:lnTo>
                      <a:pt x="30" y="609"/>
                    </a:lnTo>
                    <a:lnTo>
                      <a:pt x="13" y="558"/>
                    </a:lnTo>
                    <a:lnTo>
                      <a:pt x="3" y="503"/>
                    </a:lnTo>
                    <a:lnTo>
                      <a:pt x="0" y="448"/>
                    </a:lnTo>
                    <a:lnTo>
                      <a:pt x="3" y="392"/>
                    </a:lnTo>
                    <a:lnTo>
                      <a:pt x="13" y="337"/>
                    </a:lnTo>
                    <a:lnTo>
                      <a:pt x="30" y="286"/>
                    </a:lnTo>
                    <a:lnTo>
                      <a:pt x="53" y="237"/>
                    </a:lnTo>
                    <a:lnTo>
                      <a:pt x="80" y="192"/>
                    </a:lnTo>
                    <a:lnTo>
                      <a:pt x="112" y="151"/>
                    </a:lnTo>
                    <a:lnTo>
                      <a:pt x="150" y="113"/>
                    </a:lnTo>
                    <a:lnTo>
                      <a:pt x="191" y="80"/>
                    </a:lnTo>
                    <a:lnTo>
                      <a:pt x="236" y="52"/>
                    </a:lnTo>
                    <a:lnTo>
                      <a:pt x="285" y="31"/>
                    </a:lnTo>
                    <a:lnTo>
                      <a:pt x="337" y="14"/>
                    </a:lnTo>
                    <a:lnTo>
                      <a:pt x="390" y="3"/>
                    </a:lnTo>
                    <a:lnTo>
                      <a:pt x="445" y="0"/>
                    </a:lnTo>
                    <a:close/>
                  </a:path>
                </a:pathLst>
              </a:custGeom>
              <a:solidFill>
                <a:schemeClr val="bg1"/>
              </a:solidFill>
              <a:ln w="0">
                <a:noFill/>
                <a:prstDash val="solid"/>
                <a:round/>
                <a:headEnd/>
                <a:tailEnd/>
              </a:ln>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98" name="Rectangle 97"/>
              <p:cNvSpPr/>
              <p:nvPr/>
            </p:nvSpPr>
            <p:spPr>
              <a:xfrm>
                <a:off x="2081964" y="4458184"/>
                <a:ext cx="3101753" cy="390020"/>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endParaRPr lang="en-US" sz="1125" dirty="0">
                  <a:solidFill>
                    <a:srgbClr val="645B46"/>
                  </a:solidFill>
                  <a:cs typeface="Arial" panose="020B0604020202020204" pitchFamily="34" charset="0"/>
                </a:endParaRPr>
              </a:p>
            </p:txBody>
          </p:sp>
        </p:grpSp>
        <p:grpSp>
          <p:nvGrpSpPr>
            <p:cNvPr id="109" name="Group 108"/>
            <p:cNvGrpSpPr/>
            <p:nvPr/>
          </p:nvGrpSpPr>
          <p:grpSpPr>
            <a:xfrm>
              <a:off x="1535369" y="5050390"/>
              <a:ext cx="3759126" cy="839636"/>
              <a:chOff x="1398936" y="5298092"/>
              <a:chExt cx="3759126" cy="839636"/>
            </a:xfrm>
          </p:grpSpPr>
          <p:sp>
            <p:nvSpPr>
              <p:cNvPr id="93" name="Freeform 49"/>
              <p:cNvSpPr>
                <a:spLocks/>
              </p:cNvSpPr>
              <p:nvPr/>
            </p:nvSpPr>
            <p:spPr bwMode="auto">
              <a:xfrm>
                <a:off x="1398936" y="5618690"/>
                <a:ext cx="196736" cy="173183"/>
              </a:xfrm>
              <a:custGeom>
                <a:avLst/>
                <a:gdLst>
                  <a:gd name="T0" fmla="*/ 1893 w 1988"/>
                  <a:gd name="T1" fmla="*/ 2 h 1751"/>
                  <a:gd name="T2" fmla="*/ 1908 w 1988"/>
                  <a:gd name="T3" fmla="*/ 18 h 1751"/>
                  <a:gd name="T4" fmla="*/ 1928 w 1988"/>
                  <a:gd name="T5" fmla="*/ 47 h 1751"/>
                  <a:gd name="T6" fmla="*/ 1951 w 1988"/>
                  <a:gd name="T7" fmla="*/ 80 h 1751"/>
                  <a:gd name="T8" fmla="*/ 1972 w 1988"/>
                  <a:gd name="T9" fmla="*/ 110 h 1751"/>
                  <a:gd name="T10" fmla="*/ 1984 w 1988"/>
                  <a:gd name="T11" fmla="*/ 129 h 1751"/>
                  <a:gd name="T12" fmla="*/ 1988 w 1988"/>
                  <a:gd name="T13" fmla="*/ 145 h 1751"/>
                  <a:gd name="T14" fmla="*/ 1977 w 1988"/>
                  <a:gd name="T15" fmla="*/ 168 h 1751"/>
                  <a:gd name="T16" fmla="*/ 1816 w 1988"/>
                  <a:gd name="T17" fmla="*/ 327 h 1751"/>
                  <a:gd name="T18" fmla="*/ 1663 w 1988"/>
                  <a:gd name="T19" fmla="*/ 496 h 1751"/>
                  <a:gd name="T20" fmla="*/ 1519 w 1988"/>
                  <a:gd name="T21" fmla="*/ 668 h 1751"/>
                  <a:gd name="T22" fmla="*/ 1386 w 1988"/>
                  <a:gd name="T23" fmla="*/ 843 h 1751"/>
                  <a:gd name="T24" fmla="*/ 1264 w 1988"/>
                  <a:gd name="T25" fmla="*/ 1016 h 1751"/>
                  <a:gd name="T26" fmla="*/ 1154 w 1988"/>
                  <a:gd name="T27" fmla="*/ 1182 h 1751"/>
                  <a:gd name="T28" fmla="*/ 1058 w 1988"/>
                  <a:gd name="T29" fmla="*/ 1341 h 1751"/>
                  <a:gd name="T30" fmla="*/ 978 w 1988"/>
                  <a:gd name="T31" fmla="*/ 1487 h 1751"/>
                  <a:gd name="T32" fmla="*/ 913 w 1988"/>
                  <a:gd name="T33" fmla="*/ 1617 h 1751"/>
                  <a:gd name="T34" fmla="*/ 864 w 1988"/>
                  <a:gd name="T35" fmla="*/ 1730 h 1751"/>
                  <a:gd name="T36" fmla="*/ 850 w 1988"/>
                  <a:gd name="T37" fmla="*/ 1747 h 1751"/>
                  <a:gd name="T38" fmla="*/ 837 w 1988"/>
                  <a:gd name="T39" fmla="*/ 1751 h 1751"/>
                  <a:gd name="T40" fmla="*/ 822 w 1988"/>
                  <a:gd name="T41" fmla="*/ 1749 h 1751"/>
                  <a:gd name="T42" fmla="*/ 0 w 1988"/>
                  <a:gd name="T43" fmla="*/ 904 h 1751"/>
                  <a:gd name="T44" fmla="*/ 9 w 1988"/>
                  <a:gd name="T45" fmla="*/ 893 h 1751"/>
                  <a:gd name="T46" fmla="*/ 34 w 1988"/>
                  <a:gd name="T47" fmla="*/ 867 h 1751"/>
                  <a:gd name="T48" fmla="*/ 74 w 1988"/>
                  <a:gd name="T49" fmla="*/ 832 h 1751"/>
                  <a:gd name="T50" fmla="*/ 118 w 1988"/>
                  <a:gd name="T51" fmla="*/ 790 h 1751"/>
                  <a:gd name="T52" fmla="*/ 164 w 1988"/>
                  <a:gd name="T53" fmla="*/ 750 h 1751"/>
                  <a:gd name="T54" fmla="*/ 205 w 1988"/>
                  <a:gd name="T55" fmla="*/ 716 h 1751"/>
                  <a:gd name="T56" fmla="*/ 235 w 1988"/>
                  <a:gd name="T57" fmla="*/ 694 h 1751"/>
                  <a:gd name="T58" fmla="*/ 250 w 1988"/>
                  <a:gd name="T59" fmla="*/ 687 h 1751"/>
                  <a:gd name="T60" fmla="*/ 728 w 1988"/>
                  <a:gd name="T61" fmla="*/ 1002 h 1751"/>
                  <a:gd name="T62" fmla="*/ 811 w 1988"/>
                  <a:gd name="T63" fmla="*/ 910 h 1751"/>
                  <a:gd name="T64" fmla="*/ 911 w 1988"/>
                  <a:gd name="T65" fmla="*/ 800 h 1751"/>
                  <a:gd name="T66" fmla="*/ 1032 w 1988"/>
                  <a:gd name="T67" fmla="*/ 679 h 1751"/>
                  <a:gd name="T68" fmla="*/ 1172 w 1988"/>
                  <a:gd name="T69" fmla="*/ 547 h 1751"/>
                  <a:gd name="T70" fmla="*/ 1328 w 1988"/>
                  <a:gd name="T71" fmla="*/ 411 h 1751"/>
                  <a:gd name="T72" fmla="*/ 1498 w 1988"/>
                  <a:gd name="T73" fmla="*/ 272 h 1751"/>
                  <a:gd name="T74" fmla="*/ 1687 w 1988"/>
                  <a:gd name="T75" fmla="*/ 134 h 1751"/>
                  <a:gd name="T76" fmla="*/ 1889 w 1988"/>
                  <a:gd name="T77"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88" h="1751">
                    <a:moveTo>
                      <a:pt x="1889" y="0"/>
                    </a:moveTo>
                    <a:lnTo>
                      <a:pt x="1893" y="2"/>
                    </a:lnTo>
                    <a:lnTo>
                      <a:pt x="1898" y="9"/>
                    </a:lnTo>
                    <a:lnTo>
                      <a:pt x="1908" y="18"/>
                    </a:lnTo>
                    <a:lnTo>
                      <a:pt x="1917" y="32"/>
                    </a:lnTo>
                    <a:lnTo>
                      <a:pt x="1928" y="47"/>
                    </a:lnTo>
                    <a:lnTo>
                      <a:pt x="1940" y="64"/>
                    </a:lnTo>
                    <a:lnTo>
                      <a:pt x="1951" y="80"/>
                    </a:lnTo>
                    <a:lnTo>
                      <a:pt x="1962" y="96"/>
                    </a:lnTo>
                    <a:lnTo>
                      <a:pt x="1972" y="110"/>
                    </a:lnTo>
                    <a:lnTo>
                      <a:pt x="1978" y="121"/>
                    </a:lnTo>
                    <a:lnTo>
                      <a:pt x="1984" y="129"/>
                    </a:lnTo>
                    <a:lnTo>
                      <a:pt x="1985" y="132"/>
                    </a:lnTo>
                    <a:lnTo>
                      <a:pt x="1988" y="145"/>
                    </a:lnTo>
                    <a:lnTo>
                      <a:pt x="1985" y="157"/>
                    </a:lnTo>
                    <a:lnTo>
                      <a:pt x="1977" y="168"/>
                    </a:lnTo>
                    <a:lnTo>
                      <a:pt x="1896" y="246"/>
                    </a:lnTo>
                    <a:lnTo>
                      <a:pt x="1816" y="327"/>
                    </a:lnTo>
                    <a:lnTo>
                      <a:pt x="1738" y="411"/>
                    </a:lnTo>
                    <a:lnTo>
                      <a:pt x="1663" y="496"/>
                    </a:lnTo>
                    <a:lnTo>
                      <a:pt x="1589" y="581"/>
                    </a:lnTo>
                    <a:lnTo>
                      <a:pt x="1519" y="668"/>
                    </a:lnTo>
                    <a:lnTo>
                      <a:pt x="1451" y="756"/>
                    </a:lnTo>
                    <a:lnTo>
                      <a:pt x="1386" y="843"/>
                    </a:lnTo>
                    <a:lnTo>
                      <a:pt x="1324" y="929"/>
                    </a:lnTo>
                    <a:lnTo>
                      <a:pt x="1264" y="1016"/>
                    </a:lnTo>
                    <a:lnTo>
                      <a:pt x="1207" y="1099"/>
                    </a:lnTo>
                    <a:lnTo>
                      <a:pt x="1154" y="1182"/>
                    </a:lnTo>
                    <a:lnTo>
                      <a:pt x="1104" y="1263"/>
                    </a:lnTo>
                    <a:lnTo>
                      <a:pt x="1058" y="1341"/>
                    </a:lnTo>
                    <a:lnTo>
                      <a:pt x="1016" y="1415"/>
                    </a:lnTo>
                    <a:lnTo>
                      <a:pt x="978" y="1487"/>
                    </a:lnTo>
                    <a:lnTo>
                      <a:pt x="943" y="1554"/>
                    </a:lnTo>
                    <a:lnTo>
                      <a:pt x="913" y="1617"/>
                    </a:lnTo>
                    <a:lnTo>
                      <a:pt x="886" y="1677"/>
                    </a:lnTo>
                    <a:lnTo>
                      <a:pt x="864" y="1730"/>
                    </a:lnTo>
                    <a:lnTo>
                      <a:pt x="859" y="1740"/>
                    </a:lnTo>
                    <a:lnTo>
                      <a:pt x="850" y="1747"/>
                    </a:lnTo>
                    <a:lnTo>
                      <a:pt x="841" y="1751"/>
                    </a:lnTo>
                    <a:lnTo>
                      <a:pt x="837" y="1751"/>
                    </a:lnTo>
                    <a:lnTo>
                      <a:pt x="834" y="1751"/>
                    </a:lnTo>
                    <a:lnTo>
                      <a:pt x="822" y="1749"/>
                    </a:lnTo>
                    <a:lnTo>
                      <a:pt x="811" y="1741"/>
                    </a:lnTo>
                    <a:lnTo>
                      <a:pt x="0" y="904"/>
                    </a:lnTo>
                    <a:lnTo>
                      <a:pt x="2" y="902"/>
                    </a:lnTo>
                    <a:lnTo>
                      <a:pt x="9" y="893"/>
                    </a:lnTo>
                    <a:lnTo>
                      <a:pt x="19" y="882"/>
                    </a:lnTo>
                    <a:lnTo>
                      <a:pt x="34" y="867"/>
                    </a:lnTo>
                    <a:lnTo>
                      <a:pt x="53" y="849"/>
                    </a:lnTo>
                    <a:lnTo>
                      <a:pt x="74" y="832"/>
                    </a:lnTo>
                    <a:lnTo>
                      <a:pt x="95" y="811"/>
                    </a:lnTo>
                    <a:lnTo>
                      <a:pt x="118" y="790"/>
                    </a:lnTo>
                    <a:lnTo>
                      <a:pt x="141" y="770"/>
                    </a:lnTo>
                    <a:lnTo>
                      <a:pt x="164" y="750"/>
                    </a:lnTo>
                    <a:lnTo>
                      <a:pt x="185" y="733"/>
                    </a:lnTo>
                    <a:lnTo>
                      <a:pt x="205" y="716"/>
                    </a:lnTo>
                    <a:lnTo>
                      <a:pt x="221" y="704"/>
                    </a:lnTo>
                    <a:lnTo>
                      <a:pt x="235" y="694"/>
                    </a:lnTo>
                    <a:lnTo>
                      <a:pt x="246" y="689"/>
                    </a:lnTo>
                    <a:lnTo>
                      <a:pt x="250" y="687"/>
                    </a:lnTo>
                    <a:lnTo>
                      <a:pt x="696" y="1040"/>
                    </a:lnTo>
                    <a:lnTo>
                      <a:pt x="728" y="1002"/>
                    </a:lnTo>
                    <a:lnTo>
                      <a:pt x="766" y="958"/>
                    </a:lnTo>
                    <a:lnTo>
                      <a:pt x="811" y="910"/>
                    </a:lnTo>
                    <a:lnTo>
                      <a:pt x="859" y="856"/>
                    </a:lnTo>
                    <a:lnTo>
                      <a:pt x="911" y="800"/>
                    </a:lnTo>
                    <a:lnTo>
                      <a:pt x="970" y="741"/>
                    </a:lnTo>
                    <a:lnTo>
                      <a:pt x="1032" y="679"/>
                    </a:lnTo>
                    <a:lnTo>
                      <a:pt x="1100" y="614"/>
                    </a:lnTo>
                    <a:lnTo>
                      <a:pt x="1172" y="547"/>
                    </a:lnTo>
                    <a:lnTo>
                      <a:pt x="1248" y="480"/>
                    </a:lnTo>
                    <a:lnTo>
                      <a:pt x="1328" y="411"/>
                    </a:lnTo>
                    <a:lnTo>
                      <a:pt x="1412" y="341"/>
                    </a:lnTo>
                    <a:lnTo>
                      <a:pt x="1498" y="272"/>
                    </a:lnTo>
                    <a:lnTo>
                      <a:pt x="1591" y="202"/>
                    </a:lnTo>
                    <a:lnTo>
                      <a:pt x="1687" y="134"/>
                    </a:lnTo>
                    <a:lnTo>
                      <a:pt x="1786" y="66"/>
                    </a:lnTo>
                    <a:lnTo>
                      <a:pt x="1889" y="0"/>
                    </a:lnTo>
                    <a:close/>
                  </a:path>
                </a:pathLst>
              </a:custGeom>
              <a:solidFill>
                <a:schemeClr val="bg1"/>
              </a:solidFill>
              <a:ln w="0">
                <a:noFill/>
                <a:prstDash val="solid"/>
                <a:round/>
                <a:headEnd/>
                <a:tailEnd/>
              </a:ln>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99" name="Rectangle 98"/>
              <p:cNvSpPr/>
              <p:nvPr/>
            </p:nvSpPr>
            <p:spPr>
              <a:xfrm>
                <a:off x="2056309" y="5298092"/>
                <a:ext cx="3101753" cy="839636"/>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Digital Signature</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Digital Identity</a:t>
                </a:r>
                <a:br>
                  <a:rPr lang="en-US" sz="1050" dirty="0">
                    <a:solidFill>
                      <a:srgbClr val="645B46"/>
                    </a:solidFill>
                    <a:cs typeface="Arial" panose="020B0604020202020204" pitchFamily="34" charset="0"/>
                  </a:rPr>
                </a:br>
                <a:r>
                  <a:rPr lang="en-US" sz="1050" dirty="0">
                    <a:solidFill>
                      <a:srgbClr val="645B46"/>
                    </a:solidFill>
                    <a:cs typeface="Arial" panose="020B0604020202020204" pitchFamily="34" charset="0"/>
                  </a:rPr>
                  <a:t>Electronic Contract</a:t>
                </a:r>
              </a:p>
            </p:txBody>
          </p:sp>
        </p:grpSp>
      </p:grpSp>
      <p:grpSp>
        <p:nvGrpSpPr>
          <p:cNvPr id="5" name="Grupo 4"/>
          <p:cNvGrpSpPr/>
          <p:nvPr/>
        </p:nvGrpSpPr>
        <p:grpSpPr>
          <a:xfrm>
            <a:off x="5145739" y="1455311"/>
            <a:ext cx="2821500" cy="2821500"/>
            <a:chOff x="2331491" y="1807054"/>
            <a:chExt cx="4481018" cy="4481017"/>
          </a:xfrm>
        </p:grpSpPr>
        <p:grpSp>
          <p:nvGrpSpPr>
            <p:cNvPr id="74" name="Group 42"/>
            <p:cNvGrpSpPr/>
            <p:nvPr/>
          </p:nvGrpSpPr>
          <p:grpSpPr>
            <a:xfrm>
              <a:off x="2331491" y="1807054"/>
              <a:ext cx="4481018" cy="4481017"/>
              <a:chOff x="1027113" y="1023938"/>
              <a:chExt cx="4937760" cy="4937759"/>
            </a:xfrm>
          </p:grpSpPr>
          <p:grpSp>
            <p:nvGrpSpPr>
              <p:cNvPr id="75" name="Group 4"/>
              <p:cNvGrpSpPr>
                <a:grpSpLocks noChangeAspect="1"/>
              </p:cNvGrpSpPr>
              <p:nvPr/>
            </p:nvGrpSpPr>
            <p:grpSpPr bwMode="auto">
              <a:xfrm>
                <a:off x="1027113" y="1023938"/>
                <a:ext cx="4937760" cy="4937759"/>
                <a:chOff x="647" y="645"/>
                <a:chExt cx="3126" cy="3126"/>
              </a:xfrm>
            </p:grpSpPr>
            <p:sp>
              <p:nvSpPr>
                <p:cNvPr id="102" name="Freeform 5"/>
                <p:cNvSpPr>
                  <a:spLocks/>
                </p:cNvSpPr>
                <p:nvPr/>
              </p:nvSpPr>
              <p:spPr bwMode="auto">
                <a:xfrm>
                  <a:off x="738" y="645"/>
                  <a:ext cx="1644" cy="1299"/>
                </a:xfrm>
                <a:custGeom>
                  <a:avLst/>
                  <a:gdLst>
                    <a:gd name="T0" fmla="*/ 285 w 559"/>
                    <a:gd name="T1" fmla="*/ 442 h 442"/>
                    <a:gd name="T2" fmla="*/ 210 w 559"/>
                    <a:gd name="T3" fmla="*/ 415 h 442"/>
                    <a:gd name="T4" fmla="*/ 145 w 559"/>
                    <a:gd name="T5" fmla="*/ 335 h 442"/>
                    <a:gd name="T6" fmla="*/ 79 w 559"/>
                    <a:gd name="T7" fmla="*/ 379 h 442"/>
                    <a:gd name="T8" fmla="*/ 3 w 559"/>
                    <a:gd name="T9" fmla="*/ 355 h 442"/>
                    <a:gd name="T10" fmla="*/ 0 w 559"/>
                    <a:gd name="T11" fmla="*/ 350 h 442"/>
                    <a:gd name="T12" fmla="*/ 492 w 559"/>
                    <a:gd name="T13" fmla="*/ 0 h 442"/>
                    <a:gd name="T14" fmla="*/ 495 w 559"/>
                    <a:gd name="T15" fmla="*/ 1 h 442"/>
                    <a:gd name="T16" fmla="*/ 496 w 559"/>
                    <a:gd name="T17" fmla="*/ 90 h 442"/>
                    <a:gd name="T18" fmla="*/ 500 w 559"/>
                    <a:gd name="T19" fmla="*/ 94 h 442"/>
                    <a:gd name="T20" fmla="*/ 500 w 559"/>
                    <a:gd name="T21" fmla="*/ 213 h 442"/>
                    <a:gd name="T22" fmla="*/ 496 w 559"/>
                    <a:gd name="T23" fmla="*/ 217 h 442"/>
                    <a:gd name="T24" fmla="*/ 492 w 559"/>
                    <a:gd name="T25" fmla="*/ 302 h 442"/>
                    <a:gd name="T26" fmla="*/ 489 w 559"/>
                    <a:gd name="T27" fmla="*/ 302 h 442"/>
                    <a:gd name="T28" fmla="*/ 481 w 559"/>
                    <a:gd name="T29" fmla="*/ 303 h 442"/>
                    <a:gd name="T30" fmla="*/ 477 w 559"/>
                    <a:gd name="T31" fmla="*/ 303 h 442"/>
                    <a:gd name="T32" fmla="*/ 468 w 559"/>
                    <a:gd name="T33" fmla="*/ 304 h 442"/>
                    <a:gd name="T34" fmla="*/ 461 w 559"/>
                    <a:gd name="T35" fmla="*/ 305 h 442"/>
                    <a:gd name="T36" fmla="*/ 455 w 559"/>
                    <a:gd name="T37" fmla="*/ 306 h 442"/>
                    <a:gd name="T38" fmla="*/ 446 w 559"/>
                    <a:gd name="T39" fmla="*/ 308 h 442"/>
                    <a:gd name="T40" fmla="*/ 442 w 559"/>
                    <a:gd name="T41" fmla="*/ 309 h 442"/>
                    <a:gd name="T42" fmla="*/ 434 w 559"/>
                    <a:gd name="T43" fmla="*/ 312 h 442"/>
                    <a:gd name="T44" fmla="*/ 425 w 559"/>
                    <a:gd name="T45" fmla="*/ 315 h 442"/>
                    <a:gd name="T46" fmla="*/ 417 w 559"/>
                    <a:gd name="T47" fmla="*/ 318 h 442"/>
                    <a:gd name="T48" fmla="*/ 409 w 559"/>
                    <a:gd name="T49" fmla="*/ 321 h 442"/>
                    <a:gd name="T50" fmla="*/ 401 w 559"/>
                    <a:gd name="T51" fmla="*/ 325 h 442"/>
                    <a:gd name="T52" fmla="*/ 393 w 559"/>
                    <a:gd name="T53" fmla="*/ 328 h 442"/>
                    <a:gd name="T54" fmla="*/ 385 w 559"/>
                    <a:gd name="T55" fmla="*/ 333 h 442"/>
                    <a:gd name="T56" fmla="*/ 378 w 559"/>
                    <a:gd name="T57" fmla="*/ 337 h 442"/>
                    <a:gd name="T58" fmla="*/ 371 w 559"/>
                    <a:gd name="T59" fmla="*/ 342 h 442"/>
                    <a:gd name="T60" fmla="*/ 364 w 559"/>
                    <a:gd name="T61" fmla="*/ 347 h 442"/>
                    <a:gd name="T62" fmla="*/ 357 w 559"/>
                    <a:gd name="T63" fmla="*/ 352 h 442"/>
                    <a:gd name="T64" fmla="*/ 350 w 559"/>
                    <a:gd name="T65" fmla="*/ 358 h 442"/>
                    <a:gd name="T66" fmla="*/ 344 w 559"/>
                    <a:gd name="T67" fmla="*/ 363 h 442"/>
                    <a:gd name="T68" fmla="*/ 338 w 559"/>
                    <a:gd name="T69" fmla="*/ 369 h 442"/>
                    <a:gd name="T70" fmla="*/ 289 w 559"/>
                    <a:gd name="T71"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9" h="442">
                      <a:moveTo>
                        <a:pt x="286" y="442"/>
                      </a:moveTo>
                      <a:cubicBezTo>
                        <a:pt x="285" y="442"/>
                        <a:pt x="285" y="442"/>
                        <a:pt x="285" y="442"/>
                      </a:cubicBezTo>
                      <a:cubicBezTo>
                        <a:pt x="213" y="420"/>
                        <a:pt x="213" y="420"/>
                        <a:pt x="213" y="420"/>
                      </a:cubicBezTo>
                      <a:cubicBezTo>
                        <a:pt x="211" y="419"/>
                        <a:pt x="210" y="417"/>
                        <a:pt x="210" y="415"/>
                      </a:cubicBezTo>
                      <a:cubicBezTo>
                        <a:pt x="211" y="411"/>
                        <a:pt x="212" y="406"/>
                        <a:pt x="212" y="402"/>
                      </a:cubicBezTo>
                      <a:cubicBezTo>
                        <a:pt x="212" y="365"/>
                        <a:pt x="182" y="335"/>
                        <a:pt x="145" y="335"/>
                      </a:cubicBezTo>
                      <a:cubicBezTo>
                        <a:pt x="118" y="335"/>
                        <a:pt x="93" y="351"/>
                        <a:pt x="83" y="376"/>
                      </a:cubicBezTo>
                      <a:cubicBezTo>
                        <a:pt x="82" y="378"/>
                        <a:pt x="81" y="379"/>
                        <a:pt x="79" y="379"/>
                      </a:cubicBezTo>
                      <a:cubicBezTo>
                        <a:pt x="79" y="379"/>
                        <a:pt x="78" y="379"/>
                        <a:pt x="78" y="378"/>
                      </a:cubicBezTo>
                      <a:cubicBezTo>
                        <a:pt x="3" y="355"/>
                        <a:pt x="3" y="355"/>
                        <a:pt x="3" y="355"/>
                      </a:cubicBezTo>
                      <a:cubicBezTo>
                        <a:pt x="2" y="355"/>
                        <a:pt x="1" y="354"/>
                        <a:pt x="0" y="353"/>
                      </a:cubicBezTo>
                      <a:cubicBezTo>
                        <a:pt x="0" y="352"/>
                        <a:pt x="0" y="351"/>
                        <a:pt x="0" y="350"/>
                      </a:cubicBezTo>
                      <a:cubicBezTo>
                        <a:pt x="37" y="249"/>
                        <a:pt x="103" y="162"/>
                        <a:pt x="191" y="99"/>
                      </a:cubicBezTo>
                      <a:cubicBezTo>
                        <a:pt x="280" y="36"/>
                        <a:pt x="384" y="2"/>
                        <a:pt x="492" y="0"/>
                      </a:cubicBezTo>
                      <a:cubicBezTo>
                        <a:pt x="492" y="0"/>
                        <a:pt x="492" y="0"/>
                        <a:pt x="492" y="0"/>
                      </a:cubicBezTo>
                      <a:cubicBezTo>
                        <a:pt x="493" y="0"/>
                        <a:pt x="494" y="0"/>
                        <a:pt x="495" y="1"/>
                      </a:cubicBezTo>
                      <a:cubicBezTo>
                        <a:pt x="495" y="2"/>
                        <a:pt x="496" y="3"/>
                        <a:pt x="496" y="4"/>
                      </a:cubicBezTo>
                      <a:cubicBezTo>
                        <a:pt x="496" y="90"/>
                        <a:pt x="496" y="90"/>
                        <a:pt x="496" y="90"/>
                      </a:cubicBezTo>
                      <a:cubicBezTo>
                        <a:pt x="496" y="93"/>
                        <a:pt x="498" y="94"/>
                        <a:pt x="500" y="94"/>
                      </a:cubicBezTo>
                      <a:cubicBezTo>
                        <a:pt x="500" y="94"/>
                        <a:pt x="500" y="94"/>
                        <a:pt x="500" y="94"/>
                      </a:cubicBezTo>
                      <a:cubicBezTo>
                        <a:pt x="533" y="95"/>
                        <a:pt x="559" y="121"/>
                        <a:pt x="559" y="154"/>
                      </a:cubicBezTo>
                      <a:cubicBezTo>
                        <a:pt x="559" y="186"/>
                        <a:pt x="533" y="213"/>
                        <a:pt x="500" y="213"/>
                      </a:cubicBezTo>
                      <a:cubicBezTo>
                        <a:pt x="500" y="213"/>
                        <a:pt x="500" y="213"/>
                        <a:pt x="500" y="213"/>
                      </a:cubicBezTo>
                      <a:cubicBezTo>
                        <a:pt x="498" y="213"/>
                        <a:pt x="496" y="214"/>
                        <a:pt x="496" y="217"/>
                      </a:cubicBezTo>
                      <a:cubicBezTo>
                        <a:pt x="496" y="298"/>
                        <a:pt x="496" y="298"/>
                        <a:pt x="496" y="298"/>
                      </a:cubicBezTo>
                      <a:cubicBezTo>
                        <a:pt x="496" y="300"/>
                        <a:pt x="494" y="302"/>
                        <a:pt x="492" y="302"/>
                      </a:cubicBezTo>
                      <a:cubicBezTo>
                        <a:pt x="491" y="302"/>
                        <a:pt x="491" y="302"/>
                        <a:pt x="491" y="302"/>
                      </a:cubicBezTo>
                      <a:cubicBezTo>
                        <a:pt x="490" y="302"/>
                        <a:pt x="489" y="302"/>
                        <a:pt x="489" y="302"/>
                      </a:cubicBezTo>
                      <a:cubicBezTo>
                        <a:pt x="487" y="302"/>
                        <a:pt x="487" y="302"/>
                        <a:pt x="487" y="302"/>
                      </a:cubicBezTo>
                      <a:cubicBezTo>
                        <a:pt x="485" y="303"/>
                        <a:pt x="483" y="303"/>
                        <a:pt x="481" y="303"/>
                      </a:cubicBezTo>
                      <a:cubicBezTo>
                        <a:pt x="481" y="303"/>
                        <a:pt x="480" y="303"/>
                        <a:pt x="479" y="303"/>
                      </a:cubicBezTo>
                      <a:cubicBezTo>
                        <a:pt x="477" y="303"/>
                        <a:pt x="477" y="303"/>
                        <a:pt x="477" y="303"/>
                      </a:cubicBezTo>
                      <a:cubicBezTo>
                        <a:pt x="476" y="303"/>
                        <a:pt x="474" y="303"/>
                        <a:pt x="472" y="304"/>
                      </a:cubicBezTo>
                      <a:cubicBezTo>
                        <a:pt x="472" y="304"/>
                        <a:pt x="468" y="304"/>
                        <a:pt x="468" y="304"/>
                      </a:cubicBezTo>
                      <a:cubicBezTo>
                        <a:pt x="466" y="305"/>
                        <a:pt x="465" y="305"/>
                        <a:pt x="464" y="305"/>
                      </a:cubicBezTo>
                      <a:cubicBezTo>
                        <a:pt x="463" y="305"/>
                        <a:pt x="462" y="305"/>
                        <a:pt x="461" y="305"/>
                      </a:cubicBezTo>
                      <a:cubicBezTo>
                        <a:pt x="459" y="306"/>
                        <a:pt x="459" y="306"/>
                        <a:pt x="459" y="306"/>
                      </a:cubicBezTo>
                      <a:cubicBezTo>
                        <a:pt x="457" y="306"/>
                        <a:pt x="456" y="306"/>
                        <a:pt x="455" y="306"/>
                      </a:cubicBezTo>
                      <a:cubicBezTo>
                        <a:pt x="454" y="307"/>
                        <a:pt x="450" y="308"/>
                        <a:pt x="450" y="308"/>
                      </a:cubicBezTo>
                      <a:cubicBezTo>
                        <a:pt x="448" y="308"/>
                        <a:pt x="447" y="308"/>
                        <a:pt x="446" y="308"/>
                      </a:cubicBezTo>
                      <a:cubicBezTo>
                        <a:pt x="445" y="309"/>
                        <a:pt x="444" y="309"/>
                        <a:pt x="443" y="309"/>
                      </a:cubicBezTo>
                      <a:cubicBezTo>
                        <a:pt x="442" y="309"/>
                        <a:pt x="442" y="309"/>
                        <a:pt x="442" y="309"/>
                      </a:cubicBezTo>
                      <a:cubicBezTo>
                        <a:pt x="440" y="310"/>
                        <a:pt x="439" y="310"/>
                        <a:pt x="438" y="311"/>
                      </a:cubicBezTo>
                      <a:cubicBezTo>
                        <a:pt x="436" y="311"/>
                        <a:pt x="435" y="311"/>
                        <a:pt x="434" y="312"/>
                      </a:cubicBezTo>
                      <a:cubicBezTo>
                        <a:pt x="432" y="312"/>
                        <a:pt x="431" y="313"/>
                        <a:pt x="429" y="313"/>
                      </a:cubicBezTo>
                      <a:cubicBezTo>
                        <a:pt x="428" y="314"/>
                        <a:pt x="426" y="314"/>
                        <a:pt x="425" y="315"/>
                      </a:cubicBezTo>
                      <a:cubicBezTo>
                        <a:pt x="424" y="315"/>
                        <a:pt x="422" y="316"/>
                        <a:pt x="421" y="316"/>
                      </a:cubicBezTo>
                      <a:cubicBezTo>
                        <a:pt x="420" y="317"/>
                        <a:pt x="418" y="317"/>
                        <a:pt x="417" y="318"/>
                      </a:cubicBezTo>
                      <a:cubicBezTo>
                        <a:pt x="415" y="318"/>
                        <a:pt x="414" y="319"/>
                        <a:pt x="413" y="319"/>
                      </a:cubicBezTo>
                      <a:cubicBezTo>
                        <a:pt x="412" y="320"/>
                        <a:pt x="410" y="320"/>
                        <a:pt x="409" y="321"/>
                      </a:cubicBezTo>
                      <a:cubicBezTo>
                        <a:pt x="407" y="322"/>
                        <a:pt x="406" y="322"/>
                        <a:pt x="405" y="323"/>
                      </a:cubicBezTo>
                      <a:cubicBezTo>
                        <a:pt x="404" y="323"/>
                        <a:pt x="402" y="324"/>
                        <a:pt x="401" y="325"/>
                      </a:cubicBezTo>
                      <a:cubicBezTo>
                        <a:pt x="400" y="325"/>
                        <a:pt x="398" y="326"/>
                        <a:pt x="397" y="326"/>
                      </a:cubicBezTo>
                      <a:cubicBezTo>
                        <a:pt x="396" y="327"/>
                        <a:pt x="394" y="328"/>
                        <a:pt x="393" y="328"/>
                      </a:cubicBezTo>
                      <a:cubicBezTo>
                        <a:pt x="392" y="329"/>
                        <a:pt x="391" y="330"/>
                        <a:pt x="390" y="330"/>
                      </a:cubicBezTo>
                      <a:cubicBezTo>
                        <a:pt x="388" y="331"/>
                        <a:pt x="387" y="332"/>
                        <a:pt x="385" y="333"/>
                      </a:cubicBezTo>
                      <a:cubicBezTo>
                        <a:pt x="383" y="334"/>
                        <a:pt x="383" y="334"/>
                        <a:pt x="383" y="334"/>
                      </a:cubicBezTo>
                      <a:cubicBezTo>
                        <a:pt x="381" y="335"/>
                        <a:pt x="379" y="336"/>
                        <a:pt x="378" y="337"/>
                      </a:cubicBezTo>
                      <a:cubicBezTo>
                        <a:pt x="375" y="339"/>
                        <a:pt x="375" y="339"/>
                        <a:pt x="375" y="339"/>
                      </a:cubicBezTo>
                      <a:cubicBezTo>
                        <a:pt x="374" y="340"/>
                        <a:pt x="372" y="341"/>
                        <a:pt x="371" y="342"/>
                      </a:cubicBezTo>
                      <a:cubicBezTo>
                        <a:pt x="368" y="344"/>
                        <a:pt x="368" y="344"/>
                        <a:pt x="368" y="344"/>
                      </a:cubicBezTo>
                      <a:cubicBezTo>
                        <a:pt x="367" y="345"/>
                        <a:pt x="365" y="346"/>
                        <a:pt x="364" y="347"/>
                      </a:cubicBezTo>
                      <a:cubicBezTo>
                        <a:pt x="363" y="347"/>
                        <a:pt x="362" y="348"/>
                        <a:pt x="361" y="349"/>
                      </a:cubicBezTo>
                      <a:cubicBezTo>
                        <a:pt x="360" y="350"/>
                        <a:pt x="358" y="351"/>
                        <a:pt x="357" y="352"/>
                      </a:cubicBezTo>
                      <a:cubicBezTo>
                        <a:pt x="355" y="354"/>
                        <a:pt x="355" y="354"/>
                        <a:pt x="355" y="354"/>
                      </a:cubicBezTo>
                      <a:cubicBezTo>
                        <a:pt x="353" y="355"/>
                        <a:pt x="352" y="356"/>
                        <a:pt x="350" y="358"/>
                      </a:cubicBezTo>
                      <a:cubicBezTo>
                        <a:pt x="349" y="359"/>
                        <a:pt x="349" y="359"/>
                        <a:pt x="349" y="359"/>
                      </a:cubicBezTo>
                      <a:cubicBezTo>
                        <a:pt x="347" y="360"/>
                        <a:pt x="345" y="362"/>
                        <a:pt x="344" y="363"/>
                      </a:cubicBezTo>
                      <a:cubicBezTo>
                        <a:pt x="343" y="364"/>
                        <a:pt x="343" y="364"/>
                        <a:pt x="343" y="364"/>
                      </a:cubicBezTo>
                      <a:cubicBezTo>
                        <a:pt x="341" y="366"/>
                        <a:pt x="339" y="368"/>
                        <a:pt x="338" y="369"/>
                      </a:cubicBezTo>
                      <a:cubicBezTo>
                        <a:pt x="337" y="370"/>
                        <a:pt x="337" y="370"/>
                        <a:pt x="337" y="370"/>
                      </a:cubicBezTo>
                      <a:cubicBezTo>
                        <a:pt x="317" y="390"/>
                        <a:pt x="301" y="414"/>
                        <a:pt x="289" y="440"/>
                      </a:cubicBezTo>
                      <a:cubicBezTo>
                        <a:pt x="289" y="441"/>
                        <a:pt x="287" y="442"/>
                        <a:pt x="286" y="44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103" name="Freeform 6"/>
                <p:cNvSpPr>
                  <a:spLocks/>
                </p:cNvSpPr>
                <p:nvPr/>
              </p:nvSpPr>
              <p:spPr bwMode="auto">
                <a:xfrm>
                  <a:off x="2220" y="645"/>
                  <a:ext cx="1462" cy="1360"/>
                </a:xfrm>
                <a:custGeom>
                  <a:avLst/>
                  <a:gdLst>
                    <a:gd name="T0" fmla="*/ 353 w 497"/>
                    <a:gd name="T1" fmla="*/ 463 h 463"/>
                    <a:gd name="T2" fmla="*/ 296 w 497"/>
                    <a:gd name="T3" fmla="*/ 420 h 463"/>
                    <a:gd name="T4" fmla="*/ 295 w 497"/>
                    <a:gd name="T5" fmla="*/ 418 h 463"/>
                    <a:gd name="T6" fmla="*/ 293 w 497"/>
                    <a:gd name="T7" fmla="*/ 417 h 463"/>
                    <a:gd name="T8" fmla="*/ 291 w 497"/>
                    <a:gd name="T9" fmla="*/ 417 h 463"/>
                    <a:gd name="T10" fmla="*/ 211 w 497"/>
                    <a:gd name="T11" fmla="*/ 442 h 463"/>
                    <a:gd name="T12" fmla="*/ 210 w 497"/>
                    <a:gd name="T13" fmla="*/ 442 h 463"/>
                    <a:gd name="T14" fmla="*/ 207 w 497"/>
                    <a:gd name="T15" fmla="*/ 440 h 463"/>
                    <a:gd name="T16" fmla="*/ 5 w 497"/>
                    <a:gd name="T17" fmla="*/ 302 h 463"/>
                    <a:gd name="T18" fmla="*/ 4 w 497"/>
                    <a:gd name="T19" fmla="*/ 302 h 463"/>
                    <a:gd name="T20" fmla="*/ 0 w 497"/>
                    <a:gd name="T21" fmla="*/ 298 h 463"/>
                    <a:gd name="T22" fmla="*/ 0 w 497"/>
                    <a:gd name="T23" fmla="*/ 224 h 463"/>
                    <a:gd name="T24" fmla="*/ 3 w 497"/>
                    <a:gd name="T25" fmla="*/ 220 h 463"/>
                    <a:gd name="T26" fmla="*/ 63 w 497"/>
                    <a:gd name="T27" fmla="*/ 154 h 463"/>
                    <a:gd name="T28" fmla="*/ 3 w 497"/>
                    <a:gd name="T29" fmla="*/ 87 h 463"/>
                    <a:gd name="T30" fmla="*/ 0 w 497"/>
                    <a:gd name="T31" fmla="*/ 83 h 463"/>
                    <a:gd name="T32" fmla="*/ 0 w 497"/>
                    <a:gd name="T33" fmla="*/ 4 h 463"/>
                    <a:gd name="T34" fmla="*/ 4 w 497"/>
                    <a:gd name="T35" fmla="*/ 0 h 463"/>
                    <a:gd name="T36" fmla="*/ 4 w 497"/>
                    <a:gd name="T37" fmla="*/ 0 h 463"/>
                    <a:gd name="T38" fmla="*/ 5 w 497"/>
                    <a:gd name="T39" fmla="*/ 0 h 463"/>
                    <a:gd name="T40" fmla="*/ 496 w 497"/>
                    <a:gd name="T41" fmla="*/ 350 h 463"/>
                    <a:gd name="T42" fmla="*/ 496 w 497"/>
                    <a:gd name="T43" fmla="*/ 354 h 463"/>
                    <a:gd name="T44" fmla="*/ 494 w 497"/>
                    <a:gd name="T45" fmla="*/ 356 h 463"/>
                    <a:gd name="T46" fmla="*/ 412 w 497"/>
                    <a:gd name="T47" fmla="*/ 381 h 463"/>
                    <a:gd name="T48" fmla="*/ 410 w 497"/>
                    <a:gd name="T49" fmla="*/ 383 h 463"/>
                    <a:gd name="T50" fmla="*/ 409 w 497"/>
                    <a:gd name="T51" fmla="*/ 386 h 463"/>
                    <a:gd name="T52" fmla="*/ 412 w 497"/>
                    <a:gd name="T53" fmla="*/ 404 h 463"/>
                    <a:gd name="T54" fmla="*/ 353 w 497"/>
                    <a:gd name="T55"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463">
                      <a:moveTo>
                        <a:pt x="353" y="463"/>
                      </a:moveTo>
                      <a:cubicBezTo>
                        <a:pt x="327" y="463"/>
                        <a:pt x="304" y="446"/>
                        <a:pt x="296" y="420"/>
                      </a:cubicBezTo>
                      <a:cubicBezTo>
                        <a:pt x="296" y="419"/>
                        <a:pt x="295" y="418"/>
                        <a:pt x="295" y="418"/>
                      </a:cubicBezTo>
                      <a:cubicBezTo>
                        <a:pt x="294" y="417"/>
                        <a:pt x="293" y="417"/>
                        <a:pt x="293" y="417"/>
                      </a:cubicBezTo>
                      <a:cubicBezTo>
                        <a:pt x="292" y="417"/>
                        <a:pt x="292" y="417"/>
                        <a:pt x="291" y="417"/>
                      </a:cubicBezTo>
                      <a:cubicBezTo>
                        <a:pt x="211" y="442"/>
                        <a:pt x="211" y="442"/>
                        <a:pt x="211" y="442"/>
                      </a:cubicBezTo>
                      <a:cubicBezTo>
                        <a:pt x="211" y="442"/>
                        <a:pt x="211" y="442"/>
                        <a:pt x="210" y="442"/>
                      </a:cubicBezTo>
                      <a:cubicBezTo>
                        <a:pt x="209" y="442"/>
                        <a:pt x="207" y="441"/>
                        <a:pt x="207" y="440"/>
                      </a:cubicBezTo>
                      <a:cubicBezTo>
                        <a:pt x="171" y="360"/>
                        <a:pt x="92" y="306"/>
                        <a:pt x="5" y="302"/>
                      </a:cubicBezTo>
                      <a:cubicBezTo>
                        <a:pt x="4" y="302"/>
                        <a:pt x="4" y="302"/>
                        <a:pt x="4" y="302"/>
                      </a:cubicBezTo>
                      <a:cubicBezTo>
                        <a:pt x="1" y="302"/>
                        <a:pt x="0" y="300"/>
                        <a:pt x="0" y="298"/>
                      </a:cubicBezTo>
                      <a:cubicBezTo>
                        <a:pt x="0" y="224"/>
                        <a:pt x="0" y="224"/>
                        <a:pt x="0" y="224"/>
                      </a:cubicBezTo>
                      <a:cubicBezTo>
                        <a:pt x="0" y="222"/>
                        <a:pt x="1" y="221"/>
                        <a:pt x="3" y="220"/>
                      </a:cubicBezTo>
                      <a:cubicBezTo>
                        <a:pt x="37" y="217"/>
                        <a:pt x="63" y="188"/>
                        <a:pt x="63" y="154"/>
                      </a:cubicBezTo>
                      <a:cubicBezTo>
                        <a:pt x="63" y="119"/>
                        <a:pt x="37" y="91"/>
                        <a:pt x="3" y="87"/>
                      </a:cubicBezTo>
                      <a:cubicBezTo>
                        <a:pt x="1" y="87"/>
                        <a:pt x="0" y="85"/>
                        <a:pt x="0" y="83"/>
                      </a:cubicBezTo>
                      <a:cubicBezTo>
                        <a:pt x="0" y="4"/>
                        <a:pt x="0" y="4"/>
                        <a:pt x="0" y="4"/>
                      </a:cubicBezTo>
                      <a:cubicBezTo>
                        <a:pt x="0" y="2"/>
                        <a:pt x="2" y="0"/>
                        <a:pt x="4" y="0"/>
                      </a:cubicBezTo>
                      <a:cubicBezTo>
                        <a:pt x="4" y="0"/>
                        <a:pt x="4" y="0"/>
                        <a:pt x="4" y="0"/>
                      </a:cubicBezTo>
                      <a:cubicBezTo>
                        <a:pt x="5" y="0"/>
                        <a:pt x="5" y="0"/>
                        <a:pt x="5" y="0"/>
                      </a:cubicBezTo>
                      <a:cubicBezTo>
                        <a:pt x="224" y="4"/>
                        <a:pt x="421" y="145"/>
                        <a:pt x="496" y="350"/>
                      </a:cubicBezTo>
                      <a:cubicBezTo>
                        <a:pt x="497" y="351"/>
                        <a:pt x="496" y="353"/>
                        <a:pt x="496" y="354"/>
                      </a:cubicBezTo>
                      <a:cubicBezTo>
                        <a:pt x="495" y="355"/>
                        <a:pt x="495" y="355"/>
                        <a:pt x="494" y="356"/>
                      </a:cubicBezTo>
                      <a:cubicBezTo>
                        <a:pt x="412" y="381"/>
                        <a:pt x="412" y="381"/>
                        <a:pt x="412" y="381"/>
                      </a:cubicBezTo>
                      <a:cubicBezTo>
                        <a:pt x="411" y="381"/>
                        <a:pt x="410" y="382"/>
                        <a:pt x="410" y="383"/>
                      </a:cubicBezTo>
                      <a:cubicBezTo>
                        <a:pt x="409" y="383"/>
                        <a:pt x="409" y="385"/>
                        <a:pt x="409" y="386"/>
                      </a:cubicBezTo>
                      <a:cubicBezTo>
                        <a:pt x="411" y="392"/>
                        <a:pt x="412" y="398"/>
                        <a:pt x="412" y="404"/>
                      </a:cubicBezTo>
                      <a:cubicBezTo>
                        <a:pt x="412" y="437"/>
                        <a:pt x="386" y="463"/>
                        <a:pt x="353" y="463"/>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113" name="Freeform 7"/>
                <p:cNvSpPr>
                  <a:spLocks/>
                </p:cNvSpPr>
                <p:nvPr/>
              </p:nvSpPr>
              <p:spPr bwMode="auto">
                <a:xfrm>
                  <a:off x="2623" y="1712"/>
                  <a:ext cx="1150" cy="1745"/>
                </a:xfrm>
                <a:custGeom>
                  <a:avLst/>
                  <a:gdLst>
                    <a:gd name="T0" fmla="*/ 177 w 391"/>
                    <a:gd name="T1" fmla="*/ 594 h 594"/>
                    <a:gd name="T2" fmla="*/ 177 w 391"/>
                    <a:gd name="T3" fmla="*/ 594 h 594"/>
                    <a:gd name="T4" fmla="*/ 174 w 391"/>
                    <a:gd name="T5" fmla="*/ 593 h 594"/>
                    <a:gd name="T6" fmla="*/ 122 w 391"/>
                    <a:gd name="T7" fmla="*/ 521 h 594"/>
                    <a:gd name="T8" fmla="*/ 119 w 391"/>
                    <a:gd name="T9" fmla="*/ 519 h 594"/>
                    <a:gd name="T10" fmla="*/ 119 w 391"/>
                    <a:gd name="T11" fmla="*/ 519 h 594"/>
                    <a:gd name="T12" fmla="*/ 116 w 391"/>
                    <a:gd name="T13" fmla="*/ 520 h 594"/>
                    <a:gd name="T14" fmla="*/ 82 w 391"/>
                    <a:gd name="T15" fmla="*/ 531 h 594"/>
                    <a:gd name="T16" fmla="*/ 23 w 391"/>
                    <a:gd name="T17" fmla="*/ 472 h 594"/>
                    <a:gd name="T18" fmla="*/ 47 w 391"/>
                    <a:gd name="T19" fmla="*/ 424 h 594"/>
                    <a:gd name="T20" fmla="*/ 49 w 391"/>
                    <a:gd name="T21" fmla="*/ 422 h 594"/>
                    <a:gd name="T22" fmla="*/ 48 w 391"/>
                    <a:gd name="T23" fmla="*/ 419 h 594"/>
                    <a:gd name="T24" fmla="*/ 1 w 391"/>
                    <a:gd name="T25" fmla="*/ 354 h 594"/>
                    <a:gd name="T26" fmla="*/ 2 w 391"/>
                    <a:gd name="T27" fmla="*/ 349 h 594"/>
                    <a:gd name="T28" fmla="*/ 12 w 391"/>
                    <a:gd name="T29" fmla="*/ 340 h 594"/>
                    <a:gd name="T30" fmla="*/ 12 w 391"/>
                    <a:gd name="T31" fmla="*/ 340 h 594"/>
                    <a:gd name="T32" fmla="*/ 15 w 391"/>
                    <a:gd name="T33" fmla="*/ 338 h 594"/>
                    <a:gd name="T34" fmla="*/ 21 w 391"/>
                    <a:gd name="T35" fmla="*/ 332 h 594"/>
                    <a:gd name="T36" fmla="*/ 22 w 391"/>
                    <a:gd name="T37" fmla="*/ 331 h 594"/>
                    <a:gd name="T38" fmla="*/ 24 w 391"/>
                    <a:gd name="T39" fmla="*/ 329 h 594"/>
                    <a:gd name="T40" fmla="*/ 29 w 391"/>
                    <a:gd name="T41" fmla="*/ 323 h 594"/>
                    <a:gd name="T42" fmla="*/ 30 w 391"/>
                    <a:gd name="T43" fmla="*/ 322 h 594"/>
                    <a:gd name="T44" fmla="*/ 30 w 391"/>
                    <a:gd name="T45" fmla="*/ 322 h 594"/>
                    <a:gd name="T46" fmla="*/ 31 w 391"/>
                    <a:gd name="T47" fmla="*/ 321 h 594"/>
                    <a:gd name="T48" fmla="*/ 32 w 391"/>
                    <a:gd name="T49" fmla="*/ 321 h 594"/>
                    <a:gd name="T50" fmla="*/ 89 w 391"/>
                    <a:gd name="T51" fmla="*/ 169 h 594"/>
                    <a:gd name="T52" fmla="*/ 88 w 391"/>
                    <a:gd name="T53" fmla="*/ 147 h 594"/>
                    <a:gd name="T54" fmla="*/ 85 w 391"/>
                    <a:gd name="T55" fmla="*/ 125 h 594"/>
                    <a:gd name="T56" fmla="*/ 79 w 391"/>
                    <a:gd name="T57" fmla="*/ 104 h 594"/>
                    <a:gd name="T58" fmla="*/ 75 w 391"/>
                    <a:gd name="T59" fmla="*/ 91 h 594"/>
                    <a:gd name="T60" fmla="*/ 76 w 391"/>
                    <a:gd name="T61" fmla="*/ 88 h 594"/>
                    <a:gd name="T62" fmla="*/ 78 w 391"/>
                    <a:gd name="T63" fmla="*/ 86 h 594"/>
                    <a:gd name="T64" fmla="*/ 149 w 391"/>
                    <a:gd name="T65" fmla="*/ 64 h 594"/>
                    <a:gd name="T66" fmla="*/ 151 w 391"/>
                    <a:gd name="T67" fmla="*/ 64 h 594"/>
                    <a:gd name="T68" fmla="*/ 154 w 391"/>
                    <a:gd name="T69" fmla="*/ 67 h 594"/>
                    <a:gd name="T70" fmla="*/ 216 w 391"/>
                    <a:gd name="T71" fmla="*/ 108 h 594"/>
                    <a:gd name="T72" fmla="*/ 283 w 391"/>
                    <a:gd name="T73" fmla="*/ 41 h 594"/>
                    <a:gd name="T74" fmla="*/ 282 w 391"/>
                    <a:gd name="T75" fmla="*/ 28 h 594"/>
                    <a:gd name="T76" fmla="*/ 285 w 391"/>
                    <a:gd name="T77" fmla="*/ 23 h 594"/>
                    <a:gd name="T78" fmla="*/ 359 w 391"/>
                    <a:gd name="T79" fmla="*/ 0 h 594"/>
                    <a:gd name="T80" fmla="*/ 361 w 391"/>
                    <a:gd name="T81" fmla="*/ 0 h 594"/>
                    <a:gd name="T82" fmla="*/ 364 w 391"/>
                    <a:gd name="T83" fmla="*/ 3 h 594"/>
                    <a:gd name="T84" fmla="*/ 366 w 391"/>
                    <a:gd name="T85" fmla="*/ 7 h 594"/>
                    <a:gd name="T86" fmla="*/ 391 w 391"/>
                    <a:gd name="T87" fmla="*/ 169 h 594"/>
                    <a:gd name="T88" fmla="*/ 190 w 391"/>
                    <a:gd name="T89" fmla="*/ 585 h 594"/>
                    <a:gd name="T90" fmla="*/ 186 w 391"/>
                    <a:gd name="T91" fmla="*/ 588 h 594"/>
                    <a:gd name="T92" fmla="*/ 180 w 391"/>
                    <a:gd name="T93" fmla="*/ 594 h 594"/>
                    <a:gd name="T94" fmla="*/ 177 w 391"/>
                    <a:gd name="T95"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1" h="594">
                      <a:moveTo>
                        <a:pt x="177" y="594"/>
                      </a:moveTo>
                      <a:cubicBezTo>
                        <a:pt x="177" y="594"/>
                        <a:pt x="177" y="594"/>
                        <a:pt x="177" y="594"/>
                      </a:cubicBezTo>
                      <a:cubicBezTo>
                        <a:pt x="175" y="594"/>
                        <a:pt x="175" y="594"/>
                        <a:pt x="174" y="593"/>
                      </a:cubicBezTo>
                      <a:cubicBezTo>
                        <a:pt x="122" y="521"/>
                        <a:pt x="122" y="521"/>
                        <a:pt x="122" y="521"/>
                      </a:cubicBezTo>
                      <a:cubicBezTo>
                        <a:pt x="121" y="520"/>
                        <a:pt x="120" y="519"/>
                        <a:pt x="119" y="519"/>
                      </a:cubicBezTo>
                      <a:cubicBezTo>
                        <a:pt x="119" y="519"/>
                        <a:pt x="119" y="519"/>
                        <a:pt x="119" y="519"/>
                      </a:cubicBezTo>
                      <a:cubicBezTo>
                        <a:pt x="118" y="519"/>
                        <a:pt x="117" y="520"/>
                        <a:pt x="116" y="520"/>
                      </a:cubicBezTo>
                      <a:cubicBezTo>
                        <a:pt x="106" y="527"/>
                        <a:pt x="94" y="531"/>
                        <a:pt x="82" y="531"/>
                      </a:cubicBezTo>
                      <a:cubicBezTo>
                        <a:pt x="49" y="531"/>
                        <a:pt x="23" y="505"/>
                        <a:pt x="23" y="472"/>
                      </a:cubicBezTo>
                      <a:cubicBezTo>
                        <a:pt x="23" y="453"/>
                        <a:pt x="32" y="435"/>
                        <a:pt x="47" y="424"/>
                      </a:cubicBezTo>
                      <a:cubicBezTo>
                        <a:pt x="48" y="424"/>
                        <a:pt x="49" y="423"/>
                        <a:pt x="49" y="422"/>
                      </a:cubicBezTo>
                      <a:cubicBezTo>
                        <a:pt x="49" y="421"/>
                        <a:pt x="49" y="420"/>
                        <a:pt x="48" y="419"/>
                      </a:cubicBezTo>
                      <a:cubicBezTo>
                        <a:pt x="1" y="354"/>
                        <a:pt x="1" y="354"/>
                        <a:pt x="1" y="354"/>
                      </a:cubicBezTo>
                      <a:cubicBezTo>
                        <a:pt x="0" y="353"/>
                        <a:pt x="0" y="350"/>
                        <a:pt x="2" y="349"/>
                      </a:cubicBezTo>
                      <a:cubicBezTo>
                        <a:pt x="5" y="346"/>
                        <a:pt x="9" y="343"/>
                        <a:pt x="12" y="340"/>
                      </a:cubicBezTo>
                      <a:cubicBezTo>
                        <a:pt x="12" y="340"/>
                        <a:pt x="12" y="340"/>
                        <a:pt x="12" y="340"/>
                      </a:cubicBezTo>
                      <a:cubicBezTo>
                        <a:pt x="12" y="340"/>
                        <a:pt x="14" y="338"/>
                        <a:pt x="15" y="338"/>
                      </a:cubicBezTo>
                      <a:cubicBezTo>
                        <a:pt x="17" y="336"/>
                        <a:pt x="19" y="334"/>
                        <a:pt x="21" y="332"/>
                      </a:cubicBezTo>
                      <a:cubicBezTo>
                        <a:pt x="22" y="331"/>
                        <a:pt x="22" y="331"/>
                        <a:pt x="22" y="331"/>
                      </a:cubicBezTo>
                      <a:cubicBezTo>
                        <a:pt x="23" y="331"/>
                        <a:pt x="23" y="330"/>
                        <a:pt x="24" y="329"/>
                      </a:cubicBezTo>
                      <a:cubicBezTo>
                        <a:pt x="26" y="327"/>
                        <a:pt x="27" y="325"/>
                        <a:pt x="29" y="323"/>
                      </a:cubicBezTo>
                      <a:cubicBezTo>
                        <a:pt x="30" y="322"/>
                        <a:pt x="30" y="322"/>
                        <a:pt x="30" y="322"/>
                      </a:cubicBezTo>
                      <a:cubicBezTo>
                        <a:pt x="30" y="322"/>
                        <a:pt x="30" y="322"/>
                        <a:pt x="30" y="322"/>
                      </a:cubicBezTo>
                      <a:cubicBezTo>
                        <a:pt x="31" y="322"/>
                        <a:pt x="31" y="322"/>
                        <a:pt x="31" y="321"/>
                      </a:cubicBezTo>
                      <a:cubicBezTo>
                        <a:pt x="31" y="321"/>
                        <a:pt x="32" y="321"/>
                        <a:pt x="32" y="321"/>
                      </a:cubicBezTo>
                      <a:cubicBezTo>
                        <a:pt x="69" y="279"/>
                        <a:pt x="89" y="225"/>
                        <a:pt x="89" y="169"/>
                      </a:cubicBezTo>
                      <a:cubicBezTo>
                        <a:pt x="89" y="161"/>
                        <a:pt x="89" y="154"/>
                        <a:pt x="88" y="147"/>
                      </a:cubicBezTo>
                      <a:cubicBezTo>
                        <a:pt x="87" y="139"/>
                        <a:pt x="86" y="132"/>
                        <a:pt x="85" y="125"/>
                      </a:cubicBezTo>
                      <a:cubicBezTo>
                        <a:pt x="83" y="118"/>
                        <a:pt x="82" y="111"/>
                        <a:pt x="79" y="104"/>
                      </a:cubicBezTo>
                      <a:cubicBezTo>
                        <a:pt x="78" y="100"/>
                        <a:pt x="77" y="95"/>
                        <a:pt x="75" y="91"/>
                      </a:cubicBezTo>
                      <a:cubicBezTo>
                        <a:pt x="75" y="90"/>
                        <a:pt x="75" y="89"/>
                        <a:pt x="76" y="88"/>
                      </a:cubicBezTo>
                      <a:cubicBezTo>
                        <a:pt x="76" y="87"/>
                        <a:pt x="77" y="86"/>
                        <a:pt x="78" y="86"/>
                      </a:cubicBezTo>
                      <a:cubicBezTo>
                        <a:pt x="149" y="64"/>
                        <a:pt x="149" y="64"/>
                        <a:pt x="149" y="64"/>
                      </a:cubicBezTo>
                      <a:cubicBezTo>
                        <a:pt x="150" y="64"/>
                        <a:pt x="150" y="64"/>
                        <a:pt x="151" y="64"/>
                      </a:cubicBezTo>
                      <a:cubicBezTo>
                        <a:pt x="152" y="64"/>
                        <a:pt x="154" y="65"/>
                        <a:pt x="154" y="67"/>
                      </a:cubicBezTo>
                      <a:cubicBezTo>
                        <a:pt x="164" y="92"/>
                        <a:pt x="189" y="108"/>
                        <a:pt x="216" y="108"/>
                      </a:cubicBezTo>
                      <a:cubicBezTo>
                        <a:pt x="253" y="108"/>
                        <a:pt x="283" y="78"/>
                        <a:pt x="283" y="41"/>
                      </a:cubicBezTo>
                      <a:cubicBezTo>
                        <a:pt x="283" y="37"/>
                        <a:pt x="283" y="32"/>
                        <a:pt x="282" y="28"/>
                      </a:cubicBezTo>
                      <a:cubicBezTo>
                        <a:pt x="282" y="26"/>
                        <a:pt x="283" y="24"/>
                        <a:pt x="285" y="23"/>
                      </a:cubicBezTo>
                      <a:cubicBezTo>
                        <a:pt x="359" y="0"/>
                        <a:pt x="359" y="0"/>
                        <a:pt x="359" y="0"/>
                      </a:cubicBezTo>
                      <a:cubicBezTo>
                        <a:pt x="360" y="0"/>
                        <a:pt x="360" y="0"/>
                        <a:pt x="361" y="0"/>
                      </a:cubicBezTo>
                      <a:cubicBezTo>
                        <a:pt x="362" y="0"/>
                        <a:pt x="364" y="1"/>
                        <a:pt x="364" y="3"/>
                      </a:cubicBezTo>
                      <a:cubicBezTo>
                        <a:pt x="364" y="3"/>
                        <a:pt x="366" y="7"/>
                        <a:pt x="366" y="7"/>
                      </a:cubicBezTo>
                      <a:cubicBezTo>
                        <a:pt x="382" y="59"/>
                        <a:pt x="391" y="114"/>
                        <a:pt x="391" y="169"/>
                      </a:cubicBezTo>
                      <a:cubicBezTo>
                        <a:pt x="391" y="332"/>
                        <a:pt x="318" y="484"/>
                        <a:pt x="190" y="585"/>
                      </a:cubicBezTo>
                      <a:cubicBezTo>
                        <a:pt x="186" y="588"/>
                        <a:pt x="186" y="588"/>
                        <a:pt x="186" y="588"/>
                      </a:cubicBezTo>
                      <a:cubicBezTo>
                        <a:pt x="186" y="588"/>
                        <a:pt x="181" y="592"/>
                        <a:pt x="180" y="594"/>
                      </a:cubicBezTo>
                      <a:cubicBezTo>
                        <a:pt x="179" y="594"/>
                        <a:pt x="178" y="594"/>
                        <a:pt x="177" y="59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114" name="Freeform 8"/>
                <p:cNvSpPr>
                  <a:spLocks/>
                </p:cNvSpPr>
                <p:nvPr/>
              </p:nvSpPr>
              <p:spPr bwMode="auto">
                <a:xfrm>
                  <a:off x="1300" y="2763"/>
                  <a:ext cx="1817" cy="1008"/>
                </a:xfrm>
                <a:custGeom>
                  <a:avLst/>
                  <a:gdLst>
                    <a:gd name="T0" fmla="*/ 309 w 618"/>
                    <a:gd name="T1" fmla="*/ 343 h 343"/>
                    <a:gd name="T2" fmla="*/ 2 w 618"/>
                    <a:gd name="T3" fmla="*/ 245 h 343"/>
                    <a:gd name="T4" fmla="*/ 0 w 618"/>
                    <a:gd name="T5" fmla="*/ 243 h 343"/>
                    <a:gd name="T6" fmla="*/ 1 w 618"/>
                    <a:gd name="T7" fmla="*/ 240 h 343"/>
                    <a:gd name="T8" fmla="*/ 54 w 618"/>
                    <a:gd name="T9" fmla="*/ 167 h 343"/>
                    <a:gd name="T10" fmla="*/ 53 w 618"/>
                    <a:gd name="T11" fmla="*/ 162 h 343"/>
                    <a:gd name="T12" fmla="*/ 29 w 618"/>
                    <a:gd name="T13" fmla="*/ 114 h 343"/>
                    <a:gd name="T14" fmla="*/ 88 w 618"/>
                    <a:gd name="T15" fmla="*/ 55 h 343"/>
                    <a:gd name="T16" fmla="*/ 122 w 618"/>
                    <a:gd name="T17" fmla="*/ 66 h 343"/>
                    <a:gd name="T18" fmla="*/ 124 w 618"/>
                    <a:gd name="T19" fmla="*/ 67 h 343"/>
                    <a:gd name="T20" fmla="*/ 128 w 618"/>
                    <a:gd name="T21" fmla="*/ 65 h 343"/>
                    <a:gd name="T22" fmla="*/ 173 w 618"/>
                    <a:gd name="T23" fmla="*/ 1 h 343"/>
                    <a:gd name="T24" fmla="*/ 177 w 618"/>
                    <a:gd name="T25" fmla="*/ 0 h 343"/>
                    <a:gd name="T26" fmla="*/ 179 w 618"/>
                    <a:gd name="T27" fmla="*/ 1 h 343"/>
                    <a:gd name="T28" fmla="*/ 225 w 618"/>
                    <a:gd name="T29" fmla="*/ 25 h 343"/>
                    <a:gd name="T30" fmla="*/ 234 w 618"/>
                    <a:gd name="T31" fmla="*/ 28 h 343"/>
                    <a:gd name="T32" fmla="*/ 252 w 618"/>
                    <a:gd name="T33" fmla="*/ 34 h 343"/>
                    <a:gd name="T34" fmla="*/ 270 w 618"/>
                    <a:gd name="T35" fmla="*/ 38 h 343"/>
                    <a:gd name="T36" fmla="*/ 299 w 618"/>
                    <a:gd name="T37" fmla="*/ 41 h 343"/>
                    <a:gd name="T38" fmla="*/ 309 w 618"/>
                    <a:gd name="T39" fmla="*/ 41 h 343"/>
                    <a:gd name="T40" fmla="*/ 319 w 618"/>
                    <a:gd name="T41" fmla="*/ 41 h 343"/>
                    <a:gd name="T42" fmla="*/ 323 w 618"/>
                    <a:gd name="T43" fmla="*/ 40 h 343"/>
                    <a:gd name="T44" fmla="*/ 330 w 618"/>
                    <a:gd name="T45" fmla="*/ 40 h 343"/>
                    <a:gd name="T46" fmla="*/ 332 w 618"/>
                    <a:gd name="T47" fmla="*/ 40 h 343"/>
                    <a:gd name="T48" fmla="*/ 334 w 618"/>
                    <a:gd name="T49" fmla="*/ 40 h 343"/>
                    <a:gd name="T50" fmla="*/ 340 w 618"/>
                    <a:gd name="T51" fmla="*/ 39 h 343"/>
                    <a:gd name="T52" fmla="*/ 344 w 618"/>
                    <a:gd name="T53" fmla="*/ 38 h 343"/>
                    <a:gd name="T54" fmla="*/ 350 w 618"/>
                    <a:gd name="T55" fmla="*/ 37 h 343"/>
                    <a:gd name="T56" fmla="*/ 354 w 618"/>
                    <a:gd name="T57" fmla="*/ 37 h 343"/>
                    <a:gd name="T58" fmla="*/ 360 w 618"/>
                    <a:gd name="T59" fmla="*/ 35 h 343"/>
                    <a:gd name="T60" fmla="*/ 364 w 618"/>
                    <a:gd name="T61" fmla="*/ 34 h 343"/>
                    <a:gd name="T62" fmla="*/ 369 w 618"/>
                    <a:gd name="T63" fmla="*/ 33 h 343"/>
                    <a:gd name="T64" fmla="*/ 373 w 618"/>
                    <a:gd name="T65" fmla="*/ 32 h 343"/>
                    <a:gd name="T66" fmla="*/ 382 w 618"/>
                    <a:gd name="T67" fmla="*/ 29 h 343"/>
                    <a:gd name="T68" fmla="*/ 387 w 618"/>
                    <a:gd name="T69" fmla="*/ 27 h 343"/>
                    <a:gd name="T70" fmla="*/ 391 w 618"/>
                    <a:gd name="T71" fmla="*/ 26 h 343"/>
                    <a:gd name="T72" fmla="*/ 395 w 618"/>
                    <a:gd name="T73" fmla="*/ 24 h 343"/>
                    <a:gd name="T74" fmla="*/ 396 w 618"/>
                    <a:gd name="T75" fmla="*/ 24 h 343"/>
                    <a:gd name="T76" fmla="*/ 400 w 618"/>
                    <a:gd name="T77" fmla="*/ 22 h 343"/>
                    <a:gd name="T78" fmla="*/ 405 w 618"/>
                    <a:gd name="T79" fmla="*/ 20 h 343"/>
                    <a:gd name="T80" fmla="*/ 409 w 618"/>
                    <a:gd name="T81" fmla="*/ 18 h 343"/>
                    <a:gd name="T82" fmla="*/ 414 w 618"/>
                    <a:gd name="T83" fmla="*/ 16 h 343"/>
                    <a:gd name="T84" fmla="*/ 418 w 618"/>
                    <a:gd name="T85" fmla="*/ 14 h 343"/>
                    <a:gd name="T86" fmla="*/ 422 w 618"/>
                    <a:gd name="T87" fmla="*/ 11 h 343"/>
                    <a:gd name="T88" fmla="*/ 427 w 618"/>
                    <a:gd name="T89" fmla="*/ 8 h 343"/>
                    <a:gd name="T90" fmla="*/ 431 w 618"/>
                    <a:gd name="T91" fmla="*/ 6 h 343"/>
                    <a:gd name="T92" fmla="*/ 433 w 618"/>
                    <a:gd name="T93" fmla="*/ 4 h 343"/>
                    <a:gd name="T94" fmla="*/ 439 w 618"/>
                    <a:gd name="T95" fmla="*/ 0 h 343"/>
                    <a:gd name="T96" fmla="*/ 442 w 618"/>
                    <a:gd name="T97" fmla="*/ 0 h 343"/>
                    <a:gd name="T98" fmla="*/ 445 w 618"/>
                    <a:gd name="T99" fmla="*/ 1 h 343"/>
                    <a:gd name="T100" fmla="*/ 487 w 618"/>
                    <a:gd name="T101" fmla="*/ 59 h 343"/>
                    <a:gd name="T102" fmla="*/ 487 w 618"/>
                    <a:gd name="T103" fmla="*/ 65 h 343"/>
                    <a:gd name="T104" fmla="*/ 465 w 618"/>
                    <a:gd name="T105" fmla="*/ 114 h 343"/>
                    <a:gd name="T106" fmla="*/ 532 w 618"/>
                    <a:gd name="T107" fmla="*/ 181 h 343"/>
                    <a:gd name="T108" fmla="*/ 565 w 618"/>
                    <a:gd name="T109" fmla="*/ 173 h 343"/>
                    <a:gd name="T110" fmla="*/ 567 w 618"/>
                    <a:gd name="T111" fmla="*/ 172 h 343"/>
                    <a:gd name="T112" fmla="*/ 570 w 618"/>
                    <a:gd name="T113" fmla="*/ 174 h 343"/>
                    <a:gd name="T114" fmla="*/ 617 w 618"/>
                    <a:gd name="T115" fmla="*/ 239 h 343"/>
                    <a:gd name="T116" fmla="*/ 618 w 618"/>
                    <a:gd name="T117" fmla="*/ 242 h 343"/>
                    <a:gd name="T118" fmla="*/ 617 w 618"/>
                    <a:gd name="T119" fmla="*/ 245 h 343"/>
                    <a:gd name="T120" fmla="*/ 309 w 618"/>
                    <a:gd name="T121"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343">
                      <a:moveTo>
                        <a:pt x="309" y="343"/>
                      </a:moveTo>
                      <a:cubicBezTo>
                        <a:pt x="198" y="343"/>
                        <a:pt x="92" y="309"/>
                        <a:pt x="2" y="245"/>
                      </a:cubicBezTo>
                      <a:cubicBezTo>
                        <a:pt x="1" y="245"/>
                        <a:pt x="1" y="244"/>
                        <a:pt x="0" y="243"/>
                      </a:cubicBezTo>
                      <a:cubicBezTo>
                        <a:pt x="0" y="242"/>
                        <a:pt x="0" y="241"/>
                        <a:pt x="1" y="240"/>
                      </a:cubicBezTo>
                      <a:cubicBezTo>
                        <a:pt x="54" y="167"/>
                        <a:pt x="54" y="167"/>
                        <a:pt x="54" y="167"/>
                      </a:cubicBezTo>
                      <a:cubicBezTo>
                        <a:pt x="55" y="165"/>
                        <a:pt x="55" y="163"/>
                        <a:pt x="53" y="162"/>
                      </a:cubicBezTo>
                      <a:cubicBezTo>
                        <a:pt x="38" y="150"/>
                        <a:pt x="29" y="133"/>
                        <a:pt x="29" y="114"/>
                      </a:cubicBezTo>
                      <a:cubicBezTo>
                        <a:pt x="29" y="82"/>
                        <a:pt x="56" y="55"/>
                        <a:pt x="88" y="55"/>
                      </a:cubicBezTo>
                      <a:cubicBezTo>
                        <a:pt x="100" y="55"/>
                        <a:pt x="112" y="59"/>
                        <a:pt x="122" y="66"/>
                      </a:cubicBezTo>
                      <a:cubicBezTo>
                        <a:pt x="123" y="66"/>
                        <a:pt x="123" y="67"/>
                        <a:pt x="124" y="67"/>
                      </a:cubicBezTo>
                      <a:cubicBezTo>
                        <a:pt x="126" y="67"/>
                        <a:pt x="127" y="66"/>
                        <a:pt x="128" y="65"/>
                      </a:cubicBezTo>
                      <a:cubicBezTo>
                        <a:pt x="173" y="1"/>
                        <a:pt x="173" y="1"/>
                        <a:pt x="173" y="1"/>
                      </a:cubicBezTo>
                      <a:cubicBezTo>
                        <a:pt x="174" y="0"/>
                        <a:pt x="175" y="0"/>
                        <a:pt x="177" y="0"/>
                      </a:cubicBezTo>
                      <a:cubicBezTo>
                        <a:pt x="177" y="0"/>
                        <a:pt x="178" y="0"/>
                        <a:pt x="179" y="1"/>
                      </a:cubicBezTo>
                      <a:cubicBezTo>
                        <a:pt x="193" y="10"/>
                        <a:pt x="209" y="19"/>
                        <a:pt x="225" y="25"/>
                      </a:cubicBezTo>
                      <a:cubicBezTo>
                        <a:pt x="228" y="26"/>
                        <a:pt x="231" y="27"/>
                        <a:pt x="234" y="28"/>
                      </a:cubicBezTo>
                      <a:cubicBezTo>
                        <a:pt x="240" y="30"/>
                        <a:pt x="246" y="32"/>
                        <a:pt x="252" y="34"/>
                      </a:cubicBezTo>
                      <a:cubicBezTo>
                        <a:pt x="258" y="35"/>
                        <a:pt x="264" y="37"/>
                        <a:pt x="270" y="38"/>
                      </a:cubicBezTo>
                      <a:cubicBezTo>
                        <a:pt x="280" y="39"/>
                        <a:pt x="290" y="40"/>
                        <a:pt x="299" y="41"/>
                      </a:cubicBezTo>
                      <a:cubicBezTo>
                        <a:pt x="302" y="41"/>
                        <a:pt x="306" y="41"/>
                        <a:pt x="309" y="41"/>
                      </a:cubicBezTo>
                      <a:cubicBezTo>
                        <a:pt x="312" y="41"/>
                        <a:pt x="316" y="41"/>
                        <a:pt x="319" y="41"/>
                      </a:cubicBezTo>
                      <a:cubicBezTo>
                        <a:pt x="320" y="41"/>
                        <a:pt x="323" y="40"/>
                        <a:pt x="323" y="40"/>
                      </a:cubicBezTo>
                      <a:cubicBezTo>
                        <a:pt x="325" y="40"/>
                        <a:pt x="327" y="40"/>
                        <a:pt x="330" y="40"/>
                      </a:cubicBezTo>
                      <a:cubicBezTo>
                        <a:pt x="330" y="40"/>
                        <a:pt x="331" y="40"/>
                        <a:pt x="332" y="40"/>
                      </a:cubicBezTo>
                      <a:cubicBezTo>
                        <a:pt x="334" y="40"/>
                        <a:pt x="334" y="40"/>
                        <a:pt x="334" y="40"/>
                      </a:cubicBezTo>
                      <a:cubicBezTo>
                        <a:pt x="336" y="39"/>
                        <a:pt x="338" y="39"/>
                        <a:pt x="340" y="39"/>
                      </a:cubicBezTo>
                      <a:cubicBezTo>
                        <a:pt x="341" y="39"/>
                        <a:pt x="342" y="38"/>
                        <a:pt x="344" y="38"/>
                      </a:cubicBezTo>
                      <a:cubicBezTo>
                        <a:pt x="346" y="38"/>
                        <a:pt x="348" y="38"/>
                        <a:pt x="350" y="37"/>
                      </a:cubicBezTo>
                      <a:cubicBezTo>
                        <a:pt x="351" y="37"/>
                        <a:pt x="352" y="37"/>
                        <a:pt x="354" y="37"/>
                      </a:cubicBezTo>
                      <a:cubicBezTo>
                        <a:pt x="356" y="36"/>
                        <a:pt x="358" y="36"/>
                        <a:pt x="360" y="35"/>
                      </a:cubicBezTo>
                      <a:cubicBezTo>
                        <a:pt x="360" y="35"/>
                        <a:pt x="363" y="35"/>
                        <a:pt x="364" y="34"/>
                      </a:cubicBezTo>
                      <a:cubicBezTo>
                        <a:pt x="366" y="34"/>
                        <a:pt x="367" y="33"/>
                        <a:pt x="369" y="33"/>
                      </a:cubicBezTo>
                      <a:cubicBezTo>
                        <a:pt x="369" y="33"/>
                        <a:pt x="373" y="32"/>
                        <a:pt x="373" y="32"/>
                      </a:cubicBezTo>
                      <a:cubicBezTo>
                        <a:pt x="376" y="31"/>
                        <a:pt x="379" y="30"/>
                        <a:pt x="382" y="29"/>
                      </a:cubicBezTo>
                      <a:cubicBezTo>
                        <a:pt x="383" y="29"/>
                        <a:pt x="387" y="27"/>
                        <a:pt x="387" y="27"/>
                      </a:cubicBezTo>
                      <a:cubicBezTo>
                        <a:pt x="389" y="27"/>
                        <a:pt x="390" y="26"/>
                        <a:pt x="391" y="26"/>
                      </a:cubicBezTo>
                      <a:cubicBezTo>
                        <a:pt x="393" y="25"/>
                        <a:pt x="394" y="25"/>
                        <a:pt x="395" y="24"/>
                      </a:cubicBezTo>
                      <a:cubicBezTo>
                        <a:pt x="396" y="24"/>
                        <a:pt x="396" y="24"/>
                        <a:pt x="396" y="24"/>
                      </a:cubicBezTo>
                      <a:cubicBezTo>
                        <a:pt x="398" y="23"/>
                        <a:pt x="399" y="23"/>
                        <a:pt x="400" y="22"/>
                      </a:cubicBezTo>
                      <a:cubicBezTo>
                        <a:pt x="402" y="21"/>
                        <a:pt x="404" y="21"/>
                        <a:pt x="405" y="20"/>
                      </a:cubicBezTo>
                      <a:cubicBezTo>
                        <a:pt x="406" y="19"/>
                        <a:pt x="408" y="19"/>
                        <a:pt x="409" y="18"/>
                      </a:cubicBezTo>
                      <a:cubicBezTo>
                        <a:pt x="411" y="17"/>
                        <a:pt x="412" y="16"/>
                        <a:pt x="414" y="16"/>
                      </a:cubicBezTo>
                      <a:cubicBezTo>
                        <a:pt x="415" y="15"/>
                        <a:pt x="416" y="14"/>
                        <a:pt x="418" y="14"/>
                      </a:cubicBezTo>
                      <a:cubicBezTo>
                        <a:pt x="419" y="13"/>
                        <a:pt x="421" y="12"/>
                        <a:pt x="422" y="11"/>
                      </a:cubicBezTo>
                      <a:cubicBezTo>
                        <a:pt x="423" y="10"/>
                        <a:pt x="427" y="8"/>
                        <a:pt x="427" y="8"/>
                      </a:cubicBezTo>
                      <a:cubicBezTo>
                        <a:pt x="428" y="8"/>
                        <a:pt x="429" y="7"/>
                        <a:pt x="431" y="6"/>
                      </a:cubicBezTo>
                      <a:cubicBezTo>
                        <a:pt x="433" y="4"/>
                        <a:pt x="433" y="4"/>
                        <a:pt x="433" y="4"/>
                      </a:cubicBezTo>
                      <a:cubicBezTo>
                        <a:pt x="436" y="3"/>
                        <a:pt x="438" y="2"/>
                        <a:pt x="439" y="0"/>
                      </a:cubicBezTo>
                      <a:cubicBezTo>
                        <a:pt x="440" y="0"/>
                        <a:pt x="441" y="0"/>
                        <a:pt x="442" y="0"/>
                      </a:cubicBezTo>
                      <a:cubicBezTo>
                        <a:pt x="443" y="0"/>
                        <a:pt x="444" y="0"/>
                        <a:pt x="445" y="1"/>
                      </a:cubicBezTo>
                      <a:cubicBezTo>
                        <a:pt x="487" y="59"/>
                        <a:pt x="487" y="59"/>
                        <a:pt x="487" y="59"/>
                      </a:cubicBezTo>
                      <a:cubicBezTo>
                        <a:pt x="488" y="61"/>
                        <a:pt x="488" y="63"/>
                        <a:pt x="487" y="65"/>
                      </a:cubicBezTo>
                      <a:cubicBezTo>
                        <a:pt x="473" y="77"/>
                        <a:pt x="465" y="95"/>
                        <a:pt x="465" y="114"/>
                      </a:cubicBezTo>
                      <a:cubicBezTo>
                        <a:pt x="465" y="151"/>
                        <a:pt x="495" y="181"/>
                        <a:pt x="532" y="181"/>
                      </a:cubicBezTo>
                      <a:cubicBezTo>
                        <a:pt x="543" y="181"/>
                        <a:pt x="555" y="178"/>
                        <a:pt x="565" y="173"/>
                      </a:cubicBezTo>
                      <a:cubicBezTo>
                        <a:pt x="565" y="172"/>
                        <a:pt x="566" y="172"/>
                        <a:pt x="567" y="172"/>
                      </a:cubicBezTo>
                      <a:cubicBezTo>
                        <a:pt x="568" y="172"/>
                        <a:pt x="569" y="173"/>
                        <a:pt x="570" y="174"/>
                      </a:cubicBezTo>
                      <a:cubicBezTo>
                        <a:pt x="617" y="239"/>
                        <a:pt x="617" y="239"/>
                        <a:pt x="617" y="239"/>
                      </a:cubicBezTo>
                      <a:cubicBezTo>
                        <a:pt x="618" y="240"/>
                        <a:pt x="618" y="241"/>
                        <a:pt x="618" y="242"/>
                      </a:cubicBezTo>
                      <a:cubicBezTo>
                        <a:pt x="618" y="243"/>
                        <a:pt x="617" y="244"/>
                        <a:pt x="617" y="245"/>
                      </a:cubicBezTo>
                      <a:cubicBezTo>
                        <a:pt x="526" y="309"/>
                        <a:pt x="420" y="343"/>
                        <a:pt x="309" y="3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sp>
              <p:nvSpPr>
                <p:cNvPr id="117" name="Freeform 9"/>
                <p:cNvSpPr>
                  <a:spLocks/>
                </p:cNvSpPr>
                <p:nvPr/>
              </p:nvSpPr>
              <p:spPr bwMode="auto">
                <a:xfrm>
                  <a:off x="647" y="1653"/>
                  <a:ext cx="1147" cy="1804"/>
                </a:xfrm>
                <a:custGeom>
                  <a:avLst/>
                  <a:gdLst>
                    <a:gd name="T0" fmla="*/ 214 w 390"/>
                    <a:gd name="T1" fmla="*/ 614 h 614"/>
                    <a:gd name="T2" fmla="*/ 211 w 390"/>
                    <a:gd name="T3" fmla="*/ 614 h 614"/>
                    <a:gd name="T4" fmla="*/ 0 w 390"/>
                    <a:gd name="T5" fmla="*/ 189 h 614"/>
                    <a:gd name="T6" fmla="*/ 25 w 390"/>
                    <a:gd name="T7" fmla="*/ 23 h 614"/>
                    <a:gd name="T8" fmla="*/ 26 w 390"/>
                    <a:gd name="T9" fmla="*/ 22 h 614"/>
                    <a:gd name="T10" fmla="*/ 30 w 390"/>
                    <a:gd name="T11" fmla="*/ 20 h 614"/>
                    <a:gd name="T12" fmla="*/ 31 w 390"/>
                    <a:gd name="T13" fmla="*/ 20 h 614"/>
                    <a:gd name="T14" fmla="*/ 114 w 390"/>
                    <a:gd name="T15" fmla="*/ 45 h 614"/>
                    <a:gd name="T16" fmla="*/ 115 w 390"/>
                    <a:gd name="T17" fmla="*/ 46 h 614"/>
                    <a:gd name="T18" fmla="*/ 117 w 390"/>
                    <a:gd name="T19" fmla="*/ 45 h 614"/>
                    <a:gd name="T20" fmla="*/ 119 w 390"/>
                    <a:gd name="T21" fmla="*/ 43 h 614"/>
                    <a:gd name="T22" fmla="*/ 176 w 390"/>
                    <a:gd name="T23" fmla="*/ 0 h 614"/>
                    <a:gd name="T24" fmla="*/ 235 w 390"/>
                    <a:gd name="T25" fmla="*/ 59 h 614"/>
                    <a:gd name="T26" fmla="*/ 232 w 390"/>
                    <a:gd name="T27" fmla="*/ 77 h 614"/>
                    <a:gd name="T28" fmla="*/ 232 w 390"/>
                    <a:gd name="T29" fmla="*/ 80 h 614"/>
                    <a:gd name="T30" fmla="*/ 234 w 390"/>
                    <a:gd name="T31" fmla="*/ 82 h 614"/>
                    <a:gd name="T32" fmla="*/ 312 w 390"/>
                    <a:gd name="T33" fmla="*/ 106 h 614"/>
                    <a:gd name="T34" fmla="*/ 314 w 390"/>
                    <a:gd name="T35" fmla="*/ 108 h 614"/>
                    <a:gd name="T36" fmla="*/ 315 w 390"/>
                    <a:gd name="T37" fmla="*/ 111 h 614"/>
                    <a:gd name="T38" fmla="*/ 314 w 390"/>
                    <a:gd name="T39" fmla="*/ 114 h 614"/>
                    <a:gd name="T40" fmla="*/ 302 w 390"/>
                    <a:gd name="T41" fmla="*/ 189 h 614"/>
                    <a:gd name="T42" fmla="*/ 388 w 390"/>
                    <a:gd name="T43" fmla="*/ 369 h 614"/>
                    <a:gd name="T44" fmla="*/ 389 w 390"/>
                    <a:gd name="T45" fmla="*/ 375 h 614"/>
                    <a:gd name="T46" fmla="*/ 347 w 390"/>
                    <a:gd name="T47" fmla="*/ 432 h 614"/>
                    <a:gd name="T48" fmla="*/ 344 w 390"/>
                    <a:gd name="T49" fmla="*/ 434 h 614"/>
                    <a:gd name="T50" fmla="*/ 342 w 390"/>
                    <a:gd name="T51" fmla="*/ 433 h 614"/>
                    <a:gd name="T52" fmla="*/ 310 w 390"/>
                    <a:gd name="T53" fmla="*/ 425 h 614"/>
                    <a:gd name="T54" fmla="*/ 243 w 390"/>
                    <a:gd name="T55" fmla="*/ 492 h 614"/>
                    <a:gd name="T56" fmla="*/ 264 w 390"/>
                    <a:gd name="T57" fmla="*/ 541 h 614"/>
                    <a:gd name="T58" fmla="*/ 265 w 390"/>
                    <a:gd name="T59" fmla="*/ 546 h 614"/>
                    <a:gd name="T60" fmla="*/ 217 w 390"/>
                    <a:gd name="T61" fmla="*/ 613 h 614"/>
                    <a:gd name="T62" fmla="*/ 214 w 390"/>
                    <a:gd name="T63" fmla="*/ 614 h 614"/>
                    <a:gd name="T64" fmla="*/ 214 w 390"/>
                    <a:gd name="T65"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614">
                      <a:moveTo>
                        <a:pt x="214" y="614"/>
                      </a:moveTo>
                      <a:cubicBezTo>
                        <a:pt x="213" y="614"/>
                        <a:pt x="212" y="614"/>
                        <a:pt x="211" y="614"/>
                      </a:cubicBezTo>
                      <a:cubicBezTo>
                        <a:pt x="79" y="513"/>
                        <a:pt x="0" y="355"/>
                        <a:pt x="0" y="189"/>
                      </a:cubicBezTo>
                      <a:cubicBezTo>
                        <a:pt x="0" y="131"/>
                        <a:pt x="8" y="76"/>
                        <a:pt x="25" y="23"/>
                      </a:cubicBezTo>
                      <a:cubicBezTo>
                        <a:pt x="26" y="22"/>
                        <a:pt x="26" y="22"/>
                        <a:pt x="26" y="22"/>
                      </a:cubicBezTo>
                      <a:cubicBezTo>
                        <a:pt x="26" y="21"/>
                        <a:pt x="28" y="20"/>
                        <a:pt x="30" y="20"/>
                      </a:cubicBezTo>
                      <a:cubicBezTo>
                        <a:pt x="30" y="20"/>
                        <a:pt x="30" y="20"/>
                        <a:pt x="31" y="20"/>
                      </a:cubicBezTo>
                      <a:cubicBezTo>
                        <a:pt x="114" y="45"/>
                        <a:pt x="114" y="45"/>
                        <a:pt x="114" y="45"/>
                      </a:cubicBezTo>
                      <a:cubicBezTo>
                        <a:pt x="114" y="45"/>
                        <a:pt x="115" y="46"/>
                        <a:pt x="115" y="46"/>
                      </a:cubicBezTo>
                      <a:cubicBezTo>
                        <a:pt x="116" y="46"/>
                        <a:pt x="116" y="45"/>
                        <a:pt x="117" y="45"/>
                      </a:cubicBezTo>
                      <a:cubicBezTo>
                        <a:pt x="118" y="45"/>
                        <a:pt x="119" y="44"/>
                        <a:pt x="119" y="43"/>
                      </a:cubicBezTo>
                      <a:cubicBezTo>
                        <a:pt x="126" y="17"/>
                        <a:pt x="149" y="0"/>
                        <a:pt x="176" y="0"/>
                      </a:cubicBezTo>
                      <a:cubicBezTo>
                        <a:pt x="208" y="0"/>
                        <a:pt x="235" y="26"/>
                        <a:pt x="235" y="59"/>
                      </a:cubicBezTo>
                      <a:cubicBezTo>
                        <a:pt x="235" y="65"/>
                        <a:pt x="234" y="71"/>
                        <a:pt x="232" y="77"/>
                      </a:cubicBezTo>
                      <a:cubicBezTo>
                        <a:pt x="231" y="78"/>
                        <a:pt x="232" y="79"/>
                        <a:pt x="232" y="80"/>
                      </a:cubicBezTo>
                      <a:cubicBezTo>
                        <a:pt x="233" y="81"/>
                        <a:pt x="233" y="82"/>
                        <a:pt x="234" y="82"/>
                      </a:cubicBezTo>
                      <a:cubicBezTo>
                        <a:pt x="312" y="106"/>
                        <a:pt x="312" y="106"/>
                        <a:pt x="312" y="106"/>
                      </a:cubicBezTo>
                      <a:cubicBezTo>
                        <a:pt x="313" y="106"/>
                        <a:pt x="314" y="107"/>
                        <a:pt x="314" y="108"/>
                      </a:cubicBezTo>
                      <a:cubicBezTo>
                        <a:pt x="315" y="109"/>
                        <a:pt x="315" y="110"/>
                        <a:pt x="315" y="111"/>
                      </a:cubicBezTo>
                      <a:cubicBezTo>
                        <a:pt x="314" y="114"/>
                        <a:pt x="314" y="114"/>
                        <a:pt x="314" y="114"/>
                      </a:cubicBezTo>
                      <a:cubicBezTo>
                        <a:pt x="306" y="137"/>
                        <a:pt x="302" y="162"/>
                        <a:pt x="302" y="189"/>
                      </a:cubicBezTo>
                      <a:cubicBezTo>
                        <a:pt x="302" y="260"/>
                        <a:pt x="333" y="325"/>
                        <a:pt x="388" y="369"/>
                      </a:cubicBezTo>
                      <a:cubicBezTo>
                        <a:pt x="390" y="371"/>
                        <a:pt x="390" y="373"/>
                        <a:pt x="389" y="375"/>
                      </a:cubicBezTo>
                      <a:cubicBezTo>
                        <a:pt x="347" y="432"/>
                        <a:pt x="347" y="432"/>
                        <a:pt x="347" y="432"/>
                      </a:cubicBezTo>
                      <a:cubicBezTo>
                        <a:pt x="347" y="433"/>
                        <a:pt x="345" y="434"/>
                        <a:pt x="344" y="434"/>
                      </a:cubicBezTo>
                      <a:cubicBezTo>
                        <a:pt x="344" y="434"/>
                        <a:pt x="343" y="434"/>
                        <a:pt x="342" y="433"/>
                      </a:cubicBezTo>
                      <a:cubicBezTo>
                        <a:pt x="333" y="428"/>
                        <a:pt x="321" y="425"/>
                        <a:pt x="310" y="425"/>
                      </a:cubicBezTo>
                      <a:cubicBezTo>
                        <a:pt x="273" y="425"/>
                        <a:pt x="243" y="455"/>
                        <a:pt x="243" y="492"/>
                      </a:cubicBezTo>
                      <a:cubicBezTo>
                        <a:pt x="243" y="511"/>
                        <a:pt x="251" y="528"/>
                        <a:pt x="264" y="541"/>
                      </a:cubicBezTo>
                      <a:cubicBezTo>
                        <a:pt x="266" y="542"/>
                        <a:pt x="266" y="545"/>
                        <a:pt x="265" y="546"/>
                      </a:cubicBezTo>
                      <a:cubicBezTo>
                        <a:pt x="217" y="613"/>
                        <a:pt x="217" y="613"/>
                        <a:pt x="217" y="613"/>
                      </a:cubicBezTo>
                      <a:cubicBezTo>
                        <a:pt x="216" y="614"/>
                        <a:pt x="215" y="614"/>
                        <a:pt x="214" y="614"/>
                      </a:cubicBezTo>
                      <a:cubicBezTo>
                        <a:pt x="214" y="614"/>
                        <a:pt x="214" y="614"/>
                        <a:pt x="214" y="614"/>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fontAlgn="base">
                    <a:lnSpc>
                      <a:spcPct val="95000"/>
                    </a:lnSpc>
                    <a:spcBef>
                      <a:spcPct val="20000"/>
                    </a:spcBef>
                    <a:spcAft>
                      <a:spcPct val="0"/>
                    </a:spcAft>
                    <a:buClr>
                      <a:srgbClr val="645B46"/>
                    </a:buClr>
                    <a:buFont typeface="Arial" charset="0"/>
                    <a:buNone/>
                  </a:pPr>
                  <a:endParaRPr lang="en-US" sz="1125">
                    <a:solidFill>
                      <a:srgbClr val="645B46"/>
                    </a:solidFill>
                  </a:endParaRPr>
                </a:p>
              </p:txBody>
            </p:sp>
          </p:grpSp>
          <p:grpSp>
            <p:nvGrpSpPr>
              <p:cNvPr id="76" name="Group 37"/>
              <p:cNvGrpSpPr/>
              <p:nvPr/>
            </p:nvGrpSpPr>
            <p:grpSpPr>
              <a:xfrm>
                <a:off x="1933271" y="1331798"/>
                <a:ext cx="1313040" cy="1451001"/>
                <a:chOff x="1933271" y="1331798"/>
                <a:chExt cx="1313040" cy="1451001"/>
              </a:xfrm>
            </p:grpSpPr>
            <p:sp>
              <p:nvSpPr>
                <p:cNvPr id="100" name="Rectangle 27"/>
                <p:cNvSpPr/>
                <p:nvPr/>
              </p:nvSpPr>
              <p:spPr>
                <a:xfrm>
                  <a:off x="2256934" y="1331798"/>
                  <a:ext cx="733877" cy="622111"/>
                </a:xfrm>
                <a:prstGeom prst="rect">
                  <a:avLst/>
                </a:prstGeom>
              </p:spPr>
              <p:txBody>
                <a:bodyPr wrap="none">
                  <a:spAutoFit/>
                </a:bodyPr>
                <a:lstStyle/>
                <a:p>
                  <a:pPr algn="ct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01</a:t>
                  </a:r>
                </a:p>
              </p:txBody>
            </p:sp>
            <p:sp>
              <p:nvSpPr>
                <p:cNvPr id="101" name="Rectangle 30"/>
                <p:cNvSpPr/>
                <p:nvPr/>
              </p:nvSpPr>
              <p:spPr>
                <a:xfrm>
                  <a:off x="1933271" y="1930427"/>
                  <a:ext cx="1313040" cy="852372"/>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900" dirty="0">
                      <a:solidFill>
                        <a:srgbClr val="FFFFFF"/>
                      </a:solidFill>
                      <a:cs typeface="Arial" panose="020B0604020202020204" pitchFamily="34" charset="0"/>
                    </a:rPr>
                    <a:t>Process Automation</a:t>
                  </a:r>
                </a:p>
              </p:txBody>
            </p:sp>
          </p:grpSp>
          <p:sp>
            <p:nvSpPr>
              <p:cNvPr id="77" name="Rectangle 28"/>
              <p:cNvSpPr/>
              <p:nvPr/>
            </p:nvSpPr>
            <p:spPr>
              <a:xfrm>
                <a:off x="4036711" y="2078452"/>
                <a:ext cx="1259495" cy="852371"/>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900" dirty="0">
                    <a:solidFill>
                      <a:srgbClr val="FFFFFF"/>
                    </a:solidFill>
                    <a:cs typeface="Arial" panose="020B0604020202020204" pitchFamily="34" charset="0"/>
                  </a:rPr>
                  <a:t>SOA Integration</a:t>
                </a:r>
              </a:p>
            </p:txBody>
          </p:sp>
          <p:grpSp>
            <p:nvGrpSpPr>
              <p:cNvPr id="80" name="Group 39"/>
              <p:cNvGrpSpPr/>
              <p:nvPr/>
            </p:nvGrpSpPr>
            <p:grpSpPr>
              <a:xfrm>
                <a:off x="4448499" y="3331718"/>
                <a:ext cx="1305819" cy="1693976"/>
                <a:chOff x="4448499" y="3331718"/>
                <a:chExt cx="1305819" cy="1693976"/>
              </a:xfrm>
            </p:grpSpPr>
            <p:sp>
              <p:nvSpPr>
                <p:cNvPr id="92" name="Rectangle 31"/>
                <p:cNvSpPr/>
                <p:nvPr/>
              </p:nvSpPr>
              <p:spPr>
                <a:xfrm>
                  <a:off x="4448499" y="4173323"/>
                  <a:ext cx="1305819" cy="852371"/>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900" dirty="0">
                      <a:solidFill>
                        <a:srgbClr val="FFFFFF"/>
                      </a:solidFill>
                      <a:cs typeface="Arial" panose="020B0604020202020204" pitchFamily="34" charset="0"/>
                    </a:rPr>
                    <a:t>Reporting &amp; Analytics</a:t>
                  </a:r>
                </a:p>
              </p:txBody>
            </p:sp>
            <p:sp>
              <p:nvSpPr>
                <p:cNvPr id="95" name="Rectangle 33"/>
                <p:cNvSpPr/>
                <p:nvPr/>
              </p:nvSpPr>
              <p:spPr>
                <a:xfrm>
                  <a:off x="4891543" y="3331718"/>
                  <a:ext cx="733875" cy="622110"/>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03</a:t>
                  </a:r>
                </a:p>
              </p:txBody>
            </p:sp>
          </p:grpSp>
          <p:grpSp>
            <p:nvGrpSpPr>
              <p:cNvPr id="81" name="Group 41"/>
              <p:cNvGrpSpPr/>
              <p:nvPr/>
            </p:nvGrpSpPr>
            <p:grpSpPr>
              <a:xfrm>
                <a:off x="2838889" y="4648480"/>
                <a:ext cx="1235451" cy="1278111"/>
                <a:chOff x="2838889" y="4648480"/>
                <a:chExt cx="1235451" cy="1278111"/>
              </a:xfrm>
            </p:grpSpPr>
            <p:sp>
              <p:nvSpPr>
                <p:cNvPr id="89" name="Rectangle 26"/>
                <p:cNvSpPr/>
                <p:nvPr/>
              </p:nvSpPr>
              <p:spPr>
                <a:xfrm>
                  <a:off x="2838889" y="5534743"/>
                  <a:ext cx="1235451" cy="391848"/>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900" dirty="0">
                      <a:solidFill>
                        <a:srgbClr val="FFFFFF"/>
                      </a:solidFill>
                      <a:cs typeface="Arial" panose="020B0604020202020204" pitchFamily="34" charset="0"/>
                    </a:rPr>
                    <a:t>Mobile</a:t>
                  </a:r>
                </a:p>
              </p:txBody>
            </p:sp>
            <p:sp>
              <p:nvSpPr>
                <p:cNvPr id="91" name="Rectangle 34"/>
                <p:cNvSpPr/>
                <p:nvPr/>
              </p:nvSpPr>
              <p:spPr>
                <a:xfrm>
                  <a:off x="3056826" y="4648480"/>
                  <a:ext cx="733875" cy="622111"/>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04</a:t>
                  </a:r>
                </a:p>
              </p:txBody>
            </p:sp>
          </p:grpSp>
          <p:grpSp>
            <p:nvGrpSpPr>
              <p:cNvPr id="83" name="Group 40"/>
              <p:cNvGrpSpPr/>
              <p:nvPr/>
            </p:nvGrpSpPr>
            <p:grpSpPr>
              <a:xfrm>
                <a:off x="1157229" y="3089355"/>
                <a:ext cx="1351989" cy="1465671"/>
                <a:chOff x="1157229" y="3089355"/>
                <a:chExt cx="1351989" cy="1465671"/>
              </a:xfrm>
            </p:grpSpPr>
            <p:sp>
              <p:nvSpPr>
                <p:cNvPr id="84" name="Rectangle 29"/>
                <p:cNvSpPr/>
                <p:nvPr/>
              </p:nvSpPr>
              <p:spPr>
                <a:xfrm>
                  <a:off x="1157229" y="3932916"/>
                  <a:ext cx="1351989" cy="622110"/>
                </a:xfrm>
                <a:prstGeom prst="rect">
                  <a:avLst/>
                </a:prstGeom>
              </p:spPr>
              <p:txBody>
                <a:bodyPr wrap="square">
                  <a:spAutoFit/>
                </a:bodyPr>
                <a:lstStyle/>
                <a:p>
                  <a:pPr algn="ctr" fontAlgn="base">
                    <a:lnSpc>
                      <a:spcPct val="95000"/>
                    </a:lnSpc>
                    <a:spcBef>
                      <a:spcPct val="20000"/>
                    </a:spcBef>
                    <a:spcAft>
                      <a:spcPct val="0"/>
                    </a:spcAft>
                    <a:buClr>
                      <a:srgbClr val="645B46"/>
                    </a:buClr>
                    <a:buFont typeface="Arial" charset="0"/>
                    <a:buNone/>
                  </a:pPr>
                  <a:r>
                    <a:rPr lang="en-US" sz="900" dirty="0">
                      <a:solidFill>
                        <a:srgbClr val="FFFFFF"/>
                      </a:solidFill>
                      <a:cs typeface="Arial" panose="020B0604020202020204" pitchFamily="34" charset="0"/>
                    </a:rPr>
                    <a:t>Digital Identity</a:t>
                  </a:r>
                  <a:endParaRPr lang="en-US" sz="900" dirty="0">
                    <a:solidFill>
                      <a:srgbClr val="FFFFFF"/>
                    </a:solidFill>
                  </a:endParaRPr>
                </a:p>
              </p:txBody>
            </p:sp>
            <p:sp>
              <p:nvSpPr>
                <p:cNvPr id="88" name="Rectangle 35"/>
                <p:cNvSpPr/>
                <p:nvPr/>
              </p:nvSpPr>
              <p:spPr>
                <a:xfrm>
                  <a:off x="1484616" y="3089355"/>
                  <a:ext cx="733876" cy="622110"/>
                </a:xfrm>
                <a:prstGeom prst="rect">
                  <a:avLst/>
                </a:prstGeom>
              </p:spPr>
              <p:txBody>
                <a:bodyPr wrap="none">
                  <a:spAutoFit/>
                </a:bodyPr>
                <a:lstStyle/>
                <a:p>
                  <a:pPr fontAlgn="base">
                    <a:lnSpc>
                      <a:spcPct val="95000"/>
                    </a:lnSpc>
                    <a:spcBef>
                      <a:spcPct val="20000"/>
                    </a:spcBef>
                    <a:spcAft>
                      <a:spcPct val="0"/>
                    </a:spcAft>
                    <a:buClr>
                      <a:srgbClr val="645B46"/>
                    </a:buClr>
                    <a:buFont typeface="Arial" charset="0"/>
                    <a:buNone/>
                  </a:pPr>
                  <a:r>
                    <a:rPr lang="en-US" spc="-85" dirty="0">
                      <a:solidFill>
                        <a:srgbClr val="FFFFFF"/>
                      </a:solidFill>
                      <a:cs typeface="Arial" panose="020B0604020202020204" pitchFamily="34" charset="0"/>
                    </a:rPr>
                    <a:t>05</a:t>
                  </a:r>
                </a:p>
              </p:txBody>
            </p:sp>
          </p:grpSp>
        </p:grpSp>
        <p:pic>
          <p:nvPicPr>
            <p:cNvPr id="118" name="Picture 2" descr="https://ironmountain.widencollective.com/thumbnail/ddf68469-33c1-4c4c-9c2f-1d733bf5b5b4/av/2048px/IRM_Brand%20Arch%20Diagram_Levels%201%262_100917.jpg?t=1531926593997&amp;s=7f586570e097ac9818dd2804f2de0b4862f73fa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67" t="38229" r="34199" b="20233"/>
            <a:stretch/>
          </p:blipFill>
          <p:spPr bwMode="auto">
            <a:xfrm>
              <a:off x="3794583" y="3254858"/>
              <a:ext cx="1585421" cy="1555049"/>
            </a:xfrm>
            <a:prstGeom prst="ellipse">
              <a:avLst/>
            </a:prstGeom>
            <a:noFill/>
            <a:extLst>
              <a:ext uri="{909E8E84-426E-40DD-AFC4-6F175D3DCCD1}">
                <a14:hiddenFill xmlns:a14="http://schemas.microsoft.com/office/drawing/2010/main">
                  <a:solidFill>
                    <a:srgbClr val="FFFFFF"/>
                  </a:solidFill>
                </a14:hiddenFill>
              </a:ext>
            </a:extLst>
          </p:spPr>
        </p:pic>
        <p:sp>
          <p:nvSpPr>
            <p:cNvPr id="119" name="CuadroTexto 118"/>
            <p:cNvSpPr txBox="1"/>
            <p:nvPr/>
          </p:nvSpPr>
          <p:spPr>
            <a:xfrm>
              <a:off x="4023324" y="3458123"/>
              <a:ext cx="1253689" cy="332385"/>
            </a:xfrm>
            <a:prstGeom prst="rect">
              <a:avLst/>
            </a:prstGeom>
            <a:solidFill>
              <a:srgbClr val="D2E2F1"/>
            </a:solidFill>
          </p:spPr>
          <p:txBody>
            <a:bodyPr wrap="square" rtlCol="0">
              <a:spAutoFit/>
            </a:bodyPr>
            <a:lstStyle/>
            <a:p>
              <a:pPr algn="ctr" fontAlgn="base">
                <a:lnSpc>
                  <a:spcPct val="95000"/>
                </a:lnSpc>
                <a:spcBef>
                  <a:spcPct val="20000"/>
                </a:spcBef>
                <a:spcAft>
                  <a:spcPct val="0"/>
                </a:spcAft>
                <a:buClr>
                  <a:srgbClr val="645B46"/>
                </a:buClr>
                <a:buFont typeface="Arial" charset="0"/>
                <a:buNone/>
              </a:pPr>
              <a:r>
                <a:rPr lang="es-CL" sz="400" b="1" dirty="0">
                  <a:solidFill>
                    <a:srgbClr val="645B46"/>
                  </a:solidFill>
                </a:rPr>
                <a:t>DIGITAL TRANSFORMATION</a:t>
              </a:r>
            </a:p>
          </p:txBody>
        </p:sp>
        <p:pic>
          <p:nvPicPr>
            <p:cNvPr id="120" name="Picture 2" descr="https://ironmountain.widencollective.com/thumbnail/b30f2da7-5314-4cce-8b2d-1cb93b744daf/av/2048px/Information%20Management_nobackground.png?t=1531856887200&amp;s=83070cd8f85d3a39ad15f5d59690f22106ca4a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269" y="2166919"/>
              <a:ext cx="516560" cy="42836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https://ironmountain.widencollective.com/thumbnail/bd54bd10-39be-4c43-b8a1-3a0868699105/av/2048px/working%20together%2C%20options.png?t=1531857438864&amp;s=e3ecbaa25a602ea12f610dee859d5bd6539b4d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8475" y="222919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Resultado de imagen para spotfir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1188" y="3984235"/>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n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672" y="5104647"/>
              <a:ext cx="744355" cy="744355"/>
            </a:xfrm>
            <a:prstGeom prst="rect">
              <a:avLst/>
            </a:prstGeom>
          </p:spPr>
        </p:pic>
        <p:pic>
          <p:nvPicPr>
            <p:cNvPr id="124" name="Picture 6" descr="https://ironmountain.widencollective.com/thumbnail/732ffbd1-343d-4664-82b2-ce7494eac94d/av/2048px/legal%2C%20signature%2C%20form.png?t=1531857083258&amp;s=ea659ca13fec54d13dacf2496589f335cb72cf4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1336" y="3676401"/>
              <a:ext cx="664867" cy="66394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Resultado de imagen para digital signa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059" r="66214" b="12386"/>
            <a:stretch/>
          </p:blipFill>
          <p:spPr bwMode="auto">
            <a:xfrm>
              <a:off x="3154825" y="4052641"/>
              <a:ext cx="310438" cy="358982"/>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Picture 2" descr="https://ironmountain.widencollective.com/thumbnail/b30f2da7-5314-4cce-8b2d-1cb93b744daf/av/2048px/Information%20Management_nobackground.png?t=1531856887200&amp;s=83070cd8f85d3a39ad15f5d59690f22106ca4a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785" y="1395081"/>
            <a:ext cx="325255" cy="26972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8" descr="Resultado de imagen para spotfir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768" y="252890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Imagen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652" y="3128733"/>
            <a:ext cx="558266" cy="558266"/>
          </a:xfrm>
          <a:prstGeom prst="rect">
            <a:avLst/>
          </a:prstGeom>
        </p:spPr>
      </p:pic>
      <p:pic>
        <p:nvPicPr>
          <p:cNvPr id="130" name="Picture 6" descr="https://ironmountain.widencollective.com/thumbnail/732ffbd1-343d-4664-82b2-ce7494eac94d/av/2048px/legal%2C%20signature%2C%20form.png?t=1531857083258&amp;s=ea659ca13fec54d13dacf2496589f335cb72cf4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3047" y="3859159"/>
            <a:ext cx="498650" cy="49795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8" descr="Resultado de imagen para digital signa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059" r="66214" b="12386"/>
          <a:stretch/>
        </p:blipFill>
        <p:spPr bwMode="auto">
          <a:xfrm>
            <a:off x="2228163" y="4141339"/>
            <a:ext cx="232829" cy="269237"/>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95"/>
          <p:cNvSpPr/>
          <p:nvPr/>
        </p:nvSpPr>
        <p:spPr>
          <a:xfrm>
            <a:off x="2460911" y="3193863"/>
            <a:ext cx="2026088" cy="431657"/>
          </a:xfrm>
          <a:prstGeom prst="rect">
            <a:avLst/>
          </a:prstGeom>
        </p:spPr>
        <p:txBody>
          <a:bodyPr wrap="square">
            <a:spAutoFit/>
          </a:bodyPr>
          <a:lstStyle/>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Responsive platform</a:t>
            </a:r>
          </a:p>
          <a:p>
            <a:pPr fontAlgn="base">
              <a:lnSpc>
                <a:spcPct val="95000"/>
              </a:lnSpc>
              <a:spcBef>
                <a:spcPct val="20000"/>
              </a:spcBef>
              <a:spcAft>
                <a:spcPct val="0"/>
              </a:spcAft>
              <a:buClr>
                <a:srgbClr val="645B46"/>
              </a:buClr>
              <a:buFont typeface="Arial" charset="0"/>
              <a:buNone/>
            </a:pPr>
            <a:r>
              <a:rPr lang="en-US" sz="1050" dirty="0">
                <a:solidFill>
                  <a:srgbClr val="645B46"/>
                </a:solidFill>
                <a:cs typeface="Arial" panose="020B0604020202020204" pitchFamily="34" charset="0"/>
              </a:rPr>
              <a:t>Process execution</a:t>
            </a:r>
          </a:p>
        </p:txBody>
      </p:sp>
      <p:sp>
        <p:nvSpPr>
          <p:cNvPr id="49" name="Título 2"/>
          <p:cNvSpPr>
            <a:spLocks noGrp="1"/>
          </p:cNvSpPr>
          <p:nvPr>
            <p:ph type="title"/>
          </p:nvPr>
        </p:nvSpPr>
        <p:spPr>
          <a:xfrm>
            <a:off x="640525" y="195944"/>
            <a:ext cx="8184976" cy="994172"/>
          </a:xfrm>
        </p:spPr>
        <p:txBody>
          <a:bodyPr vert="horz" lIns="91440" tIns="45720" rIns="91440" bIns="45720" rtlCol="0" anchor="ctr">
            <a:noAutofit/>
          </a:bodyPr>
          <a:lstStyle/>
          <a:p>
            <a:r>
              <a:rPr lang="es-CL" sz="3200" dirty="0"/>
              <a:t>Principales Tecnologías</a:t>
            </a:r>
          </a:p>
        </p:txBody>
      </p:sp>
      <p:cxnSp>
        <p:nvCxnSpPr>
          <p:cNvPr id="3" name="Conector recto 2"/>
          <p:cNvCxnSpPr/>
          <p:nvPr/>
        </p:nvCxnSpPr>
        <p:spPr bwMode="auto">
          <a:xfrm>
            <a:off x="2477669" y="1869771"/>
            <a:ext cx="1621720" cy="0"/>
          </a:xfrm>
          <a:prstGeom prst="line">
            <a:avLst/>
          </a:prstGeom>
          <a:ln>
            <a:solidFill>
              <a:schemeClr val="tx2"/>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2" name="Conector recto 51"/>
          <p:cNvCxnSpPr/>
          <p:nvPr/>
        </p:nvCxnSpPr>
        <p:spPr bwMode="auto">
          <a:xfrm>
            <a:off x="2496507" y="2467627"/>
            <a:ext cx="1621720" cy="0"/>
          </a:xfrm>
          <a:prstGeom prst="line">
            <a:avLst/>
          </a:prstGeom>
          <a:ln>
            <a:solidFill>
              <a:schemeClr val="tx2"/>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3" name="Conector recto 52"/>
          <p:cNvCxnSpPr/>
          <p:nvPr/>
        </p:nvCxnSpPr>
        <p:spPr bwMode="auto">
          <a:xfrm>
            <a:off x="2496507" y="3139752"/>
            <a:ext cx="1621720" cy="0"/>
          </a:xfrm>
          <a:prstGeom prst="line">
            <a:avLst/>
          </a:prstGeom>
          <a:ln>
            <a:solidFill>
              <a:schemeClr val="tx2"/>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4" name="Conector recto 53"/>
          <p:cNvCxnSpPr/>
          <p:nvPr/>
        </p:nvCxnSpPr>
        <p:spPr bwMode="auto">
          <a:xfrm>
            <a:off x="2556441" y="3760298"/>
            <a:ext cx="1621720" cy="0"/>
          </a:xfrm>
          <a:prstGeom prst="line">
            <a:avLst/>
          </a:prstGeom>
          <a:ln>
            <a:solidFill>
              <a:schemeClr val="tx2"/>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5" name="Elipse 54"/>
          <p:cNvSpPr/>
          <p:nvPr/>
        </p:nvSpPr>
        <p:spPr>
          <a:xfrm>
            <a:off x="1867402" y="1903876"/>
            <a:ext cx="468000" cy="468000"/>
          </a:xfrm>
          <a:prstGeom prst="ellipse">
            <a:avLst/>
          </a:prstGeom>
          <a:blipFill>
            <a:blip r:embed="rId9"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825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Agenda </a:t>
            </a:r>
          </a:p>
        </p:txBody>
      </p:sp>
      <p:grpSp>
        <p:nvGrpSpPr>
          <p:cNvPr id="50" name="Group 49"/>
          <p:cNvGrpSpPr/>
          <p:nvPr/>
        </p:nvGrpSpPr>
        <p:grpSpPr>
          <a:xfrm>
            <a:off x="461963" y="1649677"/>
            <a:ext cx="6487140" cy="384171"/>
            <a:chOff x="691435" y="1113968"/>
            <a:chExt cx="6487140" cy="384171"/>
          </a:xfrm>
        </p:grpSpPr>
        <p:pic>
          <p:nvPicPr>
            <p:cNvPr id="8" name="Picture 7" descr="header_graphi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435" y="1133550"/>
              <a:ext cx="2989080" cy="364589"/>
            </a:xfrm>
            <a:prstGeom prst="rect">
              <a:avLst/>
            </a:prstGeom>
          </p:spPr>
        </p:pic>
        <p:pic>
          <p:nvPicPr>
            <p:cNvPr id="10" name="Picture 9"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3126287" y="1133550"/>
              <a:ext cx="2712657" cy="364589"/>
            </a:xfrm>
            <a:prstGeom prst="rect">
              <a:avLst/>
            </a:prstGeom>
          </p:spPr>
        </p:pic>
        <p:pic>
          <p:nvPicPr>
            <p:cNvPr id="11" name="Picture 10"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4465918" y="1133550"/>
              <a:ext cx="2712657" cy="364589"/>
            </a:xfrm>
            <a:prstGeom prst="rect">
              <a:avLst/>
            </a:prstGeom>
          </p:spPr>
        </p:pic>
        <p:sp>
          <p:nvSpPr>
            <p:cNvPr id="9" name="Rectangle 8"/>
            <p:cNvSpPr/>
            <p:nvPr/>
          </p:nvSpPr>
          <p:spPr>
            <a:xfrm>
              <a:off x="885268" y="1113968"/>
              <a:ext cx="5134101" cy="374485"/>
            </a:xfrm>
            <a:prstGeom prst="rect">
              <a:avLst/>
            </a:prstGeom>
          </p:spPr>
          <p:txBody>
            <a:bodyPr wrap="none" anchor="ctr" anchorCtr="0">
              <a:noAutofit/>
            </a:bodyPr>
            <a:lstStyle/>
            <a:p>
              <a:r>
                <a:rPr lang="en-US" kern="0" dirty="0" err="1">
                  <a:solidFill>
                    <a:schemeClr val="bg1"/>
                  </a:solidFill>
                </a:rPr>
                <a:t>Introducción</a:t>
              </a:r>
              <a:endParaRPr lang="en-US" kern="0" dirty="0">
                <a:solidFill>
                  <a:schemeClr val="bg1"/>
                </a:solidFill>
              </a:endParaRPr>
            </a:p>
          </p:txBody>
        </p:sp>
      </p:grpSp>
      <p:grpSp>
        <p:nvGrpSpPr>
          <p:cNvPr id="49" name="Group 48"/>
          <p:cNvGrpSpPr/>
          <p:nvPr/>
        </p:nvGrpSpPr>
        <p:grpSpPr>
          <a:xfrm>
            <a:off x="461963" y="2810103"/>
            <a:ext cx="6487140" cy="384171"/>
            <a:chOff x="691435" y="1919371"/>
            <a:chExt cx="6487140" cy="384171"/>
          </a:xfrm>
        </p:grpSpPr>
        <p:pic>
          <p:nvPicPr>
            <p:cNvPr id="13" name="Picture 12" descr="header_graphi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435" y="1938953"/>
              <a:ext cx="2989080" cy="364589"/>
            </a:xfrm>
            <a:prstGeom prst="rect">
              <a:avLst/>
            </a:prstGeom>
          </p:spPr>
        </p:pic>
        <p:pic>
          <p:nvPicPr>
            <p:cNvPr id="14" name="Picture 13"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3126287" y="1938953"/>
              <a:ext cx="2712657" cy="364589"/>
            </a:xfrm>
            <a:prstGeom prst="rect">
              <a:avLst/>
            </a:prstGeom>
          </p:spPr>
        </p:pic>
        <p:pic>
          <p:nvPicPr>
            <p:cNvPr id="15" name="Picture 14"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4465918" y="1938953"/>
              <a:ext cx="2712657" cy="364589"/>
            </a:xfrm>
            <a:prstGeom prst="rect">
              <a:avLst/>
            </a:prstGeom>
          </p:spPr>
        </p:pic>
        <p:sp>
          <p:nvSpPr>
            <p:cNvPr id="16" name="Rectangle 15"/>
            <p:cNvSpPr/>
            <p:nvPr/>
          </p:nvSpPr>
          <p:spPr>
            <a:xfrm>
              <a:off x="885268" y="1919371"/>
              <a:ext cx="6233167" cy="374485"/>
            </a:xfrm>
            <a:prstGeom prst="rect">
              <a:avLst/>
            </a:prstGeom>
          </p:spPr>
          <p:txBody>
            <a:bodyPr wrap="none" anchor="ctr" anchorCtr="0">
              <a:noAutofit/>
            </a:bodyPr>
            <a:lstStyle/>
            <a:p>
              <a:r>
                <a:rPr lang="en-US" kern="0" dirty="0" err="1">
                  <a:solidFill>
                    <a:schemeClr val="bg1"/>
                  </a:solidFill>
                </a:rPr>
                <a:t>Estrategia</a:t>
              </a:r>
              <a:r>
                <a:rPr lang="en-US" kern="0" dirty="0">
                  <a:solidFill>
                    <a:schemeClr val="bg1"/>
                  </a:solidFill>
                </a:rPr>
                <a:t> de </a:t>
              </a:r>
              <a:r>
                <a:rPr lang="en-US" kern="0" dirty="0" err="1">
                  <a:solidFill>
                    <a:schemeClr val="bg1"/>
                  </a:solidFill>
                </a:rPr>
                <a:t>implementación</a:t>
              </a:r>
              <a:endParaRPr lang="en-US" kern="0" dirty="0">
                <a:solidFill>
                  <a:schemeClr val="bg1"/>
                </a:solidFill>
              </a:endParaRPr>
            </a:p>
          </p:txBody>
        </p:sp>
      </p:grpSp>
      <p:grpSp>
        <p:nvGrpSpPr>
          <p:cNvPr id="17" name="Group 16"/>
          <p:cNvGrpSpPr/>
          <p:nvPr/>
        </p:nvGrpSpPr>
        <p:grpSpPr>
          <a:xfrm>
            <a:off x="461963" y="2229890"/>
            <a:ext cx="6487140" cy="384171"/>
            <a:chOff x="2296511" y="2352994"/>
            <a:chExt cx="6487140" cy="193637"/>
          </a:xfrm>
        </p:grpSpPr>
        <p:pic>
          <p:nvPicPr>
            <p:cNvPr id="18" name="Picture 17" descr="header_graphi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511" y="2362864"/>
              <a:ext cx="2989080" cy="183767"/>
            </a:xfrm>
            <a:prstGeom prst="rect">
              <a:avLst/>
            </a:prstGeom>
          </p:spPr>
        </p:pic>
        <p:pic>
          <p:nvPicPr>
            <p:cNvPr id="19" name="Picture 18"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4731363" y="2362864"/>
              <a:ext cx="2712657" cy="183767"/>
            </a:xfrm>
            <a:prstGeom prst="rect">
              <a:avLst/>
            </a:prstGeom>
          </p:spPr>
        </p:pic>
        <p:pic>
          <p:nvPicPr>
            <p:cNvPr id="20" name="Picture 19"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6070994" y="2362864"/>
              <a:ext cx="2712657" cy="183767"/>
            </a:xfrm>
            <a:prstGeom prst="rect">
              <a:avLst/>
            </a:prstGeom>
          </p:spPr>
        </p:pic>
        <p:sp>
          <p:nvSpPr>
            <p:cNvPr id="21" name="Rectangle 20"/>
            <p:cNvSpPr/>
            <p:nvPr/>
          </p:nvSpPr>
          <p:spPr>
            <a:xfrm>
              <a:off x="2490344" y="2352994"/>
              <a:ext cx="6233167" cy="188755"/>
            </a:xfrm>
            <a:prstGeom prst="rect">
              <a:avLst/>
            </a:prstGeom>
          </p:spPr>
          <p:txBody>
            <a:bodyPr wrap="none" anchor="ctr" anchorCtr="0">
              <a:noAutofit/>
            </a:bodyPr>
            <a:lstStyle/>
            <a:p>
              <a:r>
                <a:rPr lang="en-US" kern="0" dirty="0" err="1">
                  <a:solidFill>
                    <a:schemeClr val="bg1"/>
                  </a:solidFill>
                </a:rPr>
                <a:t>Tecnología</a:t>
              </a:r>
              <a:r>
                <a:rPr lang="en-US" kern="0" dirty="0">
                  <a:solidFill>
                    <a:schemeClr val="bg1"/>
                  </a:solidFill>
                </a:rPr>
                <a:t> para la </a:t>
              </a:r>
              <a:r>
                <a:rPr lang="en-US" kern="0" dirty="0" err="1">
                  <a:solidFill>
                    <a:schemeClr val="bg1"/>
                  </a:solidFill>
                </a:rPr>
                <a:t>transformación</a:t>
              </a:r>
              <a:r>
                <a:rPr lang="en-US" kern="0" dirty="0">
                  <a:solidFill>
                    <a:schemeClr val="bg1"/>
                  </a:solidFill>
                </a:rPr>
                <a:t> digital</a:t>
              </a:r>
            </a:p>
          </p:txBody>
        </p:sp>
      </p:grpSp>
      <p:grpSp>
        <p:nvGrpSpPr>
          <p:cNvPr id="37" name="Group 36"/>
          <p:cNvGrpSpPr/>
          <p:nvPr/>
        </p:nvGrpSpPr>
        <p:grpSpPr>
          <a:xfrm>
            <a:off x="461963" y="3390316"/>
            <a:ext cx="6487140" cy="384171"/>
            <a:chOff x="2296511" y="2352994"/>
            <a:chExt cx="6487140" cy="193637"/>
          </a:xfrm>
        </p:grpSpPr>
        <p:pic>
          <p:nvPicPr>
            <p:cNvPr id="38" name="Picture 37" descr="header_graphi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6511" y="2362864"/>
              <a:ext cx="2989080" cy="183767"/>
            </a:xfrm>
            <a:prstGeom prst="rect">
              <a:avLst/>
            </a:prstGeom>
          </p:spPr>
        </p:pic>
        <p:pic>
          <p:nvPicPr>
            <p:cNvPr id="39" name="Picture 38"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4731363" y="2362864"/>
              <a:ext cx="2712657" cy="183767"/>
            </a:xfrm>
            <a:prstGeom prst="rect">
              <a:avLst/>
            </a:prstGeom>
          </p:spPr>
        </p:pic>
        <p:pic>
          <p:nvPicPr>
            <p:cNvPr id="40" name="Picture 39" descr="header_graphic.png"/>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6070994" y="2362864"/>
              <a:ext cx="2712657" cy="183767"/>
            </a:xfrm>
            <a:prstGeom prst="rect">
              <a:avLst/>
            </a:prstGeom>
          </p:spPr>
        </p:pic>
        <p:sp>
          <p:nvSpPr>
            <p:cNvPr id="41" name="Rectangle 40"/>
            <p:cNvSpPr/>
            <p:nvPr/>
          </p:nvSpPr>
          <p:spPr>
            <a:xfrm>
              <a:off x="2490344" y="2352994"/>
              <a:ext cx="6233167" cy="188755"/>
            </a:xfrm>
            <a:prstGeom prst="rect">
              <a:avLst/>
            </a:prstGeom>
          </p:spPr>
          <p:txBody>
            <a:bodyPr wrap="none" anchor="ctr" anchorCtr="0">
              <a:noAutofit/>
            </a:bodyPr>
            <a:lstStyle/>
            <a:p>
              <a:r>
                <a:rPr lang="en-US" kern="0" dirty="0" err="1">
                  <a:solidFill>
                    <a:schemeClr val="bg1"/>
                  </a:solidFill>
                </a:rPr>
                <a:t>Caso</a:t>
              </a:r>
              <a:r>
                <a:rPr lang="en-US" kern="0" dirty="0">
                  <a:solidFill>
                    <a:schemeClr val="bg1"/>
                  </a:solidFill>
                </a:rPr>
                <a:t> de </a:t>
              </a:r>
              <a:r>
                <a:rPr lang="en-US" kern="0" dirty="0" err="1">
                  <a:solidFill>
                    <a:schemeClr val="bg1"/>
                  </a:solidFill>
                </a:rPr>
                <a:t>Uso</a:t>
              </a:r>
              <a:endParaRPr lang="en-US" kern="0" dirty="0">
                <a:solidFill>
                  <a:schemeClr val="bg1"/>
                </a:solidFill>
              </a:endParaRPr>
            </a:p>
          </p:txBody>
        </p:sp>
      </p:grpSp>
    </p:spTree>
    <p:extLst>
      <p:ext uri="{BB962C8B-B14F-4D97-AF65-F5344CB8AC3E}">
        <p14:creationId xmlns:p14="http://schemas.microsoft.com/office/powerpoint/2010/main" val="35901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1"/>
          </p:nvPr>
        </p:nvSpPr>
        <p:spPr>
          <a:xfrm>
            <a:off x="1438766" y="1570259"/>
            <a:ext cx="5728289" cy="3315891"/>
          </a:xfrm>
        </p:spPr>
        <p:txBody>
          <a:bodyPr/>
          <a:lstStyle/>
          <a:p>
            <a:pPr marL="0" indent="0" algn="ctr">
              <a:buNone/>
            </a:pPr>
            <a:r>
              <a:rPr lang="es-ES" sz="1600" b="1" dirty="0">
                <a:solidFill>
                  <a:schemeClr val="tx2"/>
                </a:solidFill>
              </a:rPr>
              <a:t>Una solución BPM no es un proyecto de desarrollo de software</a:t>
            </a:r>
          </a:p>
          <a:p>
            <a:pPr marL="0" indent="0" algn="ctr">
              <a:buNone/>
            </a:pPr>
            <a:r>
              <a:rPr lang="es-ES" sz="1600" dirty="0"/>
              <a:t>Es el esfuerzo de una organización para gestionar un proceso de negocio</a:t>
            </a:r>
          </a:p>
          <a:p>
            <a:pPr marL="0" indent="0" algn="ctr">
              <a:buNone/>
            </a:pPr>
            <a:r>
              <a:rPr lang="es-ES" sz="1600" dirty="0"/>
              <a:t>El software es solo el soporte de cómo una organización se comporta para alcanzar sus objetivos</a:t>
            </a:r>
          </a:p>
          <a:p>
            <a:pPr marL="0" indent="0" algn="ctr">
              <a:buNone/>
            </a:pPr>
            <a:endParaRPr lang="es-ES" sz="1600" b="1" dirty="0">
              <a:solidFill>
                <a:schemeClr val="tx2"/>
              </a:solidFill>
            </a:endParaRPr>
          </a:p>
          <a:p>
            <a:pPr marL="0" indent="0" algn="ctr">
              <a:buNone/>
            </a:pPr>
            <a:r>
              <a:rPr lang="es-ES" sz="1600" b="1" dirty="0">
                <a:solidFill>
                  <a:schemeClr val="tx2"/>
                </a:solidFill>
              </a:rPr>
              <a:t>En la calidad de una solución BPM la mayor influencia la tienen la claridad del objetivo buscado y el conocimiento del negocio </a:t>
            </a:r>
          </a:p>
        </p:txBody>
      </p:sp>
      <p:sp>
        <p:nvSpPr>
          <p:cNvPr id="4" name="Título 3"/>
          <p:cNvSpPr>
            <a:spLocks noGrp="1"/>
          </p:cNvSpPr>
          <p:nvPr>
            <p:ph type="title"/>
          </p:nvPr>
        </p:nvSpPr>
        <p:spPr/>
        <p:txBody>
          <a:bodyPr/>
          <a:lstStyle/>
          <a:p>
            <a:r>
              <a:rPr lang="es-CL" dirty="0"/>
              <a:t>Orquestación de Procesos (</a:t>
            </a:r>
            <a:r>
              <a:rPr lang="es-CL" dirty="0" err="1"/>
              <a:t>iBPM</a:t>
            </a:r>
            <a:r>
              <a:rPr lang="es-CL" dirty="0"/>
              <a:t>)</a:t>
            </a:r>
          </a:p>
        </p:txBody>
      </p:sp>
    </p:spTree>
    <p:extLst>
      <p:ext uri="{BB962C8B-B14F-4D97-AF65-F5344CB8AC3E}">
        <p14:creationId xmlns:p14="http://schemas.microsoft.com/office/powerpoint/2010/main" val="3825377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image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7430" y="1144442"/>
            <a:ext cx="3780235" cy="378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74" name="Text Box 14"/>
          <p:cNvSpPr txBox="1">
            <a:spLocks noChangeArrowheads="1"/>
          </p:cNvSpPr>
          <p:nvPr/>
        </p:nvSpPr>
        <p:spPr bwMode="auto">
          <a:xfrm>
            <a:off x="6591999" y="2063354"/>
            <a:ext cx="1809425" cy="1543499"/>
          </a:xfrm>
          <a:prstGeom prst="rect">
            <a:avLst/>
          </a:prstGeom>
          <a:noFill/>
          <a:ln w="3175" algn="ctr">
            <a:solidFill>
              <a:schemeClr val="accent1">
                <a:alpha val="62000"/>
              </a:schemeClr>
            </a:solidFill>
            <a:miter lim="800000"/>
            <a:headEnd/>
            <a:tailEnd/>
          </a:ln>
        </p:spPr>
        <p:txBody>
          <a:bodyPr wrap="square">
            <a:spAutoFit/>
          </a:bodyPr>
          <a:lstStyle/>
          <a:p>
            <a:pPr marL="0" lvl="1" algn="ctr" defTabSz="134541">
              <a:lnSpc>
                <a:spcPct val="95000"/>
              </a:lnSpc>
              <a:spcAft>
                <a:spcPct val="30000"/>
              </a:spcAft>
              <a:buClr>
                <a:srgbClr val="E27100"/>
              </a:buClr>
              <a:buSzPct val="110000"/>
              <a:defRPr/>
            </a:pPr>
            <a:r>
              <a:rPr lang="es-ES_tradnl" sz="1350" i="1" dirty="0"/>
              <a:t>Un </a:t>
            </a:r>
            <a:r>
              <a:rPr lang="es-ES_tradnl" sz="1350" b="1" i="1" dirty="0">
                <a:solidFill>
                  <a:schemeClr val="accent1"/>
                </a:solidFill>
              </a:rPr>
              <a:t>proceso</a:t>
            </a:r>
            <a:r>
              <a:rPr lang="es-ES_tradnl" sz="1350" i="1" dirty="0"/>
              <a:t> es la suma de varias acciones/actividades</a:t>
            </a:r>
            <a:br>
              <a:rPr lang="es-ES_tradnl" sz="1350" i="1" dirty="0"/>
            </a:br>
            <a:endParaRPr lang="es-ES_tradnl" sz="1350" i="1" dirty="0"/>
          </a:p>
          <a:p>
            <a:pPr marL="0" lvl="1" algn="ctr" defTabSz="134541">
              <a:lnSpc>
                <a:spcPct val="95000"/>
              </a:lnSpc>
              <a:spcAft>
                <a:spcPct val="30000"/>
              </a:spcAft>
              <a:buClr>
                <a:srgbClr val="E27100"/>
              </a:buClr>
              <a:buSzPct val="110000"/>
              <a:defRPr/>
            </a:pPr>
            <a:r>
              <a:rPr lang="es-ES_tradnl" sz="1350" i="1" dirty="0"/>
              <a:t>Una</a:t>
            </a:r>
            <a:r>
              <a:rPr lang="es-ES_tradnl" sz="1200" dirty="0">
                <a:solidFill>
                  <a:schemeClr val="bg2"/>
                </a:solidFill>
              </a:rPr>
              <a:t> </a:t>
            </a:r>
            <a:r>
              <a:rPr lang="es-ES_tradnl" sz="1400" b="1" dirty="0">
                <a:solidFill>
                  <a:schemeClr val="accent1"/>
                </a:solidFill>
              </a:rPr>
              <a:t>organización</a:t>
            </a:r>
            <a:r>
              <a:rPr lang="es-ES_tradnl" sz="1400" dirty="0">
                <a:solidFill>
                  <a:schemeClr val="accent1"/>
                </a:solidFill>
              </a:rPr>
              <a:t> </a:t>
            </a:r>
            <a:r>
              <a:rPr lang="es-ES_tradnl" sz="1350" i="1" dirty="0"/>
              <a:t>es la suma de sus procesos</a:t>
            </a:r>
            <a:endParaRPr lang="de-DE" sz="1350" i="1" dirty="0"/>
          </a:p>
        </p:txBody>
      </p:sp>
      <p:sp>
        <p:nvSpPr>
          <p:cNvPr id="4" name="Título 3"/>
          <p:cNvSpPr>
            <a:spLocks noGrp="1"/>
          </p:cNvSpPr>
          <p:nvPr>
            <p:ph type="title"/>
          </p:nvPr>
        </p:nvSpPr>
        <p:spPr/>
        <p:txBody>
          <a:bodyPr/>
          <a:lstStyle/>
          <a:p>
            <a:r>
              <a:rPr lang="es-CL" dirty="0"/>
              <a:t>Orquestación de Procesos</a:t>
            </a:r>
          </a:p>
        </p:txBody>
      </p:sp>
    </p:spTree>
    <p:extLst>
      <p:ext uri="{BB962C8B-B14F-4D97-AF65-F5344CB8AC3E}">
        <p14:creationId xmlns:p14="http://schemas.microsoft.com/office/powerpoint/2010/main" val="27995193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62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AutoShape 2"/>
          <p:cNvSpPr>
            <a:spLocks noChangeArrowheads="1"/>
          </p:cNvSpPr>
          <p:nvPr/>
        </p:nvSpPr>
        <p:spPr bwMode="auto">
          <a:xfrm rot="-5400000">
            <a:off x="3169444" y="1799035"/>
            <a:ext cx="814388" cy="1128713"/>
          </a:xfrm>
          <a:prstGeom prst="downArrow">
            <a:avLst>
              <a:gd name="adj1" fmla="val 60528"/>
              <a:gd name="adj2" fmla="val 57665"/>
            </a:avLst>
          </a:prstGeom>
          <a:gradFill rotWithShape="1">
            <a:gsLst>
              <a:gs pos="0">
                <a:schemeClr val="bg1"/>
              </a:gs>
              <a:gs pos="100000">
                <a:srgbClr val="00608D">
                  <a:alpha val="39998"/>
                </a:srgbClr>
              </a:gs>
            </a:gsLst>
            <a:lin ang="5400000" scaled="1"/>
          </a:gradFill>
          <a:ln w="34925">
            <a:solidFill>
              <a:srgbClr val="C0C0C0"/>
            </a:solidFill>
            <a:miter lim="800000"/>
            <a:headEnd/>
            <a:tailEnd/>
          </a:ln>
        </p:spPr>
        <p:txBody>
          <a:bodyPr vert="eaVert" wrap="none" anchor="ctr"/>
          <a:lstStyle/>
          <a:p>
            <a:endParaRPr lang="es-CL" sz="1350"/>
          </a:p>
        </p:txBody>
      </p:sp>
      <p:sp>
        <p:nvSpPr>
          <p:cNvPr id="1025027" name="Rectangle 3"/>
          <p:cNvSpPr>
            <a:spLocks noChangeArrowheads="1"/>
          </p:cNvSpPr>
          <p:nvPr/>
        </p:nvSpPr>
        <p:spPr bwMode="auto">
          <a:xfrm>
            <a:off x="3076575" y="2206229"/>
            <a:ext cx="887016" cy="249299"/>
          </a:xfrm>
          <a:prstGeom prst="rect">
            <a:avLst/>
          </a:prstGeom>
          <a:noFill/>
          <a:ln w="9525">
            <a:noFill/>
            <a:miter lim="800000"/>
            <a:headEnd/>
            <a:tailEnd/>
          </a:ln>
          <a:effectLst/>
        </p:spPr>
        <p:txBody>
          <a:bodyPr lIns="0" tIns="0" rIns="0" bIns="0">
            <a:spAutoFit/>
          </a:bodyPr>
          <a:lstStyle/>
          <a:p>
            <a:pPr algn="ctr" eaLnBrk="1" hangingPunct="1">
              <a:lnSpc>
                <a:spcPct val="90000"/>
              </a:lnSpc>
              <a:buFontTx/>
              <a:buNone/>
              <a:defRPr/>
            </a:pPr>
            <a:r>
              <a:rPr lang="en-US" sz="900" dirty="0" err="1">
                <a:effectLst>
                  <a:outerShdw blurRad="38100" dist="38100" dir="2700000" algn="tl">
                    <a:srgbClr val="C0C0C0"/>
                  </a:outerShdw>
                </a:effectLst>
                <a:latin typeface="Trebuchet MS" pitchFamily="34" charset="0"/>
                <a:ea typeface="MS PGothic" pitchFamily="34" charset="-128"/>
              </a:rPr>
              <a:t>Requerimientos</a:t>
            </a:r>
            <a:br>
              <a:rPr lang="en-US" sz="900" dirty="0">
                <a:effectLst>
                  <a:outerShdw blurRad="38100" dist="38100" dir="2700000" algn="tl">
                    <a:srgbClr val="C0C0C0"/>
                  </a:outerShdw>
                </a:effectLst>
                <a:latin typeface="Trebuchet MS" pitchFamily="34" charset="0"/>
                <a:ea typeface="MS PGothic" pitchFamily="34" charset="-128"/>
              </a:rPr>
            </a:br>
            <a:r>
              <a:rPr lang="en-US" sz="900" dirty="0" err="1">
                <a:effectLst>
                  <a:outerShdw blurRad="38100" dist="38100" dir="2700000" algn="tl">
                    <a:srgbClr val="C0C0C0"/>
                  </a:outerShdw>
                </a:effectLst>
                <a:latin typeface="Trebuchet MS" pitchFamily="34" charset="0"/>
                <a:ea typeface="MS PGothic" pitchFamily="34" charset="-128"/>
              </a:rPr>
              <a:t>Negocio</a:t>
            </a:r>
            <a:endParaRPr lang="en-US" sz="750" dirty="0">
              <a:effectLst>
                <a:outerShdw blurRad="38100" dist="38100" dir="2700000" algn="tl">
                  <a:srgbClr val="C0C0C0"/>
                </a:outerShdw>
              </a:effectLst>
              <a:latin typeface="Trebuchet MS" pitchFamily="34" charset="0"/>
              <a:ea typeface="MS PGothic" pitchFamily="34" charset="-128"/>
            </a:endParaRPr>
          </a:p>
        </p:txBody>
      </p:sp>
      <p:grpSp>
        <p:nvGrpSpPr>
          <p:cNvPr id="2" name="Group 4"/>
          <p:cNvGrpSpPr>
            <a:grpSpLocks/>
          </p:cNvGrpSpPr>
          <p:nvPr/>
        </p:nvGrpSpPr>
        <p:grpSpPr bwMode="auto">
          <a:xfrm>
            <a:off x="2727722" y="2184797"/>
            <a:ext cx="270272" cy="323850"/>
            <a:chOff x="684" y="2778"/>
            <a:chExt cx="227" cy="272"/>
          </a:xfrm>
        </p:grpSpPr>
        <p:pic>
          <p:nvPicPr>
            <p:cNvPr id="37963" name="Picture 5" descr="F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 y="2778"/>
              <a:ext cx="22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64" name="Text Box 6"/>
            <p:cNvSpPr txBox="1">
              <a:spLocks noChangeArrowheads="1"/>
            </p:cNvSpPr>
            <p:nvPr/>
          </p:nvSpPr>
          <p:spPr bwMode="auto">
            <a:xfrm>
              <a:off x="706" y="2976"/>
              <a:ext cx="17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227013" indent="-227013">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eaLnBrk="1" hangingPunct="1">
                <a:lnSpc>
                  <a:spcPct val="95000"/>
                </a:lnSpc>
                <a:spcBef>
                  <a:spcPct val="20000"/>
                </a:spcBef>
                <a:buFont typeface="Wingdings" pitchFamily="2" charset="2"/>
                <a:buNone/>
              </a:pPr>
              <a:r>
                <a:rPr lang="en-US" sz="600">
                  <a:solidFill>
                    <a:srgbClr val="015067"/>
                  </a:solidFill>
                  <a:latin typeface="Trebuchet MS" pitchFamily="34" charset="0"/>
                </a:rPr>
                <a:t>Order</a:t>
              </a:r>
            </a:p>
          </p:txBody>
        </p:sp>
      </p:grpSp>
      <p:sp>
        <p:nvSpPr>
          <p:cNvPr id="1025032" name="AutoShape 8"/>
          <p:cNvSpPr>
            <a:spLocks noChangeArrowheads="1"/>
          </p:cNvSpPr>
          <p:nvPr/>
        </p:nvSpPr>
        <p:spPr bwMode="auto">
          <a:xfrm>
            <a:off x="4772025" y="2745582"/>
            <a:ext cx="2077641" cy="794147"/>
          </a:xfrm>
          <a:prstGeom prst="downArrow">
            <a:avLst>
              <a:gd name="adj1" fmla="val 52435"/>
              <a:gd name="adj2" fmla="val 64468"/>
            </a:avLst>
          </a:prstGeom>
          <a:gradFill rotWithShape="1">
            <a:gsLst>
              <a:gs pos="0">
                <a:schemeClr val="bg1"/>
              </a:gs>
              <a:gs pos="100000">
                <a:srgbClr val="00608D">
                  <a:alpha val="39998"/>
                </a:srgbClr>
              </a:gs>
            </a:gsLst>
            <a:lin ang="5400000" scaled="1"/>
          </a:gradFill>
          <a:ln w="34925">
            <a:solidFill>
              <a:srgbClr val="C0C0C0"/>
            </a:solidFill>
            <a:miter lim="800000"/>
            <a:headEnd/>
            <a:tailEnd/>
          </a:ln>
        </p:spPr>
        <p:txBody>
          <a:bodyPr vert="eaVert" wrap="none" anchor="ctr"/>
          <a:lstStyle/>
          <a:p>
            <a:endParaRPr lang="es-CL" sz="1350"/>
          </a:p>
        </p:txBody>
      </p:sp>
      <p:sp>
        <p:nvSpPr>
          <p:cNvPr id="1025033" name="Rectangle 9"/>
          <p:cNvSpPr>
            <a:spLocks noChangeArrowheads="1"/>
          </p:cNvSpPr>
          <p:nvPr/>
        </p:nvSpPr>
        <p:spPr bwMode="auto">
          <a:xfrm>
            <a:off x="5153025" y="2897982"/>
            <a:ext cx="1315641" cy="290849"/>
          </a:xfrm>
          <a:prstGeom prst="rect">
            <a:avLst/>
          </a:prstGeom>
          <a:noFill/>
          <a:ln w="9525">
            <a:noFill/>
            <a:miter lim="800000"/>
            <a:headEnd/>
            <a:tailEnd/>
          </a:ln>
          <a:effectLst/>
        </p:spPr>
        <p:txBody>
          <a:bodyPr lIns="0" tIns="0" rIns="0" bIns="0">
            <a:spAutoFit/>
          </a:bodyPr>
          <a:lstStyle/>
          <a:p>
            <a:pPr algn="ctr" eaLnBrk="1" hangingPunct="1">
              <a:lnSpc>
                <a:spcPct val="90000"/>
              </a:lnSpc>
              <a:buFontTx/>
              <a:buNone/>
              <a:defRPr/>
            </a:pPr>
            <a:r>
              <a:rPr lang="en-US" sz="1050" dirty="0" err="1">
                <a:effectLst>
                  <a:outerShdw blurRad="38100" dist="38100" dir="2700000" algn="tl">
                    <a:srgbClr val="C0C0C0"/>
                  </a:outerShdw>
                </a:effectLst>
                <a:latin typeface="Trebuchet MS" pitchFamily="34" charset="0"/>
                <a:ea typeface="MS PGothic" pitchFamily="34" charset="-128"/>
              </a:rPr>
              <a:t>Requerimientos</a:t>
            </a:r>
            <a:br>
              <a:rPr lang="en-US" sz="1050" dirty="0">
                <a:effectLst>
                  <a:outerShdw blurRad="38100" dist="38100" dir="2700000" algn="tl">
                    <a:srgbClr val="C0C0C0"/>
                  </a:outerShdw>
                </a:effectLst>
                <a:latin typeface="Trebuchet MS" pitchFamily="34" charset="0"/>
                <a:ea typeface="MS PGothic" pitchFamily="34" charset="-128"/>
              </a:rPr>
            </a:br>
            <a:r>
              <a:rPr lang="en-US" sz="1050" dirty="0">
                <a:effectLst>
                  <a:outerShdw blurRad="38100" dist="38100" dir="2700000" algn="tl">
                    <a:srgbClr val="C0C0C0"/>
                  </a:outerShdw>
                </a:effectLst>
                <a:latin typeface="Trebuchet MS" pitchFamily="34" charset="0"/>
                <a:ea typeface="MS PGothic" pitchFamily="34" charset="-128"/>
              </a:rPr>
              <a:t>del </a:t>
            </a:r>
            <a:r>
              <a:rPr lang="en-US" sz="1050" dirty="0" err="1">
                <a:effectLst>
                  <a:outerShdw blurRad="38100" dist="38100" dir="2700000" algn="tl">
                    <a:srgbClr val="C0C0C0"/>
                  </a:outerShdw>
                </a:effectLst>
                <a:latin typeface="Trebuchet MS" pitchFamily="34" charset="0"/>
                <a:ea typeface="MS PGothic" pitchFamily="34" charset="-128"/>
              </a:rPr>
              <a:t>Proceso</a:t>
            </a:r>
            <a:endParaRPr lang="en-US" sz="1050" dirty="0">
              <a:effectLst>
                <a:outerShdw blurRad="38100" dist="38100" dir="2700000" algn="tl">
                  <a:srgbClr val="C0C0C0"/>
                </a:outerShdw>
              </a:effectLst>
              <a:latin typeface="Trebuchet MS" pitchFamily="34" charset="0"/>
              <a:ea typeface="MS PGothic" pitchFamily="34" charset="-128"/>
            </a:endParaRPr>
          </a:p>
        </p:txBody>
      </p:sp>
      <p:sp>
        <p:nvSpPr>
          <p:cNvPr id="1025034" name="Rectangle 10"/>
          <p:cNvSpPr>
            <a:spLocks noChangeArrowheads="1"/>
          </p:cNvSpPr>
          <p:nvPr/>
        </p:nvSpPr>
        <p:spPr bwMode="auto">
          <a:xfrm>
            <a:off x="4541044" y="3429000"/>
            <a:ext cx="2539604" cy="1428750"/>
          </a:xfrm>
          <a:prstGeom prst="rect">
            <a:avLst/>
          </a:prstGeom>
          <a:gradFill rotWithShape="1">
            <a:gsLst>
              <a:gs pos="0">
                <a:srgbClr val="C3CAD7"/>
              </a:gs>
              <a:gs pos="100000">
                <a:srgbClr val="F8F8F8"/>
              </a:gs>
            </a:gsLst>
            <a:lin ang="5400000" scaled="1"/>
          </a:gradFill>
          <a:ln w="31750" algn="ctr">
            <a:solidFill>
              <a:srgbClr val="DDDDDD"/>
            </a:solidFill>
            <a:miter lim="800000"/>
            <a:headEnd/>
            <a:tailEnd/>
          </a:ln>
          <a:effectLst>
            <a:outerShdw dist="35921" dir="2700000" algn="ctr" rotWithShape="0">
              <a:srgbClr val="CFDCE7">
                <a:alpha val="50000"/>
              </a:srgbClr>
            </a:outerShdw>
          </a:effectLst>
        </p:spPr>
        <p:txBody>
          <a:bodyPr lIns="0" tIns="0" rIns="0" bIns="0" anchor="ctr"/>
          <a:lstStyle/>
          <a:p>
            <a:pPr algn="ctr"/>
            <a:endParaRPr lang="es-CL" baseline="-25000">
              <a:solidFill>
                <a:srgbClr val="646464"/>
              </a:solidFill>
              <a:latin typeface="Trebuchet MS" pitchFamily="34" charset="0"/>
            </a:endParaRPr>
          </a:p>
        </p:txBody>
      </p:sp>
      <p:grpSp>
        <p:nvGrpSpPr>
          <p:cNvPr id="3" name="Group 11"/>
          <p:cNvGrpSpPr>
            <a:grpSpLocks/>
          </p:cNvGrpSpPr>
          <p:nvPr/>
        </p:nvGrpSpPr>
        <p:grpSpPr bwMode="auto">
          <a:xfrm>
            <a:off x="7336632" y="1972865"/>
            <a:ext cx="478631" cy="1090401"/>
            <a:chOff x="5171" y="1283"/>
            <a:chExt cx="472" cy="1078"/>
          </a:xfrm>
        </p:grpSpPr>
        <p:pic>
          <p:nvPicPr>
            <p:cNvPr id="37961" name="Picture 12" descr="Database2 no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 y="1283"/>
              <a:ext cx="43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4" name="Rectangle 13"/>
            <p:cNvSpPr>
              <a:spLocks noChangeArrowheads="1"/>
            </p:cNvSpPr>
            <p:nvPr/>
          </p:nvSpPr>
          <p:spPr bwMode="auto">
            <a:xfrm>
              <a:off x="5171" y="1930"/>
              <a:ext cx="472" cy="431"/>
            </a:xfrm>
            <a:prstGeom prst="rect">
              <a:avLst/>
            </a:prstGeom>
            <a:noFill/>
            <a:ln w="9525">
              <a:noFill/>
              <a:miter lim="800000"/>
              <a:headEnd/>
              <a:tailEnd/>
            </a:ln>
          </p:spPr>
          <p:txBody>
            <a:bodyPr lIns="0" tIns="0" rIns="0" bIns="0">
              <a:spAutoFit/>
            </a:bodyPr>
            <a:lstStyle/>
            <a:p>
              <a:pPr algn="ctr">
                <a:lnSpc>
                  <a:spcPct val="90000"/>
                </a:lnSpc>
                <a:defRPr/>
              </a:pPr>
              <a:r>
                <a:rPr lang="en-US" sz="1050" dirty="0" err="1">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Reglas</a:t>
              </a:r>
              <a:r>
                <a:rPr lang="en-US" sz="10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 de </a:t>
              </a:r>
              <a:r>
                <a:rPr lang="en-US" sz="1050" dirty="0" err="1">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Negocio</a:t>
              </a:r>
              <a:endParaRPr lang="en-US" sz="10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endParaRPr>
            </a:p>
          </p:txBody>
        </p:sp>
      </p:grpSp>
      <p:pic>
        <p:nvPicPr>
          <p:cNvPr id="1025038" name="Picture 14" descr="Order-to-C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119" y="1781175"/>
            <a:ext cx="3298031"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39" name="Line 15"/>
          <p:cNvSpPr>
            <a:spLocks noChangeShapeType="1"/>
          </p:cNvSpPr>
          <p:nvPr/>
        </p:nvSpPr>
        <p:spPr bwMode="auto">
          <a:xfrm flipH="1" flipV="1">
            <a:off x="6902054" y="2220516"/>
            <a:ext cx="458390" cy="13097"/>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0" name="Line 16"/>
          <p:cNvSpPr>
            <a:spLocks noChangeShapeType="1"/>
          </p:cNvSpPr>
          <p:nvPr/>
        </p:nvSpPr>
        <p:spPr bwMode="auto">
          <a:xfrm flipH="1">
            <a:off x="6398419" y="2456260"/>
            <a:ext cx="957263" cy="97631"/>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1" name="AutoShape 17"/>
          <p:cNvSpPr>
            <a:spLocks noChangeArrowheads="1"/>
          </p:cNvSpPr>
          <p:nvPr/>
        </p:nvSpPr>
        <p:spPr bwMode="auto">
          <a:xfrm>
            <a:off x="4607719" y="3763566"/>
            <a:ext cx="2406254" cy="1022747"/>
          </a:xfrm>
          <a:prstGeom prst="roundRect">
            <a:avLst>
              <a:gd name="adj" fmla="val 4574"/>
            </a:avLst>
          </a:prstGeom>
          <a:solidFill>
            <a:srgbClr val="F8F8F8"/>
          </a:solidFill>
          <a:ln w="22225">
            <a:solidFill>
              <a:srgbClr val="B2B2B2"/>
            </a:solidFill>
            <a:round/>
            <a:headEnd/>
            <a:tailEnd/>
          </a:ln>
        </p:spPr>
        <p:txBody>
          <a:bodyPr wrap="none" anchor="ctr"/>
          <a:lstStyle/>
          <a:p>
            <a:endParaRPr lang="es-CL" sz="1350"/>
          </a:p>
        </p:txBody>
      </p:sp>
      <p:sp>
        <p:nvSpPr>
          <p:cNvPr id="1025042" name="Rectangle 18"/>
          <p:cNvSpPr>
            <a:spLocks noChangeArrowheads="1"/>
          </p:cNvSpPr>
          <p:nvPr/>
        </p:nvSpPr>
        <p:spPr bwMode="auto">
          <a:xfrm>
            <a:off x="4651605" y="3790950"/>
            <a:ext cx="2250616" cy="290849"/>
          </a:xfrm>
          <a:prstGeom prst="rect">
            <a:avLst/>
          </a:prstGeom>
          <a:noFill/>
          <a:ln w="9525">
            <a:noFill/>
            <a:miter lim="800000"/>
            <a:headEnd/>
            <a:tailEnd/>
          </a:ln>
          <a:effectLst/>
        </p:spPr>
        <p:txBody>
          <a:bodyPr wrap="none" lIns="0" tIns="0" rIns="0" bIns="0">
            <a:spAutoFit/>
          </a:bodyPr>
          <a:lstStyle/>
          <a:p>
            <a:pPr algn="ctr" eaLnBrk="1" hangingPunct="1">
              <a:lnSpc>
                <a:spcPct val="90000"/>
              </a:lnSpc>
              <a:buFontTx/>
              <a:buNone/>
              <a:defRPr/>
            </a:pP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Librería</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de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componentes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re-</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usables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a:t>
            </a:r>
            <a:b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b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ws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datos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procesos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reglas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docs,…</a:t>
            </a:r>
          </a:p>
        </p:txBody>
      </p:sp>
      <p:sp>
        <p:nvSpPr>
          <p:cNvPr id="37902" name="Line 19"/>
          <p:cNvSpPr>
            <a:spLocks noChangeShapeType="1"/>
          </p:cNvSpPr>
          <p:nvPr/>
        </p:nvSpPr>
        <p:spPr bwMode="auto">
          <a:xfrm>
            <a:off x="3607594" y="1551385"/>
            <a:ext cx="172641" cy="9572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s-ES" sz="1350"/>
          </a:p>
        </p:txBody>
      </p:sp>
      <p:sp>
        <p:nvSpPr>
          <p:cNvPr id="1025044" name="Rectangle 20"/>
          <p:cNvSpPr>
            <a:spLocks noChangeArrowheads="1"/>
          </p:cNvSpPr>
          <p:nvPr/>
        </p:nvSpPr>
        <p:spPr bwMode="auto">
          <a:xfrm>
            <a:off x="4838798" y="3475740"/>
            <a:ext cx="194290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257175" indent="-257175" algn="ctr">
              <a:spcBef>
                <a:spcPct val="25000"/>
              </a:spcBef>
            </a:pPr>
            <a:r>
              <a:rPr lang="en-US" sz="1350">
                <a:solidFill>
                  <a:srgbClr val="00608D"/>
                </a:solidFill>
                <a:latin typeface="Trebuchet MS" pitchFamily="34" charset="0"/>
              </a:rPr>
              <a:t>Business Assets Metadata</a:t>
            </a:r>
          </a:p>
        </p:txBody>
      </p:sp>
      <p:sp>
        <p:nvSpPr>
          <p:cNvPr id="1025045" name="Line 21"/>
          <p:cNvSpPr>
            <a:spLocks noChangeShapeType="1"/>
          </p:cNvSpPr>
          <p:nvPr/>
        </p:nvSpPr>
        <p:spPr bwMode="auto">
          <a:xfrm>
            <a:off x="4811316" y="1691878"/>
            <a:ext cx="765572" cy="347663"/>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6" name="Line 22"/>
          <p:cNvSpPr>
            <a:spLocks noChangeShapeType="1"/>
          </p:cNvSpPr>
          <p:nvPr/>
        </p:nvSpPr>
        <p:spPr bwMode="auto">
          <a:xfrm flipH="1">
            <a:off x="4425554" y="1685925"/>
            <a:ext cx="177403" cy="359569"/>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7" name="Line 23"/>
          <p:cNvSpPr>
            <a:spLocks noChangeShapeType="1"/>
          </p:cNvSpPr>
          <p:nvPr/>
        </p:nvSpPr>
        <p:spPr bwMode="auto">
          <a:xfrm>
            <a:off x="6090047" y="1697832"/>
            <a:ext cx="694134" cy="413147"/>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8" name="Line 24"/>
          <p:cNvSpPr>
            <a:spLocks noChangeShapeType="1"/>
          </p:cNvSpPr>
          <p:nvPr/>
        </p:nvSpPr>
        <p:spPr bwMode="auto">
          <a:xfrm flipH="1">
            <a:off x="5050632" y="1691879"/>
            <a:ext cx="707231" cy="359569"/>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1025049" name="Line 25"/>
          <p:cNvSpPr>
            <a:spLocks noChangeShapeType="1"/>
          </p:cNvSpPr>
          <p:nvPr/>
        </p:nvSpPr>
        <p:spPr bwMode="auto">
          <a:xfrm flipH="1">
            <a:off x="6299598" y="1671638"/>
            <a:ext cx="540544" cy="372666"/>
          </a:xfrm>
          <a:prstGeom prst="line">
            <a:avLst/>
          </a:prstGeom>
          <a:noFill/>
          <a:ln w="12700">
            <a:solidFill>
              <a:srgbClr val="8E001C"/>
            </a:solidFill>
            <a:prstDash val="dash"/>
            <a:round/>
            <a:headEnd/>
            <a:tailEnd/>
          </a:ln>
          <a:extLst>
            <a:ext uri="{909E8E84-426E-40DD-AFC4-6F175D3DCCD1}">
              <a14:hiddenFill xmlns:a14="http://schemas.microsoft.com/office/drawing/2010/main">
                <a:noFill/>
              </a14:hiddenFill>
            </a:ext>
          </a:extLst>
        </p:spPr>
        <p:txBody>
          <a:bodyPr/>
          <a:lstStyle/>
          <a:p>
            <a:endParaRPr lang="es-ES" sz="1350"/>
          </a:p>
        </p:txBody>
      </p:sp>
      <p:pic>
        <p:nvPicPr>
          <p:cNvPr id="102505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098" y="1162050"/>
            <a:ext cx="983456" cy="56316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02505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3147" y="1178719"/>
            <a:ext cx="862013" cy="531019"/>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025052"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3682" y="1187054"/>
            <a:ext cx="484585" cy="51435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025053" name="AutoShape 29"/>
          <p:cNvSpPr>
            <a:spLocks noChangeArrowheads="1"/>
          </p:cNvSpPr>
          <p:nvPr/>
        </p:nvSpPr>
        <p:spPr bwMode="auto">
          <a:xfrm>
            <a:off x="4357688" y="2049066"/>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54" name="AutoShape 30"/>
          <p:cNvSpPr>
            <a:spLocks noChangeArrowheads="1"/>
          </p:cNvSpPr>
          <p:nvPr/>
        </p:nvSpPr>
        <p:spPr bwMode="auto">
          <a:xfrm>
            <a:off x="4930379" y="2049066"/>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55" name="AutoShape 31"/>
          <p:cNvSpPr>
            <a:spLocks noChangeArrowheads="1"/>
          </p:cNvSpPr>
          <p:nvPr/>
        </p:nvSpPr>
        <p:spPr bwMode="auto">
          <a:xfrm>
            <a:off x="5473304" y="2049066"/>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56" name="AutoShape 32"/>
          <p:cNvSpPr>
            <a:spLocks noChangeArrowheads="1"/>
          </p:cNvSpPr>
          <p:nvPr/>
        </p:nvSpPr>
        <p:spPr bwMode="auto">
          <a:xfrm>
            <a:off x="5768579" y="2453879"/>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57" name="AutoShape 33"/>
          <p:cNvSpPr>
            <a:spLocks noChangeArrowheads="1"/>
          </p:cNvSpPr>
          <p:nvPr/>
        </p:nvSpPr>
        <p:spPr bwMode="auto">
          <a:xfrm>
            <a:off x="6197204" y="2453879"/>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58" name="AutoShape 34"/>
          <p:cNvSpPr>
            <a:spLocks noChangeArrowheads="1"/>
          </p:cNvSpPr>
          <p:nvPr/>
        </p:nvSpPr>
        <p:spPr bwMode="auto">
          <a:xfrm>
            <a:off x="6697266" y="2134791"/>
            <a:ext cx="209550" cy="209550"/>
          </a:xfrm>
          <a:prstGeom prst="roundRect">
            <a:avLst>
              <a:gd name="adj" fmla="val 16667"/>
            </a:avLst>
          </a:prstGeom>
          <a:noFill/>
          <a:ln w="25400">
            <a:solidFill>
              <a:srgbClr val="8E0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grpSp>
        <p:nvGrpSpPr>
          <p:cNvPr id="4" name="Group 35"/>
          <p:cNvGrpSpPr>
            <a:grpSpLocks/>
          </p:cNvGrpSpPr>
          <p:nvPr/>
        </p:nvGrpSpPr>
        <p:grpSpPr bwMode="auto">
          <a:xfrm>
            <a:off x="4386263" y="2062163"/>
            <a:ext cx="151210" cy="180975"/>
            <a:chOff x="4540" y="2380"/>
            <a:chExt cx="127" cy="152"/>
          </a:xfrm>
        </p:grpSpPr>
        <p:pic>
          <p:nvPicPr>
            <p:cNvPr id="37959" name="Picture 36" descr="Fi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 y="2380"/>
              <a:ext cx="12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60" name="Text Box 37"/>
            <p:cNvSpPr txBox="1">
              <a:spLocks noChangeArrowheads="1"/>
            </p:cNvSpPr>
            <p:nvPr/>
          </p:nvSpPr>
          <p:spPr bwMode="auto">
            <a:xfrm>
              <a:off x="4548" y="2485"/>
              <a:ext cx="109"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227013" indent="-227013">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eaLnBrk="1" hangingPunct="1">
                <a:lnSpc>
                  <a:spcPct val="95000"/>
                </a:lnSpc>
                <a:spcBef>
                  <a:spcPct val="20000"/>
                </a:spcBef>
                <a:buFont typeface="Wingdings" pitchFamily="2" charset="2"/>
                <a:buNone/>
              </a:pPr>
              <a:r>
                <a:rPr lang="en-US" sz="375">
                  <a:solidFill>
                    <a:srgbClr val="015067"/>
                  </a:solidFill>
                  <a:latin typeface="Trebuchet MS" pitchFamily="34" charset="0"/>
                </a:rPr>
                <a:t>Order</a:t>
              </a:r>
            </a:p>
          </p:txBody>
        </p:sp>
      </p:grpSp>
      <p:pic>
        <p:nvPicPr>
          <p:cNvPr id="1025062" name="Picture 38"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4379" y="4194572"/>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63" name="Picture 39"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7763" y="4171950"/>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64" name="Picture 40"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6869" y="4575572"/>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65" name="Picture 41"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8313" y="4377929"/>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23" name="Rectangle 42"/>
          <p:cNvSpPr>
            <a:spLocks noGrp="1" noChangeArrowheads="1"/>
          </p:cNvSpPr>
          <p:nvPr>
            <p:ph type="title"/>
          </p:nvPr>
        </p:nvSpPr>
        <p:spPr>
          <a:xfrm>
            <a:off x="996787" y="134301"/>
            <a:ext cx="7404637" cy="994172"/>
          </a:xfrm>
        </p:spPr>
        <p:txBody>
          <a:bodyPr>
            <a:normAutofit/>
          </a:bodyPr>
          <a:lstStyle/>
          <a:p>
            <a:pPr eaLnBrk="1" hangingPunct="1"/>
            <a:r>
              <a:rPr lang="en-US" sz="3200" dirty="0" err="1"/>
              <a:t>Mejora</a:t>
            </a:r>
            <a:r>
              <a:rPr lang="en-US" sz="3200" dirty="0"/>
              <a:t> continua de los </a:t>
            </a:r>
            <a:r>
              <a:rPr lang="en-US" sz="3200" dirty="0" err="1"/>
              <a:t>Procesos</a:t>
            </a:r>
            <a:endParaRPr lang="en-US" sz="3200" dirty="0"/>
          </a:p>
        </p:txBody>
      </p:sp>
      <p:sp>
        <p:nvSpPr>
          <p:cNvPr id="1025067" name="Text Box 43"/>
          <p:cNvSpPr txBox="1">
            <a:spLocks noChangeArrowheads="1"/>
          </p:cNvSpPr>
          <p:nvPr/>
        </p:nvSpPr>
        <p:spPr bwMode="auto">
          <a:xfrm>
            <a:off x="7106841" y="4121944"/>
            <a:ext cx="894159" cy="290849"/>
          </a:xfrm>
          <a:prstGeom prst="rect">
            <a:avLst/>
          </a:prstGeom>
          <a:noFill/>
          <a:ln w="31750">
            <a:noFill/>
            <a:miter lim="800000"/>
            <a:headEnd/>
            <a:tailEnd/>
          </a:ln>
        </p:spPr>
        <p:txBody>
          <a:bodyPr lIns="0" tIns="0" rIns="0" bIns="0">
            <a:spAutoFit/>
          </a:bodyPr>
          <a:lstStyle/>
          <a:p>
            <a:pPr algn="ctr">
              <a:lnSpc>
                <a:spcPct val="90000"/>
              </a:lnSpc>
              <a:defRPr/>
            </a:pPr>
            <a:r>
              <a:rPr lang="en-US" sz="1050" dirty="0" err="1">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Requerimiento</a:t>
            </a:r>
            <a:endParaRPr lang="en-US" sz="10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endParaRPr>
          </a:p>
          <a:p>
            <a:pPr algn="ctr">
              <a:lnSpc>
                <a:spcPct val="90000"/>
              </a:lnSpc>
              <a:defRPr/>
            </a:pPr>
            <a:r>
              <a:rPr lang="en-US" sz="10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1</a:t>
            </a:r>
          </a:p>
        </p:txBody>
      </p:sp>
      <p:pic>
        <p:nvPicPr>
          <p:cNvPr id="1025068" name="Picture 44" descr="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8985" y="4183857"/>
            <a:ext cx="241697" cy="24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69" name="Picture 45" descr="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104" y="4463654"/>
            <a:ext cx="286940" cy="28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0" name="Picture 46" descr="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5278" y="4164806"/>
            <a:ext cx="2905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1" name="Picture 47" descr="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57925" y="4508898"/>
            <a:ext cx="216694"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72" name="Rectangle 48"/>
          <p:cNvSpPr>
            <a:spLocks noChangeArrowheads="1"/>
          </p:cNvSpPr>
          <p:nvPr/>
        </p:nvSpPr>
        <p:spPr bwMode="auto">
          <a:xfrm>
            <a:off x="4223148" y="1178719"/>
            <a:ext cx="864394" cy="527447"/>
          </a:xfrm>
          <a:prstGeom prst="rect">
            <a:avLst/>
          </a:prstGeom>
          <a:solidFill>
            <a:srgbClr val="8E001C">
              <a:alpha val="16862"/>
            </a:srgbClr>
          </a:solidFill>
          <a:ln>
            <a:noFill/>
          </a:ln>
          <a:extLst>
            <a:ext uri="{91240B29-F687-4F45-9708-019B960494DF}">
              <a14:hiddenLine xmlns:a14="http://schemas.microsoft.com/office/drawing/2010/main" w="31750">
                <a:solidFill>
                  <a:srgbClr val="000000"/>
                </a:solidFill>
                <a:miter lim="800000"/>
                <a:headEnd/>
                <a:tailEnd/>
              </a14:hiddenLine>
            </a:ext>
          </a:extLst>
        </p:spPr>
        <p:txBody>
          <a:bodyPr wrap="none" anchor="ctr"/>
          <a:lstStyle/>
          <a:p>
            <a:endParaRPr lang="es-CL" sz="1350"/>
          </a:p>
        </p:txBody>
      </p:sp>
      <p:sp>
        <p:nvSpPr>
          <p:cNvPr id="1025073" name="Rectangle 49"/>
          <p:cNvSpPr>
            <a:spLocks noChangeArrowheads="1"/>
          </p:cNvSpPr>
          <p:nvPr/>
        </p:nvSpPr>
        <p:spPr bwMode="auto">
          <a:xfrm>
            <a:off x="5347097" y="1162050"/>
            <a:ext cx="979884" cy="561975"/>
          </a:xfrm>
          <a:prstGeom prst="rect">
            <a:avLst/>
          </a:prstGeom>
          <a:noFill/>
          <a:ln w="3175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sp>
        <p:nvSpPr>
          <p:cNvPr id="1025074" name="Rectangle 50"/>
          <p:cNvSpPr>
            <a:spLocks noChangeArrowheads="1"/>
          </p:cNvSpPr>
          <p:nvPr/>
        </p:nvSpPr>
        <p:spPr bwMode="auto">
          <a:xfrm>
            <a:off x="6591300" y="1187054"/>
            <a:ext cx="486966" cy="514350"/>
          </a:xfrm>
          <a:prstGeom prst="rect">
            <a:avLst/>
          </a:prstGeom>
          <a:noFill/>
          <a:ln w="3175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s-CL" sz="1350"/>
          </a:p>
        </p:txBody>
      </p:sp>
      <p:pic>
        <p:nvPicPr>
          <p:cNvPr id="1025075" name="Picture 51" descr="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93494" y="4499373"/>
            <a:ext cx="240506" cy="2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6" name="Picture 52"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3463" y="4377929"/>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7" name="Picture 53"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9404" y="4575572"/>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8" name="Picture 54"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063" y="4389835"/>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79" name="Picture 55"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273" y="4575572"/>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80" name="Picture 56" descr="web services but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9041" y="4171950"/>
            <a:ext cx="159544"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81" name="AutoShape 57"/>
          <p:cNvSpPr>
            <a:spLocks noChangeArrowheads="1"/>
          </p:cNvSpPr>
          <p:nvPr/>
        </p:nvSpPr>
        <p:spPr bwMode="auto">
          <a:xfrm rot="-5400000">
            <a:off x="3669507" y="-1629965"/>
            <a:ext cx="1922860" cy="6840140"/>
          </a:xfrm>
          <a:prstGeom prst="curvedLeftArrow">
            <a:avLst>
              <a:gd name="adj1" fmla="val 38340"/>
              <a:gd name="adj2" fmla="val 81587"/>
              <a:gd name="adj3" fmla="val 37838"/>
            </a:avLst>
          </a:prstGeom>
          <a:solidFill>
            <a:srgbClr val="00608D">
              <a:alpha val="10196"/>
            </a:srgbClr>
          </a:solidFill>
          <a:ln w="25400">
            <a:solidFill>
              <a:srgbClr val="B2B2B2"/>
            </a:solidFill>
            <a:miter lim="800000"/>
            <a:headEnd/>
            <a:tailEnd/>
          </a:ln>
        </p:spPr>
        <p:txBody>
          <a:bodyPr wrap="none" anchor="ctr"/>
          <a:lstStyle/>
          <a:p>
            <a:endParaRPr lang="es-CL" sz="1350"/>
          </a:p>
        </p:txBody>
      </p:sp>
      <p:sp>
        <p:nvSpPr>
          <p:cNvPr id="1025082" name="AutoShape 58"/>
          <p:cNvSpPr>
            <a:spLocks noChangeArrowheads="1"/>
          </p:cNvSpPr>
          <p:nvPr/>
        </p:nvSpPr>
        <p:spPr bwMode="auto">
          <a:xfrm rot="5400000">
            <a:off x="3562945" y="706637"/>
            <a:ext cx="1579960" cy="6705600"/>
          </a:xfrm>
          <a:prstGeom prst="curvedLeftArrow">
            <a:avLst>
              <a:gd name="adj1" fmla="val 34916"/>
              <a:gd name="adj2" fmla="val 86514"/>
              <a:gd name="adj3" fmla="val 37838"/>
            </a:avLst>
          </a:prstGeom>
          <a:solidFill>
            <a:srgbClr val="00608D">
              <a:alpha val="10196"/>
            </a:srgbClr>
          </a:solidFill>
          <a:ln w="25400">
            <a:solidFill>
              <a:srgbClr val="B2B2B2"/>
            </a:solidFill>
            <a:miter lim="800000"/>
            <a:headEnd/>
            <a:tailEnd/>
          </a:ln>
        </p:spPr>
        <p:txBody>
          <a:bodyPr wrap="none" anchor="ctr"/>
          <a:lstStyle/>
          <a:p>
            <a:endParaRPr lang="es-CL" sz="1350"/>
          </a:p>
        </p:txBody>
      </p:sp>
      <p:sp>
        <p:nvSpPr>
          <p:cNvPr id="1025083" name="AutoShape 59"/>
          <p:cNvSpPr>
            <a:spLocks noChangeArrowheads="1"/>
          </p:cNvSpPr>
          <p:nvPr/>
        </p:nvSpPr>
        <p:spPr bwMode="auto">
          <a:xfrm>
            <a:off x="1318023" y="1845469"/>
            <a:ext cx="1716881" cy="1037035"/>
          </a:xfrm>
          <a:prstGeom prst="roundRect">
            <a:avLst>
              <a:gd name="adj" fmla="val 4347"/>
            </a:avLst>
          </a:prstGeom>
          <a:solidFill>
            <a:srgbClr val="F8F8F8"/>
          </a:solidFill>
          <a:ln w="28575">
            <a:solidFill>
              <a:srgbClr val="B2B2B2"/>
            </a:solidFill>
            <a:round/>
            <a:headEnd/>
            <a:tailEnd/>
          </a:ln>
        </p:spPr>
        <p:txBody>
          <a:bodyPr wrap="none" anchor="ctr"/>
          <a:lstStyle/>
          <a:p>
            <a:endParaRPr lang="es-CL" sz="1350"/>
          </a:p>
        </p:txBody>
      </p:sp>
      <p:pic>
        <p:nvPicPr>
          <p:cNvPr id="1025084" name="Picture 60" descr="2wome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65660" y="1912144"/>
            <a:ext cx="726281" cy="91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85" name="Rectangle 61"/>
          <p:cNvSpPr>
            <a:spLocks noChangeArrowheads="1"/>
          </p:cNvSpPr>
          <p:nvPr/>
        </p:nvSpPr>
        <p:spPr bwMode="auto">
          <a:xfrm>
            <a:off x="1352551" y="1647825"/>
            <a:ext cx="1651397" cy="186974"/>
          </a:xfrm>
          <a:prstGeom prst="rect">
            <a:avLst/>
          </a:prstGeom>
          <a:noFill/>
          <a:ln w="9525">
            <a:noFill/>
            <a:miter lim="800000"/>
            <a:headEnd/>
            <a:tailEnd/>
          </a:ln>
          <a:effectLst/>
        </p:spPr>
        <p:txBody>
          <a:bodyPr lIns="0" tIns="0" rIns="0" bIns="0">
            <a:spAutoFit/>
          </a:bodyPr>
          <a:lstStyle/>
          <a:p>
            <a:pPr algn="ctr" eaLnBrk="1" hangingPunct="1">
              <a:lnSpc>
                <a:spcPct val="90000"/>
              </a:lnSpc>
              <a:buFontTx/>
              <a:buNone/>
              <a:defRPr/>
            </a:pPr>
            <a:r>
              <a:rPr lang="en-US" sz="13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Vision de </a:t>
            </a:r>
            <a:r>
              <a:rPr lang="en-US" sz="1350" dirty="0" err="1">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Negocio</a:t>
            </a:r>
            <a:endParaRPr lang="en-US" sz="13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endParaRPr>
          </a:p>
        </p:txBody>
      </p:sp>
      <p:pic>
        <p:nvPicPr>
          <p:cNvPr id="1025086" name="Picture 62" descr="man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2713" y="1921669"/>
            <a:ext cx="373856" cy="89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87" name="Picture 63" descr="man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51472" y="1903810"/>
            <a:ext cx="319088" cy="9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88" name="Text Box 64"/>
          <p:cNvSpPr txBox="1">
            <a:spLocks noChangeArrowheads="1"/>
          </p:cNvSpPr>
          <p:nvPr/>
        </p:nvSpPr>
        <p:spPr bwMode="auto">
          <a:xfrm>
            <a:off x="1537097" y="4244579"/>
            <a:ext cx="956072" cy="290849"/>
          </a:xfrm>
          <a:prstGeom prst="rect">
            <a:avLst/>
          </a:prstGeom>
          <a:noFill/>
          <a:ln w="31750">
            <a:noFill/>
            <a:miter lim="800000"/>
            <a:headEnd/>
            <a:tailEnd/>
          </a:ln>
        </p:spPr>
        <p:txBody>
          <a:bodyPr wrap="square" lIns="0" tIns="0" rIns="0" bIns="0">
            <a:spAutoFit/>
          </a:bodyPr>
          <a:lstStyle/>
          <a:p>
            <a:pPr algn="ctr">
              <a:lnSpc>
                <a:spcPct val="90000"/>
              </a:lnSpc>
              <a:defRPr/>
            </a:pPr>
            <a:r>
              <a:rPr lang="en-US" sz="1050" dirty="0" err="1">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Requerimiento</a:t>
            </a:r>
            <a:r>
              <a:rPr lang="en-US" sz="1050" dirty="0">
                <a:solidFill>
                  <a:schemeClr val="accent1">
                    <a:lumMod val="50000"/>
                  </a:schemeClr>
                </a:solidFill>
                <a:effectLst>
                  <a:outerShdw blurRad="38100" dist="38100" dir="2700000" algn="tl">
                    <a:srgbClr val="C0C0C0"/>
                  </a:outerShdw>
                </a:effectLst>
                <a:latin typeface="Trebuchet MS" pitchFamily="34" charset="0"/>
                <a:ea typeface="MS PGothic" pitchFamily="34" charset="-128"/>
              </a:rPr>
              <a:t> 2</a:t>
            </a:r>
          </a:p>
        </p:txBody>
      </p:sp>
      <p:grpSp>
        <p:nvGrpSpPr>
          <p:cNvPr id="5" name="Group 65"/>
          <p:cNvGrpSpPr>
            <a:grpSpLocks/>
          </p:cNvGrpSpPr>
          <p:nvPr/>
        </p:nvGrpSpPr>
        <p:grpSpPr bwMode="auto">
          <a:xfrm>
            <a:off x="2516982" y="3748088"/>
            <a:ext cx="1489472" cy="1102519"/>
            <a:chOff x="957" y="2756"/>
            <a:chExt cx="1497" cy="926"/>
          </a:xfrm>
        </p:grpSpPr>
        <p:sp>
          <p:nvSpPr>
            <p:cNvPr id="10309" name="AutoShape 66"/>
            <p:cNvSpPr>
              <a:spLocks noChangeArrowheads="1"/>
            </p:cNvSpPr>
            <p:nvPr/>
          </p:nvSpPr>
          <p:spPr bwMode="auto">
            <a:xfrm>
              <a:off x="957" y="2756"/>
              <a:ext cx="1497" cy="926"/>
            </a:xfrm>
            <a:prstGeom prst="roundRect">
              <a:avLst>
                <a:gd name="adj" fmla="val 4574"/>
              </a:avLst>
            </a:prstGeom>
            <a:solidFill>
              <a:srgbClr val="F8F8F8"/>
            </a:solidFill>
            <a:ln w="28575">
              <a:solidFill>
                <a:srgbClr val="B2B2B2"/>
              </a:solidFill>
              <a:round/>
              <a:headEnd/>
              <a:tailEnd/>
            </a:ln>
          </p:spPr>
          <p:txBody>
            <a:bodyPr wrap="none" anchor="ctr"/>
            <a:lstStyle/>
            <a:p>
              <a:pPr>
                <a:defRPr/>
              </a:pPr>
              <a:endParaRPr lang="es-CL" sz="1350">
                <a:solidFill>
                  <a:schemeClr val="accent4">
                    <a:lumMod val="75000"/>
                    <a:lumOff val="25000"/>
                  </a:schemeClr>
                </a:solidFill>
                <a:ea typeface="ＭＳ Ｐゴシック" pitchFamily="-128" charset="-128"/>
              </a:endParaRPr>
            </a:p>
          </p:txBody>
        </p:sp>
        <p:sp>
          <p:nvSpPr>
            <p:cNvPr id="1025091" name="Rectangle 67"/>
            <p:cNvSpPr>
              <a:spLocks noChangeArrowheads="1"/>
            </p:cNvSpPr>
            <p:nvPr/>
          </p:nvSpPr>
          <p:spPr bwMode="auto">
            <a:xfrm>
              <a:off x="987" y="2773"/>
              <a:ext cx="1436" cy="244"/>
            </a:xfrm>
            <a:prstGeom prst="rect">
              <a:avLst/>
            </a:prstGeom>
            <a:noFill/>
            <a:ln w="9525">
              <a:noFill/>
              <a:miter lim="800000"/>
              <a:headEnd/>
              <a:tailEnd/>
            </a:ln>
            <a:effectLst/>
          </p:spPr>
          <p:txBody>
            <a:bodyPr lIns="0" tIns="0" rIns="0" bIns="0">
              <a:spAutoFit/>
            </a:bodyPr>
            <a:lstStyle/>
            <a:p>
              <a:pPr algn="ctr" eaLnBrk="1" hangingPunct="1">
                <a:lnSpc>
                  <a:spcPct val="90000"/>
                </a:lnSpc>
                <a:buFontTx/>
                <a:buNone/>
                <a:defRPr/>
              </a:pP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Desarrollo</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de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Nuevos</a:t>
              </a:r>
              <a:r>
                <a:rPr lang="en-US" sz="1050" dirty="0">
                  <a:solidFill>
                    <a:schemeClr val="accent1"/>
                  </a:solidFill>
                  <a:effectLst>
                    <a:outerShdw blurRad="38100" dist="38100" dir="2700000" algn="tl">
                      <a:srgbClr val="C0C0C0"/>
                    </a:outerShdw>
                  </a:effectLst>
                  <a:latin typeface="Trebuchet MS" pitchFamily="34" charset="0"/>
                  <a:ea typeface="MS PGothic" pitchFamily="34" charset="-128"/>
                </a:rPr>
                <a:t> </a:t>
              </a:r>
              <a:r>
                <a:rPr lang="en-US" sz="1050" dirty="0" err="1">
                  <a:solidFill>
                    <a:schemeClr val="accent1"/>
                  </a:solidFill>
                  <a:effectLst>
                    <a:outerShdw blurRad="38100" dist="38100" dir="2700000" algn="tl">
                      <a:srgbClr val="C0C0C0"/>
                    </a:outerShdw>
                  </a:effectLst>
                  <a:latin typeface="Trebuchet MS" pitchFamily="34" charset="0"/>
                  <a:ea typeface="MS PGothic" pitchFamily="34" charset="-128"/>
                </a:rPr>
                <a:t>Servicios</a:t>
              </a:r>
              <a:endParaRPr lang="en-US" sz="1050" dirty="0">
                <a:solidFill>
                  <a:schemeClr val="accent1"/>
                </a:solidFill>
                <a:effectLst>
                  <a:outerShdw blurRad="38100" dist="38100" dir="2700000" algn="tl">
                    <a:srgbClr val="C0C0C0"/>
                  </a:outerShdw>
                </a:effectLst>
                <a:latin typeface="Trebuchet MS" pitchFamily="34" charset="0"/>
                <a:ea typeface="MS PGothic" pitchFamily="34" charset="-128"/>
              </a:endParaRPr>
            </a:p>
          </p:txBody>
        </p:sp>
      </p:grpSp>
      <p:pic>
        <p:nvPicPr>
          <p:cNvPr id="1025092" name="Picture 68"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02769" y="4201716"/>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3" name="Picture 69"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27848" y="4201716"/>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4" name="Picture 70"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4504" y="4424363"/>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5" name="Picture 71"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15854" y="4424363"/>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6" name="Picture 72"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6557" y="4641057"/>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7" name="Picture 73" descr="web services button-re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54016" y="4641057"/>
            <a:ext cx="16906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8" name="Picture 74" descr="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6373" y="4202907"/>
            <a:ext cx="254794" cy="25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99" name="Picture 75" descr="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4372" y="4495800"/>
            <a:ext cx="30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00" name="Picture 76" descr="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0812" y="4154091"/>
            <a:ext cx="2905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01" name="Picture 77" descr="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8026" y="4539854"/>
            <a:ext cx="240506" cy="2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500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25083"/>
                                        </p:tgtEl>
                                        <p:attrNameLst>
                                          <p:attrName>style.visibility</p:attrName>
                                        </p:attrNameLst>
                                      </p:cBhvr>
                                      <p:to>
                                        <p:strVal val="visible"/>
                                      </p:to>
                                    </p:set>
                                    <p:anim calcmode="lin" valueType="num">
                                      <p:cBhvr>
                                        <p:cTn id="7" dur="500" fill="hold"/>
                                        <p:tgtEl>
                                          <p:spTgt spid="1025083"/>
                                        </p:tgtEl>
                                        <p:attrNameLst>
                                          <p:attrName>ppt_w</p:attrName>
                                        </p:attrNameLst>
                                      </p:cBhvr>
                                      <p:tavLst>
                                        <p:tav tm="0">
                                          <p:val>
                                            <p:fltVal val="0"/>
                                          </p:val>
                                        </p:tav>
                                        <p:tav tm="100000">
                                          <p:val>
                                            <p:strVal val="#ppt_w"/>
                                          </p:val>
                                        </p:tav>
                                      </p:tavLst>
                                    </p:anim>
                                    <p:anim calcmode="lin" valueType="num">
                                      <p:cBhvr>
                                        <p:cTn id="8" dur="500" fill="hold"/>
                                        <p:tgtEl>
                                          <p:spTgt spid="102508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5084"/>
                                        </p:tgtEl>
                                        <p:attrNameLst>
                                          <p:attrName>style.visibility</p:attrName>
                                        </p:attrNameLst>
                                      </p:cBhvr>
                                      <p:to>
                                        <p:strVal val="visible"/>
                                      </p:to>
                                    </p:set>
                                    <p:animEffect transition="in" filter="fade">
                                      <p:cBhvr>
                                        <p:cTn id="12" dur="500"/>
                                        <p:tgtEl>
                                          <p:spTgt spid="1025084"/>
                                        </p:tgtEl>
                                      </p:cBhvr>
                                    </p:animEffect>
                                  </p:childTnLst>
                                </p:cTn>
                              </p:par>
                              <p:par>
                                <p:cTn id="13" presetID="10" presetClass="entr" presetSubtype="0" fill="hold" nodeType="withEffect">
                                  <p:stCondLst>
                                    <p:cond delay="0"/>
                                  </p:stCondLst>
                                  <p:childTnLst>
                                    <p:set>
                                      <p:cBhvr>
                                        <p:cTn id="14" dur="1" fill="hold">
                                          <p:stCondLst>
                                            <p:cond delay="0"/>
                                          </p:stCondLst>
                                        </p:cTn>
                                        <p:tgtEl>
                                          <p:spTgt spid="1025087"/>
                                        </p:tgtEl>
                                        <p:attrNameLst>
                                          <p:attrName>style.visibility</p:attrName>
                                        </p:attrNameLst>
                                      </p:cBhvr>
                                      <p:to>
                                        <p:strVal val="visible"/>
                                      </p:to>
                                    </p:set>
                                    <p:animEffect transition="in" filter="fade">
                                      <p:cBhvr>
                                        <p:cTn id="15" dur="500"/>
                                        <p:tgtEl>
                                          <p:spTgt spid="1025087"/>
                                        </p:tgtEl>
                                      </p:cBhvr>
                                    </p:animEffect>
                                  </p:childTnLst>
                                </p:cTn>
                              </p:par>
                              <p:par>
                                <p:cTn id="16" presetID="10" presetClass="entr" presetSubtype="0" fill="hold" nodeType="withEffect">
                                  <p:stCondLst>
                                    <p:cond delay="0"/>
                                  </p:stCondLst>
                                  <p:childTnLst>
                                    <p:set>
                                      <p:cBhvr>
                                        <p:cTn id="17" dur="1" fill="hold">
                                          <p:stCondLst>
                                            <p:cond delay="0"/>
                                          </p:stCondLst>
                                        </p:cTn>
                                        <p:tgtEl>
                                          <p:spTgt spid="1025086"/>
                                        </p:tgtEl>
                                        <p:attrNameLst>
                                          <p:attrName>style.visibility</p:attrName>
                                        </p:attrNameLst>
                                      </p:cBhvr>
                                      <p:to>
                                        <p:strVal val="visible"/>
                                      </p:to>
                                    </p:set>
                                    <p:animEffect transition="in" filter="fade">
                                      <p:cBhvr>
                                        <p:cTn id="18" dur="500"/>
                                        <p:tgtEl>
                                          <p:spTgt spid="1025086"/>
                                        </p:tgtEl>
                                      </p:cBhvr>
                                    </p:animEffect>
                                  </p:childTnLst>
                                </p:cTn>
                              </p:par>
                            </p:childTnLst>
                          </p:cTn>
                        </p:par>
                        <p:par>
                          <p:cTn id="19" fill="hold" nodeType="afterGroup">
                            <p:stCondLst>
                              <p:cond delay="1000"/>
                            </p:stCondLst>
                            <p:childTnLst>
                              <p:par>
                                <p:cTn id="20" presetID="1" presetClass="entr" presetSubtype="0" fill="hold" nodeType="afterEffect">
                                  <p:stCondLst>
                                    <p:cond delay="200"/>
                                  </p:stCondLst>
                                  <p:childTnLst>
                                    <p:set>
                                      <p:cBhvr>
                                        <p:cTn id="21" dur="1" fill="hold">
                                          <p:stCondLst>
                                            <p:cond delay="0"/>
                                          </p:stCondLst>
                                        </p:cTn>
                                        <p:tgtEl>
                                          <p:spTgt spid="2"/>
                                        </p:tgtEl>
                                        <p:attrNameLst>
                                          <p:attrName>style.visibility</p:attrName>
                                        </p:attrNameLst>
                                      </p:cBhvr>
                                      <p:to>
                                        <p:strVal val="visible"/>
                                      </p:to>
                                    </p:set>
                                  </p:childTnLst>
                                </p:cTn>
                              </p:par>
                              <p:par>
                                <p:cTn id="22" presetID="63" presetClass="path" presetSubtype="0" fill="hold" nodeType="withEffect">
                                  <p:stCondLst>
                                    <p:cond delay="0"/>
                                  </p:stCondLst>
                                  <p:childTnLst>
                                    <p:animMotion origin="layout" path="M 0.00938 2.96296E-6 L 0.19584 2.96296E-6 " pathEditMode="relative" rAng="0" ptsTypes="AA">
                                      <p:cBhvr>
                                        <p:cTn id="23" dur="1400" fill="hold"/>
                                        <p:tgtEl>
                                          <p:spTgt spid="2"/>
                                        </p:tgtEl>
                                        <p:attrNameLst>
                                          <p:attrName>ppt_x</p:attrName>
                                          <p:attrName>ppt_y</p:attrName>
                                        </p:attrNameLst>
                                      </p:cBhvr>
                                      <p:rCtr x="9323" y="0"/>
                                    </p:animMotion>
                                  </p:childTnLst>
                                </p:cTn>
                              </p:par>
                              <p:par>
                                <p:cTn id="24" presetID="10" presetClass="entr" presetSubtype="0" fill="hold" nodeType="withEffect">
                                  <p:stCondLst>
                                    <p:cond delay="700"/>
                                  </p:stCondLst>
                                  <p:childTnLst>
                                    <p:set>
                                      <p:cBhvr>
                                        <p:cTn id="25" dur="1" fill="hold">
                                          <p:stCondLst>
                                            <p:cond delay="0"/>
                                          </p:stCondLst>
                                        </p:cTn>
                                        <p:tgtEl>
                                          <p:spTgt spid="1025085"/>
                                        </p:tgtEl>
                                        <p:attrNameLst>
                                          <p:attrName>style.visibility</p:attrName>
                                        </p:attrNameLst>
                                      </p:cBhvr>
                                      <p:to>
                                        <p:strVal val="visible"/>
                                      </p:to>
                                    </p:set>
                                    <p:animEffect transition="in" filter="fade">
                                      <p:cBhvr>
                                        <p:cTn id="26" dur="500"/>
                                        <p:tgtEl>
                                          <p:spTgt spid="1025085"/>
                                        </p:tgtEl>
                                      </p:cBhvr>
                                    </p:animEffect>
                                  </p:childTnLst>
                                </p:cTn>
                              </p:par>
                              <p:par>
                                <p:cTn id="27" presetID="12" presetClass="entr" presetSubtype="8" fill="hold" grpId="0" nodeType="withEffect">
                                  <p:stCondLst>
                                    <p:cond delay="700"/>
                                  </p:stCondLst>
                                  <p:childTnLst>
                                    <p:set>
                                      <p:cBhvr>
                                        <p:cTn id="28" dur="1" fill="hold">
                                          <p:stCondLst>
                                            <p:cond delay="0"/>
                                          </p:stCondLst>
                                        </p:cTn>
                                        <p:tgtEl>
                                          <p:spTgt spid="1025026"/>
                                        </p:tgtEl>
                                        <p:attrNameLst>
                                          <p:attrName>style.visibility</p:attrName>
                                        </p:attrNameLst>
                                      </p:cBhvr>
                                      <p:to>
                                        <p:strVal val="visible"/>
                                      </p:to>
                                    </p:set>
                                    <p:animEffect transition="in" filter="slide(fromLeft)">
                                      <p:cBhvr>
                                        <p:cTn id="29" dur="500"/>
                                        <p:tgtEl>
                                          <p:spTgt spid="1025026"/>
                                        </p:tgtEl>
                                      </p:cBhvr>
                                    </p:animEffect>
                                  </p:childTnLst>
                                </p:cTn>
                              </p:par>
                              <p:par>
                                <p:cTn id="30" presetID="10" presetClass="entr" presetSubtype="0" fill="hold" grpId="0" nodeType="withEffect">
                                  <p:stCondLst>
                                    <p:cond delay="700"/>
                                  </p:stCondLst>
                                  <p:childTnLst>
                                    <p:set>
                                      <p:cBhvr>
                                        <p:cTn id="31" dur="1" fill="hold">
                                          <p:stCondLst>
                                            <p:cond delay="0"/>
                                          </p:stCondLst>
                                        </p:cTn>
                                        <p:tgtEl>
                                          <p:spTgt spid="1025027"/>
                                        </p:tgtEl>
                                        <p:attrNameLst>
                                          <p:attrName>style.visibility</p:attrName>
                                        </p:attrNameLst>
                                      </p:cBhvr>
                                      <p:to>
                                        <p:strVal val="visible"/>
                                      </p:to>
                                    </p:set>
                                    <p:animEffect transition="in" filter="fade">
                                      <p:cBhvr>
                                        <p:cTn id="32" dur="500"/>
                                        <p:tgtEl>
                                          <p:spTgt spid="1025027"/>
                                        </p:tgtEl>
                                      </p:cBhvr>
                                    </p:animEffect>
                                  </p:childTnLst>
                                </p:cTn>
                              </p:par>
                              <p:par>
                                <p:cTn id="33" presetID="10" presetClass="entr" presetSubtype="0" fill="hold" nodeType="withEffect">
                                  <p:stCondLst>
                                    <p:cond delay="600"/>
                                  </p:stCondLst>
                                  <p:childTnLst>
                                    <p:set>
                                      <p:cBhvr>
                                        <p:cTn id="34" dur="1" fill="hold">
                                          <p:stCondLst>
                                            <p:cond delay="0"/>
                                          </p:stCondLst>
                                        </p:cTn>
                                        <p:tgtEl>
                                          <p:spTgt spid="1025038"/>
                                        </p:tgtEl>
                                        <p:attrNameLst>
                                          <p:attrName>style.visibility</p:attrName>
                                        </p:attrNameLst>
                                      </p:cBhvr>
                                      <p:to>
                                        <p:strVal val="visible"/>
                                      </p:to>
                                    </p:set>
                                    <p:animEffect transition="in" filter="fade">
                                      <p:cBhvr>
                                        <p:cTn id="35" dur="500"/>
                                        <p:tgtEl>
                                          <p:spTgt spid="1025038"/>
                                        </p:tgtEl>
                                      </p:cBhvr>
                                    </p:animEffect>
                                  </p:childTnLst>
                                </p:cTn>
                              </p:par>
                            </p:childTnLst>
                          </p:cTn>
                        </p:par>
                        <p:par>
                          <p:cTn id="36" fill="hold" nodeType="afterGroup">
                            <p:stCondLst>
                              <p:cond delay="2400"/>
                            </p:stCondLst>
                            <p:childTnLst>
                              <p:par>
                                <p:cTn id="37" presetID="42"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0" presetClass="path" presetSubtype="0" fill="hold" nodeType="withEffect">
                                  <p:stCondLst>
                                    <p:cond delay="100"/>
                                  </p:stCondLst>
                                  <p:childTnLst>
                                    <p:animMotion origin="layout" path="M -4.16667E-6 2.59259E-6 L 0.16181 2.59259E-6 L 0.16112 0.04537 L 0.16389 0.07222 L 0.17362 0.0787 L 0.18681 0.08148 L 0.26875 0.08148 L 0.34167 0.08148 L 0.34167 0.01481 " pathEditMode="relative" rAng="0" ptsTypes="AAAAAAAAA">
                                      <p:cBhvr>
                                        <p:cTn id="43" dur="5000" fill="hold"/>
                                        <p:tgtEl>
                                          <p:spTgt spid="4"/>
                                        </p:tgtEl>
                                        <p:attrNameLst>
                                          <p:attrName>ppt_x</p:attrName>
                                          <p:attrName>ppt_y</p:attrName>
                                        </p:attrNameLst>
                                      </p:cBhvr>
                                      <p:rCtr x="17083" y="4074"/>
                                    </p:animMotion>
                                  </p:childTnLst>
                                </p:cTn>
                              </p:par>
                              <p:par>
                                <p:cTn id="44" presetID="10" presetClass="entr" presetSubtype="0" fill="hold" nodeType="withEffect">
                                  <p:stCondLst>
                                    <p:cond delay="100"/>
                                  </p:stCondLst>
                                  <p:childTnLst>
                                    <p:set>
                                      <p:cBhvr>
                                        <p:cTn id="45" dur="1" fill="hold">
                                          <p:stCondLst>
                                            <p:cond delay="0"/>
                                          </p:stCondLst>
                                        </p:cTn>
                                        <p:tgtEl>
                                          <p:spTgt spid="1025051"/>
                                        </p:tgtEl>
                                        <p:attrNameLst>
                                          <p:attrName>style.visibility</p:attrName>
                                        </p:attrNameLst>
                                      </p:cBhvr>
                                      <p:to>
                                        <p:strVal val="visible"/>
                                      </p:to>
                                    </p:set>
                                    <p:animEffect transition="in" filter="fade">
                                      <p:cBhvr>
                                        <p:cTn id="46" dur="500"/>
                                        <p:tgtEl>
                                          <p:spTgt spid="1025051"/>
                                        </p:tgtEl>
                                      </p:cBhvr>
                                    </p:animEffect>
                                  </p:childTnLst>
                                </p:cTn>
                              </p:par>
                              <p:par>
                                <p:cTn id="47" presetID="22" presetClass="entr" presetSubtype="1" fill="hold" grpId="0" nodeType="withEffect">
                                  <p:stCondLst>
                                    <p:cond delay="400"/>
                                  </p:stCondLst>
                                  <p:childTnLst>
                                    <p:set>
                                      <p:cBhvr>
                                        <p:cTn id="48" dur="1" fill="hold">
                                          <p:stCondLst>
                                            <p:cond delay="0"/>
                                          </p:stCondLst>
                                        </p:cTn>
                                        <p:tgtEl>
                                          <p:spTgt spid="1025046"/>
                                        </p:tgtEl>
                                        <p:attrNameLst>
                                          <p:attrName>style.visibility</p:attrName>
                                        </p:attrNameLst>
                                      </p:cBhvr>
                                      <p:to>
                                        <p:strVal val="visible"/>
                                      </p:to>
                                    </p:set>
                                    <p:animEffect transition="in" filter="wipe(up)">
                                      <p:cBhvr>
                                        <p:cTn id="49" dur="500"/>
                                        <p:tgtEl>
                                          <p:spTgt spid="1025046"/>
                                        </p:tgtEl>
                                      </p:cBhvr>
                                    </p:animEffect>
                                  </p:childTnLst>
                                </p:cTn>
                              </p:par>
                              <p:par>
                                <p:cTn id="50" presetID="22" presetClass="entr" presetSubtype="1" fill="hold" grpId="0" nodeType="withEffect">
                                  <p:stCondLst>
                                    <p:cond delay="400"/>
                                  </p:stCondLst>
                                  <p:childTnLst>
                                    <p:set>
                                      <p:cBhvr>
                                        <p:cTn id="51" dur="1" fill="hold">
                                          <p:stCondLst>
                                            <p:cond delay="0"/>
                                          </p:stCondLst>
                                        </p:cTn>
                                        <p:tgtEl>
                                          <p:spTgt spid="1025045"/>
                                        </p:tgtEl>
                                        <p:attrNameLst>
                                          <p:attrName>style.visibility</p:attrName>
                                        </p:attrNameLst>
                                      </p:cBhvr>
                                      <p:to>
                                        <p:strVal val="visible"/>
                                      </p:to>
                                    </p:set>
                                    <p:animEffect transition="in" filter="wipe(up)">
                                      <p:cBhvr>
                                        <p:cTn id="52" dur="500"/>
                                        <p:tgtEl>
                                          <p:spTgt spid="1025045"/>
                                        </p:tgtEl>
                                      </p:cBhvr>
                                    </p:animEffect>
                                  </p:childTnLst>
                                </p:cTn>
                              </p:par>
                              <p:par>
                                <p:cTn id="53" presetID="10" presetClass="entr" presetSubtype="0" fill="hold" grpId="0" nodeType="withEffect">
                                  <p:stCondLst>
                                    <p:cond delay="100"/>
                                  </p:stCondLst>
                                  <p:childTnLst>
                                    <p:set>
                                      <p:cBhvr>
                                        <p:cTn id="54" dur="1" fill="hold">
                                          <p:stCondLst>
                                            <p:cond delay="0"/>
                                          </p:stCondLst>
                                        </p:cTn>
                                        <p:tgtEl>
                                          <p:spTgt spid="1025053"/>
                                        </p:tgtEl>
                                        <p:attrNameLst>
                                          <p:attrName>style.visibility</p:attrName>
                                        </p:attrNameLst>
                                      </p:cBhvr>
                                      <p:to>
                                        <p:strVal val="visible"/>
                                      </p:to>
                                    </p:set>
                                    <p:animEffect transition="in" filter="fade">
                                      <p:cBhvr>
                                        <p:cTn id="55" dur="500"/>
                                        <p:tgtEl>
                                          <p:spTgt spid="1025053"/>
                                        </p:tgtEl>
                                      </p:cBhvr>
                                    </p:animEffect>
                                  </p:childTnLst>
                                </p:cTn>
                              </p:par>
                              <p:par>
                                <p:cTn id="56" presetID="10" presetClass="entr" presetSubtype="0" fill="hold" grpId="0" nodeType="withEffect">
                                  <p:stCondLst>
                                    <p:cond delay="600"/>
                                  </p:stCondLst>
                                  <p:childTnLst>
                                    <p:set>
                                      <p:cBhvr>
                                        <p:cTn id="57" dur="1" fill="hold">
                                          <p:stCondLst>
                                            <p:cond delay="0"/>
                                          </p:stCondLst>
                                        </p:cTn>
                                        <p:tgtEl>
                                          <p:spTgt spid="1025054"/>
                                        </p:tgtEl>
                                        <p:attrNameLst>
                                          <p:attrName>style.visibility</p:attrName>
                                        </p:attrNameLst>
                                      </p:cBhvr>
                                      <p:to>
                                        <p:strVal val="visible"/>
                                      </p:to>
                                    </p:set>
                                    <p:animEffect transition="in" filter="fade">
                                      <p:cBhvr>
                                        <p:cTn id="58" dur="500"/>
                                        <p:tgtEl>
                                          <p:spTgt spid="1025054"/>
                                        </p:tgtEl>
                                      </p:cBhvr>
                                    </p:animEffect>
                                  </p:childTnLst>
                                </p:cTn>
                              </p:par>
                              <p:par>
                                <p:cTn id="59" presetID="10" presetClass="entr" presetSubtype="0" fill="hold" grpId="0" nodeType="withEffect">
                                  <p:stCondLst>
                                    <p:cond delay="1400"/>
                                  </p:stCondLst>
                                  <p:childTnLst>
                                    <p:set>
                                      <p:cBhvr>
                                        <p:cTn id="60" dur="1" fill="hold">
                                          <p:stCondLst>
                                            <p:cond delay="0"/>
                                          </p:stCondLst>
                                        </p:cTn>
                                        <p:tgtEl>
                                          <p:spTgt spid="1025055"/>
                                        </p:tgtEl>
                                        <p:attrNameLst>
                                          <p:attrName>style.visibility</p:attrName>
                                        </p:attrNameLst>
                                      </p:cBhvr>
                                      <p:to>
                                        <p:strVal val="visible"/>
                                      </p:to>
                                    </p:set>
                                    <p:animEffect transition="in" filter="fade">
                                      <p:cBhvr>
                                        <p:cTn id="61" dur="500"/>
                                        <p:tgtEl>
                                          <p:spTgt spid="1025055"/>
                                        </p:tgtEl>
                                      </p:cBhvr>
                                    </p:animEffect>
                                  </p:childTnLst>
                                </p:cTn>
                              </p:par>
                              <p:par>
                                <p:cTn id="62" presetID="10" presetClass="entr" presetSubtype="0" fill="hold" nodeType="withEffect">
                                  <p:stCondLst>
                                    <p:cond delay="1400"/>
                                  </p:stCondLst>
                                  <p:childTnLst>
                                    <p:set>
                                      <p:cBhvr>
                                        <p:cTn id="63" dur="1" fill="hold">
                                          <p:stCondLst>
                                            <p:cond delay="0"/>
                                          </p:stCondLst>
                                        </p:cTn>
                                        <p:tgtEl>
                                          <p:spTgt spid="1025050"/>
                                        </p:tgtEl>
                                        <p:attrNameLst>
                                          <p:attrName>style.visibility</p:attrName>
                                        </p:attrNameLst>
                                      </p:cBhvr>
                                      <p:to>
                                        <p:strVal val="visible"/>
                                      </p:to>
                                    </p:set>
                                    <p:animEffect transition="in" filter="fade">
                                      <p:cBhvr>
                                        <p:cTn id="64" dur="500"/>
                                        <p:tgtEl>
                                          <p:spTgt spid="1025050"/>
                                        </p:tgtEl>
                                      </p:cBhvr>
                                    </p:animEffect>
                                  </p:childTnLst>
                                </p:cTn>
                              </p:par>
                              <p:par>
                                <p:cTn id="65" presetID="22" presetClass="entr" presetSubtype="1" fill="hold" grpId="0" nodeType="withEffect">
                                  <p:stCondLst>
                                    <p:cond delay="1600"/>
                                  </p:stCondLst>
                                  <p:childTnLst>
                                    <p:set>
                                      <p:cBhvr>
                                        <p:cTn id="66" dur="1" fill="hold">
                                          <p:stCondLst>
                                            <p:cond delay="0"/>
                                          </p:stCondLst>
                                        </p:cTn>
                                        <p:tgtEl>
                                          <p:spTgt spid="1025048"/>
                                        </p:tgtEl>
                                        <p:attrNameLst>
                                          <p:attrName>style.visibility</p:attrName>
                                        </p:attrNameLst>
                                      </p:cBhvr>
                                      <p:to>
                                        <p:strVal val="visible"/>
                                      </p:to>
                                    </p:set>
                                    <p:animEffect transition="in" filter="wipe(up)">
                                      <p:cBhvr>
                                        <p:cTn id="67" dur="500"/>
                                        <p:tgtEl>
                                          <p:spTgt spid="1025048"/>
                                        </p:tgtEl>
                                      </p:cBhvr>
                                    </p:animEffect>
                                  </p:childTnLst>
                                </p:cTn>
                              </p:par>
                              <p:par>
                                <p:cTn id="68" presetID="22" presetClass="entr" presetSubtype="1" fill="hold" grpId="0" nodeType="withEffect">
                                  <p:stCondLst>
                                    <p:cond delay="1600"/>
                                  </p:stCondLst>
                                  <p:childTnLst>
                                    <p:set>
                                      <p:cBhvr>
                                        <p:cTn id="69" dur="1" fill="hold">
                                          <p:stCondLst>
                                            <p:cond delay="0"/>
                                          </p:stCondLst>
                                        </p:cTn>
                                        <p:tgtEl>
                                          <p:spTgt spid="1025047"/>
                                        </p:tgtEl>
                                        <p:attrNameLst>
                                          <p:attrName>style.visibility</p:attrName>
                                        </p:attrNameLst>
                                      </p:cBhvr>
                                      <p:to>
                                        <p:strVal val="visible"/>
                                      </p:to>
                                    </p:set>
                                    <p:animEffect transition="in" filter="wipe(up)">
                                      <p:cBhvr>
                                        <p:cTn id="70" dur="500"/>
                                        <p:tgtEl>
                                          <p:spTgt spid="1025047"/>
                                        </p:tgtEl>
                                      </p:cBhvr>
                                    </p:animEffect>
                                  </p:childTnLst>
                                </p:cTn>
                              </p:par>
                              <p:par>
                                <p:cTn id="71" presetID="10" presetClass="entr" presetSubtype="0" fill="hold" nodeType="withEffect">
                                  <p:stCondLst>
                                    <p:cond delay="2500"/>
                                  </p:stCondLst>
                                  <p:childTnLst>
                                    <p:set>
                                      <p:cBhvr>
                                        <p:cTn id="72" dur="1" fill="hold">
                                          <p:stCondLst>
                                            <p:cond delay="0"/>
                                          </p:stCondLst>
                                        </p:cTn>
                                        <p:tgtEl>
                                          <p:spTgt spid="1025052"/>
                                        </p:tgtEl>
                                        <p:attrNameLst>
                                          <p:attrName>style.visibility</p:attrName>
                                        </p:attrNameLst>
                                      </p:cBhvr>
                                      <p:to>
                                        <p:strVal val="visible"/>
                                      </p:to>
                                    </p:set>
                                    <p:animEffect transition="in" filter="fade">
                                      <p:cBhvr>
                                        <p:cTn id="73" dur="500"/>
                                        <p:tgtEl>
                                          <p:spTgt spid="1025052"/>
                                        </p:tgtEl>
                                      </p:cBhvr>
                                    </p:animEffect>
                                  </p:childTnLst>
                                </p:cTn>
                              </p:par>
                              <p:par>
                                <p:cTn id="74" presetID="22" presetClass="entr" presetSubtype="1" fill="hold" grpId="0" nodeType="withEffect">
                                  <p:stCondLst>
                                    <p:cond delay="2800"/>
                                  </p:stCondLst>
                                  <p:childTnLst>
                                    <p:set>
                                      <p:cBhvr>
                                        <p:cTn id="75" dur="1" fill="hold">
                                          <p:stCondLst>
                                            <p:cond delay="0"/>
                                          </p:stCondLst>
                                        </p:cTn>
                                        <p:tgtEl>
                                          <p:spTgt spid="1025049"/>
                                        </p:tgtEl>
                                        <p:attrNameLst>
                                          <p:attrName>style.visibility</p:attrName>
                                        </p:attrNameLst>
                                      </p:cBhvr>
                                      <p:to>
                                        <p:strVal val="visible"/>
                                      </p:to>
                                    </p:set>
                                    <p:animEffect transition="in" filter="wipe(up)">
                                      <p:cBhvr>
                                        <p:cTn id="76" dur="500"/>
                                        <p:tgtEl>
                                          <p:spTgt spid="1025049"/>
                                        </p:tgtEl>
                                      </p:cBhvr>
                                    </p:animEffect>
                                  </p:childTnLst>
                                </p:cTn>
                              </p:par>
                              <p:par>
                                <p:cTn id="77" presetID="10" presetClass="entr" presetSubtype="0" fill="hold" grpId="0" nodeType="withEffect">
                                  <p:stCondLst>
                                    <p:cond delay="2700"/>
                                  </p:stCondLst>
                                  <p:childTnLst>
                                    <p:set>
                                      <p:cBhvr>
                                        <p:cTn id="78" dur="1" fill="hold">
                                          <p:stCondLst>
                                            <p:cond delay="0"/>
                                          </p:stCondLst>
                                        </p:cTn>
                                        <p:tgtEl>
                                          <p:spTgt spid="1025056"/>
                                        </p:tgtEl>
                                        <p:attrNameLst>
                                          <p:attrName>style.visibility</p:attrName>
                                        </p:attrNameLst>
                                      </p:cBhvr>
                                      <p:to>
                                        <p:strVal val="visible"/>
                                      </p:to>
                                    </p:set>
                                    <p:animEffect transition="in" filter="fade">
                                      <p:cBhvr>
                                        <p:cTn id="79" dur="500"/>
                                        <p:tgtEl>
                                          <p:spTgt spid="1025056"/>
                                        </p:tgtEl>
                                      </p:cBhvr>
                                    </p:animEffect>
                                  </p:childTnLst>
                                </p:cTn>
                              </p:par>
                              <p:par>
                                <p:cTn id="80" presetID="10" presetClass="entr" presetSubtype="0" fill="hold" grpId="0" nodeType="withEffect">
                                  <p:stCondLst>
                                    <p:cond delay="3400"/>
                                  </p:stCondLst>
                                  <p:childTnLst>
                                    <p:set>
                                      <p:cBhvr>
                                        <p:cTn id="81" dur="1" fill="hold">
                                          <p:stCondLst>
                                            <p:cond delay="0"/>
                                          </p:stCondLst>
                                        </p:cTn>
                                        <p:tgtEl>
                                          <p:spTgt spid="1025057"/>
                                        </p:tgtEl>
                                        <p:attrNameLst>
                                          <p:attrName>style.visibility</p:attrName>
                                        </p:attrNameLst>
                                      </p:cBhvr>
                                      <p:to>
                                        <p:strVal val="visible"/>
                                      </p:to>
                                    </p:set>
                                    <p:animEffect transition="in" filter="fade">
                                      <p:cBhvr>
                                        <p:cTn id="82" dur="500"/>
                                        <p:tgtEl>
                                          <p:spTgt spid="1025057"/>
                                        </p:tgtEl>
                                      </p:cBhvr>
                                    </p:animEffect>
                                  </p:childTnLst>
                                </p:cTn>
                              </p:par>
                              <p:par>
                                <p:cTn id="83" presetID="10" presetClass="entr" presetSubtype="0" fill="hold" grpId="0" nodeType="withEffect">
                                  <p:stCondLst>
                                    <p:cond delay="4700"/>
                                  </p:stCondLst>
                                  <p:childTnLst>
                                    <p:set>
                                      <p:cBhvr>
                                        <p:cTn id="84" dur="1" fill="hold">
                                          <p:stCondLst>
                                            <p:cond delay="0"/>
                                          </p:stCondLst>
                                        </p:cTn>
                                        <p:tgtEl>
                                          <p:spTgt spid="1025058"/>
                                        </p:tgtEl>
                                        <p:attrNameLst>
                                          <p:attrName>style.visibility</p:attrName>
                                        </p:attrNameLst>
                                      </p:cBhvr>
                                      <p:to>
                                        <p:strVal val="visible"/>
                                      </p:to>
                                    </p:set>
                                    <p:animEffect transition="in" filter="fade">
                                      <p:cBhvr>
                                        <p:cTn id="85" dur="500"/>
                                        <p:tgtEl>
                                          <p:spTgt spid="1025058"/>
                                        </p:tgtEl>
                                      </p:cBhvr>
                                    </p:animEffect>
                                  </p:childTnLst>
                                </p:cTn>
                              </p:par>
                              <p:par>
                                <p:cTn id="86" presetID="10" presetClass="exit" presetSubtype="0" fill="hold" nodeType="withEffect">
                                  <p:stCondLst>
                                    <p:cond delay="4700"/>
                                  </p:stCondLst>
                                  <p:childTnLst>
                                    <p:animEffect transition="out" filter="fade">
                                      <p:cBhvr>
                                        <p:cTn id="87" dur="1000"/>
                                        <p:tgtEl>
                                          <p:spTgt spid="4"/>
                                        </p:tgtEl>
                                      </p:cBhvr>
                                    </p:animEffect>
                                    <p:set>
                                      <p:cBhvr>
                                        <p:cTn id="88" dur="1" fill="hold">
                                          <p:stCondLst>
                                            <p:cond delay="999"/>
                                          </p:stCondLst>
                                        </p:cTn>
                                        <p:tgtEl>
                                          <p:spTgt spid="4"/>
                                        </p:tgtEl>
                                        <p:attrNameLst>
                                          <p:attrName>style.visibility</p:attrName>
                                        </p:attrNameLst>
                                      </p:cBhvr>
                                      <p:to>
                                        <p:strVal val="hidden"/>
                                      </p:to>
                                    </p:set>
                                  </p:childTnLst>
                                </p:cTn>
                              </p:par>
                              <p:par>
                                <p:cTn id="89" presetID="12" presetClass="entr" presetSubtype="8" fill="hold" nodeType="withEffect">
                                  <p:stCondLst>
                                    <p:cond delay="4700"/>
                                  </p:stCondLst>
                                  <p:childTnLst>
                                    <p:set>
                                      <p:cBhvr>
                                        <p:cTn id="90" dur="1" fill="hold">
                                          <p:stCondLst>
                                            <p:cond delay="0"/>
                                          </p:stCondLst>
                                        </p:cTn>
                                        <p:tgtEl>
                                          <p:spTgt spid="3"/>
                                        </p:tgtEl>
                                        <p:attrNameLst>
                                          <p:attrName>style.visibility</p:attrName>
                                        </p:attrNameLst>
                                      </p:cBhvr>
                                      <p:to>
                                        <p:strVal val="visible"/>
                                      </p:to>
                                    </p:set>
                                    <p:animEffect transition="in" filter="slide(fromLeft)">
                                      <p:cBhvr>
                                        <p:cTn id="91" dur="500"/>
                                        <p:tgtEl>
                                          <p:spTgt spid="3"/>
                                        </p:tgtEl>
                                      </p:cBhvr>
                                    </p:animEffect>
                                  </p:childTnLst>
                                </p:cTn>
                              </p:par>
                              <p:par>
                                <p:cTn id="92" presetID="22" presetClass="entr" presetSubtype="2" fill="hold" grpId="0" nodeType="withEffect">
                                  <p:stCondLst>
                                    <p:cond delay="5000"/>
                                  </p:stCondLst>
                                  <p:childTnLst>
                                    <p:set>
                                      <p:cBhvr>
                                        <p:cTn id="93" dur="1" fill="hold">
                                          <p:stCondLst>
                                            <p:cond delay="0"/>
                                          </p:stCondLst>
                                        </p:cTn>
                                        <p:tgtEl>
                                          <p:spTgt spid="1025040"/>
                                        </p:tgtEl>
                                        <p:attrNameLst>
                                          <p:attrName>style.visibility</p:attrName>
                                        </p:attrNameLst>
                                      </p:cBhvr>
                                      <p:to>
                                        <p:strVal val="visible"/>
                                      </p:to>
                                    </p:set>
                                    <p:animEffect transition="in" filter="wipe(right)">
                                      <p:cBhvr>
                                        <p:cTn id="94" dur="500"/>
                                        <p:tgtEl>
                                          <p:spTgt spid="1025040"/>
                                        </p:tgtEl>
                                      </p:cBhvr>
                                    </p:animEffect>
                                  </p:childTnLst>
                                </p:cTn>
                              </p:par>
                              <p:par>
                                <p:cTn id="95" presetID="22" presetClass="entr" presetSubtype="2" fill="hold" grpId="0" nodeType="withEffect">
                                  <p:stCondLst>
                                    <p:cond delay="5000"/>
                                  </p:stCondLst>
                                  <p:childTnLst>
                                    <p:set>
                                      <p:cBhvr>
                                        <p:cTn id="96" dur="1" fill="hold">
                                          <p:stCondLst>
                                            <p:cond delay="0"/>
                                          </p:stCondLst>
                                        </p:cTn>
                                        <p:tgtEl>
                                          <p:spTgt spid="1025039"/>
                                        </p:tgtEl>
                                        <p:attrNameLst>
                                          <p:attrName>style.visibility</p:attrName>
                                        </p:attrNameLst>
                                      </p:cBhvr>
                                      <p:to>
                                        <p:strVal val="visible"/>
                                      </p:to>
                                    </p:set>
                                    <p:animEffect transition="in" filter="wipe(right)">
                                      <p:cBhvr>
                                        <p:cTn id="97" dur="500"/>
                                        <p:tgtEl>
                                          <p:spTgt spid="102503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1025032"/>
                                        </p:tgtEl>
                                        <p:attrNameLst>
                                          <p:attrName>style.visibility</p:attrName>
                                        </p:attrNameLst>
                                      </p:cBhvr>
                                      <p:to>
                                        <p:strVal val="visible"/>
                                      </p:to>
                                    </p:set>
                                    <p:animEffect transition="in" filter="fade">
                                      <p:cBhvr>
                                        <p:cTn id="102" dur="1000"/>
                                        <p:tgtEl>
                                          <p:spTgt spid="1025032"/>
                                        </p:tgtEl>
                                      </p:cBhvr>
                                    </p:animEffect>
                                    <p:anim calcmode="lin" valueType="num">
                                      <p:cBhvr>
                                        <p:cTn id="103" dur="1000" fill="hold"/>
                                        <p:tgtEl>
                                          <p:spTgt spid="1025032"/>
                                        </p:tgtEl>
                                        <p:attrNameLst>
                                          <p:attrName>ppt_x</p:attrName>
                                        </p:attrNameLst>
                                      </p:cBhvr>
                                      <p:tavLst>
                                        <p:tav tm="0">
                                          <p:val>
                                            <p:strVal val="#ppt_x"/>
                                          </p:val>
                                        </p:tav>
                                        <p:tav tm="100000">
                                          <p:val>
                                            <p:strVal val="#ppt_x"/>
                                          </p:val>
                                        </p:tav>
                                      </p:tavLst>
                                    </p:anim>
                                    <p:anim calcmode="lin" valueType="num">
                                      <p:cBhvr>
                                        <p:cTn id="104" dur="1000" fill="hold"/>
                                        <p:tgtEl>
                                          <p:spTgt spid="1025032"/>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1025033"/>
                                        </p:tgtEl>
                                        <p:attrNameLst>
                                          <p:attrName>style.visibility</p:attrName>
                                        </p:attrNameLst>
                                      </p:cBhvr>
                                      <p:to>
                                        <p:strVal val="visible"/>
                                      </p:to>
                                    </p:set>
                                    <p:animEffect transition="in" filter="fade">
                                      <p:cBhvr>
                                        <p:cTn id="107" dur="1000"/>
                                        <p:tgtEl>
                                          <p:spTgt spid="1025033"/>
                                        </p:tgtEl>
                                      </p:cBhvr>
                                    </p:animEffect>
                                    <p:anim calcmode="lin" valueType="num">
                                      <p:cBhvr>
                                        <p:cTn id="108" dur="1000" fill="hold"/>
                                        <p:tgtEl>
                                          <p:spTgt spid="1025033"/>
                                        </p:tgtEl>
                                        <p:attrNameLst>
                                          <p:attrName>ppt_x</p:attrName>
                                        </p:attrNameLst>
                                      </p:cBhvr>
                                      <p:tavLst>
                                        <p:tav tm="0">
                                          <p:val>
                                            <p:strVal val="#ppt_x"/>
                                          </p:val>
                                        </p:tav>
                                        <p:tav tm="100000">
                                          <p:val>
                                            <p:strVal val="#ppt_x"/>
                                          </p:val>
                                        </p:tav>
                                      </p:tavLst>
                                    </p:anim>
                                    <p:anim calcmode="lin" valueType="num">
                                      <p:cBhvr>
                                        <p:cTn id="109" dur="1000" fill="hold"/>
                                        <p:tgtEl>
                                          <p:spTgt spid="1025033"/>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1000"/>
                            </p:stCondLst>
                            <p:childTnLst>
                              <p:par>
                                <p:cTn id="111" presetID="10" presetClass="entr" presetSubtype="0" fill="hold" grpId="0" nodeType="afterEffect">
                                  <p:stCondLst>
                                    <p:cond delay="200"/>
                                  </p:stCondLst>
                                  <p:childTnLst>
                                    <p:set>
                                      <p:cBhvr>
                                        <p:cTn id="112" dur="1" fill="hold">
                                          <p:stCondLst>
                                            <p:cond delay="0"/>
                                          </p:stCondLst>
                                        </p:cTn>
                                        <p:tgtEl>
                                          <p:spTgt spid="1025034"/>
                                        </p:tgtEl>
                                        <p:attrNameLst>
                                          <p:attrName>style.visibility</p:attrName>
                                        </p:attrNameLst>
                                      </p:cBhvr>
                                      <p:to>
                                        <p:strVal val="visible"/>
                                      </p:to>
                                    </p:set>
                                    <p:animEffect transition="in" filter="fade">
                                      <p:cBhvr>
                                        <p:cTn id="113" dur="500"/>
                                        <p:tgtEl>
                                          <p:spTgt spid="1025034"/>
                                        </p:tgtEl>
                                      </p:cBhvr>
                                    </p:animEffect>
                                  </p:childTnLst>
                                </p:cTn>
                              </p:par>
                              <p:par>
                                <p:cTn id="114" presetID="10" presetClass="entr" presetSubtype="0" fill="hold" grpId="0" nodeType="withEffect">
                                  <p:stCondLst>
                                    <p:cond delay="200"/>
                                  </p:stCondLst>
                                  <p:childTnLst>
                                    <p:set>
                                      <p:cBhvr>
                                        <p:cTn id="115" dur="1" fill="hold">
                                          <p:stCondLst>
                                            <p:cond delay="0"/>
                                          </p:stCondLst>
                                        </p:cTn>
                                        <p:tgtEl>
                                          <p:spTgt spid="1025044"/>
                                        </p:tgtEl>
                                        <p:attrNameLst>
                                          <p:attrName>style.visibility</p:attrName>
                                        </p:attrNameLst>
                                      </p:cBhvr>
                                      <p:to>
                                        <p:strVal val="visible"/>
                                      </p:to>
                                    </p:set>
                                    <p:animEffect transition="in" filter="fade">
                                      <p:cBhvr>
                                        <p:cTn id="116" dur="500"/>
                                        <p:tgtEl>
                                          <p:spTgt spid="1025044"/>
                                        </p:tgtEl>
                                      </p:cBhvr>
                                    </p:animEffect>
                                  </p:childTnLst>
                                </p:cTn>
                              </p:par>
                            </p:childTnLst>
                          </p:cTn>
                        </p:par>
                        <p:par>
                          <p:cTn id="117" fill="hold" nodeType="afterGroup">
                            <p:stCondLst>
                              <p:cond delay="1700"/>
                            </p:stCondLst>
                            <p:childTnLst>
                              <p:par>
                                <p:cTn id="118" presetID="10" presetClass="entr" presetSubtype="0" fill="hold" grpId="0" nodeType="afterEffect">
                                  <p:stCondLst>
                                    <p:cond delay="300"/>
                                  </p:stCondLst>
                                  <p:childTnLst>
                                    <p:set>
                                      <p:cBhvr>
                                        <p:cTn id="119" dur="1" fill="hold">
                                          <p:stCondLst>
                                            <p:cond delay="0"/>
                                          </p:stCondLst>
                                        </p:cTn>
                                        <p:tgtEl>
                                          <p:spTgt spid="1025042"/>
                                        </p:tgtEl>
                                        <p:attrNameLst>
                                          <p:attrName>style.visibility</p:attrName>
                                        </p:attrNameLst>
                                      </p:cBhvr>
                                      <p:to>
                                        <p:strVal val="visible"/>
                                      </p:to>
                                    </p:set>
                                    <p:animEffect transition="in" filter="fade">
                                      <p:cBhvr>
                                        <p:cTn id="120" dur="500"/>
                                        <p:tgtEl>
                                          <p:spTgt spid="1025042"/>
                                        </p:tgtEl>
                                      </p:cBhvr>
                                    </p:animEffect>
                                  </p:childTnLst>
                                </p:cTn>
                              </p:par>
                              <p:par>
                                <p:cTn id="121" presetID="10" presetClass="entr" presetSubtype="0" fill="hold" grpId="0" nodeType="withEffect">
                                  <p:stCondLst>
                                    <p:cond delay="300"/>
                                  </p:stCondLst>
                                  <p:childTnLst>
                                    <p:set>
                                      <p:cBhvr>
                                        <p:cTn id="122" dur="1" fill="hold">
                                          <p:stCondLst>
                                            <p:cond delay="0"/>
                                          </p:stCondLst>
                                        </p:cTn>
                                        <p:tgtEl>
                                          <p:spTgt spid="1025041"/>
                                        </p:tgtEl>
                                        <p:attrNameLst>
                                          <p:attrName>style.visibility</p:attrName>
                                        </p:attrNameLst>
                                      </p:cBhvr>
                                      <p:to>
                                        <p:strVal val="visible"/>
                                      </p:to>
                                    </p:set>
                                    <p:animEffect transition="in" filter="fade">
                                      <p:cBhvr>
                                        <p:cTn id="123" dur="1000"/>
                                        <p:tgtEl>
                                          <p:spTgt spid="1025041"/>
                                        </p:tgtEl>
                                      </p:cBhvr>
                                    </p:animEffect>
                                  </p:childTnLst>
                                </p:cTn>
                              </p:par>
                              <p:par>
                                <p:cTn id="124" presetID="10" presetClass="entr" presetSubtype="0" fill="hold" nodeType="withEffect">
                                  <p:stCondLst>
                                    <p:cond delay="0"/>
                                  </p:stCondLst>
                                  <p:childTnLst>
                                    <p:set>
                                      <p:cBhvr>
                                        <p:cTn id="125" dur="1" fill="hold">
                                          <p:stCondLst>
                                            <p:cond delay="0"/>
                                          </p:stCondLst>
                                        </p:cTn>
                                        <p:tgtEl>
                                          <p:spTgt spid="1025062"/>
                                        </p:tgtEl>
                                        <p:attrNameLst>
                                          <p:attrName>style.visibility</p:attrName>
                                        </p:attrNameLst>
                                      </p:cBhvr>
                                      <p:to>
                                        <p:strVal val="visible"/>
                                      </p:to>
                                    </p:set>
                                    <p:animEffect transition="in" filter="fade">
                                      <p:cBhvr>
                                        <p:cTn id="126" dur="1000"/>
                                        <p:tgtEl>
                                          <p:spTgt spid="1025062"/>
                                        </p:tgtEl>
                                      </p:cBhvr>
                                    </p:animEffect>
                                  </p:childTnLst>
                                </p:cTn>
                              </p:par>
                              <p:par>
                                <p:cTn id="127" presetID="10" presetClass="entr" presetSubtype="0" fill="hold" nodeType="withEffect">
                                  <p:stCondLst>
                                    <p:cond delay="0"/>
                                  </p:stCondLst>
                                  <p:childTnLst>
                                    <p:set>
                                      <p:cBhvr>
                                        <p:cTn id="128" dur="1" fill="hold">
                                          <p:stCondLst>
                                            <p:cond delay="0"/>
                                          </p:stCondLst>
                                        </p:cTn>
                                        <p:tgtEl>
                                          <p:spTgt spid="1025064"/>
                                        </p:tgtEl>
                                        <p:attrNameLst>
                                          <p:attrName>style.visibility</p:attrName>
                                        </p:attrNameLst>
                                      </p:cBhvr>
                                      <p:to>
                                        <p:strVal val="visible"/>
                                      </p:to>
                                    </p:set>
                                    <p:animEffect transition="in" filter="fade">
                                      <p:cBhvr>
                                        <p:cTn id="129" dur="1000"/>
                                        <p:tgtEl>
                                          <p:spTgt spid="1025064"/>
                                        </p:tgtEl>
                                      </p:cBhvr>
                                    </p:animEffect>
                                  </p:childTnLst>
                                </p:cTn>
                              </p:par>
                              <p:par>
                                <p:cTn id="130" presetID="10" presetClass="entr" presetSubtype="0" fill="hold" nodeType="withEffect">
                                  <p:stCondLst>
                                    <p:cond delay="0"/>
                                  </p:stCondLst>
                                  <p:childTnLst>
                                    <p:set>
                                      <p:cBhvr>
                                        <p:cTn id="131" dur="1" fill="hold">
                                          <p:stCondLst>
                                            <p:cond delay="0"/>
                                          </p:stCondLst>
                                        </p:cTn>
                                        <p:tgtEl>
                                          <p:spTgt spid="1025065"/>
                                        </p:tgtEl>
                                        <p:attrNameLst>
                                          <p:attrName>style.visibility</p:attrName>
                                        </p:attrNameLst>
                                      </p:cBhvr>
                                      <p:to>
                                        <p:strVal val="visible"/>
                                      </p:to>
                                    </p:set>
                                    <p:animEffect transition="in" filter="fade">
                                      <p:cBhvr>
                                        <p:cTn id="132" dur="1000"/>
                                        <p:tgtEl>
                                          <p:spTgt spid="1025065"/>
                                        </p:tgtEl>
                                      </p:cBhvr>
                                    </p:animEffect>
                                  </p:childTnLst>
                                </p:cTn>
                              </p:par>
                              <p:par>
                                <p:cTn id="133" presetID="10" presetClass="entr" presetSubtype="0" fill="hold" nodeType="withEffect">
                                  <p:stCondLst>
                                    <p:cond delay="0"/>
                                  </p:stCondLst>
                                  <p:childTnLst>
                                    <p:set>
                                      <p:cBhvr>
                                        <p:cTn id="134" dur="1" fill="hold">
                                          <p:stCondLst>
                                            <p:cond delay="0"/>
                                          </p:stCondLst>
                                        </p:cTn>
                                        <p:tgtEl>
                                          <p:spTgt spid="1025078"/>
                                        </p:tgtEl>
                                        <p:attrNameLst>
                                          <p:attrName>style.visibility</p:attrName>
                                        </p:attrNameLst>
                                      </p:cBhvr>
                                      <p:to>
                                        <p:strVal val="visible"/>
                                      </p:to>
                                    </p:set>
                                    <p:animEffect transition="in" filter="fade">
                                      <p:cBhvr>
                                        <p:cTn id="135" dur="1000"/>
                                        <p:tgtEl>
                                          <p:spTgt spid="1025078"/>
                                        </p:tgtEl>
                                      </p:cBhvr>
                                    </p:animEffect>
                                  </p:childTnLst>
                                </p:cTn>
                              </p:par>
                              <p:par>
                                <p:cTn id="136" presetID="10" presetClass="entr" presetSubtype="0" fill="hold" nodeType="withEffect">
                                  <p:stCondLst>
                                    <p:cond delay="0"/>
                                  </p:stCondLst>
                                  <p:childTnLst>
                                    <p:set>
                                      <p:cBhvr>
                                        <p:cTn id="137" dur="1" fill="hold">
                                          <p:stCondLst>
                                            <p:cond delay="0"/>
                                          </p:stCondLst>
                                        </p:cTn>
                                        <p:tgtEl>
                                          <p:spTgt spid="1025079"/>
                                        </p:tgtEl>
                                        <p:attrNameLst>
                                          <p:attrName>style.visibility</p:attrName>
                                        </p:attrNameLst>
                                      </p:cBhvr>
                                      <p:to>
                                        <p:strVal val="visible"/>
                                      </p:to>
                                    </p:set>
                                    <p:animEffect transition="in" filter="fade">
                                      <p:cBhvr>
                                        <p:cTn id="138" dur="1000"/>
                                        <p:tgtEl>
                                          <p:spTgt spid="1025079"/>
                                        </p:tgtEl>
                                      </p:cBhvr>
                                    </p:animEffect>
                                  </p:childTnLst>
                                </p:cTn>
                              </p:par>
                              <p:par>
                                <p:cTn id="139" presetID="10" presetClass="entr" presetSubtype="0" fill="hold" nodeType="withEffect">
                                  <p:stCondLst>
                                    <p:cond delay="0"/>
                                  </p:stCondLst>
                                  <p:childTnLst>
                                    <p:set>
                                      <p:cBhvr>
                                        <p:cTn id="140" dur="1" fill="hold">
                                          <p:stCondLst>
                                            <p:cond delay="0"/>
                                          </p:stCondLst>
                                        </p:cTn>
                                        <p:tgtEl>
                                          <p:spTgt spid="1025080"/>
                                        </p:tgtEl>
                                        <p:attrNameLst>
                                          <p:attrName>style.visibility</p:attrName>
                                        </p:attrNameLst>
                                      </p:cBhvr>
                                      <p:to>
                                        <p:strVal val="visible"/>
                                      </p:to>
                                    </p:set>
                                    <p:animEffect transition="in" filter="fade">
                                      <p:cBhvr>
                                        <p:cTn id="141" dur="1000"/>
                                        <p:tgtEl>
                                          <p:spTgt spid="1025080"/>
                                        </p:tgtEl>
                                      </p:cBhvr>
                                    </p:animEffect>
                                  </p:childTnLst>
                                </p:cTn>
                              </p:par>
                              <p:par>
                                <p:cTn id="142" presetID="10" presetClass="entr" presetSubtype="0" fill="hold" nodeType="withEffect">
                                  <p:stCondLst>
                                    <p:cond delay="0"/>
                                  </p:stCondLst>
                                  <p:childTnLst>
                                    <p:set>
                                      <p:cBhvr>
                                        <p:cTn id="143" dur="1" fill="hold">
                                          <p:stCondLst>
                                            <p:cond delay="0"/>
                                          </p:stCondLst>
                                        </p:cTn>
                                        <p:tgtEl>
                                          <p:spTgt spid="1025075"/>
                                        </p:tgtEl>
                                        <p:attrNameLst>
                                          <p:attrName>style.visibility</p:attrName>
                                        </p:attrNameLst>
                                      </p:cBhvr>
                                      <p:to>
                                        <p:strVal val="visible"/>
                                      </p:to>
                                    </p:set>
                                    <p:animEffect transition="in" filter="fade">
                                      <p:cBhvr>
                                        <p:cTn id="144" dur="1000"/>
                                        <p:tgtEl>
                                          <p:spTgt spid="1025075"/>
                                        </p:tgtEl>
                                      </p:cBhvr>
                                    </p:animEffect>
                                  </p:childTnLst>
                                </p:cTn>
                              </p:par>
                              <p:par>
                                <p:cTn id="145" presetID="10" presetClass="entr" presetSubtype="0" fill="hold" nodeType="withEffect">
                                  <p:stCondLst>
                                    <p:cond delay="0"/>
                                  </p:stCondLst>
                                  <p:childTnLst>
                                    <p:set>
                                      <p:cBhvr>
                                        <p:cTn id="146" dur="1" fill="hold">
                                          <p:stCondLst>
                                            <p:cond delay="0"/>
                                          </p:stCondLst>
                                        </p:cTn>
                                        <p:tgtEl>
                                          <p:spTgt spid="1025069"/>
                                        </p:tgtEl>
                                        <p:attrNameLst>
                                          <p:attrName>style.visibility</p:attrName>
                                        </p:attrNameLst>
                                      </p:cBhvr>
                                      <p:to>
                                        <p:strVal val="visible"/>
                                      </p:to>
                                    </p:set>
                                    <p:animEffect transition="in" filter="fade">
                                      <p:cBhvr>
                                        <p:cTn id="147" dur="1000"/>
                                        <p:tgtEl>
                                          <p:spTgt spid="1025069"/>
                                        </p:tgtEl>
                                      </p:cBhvr>
                                    </p:animEffect>
                                  </p:childTnLst>
                                </p:cTn>
                              </p:par>
                              <p:par>
                                <p:cTn id="148" presetID="10" presetClass="entr" presetSubtype="0" fill="hold" nodeType="withEffect">
                                  <p:stCondLst>
                                    <p:cond delay="0"/>
                                  </p:stCondLst>
                                  <p:childTnLst>
                                    <p:set>
                                      <p:cBhvr>
                                        <p:cTn id="149" dur="1" fill="hold">
                                          <p:stCondLst>
                                            <p:cond delay="0"/>
                                          </p:stCondLst>
                                        </p:cTn>
                                        <p:tgtEl>
                                          <p:spTgt spid="1025068"/>
                                        </p:tgtEl>
                                        <p:attrNameLst>
                                          <p:attrName>style.visibility</p:attrName>
                                        </p:attrNameLst>
                                      </p:cBhvr>
                                      <p:to>
                                        <p:strVal val="visible"/>
                                      </p:to>
                                    </p:set>
                                    <p:animEffect transition="in" filter="fade">
                                      <p:cBhvr>
                                        <p:cTn id="150" dur="1000"/>
                                        <p:tgtEl>
                                          <p:spTgt spid="1025068"/>
                                        </p:tgtEl>
                                      </p:cBhvr>
                                    </p:animEffect>
                                  </p:childTnLst>
                                </p:cTn>
                              </p:par>
                              <p:par>
                                <p:cTn id="151" presetID="10" presetClass="entr" presetSubtype="0" fill="hold" nodeType="withEffect">
                                  <p:stCondLst>
                                    <p:cond delay="0"/>
                                  </p:stCondLst>
                                  <p:childTnLst>
                                    <p:set>
                                      <p:cBhvr>
                                        <p:cTn id="152" dur="1" fill="hold">
                                          <p:stCondLst>
                                            <p:cond delay="0"/>
                                          </p:stCondLst>
                                        </p:cTn>
                                        <p:tgtEl>
                                          <p:spTgt spid="1025071"/>
                                        </p:tgtEl>
                                        <p:attrNameLst>
                                          <p:attrName>style.visibility</p:attrName>
                                        </p:attrNameLst>
                                      </p:cBhvr>
                                      <p:to>
                                        <p:strVal val="visible"/>
                                      </p:to>
                                    </p:set>
                                    <p:animEffect transition="in" filter="fade">
                                      <p:cBhvr>
                                        <p:cTn id="153" dur="1000"/>
                                        <p:tgtEl>
                                          <p:spTgt spid="1025071"/>
                                        </p:tgtEl>
                                      </p:cBhvr>
                                    </p:animEffect>
                                  </p:childTnLst>
                                </p:cTn>
                              </p:par>
                              <p:par>
                                <p:cTn id="154" presetID="10" presetClass="entr" presetSubtype="0" fill="hold" nodeType="withEffect">
                                  <p:stCondLst>
                                    <p:cond delay="0"/>
                                  </p:stCondLst>
                                  <p:childTnLst>
                                    <p:set>
                                      <p:cBhvr>
                                        <p:cTn id="155" dur="1" fill="hold">
                                          <p:stCondLst>
                                            <p:cond delay="0"/>
                                          </p:stCondLst>
                                        </p:cTn>
                                        <p:tgtEl>
                                          <p:spTgt spid="1025070"/>
                                        </p:tgtEl>
                                        <p:attrNameLst>
                                          <p:attrName>style.visibility</p:attrName>
                                        </p:attrNameLst>
                                      </p:cBhvr>
                                      <p:to>
                                        <p:strVal val="visible"/>
                                      </p:to>
                                    </p:set>
                                    <p:animEffect transition="in" filter="fade">
                                      <p:cBhvr>
                                        <p:cTn id="156" dur="1000"/>
                                        <p:tgtEl>
                                          <p:spTgt spid="1025070"/>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025067"/>
                                        </p:tgtEl>
                                        <p:attrNameLst>
                                          <p:attrName>style.visibility</p:attrName>
                                        </p:attrNameLst>
                                      </p:cBhvr>
                                      <p:to>
                                        <p:strVal val="visible"/>
                                      </p:to>
                                    </p:set>
                                    <p:animEffect transition="in" filter="fade">
                                      <p:cBhvr>
                                        <p:cTn id="161" dur="500"/>
                                        <p:tgtEl>
                                          <p:spTgt spid="1025067"/>
                                        </p:tgtEl>
                                      </p:cBhvr>
                                    </p:animEffect>
                                  </p:childTnLst>
                                </p:cTn>
                              </p:par>
                              <p:par>
                                <p:cTn id="162" presetID="63" presetClass="path" presetSubtype="0" accel="50000" decel="50000" fill="hold" nodeType="withEffect">
                                  <p:stCondLst>
                                    <p:cond delay="0"/>
                                  </p:stCondLst>
                                  <p:childTnLst>
                                    <p:animMotion origin="layout" path="M -1.11111E-6 2.96296E-6 L 0.14792 2.96296E-6 " pathEditMode="relative" rAng="0" ptsTypes="AA">
                                      <p:cBhvr>
                                        <p:cTn id="163" dur="1500" fill="hold"/>
                                        <p:tgtEl>
                                          <p:spTgt spid="1025062"/>
                                        </p:tgtEl>
                                        <p:attrNameLst>
                                          <p:attrName>ppt_x</p:attrName>
                                          <p:attrName>ppt_y</p:attrName>
                                        </p:attrNameLst>
                                      </p:cBhvr>
                                      <p:rCtr x="7396" y="0"/>
                                    </p:animMotion>
                                  </p:childTnLst>
                                </p:cTn>
                              </p:par>
                            </p:childTnLst>
                          </p:cTn>
                        </p:par>
                        <p:par>
                          <p:cTn id="164" fill="hold" nodeType="afterGroup">
                            <p:stCondLst>
                              <p:cond delay="1500"/>
                            </p:stCondLst>
                            <p:childTnLst>
                              <p:par>
                                <p:cTn id="165" presetID="64" presetClass="path" presetSubtype="0" accel="50000" decel="50000" fill="hold" nodeType="afterEffect">
                                  <p:stCondLst>
                                    <p:cond delay="0"/>
                                  </p:stCondLst>
                                  <p:childTnLst>
                                    <p:animMotion origin="layout" path="M 0.14792 2.96296E-6 L -0.1533 -0.43403 " pathEditMode="relative" rAng="0" ptsTypes="AA">
                                      <p:cBhvr>
                                        <p:cTn id="166" dur="1500" fill="hold"/>
                                        <p:tgtEl>
                                          <p:spTgt spid="1025062"/>
                                        </p:tgtEl>
                                        <p:attrNameLst>
                                          <p:attrName>ppt_x</p:attrName>
                                          <p:attrName>ppt_y</p:attrName>
                                        </p:attrNameLst>
                                      </p:cBhvr>
                                      <p:rCtr x="-15069" y="-21713"/>
                                    </p:animMotion>
                                  </p:childTnLst>
                                </p:cTn>
                              </p:par>
                              <p:par>
                                <p:cTn id="167" presetID="10" presetClass="exit" presetSubtype="0" fill="hold" nodeType="withEffect">
                                  <p:stCondLst>
                                    <p:cond delay="0"/>
                                  </p:stCondLst>
                                  <p:childTnLst>
                                    <p:animEffect transition="out" filter="fade">
                                      <p:cBhvr>
                                        <p:cTn id="168" dur="1000"/>
                                        <p:tgtEl>
                                          <p:spTgt spid="1025067"/>
                                        </p:tgtEl>
                                      </p:cBhvr>
                                    </p:animEffect>
                                    <p:set>
                                      <p:cBhvr>
                                        <p:cTn id="169" dur="1" fill="hold">
                                          <p:stCondLst>
                                            <p:cond delay="999"/>
                                          </p:stCondLst>
                                        </p:cTn>
                                        <p:tgtEl>
                                          <p:spTgt spid="1025067"/>
                                        </p:tgtEl>
                                        <p:attrNameLst>
                                          <p:attrName>style.visibility</p:attrName>
                                        </p:attrNameLst>
                                      </p:cBhvr>
                                      <p:to>
                                        <p:strVal val="hidden"/>
                                      </p:to>
                                    </p:set>
                                  </p:childTnLst>
                                </p:cTn>
                              </p:par>
                              <p:par>
                                <p:cTn id="170" presetID="63" presetClass="path" presetSubtype="0" accel="50000" decel="50000" fill="hold" nodeType="withEffect">
                                  <p:stCondLst>
                                    <p:cond delay="0"/>
                                  </p:stCondLst>
                                  <p:childTnLst>
                                    <p:animMotion origin="layout" path="M -0.00052 -0.00139 L 0.08438 -0.04074 " pathEditMode="relative" rAng="0" ptsTypes="AA">
                                      <p:cBhvr>
                                        <p:cTn id="171" dur="2000" fill="hold"/>
                                        <p:tgtEl>
                                          <p:spTgt spid="1025078"/>
                                        </p:tgtEl>
                                        <p:attrNameLst>
                                          <p:attrName>ppt_x</p:attrName>
                                          <p:attrName>ppt_y</p:attrName>
                                        </p:attrNameLst>
                                      </p:cBhvr>
                                      <p:rCtr x="4236" y="-1968"/>
                                    </p:animMotion>
                                  </p:childTnLst>
                                </p:cTn>
                              </p:par>
                              <p:par>
                                <p:cTn id="172" presetID="63" presetClass="path" presetSubtype="0" accel="50000" decel="50000" fill="hold" nodeType="withEffect">
                                  <p:stCondLst>
                                    <p:cond delay="0"/>
                                  </p:stCondLst>
                                  <p:childTnLst>
                                    <p:animMotion origin="layout" path="M 5.55556E-7 3.45593E-6 L 0.15174 -0.07241 " pathEditMode="relative" rAng="0" ptsTypes="AA">
                                      <p:cBhvr>
                                        <p:cTn id="173" dur="2000" fill="hold"/>
                                        <p:tgtEl>
                                          <p:spTgt spid="1025079"/>
                                        </p:tgtEl>
                                        <p:attrNameLst>
                                          <p:attrName>ppt_x</p:attrName>
                                          <p:attrName>ppt_y</p:attrName>
                                        </p:attrNameLst>
                                      </p:cBhvr>
                                      <p:rCtr x="7587" y="-3632"/>
                                    </p:animMotion>
                                  </p:childTnLst>
                                </p:cTn>
                              </p:par>
                              <p:par>
                                <p:cTn id="174" presetID="63" presetClass="path" presetSubtype="0" accel="50000" decel="50000" fill="hold" nodeType="withEffect">
                                  <p:stCondLst>
                                    <p:cond delay="0"/>
                                  </p:stCondLst>
                                  <p:childTnLst>
                                    <p:animMotion origin="layout" path="M -2.77778E-7 1.11111E-6 L 0.17274 -0.10857 " pathEditMode="relative" rAng="0" ptsTypes="AA">
                                      <p:cBhvr>
                                        <p:cTn id="175" dur="2000" fill="hold"/>
                                        <p:tgtEl>
                                          <p:spTgt spid="1025071"/>
                                        </p:tgtEl>
                                        <p:attrNameLst>
                                          <p:attrName>ppt_x</p:attrName>
                                          <p:attrName>ppt_y</p:attrName>
                                        </p:attrNameLst>
                                      </p:cBhvr>
                                      <p:rCtr x="8628" y="-5440"/>
                                    </p:animMotion>
                                  </p:childTnLst>
                                </p:cTn>
                              </p:par>
                            </p:childTnLst>
                          </p:cTn>
                        </p:par>
                        <p:par>
                          <p:cTn id="176" fill="hold" nodeType="afterGroup">
                            <p:stCondLst>
                              <p:cond delay="3500"/>
                            </p:stCondLst>
                            <p:childTnLst>
                              <p:par>
                                <p:cTn id="177" presetID="64" presetClass="path" presetSubtype="0" accel="50000" decel="50000" fill="hold" nodeType="afterEffect">
                                  <p:stCondLst>
                                    <p:cond delay="0"/>
                                  </p:stCondLst>
                                  <p:childTnLst>
                                    <p:animMotion origin="layout" path="M 0.08021 -0.03932 L -0.25521 -0.47189 " pathEditMode="relative" rAng="0" ptsTypes="AA">
                                      <p:cBhvr>
                                        <p:cTn id="178" dur="2000" fill="hold"/>
                                        <p:tgtEl>
                                          <p:spTgt spid="1025078"/>
                                        </p:tgtEl>
                                        <p:attrNameLst>
                                          <p:attrName>ppt_x</p:attrName>
                                          <p:attrName>ppt_y</p:attrName>
                                        </p:attrNameLst>
                                      </p:cBhvr>
                                      <p:rCtr x="-16771" y="-21628"/>
                                    </p:animMotion>
                                  </p:childTnLst>
                                </p:cTn>
                              </p:par>
                              <p:par>
                                <p:cTn id="179" presetID="64" presetClass="path" presetSubtype="0" accel="50000" decel="50000" fill="hold" nodeType="withEffect">
                                  <p:stCondLst>
                                    <p:cond delay="0"/>
                                  </p:stCondLst>
                                  <p:childTnLst>
                                    <p:animMotion origin="layout" path="M 0.15174 -0.07241 L -0.0934 -0.50636 " pathEditMode="relative" rAng="0" ptsTypes="AA">
                                      <p:cBhvr>
                                        <p:cTn id="180" dur="2000" fill="hold"/>
                                        <p:tgtEl>
                                          <p:spTgt spid="1025079"/>
                                        </p:tgtEl>
                                        <p:attrNameLst>
                                          <p:attrName>ppt_x</p:attrName>
                                          <p:attrName>ppt_y</p:attrName>
                                        </p:attrNameLst>
                                      </p:cBhvr>
                                      <p:rCtr x="-12257" y="-21698"/>
                                    </p:animMotion>
                                  </p:childTnLst>
                                </p:cTn>
                              </p:par>
                              <p:par>
                                <p:cTn id="181" presetID="64" presetClass="path" presetSubtype="0" accel="50000" decel="50000" fill="hold" nodeType="withEffect">
                                  <p:stCondLst>
                                    <p:cond delay="0"/>
                                  </p:stCondLst>
                                  <p:childTnLst>
                                    <p:animMotion origin="layout" path="M 0.17448 -0.10254 L -0.16857 -0.40671 " pathEditMode="relative" rAng="0" ptsTypes="AA">
                                      <p:cBhvr>
                                        <p:cTn id="182" dur="2000" fill="hold"/>
                                        <p:tgtEl>
                                          <p:spTgt spid="1025071"/>
                                        </p:tgtEl>
                                        <p:attrNameLst>
                                          <p:attrName>ppt_x</p:attrName>
                                          <p:attrName>ppt_y</p:attrName>
                                        </p:attrNameLst>
                                      </p:cBhvr>
                                      <p:rCtr x="-17153" y="-15208"/>
                                    </p:animMotion>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3" presetClass="entr" presetSubtype="16" fill="hold" nodeType="clickEffect">
                                  <p:stCondLst>
                                    <p:cond delay="0"/>
                                  </p:stCondLst>
                                  <p:childTnLst>
                                    <p:set>
                                      <p:cBhvr>
                                        <p:cTn id="186" dur="1" fill="hold">
                                          <p:stCondLst>
                                            <p:cond delay="0"/>
                                          </p:stCondLst>
                                        </p:cTn>
                                        <p:tgtEl>
                                          <p:spTgt spid="5"/>
                                        </p:tgtEl>
                                        <p:attrNameLst>
                                          <p:attrName>style.visibility</p:attrName>
                                        </p:attrNameLst>
                                      </p:cBhvr>
                                      <p:to>
                                        <p:strVal val="visible"/>
                                      </p:to>
                                    </p:set>
                                    <p:anim calcmode="lin" valueType="num">
                                      <p:cBhvr>
                                        <p:cTn id="187" dur="500" fill="hold"/>
                                        <p:tgtEl>
                                          <p:spTgt spid="5"/>
                                        </p:tgtEl>
                                        <p:attrNameLst>
                                          <p:attrName>ppt_w</p:attrName>
                                        </p:attrNameLst>
                                      </p:cBhvr>
                                      <p:tavLst>
                                        <p:tav tm="0">
                                          <p:val>
                                            <p:fltVal val="0"/>
                                          </p:val>
                                        </p:tav>
                                        <p:tav tm="100000">
                                          <p:val>
                                            <p:strVal val="#ppt_w"/>
                                          </p:val>
                                        </p:tav>
                                      </p:tavLst>
                                    </p:anim>
                                    <p:anim calcmode="lin" valueType="num">
                                      <p:cBhvr>
                                        <p:cTn id="188" dur="500" fill="hold"/>
                                        <p:tgtEl>
                                          <p:spTgt spid="5"/>
                                        </p:tgtEl>
                                        <p:attrNameLst>
                                          <p:attrName>ppt_h</p:attrName>
                                        </p:attrNameLst>
                                      </p:cBhvr>
                                      <p:tavLst>
                                        <p:tav tm="0">
                                          <p:val>
                                            <p:fltVal val="0"/>
                                          </p:val>
                                        </p:tav>
                                        <p:tav tm="100000">
                                          <p:val>
                                            <p:strVal val="#ppt_h"/>
                                          </p:val>
                                        </p:tav>
                                      </p:tavLst>
                                    </p:anim>
                                  </p:childTnLst>
                                </p:cTn>
                              </p:par>
                            </p:childTnLst>
                          </p:cTn>
                        </p:par>
                        <p:par>
                          <p:cTn id="189" fill="hold" nodeType="afterGroup">
                            <p:stCondLst>
                              <p:cond delay="500"/>
                            </p:stCondLst>
                            <p:childTnLst>
                              <p:par>
                                <p:cTn id="190" presetID="10" presetClass="entr" presetSubtype="0" fill="hold" nodeType="afterEffect">
                                  <p:stCondLst>
                                    <p:cond delay="0"/>
                                  </p:stCondLst>
                                  <p:childTnLst>
                                    <p:set>
                                      <p:cBhvr>
                                        <p:cTn id="191" dur="1" fill="hold">
                                          <p:stCondLst>
                                            <p:cond delay="0"/>
                                          </p:stCondLst>
                                        </p:cTn>
                                        <p:tgtEl>
                                          <p:spTgt spid="1025099"/>
                                        </p:tgtEl>
                                        <p:attrNameLst>
                                          <p:attrName>style.visibility</p:attrName>
                                        </p:attrNameLst>
                                      </p:cBhvr>
                                      <p:to>
                                        <p:strVal val="visible"/>
                                      </p:to>
                                    </p:set>
                                    <p:animEffect transition="in" filter="fade">
                                      <p:cBhvr>
                                        <p:cTn id="192" dur="200"/>
                                        <p:tgtEl>
                                          <p:spTgt spid="1025099"/>
                                        </p:tgtEl>
                                      </p:cBhvr>
                                    </p:animEffect>
                                  </p:childTnLst>
                                </p:cTn>
                              </p:par>
                            </p:childTnLst>
                          </p:cTn>
                        </p:par>
                        <p:par>
                          <p:cTn id="193" fill="hold" nodeType="afterGroup">
                            <p:stCondLst>
                              <p:cond delay="700"/>
                            </p:stCondLst>
                            <p:childTnLst>
                              <p:par>
                                <p:cTn id="194" presetID="10" presetClass="entr" presetSubtype="0" fill="hold" nodeType="afterEffect">
                                  <p:stCondLst>
                                    <p:cond delay="0"/>
                                  </p:stCondLst>
                                  <p:childTnLst>
                                    <p:set>
                                      <p:cBhvr>
                                        <p:cTn id="195" dur="1" fill="hold">
                                          <p:stCondLst>
                                            <p:cond delay="0"/>
                                          </p:stCondLst>
                                        </p:cTn>
                                        <p:tgtEl>
                                          <p:spTgt spid="1025092"/>
                                        </p:tgtEl>
                                        <p:attrNameLst>
                                          <p:attrName>style.visibility</p:attrName>
                                        </p:attrNameLst>
                                      </p:cBhvr>
                                      <p:to>
                                        <p:strVal val="visible"/>
                                      </p:to>
                                    </p:set>
                                    <p:animEffect transition="in" filter="fade">
                                      <p:cBhvr>
                                        <p:cTn id="196" dur="200"/>
                                        <p:tgtEl>
                                          <p:spTgt spid="1025092"/>
                                        </p:tgtEl>
                                      </p:cBhvr>
                                    </p:animEffect>
                                  </p:childTnLst>
                                </p:cTn>
                              </p:par>
                            </p:childTnLst>
                          </p:cTn>
                        </p:par>
                        <p:par>
                          <p:cTn id="197" fill="hold" nodeType="afterGroup">
                            <p:stCondLst>
                              <p:cond delay="900"/>
                            </p:stCondLst>
                            <p:childTnLst>
                              <p:par>
                                <p:cTn id="198" presetID="10" presetClass="entr" presetSubtype="0" fill="hold" nodeType="afterEffect">
                                  <p:stCondLst>
                                    <p:cond delay="0"/>
                                  </p:stCondLst>
                                  <p:childTnLst>
                                    <p:set>
                                      <p:cBhvr>
                                        <p:cTn id="199" dur="1" fill="hold">
                                          <p:stCondLst>
                                            <p:cond delay="0"/>
                                          </p:stCondLst>
                                        </p:cTn>
                                        <p:tgtEl>
                                          <p:spTgt spid="1025093"/>
                                        </p:tgtEl>
                                        <p:attrNameLst>
                                          <p:attrName>style.visibility</p:attrName>
                                        </p:attrNameLst>
                                      </p:cBhvr>
                                      <p:to>
                                        <p:strVal val="visible"/>
                                      </p:to>
                                    </p:set>
                                    <p:animEffect transition="in" filter="fade">
                                      <p:cBhvr>
                                        <p:cTn id="200" dur="200"/>
                                        <p:tgtEl>
                                          <p:spTgt spid="1025093"/>
                                        </p:tgtEl>
                                      </p:cBhvr>
                                    </p:animEffect>
                                  </p:childTnLst>
                                </p:cTn>
                              </p:par>
                            </p:childTnLst>
                          </p:cTn>
                        </p:par>
                        <p:par>
                          <p:cTn id="201" fill="hold" nodeType="afterGroup">
                            <p:stCondLst>
                              <p:cond delay="1100"/>
                            </p:stCondLst>
                            <p:childTnLst>
                              <p:par>
                                <p:cTn id="202" presetID="10" presetClass="entr" presetSubtype="0" fill="hold" nodeType="afterEffect">
                                  <p:stCondLst>
                                    <p:cond delay="0"/>
                                  </p:stCondLst>
                                  <p:childTnLst>
                                    <p:set>
                                      <p:cBhvr>
                                        <p:cTn id="203" dur="1" fill="hold">
                                          <p:stCondLst>
                                            <p:cond delay="0"/>
                                          </p:stCondLst>
                                        </p:cTn>
                                        <p:tgtEl>
                                          <p:spTgt spid="1025094"/>
                                        </p:tgtEl>
                                        <p:attrNameLst>
                                          <p:attrName>style.visibility</p:attrName>
                                        </p:attrNameLst>
                                      </p:cBhvr>
                                      <p:to>
                                        <p:strVal val="visible"/>
                                      </p:to>
                                    </p:set>
                                    <p:animEffect transition="in" filter="fade">
                                      <p:cBhvr>
                                        <p:cTn id="204" dur="200"/>
                                        <p:tgtEl>
                                          <p:spTgt spid="1025094"/>
                                        </p:tgtEl>
                                      </p:cBhvr>
                                    </p:animEffect>
                                  </p:childTnLst>
                                </p:cTn>
                              </p:par>
                            </p:childTnLst>
                          </p:cTn>
                        </p:par>
                        <p:par>
                          <p:cTn id="205" fill="hold" nodeType="afterGroup">
                            <p:stCondLst>
                              <p:cond delay="1300"/>
                            </p:stCondLst>
                            <p:childTnLst>
                              <p:par>
                                <p:cTn id="206" presetID="10" presetClass="entr" presetSubtype="0" fill="hold" nodeType="afterEffect">
                                  <p:stCondLst>
                                    <p:cond delay="0"/>
                                  </p:stCondLst>
                                  <p:childTnLst>
                                    <p:set>
                                      <p:cBhvr>
                                        <p:cTn id="207" dur="1" fill="hold">
                                          <p:stCondLst>
                                            <p:cond delay="0"/>
                                          </p:stCondLst>
                                        </p:cTn>
                                        <p:tgtEl>
                                          <p:spTgt spid="1025098"/>
                                        </p:tgtEl>
                                        <p:attrNameLst>
                                          <p:attrName>style.visibility</p:attrName>
                                        </p:attrNameLst>
                                      </p:cBhvr>
                                      <p:to>
                                        <p:strVal val="visible"/>
                                      </p:to>
                                    </p:set>
                                    <p:animEffect transition="in" filter="fade">
                                      <p:cBhvr>
                                        <p:cTn id="208" dur="200"/>
                                        <p:tgtEl>
                                          <p:spTgt spid="1025098"/>
                                        </p:tgtEl>
                                      </p:cBhvr>
                                    </p:animEffect>
                                  </p:childTnLst>
                                </p:cTn>
                              </p:par>
                            </p:childTnLst>
                          </p:cTn>
                        </p:par>
                        <p:par>
                          <p:cTn id="209" fill="hold" nodeType="afterGroup">
                            <p:stCondLst>
                              <p:cond delay="1500"/>
                            </p:stCondLst>
                            <p:childTnLst>
                              <p:par>
                                <p:cTn id="210" presetID="10" presetClass="entr" presetSubtype="0" fill="hold" nodeType="afterEffect">
                                  <p:stCondLst>
                                    <p:cond delay="0"/>
                                  </p:stCondLst>
                                  <p:childTnLst>
                                    <p:set>
                                      <p:cBhvr>
                                        <p:cTn id="211" dur="1" fill="hold">
                                          <p:stCondLst>
                                            <p:cond delay="0"/>
                                          </p:stCondLst>
                                        </p:cTn>
                                        <p:tgtEl>
                                          <p:spTgt spid="1025095"/>
                                        </p:tgtEl>
                                        <p:attrNameLst>
                                          <p:attrName>style.visibility</p:attrName>
                                        </p:attrNameLst>
                                      </p:cBhvr>
                                      <p:to>
                                        <p:strVal val="visible"/>
                                      </p:to>
                                    </p:set>
                                    <p:animEffect transition="in" filter="fade">
                                      <p:cBhvr>
                                        <p:cTn id="212" dur="200"/>
                                        <p:tgtEl>
                                          <p:spTgt spid="1025095"/>
                                        </p:tgtEl>
                                      </p:cBhvr>
                                    </p:animEffect>
                                  </p:childTnLst>
                                </p:cTn>
                              </p:par>
                            </p:childTnLst>
                          </p:cTn>
                        </p:par>
                        <p:par>
                          <p:cTn id="213" fill="hold" nodeType="afterGroup">
                            <p:stCondLst>
                              <p:cond delay="1700"/>
                            </p:stCondLst>
                            <p:childTnLst>
                              <p:par>
                                <p:cTn id="214" presetID="10" presetClass="entr" presetSubtype="0" fill="hold" nodeType="afterEffect">
                                  <p:stCondLst>
                                    <p:cond delay="0"/>
                                  </p:stCondLst>
                                  <p:childTnLst>
                                    <p:set>
                                      <p:cBhvr>
                                        <p:cTn id="215" dur="1" fill="hold">
                                          <p:stCondLst>
                                            <p:cond delay="0"/>
                                          </p:stCondLst>
                                        </p:cTn>
                                        <p:tgtEl>
                                          <p:spTgt spid="1025100"/>
                                        </p:tgtEl>
                                        <p:attrNameLst>
                                          <p:attrName>style.visibility</p:attrName>
                                        </p:attrNameLst>
                                      </p:cBhvr>
                                      <p:to>
                                        <p:strVal val="visible"/>
                                      </p:to>
                                    </p:set>
                                    <p:animEffect transition="in" filter="fade">
                                      <p:cBhvr>
                                        <p:cTn id="216" dur="200"/>
                                        <p:tgtEl>
                                          <p:spTgt spid="1025100"/>
                                        </p:tgtEl>
                                      </p:cBhvr>
                                    </p:animEffect>
                                  </p:childTnLst>
                                </p:cTn>
                              </p:par>
                            </p:childTnLst>
                          </p:cTn>
                        </p:par>
                        <p:par>
                          <p:cTn id="217" fill="hold" nodeType="afterGroup">
                            <p:stCondLst>
                              <p:cond delay="1900"/>
                            </p:stCondLst>
                            <p:childTnLst>
                              <p:par>
                                <p:cTn id="218" presetID="10" presetClass="entr" presetSubtype="0" fill="hold" nodeType="afterEffect">
                                  <p:stCondLst>
                                    <p:cond delay="0"/>
                                  </p:stCondLst>
                                  <p:childTnLst>
                                    <p:set>
                                      <p:cBhvr>
                                        <p:cTn id="219" dur="1" fill="hold">
                                          <p:stCondLst>
                                            <p:cond delay="0"/>
                                          </p:stCondLst>
                                        </p:cTn>
                                        <p:tgtEl>
                                          <p:spTgt spid="1025096"/>
                                        </p:tgtEl>
                                        <p:attrNameLst>
                                          <p:attrName>style.visibility</p:attrName>
                                        </p:attrNameLst>
                                      </p:cBhvr>
                                      <p:to>
                                        <p:strVal val="visible"/>
                                      </p:to>
                                    </p:set>
                                    <p:animEffect transition="in" filter="fade">
                                      <p:cBhvr>
                                        <p:cTn id="220" dur="200"/>
                                        <p:tgtEl>
                                          <p:spTgt spid="1025096"/>
                                        </p:tgtEl>
                                      </p:cBhvr>
                                    </p:animEffect>
                                  </p:childTnLst>
                                </p:cTn>
                              </p:par>
                            </p:childTnLst>
                          </p:cTn>
                        </p:par>
                        <p:par>
                          <p:cTn id="221" fill="hold" nodeType="afterGroup">
                            <p:stCondLst>
                              <p:cond delay="2100"/>
                            </p:stCondLst>
                            <p:childTnLst>
                              <p:par>
                                <p:cTn id="222" presetID="10" presetClass="entr" presetSubtype="0" fill="hold" nodeType="afterEffect">
                                  <p:stCondLst>
                                    <p:cond delay="0"/>
                                  </p:stCondLst>
                                  <p:childTnLst>
                                    <p:set>
                                      <p:cBhvr>
                                        <p:cTn id="223" dur="1" fill="hold">
                                          <p:stCondLst>
                                            <p:cond delay="0"/>
                                          </p:stCondLst>
                                        </p:cTn>
                                        <p:tgtEl>
                                          <p:spTgt spid="1025097"/>
                                        </p:tgtEl>
                                        <p:attrNameLst>
                                          <p:attrName>style.visibility</p:attrName>
                                        </p:attrNameLst>
                                      </p:cBhvr>
                                      <p:to>
                                        <p:strVal val="visible"/>
                                      </p:to>
                                    </p:set>
                                    <p:animEffect transition="in" filter="fade">
                                      <p:cBhvr>
                                        <p:cTn id="224" dur="200"/>
                                        <p:tgtEl>
                                          <p:spTgt spid="1025097"/>
                                        </p:tgtEl>
                                      </p:cBhvr>
                                    </p:animEffect>
                                  </p:childTnLst>
                                </p:cTn>
                              </p:par>
                            </p:childTnLst>
                          </p:cTn>
                        </p:par>
                        <p:par>
                          <p:cTn id="225" fill="hold" nodeType="afterGroup">
                            <p:stCondLst>
                              <p:cond delay="2300"/>
                            </p:stCondLst>
                            <p:childTnLst>
                              <p:par>
                                <p:cTn id="226" presetID="10" presetClass="entr" presetSubtype="0" fill="hold" nodeType="afterEffect">
                                  <p:stCondLst>
                                    <p:cond delay="0"/>
                                  </p:stCondLst>
                                  <p:childTnLst>
                                    <p:set>
                                      <p:cBhvr>
                                        <p:cTn id="227" dur="1" fill="hold">
                                          <p:stCondLst>
                                            <p:cond delay="0"/>
                                          </p:stCondLst>
                                        </p:cTn>
                                        <p:tgtEl>
                                          <p:spTgt spid="1025101"/>
                                        </p:tgtEl>
                                        <p:attrNameLst>
                                          <p:attrName>style.visibility</p:attrName>
                                        </p:attrNameLst>
                                      </p:cBhvr>
                                      <p:to>
                                        <p:strVal val="visible"/>
                                      </p:to>
                                    </p:set>
                                    <p:animEffect transition="in" filter="fade">
                                      <p:cBhvr>
                                        <p:cTn id="228" dur="200"/>
                                        <p:tgtEl>
                                          <p:spTgt spid="1025101"/>
                                        </p:tgtEl>
                                      </p:cBhvr>
                                    </p:animEffect>
                                  </p:childTnLst>
                                </p:cTn>
                              </p:par>
                            </p:childTnLst>
                          </p:cTn>
                        </p:par>
                        <p:par>
                          <p:cTn id="229" fill="hold" nodeType="afterGroup">
                            <p:stCondLst>
                              <p:cond delay="2500"/>
                            </p:stCondLst>
                            <p:childTnLst>
                              <p:par>
                                <p:cTn id="230" presetID="12" presetClass="entr" presetSubtype="2" fill="hold" grpId="0" nodeType="afterEffect">
                                  <p:stCondLst>
                                    <p:cond delay="500"/>
                                  </p:stCondLst>
                                  <p:childTnLst>
                                    <p:set>
                                      <p:cBhvr>
                                        <p:cTn id="231" dur="1" fill="hold">
                                          <p:stCondLst>
                                            <p:cond delay="0"/>
                                          </p:stCondLst>
                                        </p:cTn>
                                        <p:tgtEl>
                                          <p:spTgt spid="1025088"/>
                                        </p:tgtEl>
                                        <p:attrNameLst>
                                          <p:attrName>style.visibility</p:attrName>
                                        </p:attrNameLst>
                                      </p:cBhvr>
                                      <p:to>
                                        <p:strVal val="visible"/>
                                      </p:to>
                                    </p:set>
                                    <p:animEffect transition="in" filter="slide(fromRight)">
                                      <p:cBhvr>
                                        <p:cTn id="232" dur="500"/>
                                        <p:tgtEl>
                                          <p:spTgt spid="1025088"/>
                                        </p:tgtEl>
                                      </p:cBhvr>
                                    </p:animEffect>
                                  </p:childTnLst>
                                </p:cTn>
                              </p:par>
                            </p:childTnLst>
                          </p:cTn>
                        </p:par>
                        <p:par>
                          <p:cTn id="233" fill="hold" nodeType="afterGroup">
                            <p:stCondLst>
                              <p:cond delay="3500"/>
                            </p:stCondLst>
                            <p:childTnLst>
                              <p:par>
                                <p:cTn id="234" presetID="63" presetClass="path" presetSubtype="0" accel="50000" decel="50000" fill="hold" nodeType="afterEffect">
                                  <p:stCondLst>
                                    <p:cond delay="0"/>
                                  </p:stCondLst>
                                  <p:childTnLst>
                                    <p:animMotion origin="layout" path="M 3.88889E-6 4.2378E-6 L 0.17934 -0.00486 " pathEditMode="relative" rAng="0" ptsTypes="AA">
                                      <p:cBhvr>
                                        <p:cTn id="235" dur="2000" fill="hold"/>
                                        <p:tgtEl>
                                          <p:spTgt spid="1025093"/>
                                        </p:tgtEl>
                                        <p:attrNameLst>
                                          <p:attrName>ppt_x</p:attrName>
                                          <p:attrName>ppt_y</p:attrName>
                                        </p:attrNameLst>
                                      </p:cBhvr>
                                      <p:rCtr x="8958" y="-254"/>
                                    </p:animMotion>
                                  </p:childTnLst>
                                </p:cTn>
                              </p:par>
                              <p:par>
                                <p:cTn id="236" presetID="63" presetClass="path" presetSubtype="0" accel="50000" decel="50000" fill="hold" nodeType="withEffect">
                                  <p:stCondLst>
                                    <p:cond delay="0"/>
                                  </p:stCondLst>
                                  <p:childTnLst>
                                    <p:animMotion origin="layout" path="M -3.33333E-6 -2.75966E-6 L 0.17448 -0.00879 " pathEditMode="relative" rAng="0" ptsTypes="AA">
                                      <p:cBhvr>
                                        <p:cTn id="237" dur="2000" fill="hold"/>
                                        <p:tgtEl>
                                          <p:spTgt spid="1025094"/>
                                        </p:tgtEl>
                                        <p:attrNameLst>
                                          <p:attrName>ppt_x</p:attrName>
                                          <p:attrName>ppt_y</p:attrName>
                                        </p:attrNameLst>
                                      </p:cBhvr>
                                      <p:rCtr x="8715" y="-440"/>
                                    </p:animMotion>
                                  </p:childTnLst>
                                </p:cTn>
                              </p:par>
                              <p:par>
                                <p:cTn id="238" presetID="63" presetClass="path" presetSubtype="0" accel="50000" decel="50000" fill="hold" nodeType="withEffect">
                                  <p:stCondLst>
                                    <p:cond delay="0"/>
                                  </p:stCondLst>
                                  <p:childTnLst>
                                    <p:animMotion origin="layout" path="M 1.11111E-6 -3.1529E-6 L 0.17413 -0.01341 " pathEditMode="relative" rAng="0" ptsTypes="AA">
                                      <p:cBhvr>
                                        <p:cTn id="239" dur="2000" fill="hold"/>
                                        <p:tgtEl>
                                          <p:spTgt spid="1025097"/>
                                        </p:tgtEl>
                                        <p:attrNameLst>
                                          <p:attrName>ppt_x</p:attrName>
                                          <p:attrName>ppt_y</p:attrName>
                                        </p:attrNameLst>
                                      </p:cBhvr>
                                      <p:rCtr x="8698" y="-671"/>
                                    </p:animMotion>
                                  </p:childTnLst>
                                </p:cTn>
                              </p:par>
                              <p:par>
                                <p:cTn id="240" presetID="10" presetClass="exit" presetSubtype="0" fill="hold" nodeType="withEffect">
                                  <p:stCondLst>
                                    <p:cond delay="0"/>
                                  </p:stCondLst>
                                  <p:childTnLst>
                                    <p:animEffect transition="out" filter="fade">
                                      <p:cBhvr>
                                        <p:cTn id="241" dur="2000"/>
                                        <p:tgtEl>
                                          <p:spTgt spid="1025093"/>
                                        </p:tgtEl>
                                      </p:cBhvr>
                                    </p:animEffect>
                                    <p:set>
                                      <p:cBhvr>
                                        <p:cTn id="242" dur="1" fill="hold">
                                          <p:stCondLst>
                                            <p:cond delay="1999"/>
                                          </p:stCondLst>
                                        </p:cTn>
                                        <p:tgtEl>
                                          <p:spTgt spid="1025093"/>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2000"/>
                                        <p:tgtEl>
                                          <p:spTgt spid="1025094"/>
                                        </p:tgtEl>
                                      </p:cBhvr>
                                    </p:animEffect>
                                    <p:set>
                                      <p:cBhvr>
                                        <p:cTn id="245" dur="1" fill="hold">
                                          <p:stCondLst>
                                            <p:cond delay="1999"/>
                                          </p:stCondLst>
                                        </p:cTn>
                                        <p:tgtEl>
                                          <p:spTgt spid="1025094"/>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2000"/>
                                        <p:tgtEl>
                                          <p:spTgt spid="1025097"/>
                                        </p:tgtEl>
                                      </p:cBhvr>
                                    </p:animEffect>
                                    <p:set>
                                      <p:cBhvr>
                                        <p:cTn id="248" dur="1" fill="hold">
                                          <p:stCondLst>
                                            <p:cond delay="1999"/>
                                          </p:stCondLst>
                                        </p:cTn>
                                        <p:tgtEl>
                                          <p:spTgt spid="1025097"/>
                                        </p:tgtEl>
                                        <p:attrNameLst>
                                          <p:attrName>style.visibility</p:attrName>
                                        </p:attrNameLst>
                                      </p:cBhvr>
                                      <p:to>
                                        <p:strVal val="hidden"/>
                                      </p:to>
                                    </p:set>
                                  </p:childTnLst>
                                </p:cTn>
                              </p:par>
                              <p:par>
                                <p:cTn id="249" presetID="10" presetClass="entr" presetSubtype="0" fill="hold" nodeType="withEffect">
                                  <p:stCondLst>
                                    <p:cond delay="500"/>
                                  </p:stCondLst>
                                  <p:childTnLst>
                                    <p:set>
                                      <p:cBhvr>
                                        <p:cTn id="250" dur="1" fill="hold">
                                          <p:stCondLst>
                                            <p:cond delay="0"/>
                                          </p:stCondLst>
                                        </p:cTn>
                                        <p:tgtEl>
                                          <p:spTgt spid="1025063"/>
                                        </p:tgtEl>
                                        <p:attrNameLst>
                                          <p:attrName>style.visibility</p:attrName>
                                        </p:attrNameLst>
                                      </p:cBhvr>
                                      <p:to>
                                        <p:strVal val="visible"/>
                                      </p:to>
                                    </p:set>
                                    <p:animEffect transition="in" filter="fade">
                                      <p:cBhvr>
                                        <p:cTn id="251" dur="2000"/>
                                        <p:tgtEl>
                                          <p:spTgt spid="1025063"/>
                                        </p:tgtEl>
                                      </p:cBhvr>
                                    </p:animEffect>
                                  </p:childTnLst>
                                </p:cTn>
                              </p:par>
                              <p:par>
                                <p:cTn id="252" presetID="10" presetClass="entr" presetSubtype="0" fill="hold" nodeType="withEffect">
                                  <p:stCondLst>
                                    <p:cond delay="500"/>
                                  </p:stCondLst>
                                  <p:childTnLst>
                                    <p:set>
                                      <p:cBhvr>
                                        <p:cTn id="253" dur="1" fill="hold">
                                          <p:stCondLst>
                                            <p:cond delay="0"/>
                                          </p:stCondLst>
                                        </p:cTn>
                                        <p:tgtEl>
                                          <p:spTgt spid="1025076"/>
                                        </p:tgtEl>
                                        <p:attrNameLst>
                                          <p:attrName>style.visibility</p:attrName>
                                        </p:attrNameLst>
                                      </p:cBhvr>
                                      <p:to>
                                        <p:strVal val="visible"/>
                                      </p:to>
                                    </p:set>
                                    <p:animEffect transition="in" filter="fade">
                                      <p:cBhvr>
                                        <p:cTn id="254" dur="2000"/>
                                        <p:tgtEl>
                                          <p:spTgt spid="1025076"/>
                                        </p:tgtEl>
                                      </p:cBhvr>
                                    </p:animEffect>
                                  </p:childTnLst>
                                </p:cTn>
                              </p:par>
                              <p:par>
                                <p:cTn id="255" presetID="10" presetClass="entr" presetSubtype="0" fill="hold" nodeType="withEffect">
                                  <p:stCondLst>
                                    <p:cond delay="500"/>
                                  </p:stCondLst>
                                  <p:childTnLst>
                                    <p:set>
                                      <p:cBhvr>
                                        <p:cTn id="256" dur="1" fill="hold">
                                          <p:stCondLst>
                                            <p:cond delay="0"/>
                                          </p:stCondLst>
                                        </p:cTn>
                                        <p:tgtEl>
                                          <p:spTgt spid="1025077"/>
                                        </p:tgtEl>
                                        <p:attrNameLst>
                                          <p:attrName>style.visibility</p:attrName>
                                        </p:attrNameLst>
                                      </p:cBhvr>
                                      <p:to>
                                        <p:strVal val="visible"/>
                                      </p:to>
                                    </p:set>
                                    <p:animEffect transition="in" filter="fade">
                                      <p:cBhvr>
                                        <p:cTn id="257" dur="2000"/>
                                        <p:tgtEl>
                                          <p:spTgt spid="1025077"/>
                                        </p:tgtEl>
                                      </p:cBhvr>
                                    </p:animEffect>
                                  </p:childTnLst>
                                </p:cTn>
                              </p:par>
                              <p:par>
                                <p:cTn id="258" presetID="63" presetClass="path" presetSubtype="0" accel="50000" decel="50000" fill="hold" nodeType="withEffect">
                                  <p:stCondLst>
                                    <p:cond delay="500"/>
                                  </p:stCondLst>
                                  <p:childTnLst>
                                    <p:animMotion origin="layout" path="M 0 0  L 0.25 0  E" pathEditMode="relative" ptsTypes="">
                                      <p:cBhvr>
                                        <p:cTn id="259" dur="2000" fill="hold"/>
                                        <p:tgtEl>
                                          <p:spTgt spid="1025101"/>
                                        </p:tgtEl>
                                        <p:attrNameLst>
                                          <p:attrName>ppt_x</p:attrName>
                                          <p:attrName>ppt_y</p:attrName>
                                        </p:attrNameLst>
                                      </p:cBhvr>
                                    </p:animMotion>
                                  </p:childTnLst>
                                </p:cTn>
                              </p:par>
                              <p:par>
                                <p:cTn id="260" presetID="63" presetClass="path" presetSubtype="0" accel="50000" decel="50000" fill="hold" nodeType="withEffect">
                                  <p:stCondLst>
                                    <p:cond delay="500"/>
                                  </p:stCondLst>
                                  <p:childTnLst>
                                    <p:animMotion origin="layout" path="M 0 0  L 0.25 0  E" pathEditMode="relative" ptsTypes="">
                                      <p:cBhvr>
                                        <p:cTn id="261" dur="2000" fill="hold"/>
                                        <p:tgtEl>
                                          <p:spTgt spid="1025098"/>
                                        </p:tgtEl>
                                        <p:attrNameLst>
                                          <p:attrName>ppt_x</p:attrName>
                                          <p:attrName>ppt_y</p:attrName>
                                        </p:attrNameLst>
                                      </p:cBhvr>
                                    </p:animMotion>
                                  </p:childTnLst>
                                </p:cTn>
                              </p:par>
                              <p:par>
                                <p:cTn id="262" presetID="10" presetClass="exit" presetSubtype="0" fill="hold" nodeType="withEffect">
                                  <p:stCondLst>
                                    <p:cond delay="500"/>
                                  </p:stCondLst>
                                  <p:childTnLst>
                                    <p:animEffect transition="out" filter="fade">
                                      <p:cBhvr>
                                        <p:cTn id="263" dur="2000"/>
                                        <p:tgtEl>
                                          <p:spTgt spid="1025101"/>
                                        </p:tgtEl>
                                      </p:cBhvr>
                                    </p:animEffect>
                                    <p:set>
                                      <p:cBhvr>
                                        <p:cTn id="264" dur="1" fill="hold">
                                          <p:stCondLst>
                                            <p:cond delay="1999"/>
                                          </p:stCondLst>
                                        </p:cTn>
                                        <p:tgtEl>
                                          <p:spTgt spid="1025101"/>
                                        </p:tgtEl>
                                        <p:attrNameLst>
                                          <p:attrName>style.visibility</p:attrName>
                                        </p:attrNameLst>
                                      </p:cBhvr>
                                      <p:to>
                                        <p:strVal val="hidden"/>
                                      </p:to>
                                    </p:set>
                                  </p:childTnLst>
                                </p:cTn>
                              </p:par>
                              <p:par>
                                <p:cTn id="265" presetID="10" presetClass="exit" presetSubtype="0" fill="hold" nodeType="withEffect">
                                  <p:stCondLst>
                                    <p:cond delay="500"/>
                                  </p:stCondLst>
                                  <p:childTnLst>
                                    <p:animEffect transition="out" filter="fade">
                                      <p:cBhvr>
                                        <p:cTn id="266" dur="2000"/>
                                        <p:tgtEl>
                                          <p:spTgt spid="1025098"/>
                                        </p:tgtEl>
                                      </p:cBhvr>
                                    </p:animEffect>
                                    <p:set>
                                      <p:cBhvr>
                                        <p:cTn id="267" dur="1" fill="hold">
                                          <p:stCondLst>
                                            <p:cond delay="1999"/>
                                          </p:stCondLst>
                                        </p:cTn>
                                        <p:tgtEl>
                                          <p:spTgt spid="1025098"/>
                                        </p:tgtEl>
                                        <p:attrNameLst>
                                          <p:attrName>style.visibility</p:attrName>
                                        </p:attrNameLst>
                                      </p:cBhvr>
                                      <p:to>
                                        <p:strVal val="hidden"/>
                                      </p:to>
                                    </p:set>
                                  </p:childTnLst>
                                </p:cTn>
                              </p:par>
                            </p:childTnLst>
                          </p:cTn>
                        </p:par>
                        <p:par>
                          <p:cTn id="268" fill="hold" nodeType="afterGroup">
                            <p:stCondLst>
                              <p:cond delay="6000"/>
                            </p:stCondLst>
                            <p:childTnLst>
                              <p:par>
                                <p:cTn id="269" presetID="64" presetClass="path" presetSubtype="0" accel="50000" decel="50000" fill="hold" nodeType="afterEffect">
                                  <p:stCondLst>
                                    <p:cond delay="0"/>
                                  </p:stCondLst>
                                  <p:childTnLst>
                                    <p:animMotion origin="layout" path="M 3.61111E-6 1.78811E-6 L -0.09653 -0.42748 " pathEditMode="relative" rAng="0" ptsTypes="AA">
                                      <p:cBhvr>
                                        <p:cTn id="270" dur="2000" fill="hold"/>
                                        <p:tgtEl>
                                          <p:spTgt spid="1025063"/>
                                        </p:tgtEl>
                                        <p:attrNameLst>
                                          <p:attrName>ppt_x</p:attrName>
                                          <p:attrName>ppt_y</p:attrName>
                                        </p:attrNameLst>
                                      </p:cBhvr>
                                      <p:rCtr x="-4826" y="-21374"/>
                                    </p:animMotion>
                                  </p:childTnLst>
                                </p:cTn>
                              </p:par>
                              <p:par>
                                <p:cTn id="271" presetID="64" presetClass="path" presetSubtype="0" accel="50000" decel="50000" fill="hold" nodeType="withEffect">
                                  <p:stCondLst>
                                    <p:cond delay="0"/>
                                  </p:stCondLst>
                                  <p:childTnLst>
                                    <p:animMotion origin="layout" path="M -2.5E-6 -2.56766E-6 L 0.12275 -0.39232 " pathEditMode="relative" rAng="0" ptsTypes="AA">
                                      <p:cBhvr>
                                        <p:cTn id="272" dur="2000" fill="hold"/>
                                        <p:tgtEl>
                                          <p:spTgt spid="1025076"/>
                                        </p:tgtEl>
                                        <p:attrNameLst>
                                          <p:attrName>ppt_x</p:attrName>
                                          <p:attrName>ppt_y</p:attrName>
                                        </p:attrNameLst>
                                      </p:cBhvr>
                                      <p:rCtr x="6128" y="-19616"/>
                                    </p:animMotion>
                                  </p:childTnLst>
                                </p:cTn>
                              </p:par>
                            </p:childTnLst>
                          </p:cTn>
                        </p:par>
                        <p:par>
                          <p:cTn id="273" fill="hold" nodeType="afterGroup">
                            <p:stCondLst>
                              <p:cond delay="8000"/>
                            </p:stCondLst>
                            <p:childTnLst>
                              <p:par>
                                <p:cTn id="274" presetID="20" presetClass="entr" presetSubtype="0" fill="hold" grpId="0" nodeType="afterEffect">
                                  <p:stCondLst>
                                    <p:cond delay="0"/>
                                  </p:stCondLst>
                                  <p:childTnLst>
                                    <p:set>
                                      <p:cBhvr>
                                        <p:cTn id="275" dur="1" fill="hold">
                                          <p:stCondLst>
                                            <p:cond delay="0"/>
                                          </p:stCondLst>
                                        </p:cTn>
                                        <p:tgtEl>
                                          <p:spTgt spid="1025072"/>
                                        </p:tgtEl>
                                        <p:attrNameLst>
                                          <p:attrName>style.visibility</p:attrName>
                                        </p:attrNameLst>
                                      </p:cBhvr>
                                      <p:to>
                                        <p:strVal val="visible"/>
                                      </p:to>
                                    </p:set>
                                    <p:animEffect transition="in" filter="wedge">
                                      <p:cBhvr>
                                        <p:cTn id="276" dur="500"/>
                                        <p:tgtEl>
                                          <p:spTgt spid="1025072"/>
                                        </p:tgtEl>
                                      </p:cBhvr>
                                    </p:animEffect>
                                  </p:childTnLst>
                                </p:cTn>
                              </p:par>
                              <p:par>
                                <p:cTn id="277" presetID="20" presetClass="entr" presetSubtype="0" fill="hold" grpId="0" nodeType="withEffect">
                                  <p:stCondLst>
                                    <p:cond delay="0"/>
                                  </p:stCondLst>
                                  <p:childTnLst>
                                    <p:set>
                                      <p:cBhvr>
                                        <p:cTn id="278" dur="1" fill="hold">
                                          <p:stCondLst>
                                            <p:cond delay="0"/>
                                          </p:stCondLst>
                                        </p:cTn>
                                        <p:tgtEl>
                                          <p:spTgt spid="1025073"/>
                                        </p:tgtEl>
                                        <p:attrNameLst>
                                          <p:attrName>style.visibility</p:attrName>
                                        </p:attrNameLst>
                                      </p:cBhvr>
                                      <p:to>
                                        <p:strVal val="visible"/>
                                      </p:to>
                                    </p:set>
                                    <p:animEffect transition="in" filter="wedge">
                                      <p:cBhvr>
                                        <p:cTn id="279" dur="500"/>
                                        <p:tgtEl>
                                          <p:spTgt spid="1025073"/>
                                        </p:tgtEl>
                                      </p:cBhvr>
                                    </p:animEffect>
                                  </p:childTnLst>
                                </p:cTn>
                              </p:par>
                              <p:par>
                                <p:cTn id="280" presetID="20" presetClass="entr" presetSubtype="0" fill="hold" grpId="0" nodeType="withEffect">
                                  <p:stCondLst>
                                    <p:cond delay="0"/>
                                  </p:stCondLst>
                                  <p:childTnLst>
                                    <p:set>
                                      <p:cBhvr>
                                        <p:cTn id="281" dur="1" fill="hold">
                                          <p:stCondLst>
                                            <p:cond delay="0"/>
                                          </p:stCondLst>
                                        </p:cTn>
                                        <p:tgtEl>
                                          <p:spTgt spid="1025074"/>
                                        </p:tgtEl>
                                        <p:attrNameLst>
                                          <p:attrName>style.visibility</p:attrName>
                                        </p:attrNameLst>
                                      </p:cBhvr>
                                      <p:to>
                                        <p:strVal val="visible"/>
                                      </p:to>
                                    </p:set>
                                    <p:animEffect transition="in" filter="wedge">
                                      <p:cBhvr>
                                        <p:cTn id="282" dur="500"/>
                                        <p:tgtEl>
                                          <p:spTgt spid="1025074"/>
                                        </p:tgtEl>
                                      </p:cBhvr>
                                    </p:animEffect>
                                  </p:childTnLst>
                                </p:cTn>
                              </p:par>
                              <p:par>
                                <p:cTn id="283" presetID="35" presetClass="emph" presetSubtype="0" repeatCount="5000" fill="hold" grpId="1" nodeType="withEffect">
                                  <p:stCondLst>
                                    <p:cond delay="0"/>
                                  </p:stCondLst>
                                  <p:childTnLst>
                                    <p:anim calcmode="discrete" valueType="str">
                                      <p:cBhvr>
                                        <p:cTn id="284" dur="1000" fill="hold"/>
                                        <p:tgtEl>
                                          <p:spTgt spid="1025072"/>
                                        </p:tgtEl>
                                        <p:attrNameLst>
                                          <p:attrName>style.visibility</p:attrName>
                                        </p:attrNameLst>
                                      </p:cBhvr>
                                      <p:tavLst>
                                        <p:tav tm="0">
                                          <p:val>
                                            <p:strVal val="hidden"/>
                                          </p:val>
                                        </p:tav>
                                        <p:tav tm="50000">
                                          <p:val>
                                            <p:strVal val="visible"/>
                                          </p:val>
                                        </p:tav>
                                      </p:tavLst>
                                    </p:anim>
                                  </p:childTnLst>
                                </p:cTn>
                              </p:par>
                              <p:par>
                                <p:cTn id="285" presetID="7" presetClass="emph" presetSubtype="2" repeatCount="5000" accel="50000" decel="50000" fill="hold" nodeType="withEffect">
                                  <p:stCondLst>
                                    <p:cond delay="0"/>
                                  </p:stCondLst>
                                  <p:childTnLst>
                                    <p:animClr clrSpc="rgb" dir="cw">
                                      <p:cBhvr>
                                        <p:cTn id="286" dur="2000" fill="hold"/>
                                        <p:tgtEl>
                                          <p:spTgt spid="1025073"/>
                                        </p:tgtEl>
                                        <p:attrNameLst>
                                          <p:attrName>stroke.color</p:attrName>
                                        </p:attrNameLst>
                                      </p:cBhvr>
                                      <p:to>
                                        <a:srgbClr val="8E001C"/>
                                      </p:to>
                                    </p:animClr>
                                    <p:set>
                                      <p:cBhvr>
                                        <p:cTn id="287" dur="2000" fill="hold"/>
                                        <p:tgtEl>
                                          <p:spTgt spid="1025073"/>
                                        </p:tgtEl>
                                        <p:attrNameLst>
                                          <p:attrName>stroke.on</p:attrName>
                                        </p:attrNameLst>
                                      </p:cBhvr>
                                      <p:to>
                                        <p:strVal val="true"/>
                                      </p:to>
                                    </p:set>
                                  </p:childTnLst>
                                </p:cTn>
                              </p:par>
                              <p:par>
                                <p:cTn id="288" presetID="7" presetClass="emph" presetSubtype="2" repeatCount="5000" accel="50000" decel="50000" fill="hold" nodeType="withEffect">
                                  <p:stCondLst>
                                    <p:cond delay="0"/>
                                  </p:stCondLst>
                                  <p:childTnLst>
                                    <p:animClr clrSpc="rgb" dir="cw">
                                      <p:cBhvr>
                                        <p:cTn id="289" dur="2000" fill="hold"/>
                                        <p:tgtEl>
                                          <p:spTgt spid="1025074"/>
                                        </p:tgtEl>
                                        <p:attrNameLst>
                                          <p:attrName>stroke.color</p:attrName>
                                        </p:attrNameLst>
                                      </p:cBhvr>
                                      <p:to>
                                        <a:srgbClr val="8E001C"/>
                                      </p:to>
                                    </p:animClr>
                                    <p:set>
                                      <p:cBhvr>
                                        <p:cTn id="290" dur="2000" fill="hold"/>
                                        <p:tgtEl>
                                          <p:spTgt spid="1025074"/>
                                        </p:tgtEl>
                                        <p:attrNameLst>
                                          <p:attrName>stroke.on</p:attrName>
                                        </p:attrNameLst>
                                      </p:cBhvr>
                                      <p:to>
                                        <p:strVal val="true"/>
                                      </p:to>
                                    </p:set>
                                  </p:childTnLst>
                                </p:cTn>
                              </p:par>
                              <p:par>
                                <p:cTn id="291" presetID="26" presetClass="emph" presetSubtype="0" repeatCount="5000" fill="hold" nodeType="withEffect">
                                  <p:stCondLst>
                                    <p:cond delay="0"/>
                                  </p:stCondLst>
                                  <p:childTnLst>
                                    <p:animEffect transition="out" filter="fade">
                                      <p:cBhvr>
                                        <p:cTn id="292" dur="2000" tmFilter="0, 0; .2, .5; .8, .5; 1, 0"/>
                                        <p:tgtEl>
                                          <p:spTgt spid="1025051"/>
                                        </p:tgtEl>
                                      </p:cBhvr>
                                    </p:animEffect>
                                    <p:animScale>
                                      <p:cBhvr>
                                        <p:cTn id="293" dur="1000" autoRev="1" fill="hold"/>
                                        <p:tgtEl>
                                          <p:spTgt spid="1025051"/>
                                        </p:tgtEl>
                                      </p:cBhvr>
                                      <p:by x="105000" y="105000"/>
                                    </p:animScale>
                                  </p:childTnLst>
                                </p:cTn>
                              </p:par>
                              <p:par>
                                <p:cTn id="294" presetID="32" presetClass="emph" presetSubtype="0" repeatCount="5000" fill="hold" nodeType="withEffect">
                                  <p:stCondLst>
                                    <p:cond delay="0"/>
                                  </p:stCondLst>
                                  <p:childTnLst>
                                    <p:animClr clrSpc="rgb" dir="cw">
                                      <p:cBhvr override="childStyle">
                                        <p:cTn id="295" dur="100" fill="hold"/>
                                        <p:tgtEl>
                                          <p:spTgt spid="1025052"/>
                                        </p:tgtEl>
                                        <p:attrNameLst>
                                          <p:attrName>style.color</p:attrName>
                                        </p:attrNameLst>
                                      </p:cBhvr>
                                      <p:to>
                                        <a:schemeClr val="accent1"/>
                                      </p:to>
                                    </p:animClr>
                                    <p:animClr clrSpc="rgb" dir="cw">
                                      <p:cBhvr>
                                        <p:cTn id="296" dur="100" fill="hold"/>
                                        <p:tgtEl>
                                          <p:spTgt spid="1025052"/>
                                        </p:tgtEl>
                                        <p:attrNameLst>
                                          <p:attrName>fillcolor</p:attrName>
                                        </p:attrNameLst>
                                      </p:cBhvr>
                                      <p:to>
                                        <a:schemeClr val="accent1"/>
                                      </p:to>
                                    </p:animClr>
                                    <p:set>
                                      <p:cBhvr>
                                        <p:cTn id="297" dur="100" fill="hold"/>
                                        <p:tgtEl>
                                          <p:spTgt spid="1025052"/>
                                        </p:tgtEl>
                                        <p:attrNameLst>
                                          <p:attrName>fill.type</p:attrName>
                                        </p:attrNameLst>
                                      </p:cBhvr>
                                      <p:to>
                                        <p:strVal val="solid"/>
                                      </p:to>
                                    </p:set>
                                    <p:set>
                                      <p:cBhvr>
                                        <p:cTn id="298" dur="100" fill="hold"/>
                                        <p:tgtEl>
                                          <p:spTgt spid="1025052"/>
                                        </p:tgtEl>
                                        <p:attrNameLst>
                                          <p:attrName>fill.on</p:attrName>
                                        </p:attrNameLst>
                                      </p:cBhvr>
                                      <p:to>
                                        <p:strVal val="true"/>
                                      </p:to>
                                    </p:set>
                                    <p:animRot by="120000">
                                      <p:cBhvr>
                                        <p:cTn id="299" dur="100" fill="hold">
                                          <p:stCondLst>
                                            <p:cond delay="0"/>
                                          </p:stCondLst>
                                        </p:cTn>
                                        <p:tgtEl>
                                          <p:spTgt spid="1025052"/>
                                        </p:tgtEl>
                                        <p:attrNameLst>
                                          <p:attrName>r</p:attrName>
                                        </p:attrNameLst>
                                      </p:cBhvr>
                                    </p:animRot>
                                    <p:animRot by="-240000">
                                      <p:cBhvr>
                                        <p:cTn id="300" dur="200" fill="hold">
                                          <p:stCondLst>
                                            <p:cond delay="200"/>
                                          </p:stCondLst>
                                        </p:cTn>
                                        <p:tgtEl>
                                          <p:spTgt spid="1025052"/>
                                        </p:tgtEl>
                                        <p:attrNameLst>
                                          <p:attrName>r</p:attrName>
                                        </p:attrNameLst>
                                      </p:cBhvr>
                                    </p:animRot>
                                    <p:animRot by="240000">
                                      <p:cBhvr>
                                        <p:cTn id="301" dur="200" fill="hold">
                                          <p:stCondLst>
                                            <p:cond delay="400"/>
                                          </p:stCondLst>
                                        </p:cTn>
                                        <p:tgtEl>
                                          <p:spTgt spid="1025052"/>
                                        </p:tgtEl>
                                        <p:attrNameLst>
                                          <p:attrName>r</p:attrName>
                                        </p:attrNameLst>
                                      </p:cBhvr>
                                    </p:animRot>
                                    <p:animRot by="-240000">
                                      <p:cBhvr>
                                        <p:cTn id="302" dur="200" fill="hold">
                                          <p:stCondLst>
                                            <p:cond delay="600"/>
                                          </p:stCondLst>
                                        </p:cTn>
                                        <p:tgtEl>
                                          <p:spTgt spid="1025052"/>
                                        </p:tgtEl>
                                        <p:attrNameLst>
                                          <p:attrName>r</p:attrName>
                                        </p:attrNameLst>
                                      </p:cBhvr>
                                    </p:animRot>
                                    <p:animRot by="120000">
                                      <p:cBhvr>
                                        <p:cTn id="303" dur="200" fill="hold">
                                          <p:stCondLst>
                                            <p:cond delay="800"/>
                                          </p:stCondLst>
                                        </p:cTn>
                                        <p:tgtEl>
                                          <p:spTgt spid="1025052"/>
                                        </p:tgtEl>
                                        <p:attrNameLst>
                                          <p:attrName>r</p:attrName>
                                        </p:attrNameLst>
                                      </p:cBhvr>
                                    </p:animRo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22" presetClass="entr" presetSubtype="8" fill="hold" grpId="0" nodeType="clickEffect">
                                  <p:stCondLst>
                                    <p:cond delay="0"/>
                                  </p:stCondLst>
                                  <p:childTnLst>
                                    <p:set>
                                      <p:cBhvr>
                                        <p:cTn id="307" dur="1" fill="hold">
                                          <p:stCondLst>
                                            <p:cond delay="0"/>
                                          </p:stCondLst>
                                        </p:cTn>
                                        <p:tgtEl>
                                          <p:spTgt spid="1025081"/>
                                        </p:tgtEl>
                                        <p:attrNameLst>
                                          <p:attrName>style.visibility</p:attrName>
                                        </p:attrNameLst>
                                      </p:cBhvr>
                                      <p:to>
                                        <p:strVal val="visible"/>
                                      </p:to>
                                    </p:set>
                                    <p:animEffect transition="in" filter="wipe(left)">
                                      <p:cBhvr>
                                        <p:cTn id="308" dur="1000"/>
                                        <p:tgtEl>
                                          <p:spTgt spid="1025081"/>
                                        </p:tgtEl>
                                      </p:cBhvr>
                                    </p:animEffect>
                                  </p:childTnLst>
                                </p:cTn>
                              </p:par>
                            </p:childTnLst>
                          </p:cTn>
                        </p:par>
                        <p:par>
                          <p:cTn id="309" fill="hold" nodeType="afterGroup">
                            <p:stCondLst>
                              <p:cond delay="1000"/>
                            </p:stCondLst>
                            <p:childTnLst>
                              <p:par>
                                <p:cTn id="310" presetID="22" presetClass="entr" presetSubtype="2" fill="hold" grpId="0" nodeType="afterEffect">
                                  <p:stCondLst>
                                    <p:cond delay="0"/>
                                  </p:stCondLst>
                                  <p:childTnLst>
                                    <p:set>
                                      <p:cBhvr>
                                        <p:cTn id="311" dur="1" fill="hold">
                                          <p:stCondLst>
                                            <p:cond delay="0"/>
                                          </p:stCondLst>
                                        </p:cTn>
                                        <p:tgtEl>
                                          <p:spTgt spid="1025082"/>
                                        </p:tgtEl>
                                        <p:attrNameLst>
                                          <p:attrName>style.visibility</p:attrName>
                                        </p:attrNameLst>
                                      </p:cBhvr>
                                      <p:to>
                                        <p:strVal val="visible"/>
                                      </p:to>
                                    </p:set>
                                    <p:animEffect transition="in" filter="wipe(right)">
                                      <p:cBhvr>
                                        <p:cTn id="312" dur="1000"/>
                                        <p:tgtEl>
                                          <p:spTgt spid="1025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6" grpId="0" animBg="1"/>
      <p:bldP spid="1025027" grpId="0"/>
      <p:bldP spid="1025032" grpId="0" animBg="1"/>
      <p:bldP spid="1025033" grpId="0"/>
      <p:bldP spid="1025034" grpId="0" animBg="1"/>
      <p:bldP spid="1025039" grpId="0" animBg="1"/>
      <p:bldP spid="1025040" grpId="0" animBg="1"/>
      <p:bldP spid="1025041" grpId="0" animBg="1"/>
      <p:bldP spid="1025042" grpId="0"/>
      <p:bldP spid="1025044" grpId="0"/>
      <p:bldP spid="1025045" grpId="0" animBg="1"/>
      <p:bldP spid="1025046" grpId="0" animBg="1"/>
      <p:bldP spid="1025047" grpId="0" animBg="1"/>
      <p:bldP spid="1025048" grpId="0" animBg="1"/>
      <p:bldP spid="1025049" grpId="0" animBg="1"/>
      <p:bldP spid="1025053" grpId="0" animBg="1"/>
      <p:bldP spid="1025054" grpId="0" animBg="1"/>
      <p:bldP spid="1025055" grpId="0" animBg="1"/>
      <p:bldP spid="1025056" grpId="0" animBg="1"/>
      <p:bldP spid="1025057" grpId="0" animBg="1"/>
      <p:bldP spid="1025058" grpId="0" animBg="1"/>
      <p:bldP spid="1025067" grpId="0"/>
      <p:bldP spid="1025072" grpId="0" animBg="1"/>
      <p:bldP spid="1025072" grpId="1" animBg="1"/>
      <p:bldP spid="1025073" grpId="0" animBg="1"/>
      <p:bldP spid="1025074" grpId="0" animBg="1"/>
      <p:bldP spid="1025081" grpId="0" animBg="1"/>
      <p:bldP spid="1025082" grpId="0" animBg="1"/>
      <p:bldP spid="1025083" grpId="0" animBg="1"/>
      <p:bldP spid="10250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Interoperabilidad</a:t>
            </a:r>
          </a:p>
        </p:txBody>
      </p:sp>
      <p:pic>
        <p:nvPicPr>
          <p:cNvPr id="5" name="Imagen 4"/>
          <p:cNvPicPr>
            <a:picLocks noChangeAspect="1"/>
          </p:cNvPicPr>
          <p:nvPr/>
        </p:nvPicPr>
        <p:blipFill>
          <a:blip r:embed="rId2"/>
          <a:stretch>
            <a:fillRect/>
          </a:stretch>
        </p:blipFill>
        <p:spPr>
          <a:xfrm>
            <a:off x="1900719" y="1341655"/>
            <a:ext cx="5840296" cy="3321717"/>
          </a:xfrm>
          <a:prstGeom prst="rect">
            <a:avLst/>
          </a:prstGeom>
        </p:spPr>
      </p:pic>
      <p:sp>
        <p:nvSpPr>
          <p:cNvPr id="6" name="Rectángulo 5"/>
          <p:cNvSpPr/>
          <p:nvPr/>
        </p:nvSpPr>
        <p:spPr>
          <a:xfrm>
            <a:off x="3246634" y="2825393"/>
            <a:ext cx="996593" cy="339047"/>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169318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118176" y="2109451"/>
            <a:ext cx="1882316" cy="2851730"/>
          </a:xfrm>
          <a:prstGeom prst="rect">
            <a:avLst/>
          </a:prstGeom>
          <a:solidFill>
            <a:srgbClr val="FFFFFF"/>
          </a:solidFill>
          <a:ln w="28575" cap="flat" cmpd="sng" algn="ctr">
            <a:solidFill>
              <a:schemeClr val="accent1"/>
            </a:solidFill>
            <a:prstDash val="solid"/>
            <a:miter lim="800000"/>
          </a:ln>
          <a:effectLst/>
        </p:spPr>
        <p:txBody>
          <a:bodyPr rtlCol="0" anchor="ctr"/>
          <a:lstStyle/>
          <a:p>
            <a:pPr algn="ctr" defTabSz="685783">
              <a:defRPr/>
            </a:pPr>
            <a:endParaRPr lang="en-US" sz="1350" kern="0">
              <a:solidFill>
                <a:srgbClr val="FFFFFF"/>
              </a:solidFill>
              <a:latin typeface="Arial"/>
            </a:endParaRPr>
          </a:p>
        </p:txBody>
      </p:sp>
      <p:pic>
        <p:nvPicPr>
          <p:cNvPr id="57" name="Picture 56"/>
          <p:cNvPicPr/>
          <p:nvPr/>
        </p:nvPicPr>
        <p:blipFill>
          <a:blip r:embed="rId3"/>
          <a:stretch>
            <a:fillRect/>
          </a:stretch>
        </p:blipFill>
        <p:spPr>
          <a:xfrm>
            <a:off x="7134720" y="2962171"/>
            <a:ext cx="993401" cy="805261"/>
          </a:xfrm>
          <a:prstGeom prst="rect">
            <a:avLst/>
          </a:prstGeom>
        </p:spPr>
      </p:pic>
      <p:sp>
        <p:nvSpPr>
          <p:cNvPr id="36" name="Right Arrow 35"/>
          <p:cNvSpPr/>
          <p:nvPr/>
        </p:nvSpPr>
        <p:spPr>
          <a:xfrm>
            <a:off x="1769033" y="3077345"/>
            <a:ext cx="1766901" cy="890271"/>
          </a:xfrm>
          <a:prstGeom prst="rightArrow">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defTabSz="685783">
              <a:defRPr/>
            </a:pPr>
            <a:endParaRPr lang="en-US" sz="1350" kern="0">
              <a:solidFill>
                <a:srgbClr val="FFFFFF"/>
              </a:solidFill>
              <a:latin typeface="Arial"/>
            </a:endParaRPr>
          </a:p>
        </p:txBody>
      </p:sp>
      <p:sp>
        <p:nvSpPr>
          <p:cNvPr id="27" name="Rectangle 26"/>
          <p:cNvSpPr/>
          <p:nvPr/>
        </p:nvSpPr>
        <p:spPr>
          <a:xfrm>
            <a:off x="196847" y="2109451"/>
            <a:ext cx="1577340" cy="2851730"/>
          </a:xfrm>
          <a:prstGeom prst="rect">
            <a:avLst/>
          </a:prstGeom>
          <a:solidFill>
            <a:srgbClr val="FFFFFF"/>
          </a:solidFill>
          <a:ln w="28575" cap="flat" cmpd="sng" algn="ctr">
            <a:solidFill>
              <a:srgbClr val="1B75BC">
                <a:lumMod val="40000"/>
                <a:lumOff val="60000"/>
              </a:srgbClr>
            </a:solidFill>
            <a:prstDash val="solid"/>
            <a:miter lim="800000"/>
          </a:ln>
          <a:effectLst/>
        </p:spPr>
        <p:txBody>
          <a:bodyPr rtlCol="0" anchor="ctr"/>
          <a:lstStyle/>
          <a:p>
            <a:pPr algn="ctr" defTabSz="685783">
              <a:defRPr/>
            </a:pPr>
            <a:endParaRPr lang="en-US" sz="1350" kern="0">
              <a:solidFill>
                <a:srgbClr val="FFFFFF"/>
              </a:solidFill>
              <a:latin typeface="Arial"/>
            </a:endParaRPr>
          </a:p>
        </p:txBody>
      </p:sp>
      <p:sp>
        <p:nvSpPr>
          <p:cNvPr id="30" name="TextBox 29"/>
          <p:cNvSpPr txBox="1"/>
          <p:nvPr/>
        </p:nvSpPr>
        <p:spPr>
          <a:xfrm>
            <a:off x="196847" y="1703041"/>
            <a:ext cx="1577340" cy="354363"/>
          </a:xfrm>
          <a:prstGeom prst="rect">
            <a:avLst/>
          </a:prstGeom>
          <a:noFill/>
          <a:ln w="28575">
            <a:solidFill>
              <a:srgbClr val="1B75BC">
                <a:lumMod val="40000"/>
                <a:lumOff val="60000"/>
              </a:srgbClr>
            </a:solidFill>
          </a:ln>
        </p:spPr>
        <p:txBody>
          <a:bodyPr wrap="square" rtlCol="0" anchor="ctr">
            <a:noAutofit/>
          </a:bodyPr>
          <a:lstStyle/>
          <a:p>
            <a:pPr algn="ctr" defTabSz="685783">
              <a:defRPr/>
            </a:pPr>
            <a:r>
              <a:rPr lang="en-US" sz="1200" b="1" kern="0" dirty="0">
                <a:solidFill>
                  <a:srgbClr val="58595B"/>
                </a:solidFill>
                <a:latin typeface="Arial"/>
              </a:rPr>
              <a:t>Input</a:t>
            </a:r>
          </a:p>
        </p:txBody>
      </p:sp>
      <p:sp>
        <p:nvSpPr>
          <p:cNvPr id="31" name="TextBox 30"/>
          <p:cNvSpPr txBox="1"/>
          <p:nvPr/>
        </p:nvSpPr>
        <p:spPr>
          <a:xfrm>
            <a:off x="7118176" y="1700581"/>
            <a:ext cx="1884101" cy="356822"/>
          </a:xfrm>
          <a:prstGeom prst="rect">
            <a:avLst/>
          </a:prstGeom>
          <a:noFill/>
          <a:ln w="28575">
            <a:solidFill>
              <a:schemeClr val="accent1"/>
            </a:solidFill>
          </a:ln>
        </p:spPr>
        <p:txBody>
          <a:bodyPr wrap="square" rtlCol="0" anchor="ctr">
            <a:noAutofit/>
          </a:bodyPr>
          <a:lstStyle/>
          <a:p>
            <a:pPr algn="ctr" defTabSz="685783">
              <a:defRPr/>
            </a:pPr>
            <a:r>
              <a:rPr lang="en-US" sz="1100" b="1" kern="0" dirty="0">
                <a:solidFill>
                  <a:srgbClr val="58595B"/>
                </a:solidFill>
                <a:latin typeface="Arial"/>
              </a:rPr>
              <a:t>Output</a:t>
            </a:r>
          </a:p>
        </p:txBody>
      </p:sp>
      <p:pic>
        <p:nvPicPr>
          <p:cNvPr id="39" name="Picture 38" descr="data_tapes.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5465" y="4244607"/>
            <a:ext cx="524691" cy="407116"/>
          </a:xfrm>
          <a:prstGeom prst="rect">
            <a:avLst/>
          </a:prstGeom>
        </p:spPr>
      </p:pic>
      <p:pic>
        <p:nvPicPr>
          <p:cNvPr id="40" name="Picture 39" descr="documents.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2460" y="2362660"/>
            <a:ext cx="478028" cy="472053"/>
          </a:xfrm>
          <a:prstGeom prst="rect">
            <a:avLst/>
          </a:prstGeom>
        </p:spPr>
      </p:pic>
      <p:sp>
        <p:nvSpPr>
          <p:cNvPr id="41" name="TextBox 40"/>
          <p:cNvSpPr txBox="1"/>
          <p:nvPr/>
        </p:nvSpPr>
        <p:spPr>
          <a:xfrm>
            <a:off x="807177" y="4139264"/>
            <a:ext cx="1011871" cy="507831"/>
          </a:xfrm>
          <a:prstGeom prst="rect">
            <a:avLst/>
          </a:prstGeom>
          <a:noFill/>
        </p:spPr>
        <p:txBody>
          <a:bodyPr wrap="square" rtlCol="0">
            <a:spAutoFit/>
          </a:bodyPr>
          <a:lstStyle/>
          <a:p>
            <a:pPr algn="ctr" defTabSz="914378">
              <a:defRPr/>
            </a:pPr>
            <a:r>
              <a:rPr lang="en-US" sz="900" b="1" dirty="0">
                <a:solidFill>
                  <a:prstClr val="black">
                    <a:lumMod val="65000"/>
                    <a:lumOff val="35000"/>
                  </a:prstClr>
                </a:solidFill>
                <a:latin typeface="Arial"/>
              </a:rPr>
              <a:t>Restore Data from Tape (if needed)</a:t>
            </a:r>
          </a:p>
        </p:txBody>
      </p:sp>
      <p:sp>
        <p:nvSpPr>
          <p:cNvPr id="42" name="TextBox 41"/>
          <p:cNvSpPr txBox="1"/>
          <p:nvPr/>
        </p:nvSpPr>
        <p:spPr>
          <a:xfrm>
            <a:off x="838035" y="3175661"/>
            <a:ext cx="817074" cy="369332"/>
          </a:xfrm>
          <a:prstGeom prst="rect">
            <a:avLst/>
          </a:prstGeom>
          <a:noFill/>
        </p:spPr>
        <p:txBody>
          <a:bodyPr wrap="square" rtlCol="0">
            <a:spAutoFit/>
          </a:bodyPr>
          <a:lstStyle/>
          <a:p>
            <a:pPr algn="ctr" defTabSz="914378">
              <a:defRPr/>
            </a:pPr>
            <a:r>
              <a:rPr lang="en-US" sz="900" b="1" dirty="0">
                <a:solidFill>
                  <a:prstClr val="black">
                    <a:lumMod val="65000"/>
                    <a:lumOff val="35000"/>
                  </a:prstClr>
                </a:solidFill>
                <a:latin typeface="Arial"/>
              </a:rPr>
              <a:t>Ingest Digital Data</a:t>
            </a:r>
          </a:p>
        </p:txBody>
      </p:sp>
      <p:sp>
        <p:nvSpPr>
          <p:cNvPr id="43" name="TextBox 42"/>
          <p:cNvSpPr txBox="1"/>
          <p:nvPr/>
        </p:nvSpPr>
        <p:spPr>
          <a:xfrm>
            <a:off x="743240" y="2276960"/>
            <a:ext cx="999533" cy="369332"/>
          </a:xfrm>
          <a:prstGeom prst="rect">
            <a:avLst/>
          </a:prstGeom>
          <a:noFill/>
        </p:spPr>
        <p:txBody>
          <a:bodyPr wrap="square" rtlCol="0">
            <a:spAutoFit/>
          </a:bodyPr>
          <a:lstStyle/>
          <a:p>
            <a:pPr algn="ctr" defTabSz="914378">
              <a:defRPr/>
            </a:pPr>
            <a:r>
              <a:rPr lang="en-US" sz="900" b="1" dirty="0">
                <a:solidFill>
                  <a:prstClr val="black">
                    <a:lumMod val="65000"/>
                    <a:lumOff val="35000"/>
                  </a:prstClr>
                </a:solidFill>
                <a:latin typeface="Arial"/>
              </a:rPr>
              <a:t>Scan \Physical documents</a:t>
            </a:r>
          </a:p>
        </p:txBody>
      </p:sp>
      <p:pic>
        <p:nvPicPr>
          <p:cNvPr id="69" name="Picture 6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54936" y="4376408"/>
            <a:ext cx="973186" cy="545808"/>
          </a:xfrm>
          <a:prstGeom prst="rect">
            <a:avLst/>
          </a:prstGeom>
        </p:spPr>
      </p:pic>
      <p:pic>
        <p:nvPicPr>
          <p:cNvPr id="60" name="Picture 5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58378" y="3792541"/>
            <a:ext cx="969743" cy="544002"/>
          </a:xfrm>
          <a:prstGeom prst="rect">
            <a:avLst/>
          </a:prstGeom>
        </p:spPr>
      </p:pic>
      <p:sp>
        <p:nvSpPr>
          <p:cNvPr id="61" name="TextBox 60"/>
          <p:cNvSpPr txBox="1"/>
          <p:nvPr/>
        </p:nvSpPr>
        <p:spPr>
          <a:xfrm>
            <a:off x="8137895" y="3790918"/>
            <a:ext cx="765113" cy="553998"/>
          </a:xfrm>
          <a:prstGeom prst="rect">
            <a:avLst/>
          </a:prstGeom>
          <a:noFill/>
        </p:spPr>
        <p:txBody>
          <a:bodyPr wrap="square" rtlCol="0">
            <a:spAutoFit/>
          </a:bodyPr>
          <a:lstStyle/>
          <a:p>
            <a:pPr defTabSz="914378">
              <a:defRPr/>
            </a:pPr>
            <a:r>
              <a:rPr lang="en-US" sz="1000" dirty="0">
                <a:solidFill>
                  <a:srgbClr val="58595B"/>
                </a:solidFill>
                <a:latin typeface="Arial"/>
              </a:rPr>
              <a:t>Find assets by location</a:t>
            </a:r>
          </a:p>
        </p:txBody>
      </p:sp>
      <p:sp>
        <p:nvSpPr>
          <p:cNvPr id="64" name="TextBox 63"/>
          <p:cNvSpPr txBox="1"/>
          <p:nvPr/>
        </p:nvSpPr>
        <p:spPr>
          <a:xfrm>
            <a:off x="8138943" y="4370827"/>
            <a:ext cx="808074" cy="553998"/>
          </a:xfrm>
          <a:prstGeom prst="rect">
            <a:avLst/>
          </a:prstGeom>
          <a:noFill/>
        </p:spPr>
        <p:txBody>
          <a:bodyPr wrap="square" rtlCol="0">
            <a:spAutoFit/>
          </a:bodyPr>
          <a:lstStyle/>
          <a:p>
            <a:pPr defTabSz="914378">
              <a:defRPr/>
            </a:pPr>
            <a:r>
              <a:rPr lang="en-US" sz="1000" dirty="0">
                <a:solidFill>
                  <a:srgbClr val="58595B"/>
                </a:solidFill>
                <a:latin typeface="Arial"/>
              </a:rPr>
              <a:t>Find assets by similarity</a:t>
            </a:r>
          </a:p>
        </p:txBody>
      </p:sp>
      <p:sp>
        <p:nvSpPr>
          <p:cNvPr id="18" name="Right Arrow 17"/>
          <p:cNvSpPr/>
          <p:nvPr/>
        </p:nvSpPr>
        <p:spPr>
          <a:xfrm>
            <a:off x="2497769" y="3083423"/>
            <a:ext cx="4812129" cy="890271"/>
          </a:xfrm>
          <a:prstGeom prst="rightArrow">
            <a:avLst>
              <a:gd name="adj1" fmla="val 50000"/>
              <a:gd name="adj2" fmla="val 32581"/>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defTabSz="685783">
              <a:defRPr/>
            </a:pPr>
            <a:endParaRPr lang="en-US" sz="1350" kern="0">
              <a:solidFill>
                <a:srgbClr val="FFFFFF"/>
              </a:solidFill>
              <a:latin typeface="Arial"/>
            </a:endParaRPr>
          </a:p>
        </p:txBody>
      </p:sp>
      <p:sp>
        <p:nvSpPr>
          <p:cNvPr id="19" name="Rectangle 18"/>
          <p:cNvSpPr/>
          <p:nvPr/>
        </p:nvSpPr>
        <p:spPr>
          <a:xfrm>
            <a:off x="1972696" y="2109452"/>
            <a:ext cx="4946972" cy="2851729"/>
          </a:xfrm>
          <a:prstGeom prst="rect">
            <a:avLst/>
          </a:prstGeom>
          <a:solidFill>
            <a:srgbClr val="FFFFFF"/>
          </a:solidFill>
          <a:ln w="28575" cap="flat" cmpd="sng" algn="ctr">
            <a:solidFill>
              <a:srgbClr val="93CE45"/>
            </a:solidFill>
            <a:prstDash val="solid"/>
            <a:miter lim="800000"/>
          </a:ln>
          <a:effectLst/>
        </p:spPr>
        <p:txBody>
          <a:bodyPr rtlCol="0" anchor="t"/>
          <a:lstStyle/>
          <a:p>
            <a:pPr algn="ctr" defTabSz="685783">
              <a:defRPr/>
            </a:pPr>
            <a:endParaRPr lang="en-US" sz="375" b="1" kern="0" dirty="0">
              <a:solidFill>
                <a:srgbClr val="58595B"/>
              </a:solidFill>
              <a:latin typeface="Arial"/>
            </a:endParaRPr>
          </a:p>
        </p:txBody>
      </p:sp>
      <p:sp>
        <p:nvSpPr>
          <p:cNvPr id="108" name="Rectangle 107"/>
          <p:cNvSpPr/>
          <p:nvPr/>
        </p:nvSpPr>
        <p:spPr>
          <a:xfrm>
            <a:off x="2073462" y="3285888"/>
            <a:ext cx="4718460" cy="777518"/>
          </a:xfrm>
          <a:prstGeom prst="rect">
            <a:avLst/>
          </a:prstGeom>
          <a:noFill/>
          <a:ln w="9525">
            <a:solidFill>
              <a:srgbClr val="93CE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endParaRPr>
          </a:p>
        </p:txBody>
      </p:sp>
      <p:sp>
        <p:nvSpPr>
          <p:cNvPr id="109" name="TextBox 108"/>
          <p:cNvSpPr txBox="1"/>
          <p:nvPr/>
        </p:nvSpPr>
        <p:spPr>
          <a:xfrm>
            <a:off x="2131314" y="3162733"/>
            <a:ext cx="4599602" cy="230832"/>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defTabSz="685783">
              <a:defRPr/>
            </a:pPr>
            <a:r>
              <a:rPr lang="en-US" sz="900" b="1" dirty="0">
                <a:solidFill>
                  <a:srgbClr val="70AD47">
                    <a:lumMod val="50000"/>
                  </a:srgbClr>
                </a:solidFill>
              </a:rPr>
              <a:t>Pre-trained Models &amp; Custom Processors</a:t>
            </a:r>
          </a:p>
        </p:txBody>
      </p:sp>
      <p:sp>
        <p:nvSpPr>
          <p:cNvPr id="44" name="Rectangle 43"/>
          <p:cNvSpPr/>
          <p:nvPr/>
        </p:nvSpPr>
        <p:spPr>
          <a:xfrm>
            <a:off x="2086829" y="2304068"/>
            <a:ext cx="4718460" cy="779355"/>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endParaRPr>
          </a:p>
        </p:txBody>
      </p:sp>
      <p:sp>
        <p:nvSpPr>
          <p:cNvPr id="45" name="Hexagon 44"/>
          <p:cNvSpPr/>
          <p:nvPr/>
        </p:nvSpPr>
        <p:spPr>
          <a:xfrm>
            <a:off x="6317031"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71" name="TextBox 70"/>
          <p:cNvSpPr txBox="1"/>
          <p:nvPr/>
        </p:nvSpPr>
        <p:spPr>
          <a:xfrm>
            <a:off x="2114078" y="2196385"/>
            <a:ext cx="4616837" cy="2308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defTabSz="685783">
              <a:defRPr/>
            </a:pPr>
            <a:r>
              <a:rPr lang="en-US" sz="900" b="1" dirty="0">
                <a:solidFill>
                  <a:srgbClr val="3F7EE8"/>
                </a:solidFill>
              </a:rPr>
              <a:t>Google Document Understanding AI</a:t>
            </a:r>
          </a:p>
        </p:txBody>
      </p:sp>
      <p:sp>
        <p:nvSpPr>
          <p:cNvPr id="52" name="Hexagon 51"/>
          <p:cNvSpPr/>
          <p:nvPr/>
        </p:nvSpPr>
        <p:spPr>
          <a:xfrm>
            <a:off x="5800512"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54" name="Hexagon 53"/>
          <p:cNvSpPr/>
          <p:nvPr/>
        </p:nvSpPr>
        <p:spPr>
          <a:xfrm>
            <a:off x="5283993" y="2578803"/>
            <a:ext cx="368044" cy="321460"/>
          </a:xfrm>
          <a:prstGeom prst="hexagon">
            <a:avLst/>
          </a:prstGeom>
          <a:noFill/>
          <a:ln w="28575">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2" name="Hexagon 61"/>
          <p:cNvSpPr/>
          <p:nvPr/>
        </p:nvSpPr>
        <p:spPr>
          <a:xfrm>
            <a:off x="4767477"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3" name="Hexagon 62"/>
          <p:cNvSpPr/>
          <p:nvPr/>
        </p:nvSpPr>
        <p:spPr>
          <a:xfrm>
            <a:off x="4250958"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5" name="Hexagon 64"/>
          <p:cNvSpPr/>
          <p:nvPr/>
        </p:nvSpPr>
        <p:spPr>
          <a:xfrm>
            <a:off x="3734442"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6" name="Hexagon 65"/>
          <p:cNvSpPr/>
          <p:nvPr/>
        </p:nvSpPr>
        <p:spPr>
          <a:xfrm>
            <a:off x="3217923" y="2578803"/>
            <a:ext cx="368044" cy="321460"/>
          </a:xfrm>
          <a:prstGeom prst="hexagon">
            <a:avLst/>
          </a:prstGeom>
          <a:noFill/>
          <a:ln w="28575">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7" name="Hexagon 66"/>
          <p:cNvSpPr/>
          <p:nvPr/>
        </p:nvSpPr>
        <p:spPr>
          <a:xfrm>
            <a:off x="2701407" y="2578803"/>
            <a:ext cx="368044" cy="321460"/>
          </a:xfrm>
          <a:prstGeom prst="hexagon">
            <a:avLst/>
          </a:prstGeom>
          <a:solidFill>
            <a:srgbClr val="3F7EE8"/>
          </a:solidFill>
          <a:ln>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68" name="Hexagon 67"/>
          <p:cNvSpPr/>
          <p:nvPr/>
        </p:nvSpPr>
        <p:spPr>
          <a:xfrm>
            <a:off x="2184888" y="2578803"/>
            <a:ext cx="368044" cy="321460"/>
          </a:xfrm>
          <a:prstGeom prst="hexagon">
            <a:avLst/>
          </a:prstGeom>
          <a:noFill/>
          <a:ln w="28575">
            <a:solidFill>
              <a:srgbClr val="3F7EE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78" name="TextBox 77"/>
          <p:cNvSpPr txBox="1"/>
          <p:nvPr/>
        </p:nvSpPr>
        <p:spPr>
          <a:xfrm>
            <a:off x="1972696" y="1710946"/>
            <a:ext cx="4946972" cy="354363"/>
          </a:xfrm>
          <a:prstGeom prst="rect">
            <a:avLst/>
          </a:prstGeom>
          <a:noFill/>
          <a:ln w="28575">
            <a:solidFill>
              <a:srgbClr val="93CE45"/>
            </a:solidFill>
          </a:ln>
        </p:spPr>
        <p:txBody>
          <a:bodyPr wrap="square" rtlCol="0" anchor="ctr">
            <a:noAutofit/>
          </a:bodyPr>
          <a:lstStyle/>
          <a:p>
            <a:pPr algn="ctr" defTabSz="685783">
              <a:defRPr/>
            </a:pPr>
            <a:r>
              <a:rPr lang="en-US" sz="1200" b="1" kern="0" dirty="0">
                <a:solidFill>
                  <a:srgbClr val="58595B"/>
                </a:solidFill>
                <a:latin typeface="Arial"/>
              </a:rPr>
              <a:t>Process – Auto-classify &amp; Enrich</a:t>
            </a:r>
          </a:p>
        </p:txBody>
      </p:sp>
      <p:sp>
        <p:nvSpPr>
          <p:cNvPr id="79" name="Hexagon 78"/>
          <p:cNvSpPr/>
          <p:nvPr/>
        </p:nvSpPr>
        <p:spPr>
          <a:xfrm>
            <a:off x="6317031" y="3562799"/>
            <a:ext cx="368044" cy="321460"/>
          </a:xfrm>
          <a:prstGeom prst="hexagon">
            <a:avLst/>
          </a:prstGeom>
          <a:no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0" name="Hexagon 79"/>
          <p:cNvSpPr/>
          <p:nvPr/>
        </p:nvSpPr>
        <p:spPr>
          <a:xfrm>
            <a:off x="5800512"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1" name="Hexagon 80"/>
          <p:cNvSpPr/>
          <p:nvPr/>
        </p:nvSpPr>
        <p:spPr>
          <a:xfrm>
            <a:off x="5283993"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2" name="Hexagon 81"/>
          <p:cNvSpPr/>
          <p:nvPr/>
        </p:nvSpPr>
        <p:spPr>
          <a:xfrm>
            <a:off x="4767477"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3" name="Hexagon 82"/>
          <p:cNvSpPr/>
          <p:nvPr/>
        </p:nvSpPr>
        <p:spPr>
          <a:xfrm>
            <a:off x="4250958"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4" name="Hexagon 83"/>
          <p:cNvSpPr/>
          <p:nvPr/>
        </p:nvSpPr>
        <p:spPr>
          <a:xfrm>
            <a:off x="3734442" y="3562799"/>
            <a:ext cx="368044" cy="321460"/>
          </a:xfrm>
          <a:prstGeom prst="hexagon">
            <a:avLst/>
          </a:prstGeom>
          <a:no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5" name="Hexagon 84"/>
          <p:cNvSpPr/>
          <p:nvPr/>
        </p:nvSpPr>
        <p:spPr>
          <a:xfrm>
            <a:off x="3217923"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6" name="Hexagon 85"/>
          <p:cNvSpPr/>
          <p:nvPr/>
        </p:nvSpPr>
        <p:spPr>
          <a:xfrm>
            <a:off x="2701407" y="3562799"/>
            <a:ext cx="368044" cy="321460"/>
          </a:xfrm>
          <a:prstGeom prst="hexagon">
            <a:avLst/>
          </a:prstGeom>
          <a:no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87" name="Hexagon 86"/>
          <p:cNvSpPr/>
          <p:nvPr/>
        </p:nvSpPr>
        <p:spPr>
          <a:xfrm>
            <a:off x="2184888" y="3562799"/>
            <a:ext cx="368044" cy="321460"/>
          </a:xfrm>
          <a:prstGeom prst="hexagon">
            <a:avLst/>
          </a:prstGeom>
          <a:solidFill>
            <a:srgbClr val="92D050"/>
          </a:solidFill>
          <a:ln w="28575">
            <a:solidFill>
              <a:srgbClr val="93CE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350">
              <a:solidFill>
                <a:prstClr val="white"/>
              </a:solidFill>
            </a:endParaRPr>
          </a:p>
        </p:txBody>
      </p:sp>
      <p:sp>
        <p:nvSpPr>
          <p:cNvPr id="51" name="Rectangle 50"/>
          <p:cNvSpPr/>
          <p:nvPr/>
        </p:nvSpPr>
        <p:spPr>
          <a:xfrm>
            <a:off x="2073462" y="4244607"/>
            <a:ext cx="4718460" cy="609131"/>
          </a:xfrm>
          <a:prstGeom prst="rect">
            <a:avLst/>
          </a:prstGeom>
          <a:noFill/>
          <a:ln w="952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endParaRPr>
          </a:p>
        </p:txBody>
      </p:sp>
      <p:sp>
        <p:nvSpPr>
          <p:cNvPr id="50" name="TextBox 49"/>
          <p:cNvSpPr txBox="1"/>
          <p:nvPr/>
        </p:nvSpPr>
        <p:spPr>
          <a:xfrm>
            <a:off x="2131312" y="4130722"/>
            <a:ext cx="4599602" cy="230832"/>
          </a:xfrm>
          <a:prstGeom prst="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defTabSz="685783">
              <a:defRPr/>
            </a:pPr>
            <a:r>
              <a:rPr lang="en-US" sz="900" b="1" dirty="0">
                <a:solidFill>
                  <a:srgbClr val="ED7D31">
                    <a:lumMod val="75000"/>
                  </a:srgbClr>
                </a:solidFill>
              </a:rPr>
              <a:t>Enrich with customer metadata data sources</a:t>
            </a:r>
          </a:p>
        </p:txBody>
      </p:sp>
      <p:pic>
        <p:nvPicPr>
          <p:cNvPr id="53" name="Picture 18" descr="Image result for database icon"/>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580881" y="4459498"/>
            <a:ext cx="241051" cy="2410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Image result for database icon"/>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198136" y="4549172"/>
            <a:ext cx="241051" cy="2410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8" descr="Image result for database icon"/>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826079" y="4469692"/>
            <a:ext cx="241051" cy="2410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iron mountain box"/>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85569" y="2572490"/>
            <a:ext cx="826685" cy="5511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55604" y="3151029"/>
            <a:ext cx="711669" cy="768574"/>
            <a:chOff x="182805" y="3152894"/>
            <a:chExt cx="863412" cy="977006"/>
          </a:xfrm>
        </p:grpSpPr>
        <p:pic>
          <p:nvPicPr>
            <p:cNvPr id="75" name="Picture 74"/>
            <p:cNvPicPr>
              <a:picLocks noChangeAspect="1"/>
            </p:cNvPicPr>
            <p:nvPr/>
          </p:nvPicPr>
          <p:blipFill>
            <a:blip r:embed="rId10"/>
            <a:stretch>
              <a:fillRect/>
            </a:stretch>
          </p:blipFill>
          <p:spPr>
            <a:xfrm flipH="1">
              <a:off x="182805" y="3423530"/>
              <a:ext cx="472217" cy="586694"/>
            </a:xfrm>
            <a:prstGeom prst="rect">
              <a:avLst/>
            </a:prstGeom>
          </p:spPr>
        </p:pic>
        <p:pic>
          <p:nvPicPr>
            <p:cNvPr id="73" name="Picture 2" descr="Image result for pdf icon"/>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375793" y="3152894"/>
              <a:ext cx="511760" cy="51176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ms word icon"/>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568135" y="3627713"/>
              <a:ext cx="478082" cy="502187"/>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p:cNvSpPr txBox="1"/>
          <p:nvPr/>
        </p:nvSpPr>
        <p:spPr>
          <a:xfrm>
            <a:off x="8144665" y="3038296"/>
            <a:ext cx="855827" cy="707886"/>
          </a:xfrm>
          <a:prstGeom prst="rect">
            <a:avLst/>
          </a:prstGeom>
          <a:noFill/>
        </p:spPr>
        <p:txBody>
          <a:bodyPr wrap="square" rtlCol="0">
            <a:spAutoFit/>
          </a:bodyPr>
          <a:lstStyle/>
          <a:p>
            <a:pPr defTabSz="914378">
              <a:defRPr/>
            </a:pPr>
            <a:r>
              <a:rPr lang="en-US" sz="1000" dirty="0">
                <a:solidFill>
                  <a:srgbClr val="58595B"/>
                </a:solidFill>
                <a:latin typeface="Arial"/>
              </a:rPr>
              <a:t>Find assets using extracted metadata</a:t>
            </a:r>
          </a:p>
        </p:txBody>
      </p:sp>
      <p:pic>
        <p:nvPicPr>
          <p:cNvPr id="14338" name="Picture 2" descr="Image result for API connector ic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247" y="2209170"/>
            <a:ext cx="414410" cy="414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95097" y="2130279"/>
            <a:ext cx="1517282" cy="577081"/>
          </a:xfrm>
          <a:prstGeom prst="rect">
            <a:avLst/>
          </a:prstGeom>
        </p:spPr>
        <p:txBody>
          <a:bodyPr wrap="square">
            <a:spAutoFit/>
          </a:bodyPr>
          <a:lstStyle/>
          <a:p>
            <a:pPr>
              <a:defRPr/>
            </a:pPr>
            <a:r>
              <a:rPr lang="en-US" sz="1050" dirty="0">
                <a:solidFill>
                  <a:srgbClr val="58595B"/>
                </a:solidFill>
                <a:latin typeface="Arial"/>
              </a:rPr>
              <a:t>Provide classification, metadata, &amp; asset to ECM, BPM, RPA</a:t>
            </a:r>
          </a:p>
        </p:txBody>
      </p:sp>
      <p:sp>
        <p:nvSpPr>
          <p:cNvPr id="72" name="Diamond 71"/>
          <p:cNvSpPr/>
          <p:nvPr/>
        </p:nvSpPr>
        <p:spPr>
          <a:xfrm>
            <a:off x="1688581" y="3333237"/>
            <a:ext cx="348740" cy="390644"/>
          </a:xfrm>
          <a:prstGeom prst="diamond">
            <a:avLst/>
          </a:prstGeom>
          <a:solidFill>
            <a:srgbClr val="F38018"/>
          </a:solidFill>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13" dirty="0">
              <a:solidFill>
                <a:prstClr val="white"/>
              </a:solidFill>
              <a:latin typeface="Arial" panose="020B0604020202020204" pitchFamily="34" charset="0"/>
            </a:endParaRPr>
          </a:p>
        </p:txBody>
      </p:sp>
      <p:sp>
        <p:nvSpPr>
          <p:cNvPr id="76" name="TextBox 75"/>
          <p:cNvSpPr txBox="1"/>
          <p:nvPr/>
        </p:nvSpPr>
        <p:spPr>
          <a:xfrm>
            <a:off x="2131313" y="1205035"/>
            <a:ext cx="1481496" cy="248209"/>
          </a:xfrm>
          <a:prstGeom prst="rect">
            <a:avLst/>
          </a:prstGeom>
          <a:ln>
            <a:solidFill>
              <a:srgbClr val="91CC44"/>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013" dirty="0">
                <a:solidFill>
                  <a:srgbClr val="58585A"/>
                </a:solidFill>
                <a:latin typeface="Arial" panose="020B0604020202020204" pitchFamily="34" charset="0"/>
              </a:rPr>
              <a:t>Problem to be solved?</a:t>
            </a:r>
          </a:p>
        </p:txBody>
      </p:sp>
      <p:cxnSp>
        <p:nvCxnSpPr>
          <p:cNvPr id="88" name="Elbow Connector 87"/>
          <p:cNvCxnSpPr>
            <a:stCxn id="72" idx="0"/>
            <a:endCxn id="76" idx="1"/>
          </p:cNvCxnSpPr>
          <p:nvPr/>
        </p:nvCxnSpPr>
        <p:spPr>
          <a:xfrm rot="5400000" flipH="1" flipV="1">
            <a:off x="995084" y="2197008"/>
            <a:ext cx="2004097" cy="268362"/>
          </a:xfrm>
          <a:prstGeom prst="bentConnector2">
            <a:avLst/>
          </a:prstGeom>
          <a:ln w="12700">
            <a:solidFill>
              <a:srgbClr val="58585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92955" y="2702469"/>
            <a:ext cx="171005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32470" y="2723839"/>
            <a:ext cx="1239442" cy="253916"/>
          </a:xfrm>
          <a:prstGeom prst="rect">
            <a:avLst/>
          </a:prstGeom>
        </p:spPr>
        <p:txBody>
          <a:bodyPr wrap="none">
            <a:spAutoFit/>
          </a:bodyPr>
          <a:lstStyle/>
          <a:p>
            <a:pPr algn="ctr" defTabSz="685783">
              <a:defRPr/>
            </a:pPr>
            <a:r>
              <a:rPr lang="en-US" sz="1050" b="1" kern="0" dirty="0">
                <a:solidFill>
                  <a:srgbClr val="58595B"/>
                </a:solidFill>
                <a:latin typeface="Arial"/>
              </a:rPr>
              <a:t>Visual Search UI</a:t>
            </a:r>
          </a:p>
        </p:txBody>
      </p:sp>
      <p:sp>
        <p:nvSpPr>
          <p:cNvPr id="90" name="TextBox 89"/>
          <p:cNvSpPr txBox="1"/>
          <p:nvPr/>
        </p:nvSpPr>
        <p:spPr>
          <a:xfrm>
            <a:off x="4250959" y="4441484"/>
            <a:ext cx="2077231" cy="369332"/>
          </a:xfrm>
          <a:prstGeom prst="rect">
            <a:avLst/>
          </a:prstGeom>
          <a:noFill/>
        </p:spPr>
        <p:txBody>
          <a:bodyPr wrap="square" rtlCol="0">
            <a:spAutoFit/>
          </a:bodyPr>
          <a:lstStyle/>
          <a:p>
            <a:pPr algn="ctr" defTabSz="914378">
              <a:defRPr/>
            </a:pPr>
            <a:r>
              <a:rPr lang="en-US" sz="900" b="1" dirty="0">
                <a:solidFill>
                  <a:prstClr val="black">
                    <a:lumMod val="65000"/>
                    <a:lumOff val="35000"/>
                  </a:prstClr>
                </a:solidFill>
                <a:latin typeface="Arial"/>
              </a:rPr>
              <a:t>Ingest Metadata from internal &amp; external sources</a:t>
            </a:r>
          </a:p>
        </p:txBody>
      </p:sp>
      <p:sp>
        <p:nvSpPr>
          <p:cNvPr id="70" name="Título 2"/>
          <p:cNvSpPr>
            <a:spLocks noGrp="1"/>
          </p:cNvSpPr>
          <p:nvPr>
            <p:ph type="title"/>
          </p:nvPr>
        </p:nvSpPr>
        <p:spPr/>
        <p:txBody>
          <a:bodyPr/>
          <a:lstStyle/>
          <a:p>
            <a:r>
              <a:rPr lang="es-CL" dirty="0"/>
              <a:t>AI &amp; Machine </a:t>
            </a:r>
            <a:r>
              <a:rPr lang="es-CL" dirty="0" err="1"/>
              <a:t>Learning</a:t>
            </a:r>
            <a:endParaRPr lang="es-CL" dirty="0"/>
          </a:p>
        </p:txBody>
      </p:sp>
    </p:spTree>
    <p:extLst>
      <p:ext uri="{BB962C8B-B14F-4D97-AF65-F5344CB8AC3E}">
        <p14:creationId xmlns:p14="http://schemas.microsoft.com/office/powerpoint/2010/main" val="54108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p:stCondLst>
                              <p:cond delay="1000"/>
                            </p:stCondLst>
                            <p:childTnLst>
                              <p:par>
                                <p:cTn id="9" presetID="27" presetClass="emph" presetSubtype="0" fill="remove" grpId="0" nodeType="afterEffect">
                                  <p:stCondLst>
                                    <p:cond delay="0"/>
                                  </p:stCondLst>
                                  <p:childTnLst>
                                    <p:animClr clrSpc="rgb" dir="cw">
                                      <p:cBhvr override="childStyle">
                                        <p:cTn id="10" dur="250" autoRev="1" fill="remove"/>
                                        <p:tgtEl>
                                          <p:spTgt spid="87"/>
                                        </p:tgtEl>
                                        <p:attrNameLst>
                                          <p:attrName>style.color</p:attrName>
                                        </p:attrNameLst>
                                      </p:cBhvr>
                                      <p:to>
                                        <a:schemeClr val="bg1"/>
                                      </p:to>
                                    </p:animClr>
                                    <p:animClr clrSpc="rgb" dir="cw">
                                      <p:cBhvr>
                                        <p:cTn id="11" dur="250" autoRev="1" fill="remove"/>
                                        <p:tgtEl>
                                          <p:spTgt spid="87"/>
                                        </p:tgtEl>
                                        <p:attrNameLst>
                                          <p:attrName>fillcolor</p:attrName>
                                        </p:attrNameLst>
                                      </p:cBhvr>
                                      <p:to>
                                        <a:schemeClr val="bg1"/>
                                      </p:to>
                                    </p:animClr>
                                    <p:set>
                                      <p:cBhvr>
                                        <p:cTn id="12" dur="250" autoRev="1" fill="remove"/>
                                        <p:tgtEl>
                                          <p:spTgt spid="87"/>
                                        </p:tgtEl>
                                        <p:attrNameLst>
                                          <p:attrName>fill.type</p:attrName>
                                        </p:attrNameLst>
                                      </p:cBhvr>
                                      <p:to>
                                        <p:strVal val="solid"/>
                                      </p:to>
                                    </p:set>
                                    <p:set>
                                      <p:cBhvr>
                                        <p:cTn id="13" dur="250" autoRev="1" fill="remove"/>
                                        <p:tgtEl>
                                          <p:spTgt spid="87"/>
                                        </p:tgtEl>
                                        <p:attrNameLst>
                                          <p:attrName>fill.on</p:attrName>
                                        </p:attrNameLst>
                                      </p:cBhvr>
                                      <p:to>
                                        <p:strVal val="true"/>
                                      </p:to>
                                    </p:set>
                                  </p:childTnLst>
                                </p:cTn>
                              </p:par>
                            </p:childTnLst>
                          </p:cTn>
                        </p:par>
                        <p:par>
                          <p:cTn id="14" fill="hold">
                            <p:stCondLst>
                              <p:cond delay="1500"/>
                            </p:stCondLst>
                            <p:childTnLst>
                              <p:par>
                                <p:cTn id="15" presetID="27" presetClass="emph" presetSubtype="0" fill="remove" grpId="0" nodeType="afterEffect">
                                  <p:stCondLst>
                                    <p:cond delay="0"/>
                                  </p:stCondLst>
                                  <p:childTnLst>
                                    <p:animClr clrSpc="rgb" dir="cw">
                                      <p:cBhvr override="childStyle">
                                        <p:cTn id="16" dur="250" autoRev="1" fill="remove"/>
                                        <p:tgtEl>
                                          <p:spTgt spid="67"/>
                                        </p:tgtEl>
                                        <p:attrNameLst>
                                          <p:attrName>style.color</p:attrName>
                                        </p:attrNameLst>
                                      </p:cBhvr>
                                      <p:to>
                                        <a:schemeClr val="bg1"/>
                                      </p:to>
                                    </p:animClr>
                                    <p:animClr clrSpc="rgb" dir="cw">
                                      <p:cBhvr>
                                        <p:cTn id="17" dur="250" autoRev="1" fill="remove"/>
                                        <p:tgtEl>
                                          <p:spTgt spid="67"/>
                                        </p:tgtEl>
                                        <p:attrNameLst>
                                          <p:attrName>fillcolor</p:attrName>
                                        </p:attrNameLst>
                                      </p:cBhvr>
                                      <p:to>
                                        <a:schemeClr val="bg1"/>
                                      </p:to>
                                    </p:animClr>
                                    <p:set>
                                      <p:cBhvr>
                                        <p:cTn id="18" dur="250" autoRev="1" fill="remove"/>
                                        <p:tgtEl>
                                          <p:spTgt spid="67"/>
                                        </p:tgtEl>
                                        <p:attrNameLst>
                                          <p:attrName>fill.type</p:attrName>
                                        </p:attrNameLst>
                                      </p:cBhvr>
                                      <p:to>
                                        <p:strVal val="solid"/>
                                      </p:to>
                                    </p:set>
                                    <p:set>
                                      <p:cBhvr>
                                        <p:cTn id="19" dur="250" autoRev="1" fill="remove"/>
                                        <p:tgtEl>
                                          <p:spTgt spid="67"/>
                                        </p:tgtEl>
                                        <p:attrNameLst>
                                          <p:attrName>fill.on</p:attrName>
                                        </p:attrNameLst>
                                      </p:cBhvr>
                                      <p:to>
                                        <p:strVal val="true"/>
                                      </p:to>
                                    </p:set>
                                  </p:childTnLst>
                                </p:cTn>
                              </p:par>
                            </p:childTnLst>
                          </p:cTn>
                        </p:par>
                        <p:par>
                          <p:cTn id="20" fill="hold">
                            <p:stCondLst>
                              <p:cond delay="2000"/>
                            </p:stCondLst>
                            <p:childTnLst>
                              <p:par>
                                <p:cTn id="21" presetID="27" presetClass="emph" presetSubtype="0" fill="remove" grpId="0" nodeType="afterEffect">
                                  <p:stCondLst>
                                    <p:cond delay="0"/>
                                  </p:stCondLst>
                                  <p:childTnLst>
                                    <p:animClr clrSpc="rgb" dir="cw">
                                      <p:cBhvr override="childStyle">
                                        <p:cTn id="22" dur="250" autoRev="1" fill="remove"/>
                                        <p:tgtEl>
                                          <p:spTgt spid="85"/>
                                        </p:tgtEl>
                                        <p:attrNameLst>
                                          <p:attrName>style.color</p:attrName>
                                        </p:attrNameLst>
                                      </p:cBhvr>
                                      <p:to>
                                        <a:schemeClr val="bg1"/>
                                      </p:to>
                                    </p:animClr>
                                    <p:animClr clrSpc="rgb" dir="cw">
                                      <p:cBhvr>
                                        <p:cTn id="23" dur="250" autoRev="1" fill="remove"/>
                                        <p:tgtEl>
                                          <p:spTgt spid="85"/>
                                        </p:tgtEl>
                                        <p:attrNameLst>
                                          <p:attrName>fillcolor</p:attrName>
                                        </p:attrNameLst>
                                      </p:cBhvr>
                                      <p:to>
                                        <a:schemeClr val="bg1"/>
                                      </p:to>
                                    </p:animClr>
                                    <p:set>
                                      <p:cBhvr>
                                        <p:cTn id="24" dur="250" autoRev="1" fill="remove"/>
                                        <p:tgtEl>
                                          <p:spTgt spid="85"/>
                                        </p:tgtEl>
                                        <p:attrNameLst>
                                          <p:attrName>fill.type</p:attrName>
                                        </p:attrNameLst>
                                      </p:cBhvr>
                                      <p:to>
                                        <p:strVal val="solid"/>
                                      </p:to>
                                    </p:set>
                                    <p:set>
                                      <p:cBhvr>
                                        <p:cTn id="25" dur="250" autoRev="1" fill="remove"/>
                                        <p:tgtEl>
                                          <p:spTgt spid="85"/>
                                        </p:tgtEl>
                                        <p:attrNameLst>
                                          <p:attrName>fill.on</p:attrName>
                                        </p:attrNameLst>
                                      </p:cBhvr>
                                      <p:to>
                                        <p:strVal val="true"/>
                                      </p:to>
                                    </p:set>
                                  </p:childTnLst>
                                </p:cTn>
                              </p:par>
                            </p:childTnLst>
                          </p:cTn>
                        </p:par>
                        <p:par>
                          <p:cTn id="26" fill="hold">
                            <p:stCondLst>
                              <p:cond delay="2500"/>
                            </p:stCondLst>
                            <p:childTnLst>
                              <p:par>
                                <p:cTn id="27" presetID="27" presetClass="emph" presetSubtype="0" fill="remove" grpId="0" nodeType="afterEffect">
                                  <p:stCondLst>
                                    <p:cond delay="0"/>
                                  </p:stCondLst>
                                  <p:childTnLst>
                                    <p:animClr clrSpc="rgb" dir="cw">
                                      <p:cBhvr override="childStyle">
                                        <p:cTn id="28" dur="250" autoRev="1" fill="remove"/>
                                        <p:tgtEl>
                                          <p:spTgt spid="65"/>
                                        </p:tgtEl>
                                        <p:attrNameLst>
                                          <p:attrName>style.color</p:attrName>
                                        </p:attrNameLst>
                                      </p:cBhvr>
                                      <p:to>
                                        <a:schemeClr val="bg1"/>
                                      </p:to>
                                    </p:animClr>
                                    <p:animClr clrSpc="rgb" dir="cw">
                                      <p:cBhvr>
                                        <p:cTn id="29" dur="250" autoRev="1" fill="remove"/>
                                        <p:tgtEl>
                                          <p:spTgt spid="65"/>
                                        </p:tgtEl>
                                        <p:attrNameLst>
                                          <p:attrName>fillcolor</p:attrName>
                                        </p:attrNameLst>
                                      </p:cBhvr>
                                      <p:to>
                                        <a:schemeClr val="bg1"/>
                                      </p:to>
                                    </p:animClr>
                                    <p:set>
                                      <p:cBhvr>
                                        <p:cTn id="30" dur="250" autoRev="1" fill="remove"/>
                                        <p:tgtEl>
                                          <p:spTgt spid="65"/>
                                        </p:tgtEl>
                                        <p:attrNameLst>
                                          <p:attrName>fill.type</p:attrName>
                                        </p:attrNameLst>
                                      </p:cBhvr>
                                      <p:to>
                                        <p:strVal val="solid"/>
                                      </p:to>
                                    </p:set>
                                    <p:set>
                                      <p:cBhvr>
                                        <p:cTn id="31" dur="250" autoRev="1" fill="remove"/>
                                        <p:tgtEl>
                                          <p:spTgt spid="65"/>
                                        </p:tgtEl>
                                        <p:attrNameLst>
                                          <p:attrName>fill.on</p:attrName>
                                        </p:attrNameLst>
                                      </p:cBhvr>
                                      <p:to>
                                        <p:strVal val="true"/>
                                      </p:to>
                                    </p:set>
                                  </p:childTnLst>
                                </p:cTn>
                              </p:par>
                            </p:childTnLst>
                          </p:cTn>
                        </p:par>
                        <p:par>
                          <p:cTn id="32" fill="hold">
                            <p:stCondLst>
                              <p:cond delay="3000"/>
                            </p:stCondLst>
                            <p:childTnLst>
                              <p:par>
                                <p:cTn id="33" presetID="27" presetClass="emph" presetSubtype="0" fill="remove" grpId="0" nodeType="afterEffect">
                                  <p:stCondLst>
                                    <p:cond delay="0"/>
                                  </p:stCondLst>
                                  <p:childTnLst>
                                    <p:animClr clrSpc="rgb" dir="cw">
                                      <p:cBhvr override="childStyle">
                                        <p:cTn id="34" dur="250" autoRev="1" fill="remove"/>
                                        <p:tgtEl>
                                          <p:spTgt spid="83"/>
                                        </p:tgtEl>
                                        <p:attrNameLst>
                                          <p:attrName>style.color</p:attrName>
                                        </p:attrNameLst>
                                      </p:cBhvr>
                                      <p:to>
                                        <a:schemeClr val="bg1"/>
                                      </p:to>
                                    </p:animClr>
                                    <p:animClr clrSpc="rgb" dir="cw">
                                      <p:cBhvr>
                                        <p:cTn id="35" dur="250" autoRev="1" fill="remove"/>
                                        <p:tgtEl>
                                          <p:spTgt spid="83"/>
                                        </p:tgtEl>
                                        <p:attrNameLst>
                                          <p:attrName>fillcolor</p:attrName>
                                        </p:attrNameLst>
                                      </p:cBhvr>
                                      <p:to>
                                        <a:schemeClr val="bg1"/>
                                      </p:to>
                                    </p:animClr>
                                    <p:set>
                                      <p:cBhvr>
                                        <p:cTn id="36" dur="250" autoRev="1" fill="remove"/>
                                        <p:tgtEl>
                                          <p:spTgt spid="83"/>
                                        </p:tgtEl>
                                        <p:attrNameLst>
                                          <p:attrName>fill.type</p:attrName>
                                        </p:attrNameLst>
                                      </p:cBhvr>
                                      <p:to>
                                        <p:strVal val="solid"/>
                                      </p:to>
                                    </p:set>
                                    <p:set>
                                      <p:cBhvr>
                                        <p:cTn id="37" dur="250" autoRev="1" fill="remove"/>
                                        <p:tgtEl>
                                          <p:spTgt spid="83"/>
                                        </p:tgtEl>
                                        <p:attrNameLst>
                                          <p:attrName>fill.on</p:attrName>
                                        </p:attrNameLst>
                                      </p:cBhvr>
                                      <p:to>
                                        <p:strVal val="true"/>
                                      </p:to>
                                    </p:set>
                                  </p:childTnLst>
                                </p:cTn>
                              </p:par>
                            </p:childTnLst>
                          </p:cTn>
                        </p:par>
                        <p:par>
                          <p:cTn id="38" fill="hold">
                            <p:stCondLst>
                              <p:cond delay="3500"/>
                            </p:stCondLst>
                            <p:childTnLst>
                              <p:par>
                                <p:cTn id="39" presetID="27" presetClass="emph" presetSubtype="0" fill="remove" grpId="0" nodeType="afterEffect">
                                  <p:stCondLst>
                                    <p:cond delay="0"/>
                                  </p:stCondLst>
                                  <p:childTnLst>
                                    <p:animClr clrSpc="rgb" dir="cw">
                                      <p:cBhvr override="childStyle">
                                        <p:cTn id="40" dur="250" autoRev="1" fill="remove"/>
                                        <p:tgtEl>
                                          <p:spTgt spid="63"/>
                                        </p:tgtEl>
                                        <p:attrNameLst>
                                          <p:attrName>style.color</p:attrName>
                                        </p:attrNameLst>
                                      </p:cBhvr>
                                      <p:to>
                                        <a:schemeClr val="bg1"/>
                                      </p:to>
                                    </p:animClr>
                                    <p:animClr clrSpc="rgb" dir="cw">
                                      <p:cBhvr>
                                        <p:cTn id="41" dur="250" autoRev="1" fill="remove"/>
                                        <p:tgtEl>
                                          <p:spTgt spid="63"/>
                                        </p:tgtEl>
                                        <p:attrNameLst>
                                          <p:attrName>fillcolor</p:attrName>
                                        </p:attrNameLst>
                                      </p:cBhvr>
                                      <p:to>
                                        <a:schemeClr val="bg1"/>
                                      </p:to>
                                    </p:animClr>
                                    <p:set>
                                      <p:cBhvr>
                                        <p:cTn id="42" dur="250" autoRev="1" fill="remove"/>
                                        <p:tgtEl>
                                          <p:spTgt spid="63"/>
                                        </p:tgtEl>
                                        <p:attrNameLst>
                                          <p:attrName>fill.type</p:attrName>
                                        </p:attrNameLst>
                                      </p:cBhvr>
                                      <p:to>
                                        <p:strVal val="solid"/>
                                      </p:to>
                                    </p:set>
                                    <p:set>
                                      <p:cBhvr>
                                        <p:cTn id="43" dur="250" autoRev="1" fill="remove"/>
                                        <p:tgtEl>
                                          <p:spTgt spid="63"/>
                                        </p:tgtEl>
                                        <p:attrNameLst>
                                          <p:attrName>fill.on</p:attrName>
                                        </p:attrNameLst>
                                      </p:cBhvr>
                                      <p:to>
                                        <p:strVal val="true"/>
                                      </p:to>
                                    </p:set>
                                  </p:childTnLst>
                                </p:cTn>
                              </p:par>
                            </p:childTnLst>
                          </p:cTn>
                        </p:par>
                        <p:par>
                          <p:cTn id="44" fill="hold">
                            <p:stCondLst>
                              <p:cond delay="4000"/>
                            </p:stCondLst>
                            <p:childTnLst>
                              <p:par>
                                <p:cTn id="45" presetID="27" presetClass="emph" presetSubtype="0" fill="remove" grpId="0" nodeType="afterEffect">
                                  <p:stCondLst>
                                    <p:cond delay="0"/>
                                  </p:stCondLst>
                                  <p:childTnLst>
                                    <p:animClr clrSpc="rgb" dir="cw">
                                      <p:cBhvr override="childStyle">
                                        <p:cTn id="46" dur="250" autoRev="1" fill="remove"/>
                                        <p:tgtEl>
                                          <p:spTgt spid="62"/>
                                        </p:tgtEl>
                                        <p:attrNameLst>
                                          <p:attrName>style.color</p:attrName>
                                        </p:attrNameLst>
                                      </p:cBhvr>
                                      <p:to>
                                        <a:schemeClr val="bg1"/>
                                      </p:to>
                                    </p:animClr>
                                    <p:animClr clrSpc="rgb" dir="cw">
                                      <p:cBhvr>
                                        <p:cTn id="47" dur="250" autoRev="1" fill="remove"/>
                                        <p:tgtEl>
                                          <p:spTgt spid="62"/>
                                        </p:tgtEl>
                                        <p:attrNameLst>
                                          <p:attrName>fillcolor</p:attrName>
                                        </p:attrNameLst>
                                      </p:cBhvr>
                                      <p:to>
                                        <a:schemeClr val="bg1"/>
                                      </p:to>
                                    </p:animClr>
                                    <p:set>
                                      <p:cBhvr>
                                        <p:cTn id="48" dur="250" autoRev="1" fill="remove"/>
                                        <p:tgtEl>
                                          <p:spTgt spid="62"/>
                                        </p:tgtEl>
                                        <p:attrNameLst>
                                          <p:attrName>fill.type</p:attrName>
                                        </p:attrNameLst>
                                      </p:cBhvr>
                                      <p:to>
                                        <p:strVal val="solid"/>
                                      </p:to>
                                    </p:set>
                                    <p:set>
                                      <p:cBhvr>
                                        <p:cTn id="49" dur="250" autoRev="1" fill="remove"/>
                                        <p:tgtEl>
                                          <p:spTgt spid="62"/>
                                        </p:tgtEl>
                                        <p:attrNameLst>
                                          <p:attrName>fill.on</p:attrName>
                                        </p:attrNameLst>
                                      </p:cBhvr>
                                      <p:to>
                                        <p:strVal val="true"/>
                                      </p:to>
                                    </p:set>
                                  </p:childTnLst>
                                </p:cTn>
                              </p:par>
                            </p:childTnLst>
                          </p:cTn>
                        </p:par>
                        <p:par>
                          <p:cTn id="50" fill="hold">
                            <p:stCondLst>
                              <p:cond delay="4500"/>
                            </p:stCondLst>
                            <p:childTnLst>
                              <p:par>
                                <p:cTn id="51" presetID="27" presetClass="emph" presetSubtype="0" fill="remove" grpId="0" nodeType="afterEffect">
                                  <p:stCondLst>
                                    <p:cond delay="0"/>
                                  </p:stCondLst>
                                  <p:childTnLst>
                                    <p:animClr clrSpc="rgb" dir="cw">
                                      <p:cBhvr override="childStyle">
                                        <p:cTn id="52" dur="250" autoRev="1" fill="remove"/>
                                        <p:tgtEl>
                                          <p:spTgt spid="82"/>
                                        </p:tgtEl>
                                        <p:attrNameLst>
                                          <p:attrName>style.color</p:attrName>
                                        </p:attrNameLst>
                                      </p:cBhvr>
                                      <p:to>
                                        <a:schemeClr val="bg1"/>
                                      </p:to>
                                    </p:animClr>
                                    <p:animClr clrSpc="rgb" dir="cw">
                                      <p:cBhvr>
                                        <p:cTn id="53" dur="250" autoRev="1" fill="remove"/>
                                        <p:tgtEl>
                                          <p:spTgt spid="82"/>
                                        </p:tgtEl>
                                        <p:attrNameLst>
                                          <p:attrName>fillcolor</p:attrName>
                                        </p:attrNameLst>
                                      </p:cBhvr>
                                      <p:to>
                                        <a:schemeClr val="bg1"/>
                                      </p:to>
                                    </p:animClr>
                                    <p:set>
                                      <p:cBhvr>
                                        <p:cTn id="54" dur="250" autoRev="1" fill="remove"/>
                                        <p:tgtEl>
                                          <p:spTgt spid="82"/>
                                        </p:tgtEl>
                                        <p:attrNameLst>
                                          <p:attrName>fill.type</p:attrName>
                                        </p:attrNameLst>
                                      </p:cBhvr>
                                      <p:to>
                                        <p:strVal val="solid"/>
                                      </p:to>
                                    </p:set>
                                    <p:set>
                                      <p:cBhvr>
                                        <p:cTn id="55" dur="250" autoRev="1" fill="remove"/>
                                        <p:tgtEl>
                                          <p:spTgt spid="82"/>
                                        </p:tgtEl>
                                        <p:attrNameLst>
                                          <p:attrName>fill.on</p:attrName>
                                        </p:attrNameLst>
                                      </p:cBhvr>
                                      <p:to>
                                        <p:strVal val="true"/>
                                      </p:to>
                                    </p:set>
                                  </p:childTnLst>
                                </p:cTn>
                              </p:par>
                            </p:childTnLst>
                          </p:cTn>
                        </p:par>
                        <p:par>
                          <p:cTn id="56" fill="hold">
                            <p:stCondLst>
                              <p:cond delay="5000"/>
                            </p:stCondLst>
                            <p:childTnLst>
                              <p:par>
                                <p:cTn id="57" presetID="27" presetClass="emph" presetSubtype="0" fill="remove" grpId="0" nodeType="afterEffect">
                                  <p:stCondLst>
                                    <p:cond delay="0"/>
                                  </p:stCondLst>
                                  <p:childTnLst>
                                    <p:animClr clrSpc="rgb" dir="cw">
                                      <p:cBhvr override="childStyle">
                                        <p:cTn id="58" dur="250" autoRev="1" fill="remove"/>
                                        <p:tgtEl>
                                          <p:spTgt spid="81"/>
                                        </p:tgtEl>
                                        <p:attrNameLst>
                                          <p:attrName>style.color</p:attrName>
                                        </p:attrNameLst>
                                      </p:cBhvr>
                                      <p:to>
                                        <a:schemeClr val="bg1"/>
                                      </p:to>
                                    </p:animClr>
                                    <p:animClr clrSpc="rgb" dir="cw">
                                      <p:cBhvr>
                                        <p:cTn id="59" dur="250" autoRev="1" fill="remove"/>
                                        <p:tgtEl>
                                          <p:spTgt spid="81"/>
                                        </p:tgtEl>
                                        <p:attrNameLst>
                                          <p:attrName>fillcolor</p:attrName>
                                        </p:attrNameLst>
                                      </p:cBhvr>
                                      <p:to>
                                        <a:schemeClr val="bg1"/>
                                      </p:to>
                                    </p:animClr>
                                    <p:set>
                                      <p:cBhvr>
                                        <p:cTn id="60" dur="250" autoRev="1" fill="remove"/>
                                        <p:tgtEl>
                                          <p:spTgt spid="81"/>
                                        </p:tgtEl>
                                        <p:attrNameLst>
                                          <p:attrName>fill.type</p:attrName>
                                        </p:attrNameLst>
                                      </p:cBhvr>
                                      <p:to>
                                        <p:strVal val="solid"/>
                                      </p:to>
                                    </p:set>
                                    <p:set>
                                      <p:cBhvr>
                                        <p:cTn id="61" dur="250" autoRev="1" fill="remove"/>
                                        <p:tgtEl>
                                          <p:spTgt spid="81"/>
                                        </p:tgtEl>
                                        <p:attrNameLst>
                                          <p:attrName>fill.on</p:attrName>
                                        </p:attrNameLst>
                                      </p:cBhvr>
                                      <p:to>
                                        <p:strVal val="true"/>
                                      </p:to>
                                    </p:set>
                                  </p:childTnLst>
                                </p:cTn>
                              </p:par>
                            </p:childTnLst>
                          </p:cTn>
                        </p:par>
                        <p:par>
                          <p:cTn id="62" fill="hold">
                            <p:stCondLst>
                              <p:cond delay="5500"/>
                            </p:stCondLst>
                            <p:childTnLst>
                              <p:par>
                                <p:cTn id="63" presetID="27" presetClass="emph" presetSubtype="0" fill="remove" grpId="0" nodeType="afterEffect">
                                  <p:stCondLst>
                                    <p:cond delay="0"/>
                                  </p:stCondLst>
                                  <p:childTnLst>
                                    <p:animClr clrSpc="rgb" dir="cw">
                                      <p:cBhvr override="childStyle">
                                        <p:cTn id="64" dur="250" autoRev="1" fill="remove"/>
                                        <p:tgtEl>
                                          <p:spTgt spid="80"/>
                                        </p:tgtEl>
                                        <p:attrNameLst>
                                          <p:attrName>style.color</p:attrName>
                                        </p:attrNameLst>
                                      </p:cBhvr>
                                      <p:to>
                                        <a:schemeClr val="bg1"/>
                                      </p:to>
                                    </p:animClr>
                                    <p:animClr clrSpc="rgb" dir="cw">
                                      <p:cBhvr>
                                        <p:cTn id="65" dur="250" autoRev="1" fill="remove"/>
                                        <p:tgtEl>
                                          <p:spTgt spid="80"/>
                                        </p:tgtEl>
                                        <p:attrNameLst>
                                          <p:attrName>fillcolor</p:attrName>
                                        </p:attrNameLst>
                                      </p:cBhvr>
                                      <p:to>
                                        <a:schemeClr val="bg1"/>
                                      </p:to>
                                    </p:animClr>
                                    <p:set>
                                      <p:cBhvr>
                                        <p:cTn id="66" dur="250" autoRev="1" fill="remove"/>
                                        <p:tgtEl>
                                          <p:spTgt spid="80"/>
                                        </p:tgtEl>
                                        <p:attrNameLst>
                                          <p:attrName>fill.type</p:attrName>
                                        </p:attrNameLst>
                                      </p:cBhvr>
                                      <p:to>
                                        <p:strVal val="solid"/>
                                      </p:to>
                                    </p:set>
                                    <p:set>
                                      <p:cBhvr>
                                        <p:cTn id="67" dur="250" autoRev="1" fill="remove"/>
                                        <p:tgtEl>
                                          <p:spTgt spid="80"/>
                                        </p:tgtEl>
                                        <p:attrNameLst>
                                          <p:attrName>fill.on</p:attrName>
                                        </p:attrNameLst>
                                      </p:cBhvr>
                                      <p:to>
                                        <p:strVal val="true"/>
                                      </p:to>
                                    </p:set>
                                  </p:childTnLst>
                                </p:cTn>
                              </p:par>
                            </p:childTnLst>
                          </p:cTn>
                        </p:par>
                        <p:par>
                          <p:cTn id="68" fill="hold">
                            <p:stCondLst>
                              <p:cond delay="6000"/>
                            </p:stCondLst>
                            <p:childTnLst>
                              <p:par>
                                <p:cTn id="69" presetID="27" presetClass="emph" presetSubtype="0" fill="remove" grpId="0" nodeType="afterEffect">
                                  <p:stCondLst>
                                    <p:cond delay="0"/>
                                  </p:stCondLst>
                                  <p:childTnLst>
                                    <p:animClr clrSpc="rgb" dir="cw">
                                      <p:cBhvr override="childStyle">
                                        <p:cTn id="70" dur="250" autoRev="1" fill="remove"/>
                                        <p:tgtEl>
                                          <p:spTgt spid="52"/>
                                        </p:tgtEl>
                                        <p:attrNameLst>
                                          <p:attrName>style.color</p:attrName>
                                        </p:attrNameLst>
                                      </p:cBhvr>
                                      <p:to>
                                        <a:schemeClr val="bg1"/>
                                      </p:to>
                                    </p:animClr>
                                    <p:animClr clrSpc="rgb" dir="cw">
                                      <p:cBhvr>
                                        <p:cTn id="71" dur="250" autoRev="1" fill="remove"/>
                                        <p:tgtEl>
                                          <p:spTgt spid="52"/>
                                        </p:tgtEl>
                                        <p:attrNameLst>
                                          <p:attrName>fillcolor</p:attrName>
                                        </p:attrNameLst>
                                      </p:cBhvr>
                                      <p:to>
                                        <a:schemeClr val="bg1"/>
                                      </p:to>
                                    </p:animClr>
                                    <p:set>
                                      <p:cBhvr>
                                        <p:cTn id="72" dur="250" autoRev="1" fill="remove"/>
                                        <p:tgtEl>
                                          <p:spTgt spid="52"/>
                                        </p:tgtEl>
                                        <p:attrNameLst>
                                          <p:attrName>fill.type</p:attrName>
                                        </p:attrNameLst>
                                      </p:cBhvr>
                                      <p:to>
                                        <p:strVal val="solid"/>
                                      </p:to>
                                    </p:set>
                                    <p:set>
                                      <p:cBhvr>
                                        <p:cTn id="73" dur="250" autoRev="1" fill="remove"/>
                                        <p:tgtEl>
                                          <p:spTgt spid="52"/>
                                        </p:tgtEl>
                                        <p:attrNameLst>
                                          <p:attrName>fill.on</p:attrName>
                                        </p:attrNameLst>
                                      </p:cBhvr>
                                      <p:to>
                                        <p:strVal val="true"/>
                                      </p:to>
                                    </p:set>
                                  </p:childTnLst>
                                </p:cTn>
                              </p:par>
                            </p:childTnLst>
                          </p:cTn>
                        </p:par>
                        <p:par>
                          <p:cTn id="74" fill="hold">
                            <p:stCondLst>
                              <p:cond delay="6500"/>
                            </p:stCondLst>
                            <p:childTnLst>
                              <p:par>
                                <p:cTn id="75" presetID="27" presetClass="emph" presetSubtype="0" fill="remove" grpId="0" nodeType="afterEffect">
                                  <p:stCondLst>
                                    <p:cond delay="0"/>
                                  </p:stCondLst>
                                  <p:childTnLst>
                                    <p:animClr clrSpc="rgb" dir="cw">
                                      <p:cBhvr override="childStyle">
                                        <p:cTn id="76" dur="250" autoRev="1" fill="remove"/>
                                        <p:tgtEl>
                                          <p:spTgt spid="45"/>
                                        </p:tgtEl>
                                        <p:attrNameLst>
                                          <p:attrName>style.color</p:attrName>
                                        </p:attrNameLst>
                                      </p:cBhvr>
                                      <p:to>
                                        <a:schemeClr val="bg1"/>
                                      </p:to>
                                    </p:animClr>
                                    <p:animClr clrSpc="rgb" dir="cw">
                                      <p:cBhvr>
                                        <p:cTn id="77" dur="250" autoRev="1" fill="remove"/>
                                        <p:tgtEl>
                                          <p:spTgt spid="45"/>
                                        </p:tgtEl>
                                        <p:attrNameLst>
                                          <p:attrName>fillcolor</p:attrName>
                                        </p:attrNameLst>
                                      </p:cBhvr>
                                      <p:to>
                                        <a:schemeClr val="bg1"/>
                                      </p:to>
                                    </p:animClr>
                                    <p:set>
                                      <p:cBhvr>
                                        <p:cTn id="78" dur="250" autoRev="1" fill="remove"/>
                                        <p:tgtEl>
                                          <p:spTgt spid="45"/>
                                        </p:tgtEl>
                                        <p:attrNameLst>
                                          <p:attrName>fill.type</p:attrName>
                                        </p:attrNameLst>
                                      </p:cBhvr>
                                      <p:to>
                                        <p:strVal val="solid"/>
                                      </p:to>
                                    </p:set>
                                    <p:set>
                                      <p:cBhvr>
                                        <p:cTn id="79" dur="250" autoRev="1" fill="remove"/>
                                        <p:tgtEl>
                                          <p:spTgt spid="45"/>
                                        </p:tgtEl>
                                        <p:attrNameLst>
                                          <p:attrName>fill.on</p:attrName>
                                        </p:attrNameLst>
                                      </p:cBhvr>
                                      <p:to>
                                        <p:strVal val="true"/>
                                      </p:to>
                                    </p:set>
                                  </p:childTnLst>
                                </p:cTn>
                              </p:par>
                            </p:childTnLst>
                          </p:cTn>
                        </p:par>
                        <p:par>
                          <p:cTn id="80" fill="hold">
                            <p:stCondLst>
                              <p:cond delay="7000"/>
                            </p:stCondLst>
                            <p:childTnLst>
                              <p:par>
                                <p:cTn id="81" presetID="22" presetClass="entr" presetSubtype="8"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animBg="1"/>
      <p:bldP spid="45" grpId="0" animBg="1"/>
      <p:bldP spid="52" grpId="0" animBg="1"/>
      <p:bldP spid="62" grpId="0" animBg="1"/>
      <p:bldP spid="63" grpId="0" animBg="1"/>
      <p:bldP spid="65" grpId="0" animBg="1"/>
      <p:bldP spid="67" grpId="0" animBg="1"/>
      <p:bldP spid="80" grpId="0" animBg="1"/>
      <p:bldP spid="81" grpId="0" animBg="1"/>
      <p:bldP spid="82" grpId="0" animBg="1"/>
      <p:bldP spid="83" grpId="0" animBg="1"/>
      <p:bldP spid="85" grpId="0" animBg="1"/>
      <p:bldP spid="8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err="1"/>
              <a:t>Reporting</a:t>
            </a:r>
            <a:r>
              <a:rPr lang="es-CL" dirty="0"/>
              <a:t> &amp; </a:t>
            </a:r>
            <a:r>
              <a:rPr lang="es-CL" dirty="0" err="1"/>
              <a:t>Analytics</a:t>
            </a:r>
            <a:endParaRPr lang="es-CL" dirty="0"/>
          </a:p>
        </p:txBody>
      </p:sp>
      <p:pic>
        <p:nvPicPr>
          <p:cNvPr id="5" name="Imagen 4"/>
          <p:cNvPicPr>
            <a:picLocks noChangeAspect="1"/>
          </p:cNvPicPr>
          <p:nvPr/>
        </p:nvPicPr>
        <p:blipFill>
          <a:blip r:embed="rId2"/>
          <a:stretch>
            <a:fillRect/>
          </a:stretch>
        </p:blipFill>
        <p:spPr>
          <a:xfrm>
            <a:off x="4720222" y="2349795"/>
            <a:ext cx="4253903" cy="2396730"/>
          </a:xfrm>
          <a:prstGeom prst="rect">
            <a:avLst/>
          </a:prstGeom>
          <a:ln>
            <a:solidFill>
              <a:srgbClr val="0070C0"/>
            </a:solidFill>
          </a:ln>
        </p:spPr>
      </p:pic>
      <p:pic>
        <p:nvPicPr>
          <p:cNvPr id="6" name="Imagen 5"/>
          <p:cNvPicPr>
            <a:picLocks noChangeAspect="1"/>
          </p:cNvPicPr>
          <p:nvPr/>
        </p:nvPicPr>
        <p:blipFill>
          <a:blip r:embed="rId3"/>
          <a:stretch>
            <a:fillRect/>
          </a:stretch>
        </p:blipFill>
        <p:spPr>
          <a:xfrm>
            <a:off x="5618106" y="849961"/>
            <a:ext cx="3356019" cy="2198281"/>
          </a:xfrm>
          <a:prstGeom prst="rect">
            <a:avLst/>
          </a:prstGeom>
          <a:ln>
            <a:solidFill>
              <a:srgbClr val="0070C0"/>
            </a:solidFill>
          </a:ln>
        </p:spPr>
      </p:pic>
      <p:sp>
        <p:nvSpPr>
          <p:cNvPr id="8" name="Marcador de contenido 7"/>
          <p:cNvSpPr>
            <a:spLocks noGrp="1"/>
          </p:cNvSpPr>
          <p:nvPr>
            <p:ph sz="quarter" idx="11"/>
          </p:nvPr>
        </p:nvSpPr>
        <p:spPr>
          <a:xfrm>
            <a:off x="461962" y="1190115"/>
            <a:ext cx="5414901" cy="3315891"/>
          </a:xfrm>
        </p:spPr>
        <p:txBody>
          <a:bodyPr/>
          <a:lstStyle/>
          <a:p>
            <a:r>
              <a:rPr lang="es-CL" dirty="0"/>
              <a:t>Análisis de datos en tiempo real</a:t>
            </a:r>
          </a:p>
          <a:p>
            <a:r>
              <a:rPr lang="es-CL" dirty="0"/>
              <a:t>Predicción de eventos</a:t>
            </a:r>
          </a:p>
          <a:p>
            <a:r>
              <a:rPr lang="es-CL" dirty="0"/>
              <a:t>Análisis geográficos y estadísticos</a:t>
            </a:r>
          </a:p>
          <a:p>
            <a:r>
              <a:rPr lang="es-CL" dirty="0"/>
              <a:t>Indicadores</a:t>
            </a:r>
          </a:p>
          <a:p>
            <a:r>
              <a:rPr lang="es-CL" dirty="0"/>
              <a:t>..</a:t>
            </a:r>
          </a:p>
          <a:p>
            <a:endParaRPr lang="es-CL" dirty="0"/>
          </a:p>
        </p:txBody>
      </p:sp>
    </p:spTree>
    <p:extLst>
      <p:ext uri="{BB962C8B-B14F-4D97-AF65-F5344CB8AC3E}">
        <p14:creationId xmlns:p14="http://schemas.microsoft.com/office/powerpoint/2010/main" val="4153752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26459" y="1121737"/>
            <a:ext cx="1568058"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a:solidFill>
                  <a:srgbClr val="00467F"/>
                </a:solidFill>
              </a:rPr>
              <a:t>Identidad Digital</a:t>
            </a:r>
          </a:p>
        </p:txBody>
      </p:sp>
      <p:sp>
        <p:nvSpPr>
          <p:cNvPr id="35" name="CuadroTexto 34"/>
          <p:cNvSpPr txBox="1"/>
          <p:nvPr/>
        </p:nvSpPr>
        <p:spPr>
          <a:xfrm>
            <a:off x="1326459" y="2436827"/>
            <a:ext cx="1266693"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a:solidFill>
                  <a:srgbClr val="00467F"/>
                </a:solidFill>
              </a:rPr>
              <a:t>Firma Digital</a:t>
            </a:r>
          </a:p>
        </p:txBody>
      </p:sp>
      <p:sp>
        <p:nvSpPr>
          <p:cNvPr id="36" name="CuadroTexto 35"/>
          <p:cNvSpPr txBox="1"/>
          <p:nvPr/>
        </p:nvSpPr>
        <p:spPr>
          <a:xfrm>
            <a:off x="1360272" y="3704199"/>
            <a:ext cx="2648482"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a:solidFill>
                  <a:srgbClr val="00467F"/>
                </a:solidFill>
              </a:rPr>
              <a:t>Certificación de Documentos</a:t>
            </a:r>
          </a:p>
        </p:txBody>
      </p:sp>
      <p:sp>
        <p:nvSpPr>
          <p:cNvPr id="3" name="CuadroTexto 2"/>
          <p:cNvSpPr txBox="1"/>
          <p:nvPr/>
        </p:nvSpPr>
        <p:spPr>
          <a:xfrm>
            <a:off x="1658222" y="1407949"/>
            <a:ext cx="4480353" cy="794064"/>
          </a:xfrm>
          <a:prstGeom prst="rect">
            <a:avLst/>
          </a:prstGeom>
          <a:noFill/>
        </p:spPr>
        <p:txBody>
          <a:bodyPr wrap="square" rtlCol="0">
            <a:spAutoFit/>
          </a:bodyPr>
          <a:lstStyle/>
          <a:p>
            <a:pPr fontAlgn="base">
              <a:lnSpc>
                <a:spcPct val="95000"/>
              </a:lnSpc>
              <a:spcBef>
                <a:spcPct val="20000"/>
              </a:spcBef>
              <a:spcAft>
                <a:spcPct val="0"/>
              </a:spcAft>
              <a:buClr>
                <a:srgbClr val="645B46"/>
              </a:buClr>
              <a:buFont typeface="Arial" charset="0"/>
              <a:buNone/>
            </a:pPr>
            <a:r>
              <a:rPr lang="es-CL" sz="1200" dirty="0">
                <a:solidFill>
                  <a:srgbClr val="645B46"/>
                </a:solidFill>
              </a:rPr>
              <a:t>La identidad digital permite proporcionar un documento electrónico portátil que permitirá al usuario final interactuar con su Organización de forma segura y protegida aprovechando su conjunto de productos y servicios.</a:t>
            </a:r>
          </a:p>
        </p:txBody>
      </p:sp>
      <p:sp>
        <p:nvSpPr>
          <p:cNvPr id="5" name="CuadroTexto 4"/>
          <p:cNvSpPr txBox="1"/>
          <p:nvPr/>
        </p:nvSpPr>
        <p:spPr>
          <a:xfrm>
            <a:off x="1658221" y="2692302"/>
            <a:ext cx="4480353" cy="794064"/>
          </a:xfrm>
          <a:prstGeom prst="rect">
            <a:avLst/>
          </a:prstGeom>
          <a:noFill/>
        </p:spPr>
        <p:txBody>
          <a:bodyPr wrap="square" rtlCol="0">
            <a:spAutoFit/>
          </a:bodyPr>
          <a:lstStyle/>
          <a:p>
            <a:pPr fontAlgn="base">
              <a:lnSpc>
                <a:spcPct val="95000"/>
              </a:lnSpc>
              <a:spcBef>
                <a:spcPct val="20000"/>
              </a:spcBef>
              <a:spcAft>
                <a:spcPct val="0"/>
              </a:spcAft>
              <a:buClr>
                <a:srgbClr val="645B46"/>
              </a:buClr>
              <a:buFont typeface="Arial" charset="0"/>
              <a:buNone/>
            </a:pPr>
            <a:r>
              <a:rPr lang="es-CL" sz="1200" dirty="0">
                <a:solidFill>
                  <a:srgbClr val="645B46"/>
                </a:solidFill>
              </a:rPr>
              <a:t>Servicio que permite a usuarios individuales y múltiples firmar documentos, contratos, actas, protocolos o manifiestos de la forma más segura y cómoda, en cualquier lugar y en cualquier momento.</a:t>
            </a:r>
          </a:p>
        </p:txBody>
      </p:sp>
      <p:sp>
        <p:nvSpPr>
          <p:cNvPr id="6" name="CuadroTexto 5"/>
          <p:cNvSpPr txBox="1"/>
          <p:nvPr/>
        </p:nvSpPr>
        <p:spPr>
          <a:xfrm>
            <a:off x="1658221" y="3967026"/>
            <a:ext cx="4480353" cy="794064"/>
          </a:xfrm>
          <a:prstGeom prst="rect">
            <a:avLst/>
          </a:prstGeom>
          <a:noFill/>
        </p:spPr>
        <p:txBody>
          <a:bodyPr wrap="square" rtlCol="0">
            <a:spAutoFit/>
          </a:bodyPr>
          <a:lstStyle/>
          <a:p>
            <a:pPr fontAlgn="base">
              <a:lnSpc>
                <a:spcPct val="95000"/>
              </a:lnSpc>
              <a:spcBef>
                <a:spcPct val="20000"/>
              </a:spcBef>
              <a:spcAft>
                <a:spcPct val="0"/>
              </a:spcAft>
              <a:buClr>
                <a:srgbClr val="645B46"/>
              </a:buClr>
              <a:buFont typeface="Arial" charset="0"/>
              <a:buNone/>
            </a:pPr>
            <a:r>
              <a:rPr lang="es-CL" sz="1200" dirty="0">
                <a:solidFill>
                  <a:srgbClr val="645B46"/>
                </a:solidFill>
              </a:rPr>
              <a:t>Almacenar y certificar cualquier archivo digital. Este proceso permite legitimar el archivo en cualquier momento, con un certificado con sello de tiempo, que contiene el número hash y nodal que valida su transacción en </a:t>
            </a:r>
            <a:r>
              <a:rPr lang="es-CL" sz="1200" dirty="0" err="1">
                <a:solidFill>
                  <a:srgbClr val="645B46"/>
                </a:solidFill>
              </a:rPr>
              <a:t>blockchain</a:t>
            </a:r>
            <a:r>
              <a:rPr lang="es-CL" sz="1200" dirty="0">
                <a:solidFill>
                  <a:srgbClr val="645B46"/>
                </a:solidFill>
              </a:rPr>
              <a:t>.</a:t>
            </a:r>
          </a:p>
        </p:txBody>
      </p:sp>
      <p:pic>
        <p:nvPicPr>
          <p:cNvPr id="8" name="Imagen 7"/>
          <p:cNvPicPr>
            <a:picLocks noChangeAspect="1"/>
          </p:cNvPicPr>
          <p:nvPr/>
        </p:nvPicPr>
        <p:blipFill>
          <a:blip r:embed="rId3"/>
          <a:stretch>
            <a:fillRect/>
          </a:stretch>
        </p:blipFill>
        <p:spPr>
          <a:xfrm>
            <a:off x="6631758" y="1266442"/>
            <a:ext cx="768994" cy="810722"/>
          </a:xfrm>
          <a:prstGeom prst="rect">
            <a:avLst/>
          </a:prstGeom>
        </p:spPr>
      </p:pic>
      <p:pic>
        <p:nvPicPr>
          <p:cNvPr id="10" name="Imagen 9"/>
          <p:cNvPicPr>
            <a:picLocks noChangeAspect="1"/>
          </p:cNvPicPr>
          <p:nvPr/>
        </p:nvPicPr>
        <p:blipFill>
          <a:blip r:embed="rId4"/>
          <a:stretch>
            <a:fillRect/>
          </a:stretch>
        </p:blipFill>
        <p:spPr>
          <a:xfrm>
            <a:off x="6631757" y="3619369"/>
            <a:ext cx="964128" cy="647444"/>
          </a:xfrm>
          <a:prstGeom prst="rect">
            <a:avLst/>
          </a:prstGeom>
        </p:spPr>
      </p:pic>
      <p:pic>
        <p:nvPicPr>
          <p:cNvPr id="13" name="Picture 6" descr="https://ironmountain.widencollective.com/thumbnail/732ffbd1-343d-4664-82b2-ce7494eac94d/av/2048px/legal%2C%20signature%2C%20form.png?t=1531857083258&amp;s=ea659ca13fec54d13dacf2496589f335cb72cf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5494" y="2572557"/>
            <a:ext cx="749898" cy="7488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sultado de imagen para digital signa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059" r="66214" b="12386"/>
          <a:stretch/>
        </p:blipFill>
        <p:spPr bwMode="auto">
          <a:xfrm>
            <a:off x="7050610" y="2854737"/>
            <a:ext cx="350141" cy="404893"/>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2"/>
          <p:cNvSpPr>
            <a:spLocks noGrp="1"/>
          </p:cNvSpPr>
          <p:nvPr>
            <p:ph type="title"/>
          </p:nvPr>
        </p:nvSpPr>
        <p:spPr>
          <a:xfrm>
            <a:off x="640525" y="195944"/>
            <a:ext cx="8184976" cy="994172"/>
          </a:xfrm>
        </p:spPr>
        <p:txBody>
          <a:bodyPr vert="horz" lIns="91440" tIns="45720" rIns="91440" bIns="45720" rtlCol="0" anchor="ctr">
            <a:noAutofit/>
          </a:bodyPr>
          <a:lstStyle/>
          <a:p>
            <a:r>
              <a:rPr lang="es-CL" sz="3200" dirty="0"/>
              <a:t>Tecnologías: </a:t>
            </a:r>
            <a:r>
              <a:rPr lang="es-CL" sz="3200" dirty="0" err="1"/>
              <a:t>Blockchain</a:t>
            </a:r>
            <a:endParaRPr lang="es-CL" sz="3200" dirty="0"/>
          </a:p>
        </p:txBody>
      </p:sp>
    </p:spTree>
    <p:extLst>
      <p:ext uri="{BB962C8B-B14F-4D97-AF65-F5344CB8AC3E}">
        <p14:creationId xmlns:p14="http://schemas.microsoft.com/office/powerpoint/2010/main" val="90267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1304" y="1589815"/>
            <a:ext cx="3822701" cy="913858"/>
          </a:xfrm>
          <a:prstGeom prst="rect">
            <a:avLst/>
          </a:prstGeom>
        </p:spPr>
      </p:pic>
      <p:sp>
        <p:nvSpPr>
          <p:cNvPr id="4" name="CuadroTexto 3"/>
          <p:cNvSpPr txBox="1"/>
          <p:nvPr/>
        </p:nvSpPr>
        <p:spPr>
          <a:xfrm>
            <a:off x="1381304" y="1203463"/>
            <a:ext cx="3368614"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a:solidFill>
                  <a:schemeClr val="tx2"/>
                </a:solidFill>
              </a:rPr>
              <a:t>OTP (</a:t>
            </a:r>
            <a:r>
              <a:rPr lang="es-CL" sz="1500" dirty="0" err="1">
                <a:solidFill>
                  <a:schemeClr val="tx2"/>
                </a:solidFill>
              </a:rPr>
              <a:t>One</a:t>
            </a:r>
            <a:r>
              <a:rPr lang="es-CL" sz="1500" dirty="0">
                <a:solidFill>
                  <a:schemeClr val="tx2"/>
                </a:solidFill>
              </a:rPr>
              <a:t> Time </a:t>
            </a:r>
            <a:r>
              <a:rPr lang="es-CL" sz="1500" dirty="0" err="1">
                <a:solidFill>
                  <a:schemeClr val="tx2"/>
                </a:solidFill>
              </a:rPr>
              <a:t>Password</a:t>
            </a:r>
            <a:r>
              <a:rPr lang="es-CL" sz="1500" dirty="0">
                <a:solidFill>
                  <a:schemeClr val="tx2"/>
                </a:solidFill>
              </a:rPr>
              <a:t>) </a:t>
            </a:r>
            <a:r>
              <a:rPr lang="es-CL" sz="1500" dirty="0" err="1">
                <a:solidFill>
                  <a:schemeClr val="tx2"/>
                </a:solidFill>
              </a:rPr>
              <a:t>Signature</a:t>
            </a:r>
            <a:endParaRPr lang="es-CL" sz="1500" dirty="0">
              <a:solidFill>
                <a:schemeClr val="tx2"/>
              </a:solidFill>
            </a:endParaRPr>
          </a:p>
        </p:txBody>
      </p:sp>
      <p:pic>
        <p:nvPicPr>
          <p:cNvPr id="5" name="Imagen 4"/>
          <p:cNvPicPr>
            <a:picLocks noChangeAspect="1"/>
          </p:cNvPicPr>
          <p:nvPr/>
        </p:nvPicPr>
        <p:blipFill>
          <a:blip r:embed="rId4"/>
          <a:stretch>
            <a:fillRect/>
          </a:stretch>
        </p:blipFill>
        <p:spPr>
          <a:xfrm>
            <a:off x="1456349" y="4084555"/>
            <a:ext cx="811412" cy="614615"/>
          </a:xfrm>
          <a:prstGeom prst="rect">
            <a:avLst/>
          </a:prstGeom>
        </p:spPr>
      </p:pic>
      <p:sp>
        <p:nvSpPr>
          <p:cNvPr id="35" name="CuadroTexto 34"/>
          <p:cNvSpPr txBox="1"/>
          <p:nvPr/>
        </p:nvSpPr>
        <p:spPr>
          <a:xfrm>
            <a:off x="1381304" y="2488197"/>
            <a:ext cx="3687228"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err="1">
                <a:solidFill>
                  <a:schemeClr val="tx2"/>
                </a:solidFill>
              </a:rPr>
              <a:t>Biometric</a:t>
            </a:r>
            <a:r>
              <a:rPr lang="es-CL" sz="1500" dirty="0">
                <a:solidFill>
                  <a:schemeClr val="tx2"/>
                </a:solidFill>
              </a:rPr>
              <a:t> &amp; Facial </a:t>
            </a:r>
            <a:r>
              <a:rPr lang="es-CL" sz="1500" dirty="0" err="1">
                <a:solidFill>
                  <a:schemeClr val="tx2"/>
                </a:solidFill>
              </a:rPr>
              <a:t>Recognition</a:t>
            </a:r>
            <a:r>
              <a:rPr lang="es-CL" sz="1500" dirty="0">
                <a:solidFill>
                  <a:schemeClr val="tx2"/>
                </a:solidFill>
              </a:rPr>
              <a:t> </a:t>
            </a:r>
            <a:r>
              <a:rPr lang="es-CL" sz="1500" dirty="0" err="1">
                <a:solidFill>
                  <a:schemeClr val="tx2"/>
                </a:solidFill>
              </a:rPr>
              <a:t>Signature</a:t>
            </a:r>
            <a:endParaRPr lang="es-CL" sz="1500" dirty="0">
              <a:solidFill>
                <a:schemeClr val="tx2"/>
              </a:solidFill>
            </a:endParaRPr>
          </a:p>
        </p:txBody>
      </p:sp>
      <p:sp>
        <p:nvSpPr>
          <p:cNvPr id="36" name="CuadroTexto 35"/>
          <p:cNvSpPr txBox="1"/>
          <p:nvPr/>
        </p:nvSpPr>
        <p:spPr>
          <a:xfrm>
            <a:off x="1394003" y="3772931"/>
            <a:ext cx="1438214" cy="311624"/>
          </a:xfrm>
          <a:prstGeom prst="rect">
            <a:avLst/>
          </a:prstGeom>
          <a:noFill/>
        </p:spPr>
        <p:txBody>
          <a:bodyPr wrap="none" rtlCol="0">
            <a:spAutoFit/>
          </a:bodyPr>
          <a:lstStyle/>
          <a:p>
            <a:pPr fontAlgn="base">
              <a:lnSpc>
                <a:spcPct val="95000"/>
              </a:lnSpc>
              <a:spcBef>
                <a:spcPct val="20000"/>
              </a:spcBef>
              <a:spcAft>
                <a:spcPct val="0"/>
              </a:spcAft>
              <a:buClr>
                <a:srgbClr val="645B46"/>
              </a:buClr>
              <a:buFont typeface="Arial" charset="0"/>
              <a:buNone/>
            </a:pPr>
            <a:r>
              <a:rPr lang="es-CL" sz="1500" dirty="0">
                <a:solidFill>
                  <a:schemeClr val="tx2"/>
                </a:solidFill>
              </a:rPr>
              <a:t>“</a:t>
            </a:r>
            <a:r>
              <a:rPr lang="es-CL" sz="1500" dirty="0" err="1">
                <a:solidFill>
                  <a:schemeClr val="tx2"/>
                </a:solidFill>
              </a:rPr>
              <a:t>iso</a:t>
            </a:r>
            <a:r>
              <a:rPr lang="es-CL" sz="1500" dirty="0">
                <a:solidFill>
                  <a:schemeClr val="tx2"/>
                </a:solidFill>
              </a:rPr>
              <a:t>” </a:t>
            </a:r>
            <a:r>
              <a:rPr lang="es-CL" sz="1500" dirty="0" err="1">
                <a:solidFill>
                  <a:schemeClr val="tx2"/>
                </a:solidFill>
              </a:rPr>
              <a:t>Signature</a:t>
            </a:r>
            <a:endParaRPr lang="es-CL" sz="1500" dirty="0">
              <a:solidFill>
                <a:schemeClr val="tx2"/>
              </a:solidFill>
            </a:endParaRPr>
          </a:p>
        </p:txBody>
      </p:sp>
      <p:pic>
        <p:nvPicPr>
          <p:cNvPr id="7" name="Imagen 6"/>
          <p:cNvPicPr>
            <a:picLocks noChangeAspect="1"/>
          </p:cNvPicPr>
          <p:nvPr/>
        </p:nvPicPr>
        <p:blipFill>
          <a:blip r:embed="rId5"/>
          <a:stretch>
            <a:fillRect/>
          </a:stretch>
        </p:blipFill>
        <p:spPr>
          <a:xfrm>
            <a:off x="1456349" y="2904905"/>
            <a:ext cx="2170429" cy="674593"/>
          </a:xfrm>
          <a:prstGeom prst="rect">
            <a:avLst/>
          </a:prstGeom>
        </p:spPr>
      </p:pic>
      <p:sp>
        <p:nvSpPr>
          <p:cNvPr id="10" name="Título 2"/>
          <p:cNvSpPr>
            <a:spLocks noGrp="1"/>
          </p:cNvSpPr>
          <p:nvPr>
            <p:ph type="title"/>
          </p:nvPr>
        </p:nvSpPr>
        <p:spPr>
          <a:xfrm>
            <a:off x="640525" y="195944"/>
            <a:ext cx="8184976" cy="994172"/>
          </a:xfrm>
        </p:spPr>
        <p:txBody>
          <a:bodyPr vert="horz" lIns="91440" tIns="45720" rIns="91440" bIns="45720" rtlCol="0" anchor="ctr">
            <a:noAutofit/>
          </a:bodyPr>
          <a:lstStyle/>
          <a:p>
            <a:r>
              <a:rPr lang="es-CL" sz="3200" dirty="0"/>
              <a:t>Tecnologías: Firma Digital</a:t>
            </a:r>
          </a:p>
        </p:txBody>
      </p:sp>
      <p:pic>
        <p:nvPicPr>
          <p:cNvPr id="2" name="Imagen 1"/>
          <p:cNvPicPr>
            <a:picLocks noChangeAspect="1"/>
          </p:cNvPicPr>
          <p:nvPr/>
        </p:nvPicPr>
        <p:blipFill>
          <a:blip r:embed="rId6"/>
          <a:stretch>
            <a:fillRect/>
          </a:stretch>
        </p:blipFill>
        <p:spPr>
          <a:xfrm>
            <a:off x="5204005" y="2913013"/>
            <a:ext cx="2115292" cy="1786157"/>
          </a:xfrm>
          <a:prstGeom prst="rect">
            <a:avLst/>
          </a:prstGeom>
          <a:ln w="12700">
            <a:solidFill>
              <a:schemeClr val="tx2">
                <a:lumMod val="50000"/>
              </a:schemeClr>
            </a:solidFill>
          </a:ln>
          <a:effectLst>
            <a:softEdge rad="12700"/>
          </a:effectLst>
        </p:spPr>
      </p:pic>
    </p:spTree>
    <p:extLst>
      <p:ext uri="{BB962C8B-B14F-4D97-AF65-F5344CB8AC3E}">
        <p14:creationId xmlns:p14="http://schemas.microsoft.com/office/powerpoint/2010/main" val="2644781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98276" y="1266314"/>
            <a:ext cx="6627890" cy="1025665"/>
          </a:xfrm>
          <a:prstGeom prst="rect">
            <a:avLst/>
          </a:prstGeom>
          <a:noFill/>
        </p:spPr>
        <p:txBody>
          <a:bodyPr wrap="square" rtlCol="0">
            <a:spAutoFit/>
          </a:bodyPr>
          <a:lstStyle/>
          <a:p>
            <a:pPr algn="ctr">
              <a:buClr>
                <a:schemeClr val="accent1"/>
              </a:buClr>
            </a:pPr>
            <a:r>
              <a:rPr lang="en-US" sz="1600" b="1" dirty="0">
                <a:solidFill>
                  <a:schemeClr val="tx2"/>
                </a:solidFill>
              </a:rPr>
              <a:t>(R)</a:t>
            </a:r>
            <a:r>
              <a:rPr lang="en-US" sz="1600" b="1" dirty="0" err="1">
                <a:solidFill>
                  <a:schemeClr val="tx2"/>
                </a:solidFill>
              </a:rPr>
              <a:t>obot</a:t>
            </a:r>
            <a:r>
              <a:rPr lang="en-US" sz="1600" b="1" dirty="0">
                <a:solidFill>
                  <a:schemeClr val="tx2"/>
                </a:solidFill>
              </a:rPr>
              <a:t> (P)</a:t>
            </a:r>
            <a:r>
              <a:rPr lang="en-US" sz="1600" b="1" dirty="0" err="1">
                <a:solidFill>
                  <a:schemeClr val="tx2"/>
                </a:solidFill>
              </a:rPr>
              <a:t>rocess</a:t>
            </a:r>
            <a:r>
              <a:rPr lang="en-US" sz="1600" b="1" dirty="0">
                <a:solidFill>
                  <a:schemeClr val="tx2"/>
                </a:solidFill>
              </a:rPr>
              <a:t> (A)</a:t>
            </a:r>
            <a:r>
              <a:rPr lang="en-US" sz="1600" b="1" dirty="0" err="1">
                <a:solidFill>
                  <a:schemeClr val="tx2"/>
                </a:solidFill>
              </a:rPr>
              <a:t>utomation</a:t>
            </a:r>
            <a:r>
              <a:rPr lang="en-US" sz="1600" b="1" dirty="0">
                <a:solidFill>
                  <a:schemeClr val="tx2"/>
                </a:solidFill>
              </a:rPr>
              <a:t> </a:t>
            </a:r>
            <a:r>
              <a:rPr lang="es-CL" sz="1600" dirty="0"/>
              <a:t>permite replicar acciones humanas interactuando con aplicaciones a través de sus interfaces de usuario </a:t>
            </a:r>
            <a:r>
              <a:rPr lang="en-US" sz="1600" dirty="0"/>
              <a:t>(UI).</a:t>
            </a:r>
          </a:p>
          <a:p>
            <a:pPr fontAlgn="base">
              <a:lnSpc>
                <a:spcPct val="95000"/>
              </a:lnSpc>
              <a:spcBef>
                <a:spcPct val="20000"/>
              </a:spcBef>
              <a:spcAft>
                <a:spcPct val="0"/>
              </a:spcAft>
              <a:buClr>
                <a:srgbClr val="645B46"/>
              </a:buClr>
              <a:buFont typeface="Arial" charset="0"/>
              <a:buNone/>
            </a:pPr>
            <a:endParaRPr lang="es-CL" sz="1100" dirty="0">
              <a:solidFill>
                <a:schemeClr val="tx2"/>
              </a:solidFill>
            </a:endParaRPr>
          </a:p>
        </p:txBody>
      </p:sp>
      <p:sp>
        <p:nvSpPr>
          <p:cNvPr id="10" name="Título 2"/>
          <p:cNvSpPr>
            <a:spLocks noGrp="1"/>
          </p:cNvSpPr>
          <p:nvPr>
            <p:ph type="title"/>
          </p:nvPr>
        </p:nvSpPr>
        <p:spPr/>
        <p:txBody>
          <a:bodyPr vert="horz" lIns="91440" tIns="45720" rIns="91440" bIns="45720" rtlCol="0" anchor="ctr">
            <a:noAutofit/>
          </a:bodyPr>
          <a:lstStyle/>
          <a:p>
            <a:r>
              <a:rPr lang="es-CL" sz="3200" dirty="0"/>
              <a:t>Digital </a:t>
            </a:r>
            <a:r>
              <a:rPr lang="es-CL" sz="3200" dirty="0" err="1"/>
              <a:t>Transformation</a:t>
            </a:r>
            <a:r>
              <a:rPr lang="es-CL" sz="3200" dirty="0"/>
              <a:t>: RPA</a:t>
            </a:r>
          </a:p>
        </p:txBody>
      </p:sp>
      <p:grpSp>
        <p:nvGrpSpPr>
          <p:cNvPr id="2" name="Grupo 1"/>
          <p:cNvGrpSpPr/>
          <p:nvPr/>
        </p:nvGrpSpPr>
        <p:grpSpPr>
          <a:xfrm>
            <a:off x="1359415" y="1966483"/>
            <a:ext cx="5081640" cy="2780108"/>
            <a:chOff x="1264943" y="971551"/>
            <a:chExt cx="6657172" cy="3868340"/>
          </a:xfrm>
        </p:grpSpPr>
        <p:sp>
          <p:nvSpPr>
            <p:cNvPr id="11" name="Freeform 38"/>
            <p:cNvSpPr/>
            <p:nvPr/>
          </p:nvSpPr>
          <p:spPr>
            <a:xfrm>
              <a:off x="3648709" y="2059783"/>
              <a:ext cx="1737122" cy="1694259"/>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7"/>
            <p:cNvSpPr>
              <a:spLocks/>
            </p:cNvSpPr>
            <p:nvPr/>
          </p:nvSpPr>
          <p:spPr bwMode="auto">
            <a:xfrm>
              <a:off x="2523568" y="2060973"/>
              <a:ext cx="1432322" cy="1384697"/>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13" name="Freeform 9"/>
            <p:cNvSpPr>
              <a:spLocks/>
            </p:cNvSpPr>
            <p:nvPr/>
          </p:nvSpPr>
          <p:spPr bwMode="auto">
            <a:xfrm>
              <a:off x="3657043" y="3456385"/>
              <a:ext cx="1431131" cy="1383506"/>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14" name="Freeform 10"/>
            <p:cNvSpPr>
              <a:spLocks/>
            </p:cNvSpPr>
            <p:nvPr/>
          </p:nvSpPr>
          <p:spPr bwMode="auto">
            <a:xfrm>
              <a:off x="5076268" y="2356247"/>
              <a:ext cx="1432322" cy="1385888"/>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rgbClr val="00B0F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15" name="Freeform 11"/>
            <p:cNvSpPr>
              <a:spLocks/>
            </p:cNvSpPr>
            <p:nvPr/>
          </p:nvSpPr>
          <p:spPr bwMode="auto">
            <a:xfrm>
              <a:off x="3957081" y="971551"/>
              <a:ext cx="1431131" cy="1384697"/>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16" name="TextBox 77"/>
            <p:cNvSpPr txBox="1"/>
            <p:nvPr/>
          </p:nvSpPr>
          <p:spPr>
            <a:xfrm>
              <a:off x="5423536" y="1339370"/>
              <a:ext cx="2498578" cy="860785"/>
            </a:xfrm>
            <a:prstGeom prst="rect">
              <a:avLst/>
            </a:prstGeom>
            <a:noFill/>
          </p:spPr>
          <p:txBody>
            <a:bodyPr wrap="square" rtlCol="0">
              <a:spAutoFit/>
            </a:bodyPr>
            <a:lstStyle/>
            <a:p>
              <a:pPr fontAlgn="base">
                <a:lnSpc>
                  <a:spcPct val="95000"/>
                </a:lnSpc>
                <a:spcBef>
                  <a:spcPct val="20000"/>
                </a:spcBef>
                <a:spcAft>
                  <a:spcPct val="0"/>
                </a:spcAft>
                <a:buClr>
                  <a:srgbClr val="645B46"/>
                </a:buClr>
              </a:pPr>
              <a:r>
                <a:rPr lang="es-CL" sz="1200" b="1" dirty="0">
                  <a:solidFill>
                    <a:schemeClr val="bg1">
                      <a:lumMod val="50000"/>
                    </a:schemeClr>
                  </a:solidFill>
                </a:rPr>
                <a:t>Reduce </a:t>
              </a:r>
              <a:r>
                <a:rPr lang="es-CL" sz="1200" b="1" dirty="0" err="1">
                  <a:solidFill>
                    <a:schemeClr val="bg1">
                      <a:lumMod val="50000"/>
                    </a:schemeClr>
                  </a:solidFill>
                </a:rPr>
                <a:t>errors</a:t>
              </a:r>
              <a:r>
                <a:rPr lang="es-CL" sz="1200" b="1" dirty="0">
                  <a:solidFill>
                    <a:schemeClr val="bg1">
                      <a:lumMod val="50000"/>
                    </a:schemeClr>
                  </a:solidFill>
                </a:rPr>
                <a:t> </a:t>
              </a:r>
              <a:r>
                <a:rPr lang="es-CL" sz="1200" dirty="0" err="1">
                  <a:solidFill>
                    <a:schemeClr val="bg1">
                      <a:lumMod val="50000"/>
                    </a:schemeClr>
                  </a:solidFill>
                </a:rPr>
                <a:t>associated</a:t>
              </a:r>
              <a:r>
                <a:rPr lang="es-CL" sz="1200" dirty="0">
                  <a:solidFill>
                    <a:schemeClr val="bg1">
                      <a:lumMod val="50000"/>
                    </a:schemeClr>
                  </a:solidFill>
                </a:rPr>
                <a:t> to human </a:t>
              </a:r>
              <a:r>
                <a:rPr lang="es-CL" sz="1200" dirty="0" err="1">
                  <a:solidFill>
                    <a:schemeClr val="bg1">
                      <a:lumMod val="50000"/>
                    </a:schemeClr>
                  </a:solidFill>
                </a:rPr>
                <a:t>activities</a:t>
              </a:r>
              <a:endParaRPr lang="es-CL" sz="1200" dirty="0">
                <a:solidFill>
                  <a:schemeClr val="bg1">
                    <a:lumMod val="50000"/>
                  </a:schemeClr>
                </a:solidFill>
              </a:endParaRPr>
            </a:p>
          </p:txBody>
        </p:sp>
        <p:sp>
          <p:nvSpPr>
            <p:cNvPr id="18" name="TextBox 96"/>
            <p:cNvSpPr txBox="1"/>
            <p:nvPr/>
          </p:nvSpPr>
          <p:spPr>
            <a:xfrm>
              <a:off x="1264943" y="1569747"/>
              <a:ext cx="2295725" cy="372579"/>
            </a:xfrm>
            <a:prstGeom prst="rect">
              <a:avLst/>
            </a:prstGeom>
            <a:noFill/>
          </p:spPr>
          <p:txBody>
            <a:bodyPr wrap="none" rtlCol="0">
              <a:spAutoFit/>
            </a:bodyPr>
            <a:lstStyle/>
            <a:p>
              <a:pPr fontAlgn="base">
                <a:lnSpc>
                  <a:spcPct val="95000"/>
                </a:lnSpc>
                <a:spcBef>
                  <a:spcPct val="20000"/>
                </a:spcBef>
                <a:spcAft>
                  <a:spcPct val="0"/>
                </a:spcAft>
                <a:buClr>
                  <a:srgbClr val="645B46"/>
                </a:buClr>
              </a:pPr>
              <a:r>
                <a:rPr lang="es-CL" sz="1200" b="1" dirty="0">
                  <a:solidFill>
                    <a:schemeClr val="bg1">
                      <a:lumMod val="50000"/>
                    </a:schemeClr>
                  </a:solidFill>
                </a:rPr>
                <a:t>24x7</a:t>
              </a:r>
              <a:r>
                <a:rPr lang="es-CL" sz="1200" dirty="0">
                  <a:solidFill>
                    <a:schemeClr val="bg1">
                      <a:lumMod val="50000"/>
                    </a:schemeClr>
                  </a:solidFill>
                </a:rPr>
                <a:t> virtual </a:t>
              </a:r>
              <a:r>
                <a:rPr lang="es-CL" sz="1200" dirty="0" err="1">
                  <a:solidFill>
                    <a:schemeClr val="bg1">
                      <a:lumMod val="50000"/>
                    </a:schemeClr>
                  </a:solidFill>
                </a:rPr>
                <a:t>employees</a:t>
              </a:r>
              <a:endParaRPr lang="es-CL" sz="1200" dirty="0">
                <a:solidFill>
                  <a:schemeClr val="bg1">
                    <a:lumMod val="50000"/>
                  </a:schemeClr>
                </a:solidFill>
              </a:endParaRPr>
            </a:p>
          </p:txBody>
        </p:sp>
        <p:sp>
          <p:nvSpPr>
            <p:cNvPr id="20" name="TextBox 106"/>
            <p:cNvSpPr txBox="1"/>
            <p:nvPr/>
          </p:nvSpPr>
          <p:spPr>
            <a:xfrm>
              <a:off x="5339944" y="3961848"/>
              <a:ext cx="2582171" cy="860785"/>
            </a:xfrm>
            <a:prstGeom prst="rect">
              <a:avLst/>
            </a:prstGeom>
            <a:noFill/>
          </p:spPr>
          <p:txBody>
            <a:bodyPr wrap="square" rtlCol="0">
              <a:spAutoFit/>
            </a:bodyPr>
            <a:lstStyle/>
            <a:p>
              <a:pPr fontAlgn="base">
                <a:lnSpc>
                  <a:spcPct val="95000"/>
                </a:lnSpc>
                <a:spcBef>
                  <a:spcPct val="20000"/>
                </a:spcBef>
                <a:spcAft>
                  <a:spcPct val="0"/>
                </a:spcAft>
                <a:buClr>
                  <a:srgbClr val="645B46"/>
                </a:buClr>
              </a:pPr>
              <a:r>
                <a:rPr lang="es-CL" sz="1200" b="1" dirty="0">
                  <a:solidFill>
                    <a:schemeClr val="bg1">
                      <a:lumMod val="50000"/>
                    </a:schemeClr>
                  </a:solidFill>
                </a:rPr>
                <a:t>No </a:t>
              </a:r>
              <a:r>
                <a:rPr lang="es-CL" sz="1200" b="1" dirty="0" err="1">
                  <a:solidFill>
                    <a:schemeClr val="bg1">
                      <a:lumMod val="50000"/>
                    </a:schemeClr>
                  </a:solidFill>
                </a:rPr>
                <a:t>impact</a:t>
              </a:r>
              <a:r>
                <a:rPr lang="es-CL" sz="1200" b="1" dirty="0">
                  <a:solidFill>
                    <a:schemeClr val="bg1">
                      <a:lumMod val="50000"/>
                    </a:schemeClr>
                  </a:solidFill>
                </a:rPr>
                <a:t> </a:t>
              </a:r>
              <a:r>
                <a:rPr lang="es-CL" sz="1200" dirty="0">
                  <a:solidFill>
                    <a:schemeClr val="bg1">
                      <a:lumMod val="50000"/>
                    </a:schemeClr>
                  </a:solidFill>
                </a:rPr>
                <a:t>in </a:t>
              </a:r>
              <a:r>
                <a:rPr lang="es-CL" sz="1200" dirty="0" err="1">
                  <a:solidFill>
                    <a:schemeClr val="bg1">
                      <a:lumMod val="50000"/>
                    </a:schemeClr>
                  </a:solidFill>
                </a:rPr>
                <a:t>your</a:t>
              </a:r>
              <a:r>
                <a:rPr lang="es-CL" sz="1200" dirty="0">
                  <a:solidFill>
                    <a:schemeClr val="bg1">
                      <a:lumMod val="50000"/>
                    </a:schemeClr>
                  </a:solidFill>
                </a:rPr>
                <a:t> </a:t>
              </a:r>
              <a:r>
                <a:rPr lang="es-CL" sz="1200" dirty="0" err="1">
                  <a:solidFill>
                    <a:schemeClr val="bg1">
                      <a:lumMod val="50000"/>
                    </a:schemeClr>
                  </a:solidFill>
                </a:rPr>
                <a:t>infraestructure</a:t>
              </a:r>
              <a:r>
                <a:rPr lang="es-CL" sz="1200" dirty="0">
                  <a:solidFill>
                    <a:schemeClr val="bg1">
                      <a:lumMod val="50000"/>
                    </a:schemeClr>
                  </a:solidFill>
                </a:rPr>
                <a:t> </a:t>
              </a:r>
              <a:r>
                <a:rPr lang="es-CL" sz="1200" dirty="0" err="1">
                  <a:solidFill>
                    <a:schemeClr val="bg1">
                      <a:lumMod val="50000"/>
                    </a:schemeClr>
                  </a:solidFill>
                </a:rPr>
                <a:t>or</a:t>
              </a:r>
              <a:r>
                <a:rPr lang="es-CL" sz="1200" dirty="0">
                  <a:solidFill>
                    <a:schemeClr val="bg1">
                      <a:lumMod val="50000"/>
                    </a:schemeClr>
                  </a:solidFill>
                </a:rPr>
                <a:t> </a:t>
              </a:r>
              <a:r>
                <a:rPr lang="es-CL" sz="1200" dirty="0" err="1">
                  <a:solidFill>
                    <a:schemeClr val="bg1">
                      <a:lumMod val="50000"/>
                    </a:schemeClr>
                  </a:solidFill>
                </a:rPr>
                <a:t>applications</a:t>
              </a:r>
              <a:endParaRPr lang="es-CL" sz="1200" dirty="0">
                <a:solidFill>
                  <a:schemeClr val="bg1">
                    <a:lumMod val="50000"/>
                  </a:schemeClr>
                </a:solidFill>
              </a:endParaRPr>
            </a:p>
          </p:txBody>
        </p:sp>
        <p:sp>
          <p:nvSpPr>
            <p:cNvPr id="22" name="TextBox 104"/>
            <p:cNvSpPr txBox="1"/>
            <p:nvPr/>
          </p:nvSpPr>
          <p:spPr>
            <a:xfrm>
              <a:off x="1697465" y="3846923"/>
              <a:ext cx="1707809" cy="899328"/>
            </a:xfrm>
            <a:prstGeom prst="rect">
              <a:avLst/>
            </a:prstGeom>
            <a:noFill/>
          </p:spPr>
          <p:txBody>
            <a:bodyPr wrap="none" rtlCol="0">
              <a:spAutoFit/>
            </a:bodyPr>
            <a:lstStyle/>
            <a:p>
              <a:pPr algn="r"/>
              <a:r>
                <a:rPr lang="es-CL" sz="1200" b="1" dirty="0">
                  <a:solidFill>
                    <a:schemeClr val="bg1">
                      <a:lumMod val="50000"/>
                    </a:schemeClr>
                  </a:solidFill>
                </a:rPr>
                <a:t>Time to </a:t>
              </a:r>
              <a:r>
                <a:rPr lang="es-CL" sz="1200" b="1" dirty="0" err="1">
                  <a:solidFill>
                    <a:schemeClr val="bg1">
                      <a:lumMod val="50000"/>
                    </a:schemeClr>
                  </a:solidFill>
                </a:rPr>
                <a:t>Market</a:t>
              </a:r>
              <a:br>
                <a:rPr lang="es-CL" sz="1200" dirty="0">
                  <a:solidFill>
                    <a:schemeClr val="bg1">
                      <a:lumMod val="50000"/>
                    </a:schemeClr>
                  </a:solidFill>
                </a:rPr>
              </a:br>
              <a:r>
                <a:rPr lang="es-CL" sz="1200" dirty="0">
                  <a:solidFill>
                    <a:schemeClr val="bg1">
                      <a:lumMod val="50000"/>
                    </a:schemeClr>
                  </a:solidFill>
                </a:rPr>
                <a:t>Quick data </a:t>
              </a:r>
              <a:r>
                <a:rPr lang="es-CL" sz="1200" dirty="0" err="1">
                  <a:solidFill>
                    <a:schemeClr val="bg1">
                      <a:lumMod val="50000"/>
                    </a:schemeClr>
                  </a:solidFill>
                </a:rPr>
                <a:t>entry</a:t>
              </a:r>
              <a:endParaRPr lang="es-CL" sz="1200" dirty="0">
                <a:solidFill>
                  <a:schemeClr val="bg1">
                    <a:lumMod val="50000"/>
                  </a:schemeClr>
                </a:solidFill>
              </a:endParaRPr>
            </a:p>
            <a:p>
              <a:pPr algn="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4" name="TextBox 109"/>
            <p:cNvSpPr txBox="1"/>
            <p:nvPr/>
          </p:nvSpPr>
          <p:spPr>
            <a:xfrm>
              <a:off x="4077109" y="2640263"/>
              <a:ext cx="877941" cy="449663"/>
            </a:xfrm>
            <a:prstGeom prst="rect">
              <a:avLst/>
            </a:prstGeom>
            <a:noFill/>
          </p:spPr>
          <p:txBody>
            <a:bodyPr wrap="square" rtlCol="0">
              <a:spAutoFit/>
            </a:bodyPr>
            <a:lstStyle/>
            <a:p>
              <a:pPr algn="ctr"/>
              <a:r>
                <a:rPr lang="en-US" sz="1500" dirty="0">
                  <a:solidFill>
                    <a:schemeClr val="bg1"/>
                  </a:solidFill>
                  <a:latin typeface="Arial" panose="020B0604020202020204" pitchFamily="34" charset="0"/>
                  <a:cs typeface="Arial" panose="020B0604020202020204" pitchFamily="34" charset="0"/>
                </a:rPr>
                <a:t>RPA</a:t>
              </a:r>
            </a:p>
          </p:txBody>
        </p:sp>
        <p:grpSp>
          <p:nvGrpSpPr>
            <p:cNvPr id="25" name="Group 112"/>
            <p:cNvGrpSpPr/>
            <p:nvPr/>
          </p:nvGrpSpPr>
          <p:grpSpPr>
            <a:xfrm>
              <a:off x="4286250" y="1406857"/>
              <a:ext cx="488066" cy="536243"/>
              <a:chOff x="2171700" y="1574800"/>
              <a:chExt cx="739776" cy="812800"/>
            </a:xfrm>
            <a:solidFill>
              <a:schemeClr val="bg1"/>
            </a:solidFill>
          </p:grpSpPr>
          <p:sp>
            <p:nvSpPr>
              <p:cNvPr id="26" name="Freeform 33"/>
              <p:cNvSpPr>
                <a:spLocks noEditPoints="1"/>
              </p:cNvSpPr>
              <p:nvPr/>
            </p:nvSpPr>
            <p:spPr bwMode="auto">
              <a:xfrm>
                <a:off x="2292350" y="1700213"/>
                <a:ext cx="498475" cy="687387"/>
              </a:xfrm>
              <a:custGeom>
                <a:avLst/>
                <a:gdLst>
                  <a:gd name="T0" fmla="*/ 813 w 2197"/>
                  <a:gd name="T1" fmla="*/ 324 h 3032"/>
                  <a:gd name="T2" fmla="*/ 519 w 2197"/>
                  <a:gd name="T3" fmla="*/ 505 h 3032"/>
                  <a:gd name="T4" fmla="*/ 329 w 2197"/>
                  <a:gd name="T5" fmla="*/ 783 h 3032"/>
                  <a:gd name="T6" fmla="*/ 281 w 2197"/>
                  <a:gd name="T7" fmla="*/ 1120 h 3032"/>
                  <a:gd name="T8" fmla="*/ 340 w 2197"/>
                  <a:gd name="T9" fmla="*/ 1390 h 3032"/>
                  <a:gd name="T10" fmla="*/ 449 w 2197"/>
                  <a:gd name="T11" fmla="*/ 1594 h 3032"/>
                  <a:gd name="T12" fmla="*/ 575 w 2197"/>
                  <a:gd name="T13" fmla="*/ 1783 h 3032"/>
                  <a:gd name="T14" fmla="*/ 653 w 2197"/>
                  <a:gd name="T15" fmla="*/ 1996 h 3032"/>
                  <a:gd name="T16" fmla="*/ 700 w 2197"/>
                  <a:gd name="T17" fmla="*/ 2142 h 3032"/>
                  <a:gd name="T18" fmla="*/ 1457 w 2197"/>
                  <a:gd name="T19" fmla="*/ 2178 h 3032"/>
                  <a:gd name="T20" fmla="*/ 1539 w 2197"/>
                  <a:gd name="T21" fmla="*/ 2071 h 3032"/>
                  <a:gd name="T22" fmla="*/ 1581 w 2197"/>
                  <a:gd name="T23" fmla="*/ 1864 h 3032"/>
                  <a:gd name="T24" fmla="*/ 1700 w 2197"/>
                  <a:gd name="T25" fmla="*/ 1666 h 3032"/>
                  <a:gd name="T26" fmla="*/ 1817 w 2197"/>
                  <a:gd name="T27" fmla="*/ 1478 h 3032"/>
                  <a:gd name="T28" fmla="*/ 1902 w 2197"/>
                  <a:gd name="T29" fmla="*/ 1238 h 3032"/>
                  <a:gd name="T30" fmla="*/ 1907 w 2197"/>
                  <a:gd name="T31" fmla="*/ 915 h 3032"/>
                  <a:gd name="T32" fmla="*/ 1769 w 2197"/>
                  <a:gd name="T33" fmla="*/ 606 h 3032"/>
                  <a:gd name="T34" fmla="*/ 1513 w 2197"/>
                  <a:gd name="T35" fmla="*/ 382 h 3032"/>
                  <a:gd name="T36" fmla="*/ 1174 w 2197"/>
                  <a:gd name="T37" fmla="*/ 279 h 3032"/>
                  <a:gd name="T38" fmla="*/ 1362 w 2197"/>
                  <a:gd name="T39" fmla="*/ 32 h 3032"/>
                  <a:gd name="T40" fmla="*/ 1747 w 2197"/>
                  <a:gd name="T41" fmla="*/ 204 h 3032"/>
                  <a:gd name="T42" fmla="*/ 2033 w 2197"/>
                  <a:gd name="T43" fmla="*/ 499 h 3032"/>
                  <a:gd name="T44" fmla="*/ 2182 w 2197"/>
                  <a:gd name="T45" fmla="*/ 883 h 3032"/>
                  <a:gd name="T46" fmla="*/ 2180 w 2197"/>
                  <a:gd name="T47" fmla="*/ 1263 h 3032"/>
                  <a:gd name="T48" fmla="*/ 2095 w 2197"/>
                  <a:gd name="T49" fmla="*/ 1542 h 3032"/>
                  <a:gd name="T50" fmla="*/ 1977 w 2197"/>
                  <a:gd name="T51" fmla="*/ 1752 h 3032"/>
                  <a:gd name="T52" fmla="*/ 1857 w 2197"/>
                  <a:gd name="T53" fmla="*/ 1933 h 3032"/>
                  <a:gd name="T54" fmla="*/ 1816 w 2197"/>
                  <a:gd name="T55" fmla="*/ 2095 h 3032"/>
                  <a:gd name="T56" fmla="*/ 1702 w 2197"/>
                  <a:gd name="T57" fmla="*/ 2328 h 3032"/>
                  <a:gd name="T58" fmla="*/ 1611 w 2197"/>
                  <a:gd name="T59" fmla="*/ 2485 h 3032"/>
                  <a:gd name="T60" fmla="*/ 1603 w 2197"/>
                  <a:gd name="T61" fmla="*/ 2631 h 3032"/>
                  <a:gd name="T62" fmla="*/ 1599 w 2197"/>
                  <a:gd name="T63" fmla="*/ 2699 h 3032"/>
                  <a:gd name="T64" fmla="*/ 1566 w 2197"/>
                  <a:gd name="T65" fmla="*/ 2789 h 3032"/>
                  <a:gd name="T66" fmla="*/ 1452 w 2197"/>
                  <a:gd name="T67" fmla="*/ 2888 h 3032"/>
                  <a:gd name="T68" fmla="*/ 1283 w 2197"/>
                  <a:gd name="T69" fmla="*/ 3010 h 3032"/>
                  <a:gd name="T70" fmla="*/ 965 w 2197"/>
                  <a:gd name="T71" fmla="*/ 3030 h 3032"/>
                  <a:gd name="T72" fmla="*/ 825 w 2197"/>
                  <a:gd name="T73" fmla="*/ 2922 h 3032"/>
                  <a:gd name="T74" fmla="*/ 657 w 2197"/>
                  <a:gd name="T75" fmla="*/ 2823 h 3032"/>
                  <a:gd name="T76" fmla="*/ 602 w 2197"/>
                  <a:gd name="T77" fmla="*/ 2718 h 3032"/>
                  <a:gd name="T78" fmla="*/ 597 w 2197"/>
                  <a:gd name="T79" fmla="*/ 2671 h 3032"/>
                  <a:gd name="T80" fmla="*/ 590 w 2197"/>
                  <a:gd name="T81" fmla="*/ 2546 h 3032"/>
                  <a:gd name="T82" fmla="*/ 582 w 2197"/>
                  <a:gd name="T83" fmla="*/ 2406 h 3032"/>
                  <a:gd name="T84" fmla="*/ 408 w 2197"/>
                  <a:gd name="T85" fmla="*/ 2193 h 3032"/>
                  <a:gd name="T86" fmla="*/ 368 w 2197"/>
                  <a:gd name="T87" fmla="*/ 1991 h 3032"/>
                  <a:gd name="T88" fmla="*/ 268 w 2197"/>
                  <a:gd name="T89" fmla="*/ 1821 h 3032"/>
                  <a:gd name="T90" fmla="*/ 149 w 2197"/>
                  <a:gd name="T91" fmla="*/ 1633 h 3032"/>
                  <a:gd name="T92" fmla="*/ 45 w 2197"/>
                  <a:gd name="T93" fmla="*/ 1384 h 3032"/>
                  <a:gd name="T94" fmla="*/ 0 w 2197"/>
                  <a:gd name="T95" fmla="*/ 1054 h 3032"/>
                  <a:gd name="T96" fmla="*/ 87 w 2197"/>
                  <a:gd name="T97" fmla="*/ 644 h 3032"/>
                  <a:gd name="T98" fmla="*/ 323 w 2197"/>
                  <a:gd name="T99" fmla="*/ 310 h 3032"/>
                  <a:gd name="T100" fmla="*/ 672 w 2197"/>
                  <a:gd name="T101" fmla="*/ 83 h 3032"/>
                  <a:gd name="T102" fmla="*/ 1099 w 2197"/>
                  <a:gd name="T103" fmla="*/ 0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97" h="3032">
                    <a:moveTo>
                      <a:pt x="1099" y="276"/>
                    </a:moveTo>
                    <a:lnTo>
                      <a:pt x="1024" y="279"/>
                    </a:lnTo>
                    <a:lnTo>
                      <a:pt x="951" y="288"/>
                    </a:lnTo>
                    <a:lnTo>
                      <a:pt x="881" y="304"/>
                    </a:lnTo>
                    <a:lnTo>
                      <a:pt x="813" y="324"/>
                    </a:lnTo>
                    <a:lnTo>
                      <a:pt x="747" y="352"/>
                    </a:lnTo>
                    <a:lnTo>
                      <a:pt x="685" y="383"/>
                    </a:lnTo>
                    <a:lnTo>
                      <a:pt x="626" y="419"/>
                    </a:lnTo>
                    <a:lnTo>
                      <a:pt x="571" y="460"/>
                    </a:lnTo>
                    <a:lnTo>
                      <a:pt x="519" y="505"/>
                    </a:lnTo>
                    <a:lnTo>
                      <a:pt x="471" y="553"/>
                    </a:lnTo>
                    <a:lnTo>
                      <a:pt x="429" y="606"/>
                    </a:lnTo>
                    <a:lnTo>
                      <a:pt x="391" y="662"/>
                    </a:lnTo>
                    <a:lnTo>
                      <a:pt x="358" y="721"/>
                    </a:lnTo>
                    <a:lnTo>
                      <a:pt x="329" y="783"/>
                    </a:lnTo>
                    <a:lnTo>
                      <a:pt x="308" y="848"/>
                    </a:lnTo>
                    <a:lnTo>
                      <a:pt x="292" y="915"/>
                    </a:lnTo>
                    <a:lnTo>
                      <a:pt x="282" y="983"/>
                    </a:lnTo>
                    <a:lnTo>
                      <a:pt x="278" y="1054"/>
                    </a:lnTo>
                    <a:lnTo>
                      <a:pt x="281" y="1120"/>
                    </a:lnTo>
                    <a:lnTo>
                      <a:pt x="286" y="1181"/>
                    </a:lnTo>
                    <a:lnTo>
                      <a:pt x="295" y="1238"/>
                    </a:lnTo>
                    <a:lnTo>
                      <a:pt x="308" y="1292"/>
                    </a:lnTo>
                    <a:lnTo>
                      <a:pt x="323" y="1343"/>
                    </a:lnTo>
                    <a:lnTo>
                      <a:pt x="340" y="1390"/>
                    </a:lnTo>
                    <a:lnTo>
                      <a:pt x="359" y="1435"/>
                    </a:lnTo>
                    <a:lnTo>
                      <a:pt x="380" y="1478"/>
                    </a:lnTo>
                    <a:lnTo>
                      <a:pt x="402" y="1518"/>
                    </a:lnTo>
                    <a:lnTo>
                      <a:pt x="426" y="1557"/>
                    </a:lnTo>
                    <a:lnTo>
                      <a:pt x="449" y="1594"/>
                    </a:lnTo>
                    <a:lnTo>
                      <a:pt x="474" y="1630"/>
                    </a:lnTo>
                    <a:lnTo>
                      <a:pt x="496" y="1665"/>
                    </a:lnTo>
                    <a:lnTo>
                      <a:pt x="523" y="1704"/>
                    </a:lnTo>
                    <a:lnTo>
                      <a:pt x="550" y="1744"/>
                    </a:lnTo>
                    <a:lnTo>
                      <a:pt x="575" y="1783"/>
                    </a:lnTo>
                    <a:lnTo>
                      <a:pt x="597" y="1823"/>
                    </a:lnTo>
                    <a:lnTo>
                      <a:pt x="617" y="1864"/>
                    </a:lnTo>
                    <a:lnTo>
                      <a:pt x="632" y="1906"/>
                    </a:lnTo>
                    <a:lnTo>
                      <a:pt x="645" y="1950"/>
                    </a:lnTo>
                    <a:lnTo>
                      <a:pt x="653" y="1996"/>
                    </a:lnTo>
                    <a:lnTo>
                      <a:pt x="655" y="2044"/>
                    </a:lnTo>
                    <a:lnTo>
                      <a:pt x="658" y="2071"/>
                    </a:lnTo>
                    <a:lnTo>
                      <a:pt x="669" y="2097"/>
                    </a:lnTo>
                    <a:lnTo>
                      <a:pt x="682" y="2121"/>
                    </a:lnTo>
                    <a:lnTo>
                      <a:pt x="700" y="2142"/>
                    </a:lnTo>
                    <a:lnTo>
                      <a:pt x="720" y="2162"/>
                    </a:lnTo>
                    <a:lnTo>
                      <a:pt x="740" y="2178"/>
                    </a:lnTo>
                    <a:lnTo>
                      <a:pt x="759" y="2193"/>
                    </a:lnTo>
                    <a:lnTo>
                      <a:pt x="1438" y="2193"/>
                    </a:lnTo>
                    <a:lnTo>
                      <a:pt x="1457" y="2178"/>
                    </a:lnTo>
                    <a:lnTo>
                      <a:pt x="1478" y="2162"/>
                    </a:lnTo>
                    <a:lnTo>
                      <a:pt x="1498" y="2142"/>
                    </a:lnTo>
                    <a:lnTo>
                      <a:pt x="1515" y="2121"/>
                    </a:lnTo>
                    <a:lnTo>
                      <a:pt x="1529" y="2097"/>
                    </a:lnTo>
                    <a:lnTo>
                      <a:pt x="1539" y="2071"/>
                    </a:lnTo>
                    <a:lnTo>
                      <a:pt x="1542" y="2044"/>
                    </a:lnTo>
                    <a:lnTo>
                      <a:pt x="1545" y="1996"/>
                    </a:lnTo>
                    <a:lnTo>
                      <a:pt x="1553" y="1950"/>
                    </a:lnTo>
                    <a:lnTo>
                      <a:pt x="1565" y="1906"/>
                    </a:lnTo>
                    <a:lnTo>
                      <a:pt x="1581" y="1864"/>
                    </a:lnTo>
                    <a:lnTo>
                      <a:pt x="1600" y="1824"/>
                    </a:lnTo>
                    <a:lnTo>
                      <a:pt x="1623" y="1783"/>
                    </a:lnTo>
                    <a:lnTo>
                      <a:pt x="1647" y="1744"/>
                    </a:lnTo>
                    <a:lnTo>
                      <a:pt x="1673" y="1705"/>
                    </a:lnTo>
                    <a:lnTo>
                      <a:pt x="1700" y="1666"/>
                    </a:lnTo>
                    <a:lnTo>
                      <a:pt x="1724" y="1631"/>
                    </a:lnTo>
                    <a:lnTo>
                      <a:pt x="1748" y="1595"/>
                    </a:lnTo>
                    <a:lnTo>
                      <a:pt x="1772" y="1558"/>
                    </a:lnTo>
                    <a:lnTo>
                      <a:pt x="1796" y="1518"/>
                    </a:lnTo>
                    <a:lnTo>
                      <a:pt x="1817" y="1478"/>
                    </a:lnTo>
                    <a:lnTo>
                      <a:pt x="1839" y="1435"/>
                    </a:lnTo>
                    <a:lnTo>
                      <a:pt x="1858" y="1390"/>
                    </a:lnTo>
                    <a:lnTo>
                      <a:pt x="1875" y="1343"/>
                    </a:lnTo>
                    <a:lnTo>
                      <a:pt x="1890" y="1292"/>
                    </a:lnTo>
                    <a:lnTo>
                      <a:pt x="1902" y="1238"/>
                    </a:lnTo>
                    <a:lnTo>
                      <a:pt x="1911" y="1181"/>
                    </a:lnTo>
                    <a:lnTo>
                      <a:pt x="1917" y="1120"/>
                    </a:lnTo>
                    <a:lnTo>
                      <a:pt x="1919" y="1054"/>
                    </a:lnTo>
                    <a:lnTo>
                      <a:pt x="1916" y="983"/>
                    </a:lnTo>
                    <a:lnTo>
                      <a:pt x="1907" y="915"/>
                    </a:lnTo>
                    <a:lnTo>
                      <a:pt x="1890" y="847"/>
                    </a:lnTo>
                    <a:lnTo>
                      <a:pt x="1868" y="783"/>
                    </a:lnTo>
                    <a:lnTo>
                      <a:pt x="1841" y="721"/>
                    </a:lnTo>
                    <a:lnTo>
                      <a:pt x="1807" y="661"/>
                    </a:lnTo>
                    <a:lnTo>
                      <a:pt x="1769" y="606"/>
                    </a:lnTo>
                    <a:lnTo>
                      <a:pt x="1726" y="553"/>
                    </a:lnTo>
                    <a:lnTo>
                      <a:pt x="1679" y="505"/>
                    </a:lnTo>
                    <a:lnTo>
                      <a:pt x="1628" y="460"/>
                    </a:lnTo>
                    <a:lnTo>
                      <a:pt x="1572" y="418"/>
                    </a:lnTo>
                    <a:lnTo>
                      <a:pt x="1513" y="382"/>
                    </a:lnTo>
                    <a:lnTo>
                      <a:pt x="1451" y="352"/>
                    </a:lnTo>
                    <a:lnTo>
                      <a:pt x="1385" y="324"/>
                    </a:lnTo>
                    <a:lnTo>
                      <a:pt x="1317" y="304"/>
                    </a:lnTo>
                    <a:lnTo>
                      <a:pt x="1246" y="288"/>
                    </a:lnTo>
                    <a:lnTo>
                      <a:pt x="1174" y="279"/>
                    </a:lnTo>
                    <a:lnTo>
                      <a:pt x="1099" y="276"/>
                    </a:lnTo>
                    <a:close/>
                    <a:moveTo>
                      <a:pt x="1099" y="0"/>
                    </a:moveTo>
                    <a:lnTo>
                      <a:pt x="1188" y="3"/>
                    </a:lnTo>
                    <a:lnTo>
                      <a:pt x="1277" y="15"/>
                    </a:lnTo>
                    <a:lnTo>
                      <a:pt x="1362" y="32"/>
                    </a:lnTo>
                    <a:lnTo>
                      <a:pt x="1446" y="54"/>
                    </a:lnTo>
                    <a:lnTo>
                      <a:pt x="1525" y="83"/>
                    </a:lnTo>
                    <a:lnTo>
                      <a:pt x="1603" y="118"/>
                    </a:lnTo>
                    <a:lnTo>
                      <a:pt x="1676" y="159"/>
                    </a:lnTo>
                    <a:lnTo>
                      <a:pt x="1747" y="204"/>
                    </a:lnTo>
                    <a:lnTo>
                      <a:pt x="1813" y="255"/>
                    </a:lnTo>
                    <a:lnTo>
                      <a:pt x="1875" y="310"/>
                    </a:lnTo>
                    <a:lnTo>
                      <a:pt x="1932" y="368"/>
                    </a:lnTo>
                    <a:lnTo>
                      <a:pt x="1985" y="433"/>
                    </a:lnTo>
                    <a:lnTo>
                      <a:pt x="2033" y="499"/>
                    </a:lnTo>
                    <a:lnTo>
                      <a:pt x="2075" y="570"/>
                    </a:lnTo>
                    <a:lnTo>
                      <a:pt x="2111" y="644"/>
                    </a:lnTo>
                    <a:lnTo>
                      <a:pt x="2140" y="722"/>
                    </a:lnTo>
                    <a:lnTo>
                      <a:pt x="2165" y="801"/>
                    </a:lnTo>
                    <a:lnTo>
                      <a:pt x="2182" y="883"/>
                    </a:lnTo>
                    <a:lnTo>
                      <a:pt x="2194" y="968"/>
                    </a:lnTo>
                    <a:lnTo>
                      <a:pt x="2197" y="1054"/>
                    </a:lnTo>
                    <a:lnTo>
                      <a:pt x="2195" y="1128"/>
                    </a:lnTo>
                    <a:lnTo>
                      <a:pt x="2189" y="1197"/>
                    </a:lnTo>
                    <a:lnTo>
                      <a:pt x="2180" y="1263"/>
                    </a:lnTo>
                    <a:lnTo>
                      <a:pt x="2168" y="1326"/>
                    </a:lnTo>
                    <a:lnTo>
                      <a:pt x="2153" y="1384"/>
                    </a:lnTo>
                    <a:lnTo>
                      <a:pt x="2136" y="1440"/>
                    </a:lnTo>
                    <a:lnTo>
                      <a:pt x="2116" y="1493"/>
                    </a:lnTo>
                    <a:lnTo>
                      <a:pt x="2095" y="1542"/>
                    </a:lnTo>
                    <a:lnTo>
                      <a:pt x="2072" y="1588"/>
                    </a:lnTo>
                    <a:lnTo>
                      <a:pt x="2050" y="1632"/>
                    </a:lnTo>
                    <a:lnTo>
                      <a:pt x="2025" y="1675"/>
                    </a:lnTo>
                    <a:lnTo>
                      <a:pt x="2001" y="1714"/>
                    </a:lnTo>
                    <a:lnTo>
                      <a:pt x="1977" y="1752"/>
                    </a:lnTo>
                    <a:lnTo>
                      <a:pt x="1953" y="1787"/>
                    </a:lnTo>
                    <a:lnTo>
                      <a:pt x="1929" y="1820"/>
                    </a:lnTo>
                    <a:lnTo>
                      <a:pt x="1902" y="1862"/>
                    </a:lnTo>
                    <a:lnTo>
                      <a:pt x="1877" y="1899"/>
                    </a:lnTo>
                    <a:lnTo>
                      <a:pt x="1857" y="1933"/>
                    </a:lnTo>
                    <a:lnTo>
                      <a:pt x="1841" y="1963"/>
                    </a:lnTo>
                    <a:lnTo>
                      <a:pt x="1830" y="1991"/>
                    </a:lnTo>
                    <a:lnTo>
                      <a:pt x="1822" y="2019"/>
                    </a:lnTo>
                    <a:lnTo>
                      <a:pt x="1819" y="2044"/>
                    </a:lnTo>
                    <a:lnTo>
                      <a:pt x="1816" y="2095"/>
                    </a:lnTo>
                    <a:lnTo>
                      <a:pt x="1806" y="2145"/>
                    </a:lnTo>
                    <a:lnTo>
                      <a:pt x="1790" y="2193"/>
                    </a:lnTo>
                    <a:lnTo>
                      <a:pt x="1766" y="2240"/>
                    </a:lnTo>
                    <a:lnTo>
                      <a:pt x="1738" y="2285"/>
                    </a:lnTo>
                    <a:lnTo>
                      <a:pt x="1702" y="2328"/>
                    </a:lnTo>
                    <a:lnTo>
                      <a:pt x="1662" y="2369"/>
                    </a:lnTo>
                    <a:lnTo>
                      <a:pt x="1615" y="2406"/>
                    </a:lnTo>
                    <a:lnTo>
                      <a:pt x="1614" y="2429"/>
                    </a:lnTo>
                    <a:lnTo>
                      <a:pt x="1613" y="2456"/>
                    </a:lnTo>
                    <a:lnTo>
                      <a:pt x="1611" y="2485"/>
                    </a:lnTo>
                    <a:lnTo>
                      <a:pt x="1609" y="2515"/>
                    </a:lnTo>
                    <a:lnTo>
                      <a:pt x="1607" y="2546"/>
                    </a:lnTo>
                    <a:lnTo>
                      <a:pt x="1606" y="2576"/>
                    </a:lnTo>
                    <a:lnTo>
                      <a:pt x="1604" y="2605"/>
                    </a:lnTo>
                    <a:lnTo>
                      <a:pt x="1603" y="2631"/>
                    </a:lnTo>
                    <a:lnTo>
                      <a:pt x="1601" y="2653"/>
                    </a:lnTo>
                    <a:lnTo>
                      <a:pt x="1600" y="2671"/>
                    </a:lnTo>
                    <a:lnTo>
                      <a:pt x="1600" y="2682"/>
                    </a:lnTo>
                    <a:lnTo>
                      <a:pt x="1599" y="2685"/>
                    </a:lnTo>
                    <a:lnTo>
                      <a:pt x="1599" y="2699"/>
                    </a:lnTo>
                    <a:lnTo>
                      <a:pt x="1597" y="2715"/>
                    </a:lnTo>
                    <a:lnTo>
                      <a:pt x="1592" y="2732"/>
                    </a:lnTo>
                    <a:lnTo>
                      <a:pt x="1587" y="2750"/>
                    </a:lnTo>
                    <a:lnTo>
                      <a:pt x="1578" y="2770"/>
                    </a:lnTo>
                    <a:lnTo>
                      <a:pt x="1566" y="2789"/>
                    </a:lnTo>
                    <a:lnTo>
                      <a:pt x="1552" y="2809"/>
                    </a:lnTo>
                    <a:lnTo>
                      <a:pt x="1533" y="2831"/>
                    </a:lnTo>
                    <a:lnTo>
                      <a:pt x="1511" y="2850"/>
                    </a:lnTo>
                    <a:lnTo>
                      <a:pt x="1483" y="2870"/>
                    </a:lnTo>
                    <a:lnTo>
                      <a:pt x="1452" y="2888"/>
                    </a:lnTo>
                    <a:lnTo>
                      <a:pt x="1415" y="2906"/>
                    </a:lnTo>
                    <a:lnTo>
                      <a:pt x="1372" y="2922"/>
                    </a:lnTo>
                    <a:lnTo>
                      <a:pt x="1347" y="2953"/>
                    </a:lnTo>
                    <a:lnTo>
                      <a:pt x="1317" y="2983"/>
                    </a:lnTo>
                    <a:lnTo>
                      <a:pt x="1283" y="3010"/>
                    </a:lnTo>
                    <a:lnTo>
                      <a:pt x="1259" y="3022"/>
                    </a:lnTo>
                    <a:lnTo>
                      <a:pt x="1233" y="3030"/>
                    </a:lnTo>
                    <a:lnTo>
                      <a:pt x="1205" y="3032"/>
                    </a:lnTo>
                    <a:lnTo>
                      <a:pt x="992" y="3032"/>
                    </a:lnTo>
                    <a:lnTo>
                      <a:pt x="965" y="3030"/>
                    </a:lnTo>
                    <a:lnTo>
                      <a:pt x="939" y="3022"/>
                    </a:lnTo>
                    <a:lnTo>
                      <a:pt x="915" y="3010"/>
                    </a:lnTo>
                    <a:lnTo>
                      <a:pt x="881" y="2983"/>
                    </a:lnTo>
                    <a:lnTo>
                      <a:pt x="850" y="2953"/>
                    </a:lnTo>
                    <a:lnTo>
                      <a:pt x="825" y="2922"/>
                    </a:lnTo>
                    <a:lnTo>
                      <a:pt x="780" y="2904"/>
                    </a:lnTo>
                    <a:lnTo>
                      <a:pt x="741" y="2886"/>
                    </a:lnTo>
                    <a:lnTo>
                      <a:pt x="707" y="2866"/>
                    </a:lnTo>
                    <a:lnTo>
                      <a:pt x="680" y="2844"/>
                    </a:lnTo>
                    <a:lnTo>
                      <a:pt x="657" y="2823"/>
                    </a:lnTo>
                    <a:lnTo>
                      <a:pt x="639" y="2800"/>
                    </a:lnTo>
                    <a:lnTo>
                      <a:pt x="626" y="2779"/>
                    </a:lnTo>
                    <a:lnTo>
                      <a:pt x="614" y="2757"/>
                    </a:lnTo>
                    <a:lnTo>
                      <a:pt x="607" y="2737"/>
                    </a:lnTo>
                    <a:lnTo>
                      <a:pt x="602" y="2718"/>
                    </a:lnTo>
                    <a:lnTo>
                      <a:pt x="599" y="2701"/>
                    </a:lnTo>
                    <a:lnTo>
                      <a:pt x="598" y="2685"/>
                    </a:lnTo>
                    <a:lnTo>
                      <a:pt x="598" y="2685"/>
                    </a:lnTo>
                    <a:lnTo>
                      <a:pt x="598" y="2682"/>
                    </a:lnTo>
                    <a:lnTo>
                      <a:pt x="597" y="2671"/>
                    </a:lnTo>
                    <a:lnTo>
                      <a:pt x="596" y="2653"/>
                    </a:lnTo>
                    <a:lnTo>
                      <a:pt x="595" y="2631"/>
                    </a:lnTo>
                    <a:lnTo>
                      <a:pt x="594" y="2605"/>
                    </a:lnTo>
                    <a:lnTo>
                      <a:pt x="592" y="2576"/>
                    </a:lnTo>
                    <a:lnTo>
                      <a:pt x="590" y="2546"/>
                    </a:lnTo>
                    <a:lnTo>
                      <a:pt x="588" y="2515"/>
                    </a:lnTo>
                    <a:lnTo>
                      <a:pt x="587" y="2485"/>
                    </a:lnTo>
                    <a:lnTo>
                      <a:pt x="585" y="2456"/>
                    </a:lnTo>
                    <a:lnTo>
                      <a:pt x="584" y="2429"/>
                    </a:lnTo>
                    <a:lnTo>
                      <a:pt x="582" y="2406"/>
                    </a:lnTo>
                    <a:lnTo>
                      <a:pt x="536" y="2369"/>
                    </a:lnTo>
                    <a:lnTo>
                      <a:pt x="495" y="2328"/>
                    </a:lnTo>
                    <a:lnTo>
                      <a:pt x="460" y="2285"/>
                    </a:lnTo>
                    <a:lnTo>
                      <a:pt x="432" y="2240"/>
                    </a:lnTo>
                    <a:lnTo>
                      <a:pt x="408" y="2193"/>
                    </a:lnTo>
                    <a:lnTo>
                      <a:pt x="392" y="2145"/>
                    </a:lnTo>
                    <a:lnTo>
                      <a:pt x="382" y="2095"/>
                    </a:lnTo>
                    <a:lnTo>
                      <a:pt x="378" y="2044"/>
                    </a:lnTo>
                    <a:lnTo>
                      <a:pt x="376" y="2019"/>
                    </a:lnTo>
                    <a:lnTo>
                      <a:pt x="368" y="1991"/>
                    </a:lnTo>
                    <a:lnTo>
                      <a:pt x="357" y="1963"/>
                    </a:lnTo>
                    <a:lnTo>
                      <a:pt x="341" y="1933"/>
                    </a:lnTo>
                    <a:lnTo>
                      <a:pt x="320" y="1899"/>
                    </a:lnTo>
                    <a:lnTo>
                      <a:pt x="297" y="1862"/>
                    </a:lnTo>
                    <a:lnTo>
                      <a:pt x="268" y="1821"/>
                    </a:lnTo>
                    <a:lnTo>
                      <a:pt x="245" y="1788"/>
                    </a:lnTo>
                    <a:lnTo>
                      <a:pt x="222" y="1752"/>
                    </a:lnTo>
                    <a:lnTo>
                      <a:pt x="197" y="1714"/>
                    </a:lnTo>
                    <a:lnTo>
                      <a:pt x="173" y="1675"/>
                    </a:lnTo>
                    <a:lnTo>
                      <a:pt x="149" y="1633"/>
                    </a:lnTo>
                    <a:lnTo>
                      <a:pt x="125" y="1588"/>
                    </a:lnTo>
                    <a:lnTo>
                      <a:pt x="102" y="1542"/>
                    </a:lnTo>
                    <a:lnTo>
                      <a:pt x="82" y="1493"/>
                    </a:lnTo>
                    <a:lnTo>
                      <a:pt x="62" y="1440"/>
                    </a:lnTo>
                    <a:lnTo>
                      <a:pt x="45" y="1384"/>
                    </a:lnTo>
                    <a:lnTo>
                      <a:pt x="30" y="1326"/>
                    </a:lnTo>
                    <a:lnTo>
                      <a:pt x="17" y="1263"/>
                    </a:lnTo>
                    <a:lnTo>
                      <a:pt x="8" y="1197"/>
                    </a:lnTo>
                    <a:lnTo>
                      <a:pt x="3" y="1128"/>
                    </a:lnTo>
                    <a:lnTo>
                      <a:pt x="0" y="1054"/>
                    </a:lnTo>
                    <a:lnTo>
                      <a:pt x="4" y="968"/>
                    </a:lnTo>
                    <a:lnTo>
                      <a:pt x="15" y="883"/>
                    </a:lnTo>
                    <a:lnTo>
                      <a:pt x="32" y="801"/>
                    </a:lnTo>
                    <a:lnTo>
                      <a:pt x="57" y="722"/>
                    </a:lnTo>
                    <a:lnTo>
                      <a:pt x="87" y="644"/>
                    </a:lnTo>
                    <a:lnTo>
                      <a:pt x="123" y="570"/>
                    </a:lnTo>
                    <a:lnTo>
                      <a:pt x="165" y="499"/>
                    </a:lnTo>
                    <a:lnTo>
                      <a:pt x="213" y="433"/>
                    </a:lnTo>
                    <a:lnTo>
                      <a:pt x="266" y="368"/>
                    </a:lnTo>
                    <a:lnTo>
                      <a:pt x="323" y="310"/>
                    </a:lnTo>
                    <a:lnTo>
                      <a:pt x="385" y="255"/>
                    </a:lnTo>
                    <a:lnTo>
                      <a:pt x="451" y="204"/>
                    </a:lnTo>
                    <a:lnTo>
                      <a:pt x="521" y="159"/>
                    </a:lnTo>
                    <a:lnTo>
                      <a:pt x="595" y="118"/>
                    </a:lnTo>
                    <a:lnTo>
                      <a:pt x="672" y="83"/>
                    </a:lnTo>
                    <a:lnTo>
                      <a:pt x="753" y="54"/>
                    </a:lnTo>
                    <a:lnTo>
                      <a:pt x="836" y="32"/>
                    </a:lnTo>
                    <a:lnTo>
                      <a:pt x="921" y="15"/>
                    </a:lnTo>
                    <a:lnTo>
                      <a:pt x="1009" y="3"/>
                    </a:lnTo>
                    <a:lnTo>
                      <a:pt x="10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27" name="Freeform 34"/>
              <p:cNvSpPr>
                <a:spLocks/>
              </p:cNvSpPr>
              <p:nvPr/>
            </p:nvSpPr>
            <p:spPr bwMode="auto">
              <a:xfrm>
                <a:off x="2525713" y="1574800"/>
                <a:ext cx="31750" cy="79375"/>
              </a:xfrm>
              <a:custGeom>
                <a:avLst/>
                <a:gdLst>
                  <a:gd name="T0" fmla="*/ 69 w 138"/>
                  <a:gd name="T1" fmla="*/ 0 h 344"/>
                  <a:gd name="T2" fmla="*/ 69 w 138"/>
                  <a:gd name="T3" fmla="*/ 0 h 344"/>
                  <a:gd name="T4" fmla="*/ 87 w 138"/>
                  <a:gd name="T5" fmla="*/ 3 h 344"/>
                  <a:gd name="T6" fmla="*/ 104 w 138"/>
                  <a:gd name="T7" fmla="*/ 9 h 344"/>
                  <a:gd name="T8" fmla="*/ 118 w 138"/>
                  <a:gd name="T9" fmla="*/ 21 h 344"/>
                  <a:gd name="T10" fmla="*/ 129 w 138"/>
                  <a:gd name="T11" fmla="*/ 34 h 344"/>
                  <a:gd name="T12" fmla="*/ 136 w 138"/>
                  <a:gd name="T13" fmla="*/ 51 h 344"/>
                  <a:gd name="T14" fmla="*/ 138 w 138"/>
                  <a:gd name="T15" fmla="*/ 69 h 344"/>
                  <a:gd name="T16" fmla="*/ 138 w 138"/>
                  <a:gd name="T17" fmla="*/ 275 h 344"/>
                  <a:gd name="T18" fmla="*/ 136 w 138"/>
                  <a:gd name="T19" fmla="*/ 294 h 344"/>
                  <a:gd name="T20" fmla="*/ 129 w 138"/>
                  <a:gd name="T21" fmla="*/ 310 h 344"/>
                  <a:gd name="T22" fmla="*/ 118 w 138"/>
                  <a:gd name="T23" fmla="*/ 325 h 344"/>
                  <a:gd name="T24" fmla="*/ 104 w 138"/>
                  <a:gd name="T25" fmla="*/ 335 h 344"/>
                  <a:gd name="T26" fmla="*/ 87 w 138"/>
                  <a:gd name="T27" fmla="*/ 342 h 344"/>
                  <a:gd name="T28" fmla="*/ 69 w 138"/>
                  <a:gd name="T29" fmla="*/ 344 h 344"/>
                  <a:gd name="T30" fmla="*/ 51 w 138"/>
                  <a:gd name="T31" fmla="*/ 342 h 344"/>
                  <a:gd name="T32" fmla="*/ 34 w 138"/>
                  <a:gd name="T33" fmla="*/ 335 h 344"/>
                  <a:gd name="T34" fmla="*/ 20 w 138"/>
                  <a:gd name="T35" fmla="*/ 325 h 344"/>
                  <a:gd name="T36" fmla="*/ 9 w 138"/>
                  <a:gd name="T37" fmla="*/ 310 h 344"/>
                  <a:gd name="T38" fmla="*/ 2 w 138"/>
                  <a:gd name="T39" fmla="*/ 294 h 344"/>
                  <a:gd name="T40" fmla="*/ 0 w 138"/>
                  <a:gd name="T41" fmla="*/ 275 h 344"/>
                  <a:gd name="T42" fmla="*/ 0 w 138"/>
                  <a:gd name="T43" fmla="*/ 69 h 344"/>
                  <a:gd name="T44" fmla="*/ 2 w 138"/>
                  <a:gd name="T45" fmla="*/ 51 h 344"/>
                  <a:gd name="T46" fmla="*/ 9 w 138"/>
                  <a:gd name="T47" fmla="*/ 34 h 344"/>
                  <a:gd name="T48" fmla="*/ 20 w 138"/>
                  <a:gd name="T49" fmla="*/ 21 h 344"/>
                  <a:gd name="T50" fmla="*/ 34 w 138"/>
                  <a:gd name="T51" fmla="*/ 9 h 344"/>
                  <a:gd name="T52" fmla="*/ 51 w 138"/>
                  <a:gd name="T53" fmla="*/ 3 h 344"/>
                  <a:gd name="T54" fmla="*/ 69 w 138"/>
                  <a:gd name="T55"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344">
                    <a:moveTo>
                      <a:pt x="69" y="0"/>
                    </a:moveTo>
                    <a:lnTo>
                      <a:pt x="69" y="0"/>
                    </a:lnTo>
                    <a:lnTo>
                      <a:pt x="87" y="3"/>
                    </a:lnTo>
                    <a:lnTo>
                      <a:pt x="104" y="9"/>
                    </a:lnTo>
                    <a:lnTo>
                      <a:pt x="118" y="21"/>
                    </a:lnTo>
                    <a:lnTo>
                      <a:pt x="129" y="34"/>
                    </a:lnTo>
                    <a:lnTo>
                      <a:pt x="136" y="51"/>
                    </a:lnTo>
                    <a:lnTo>
                      <a:pt x="138" y="69"/>
                    </a:lnTo>
                    <a:lnTo>
                      <a:pt x="138" y="275"/>
                    </a:lnTo>
                    <a:lnTo>
                      <a:pt x="136" y="294"/>
                    </a:lnTo>
                    <a:lnTo>
                      <a:pt x="129" y="310"/>
                    </a:lnTo>
                    <a:lnTo>
                      <a:pt x="118" y="325"/>
                    </a:lnTo>
                    <a:lnTo>
                      <a:pt x="104" y="335"/>
                    </a:lnTo>
                    <a:lnTo>
                      <a:pt x="87" y="342"/>
                    </a:lnTo>
                    <a:lnTo>
                      <a:pt x="69" y="344"/>
                    </a:lnTo>
                    <a:lnTo>
                      <a:pt x="51" y="342"/>
                    </a:lnTo>
                    <a:lnTo>
                      <a:pt x="34" y="335"/>
                    </a:lnTo>
                    <a:lnTo>
                      <a:pt x="20" y="325"/>
                    </a:lnTo>
                    <a:lnTo>
                      <a:pt x="9" y="310"/>
                    </a:lnTo>
                    <a:lnTo>
                      <a:pt x="2" y="294"/>
                    </a:lnTo>
                    <a:lnTo>
                      <a:pt x="0" y="275"/>
                    </a:lnTo>
                    <a:lnTo>
                      <a:pt x="0" y="69"/>
                    </a:lnTo>
                    <a:lnTo>
                      <a:pt x="2" y="51"/>
                    </a:lnTo>
                    <a:lnTo>
                      <a:pt x="9" y="34"/>
                    </a:lnTo>
                    <a:lnTo>
                      <a:pt x="20" y="21"/>
                    </a:lnTo>
                    <a:lnTo>
                      <a:pt x="34" y="9"/>
                    </a:lnTo>
                    <a:lnTo>
                      <a:pt x="51" y="3"/>
                    </a:lnTo>
                    <a:lnTo>
                      <a:pt x="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28" name="Freeform 35"/>
              <p:cNvSpPr>
                <a:spLocks/>
              </p:cNvSpPr>
              <p:nvPr/>
            </p:nvSpPr>
            <p:spPr bwMode="auto">
              <a:xfrm>
                <a:off x="2349500" y="1622425"/>
                <a:ext cx="53975" cy="71437"/>
              </a:xfrm>
              <a:custGeom>
                <a:avLst/>
                <a:gdLst>
                  <a:gd name="T0" fmla="*/ 69 w 243"/>
                  <a:gd name="T1" fmla="*/ 0 h 317"/>
                  <a:gd name="T2" fmla="*/ 87 w 243"/>
                  <a:gd name="T3" fmla="*/ 2 h 317"/>
                  <a:gd name="T4" fmla="*/ 103 w 243"/>
                  <a:gd name="T5" fmla="*/ 9 h 317"/>
                  <a:gd name="T6" fmla="*/ 118 w 243"/>
                  <a:gd name="T7" fmla="*/ 20 h 317"/>
                  <a:gd name="T8" fmla="*/ 129 w 243"/>
                  <a:gd name="T9" fmla="*/ 34 h 317"/>
                  <a:gd name="T10" fmla="*/ 233 w 243"/>
                  <a:gd name="T11" fmla="*/ 214 h 317"/>
                  <a:gd name="T12" fmla="*/ 240 w 243"/>
                  <a:gd name="T13" fmla="*/ 230 h 317"/>
                  <a:gd name="T14" fmla="*/ 243 w 243"/>
                  <a:gd name="T15" fmla="*/ 248 h 317"/>
                  <a:gd name="T16" fmla="*/ 240 w 243"/>
                  <a:gd name="T17" fmla="*/ 265 h 317"/>
                  <a:gd name="T18" fmla="*/ 233 w 243"/>
                  <a:gd name="T19" fmla="*/ 282 h 317"/>
                  <a:gd name="T20" fmla="*/ 223 w 243"/>
                  <a:gd name="T21" fmla="*/ 297 h 317"/>
                  <a:gd name="T22" fmla="*/ 209 w 243"/>
                  <a:gd name="T23" fmla="*/ 308 h 317"/>
                  <a:gd name="T24" fmla="*/ 191 w 243"/>
                  <a:gd name="T25" fmla="*/ 315 h 317"/>
                  <a:gd name="T26" fmla="*/ 173 w 243"/>
                  <a:gd name="T27" fmla="*/ 317 h 317"/>
                  <a:gd name="T28" fmla="*/ 155 w 243"/>
                  <a:gd name="T29" fmla="*/ 315 h 317"/>
                  <a:gd name="T30" fmla="*/ 139 w 243"/>
                  <a:gd name="T31" fmla="*/ 308 h 317"/>
                  <a:gd name="T32" fmla="*/ 125 w 243"/>
                  <a:gd name="T33" fmla="*/ 297 h 317"/>
                  <a:gd name="T34" fmla="*/ 113 w 243"/>
                  <a:gd name="T35" fmla="*/ 282 h 317"/>
                  <a:gd name="T36" fmla="*/ 9 w 243"/>
                  <a:gd name="T37" fmla="*/ 103 h 317"/>
                  <a:gd name="T38" fmla="*/ 2 w 243"/>
                  <a:gd name="T39" fmla="*/ 86 h 317"/>
                  <a:gd name="T40" fmla="*/ 0 w 243"/>
                  <a:gd name="T41" fmla="*/ 68 h 317"/>
                  <a:gd name="T42" fmla="*/ 2 w 243"/>
                  <a:gd name="T43" fmla="*/ 51 h 317"/>
                  <a:gd name="T44" fmla="*/ 9 w 243"/>
                  <a:gd name="T45" fmla="*/ 34 h 317"/>
                  <a:gd name="T46" fmla="*/ 20 w 243"/>
                  <a:gd name="T47" fmla="*/ 21 h 317"/>
                  <a:gd name="T48" fmla="*/ 34 w 243"/>
                  <a:gd name="T49" fmla="*/ 10 h 317"/>
                  <a:gd name="T50" fmla="*/ 52 w 243"/>
                  <a:gd name="T51" fmla="*/ 2 h 317"/>
                  <a:gd name="T52" fmla="*/ 69 w 243"/>
                  <a:gd name="T5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3" h="317">
                    <a:moveTo>
                      <a:pt x="69" y="0"/>
                    </a:moveTo>
                    <a:lnTo>
                      <a:pt x="87" y="2"/>
                    </a:lnTo>
                    <a:lnTo>
                      <a:pt x="103" y="9"/>
                    </a:lnTo>
                    <a:lnTo>
                      <a:pt x="118" y="20"/>
                    </a:lnTo>
                    <a:lnTo>
                      <a:pt x="129" y="34"/>
                    </a:lnTo>
                    <a:lnTo>
                      <a:pt x="233" y="214"/>
                    </a:lnTo>
                    <a:lnTo>
                      <a:pt x="240" y="230"/>
                    </a:lnTo>
                    <a:lnTo>
                      <a:pt x="243" y="248"/>
                    </a:lnTo>
                    <a:lnTo>
                      <a:pt x="240" y="265"/>
                    </a:lnTo>
                    <a:lnTo>
                      <a:pt x="233" y="282"/>
                    </a:lnTo>
                    <a:lnTo>
                      <a:pt x="223" y="297"/>
                    </a:lnTo>
                    <a:lnTo>
                      <a:pt x="209" y="308"/>
                    </a:lnTo>
                    <a:lnTo>
                      <a:pt x="191" y="315"/>
                    </a:lnTo>
                    <a:lnTo>
                      <a:pt x="173" y="317"/>
                    </a:lnTo>
                    <a:lnTo>
                      <a:pt x="155" y="315"/>
                    </a:lnTo>
                    <a:lnTo>
                      <a:pt x="139" y="308"/>
                    </a:lnTo>
                    <a:lnTo>
                      <a:pt x="125" y="297"/>
                    </a:lnTo>
                    <a:lnTo>
                      <a:pt x="113" y="282"/>
                    </a:lnTo>
                    <a:lnTo>
                      <a:pt x="9" y="103"/>
                    </a:lnTo>
                    <a:lnTo>
                      <a:pt x="2" y="86"/>
                    </a:lnTo>
                    <a:lnTo>
                      <a:pt x="0" y="68"/>
                    </a:lnTo>
                    <a:lnTo>
                      <a:pt x="2" y="51"/>
                    </a:lnTo>
                    <a:lnTo>
                      <a:pt x="9" y="34"/>
                    </a:lnTo>
                    <a:lnTo>
                      <a:pt x="20" y="21"/>
                    </a:lnTo>
                    <a:lnTo>
                      <a:pt x="34" y="10"/>
                    </a:lnTo>
                    <a:lnTo>
                      <a:pt x="52" y="2"/>
                    </a:lnTo>
                    <a:lnTo>
                      <a:pt x="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29" name="Freeform 36"/>
              <p:cNvSpPr>
                <a:spLocks/>
              </p:cNvSpPr>
              <p:nvPr/>
            </p:nvSpPr>
            <p:spPr bwMode="auto">
              <a:xfrm>
                <a:off x="2219325" y="1751013"/>
                <a:ext cx="71438" cy="55562"/>
              </a:xfrm>
              <a:custGeom>
                <a:avLst/>
                <a:gdLst>
                  <a:gd name="T0" fmla="*/ 69 w 319"/>
                  <a:gd name="T1" fmla="*/ 0 h 241"/>
                  <a:gd name="T2" fmla="*/ 86 w 319"/>
                  <a:gd name="T3" fmla="*/ 3 h 241"/>
                  <a:gd name="T4" fmla="*/ 104 w 319"/>
                  <a:gd name="T5" fmla="*/ 9 h 241"/>
                  <a:gd name="T6" fmla="*/ 285 w 319"/>
                  <a:gd name="T7" fmla="*/ 112 h 241"/>
                  <a:gd name="T8" fmla="*/ 299 w 319"/>
                  <a:gd name="T9" fmla="*/ 124 h 241"/>
                  <a:gd name="T10" fmla="*/ 310 w 319"/>
                  <a:gd name="T11" fmla="*/ 138 h 241"/>
                  <a:gd name="T12" fmla="*/ 316 w 319"/>
                  <a:gd name="T13" fmla="*/ 155 h 241"/>
                  <a:gd name="T14" fmla="*/ 319 w 319"/>
                  <a:gd name="T15" fmla="*/ 172 h 241"/>
                  <a:gd name="T16" fmla="*/ 316 w 319"/>
                  <a:gd name="T17" fmla="*/ 190 h 241"/>
                  <a:gd name="T18" fmla="*/ 310 w 319"/>
                  <a:gd name="T19" fmla="*/ 206 h 241"/>
                  <a:gd name="T20" fmla="*/ 298 w 319"/>
                  <a:gd name="T21" fmla="*/ 221 h 241"/>
                  <a:gd name="T22" fmla="*/ 283 w 319"/>
                  <a:gd name="T23" fmla="*/ 232 h 241"/>
                  <a:gd name="T24" fmla="*/ 266 w 319"/>
                  <a:gd name="T25" fmla="*/ 239 h 241"/>
                  <a:gd name="T26" fmla="*/ 249 w 319"/>
                  <a:gd name="T27" fmla="*/ 241 h 241"/>
                  <a:gd name="T28" fmla="*/ 231 w 319"/>
                  <a:gd name="T29" fmla="*/ 239 h 241"/>
                  <a:gd name="T30" fmla="*/ 214 w 319"/>
                  <a:gd name="T31" fmla="*/ 231 h 241"/>
                  <a:gd name="T32" fmla="*/ 34 w 319"/>
                  <a:gd name="T33" fmla="*/ 129 h 241"/>
                  <a:gd name="T34" fmla="*/ 19 w 319"/>
                  <a:gd name="T35" fmla="*/ 118 h 241"/>
                  <a:gd name="T36" fmla="*/ 9 w 319"/>
                  <a:gd name="T37" fmla="*/ 103 h 241"/>
                  <a:gd name="T38" fmla="*/ 2 w 319"/>
                  <a:gd name="T39" fmla="*/ 87 h 241"/>
                  <a:gd name="T40" fmla="*/ 0 w 319"/>
                  <a:gd name="T41" fmla="*/ 69 h 241"/>
                  <a:gd name="T42" fmla="*/ 2 w 319"/>
                  <a:gd name="T43" fmla="*/ 51 h 241"/>
                  <a:gd name="T44" fmla="*/ 9 w 319"/>
                  <a:gd name="T45" fmla="*/ 34 h 241"/>
                  <a:gd name="T46" fmla="*/ 20 w 319"/>
                  <a:gd name="T47" fmla="*/ 20 h 241"/>
                  <a:gd name="T48" fmla="*/ 35 w 319"/>
                  <a:gd name="T49" fmla="*/ 9 h 241"/>
                  <a:gd name="T50" fmla="*/ 51 w 319"/>
                  <a:gd name="T51" fmla="*/ 3 h 241"/>
                  <a:gd name="T52" fmla="*/ 69 w 319"/>
                  <a:gd name="T5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9" h="241">
                    <a:moveTo>
                      <a:pt x="69" y="0"/>
                    </a:moveTo>
                    <a:lnTo>
                      <a:pt x="86" y="3"/>
                    </a:lnTo>
                    <a:lnTo>
                      <a:pt x="104" y="9"/>
                    </a:lnTo>
                    <a:lnTo>
                      <a:pt x="285" y="112"/>
                    </a:lnTo>
                    <a:lnTo>
                      <a:pt x="299" y="124"/>
                    </a:lnTo>
                    <a:lnTo>
                      <a:pt x="310" y="138"/>
                    </a:lnTo>
                    <a:lnTo>
                      <a:pt x="316" y="155"/>
                    </a:lnTo>
                    <a:lnTo>
                      <a:pt x="319" y="172"/>
                    </a:lnTo>
                    <a:lnTo>
                      <a:pt x="316" y="190"/>
                    </a:lnTo>
                    <a:lnTo>
                      <a:pt x="310" y="206"/>
                    </a:lnTo>
                    <a:lnTo>
                      <a:pt x="298" y="221"/>
                    </a:lnTo>
                    <a:lnTo>
                      <a:pt x="283" y="232"/>
                    </a:lnTo>
                    <a:lnTo>
                      <a:pt x="266" y="239"/>
                    </a:lnTo>
                    <a:lnTo>
                      <a:pt x="249" y="241"/>
                    </a:lnTo>
                    <a:lnTo>
                      <a:pt x="231" y="239"/>
                    </a:lnTo>
                    <a:lnTo>
                      <a:pt x="214" y="231"/>
                    </a:lnTo>
                    <a:lnTo>
                      <a:pt x="34" y="129"/>
                    </a:lnTo>
                    <a:lnTo>
                      <a:pt x="19" y="118"/>
                    </a:lnTo>
                    <a:lnTo>
                      <a:pt x="9" y="103"/>
                    </a:lnTo>
                    <a:lnTo>
                      <a:pt x="2" y="87"/>
                    </a:lnTo>
                    <a:lnTo>
                      <a:pt x="0" y="69"/>
                    </a:lnTo>
                    <a:lnTo>
                      <a:pt x="2" y="51"/>
                    </a:lnTo>
                    <a:lnTo>
                      <a:pt x="9" y="34"/>
                    </a:lnTo>
                    <a:lnTo>
                      <a:pt x="20" y="20"/>
                    </a:lnTo>
                    <a:lnTo>
                      <a:pt x="35" y="9"/>
                    </a:lnTo>
                    <a:lnTo>
                      <a:pt x="51" y="3"/>
                    </a:lnTo>
                    <a:lnTo>
                      <a:pt x="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0" name="Freeform 37"/>
              <p:cNvSpPr>
                <a:spLocks/>
              </p:cNvSpPr>
              <p:nvPr/>
            </p:nvSpPr>
            <p:spPr bwMode="auto">
              <a:xfrm>
                <a:off x="2171700" y="1927225"/>
                <a:ext cx="77788" cy="31750"/>
              </a:xfrm>
              <a:custGeom>
                <a:avLst/>
                <a:gdLst>
                  <a:gd name="T0" fmla="*/ 69 w 347"/>
                  <a:gd name="T1" fmla="*/ 0 h 139"/>
                  <a:gd name="T2" fmla="*/ 278 w 347"/>
                  <a:gd name="T3" fmla="*/ 0 h 139"/>
                  <a:gd name="T4" fmla="*/ 296 w 347"/>
                  <a:gd name="T5" fmla="*/ 4 h 139"/>
                  <a:gd name="T6" fmla="*/ 313 w 347"/>
                  <a:gd name="T7" fmla="*/ 10 h 139"/>
                  <a:gd name="T8" fmla="*/ 327 w 347"/>
                  <a:gd name="T9" fmla="*/ 21 h 139"/>
                  <a:gd name="T10" fmla="*/ 338 w 347"/>
                  <a:gd name="T11" fmla="*/ 35 h 139"/>
                  <a:gd name="T12" fmla="*/ 345 w 347"/>
                  <a:gd name="T13" fmla="*/ 51 h 139"/>
                  <a:gd name="T14" fmla="*/ 347 w 347"/>
                  <a:gd name="T15" fmla="*/ 70 h 139"/>
                  <a:gd name="T16" fmla="*/ 345 w 347"/>
                  <a:gd name="T17" fmla="*/ 88 h 139"/>
                  <a:gd name="T18" fmla="*/ 338 w 347"/>
                  <a:gd name="T19" fmla="*/ 104 h 139"/>
                  <a:gd name="T20" fmla="*/ 327 w 347"/>
                  <a:gd name="T21" fmla="*/ 119 h 139"/>
                  <a:gd name="T22" fmla="*/ 313 w 347"/>
                  <a:gd name="T23" fmla="*/ 129 h 139"/>
                  <a:gd name="T24" fmla="*/ 296 w 347"/>
                  <a:gd name="T25" fmla="*/ 137 h 139"/>
                  <a:gd name="T26" fmla="*/ 278 w 347"/>
                  <a:gd name="T27" fmla="*/ 139 h 139"/>
                  <a:gd name="T28" fmla="*/ 69 w 347"/>
                  <a:gd name="T29" fmla="*/ 139 h 139"/>
                  <a:gd name="T30" fmla="*/ 51 w 347"/>
                  <a:gd name="T31" fmla="*/ 137 h 139"/>
                  <a:gd name="T32" fmla="*/ 35 w 347"/>
                  <a:gd name="T33" fmla="*/ 129 h 139"/>
                  <a:gd name="T34" fmla="*/ 20 w 347"/>
                  <a:gd name="T35" fmla="*/ 119 h 139"/>
                  <a:gd name="T36" fmla="*/ 10 w 347"/>
                  <a:gd name="T37" fmla="*/ 104 h 139"/>
                  <a:gd name="T38" fmla="*/ 2 w 347"/>
                  <a:gd name="T39" fmla="*/ 88 h 139"/>
                  <a:gd name="T40" fmla="*/ 0 w 347"/>
                  <a:gd name="T41" fmla="*/ 70 h 139"/>
                  <a:gd name="T42" fmla="*/ 2 w 347"/>
                  <a:gd name="T43" fmla="*/ 51 h 139"/>
                  <a:gd name="T44" fmla="*/ 10 w 347"/>
                  <a:gd name="T45" fmla="*/ 35 h 139"/>
                  <a:gd name="T46" fmla="*/ 20 w 347"/>
                  <a:gd name="T47" fmla="*/ 21 h 139"/>
                  <a:gd name="T48" fmla="*/ 35 w 347"/>
                  <a:gd name="T49" fmla="*/ 10 h 139"/>
                  <a:gd name="T50" fmla="*/ 51 w 347"/>
                  <a:gd name="T51" fmla="*/ 4 h 139"/>
                  <a:gd name="T52" fmla="*/ 69 w 347"/>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7" h="139">
                    <a:moveTo>
                      <a:pt x="69" y="0"/>
                    </a:moveTo>
                    <a:lnTo>
                      <a:pt x="278" y="0"/>
                    </a:lnTo>
                    <a:lnTo>
                      <a:pt x="296" y="4"/>
                    </a:lnTo>
                    <a:lnTo>
                      <a:pt x="313" y="10"/>
                    </a:lnTo>
                    <a:lnTo>
                      <a:pt x="327" y="21"/>
                    </a:lnTo>
                    <a:lnTo>
                      <a:pt x="338" y="35"/>
                    </a:lnTo>
                    <a:lnTo>
                      <a:pt x="345" y="51"/>
                    </a:lnTo>
                    <a:lnTo>
                      <a:pt x="347" y="70"/>
                    </a:lnTo>
                    <a:lnTo>
                      <a:pt x="345" y="88"/>
                    </a:lnTo>
                    <a:lnTo>
                      <a:pt x="338" y="104"/>
                    </a:lnTo>
                    <a:lnTo>
                      <a:pt x="327" y="119"/>
                    </a:lnTo>
                    <a:lnTo>
                      <a:pt x="313" y="129"/>
                    </a:lnTo>
                    <a:lnTo>
                      <a:pt x="296" y="137"/>
                    </a:lnTo>
                    <a:lnTo>
                      <a:pt x="278" y="139"/>
                    </a:lnTo>
                    <a:lnTo>
                      <a:pt x="69" y="139"/>
                    </a:lnTo>
                    <a:lnTo>
                      <a:pt x="51" y="137"/>
                    </a:lnTo>
                    <a:lnTo>
                      <a:pt x="35" y="129"/>
                    </a:lnTo>
                    <a:lnTo>
                      <a:pt x="20" y="119"/>
                    </a:lnTo>
                    <a:lnTo>
                      <a:pt x="10" y="104"/>
                    </a:lnTo>
                    <a:lnTo>
                      <a:pt x="2" y="88"/>
                    </a:lnTo>
                    <a:lnTo>
                      <a:pt x="0" y="70"/>
                    </a:lnTo>
                    <a:lnTo>
                      <a:pt x="2" y="51"/>
                    </a:lnTo>
                    <a:lnTo>
                      <a:pt x="10" y="35"/>
                    </a:lnTo>
                    <a:lnTo>
                      <a:pt x="20" y="21"/>
                    </a:lnTo>
                    <a:lnTo>
                      <a:pt x="35" y="10"/>
                    </a:lnTo>
                    <a:lnTo>
                      <a:pt x="51" y="4"/>
                    </a:lnTo>
                    <a:lnTo>
                      <a:pt x="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1" name="Freeform 38"/>
              <p:cNvSpPr>
                <a:spLocks/>
              </p:cNvSpPr>
              <p:nvPr/>
            </p:nvSpPr>
            <p:spPr bwMode="auto">
              <a:xfrm>
                <a:off x="2219325" y="2079625"/>
                <a:ext cx="71438" cy="55562"/>
              </a:xfrm>
              <a:custGeom>
                <a:avLst/>
                <a:gdLst>
                  <a:gd name="T0" fmla="*/ 249 w 319"/>
                  <a:gd name="T1" fmla="*/ 0 h 242"/>
                  <a:gd name="T2" fmla="*/ 268 w 319"/>
                  <a:gd name="T3" fmla="*/ 3 h 242"/>
                  <a:gd name="T4" fmla="*/ 283 w 319"/>
                  <a:gd name="T5" fmla="*/ 9 h 242"/>
                  <a:gd name="T6" fmla="*/ 298 w 319"/>
                  <a:gd name="T7" fmla="*/ 20 h 242"/>
                  <a:gd name="T8" fmla="*/ 310 w 319"/>
                  <a:gd name="T9" fmla="*/ 35 h 242"/>
                  <a:gd name="T10" fmla="*/ 316 w 319"/>
                  <a:gd name="T11" fmla="*/ 52 h 242"/>
                  <a:gd name="T12" fmla="*/ 319 w 319"/>
                  <a:gd name="T13" fmla="*/ 70 h 242"/>
                  <a:gd name="T14" fmla="*/ 316 w 319"/>
                  <a:gd name="T15" fmla="*/ 86 h 242"/>
                  <a:gd name="T16" fmla="*/ 310 w 319"/>
                  <a:gd name="T17" fmla="*/ 103 h 242"/>
                  <a:gd name="T18" fmla="*/ 298 w 319"/>
                  <a:gd name="T19" fmla="*/ 118 h 242"/>
                  <a:gd name="T20" fmla="*/ 285 w 319"/>
                  <a:gd name="T21" fmla="*/ 129 h 242"/>
                  <a:gd name="T22" fmla="*/ 104 w 319"/>
                  <a:gd name="T23" fmla="*/ 232 h 242"/>
                  <a:gd name="T24" fmla="*/ 87 w 319"/>
                  <a:gd name="T25" fmla="*/ 239 h 242"/>
                  <a:gd name="T26" fmla="*/ 69 w 319"/>
                  <a:gd name="T27" fmla="*/ 242 h 242"/>
                  <a:gd name="T28" fmla="*/ 51 w 319"/>
                  <a:gd name="T29" fmla="*/ 239 h 242"/>
                  <a:gd name="T30" fmla="*/ 35 w 319"/>
                  <a:gd name="T31" fmla="*/ 233 h 242"/>
                  <a:gd name="T32" fmla="*/ 20 w 319"/>
                  <a:gd name="T33" fmla="*/ 222 h 242"/>
                  <a:gd name="T34" fmla="*/ 9 w 319"/>
                  <a:gd name="T35" fmla="*/ 207 h 242"/>
                  <a:gd name="T36" fmla="*/ 2 w 319"/>
                  <a:gd name="T37" fmla="*/ 190 h 242"/>
                  <a:gd name="T38" fmla="*/ 0 w 319"/>
                  <a:gd name="T39" fmla="*/ 172 h 242"/>
                  <a:gd name="T40" fmla="*/ 2 w 319"/>
                  <a:gd name="T41" fmla="*/ 155 h 242"/>
                  <a:gd name="T42" fmla="*/ 9 w 319"/>
                  <a:gd name="T43" fmla="*/ 138 h 242"/>
                  <a:gd name="T44" fmla="*/ 19 w 319"/>
                  <a:gd name="T45" fmla="*/ 125 h 242"/>
                  <a:gd name="T46" fmla="*/ 34 w 319"/>
                  <a:gd name="T47" fmla="*/ 114 h 242"/>
                  <a:gd name="T48" fmla="*/ 214 w 319"/>
                  <a:gd name="T49" fmla="*/ 10 h 242"/>
                  <a:gd name="T50" fmla="*/ 232 w 319"/>
                  <a:gd name="T51" fmla="*/ 2 h 242"/>
                  <a:gd name="T52" fmla="*/ 249 w 319"/>
                  <a:gd name="T5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9" h="242">
                    <a:moveTo>
                      <a:pt x="249" y="0"/>
                    </a:moveTo>
                    <a:lnTo>
                      <a:pt x="268" y="3"/>
                    </a:lnTo>
                    <a:lnTo>
                      <a:pt x="283" y="9"/>
                    </a:lnTo>
                    <a:lnTo>
                      <a:pt x="298" y="20"/>
                    </a:lnTo>
                    <a:lnTo>
                      <a:pt x="310" y="35"/>
                    </a:lnTo>
                    <a:lnTo>
                      <a:pt x="316" y="52"/>
                    </a:lnTo>
                    <a:lnTo>
                      <a:pt x="319" y="70"/>
                    </a:lnTo>
                    <a:lnTo>
                      <a:pt x="316" y="86"/>
                    </a:lnTo>
                    <a:lnTo>
                      <a:pt x="310" y="103"/>
                    </a:lnTo>
                    <a:lnTo>
                      <a:pt x="298" y="118"/>
                    </a:lnTo>
                    <a:lnTo>
                      <a:pt x="285" y="129"/>
                    </a:lnTo>
                    <a:lnTo>
                      <a:pt x="104" y="232"/>
                    </a:lnTo>
                    <a:lnTo>
                      <a:pt x="87" y="239"/>
                    </a:lnTo>
                    <a:lnTo>
                      <a:pt x="69" y="242"/>
                    </a:lnTo>
                    <a:lnTo>
                      <a:pt x="51" y="239"/>
                    </a:lnTo>
                    <a:lnTo>
                      <a:pt x="35" y="233"/>
                    </a:lnTo>
                    <a:lnTo>
                      <a:pt x="20" y="222"/>
                    </a:lnTo>
                    <a:lnTo>
                      <a:pt x="9" y="207"/>
                    </a:lnTo>
                    <a:lnTo>
                      <a:pt x="2" y="190"/>
                    </a:lnTo>
                    <a:lnTo>
                      <a:pt x="0" y="172"/>
                    </a:lnTo>
                    <a:lnTo>
                      <a:pt x="2" y="155"/>
                    </a:lnTo>
                    <a:lnTo>
                      <a:pt x="9" y="138"/>
                    </a:lnTo>
                    <a:lnTo>
                      <a:pt x="19" y="125"/>
                    </a:lnTo>
                    <a:lnTo>
                      <a:pt x="34" y="114"/>
                    </a:lnTo>
                    <a:lnTo>
                      <a:pt x="214" y="10"/>
                    </a:lnTo>
                    <a:lnTo>
                      <a:pt x="232" y="2"/>
                    </a:lnTo>
                    <a:lnTo>
                      <a:pt x="24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2" name="Freeform 39"/>
              <p:cNvSpPr>
                <a:spLocks/>
              </p:cNvSpPr>
              <p:nvPr/>
            </p:nvSpPr>
            <p:spPr bwMode="auto">
              <a:xfrm>
                <a:off x="2792413" y="2079625"/>
                <a:ext cx="71438" cy="55562"/>
              </a:xfrm>
              <a:custGeom>
                <a:avLst/>
                <a:gdLst>
                  <a:gd name="T0" fmla="*/ 69 w 319"/>
                  <a:gd name="T1" fmla="*/ 0 h 242"/>
                  <a:gd name="T2" fmla="*/ 87 w 319"/>
                  <a:gd name="T3" fmla="*/ 2 h 242"/>
                  <a:gd name="T4" fmla="*/ 104 w 319"/>
                  <a:gd name="T5" fmla="*/ 10 h 242"/>
                  <a:gd name="T6" fmla="*/ 285 w 319"/>
                  <a:gd name="T7" fmla="*/ 114 h 242"/>
                  <a:gd name="T8" fmla="*/ 299 w 319"/>
                  <a:gd name="T9" fmla="*/ 125 h 242"/>
                  <a:gd name="T10" fmla="*/ 310 w 319"/>
                  <a:gd name="T11" fmla="*/ 138 h 242"/>
                  <a:gd name="T12" fmla="*/ 316 w 319"/>
                  <a:gd name="T13" fmla="*/ 155 h 242"/>
                  <a:gd name="T14" fmla="*/ 319 w 319"/>
                  <a:gd name="T15" fmla="*/ 172 h 242"/>
                  <a:gd name="T16" fmla="*/ 316 w 319"/>
                  <a:gd name="T17" fmla="*/ 190 h 242"/>
                  <a:gd name="T18" fmla="*/ 310 w 319"/>
                  <a:gd name="T19" fmla="*/ 207 h 242"/>
                  <a:gd name="T20" fmla="*/ 298 w 319"/>
                  <a:gd name="T21" fmla="*/ 222 h 242"/>
                  <a:gd name="T22" fmla="*/ 284 w 319"/>
                  <a:gd name="T23" fmla="*/ 233 h 242"/>
                  <a:gd name="T24" fmla="*/ 268 w 319"/>
                  <a:gd name="T25" fmla="*/ 239 h 242"/>
                  <a:gd name="T26" fmla="*/ 250 w 319"/>
                  <a:gd name="T27" fmla="*/ 242 h 242"/>
                  <a:gd name="T28" fmla="*/ 231 w 319"/>
                  <a:gd name="T29" fmla="*/ 239 h 242"/>
                  <a:gd name="T30" fmla="*/ 214 w 319"/>
                  <a:gd name="T31" fmla="*/ 232 h 242"/>
                  <a:gd name="T32" fmla="*/ 34 w 319"/>
                  <a:gd name="T33" fmla="*/ 129 h 242"/>
                  <a:gd name="T34" fmla="*/ 20 w 319"/>
                  <a:gd name="T35" fmla="*/ 118 h 242"/>
                  <a:gd name="T36" fmla="*/ 9 w 319"/>
                  <a:gd name="T37" fmla="*/ 103 h 242"/>
                  <a:gd name="T38" fmla="*/ 2 w 319"/>
                  <a:gd name="T39" fmla="*/ 86 h 242"/>
                  <a:gd name="T40" fmla="*/ 0 w 319"/>
                  <a:gd name="T41" fmla="*/ 70 h 242"/>
                  <a:gd name="T42" fmla="*/ 2 w 319"/>
                  <a:gd name="T43" fmla="*/ 52 h 242"/>
                  <a:gd name="T44" fmla="*/ 9 w 319"/>
                  <a:gd name="T45" fmla="*/ 35 h 242"/>
                  <a:gd name="T46" fmla="*/ 20 w 319"/>
                  <a:gd name="T47" fmla="*/ 20 h 242"/>
                  <a:gd name="T48" fmla="*/ 35 w 319"/>
                  <a:gd name="T49" fmla="*/ 9 h 242"/>
                  <a:gd name="T50" fmla="*/ 51 w 319"/>
                  <a:gd name="T51" fmla="*/ 3 h 242"/>
                  <a:gd name="T52" fmla="*/ 69 w 319"/>
                  <a:gd name="T5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9" h="242">
                    <a:moveTo>
                      <a:pt x="69" y="0"/>
                    </a:moveTo>
                    <a:lnTo>
                      <a:pt x="87" y="2"/>
                    </a:lnTo>
                    <a:lnTo>
                      <a:pt x="104" y="10"/>
                    </a:lnTo>
                    <a:lnTo>
                      <a:pt x="285" y="114"/>
                    </a:lnTo>
                    <a:lnTo>
                      <a:pt x="299" y="125"/>
                    </a:lnTo>
                    <a:lnTo>
                      <a:pt x="310" y="138"/>
                    </a:lnTo>
                    <a:lnTo>
                      <a:pt x="316" y="155"/>
                    </a:lnTo>
                    <a:lnTo>
                      <a:pt x="319" y="172"/>
                    </a:lnTo>
                    <a:lnTo>
                      <a:pt x="316" y="190"/>
                    </a:lnTo>
                    <a:lnTo>
                      <a:pt x="310" y="207"/>
                    </a:lnTo>
                    <a:lnTo>
                      <a:pt x="298" y="222"/>
                    </a:lnTo>
                    <a:lnTo>
                      <a:pt x="284" y="233"/>
                    </a:lnTo>
                    <a:lnTo>
                      <a:pt x="268" y="239"/>
                    </a:lnTo>
                    <a:lnTo>
                      <a:pt x="250" y="242"/>
                    </a:lnTo>
                    <a:lnTo>
                      <a:pt x="231" y="239"/>
                    </a:lnTo>
                    <a:lnTo>
                      <a:pt x="214" y="232"/>
                    </a:lnTo>
                    <a:lnTo>
                      <a:pt x="34" y="129"/>
                    </a:lnTo>
                    <a:lnTo>
                      <a:pt x="20" y="118"/>
                    </a:lnTo>
                    <a:lnTo>
                      <a:pt x="9" y="103"/>
                    </a:lnTo>
                    <a:lnTo>
                      <a:pt x="2" y="86"/>
                    </a:lnTo>
                    <a:lnTo>
                      <a:pt x="0" y="70"/>
                    </a:lnTo>
                    <a:lnTo>
                      <a:pt x="2" y="52"/>
                    </a:lnTo>
                    <a:lnTo>
                      <a:pt x="9" y="35"/>
                    </a:lnTo>
                    <a:lnTo>
                      <a:pt x="20" y="20"/>
                    </a:lnTo>
                    <a:lnTo>
                      <a:pt x="35" y="9"/>
                    </a:lnTo>
                    <a:lnTo>
                      <a:pt x="51" y="3"/>
                    </a:lnTo>
                    <a:lnTo>
                      <a:pt x="6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3" name="Freeform 40"/>
              <p:cNvSpPr>
                <a:spLocks/>
              </p:cNvSpPr>
              <p:nvPr/>
            </p:nvSpPr>
            <p:spPr bwMode="auto">
              <a:xfrm>
                <a:off x="2833688" y="1927225"/>
                <a:ext cx="77788" cy="31750"/>
              </a:xfrm>
              <a:custGeom>
                <a:avLst/>
                <a:gdLst>
                  <a:gd name="T0" fmla="*/ 70 w 348"/>
                  <a:gd name="T1" fmla="*/ 0 h 139"/>
                  <a:gd name="T2" fmla="*/ 278 w 348"/>
                  <a:gd name="T3" fmla="*/ 0 h 139"/>
                  <a:gd name="T4" fmla="*/ 297 w 348"/>
                  <a:gd name="T5" fmla="*/ 4 h 139"/>
                  <a:gd name="T6" fmla="*/ 314 w 348"/>
                  <a:gd name="T7" fmla="*/ 10 h 139"/>
                  <a:gd name="T8" fmla="*/ 327 w 348"/>
                  <a:gd name="T9" fmla="*/ 21 h 139"/>
                  <a:gd name="T10" fmla="*/ 337 w 348"/>
                  <a:gd name="T11" fmla="*/ 35 h 139"/>
                  <a:gd name="T12" fmla="*/ 345 w 348"/>
                  <a:gd name="T13" fmla="*/ 51 h 139"/>
                  <a:gd name="T14" fmla="*/ 348 w 348"/>
                  <a:gd name="T15" fmla="*/ 70 h 139"/>
                  <a:gd name="T16" fmla="*/ 345 w 348"/>
                  <a:gd name="T17" fmla="*/ 88 h 139"/>
                  <a:gd name="T18" fmla="*/ 337 w 348"/>
                  <a:gd name="T19" fmla="*/ 104 h 139"/>
                  <a:gd name="T20" fmla="*/ 327 w 348"/>
                  <a:gd name="T21" fmla="*/ 119 h 139"/>
                  <a:gd name="T22" fmla="*/ 314 w 348"/>
                  <a:gd name="T23" fmla="*/ 129 h 139"/>
                  <a:gd name="T24" fmla="*/ 297 w 348"/>
                  <a:gd name="T25" fmla="*/ 137 h 139"/>
                  <a:gd name="T26" fmla="*/ 278 w 348"/>
                  <a:gd name="T27" fmla="*/ 139 h 139"/>
                  <a:gd name="T28" fmla="*/ 70 w 348"/>
                  <a:gd name="T29" fmla="*/ 139 h 139"/>
                  <a:gd name="T30" fmla="*/ 52 w 348"/>
                  <a:gd name="T31" fmla="*/ 137 h 139"/>
                  <a:gd name="T32" fmla="*/ 34 w 348"/>
                  <a:gd name="T33" fmla="*/ 129 h 139"/>
                  <a:gd name="T34" fmla="*/ 21 w 348"/>
                  <a:gd name="T35" fmla="*/ 119 h 139"/>
                  <a:gd name="T36" fmla="*/ 10 w 348"/>
                  <a:gd name="T37" fmla="*/ 104 h 139"/>
                  <a:gd name="T38" fmla="*/ 3 w 348"/>
                  <a:gd name="T39" fmla="*/ 88 h 139"/>
                  <a:gd name="T40" fmla="*/ 0 w 348"/>
                  <a:gd name="T41" fmla="*/ 70 h 139"/>
                  <a:gd name="T42" fmla="*/ 3 w 348"/>
                  <a:gd name="T43" fmla="*/ 51 h 139"/>
                  <a:gd name="T44" fmla="*/ 10 w 348"/>
                  <a:gd name="T45" fmla="*/ 35 h 139"/>
                  <a:gd name="T46" fmla="*/ 21 w 348"/>
                  <a:gd name="T47" fmla="*/ 21 h 139"/>
                  <a:gd name="T48" fmla="*/ 34 w 348"/>
                  <a:gd name="T49" fmla="*/ 10 h 139"/>
                  <a:gd name="T50" fmla="*/ 52 w 348"/>
                  <a:gd name="T51" fmla="*/ 4 h 139"/>
                  <a:gd name="T52" fmla="*/ 70 w 348"/>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139">
                    <a:moveTo>
                      <a:pt x="70" y="0"/>
                    </a:moveTo>
                    <a:lnTo>
                      <a:pt x="278" y="0"/>
                    </a:lnTo>
                    <a:lnTo>
                      <a:pt x="297" y="4"/>
                    </a:lnTo>
                    <a:lnTo>
                      <a:pt x="314" y="10"/>
                    </a:lnTo>
                    <a:lnTo>
                      <a:pt x="327" y="21"/>
                    </a:lnTo>
                    <a:lnTo>
                      <a:pt x="337" y="35"/>
                    </a:lnTo>
                    <a:lnTo>
                      <a:pt x="345" y="51"/>
                    </a:lnTo>
                    <a:lnTo>
                      <a:pt x="348" y="70"/>
                    </a:lnTo>
                    <a:lnTo>
                      <a:pt x="345" y="88"/>
                    </a:lnTo>
                    <a:lnTo>
                      <a:pt x="337" y="104"/>
                    </a:lnTo>
                    <a:lnTo>
                      <a:pt x="327" y="119"/>
                    </a:lnTo>
                    <a:lnTo>
                      <a:pt x="314" y="129"/>
                    </a:lnTo>
                    <a:lnTo>
                      <a:pt x="297" y="137"/>
                    </a:lnTo>
                    <a:lnTo>
                      <a:pt x="278" y="139"/>
                    </a:lnTo>
                    <a:lnTo>
                      <a:pt x="70" y="139"/>
                    </a:lnTo>
                    <a:lnTo>
                      <a:pt x="52" y="137"/>
                    </a:lnTo>
                    <a:lnTo>
                      <a:pt x="34" y="129"/>
                    </a:lnTo>
                    <a:lnTo>
                      <a:pt x="21" y="119"/>
                    </a:lnTo>
                    <a:lnTo>
                      <a:pt x="10" y="104"/>
                    </a:lnTo>
                    <a:lnTo>
                      <a:pt x="3" y="88"/>
                    </a:lnTo>
                    <a:lnTo>
                      <a:pt x="0" y="70"/>
                    </a:lnTo>
                    <a:lnTo>
                      <a:pt x="3" y="51"/>
                    </a:lnTo>
                    <a:lnTo>
                      <a:pt x="10" y="35"/>
                    </a:lnTo>
                    <a:lnTo>
                      <a:pt x="21" y="21"/>
                    </a:lnTo>
                    <a:lnTo>
                      <a:pt x="34" y="10"/>
                    </a:lnTo>
                    <a:lnTo>
                      <a:pt x="52" y="4"/>
                    </a:lnTo>
                    <a:lnTo>
                      <a:pt x="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4" name="Freeform 41"/>
              <p:cNvSpPr>
                <a:spLocks/>
              </p:cNvSpPr>
              <p:nvPr/>
            </p:nvSpPr>
            <p:spPr bwMode="auto">
              <a:xfrm>
                <a:off x="2792413" y="1751013"/>
                <a:ext cx="71438" cy="55562"/>
              </a:xfrm>
              <a:custGeom>
                <a:avLst/>
                <a:gdLst>
                  <a:gd name="T0" fmla="*/ 250 w 319"/>
                  <a:gd name="T1" fmla="*/ 0 h 241"/>
                  <a:gd name="T2" fmla="*/ 268 w 319"/>
                  <a:gd name="T3" fmla="*/ 3 h 241"/>
                  <a:gd name="T4" fmla="*/ 284 w 319"/>
                  <a:gd name="T5" fmla="*/ 9 h 241"/>
                  <a:gd name="T6" fmla="*/ 298 w 319"/>
                  <a:gd name="T7" fmla="*/ 20 h 241"/>
                  <a:gd name="T8" fmla="*/ 310 w 319"/>
                  <a:gd name="T9" fmla="*/ 34 h 241"/>
                  <a:gd name="T10" fmla="*/ 316 w 319"/>
                  <a:gd name="T11" fmla="*/ 51 h 241"/>
                  <a:gd name="T12" fmla="*/ 319 w 319"/>
                  <a:gd name="T13" fmla="*/ 69 h 241"/>
                  <a:gd name="T14" fmla="*/ 316 w 319"/>
                  <a:gd name="T15" fmla="*/ 87 h 241"/>
                  <a:gd name="T16" fmla="*/ 310 w 319"/>
                  <a:gd name="T17" fmla="*/ 103 h 241"/>
                  <a:gd name="T18" fmla="*/ 299 w 319"/>
                  <a:gd name="T19" fmla="*/ 118 h 241"/>
                  <a:gd name="T20" fmla="*/ 285 w 319"/>
                  <a:gd name="T21" fmla="*/ 129 h 241"/>
                  <a:gd name="T22" fmla="*/ 104 w 319"/>
                  <a:gd name="T23" fmla="*/ 231 h 241"/>
                  <a:gd name="T24" fmla="*/ 87 w 319"/>
                  <a:gd name="T25" fmla="*/ 239 h 241"/>
                  <a:gd name="T26" fmla="*/ 69 w 319"/>
                  <a:gd name="T27" fmla="*/ 241 h 241"/>
                  <a:gd name="T28" fmla="*/ 52 w 319"/>
                  <a:gd name="T29" fmla="*/ 239 h 241"/>
                  <a:gd name="T30" fmla="*/ 35 w 319"/>
                  <a:gd name="T31" fmla="*/ 232 h 241"/>
                  <a:gd name="T32" fmla="*/ 20 w 319"/>
                  <a:gd name="T33" fmla="*/ 221 h 241"/>
                  <a:gd name="T34" fmla="*/ 9 w 319"/>
                  <a:gd name="T35" fmla="*/ 206 h 241"/>
                  <a:gd name="T36" fmla="*/ 2 w 319"/>
                  <a:gd name="T37" fmla="*/ 190 h 241"/>
                  <a:gd name="T38" fmla="*/ 0 w 319"/>
                  <a:gd name="T39" fmla="*/ 172 h 241"/>
                  <a:gd name="T40" fmla="*/ 2 w 319"/>
                  <a:gd name="T41" fmla="*/ 155 h 241"/>
                  <a:gd name="T42" fmla="*/ 9 w 319"/>
                  <a:gd name="T43" fmla="*/ 138 h 241"/>
                  <a:gd name="T44" fmla="*/ 20 w 319"/>
                  <a:gd name="T45" fmla="*/ 124 h 241"/>
                  <a:gd name="T46" fmla="*/ 34 w 319"/>
                  <a:gd name="T47" fmla="*/ 112 h 241"/>
                  <a:gd name="T48" fmla="*/ 214 w 319"/>
                  <a:gd name="T49" fmla="*/ 9 h 241"/>
                  <a:gd name="T50" fmla="*/ 233 w 319"/>
                  <a:gd name="T51" fmla="*/ 3 h 241"/>
                  <a:gd name="T52" fmla="*/ 250 w 319"/>
                  <a:gd name="T5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9" h="241">
                    <a:moveTo>
                      <a:pt x="250" y="0"/>
                    </a:moveTo>
                    <a:lnTo>
                      <a:pt x="268" y="3"/>
                    </a:lnTo>
                    <a:lnTo>
                      <a:pt x="284" y="9"/>
                    </a:lnTo>
                    <a:lnTo>
                      <a:pt x="298" y="20"/>
                    </a:lnTo>
                    <a:lnTo>
                      <a:pt x="310" y="34"/>
                    </a:lnTo>
                    <a:lnTo>
                      <a:pt x="316" y="51"/>
                    </a:lnTo>
                    <a:lnTo>
                      <a:pt x="319" y="69"/>
                    </a:lnTo>
                    <a:lnTo>
                      <a:pt x="316" y="87"/>
                    </a:lnTo>
                    <a:lnTo>
                      <a:pt x="310" y="103"/>
                    </a:lnTo>
                    <a:lnTo>
                      <a:pt x="299" y="118"/>
                    </a:lnTo>
                    <a:lnTo>
                      <a:pt x="285" y="129"/>
                    </a:lnTo>
                    <a:lnTo>
                      <a:pt x="104" y="231"/>
                    </a:lnTo>
                    <a:lnTo>
                      <a:pt x="87" y="239"/>
                    </a:lnTo>
                    <a:lnTo>
                      <a:pt x="69" y="241"/>
                    </a:lnTo>
                    <a:lnTo>
                      <a:pt x="52" y="239"/>
                    </a:lnTo>
                    <a:lnTo>
                      <a:pt x="35" y="232"/>
                    </a:lnTo>
                    <a:lnTo>
                      <a:pt x="20" y="221"/>
                    </a:lnTo>
                    <a:lnTo>
                      <a:pt x="9" y="206"/>
                    </a:lnTo>
                    <a:lnTo>
                      <a:pt x="2" y="190"/>
                    </a:lnTo>
                    <a:lnTo>
                      <a:pt x="0" y="172"/>
                    </a:lnTo>
                    <a:lnTo>
                      <a:pt x="2" y="155"/>
                    </a:lnTo>
                    <a:lnTo>
                      <a:pt x="9" y="138"/>
                    </a:lnTo>
                    <a:lnTo>
                      <a:pt x="20" y="124"/>
                    </a:lnTo>
                    <a:lnTo>
                      <a:pt x="34" y="112"/>
                    </a:lnTo>
                    <a:lnTo>
                      <a:pt x="214" y="9"/>
                    </a:lnTo>
                    <a:lnTo>
                      <a:pt x="233" y="3"/>
                    </a:lnTo>
                    <a:lnTo>
                      <a:pt x="25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7" name="Freeform 42"/>
              <p:cNvSpPr>
                <a:spLocks/>
              </p:cNvSpPr>
              <p:nvPr/>
            </p:nvSpPr>
            <p:spPr bwMode="auto">
              <a:xfrm>
                <a:off x="2679700" y="1622425"/>
                <a:ext cx="55563" cy="71437"/>
              </a:xfrm>
              <a:custGeom>
                <a:avLst/>
                <a:gdLst>
                  <a:gd name="T0" fmla="*/ 172 w 243"/>
                  <a:gd name="T1" fmla="*/ 0 h 316"/>
                  <a:gd name="T2" fmla="*/ 191 w 243"/>
                  <a:gd name="T3" fmla="*/ 2 h 316"/>
                  <a:gd name="T4" fmla="*/ 208 w 243"/>
                  <a:gd name="T5" fmla="*/ 10 h 316"/>
                  <a:gd name="T6" fmla="*/ 222 w 243"/>
                  <a:gd name="T7" fmla="*/ 21 h 316"/>
                  <a:gd name="T8" fmla="*/ 234 w 243"/>
                  <a:gd name="T9" fmla="*/ 34 h 316"/>
                  <a:gd name="T10" fmla="*/ 241 w 243"/>
                  <a:gd name="T11" fmla="*/ 51 h 316"/>
                  <a:gd name="T12" fmla="*/ 243 w 243"/>
                  <a:gd name="T13" fmla="*/ 68 h 316"/>
                  <a:gd name="T14" fmla="*/ 241 w 243"/>
                  <a:gd name="T15" fmla="*/ 86 h 316"/>
                  <a:gd name="T16" fmla="*/ 234 w 243"/>
                  <a:gd name="T17" fmla="*/ 103 h 316"/>
                  <a:gd name="T18" fmla="*/ 129 w 243"/>
                  <a:gd name="T19" fmla="*/ 282 h 316"/>
                  <a:gd name="T20" fmla="*/ 118 w 243"/>
                  <a:gd name="T21" fmla="*/ 297 h 316"/>
                  <a:gd name="T22" fmla="*/ 103 w 243"/>
                  <a:gd name="T23" fmla="*/ 308 h 316"/>
                  <a:gd name="T24" fmla="*/ 87 w 243"/>
                  <a:gd name="T25" fmla="*/ 314 h 316"/>
                  <a:gd name="T26" fmla="*/ 69 w 243"/>
                  <a:gd name="T27" fmla="*/ 316 h 316"/>
                  <a:gd name="T28" fmla="*/ 52 w 243"/>
                  <a:gd name="T29" fmla="*/ 314 h 316"/>
                  <a:gd name="T30" fmla="*/ 35 w 243"/>
                  <a:gd name="T31" fmla="*/ 307 h 316"/>
                  <a:gd name="T32" fmla="*/ 19 w 243"/>
                  <a:gd name="T33" fmla="*/ 296 h 316"/>
                  <a:gd name="T34" fmla="*/ 9 w 243"/>
                  <a:gd name="T35" fmla="*/ 282 h 316"/>
                  <a:gd name="T36" fmla="*/ 2 w 243"/>
                  <a:gd name="T37" fmla="*/ 265 h 316"/>
                  <a:gd name="T38" fmla="*/ 0 w 243"/>
                  <a:gd name="T39" fmla="*/ 248 h 316"/>
                  <a:gd name="T40" fmla="*/ 2 w 243"/>
                  <a:gd name="T41" fmla="*/ 230 h 316"/>
                  <a:gd name="T42" fmla="*/ 9 w 243"/>
                  <a:gd name="T43" fmla="*/ 214 h 316"/>
                  <a:gd name="T44" fmla="*/ 113 w 243"/>
                  <a:gd name="T45" fmla="*/ 34 h 316"/>
                  <a:gd name="T46" fmla="*/ 125 w 243"/>
                  <a:gd name="T47" fmla="*/ 20 h 316"/>
                  <a:gd name="T48" fmla="*/ 140 w 243"/>
                  <a:gd name="T49" fmla="*/ 9 h 316"/>
                  <a:gd name="T50" fmla="*/ 155 w 243"/>
                  <a:gd name="T51" fmla="*/ 2 h 316"/>
                  <a:gd name="T52" fmla="*/ 172 w 243"/>
                  <a:gd name="T53"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3" h="316">
                    <a:moveTo>
                      <a:pt x="172" y="0"/>
                    </a:moveTo>
                    <a:lnTo>
                      <a:pt x="191" y="2"/>
                    </a:lnTo>
                    <a:lnTo>
                      <a:pt x="208" y="10"/>
                    </a:lnTo>
                    <a:lnTo>
                      <a:pt x="222" y="21"/>
                    </a:lnTo>
                    <a:lnTo>
                      <a:pt x="234" y="34"/>
                    </a:lnTo>
                    <a:lnTo>
                      <a:pt x="241" y="51"/>
                    </a:lnTo>
                    <a:lnTo>
                      <a:pt x="243" y="68"/>
                    </a:lnTo>
                    <a:lnTo>
                      <a:pt x="241" y="86"/>
                    </a:lnTo>
                    <a:lnTo>
                      <a:pt x="234" y="103"/>
                    </a:lnTo>
                    <a:lnTo>
                      <a:pt x="129" y="282"/>
                    </a:lnTo>
                    <a:lnTo>
                      <a:pt x="118" y="297"/>
                    </a:lnTo>
                    <a:lnTo>
                      <a:pt x="103" y="308"/>
                    </a:lnTo>
                    <a:lnTo>
                      <a:pt x="87" y="314"/>
                    </a:lnTo>
                    <a:lnTo>
                      <a:pt x="69" y="316"/>
                    </a:lnTo>
                    <a:lnTo>
                      <a:pt x="52" y="314"/>
                    </a:lnTo>
                    <a:lnTo>
                      <a:pt x="35" y="307"/>
                    </a:lnTo>
                    <a:lnTo>
                      <a:pt x="19" y="296"/>
                    </a:lnTo>
                    <a:lnTo>
                      <a:pt x="9" y="282"/>
                    </a:lnTo>
                    <a:lnTo>
                      <a:pt x="2" y="265"/>
                    </a:lnTo>
                    <a:lnTo>
                      <a:pt x="0" y="248"/>
                    </a:lnTo>
                    <a:lnTo>
                      <a:pt x="2" y="230"/>
                    </a:lnTo>
                    <a:lnTo>
                      <a:pt x="9" y="214"/>
                    </a:lnTo>
                    <a:lnTo>
                      <a:pt x="113" y="34"/>
                    </a:lnTo>
                    <a:lnTo>
                      <a:pt x="125" y="20"/>
                    </a:lnTo>
                    <a:lnTo>
                      <a:pt x="140" y="9"/>
                    </a:lnTo>
                    <a:lnTo>
                      <a:pt x="155" y="2"/>
                    </a:lnTo>
                    <a:lnTo>
                      <a:pt x="17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8" name="Freeform 43"/>
              <p:cNvSpPr>
                <a:spLocks/>
              </p:cNvSpPr>
              <p:nvPr/>
            </p:nvSpPr>
            <p:spPr bwMode="auto">
              <a:xfrm>
                <a:off x="2503488" y="1811338"/>
                <a:ext cx="76200" cy="242887"/>
              </a:xfrm>
              <a:custGeom>
                <a:avLst/>
                <a:gdLst>
                  <a:gd name="T0" fmla="*/ 167 w 334"/>
                  <a:gd name="T1" fmla="*/ 0 h 1073"/>
                  <a:gd name="T2" fmla="*/ 201 w 334"/>
                  <a:gd name="T3" fmla="*/ 2 h 1073"/>
                  <a:gd name="T4" fmla="*/ 230 w 334"/>
                  <a:gd name="T5" fmla="*/ 8 h 1073"/>
                  <a:gd name="T6" fmla="*/ 258 w 334"/>
                  <a:gd name="T7" fmla="*/ 18 h 1073"/>
                  <a:gd name="T8" fmla="*/ 280 w 334"/>
                  <a:gd name="T9" fmla="*/ 33 h 1073"/>
                  <a:gd name="T10" fmla="*/ 300 w 334"/>
                  <a:gd name="T11" fmla="*/ 51 h 1073"/>
                  <a:gd name="T12" fmla="*/ 314 w 334"/>
                  <a:gd name="T13" fmla="*/ 72 h 1073"/>
                  <a:gd name="T14" fmla="*/ 326 w 334"/>
                  <a:gd name="T15" fmla="*/ 98 h 1073"/>
                  <a:gd name="T16" fmla="*/ 331 w 334"/>
                  <a:gd name="T17" fmla="*/ 128 h 1073"/>
                  <a:gd name="T18" fmla="*/ 334 w 334"/>
                  <a:gd name="T19" fmla="*/ 162 h 1073"/>
                  <a:gd name="T20" fmla="*/ 334 w 334"/>
                  <a:gd name="T21" fmla="*/ 406 h 1073"/>
                  <a:gd name="T22" fmla="*/ 332 w 334"/>
                  <a:gd name="T23" fmla="*/ 438 h 1073"/>
                  <a:gd name="T24" fmla="*/ 329 w 334"/>
                  <a:gd name="T25" fmla="*/ 471 h 1073"/>
                  <a:gd name="T26" fmla="*/ 326 w 334"/>
                  <a:gd name="T27" fmla="*/ 505 h 1073"/>
                  <a:gd name="T28" fmla="*/ 260 w 334"/>
                  <a:gd name="T29" fmla="*/ 996 h 1073"/>
                  <a:gd name="T30" fmla="*/ 255 w 334"/>
                  <a:gd name="T31" fmla="*/ 1019 h 1073"/>
                  <a:gd name="T32" fmla="*/ 247 w 334"/>
                  <a:gd name="T33" fmla="*/ 1039 h 1073"/>
                  <a:gd name="T34" fmla="*/ 237 w 334"/>
                  <a:gd name="T35" fmla="*/ 1052 h 1073"/>
                  <a:gd name="T36" fmla="*/ 224 w 334"/>
                  <a:gd name="T37" fmla="*/ 1062 h 1073"/>
                  <a:gd name="T38" fmla="*/ 208 w 334"/>
                  <a:gd name="T39" fmla="*/ 1069 h 1073"/>
                  <a:gd name="T40" fmla="*/ 188 w 334"/>
                  <a:gd name="T41" fmla="*/ 1072 h 1073"/>
                  <a:gd name="T42" fmla="*/ 167 w 334"/>
                  <a:gd name="T43" fmla="*/ 1073 h 1073"/>
                  <a:gd name="T44" fmla="*/ 145 w 334"/>
                  <a:gd name="T45" fmla="*/ 1072 h 1073"/>
                  <a:gd name="T46" fmla="*/ 126 w 334"/>
                  <a:gd name="T47" fmla="*/ 1069 h 1073"/>
                  <a:gd name="T48" fmla="*/ 110 w 334"/>
                  <a:gd name="T49" fmla="*/ 1062 h 1073"/>
                  <a:gd name="T50" fmla="*/ 96 w 334"/>
                  <a:gd name="T51" fmla="*/ 1052 h 1073"/>
                  <a:gd name="T52" fmla="*/ 86 w 334"/>
                  <a:gd name="T53" fmla="*/ 1039 h 1073"/>
                  <a:gd name="T54" fmla="*/ 78 w 334"/>
                  <a:gd name="T55" fmla="*/ 1019 h 1073"/>
                  <a:gd name="T56" fmla="*/ 74 w 334"/>
                  <a:gd name="T57" fmla="*/ 996 h 1073"/>
                  <a:gd name="T58" fmla="*/ 8 w 334"/>
                  <a:gd name="T59" fmla="*/ 505 h 1073"/>
                  <a:gd name="T60" fmla="*/ 5 w 334"/>
                  <a:gd name="T61" fmla="*/ 471 h 1073"/>
                  <a:gd name="T62" fmla="*/ 1 w 334"/>
                  <a:gd name="T63" fmla="*/ 438 h 1073"/>
                  <a:gd name="T64" fmla="*/ 0 w 334"/>
                  <a:gd name="T65" fmla="*/ 406 h 1073"/>
                  <a:gd name="T66" fmla="*/ 0 w 334"/>
                  <a:gd name="T67" fmla="*/ 162 h 1073"/>
                  <a:gd name="T68" fmla="*/ 2 w 334"/>
                  <a:gd name="T69" fmla="*/ 128 h 1073"/>
                  <a:gd name="T70" fmla="*/ 8 w 334"/>
                  <a:gd name="T71" fmla="*/ 98 h 1073"/>
                  <a:gd name="T72" fmla="*/ 19 w 334"/>
                  <a:gd name="T73" fmla="*/ 72 h 1073"/>
                  <a:gd name="T74" fmla="*/ 34 w 334"/>
                  <a:gd name="T75" fmla="*/ 51 h 1073"/>
                  <a:gd name="T76" fmla="*/ 53 w 334"/>
                  <a:gd name="T77" fmla="*/ 33 h 1073"/>
                  <a:gd name="T78" fmla="*/ 76 w 334"/>
                  <a:gd name="T79" fmla="*/ 18 h 1073"/>
                  <a:gd name="T80" fmla="*/ 103 w 334"/>
                  <a:gd name="T81" fmla="*/ 8 h 1073"/>
                  <a:gd name="T82" fmla="*/ 133 w 334"/>
                  <a:gd name="T83" fmla="*/ 2 h 1073"/>
                  <a:gd name="T84" fmla="*/ 167 w 334"/>
                  <a:gd name="T85"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1073">
                    <a:moveTo>
                      <a:pt x="167" y="0"/>
                    </a:moveTo>
                    <a:lnTo>
                      <a:pt x="201" y="2"/>
                    </a:lnTo>
                    <a:lnTo>
                      <a:pt x="230" y="8"/>
                    </a:lnTo>
                    <a:lnTo>
                      <a:pt x="258" y="18"/>
                    </a:lnTo>
                    <a:lnTo>
                      <a:pt x="280" y="33"/>
                    </a:lnTo>
                    <a:lnTo>
                      <a:pt x="300" y="51"/>
                    </a:lnTo>
                    <a:lnTo>
                      <a:pt x="314" y="72"/>
                    </a:lnTo>
                    <a:lnTo>
                      <a:pt x="326" y="98"/>
                    </a:lnTo>
                    <a:lnTo>
                      <a:pt x="331" y="128"/>
                    </a:lnTo>
                    <a:lnTo>
                      <a:pt x="334" y="162"/>
                    </a:lnTo>
                    <a:lnTo>
                      <a:pt x="334" y="406"/>
                    </a:lnTo>
                    <a:lnTo>
                      <a:pt x="332" y="438"/>
                    </a:lnTo>
                    <a:lnTo>
                      <a:pt x="329" y="471"/>
                    </a:lnTo>
                    <a:lnTo>
                      <a:pt x="326" y="505"/>
                    </a:lnTo>
                    <a:lnTo>
                      <a:pt x="260" y="996"/>
                    </a:lnTo>
                    <a:lnTo>
                      <a:pt x="255" y="1019"/>
                    </a:lnTo>
                    <a:lnTo>
                      <a:pt x="247" y="1039"/>
                    </a:lnTo>
                    <a:lnTo>
                      <a:pt x="237" y="1052"/>
                    </a:lnTo>
                    <a:lnTo>
                      <a:pt x="224" y="1062"/>
                    </a:lnTo>
                    <a:lnTo>
                      <a:pt x="208" y="1069"/>
                    </a:lnTo>
                    <a:lnTo>
                      <a:pt x="188" y="1072"/>
                    </a:lnTo>
                    <a:lnTo>
                      <a:pt x="167" y="1073"/>
                    </a:lnTo>
                    <a:lnTo>
                      <a:pt x="145" y="1072"/>
                    </a:lnTo>
                    <a:lnTo>
                      <a:pt x="126" y="1069"/>
                    </a:lnTo>
                    <a:lnTo>
                      <a:pt x="110" y="1062"/>
                    </a:lnTo>
                    <a:lnTo>
                      <a:pt x="96" y="1052"/>
                    </a:lnTo>
                    <a:lnTo>
                      <a:pt x="86" y="1039"/>
                    </a:lnTo>
                    <a:lnTo>
                      <a:pt x="78" y="1019"/>
                    </a:lnTo>
                    <a:lnTo>
                      <a:pt x="74" y="996"/>
                    </a:lnTo>
                    <a:lnTo>
                      <a:pt x="8" y="505"/>
                    </a:lnTo>
                    <a:lnTo>
                      <a:pt x="5" y="471"/>
                    </a:lnTo>
                    <a:lnTo>
                      <a:pt x="1" y="438"/>
                    </a:lnTo>
                    <a:lnTo>
                      <a:pt x="0" y="406"/>
                    </a:lnTo>
                    <a:lnTo>
                      <a:pt x="0" y="162"/>
                    </a:lnTo>
                    <a:lnTo>
                      <a:pt x="2" y="128"/>
                    </a:lnTo>
                    <a:lnTo>
                      <a:pt x="8" y="98"/>
                    </a:lnTo>
                    <a:lnTo>
                      <a:pt x="19" y="72"/>
                    </a:lnTo>
                    <a:lnTo>
                      <a:pt x="34" y="51"/>
                    </a:lnTo>
                    <a:lnTo>
                      <a:pt x="53" y="33"/>
                    </a:lnTo>
                    <a:lnTo>
                      <a:pt x="76" y="18"/>
                    </a:lnTo>
                    <a:lnTo>
                      <a:pt x="103" y="8"/>
                    </a:lnTo>
                    <a:lnTo>
                      <a:pt x="133" y="2"/>
                    </a:lnTo>
                    <a:lnTo>
                      <a:pt x="16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39" name="Freeform 44"/>
              <p:cNvSpPr>
                <a:spLocks/>
              </p:cNvSpPr>
              <p:nvPr/>
            </p:nvSpPr>
            <p:spPr bwMode="auto">
              <a:xfrm>
                <a:off x="2501900" y="2085975"/>
                <a:ext cx="79375" cy="77787"/>
              </a:xfrm>
              <a:custGeom>
                <a:avLst/>
                <a:gdLst>
                  <a:gd name="T0" fmla="*/ 174 w 347"/>
                  <a:gd name="T1" fmla="*/ 0 h 344"/>
                  <a:gd name="T2" fmla="*/ 209 w 347"/>
                  <a:gd name="T3" fmla="*/ 4 h 344"/>
                  <a:gd name="T4" fmla="*/ 241 w 347"/>
                  <a:gd name="T5" fmla="*/ 14 h 344"/>
                  <a:gd name="T6" fmla="*/ 270 w 347"/>
                  <a:gd name="T7" fmla="*/ 30 h 344"/>
                  <a:gd name="T8" fmla="*/ 296 w 347"/>
                  <a:gd name="T9" fmla="*/ 50 h 344"/>
                  <a:gd name="T10" fmla="*/ 318 w 347"/>
                  <a:gd name="T11" fmla="*/ 76 h 344"/>
                  <a:gd name="T12" fmla="*/ 334 w 347"/>
                  <a:gd name="T13" fmla="*/ 106 h 344"/>
                  <a:gd name="T14" fmla="*/ 344 w 347"/>
                  <a:gd name="T15" fmla="*/ 138 h 344"/>
                  <a:gd name="T16" fmla="*/ 347 w 347"/>
                  <a:gd name="T17" fmla="*/ 172 h 344"/>
                  <a:gd name="T18" fmla="*/ 344 w 347"/>
                  <a:gd name="T19" fmla="*/ 207 h 344"/>
                  <a:gd name="T20" fmla="*/ 334 w 347"/>
                  <a:gd name="T21" fmla="*/ 240 h 344"/>
                  <a:gd name="T22" fmla="*/ 318 w 347"/>
                  <a:gd name="T23" fmla="*/ 269 h 344"/>
                  <a:gd name="T24" fmla="*/ 296 w 347"/>
                  <a:gd name="T25" fmla="*/ 294 h 344"/>
                  <a:gd name="T26" fmla="*/ 270 w 347"/>
                  <a:gd name="T27" fmla="*/ 315 h 344"/>
                  <a:gd name="T28" fmla="*/ 241 w 347"/>
                  <a:gd name="T29" fmla="*/ 331 h 344"/>
                  <a:gd name="T30" fmla="*/ 209 w 347"/>
                  <a:gd name="T31" fmla="*/ 341 h 344"/>
                  <a:gd name="T32" fmla="*/ 174 w 347"/>
                  <a:gd name="T33" fmla="*/ 344 h 344"/>
                  <a:gd name="T34" fmla="*/ 139 w 347"/>
                  <a:gd name="T35" fmla="*/ 341 h 344"/>
                  <a:gd name="T36" fmla="*/ 107 w 347"/>
                  <a:gd name="T37" fmla="*/ 331 h 344"/>
                  <a:gd name="T38" fmla="*/ 77 w 347"/>
                  <a:gd name="T39" fmla="*/ 315 h 344"/>
                  <a:gd name="T40" fmla="*/ 51 w 347"/>
                  <a:gd name="T41" fmla="*/ 294 h 344"/>
                  <a:gd name="T42" fmla="*/ 30 w 347"/>
                  <a:gd name="T43" fmla="*/ 269 h 344"/>
                  <a:gd name="T44" fmla="*/ 14 w 347"/>
                  <a:gd name="T45" fmla="*/ 240 h 344"/>
                  <a:gd name="T46" fmla="*/ 4 w 347"/>
                  <a:gd name="T47" fmla="*/ 207 h 344"/>
                  <a:gd name="T48" fmla="*/ 0 w 347"/>
                  <a:gd name="T49" fmla="*/ 172 h 344"/>
                  <a:gd name="T50" fmla="*/ 4 w 347"/>
                  <a:gd name="T51" fmla="*/ 138 h 344"/>
                  <a:gd name="T52" fmla="*/ 14 w 347"/>
                  <a:gd name="T53" fmla="*/ 106 h 344"/>
                  <a:gd name="T54" fmla="*/ 30 w 347"/>
                  <a:gd name="T55" fmla="*/ 76 h 344"/>
                  <a:gd name="T56" fmla="*/ 51 w 347"/>
                  <a:gd name="T57" fmla="*/ 50 h 344"/>
                  <a:gd name="T58" fmla="*/ 77 w 347"/>
                  <a:gd name="T59" fmla="*/ 30 h 344"/>
                  <a:gd name="T60" fmla="*/ 107 w 347"/>
                  <a:gd name="T61" fmla="*/ 14 h 344"/>
                  <a:gd name="T62" fmla="*/ 139 w 347"/>
                  <a:gd name="T63" fmla="*/ 4 h 344"/>
                  <a:gd name="T64" fmla="*/ 174 w 347"/>
                  <a:gd name="T65"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7" h="344">
                    <a:moveTo>
                      <a:pt x="174" y="0"/>
                    </a:moveTo>
                    <a:lnTo>
                      <a:pt x="209" y="4"/>
                    </a:lnTo>
                    <a:lnTo>
                      <a:pt x="241" y="14"/>
                    </a:lnTo>
                    <a:lnTo>
                      <a:pt x="270" y="30"/>
                    </a:lnTo>
                    <a:lnTo>
                      <a:pt x="296" y="50"/>
                    </a:lnTo>
                    <a:lnTo>
                      <a:pt x="318" y="76"/>
                    </a:lnTo>
                    <a:lnTo>
                      <a:pt x="334" y="106"/>
                    </a:lnTo>
                    <a:lnTo>
                      <a:pt x="344" y="138"/>
                    </a:lnTo>
                    <a:lnTo>
                      <a:pt x="347" y="172"/>
                    </a:lnTo>
                    <a:lnTo>
                      <a:pt x="344" y="207"/>
                    </a:lnTo>
                    <a:lnTo>
                      <a:pt x="334" y="240"/>
                    </a:lnTo>
                    <a:lnTo>
                      <a:pt x="318" y="269"/>
                    </a:lnTo>
                    <a:lnTo>
                      <a:pt x="296" y="294"/>
                    </a:lnTo>
                    <a:lnTo>
                      <a:pt x="270" y="315"/>
                    </a:lnTo>
                    <a:lnTo>
                      <a:pt x="241" y="331"/>
                    </a:lnTo>
                    <a:lnTo>
                      <a:pt x="209" y="341"/>
                    </a:lnTo>
                    <a:lnTo>
                      <a:pt x="174" y="344"/>
                    </a:lnTo>
                    <a:lnTo>
                      <a:pt x="139" y="341"/>
                    </a:lnTo>
                    <a:lnTo>
                      <a:pt x="107" y="331"/>
                    </a:lnTo>
                    <a:lnTo>
                      <a:pt x="77" y="315"/>
                    </a:lnTo>
                    <a:lnTo>
                      <a:pt x="51" y="294"/>
                    </a:lnTo>
                    <a:lnTo>
                      <a:pt x="30" y="269"/>
                    </a:lnTo>
                    <a:lnTo>
                      <a:pt x="14" y="240"/>
                    </a:lnTo>
                    <a:lnTo>
                      <a:pt x="4" y="207"/>
                    </a:lnTo>
                    <a:lnTo>
                      <a:pt x="0" y="172"/>
                    </a:lnTo>
                    <a:lnTo>
                      <a:pt x="4" y="138"/>
                    </a:lnTo>
                    <a:lnTo>
                      <a:pt x="14" y="106"/>
                    </a:lnTo>
                    <a:lnTo>
                      <a:pt x="30" y="76"/>
                    </a:lnTo>
                    <a:lnTo>
                      <a:pt x="51" y="50"/>
                    </a:lnTo>
                    <a:lnTo>
                      <a:pt x="77" y="30"/>
                    </a:lnTo>
                    <a:lnTo>
                      <a:pt x="107" y="14"/>
                    </a:lnTo>
                    <a:lnTo>
                      <a:pt x="139" y="4"/>
                    </a:lnTo>
                    <a:lnTo>
                      <a:pt x="1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grpSp>
        <p:sp>
          <p:nvSpPr>
            <p:cNvPr id="40" name="Freeform 49"/>
            <p:cNvSpPr>
              <a:spLocks noEditPoints="1"/>
            </p:cNvSpPr>
            <p:nvPr/>
          </p:nvSpPr>
          <p:spPr bwMode="auto">
            <a:xfrm>
              <a:off x="5481639" y="2738439"/>
              <a:ext cx="461962" cy="461962"/>
            </a:xfrm>
            <a:custGeom>
              <a:avLst/>
              <a:gdLst>
                <a:gd name="T0" fmla="*/ 2959 w 3962"/>
                <a:gd name="T1" fmla="*/ 2546 h 3963"/>
                <a:gd name="T2" fmla="*/ 3397 w 3962"/>
                <a:gd name="T3" fmla="*/ 2984 h 3963"/>
                <a:gd name="T4" fmla="*/ 3464 w 3962"/>
                <a:gd name="T5" fmla="*/ 3124 h 3963"/>
                <a:gd name="T6" fmla="*/ 3343 w 3962"/>
                <a:gd name="T7" fmla="*/ 3219 h 3963"/>
                <a:gd name="T8" fmla="*/ 2736 w 3962"/>
                <a:gd name="T9" fmla="*/ 3150 h 3963"/>
                <a:gd name="T10" fmla="*/ 2752 w 3962"/>
                <a:gd name="T11" fmla="*/ 2523 h 3963"/>
                <a:gd name="T12" fmla="*/ 2896 w 3962"/>
                <a:gd name="T13" fmla="*/ 2232 h 3963"/>
                <a:gd name="T14" fmla="*/ 2500 w 3962"/>
                <a:gd name="T15" fmla="*/ 2399 h 3963"/>
                <a:gd name="T16" fmla="*/ 2262 w 3962"/>
                <a:gd name="T17" fmla="*/ 2752 h 3963"/>
                <a:gd name="T18" fmla="*/ 2262 w 3962"/>
                <a:gd name="T19" fmla="*/ 3193 h 3963"/>
                <a:gd name="T20" fmla="*/ 2500 w 3962"/>
                <a:gd name="T21" fmla="*/ 3544 h 3963"/>
                <a:gd name="T22" fmla="*/ 2896 w 3962"/>
                <a:gd name="T23" fmla="*/ 3711 h 3963"/>
                <a:gd name="T24" fmla="*/ 3325 w 3962"/>
                <a:gd name="T25" fmla="*/ 3625 h 3963"/>
                <a:gd name="T26" fmla="*/ 3625 w 3962"/>
                <a:gd name="T27" fmla="*/ 3325 h 3963"/>
                <a:gd name="T28" fmla="*/ 3711 w 3962"/>
                <a:gd name="T29" fmla="*/ 2896 h 3963"/>
                <a:gd name="T30" fmla="*/ 3544 w 3962"/>
                <a:gd name="T31" fmla="*/ 2500 h 3963"/>
                <a:gd name="T32" fmla="*/ 3193 w 3962"/>
                <a:gd name="T33" fmla="*/ 2262 h 3963"/>
                <a:gd name="T34" fmla="*/ 1734 w 3962"/>
                <a:gd name="T35" fmla="*/ 2724 h 3963"/>
                <a:gd name="T36" fmla="*/ 495 w 3962"/>
                <a:gd name="T37" fmla="*/ 2724 h 3963"/>
                <a:gd name="T38" fmla="*/ 3300 w 3962"/>
                <a:gd name="T39" fmla="*/ 2037 h 3963"/>
                <a:gd name="T40" fmla="*/ 3700 w 3962"/>
                <a:gd name="T41" fmla="*/ 2300 h 3963"/>
                <a:gd name="T42" fmla="*/ 3930 w 3962"/>
                <a:gd name="T43" fmla="*/ 2722 h 3963"/>
                <a:gd name="T44" fmla="*/ 3930 w 3962"/>
                <a:gd name="T45" fmla="*/ 3222 h 3963"/>
                <a:gd name="T46" fmla="*/ 3700 w 3962"/>
                <a:gd name="T47" fmla="*/ 3643 h 3963"/>
                <a:gd name="T48" fmla="*/ 3300 w 3962"/>
                <a:gd name="T49" fmla="*/ 3907 h 3963"/>
                <a:gd name="T50" fmla="*/ 2802 w 3962"/>
                <a:gd name="T51" fmla="*/ 3948 h 3963"/>
                <a:gd name="T52" fmla="*/ 2361 w 3962"/>
                <a:gd name="T53" fmla="*/ 3752 h 3963"/>
                <a:gd name="T54" fmla="*/ 2067 w 3962"/>
                <a:gd name="T55" fmla="*/ 3376 h 3963"/>
                <a:gd name="T56" fmla="*/ 1984 w 3962"/>
                <a:gd name="T57" fmla="*/ 2887 h 3963"/>
                <a:gd name="T58" fmla="*/ 2144 w 3962"/>
                <a:gd name="T59" fmla="*/ 2426 h 3963"/>
                <a:gd name="T60" fmla="*/ 2495 w 3962"/>
                <a:gd name="T61" fmla="*/ 2103 h 3963"/>
                <a:gd name="T62" fmla="*/ 2972 w 3962"/>
                <a:gd name="T63" fmla="*/ 1982 h 3963"/>
                <a:gd name="T64" fmla="*/ 1238 w 3962"/>
                <a:gd name="T65" fmla="*/ 1486 h 3963"/>
                <a:gd name="T66" fmla="*/ 990 w 3962"/>
                <a:gd name="T67" fmla="*/ 1486 h 3963"/>
                <a:gd name="T68" fmla="*/ 371 w 3962"/>
                <a:gd name="T69" fmla="*/ 619 h 3963"/>
                <a:gd name="T70" fmla="*/ 473 w 3962"/>
                <a:gd name="T71" fmla="*/ 819 h 3963"/>
                <a:gd name="T72" fmla="*/ 697 w 3962"/>
                <a:gd name="T73" fmla="*/ 854 h 3963"/>
                <a:gd name="T74" fmla="*/ 854 w 3962"/>
                <a:gd name="T75" fmla="*/ 697 h 3963"/>
                <a:gd name="T76" fmla="*/ 2355 w 3962"/>
                <a:gd name="T77" fmla="*/ 659 h 3963"/>
                <a:gd name="T78" fmla="*/ 2487 w 3962"/>
                <a:gd name="T79" fmla="*/ 839 h 3963"/>
                <a:gd name="T80" fmla="*/ 2714 w 3962"/>
                <a:gd name="T81" fmla="*/ 839 h 3963"/>
                <a:gd name="T82" fmla="*/ 2844 w 3962"/>
                <a:gd name="T83" fmla="*/ 659 h 3963"/>
                <a:gd name="T84" fmla="*/ 3074 w 3962"/>
                <a:gd name="T85" fmla="*/ 526 h 3963"/>
                <a:gd name="T86" fmla="*/ 3215 w 3962"/>
                <a:gd name="T87" fmla="*/ 724 h 3963"/>
                <a:gd name="T88" fmla="*/ 248 w 3962"/>
                <a:gd name="T89" fmla="*/ 2947 h 3963"/>
                <a:gd name="T90" fmla="*/ 268 w 3962"/>
                <a:gd name="T91" fmla="*/ 3219 h 3963"/>
                <a:gd name="T92" fmla="*/ 52 w 3962"/>
                <a:gd name="T93" fmla="*/ 3108 h 3963"/>
                <a:gd name="T94" fmla="*/ 3 w 3962"/>
                <a:gd name="T95" fmla="*/ 724 h 3963"/>
                <a:gd name="T96" fmla="*/ 144 w 3962"/>
                <a:gd name="T97" fmla="*/ 526 h 3963"/>
                <a:gd name="T98" fmla="*/ 2654 w 3962"/>
                <a:gd name="T99" fmla="*/ 13 h 3963"/>
                <a:gd name="T100" fmla="*/ 2724 w 3962"/>
                <a:gd name="T101" fmla="*/ 619 h 3963"/>
                <a:gd name="T102" fmla="*/ 2629 w 3962"/>
                <a:gd name="T103" fmla="*/ 739 h 3963"/>
                <a:gd name="T104" fmla="*/ 2489 w 3962"/>
                <a:gd name="T105" fmla="*/ 673 h 3963"/>
                <a:gd name="T106" fmla="*/ 2503 w 3962"/>
                <a:gd name="T107" fmla="*/ 47 h 3963"/>
                <a:gd name="T108" fmla="*/ 647 w 3962"/>
                <a:gd name="T109" fmla="*/ 3 h 3963"/>
                <a:gd name="T110" fmla="*/ 743 w 3962"/>
                <a:gd name="T111" fmla="*/ 124 h 3963"/>
                <a:gd name="T112" fmla="*/ 673 w 3962"/>
                <a:gd name="T113" fmla="*/ 730 h 3963"/>
                <a:gd name="T114" fmla="*/ 523 w 3962"/>
                <a:gd name="T115" fmla="*/ 696 h 3963"/>
                <a:gd name="T116" fmla="*/ 508 w 3962"/>
                <a:gd name="T117" fmla="*/ 69 h 3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2" h="3963">
                  <a:moveTo>
                    <a:pt x="2848" y="2477"/>
                  </a:moveTo>
                  <a:lnTo>
                    <a:pt x="2876" y="2479"/>
                  </a:lnTo>
                  <a:lnTo>
                    <a:pt x="2902" y="2489"/>
                  </a:lnTo>
                  <a:lnTo>
                    <a:pt x="2925" y="2503"/>
                  </a:lnTo>
                  <a:lnTo>
                    <a:pt x="2944" y="2523"/>
                  </a:lnTo>
                  <a:lnTo>
                    <a:pt x="2959" y="2546"/>
                  </a:lnTo>
                  <a:lnTo>
                    <a:pt x="2968" y="2572"/>
                  </a:lnTo>
                  <a:lnTo>
                    <a:pt x="2972" y="2600"/>
                  </a:lnTo>
                  <a:lnTo>
                    <a:pt x="2972" y="2972"/>
                  </a:lnTo>
                  <a:lnTo>
                    <a:pt x="3343" y="2972"/>
                  </a:lnTo>
                  <a:lnTo>
                    <a:pt x="3371" y="2975"/>
                  </a:lnTo>
                  <a:lnTo>
                    <a:pt x="3397" y="2984"/>
                  </a:lnTo>
                  <a:lnTo>
                    <a:pt x="3420" y="2999"/>
                  </a:lnTo>
                  <a:lnTo>
                    <a:pt x="3440" y="3018"/>
                  </a:lnTo>
                  <a:lnTo>
                    <a:pt x="3454" y="3041"/>
                  </a:lnTo>
                  <a:lnTo>
                    <a:pt x="3464" y="3067"/>
                  </a:lnTo>
                  <a:lnTo>
                    <a:pt x="3467" y="3096"/>
                  </a:lnTo>
                  <a:lnTo>
                    <a:pt x="3464" y="3124"/>
                  </a:lnTo>
                  <a:lnTo>
                    <a:pt x="3454" y="3150"/>
                  </a:lnTo>
                  <a:lnTo>
                    <a:pt x="3440" y="3173"/>
                  </a:lnTo>
                  <a:lnTo>
                    <a:pt x="3420" y="3193"/>
                  </a:lnTo>
                  <a:lnTo>
                    <a:pt x="3397" y="3207"/>
                  </a:lnTo>
                  <a:lnTo>
                    <a:pt x="3371" y="3217"/>
                  </a:lnTo>
                  <a:lnTo>
                    <a:pt x="3343" y="3219"/>
                  </a:lnTo>
                  <a:lnTo>
                    <a:pt x="2848" y="3219"/>
                  </a:lnTo>
                  <a:lnTo>
                    <a:pt x="2819" y="3217"/>
                  </a:lnTo>
                  <a:lnTo>
                    <a:pt x="2794" y="3207"/>
                  </a:lnTo>
                  <a:lnTo>
                    <a:pt x="2771" y="3193"/>
                  </a:lnTo>
                  <a:lnTo>
                    <a:pt x="2752" y="3173"/>
                  </a:lnTo>
                  <a:lnTo>
                    <a:pt x="2736" y="3150"/>
                  </a:lnTo>
                  <a:lnTo>
                    <a:pt x="2727" y="3124"/>
                  </a:lnTo>
                  <a:lnTo>
                    <a:pt x="2724" y="3096"/>
                  </a:lnTo>
                  <a:lnTo>
                    <a:pt x="2724" y="2600"/>
                  </a:lnTo>
                  <a:lnTo>
                    <a:pt x="2727" y="2572"/>
                  </a:lnTo>
                  <a:lnTo>
                    <a:pt x="2736" y="2546"/>
                  </a:lnTo>
                  <a:lnTo>
                    <a:pt x="2752" y="2523"/>
                  </a:lnTo>
                  <a:lnTo>
                    <a:pt x="2771" y="2503"/>
                  </a:lnTo>
                  <a:lnTo>
                    <a:pt x="2794" y="2489"/>
                  </a:lnTo>
                  <a:lnTo>
                    <a:pt x="2819" y="2479"/>
                  </a:lnTo>
                  <a:lnTo>
                    <a:pt x="2848" y="2477"/>
                  </a:lnTo>
                  <a:close/>
                  <a:moveTo>
                    <a:pt x="2972" y="2229"/>
                  </a:moveTo>
                  <a:lnTo>
                    <a:pt x="2896" y="2232"/>
                  </a:lnTo>
                  <a:lnTo>
                    <a:pt x="2821" y="2244"/>
                  </a:lnTo>
                  <a:lnTo>
                    <a:pt x="2750" y="2262"/>
                  </a:lnTo>
                  <a:lnTo>
                    <a:pt x="2683" y="2288"/>
                  </a:lnTo>
                  <a:lnTo>
                    <a:pt x="2618" y="2319"/>
                  </a:lnTo>
                  <a:lnTo>
                    <a:pt x="2556" y="2356"/>
                  </a:lnTo>
                  <a:lnTo>
                    <a:pt x="2500" y="2399"/>
                  </a:lnTo>
                  <a:lnTo>
                    <a:pt x="2447" y="2447"/>
                  </a:lnTo>
                  <a:lnTo>
                    <a:pt x="2399" y="2500"/>
                  </a:lnTo>
                  <a:lnTo>
                    <a:pt x="2355" y="2556"/>
                  </a:lnTo>
                  <a:lnTo>
                    <a:pt x="2318" y="2618"/>
                  </a:lnTo>
                  <a:lnTo>
                    <a:pt x="2287" y="2683"/>
                  </a:lnTo>
                  <a:lnTo>
                    <a:pt x="2262" y="2752"/>
                  </a:lnTo>
                  <a:lnTo>
                    <a:pt x="2243" y="2823"/>
                  </a:lnTo>
                  <a:lnTo>
                    <a:pt x="2232" y="2896"/>
                  </a:lnTo>
                  <a:lnTo>
                    <a:pt x="2229" y="2972"/>
                  </a:lnTo>
                  <a:lnTo>
                    <a:pt x="2232" y="3048"/>
                  </a:lnTo>
                  <a:lnTo>
                    <a:pt x="2243" y="3122"/>
                  </a:lnTo>
                  <a:lnTo>
                    <a:pt x="2262" y="3193"/>
                  </a:lnTo>
                  <a:lnTo>
                    <a:pt x="2287" y="3261"/>
                  </a:lnTo>
                  <a:lnTo>
                    <a:pt x="2318" y="3325"/>
                  </a:lnTo>
                  <a:lnTo>
                    <a:pt x="2355" y="3387"/>
                  </a:lnTo>
                  <a:lnTo>
                    <a:pt x="2399" y="3444"/>
                  </a:lnTo>
                  <a:lnTo>
                    <a:pt x="2447" y="3497"/>
                  </a:lnTo>
                  <a:lnTo>
                    <a:pt x="2500" y="3544"/>
                  </a:lnTo>
                  <a:lnTo>
                    <a:pt x="2556" y="3588"/>
                  </a:lnTo>
                  <a:lnTo>
                    <a:pt x="2618" y="3625"/>
                  </a:lnTo>
                  <a:lnTo>
                    <a:pt x="2683" y="3657"/>
                  </a:lnTo>
                  <a:lnTo>
                    <a:pt x="2750" y="3682"/>
                  </a:lnTo>
                  <a:lnTo>
                    <a:pt x="2821" y="3700"/>
                  </a:lnTo>
                  <a:lnTo>
                    <a:pt x="2896" y="3711"/>
                  </a:lnTo>
                  <a:lnTo>
                    <a:pt x="2972" y="3714"/>
                  </a:lnTo>
                  <a:lnTo>
                    <a:pt x="3048" y="3711"/>
                  </a:lnTo>
                  <a:lnTo>
                    <a:pt x="3121" y="3700"/>
                  </a:lnTo>
                  <a:lnTo>
                    <a:pt x="3193" y="3682"/>
                  </a:lnTo>
                  <a:lnTo>
                    <a:pt x="3260" y="3657"/>
                  </a:lnTo>
                  <a:lnTo>
                    <a:pt x="3325" y="3625"/>
                  </a:lnTo>
                  <a:lnTo>
                    <a:pt x="3386" y="3588"/>
                  </a:lnTo>
                  <a:lnTo>
                    <a:pt x="3444" y="3544"/>
                  </a:lnTo>
                  <a:lnTo>
                    <a:pt x="3496" y="3497"/>
                  </a:lnTo>
                  <a:lnTo>
                    <a:pt x="3544" y="3444"/>
                  </a:lnTo>
                  <a:lnTo>
                    <a:pt x="3588" y="3387"/>
                  </a:lnTo>
                  <a:lnTo>
                    <a:pt x="3625" y="3325"/>
                  </a:lnTo>
                  <a:lnTo>
                    <a:pt x="3656" y="3261"/>
                  </a:lnTo>
                  <a:lnTo>
                    <a:pt x="3680" y="3193"/>
                  </a:lnTo>
                  <a:lnTo>
                    <a:pt x="3700" y="3122"/>
                  </a:lnTo>
                  <a:lnTo>
                    <a:pt x="3711" y="3048"/>
                  </a:lnTo>
                  <a:lnTo>
                    <a:pt x="3714" y="2972"/>
                  </a:lnTo>
                  <a:lnTo>
                    <a:pt x="3711" y="2896"/>
                  </a:lnTo>
                  <a:lnTo>
                    <a:pt x="3700" y="2823"/>
                  </a:lnTo>
                  <a:lnTo>
                    <a:pt x="3680" y="2752"/>
                  </a:lnTo>
                  <a:lnTo>
                    <a:pt x="3656" y="2683"/>
                  </a:lnTo>
                  <a:lnTo>
                    <a:pt x="3625" y="2618"/>
                  </a:lnTo>
                  <a:lnTo>
                    <a:pt x="3588" y="2556"/>
                  </a:lnTo>
                  <a:lnTo>
                    <a:pt x="3544" y="2500"/>
                  </a:lnTo>
                  <a:lnTo>
                    <a:pt x="3496" y="2447"/>
                  </a:lnTo>
                  <a:lnTo>
                    <a:pt x="3444" y="2399"/>
                  </a:lnTo>
                  <a:lnTo>
                    <a:pt x="3386" y="2356"/>
                  </a:lnTo>
                  <a:lnTo>
                    <a:pt x="3325" y="2319"/>
                  </a:lnTo>
                  <a:lnTo>
                    <a:pt x="3260" y="2288"/>
                  </a:lnTo>
                  <a:lnTo>
                    <a:pt x="3193" y="2262"/>
                  </a:lnTo>
                  <a:lnTo>
                    <a:pt x="3121" y="2244"/>
                  </a:lnTo>
                  <a:lnTo>
                    <a:pt x="3048" y="2232"/>
                  </a:lnTo>
                  <a:lnTo>
                    <a:pt x="2972" y="2229"/>
                  </a:lnTo>
                  <a:close/>
                  <a:moveTo>
                    <a:pt x="1238" y="2229"/>
                  </a:moveTo>
                  <a:lnTo>
                    <a:pt x="1734" y="2229"/>
                  </a:lnTo>
                  <a:lnTo>
                    <a:pt x="1734" y="2724"/>
                  </a:lnTo>
                  <a:lnTo>
                    <a:pt x="1238" y="2724"/>
                  </a:lnTo>
                  <a:lnTo>
                    <a:pt x="1238" y="2229"/>
                  </a:lnTo>
                  <a:close/>
                  <a:moveTo>
                    <a:pt x="495" y="2229"/>
                  </a:moveTo>
                  <a:lnTo>
                    <a:pt x="990" y="2229"/>
                  </a:lnTo>
                  <a:lnTo>
                    <a:pt x="990" y="2724"/>
                  </a:lnTo>
                  <a:lnTo>
                    <a:pt x="495" y="2724"/>
                  </a:lnTo>
                  <a:lnTo>
                    <a:pt x="495" y="2229"/>
                  </a:lnTo>
                  <a:close/>
                  <a:moveTo>
                    <a:pt x="2972" y="1982"/>
                  </a:moveTo>
                  <a:lnTo>
                    <a:pt x="3058" y="1985"/>
                  </a:lnTo>
                  <a:lnTo>
                    <a:pt x="3141" y="1996"/>
                  </a:lnTo>
                  <a:lnTo>
                    <a:pt x="3221" y="2013"/>
                  </a:lnTo>
                  <a:lnTo>
                    <a:pt x="3300" y="2037"/>
                  </a:lnTo>
                  <a:lnTo>
                    <a:pt x="3376" y="2067"/>
                  </a:lnTo>
                  <a:lnTo>
                    <a:pt x="3448" y="2103"/>
                  </a:lnTo>
                  <a:lnTo>
                    <a:pt x="3517" y="2144"/>
                  </a:lnTo>
                  <a:lnTo>
                    <a:pt x="3582" y="2191"/>
                  </a:lnTo>
                  <a:lnTo>
                    <a:pt x="3643" y="2243"/>
                  </a:lnTo>
                  <a:lnTo>
                    <a:pt x="3700" y="2300"/>
                  </a:lnTo>
                  <a:lnTo>
                    <a:pt x="3752" y="2361"/>
                  </a:lnTo>
                  <a:lnTo>
                    <a:pt x="3799" y="2426"/>
                  </a:lnTo>
                  <a:lnTo>
                    <a:pt x="3841" y="2495"/>
                  </a:lnTo>
                  <a:lnTo>
                    <a:pt x="3876" y="2567"/>
                  </a:lnTo>
                  <a:lnTo>
                    <a:pt x="3906" y="2643"/>
                  </a:lnTo>
                  <a:lnTo>
                    <a:pt x="3930" y="2722"/>
                  </a:lnTo>
                  <a:lnTo>
                    <a:pt x="3948" y="2803"/>
                  </a:lnTo>
                  <a:lnTo>
                    <a:pt x="3959" y="2887"/>
                  </a:lnTo>
                  <a:lnTo>
                    <a:pt x="3962" y="2972"/>
                  </a:lnTo>
                  <a:lnTo>
                    <a:pt x="3959" y="3058"/>
                  </a:lnTo>
                  <a:lnTo>
                    <a:pt x="3948" y="3141"/>
                  </a:lnTo>
                  <a:lnTo>
                    <a:pt x="3930" y="3222"/>
                  </a:lnTo>
                  <a:lnTo>
                    <a:pt x="3906" y="3300"/>
                  </a:lnTo>
                  <a:lnTo>
                    <a:pt x="3876" y="3376"/>
                  </a:lnTo>
                  <a:lnTo>
                    <a:pt x="3841" y="3448"/>
                  </a:lnTo>
                  <a:lnTo>
                    <a:pt x="3799" y="3518"/>
                  </a:lnTo>
                  <a:lnTo>
                    <a:pt x="3752" y="3583"/>
                  </a:lnTo>
                  <a:lnTo>
                    <a:pt x="3700" y="3643"/>
                  </a:lnTo>
                  <a:lnTo>
                    <a:pt x="3643" y="3700"/>
                  </a:lnTo>
                  <a:lnTo>
                    <a:pt x="3582" y="3752"/>
                  </a:lnTo>
                  <a:lnTo>
                    <a:pt x="3517" y="3799"/>
                  </a:lnTo>
                  <a:lnTo>
                    <a:pt x="3448" y="3841"/>
                  </a:lnTo>
                  <a:lnTo>
                    <a:pt x="3376" y="3877"/>
                  </a:lnTo>
                  <a:lnTo>
                    <a:pt x="3300" y="3907"/>
                  </a:lnTo>
                  <a:lnTo>
                    <a:pt x="3221" y="3931"/>
                  </a:lnTo>
                  <a:lnTo>
                    <a:pt x="3141" y="3948"/>
                  </a:lnTo>
                  <a:lnTo>
                    <a:pt x="3058" y="3959"/>
                  </a:lnTo>
                  <a:lnTo>
                    <a:pt x="2972" y="3963"/>
                  </a:lnTo>
                  <a:lnTo>
                    <a:pt x="2886" y="3959"/>
                  </a:lnTo>
                  <a:lnTo>
                    <a:pt x="2802" y="3948"/>
                  </a:lnTo>
                  <a:lnTo>
                    <a:pt x="2721" y="3931"/>
                  </a:lnTo>
                  <a:lnTo>
                    <a:pt x="2643" y="3907"/>
                  </a:lnTo>
                  <a:lnTo>
                    <a:pt x="2567" y="3877"/>
                  </a:lnTo>
                  <a:lnTo>
                    <a:pt x="2495" y="3841"/>
                  </a:lnTo>
                  <a:lnTo>
                    <a:pt x="2426" y="3799"/>
                  </a:lnTo>
                  <a:lnTo>
                    <a:pt x="2361" y="3752"/>
                  </a:lnTo>
                  <a:lnTo>
                    <a:pt x="2300" y="3700"/>
                  </a:lnTo>
                  <a:lnTo>
                    <a:pt x="2243" y="3643"/>
                  </a:lnTo>
                  <a:lnTo>
                    <a:pt x="2191" y="3583"/>
                  </a:lnTo>
                  <a:lnTo>
                    <a:pt x="2144" y="3518"/>
                  </a:lnTo>
                  <a:lnTo>
                    <a:pt x="2103" y="3448"/>
                  </a:lnTo>
                  <a:lnTo>
                    <a:pt x="2067" y="3376"/>
                  </a:lnTo>
                  <a:lnTo>
                    <a:pt x="2037" y="3300"/>
                  </a:lnTo>
                  <a:lnTo>
                    <a:pt x="2013" y="3222"/>
                  </a:lnTo>
                  <a:lnTo>
                    <a:pt x="1995" y="3141"/>
                  </a:lnTo>
                  <a:lnTo>
                    <a:pt x="1984" y="3058"/>
                  </a:lnTo>
                  <a:lnTo>
                    <a:pt x="1980" y="2972"/>
                  </a:lnTo>
                  <a:lnTo>
                    <a:pt x="1984" y="2887"/>
                  </a:lnTo>
                  <a:lnTo>
                    <a:pt x="1995" y="2803"/>
                  </a:lnTo>
                  <a:lnTo>
                    <a:pt x="2013" y="2722"/>
                  </a:lnTo>
                  <a:lnTo>
                    <a:pt x="2037" y="2643"/>
                  </a:lnTo>
                  <a:lnTo>
                    <a:pt x="2067" y="2567"/>
                  </a:lnTo>
                  <a:lnTo>
                    <a:pt x="2103" y="2495"/>
                  </a:lnTo>
                  <a:lnTo>
                    <a:pt x="2144" y="2426"/>
                  </a:lnTo>
                  <a:lnTo>
                    <a:pt x="2191" y="2361"/>
                  </a:lnTo>
                  <a:lnTo>
                    <a:pt x="2243" y="2300"/>
                  </a:lnTo>
                  <a:lnTo>
                    <a:pt x="2300" y="2243"/>
                  </a:lnTo>
                  <a:lnTo>
                    <a:pt x="2361" y="2191"/>
                  </a:lnTo>
                  <a:lnTo>
                    <a:pt x="2426" y="2144"/>
                  </a:lnTo>
                  <a:lnTo>
                    <a:pt x="2495" y="2103"/>
                  </a:lnTo>
                  <a:lnTo>
                    <a:pt x="2567" y="2067"/>
                  </a:lnTo>
                  <a:lnTo>
                    <a:pt x="2643" y="2037"/>
                  </a:lnTo>
                  <a:lnTo>
                    <a:pt x="2721" y="2013"/>
                  </a:lnTo>
                  <a:lnTo>
                    <a:pt x="2802" y="1996"/>
                  </a:lnTo>
                  <a:lnTo>
                    <a:pt x="2886" y="1985"/>
                  </a:lnTo>
                  <a:lnTo>
                    <a:pt x="2972" y="1982"/>
                  </a:lnTo>
                  <a:close/>
                  <a:moveTo>
                    <a:pt x="1980" y="1486"/>
                  </a:moveTo>
                  <a:lnTo>
                    <a:pt x="2476" y="1486"/>
                  </a:lnTo>
                  <a:lnTo>
                    <a:pt x="2476" y="1982"/>
                  </a:lnTo>
                  <a:lnTo>
                    <a:pt x="1980" y="1982"/>
                  </a:lnTo>
                  <a:lnTo>
                    <a:pt x="1980" y="1486"/>
                  </a:lnTo>
                  <a:close/>
                  <a:moveTo>
                    <a:pt x="1238" y="1486"/>
                  </a:moveTo>
                  <a:lnTo>
                    <a:pt x="1734" y="1486"/>
                  </a:lnTo>
                  <a:lnTo>
                    <a:pt x="1734" y="1982"/>
                  </a:lnTo>
                  <a:lnTo>
                    <a:pt x="1238" y="1982"/>
                  </a:lnTo>
                  <a:lnTo>
                    <a:pt x="1238" y="1486"/>
                  </a:lnTo>
                  <a:close/>
                  <a:moveTo>
                    <a:pt x="495" y="1486"/>
                  </a:moveTo>
                  <a:lnTo>
                    <a:pt x="990" y="1486"/>
                  </a:lnTo>
                  <a:lnTo>
                    <a:pt x="990" y="1982"/>
                  </a:lnTo>
                  <a:lnTo>
                    <a:pt x="495" y="1982"/>
                  </a:lnTo>
                  <a:lnTo>
                    <a:pt x="495" y="1486"/>
                  </a:lnTo>
                  <a:close/>
                  <a:moveTo>
                    <a:pt x="268" y="495"/>
                  </a:moveTo>
                  <a:lnTo>
                    <a:pt x="371" y="495"/>
                  </a:lnTo>
                  <a:lnTo>
                    <a:pt x="371" y="619"/>
                  </a:lnTo>
                  <a:lnTo>
                    <a:pt x="374" y="659"/>
                  </a:lnTo>
                  <a:lnTo>
                    <a:pt x="384" y="697"/>
                  </a:lnTo>
                  <a:lnTo>
                    <a:pt x="399" y="732"/>
                  </a:lnTo>
                  <a:lnTo>
                    <a:pt x="419" y="765"/>
                  </a:lnTo>
                  <a:lnTo>
                    <a:pt x="444" y="794"/>
                  </a:lnTo>
                  <a:lnTo>
                    <a:pt x="473" y="819"/>
                  </a:lnTo>
                  <a:lnTo>
                    <a:pt x="505" y="839"/>
                  </a:lnTo>
                  <a:lnTo>
                    <a:pt x="541" y="854"/>
                  </a:lnTo>
                  <a:lnTo>
                    <a:pt x="579" y="864"/>
                  </a:lnTo>
                  <a:lnTo>
                    <a:pt x="619" y="867"/>
                  </a:lnTo>
                  <a:lnTo>
                    <a:pt x="659" y="864"/>
                  </a:lnTo>
                  <a:lnTo>
                    <a:pt x="697" y="854"/>
                  </a:lnTo>
                  <a:lnTo>
                    <a:pt x="732" y="839"/>
                  </a:lnTo>
                  <a:lnTo>
                    <a:pt x="765" y="819"/>
                  </a:lnTo>
                  <a:lnTo>
                    <a:pt x="794" y="794"/>
                  </a:lnTo>
                  <a:lnTo>
                    <a:pt x="819" y="765"/>
                  </a:lnTo>
                  <a:lnTo>
                    <a:pt x="838" y="732"/>
                  </a:lnTo>
                  <a:lnTo>
                    <a:pt x="854" y="697"/>
                  </a:lnTo>
                  <a:lnTo>
                    <a:pt x="864" y="659"/>
                  </a:lnTo>
                  <a:lnTo>
                    <a:pt x="866" y="619"/>
                  </a:lnTo>
                  <a:lnTo>
                    <a:pt x="866" y="495"/>
                  </a:lnTo>
                  <a:lnTo>
                    <a:pt x="2353" y="495"/>
                  </a:lnTo>
                  <a:lnTo>
                    <a:pt x="2353" y="619"/>
                  </a:lnTo>
                  <a:lnTo>
                    <a:pt x="2355" y="659"/>
                  </a:lnTo>
                  <a:lnTo>
                    <a:pt x="2365" y="697"/>
                  </a:lnTo>
                  <a:lnTo>
                    <a:pt x="2380" y="732"/>
                  </a:lnTo>
                  <a:lnTo>
                    <a:pt x="2400" y="765"/>
                  </a:lnTo>
                  <a:lnTo>
                    <a:pt x="2425" y="794"/>
                  </a:lnTo>
                  <a:lnTo>
                    <a:pt x="2454" y="819"/>
                  </a:lnTo>
                  <a:lnTo>
                    <a:pt x="2487" y="839"/>
                  </a:lnTo>
                  <a:lnTo>
                    <a:pt x="2521" y="854"/>
                  </a:lnTo>
                  <a:lnTo>
                    <a:pt x="2560" y="864"/>
                  </a:lnTo>
                  <a:lnTo>
                    <a:pt x="2600" y="867"/>
                  </a:lnTo>
                  <a:lnTo>
                    <a:pt x="2641" y="864"/>
                  </a:lnTo>
                  <a:lnTo>
                    <a:pt x="2678" y="854"/>
                  </a:lnTo>
                  <a:lnTo>
                    <a:pt x="2714" y="839"/>
                  </a:lnTo>
                  <a:lnTo>
                    <a:pt x="2747" y="819"/>
                  </a:lnTo>
                  <a:lnTo>
                    <a:pt x="2776" y="794"/>
                  </a:lnTo>
                  <a:lnTo>
                    <a:pt x="2800" y="765"/>
                  </a:lnTo>
                  <a:lnTo>
                    <a:pt x="2820" y="732"/>
                  </a:lnTo>
                  <a:lnTo>
                    <a:pt x="2835" y="697"/>
                  </a:lnTo>
                  <a:lnTo>
                    <a:pt x="2844" y="659"/>
                  </a:lnTo>
                  <a:lnTo>
                    <a:pt x="2848" y="619"/>
                  </a:lnTo>
                  <a:lnTo>
                    <a:pt x="2848" y="495"/>
                  </a:lnTo>
                  <a:lnTo>
                    <a:pt x="2952" y="495"/>
                  </a:lnTo>
                  <a:lnTo>
                    <a:pt x="2995" y="498"/>
                  </a:lnTo>
                  <a:lnTo>
                    <a:pt x="3036" y="509"/>
                  </a:lnTo>
                  <a:lnTo>
                    <a:pt x="3074" y="526"/>
                  </a:lnTo>
                  <a:lnTo>
                    <a:pt x="3109" y="548"/>
                  </a:lnTo>
                  <a:lnTo>
                    <a:pt x="3141" y="574"/>
                  </a:lnTo>
                  <a:lnTo>
                    <a:pt x="3167" y="607"/>
                  </a:lnTo>
                  <a:lnTo>
                    <a:pt x="3189" y="642"/>
                  </a:lnTo>
                  <a:lnTo>
                    <a:pt x="3206" y="682"/>
                  </a:lnTo>
                  <a:lnTo>
                    <a:pt x="3215" y="724"/>
                  </a:lnTo>
                  <a:lnTo>
                    <a:pt x="3219" y="767"/>
                  </a:lnTo>
                  <a:lnTo>
                    <a:pt x="3219" y="1733"/>
                  </a:lnTo>
                  <a:lnTo>
                    <a:pt x="2972" y="1733"/>
                  </a:lnTo>
                  <a:lnTo>
                    <a:pt x="2972" y="1238"/>
                  </a:lnTo>
                  <a:lnTo>
                    <a:pt x="248" y="1238"/>
                  </a:lnTo>
                  <a:lnTo>
                    <a:pt x="248" y="2947"/>
                  </a:lnTo>
                  <a:lnTo>
                    <a:pt x="250" y="2959"/>
                  </a:lnTo>
                  <a:lnTo>
                    <a:pt x="258" y="2969"/>
                  </a:lnTo>
                  <a:lnTo>
                    <a:pt x="268" y="2972"/>
                  </a:lnTo>
                  <a:lnTo>
                    <a:pt x="1734" y="2972"/>
                  </a:lnTo>
                  <a:lnTo>
                    <a:pt x="1734" y="3219"/>
                  </a:lnTo>
                  <a:lnTo>
                    <a:pt x="268" y="3219"/>
                  </a:lnTo>
                  <a:lnTo>
                    <a:pt x="225" y="3216"/>
                  </a:lnTo>
                  <a:lnTo>
                    <a:pt x="183" y="3206"/>
                  </a:lnTo>
                  <a:lnTo>
                    <a:pt x="144" y="3189"/>
                  </a:lnTo>
                  <a:lnTo>
                    <a:pt x="109" y="3167"/>
                  </a:lnTo>
                  <a:lnTo>
                    <a:pt x="78" y="3140"/>
                  </a:lnTo>
                  <a:lnTo>
                    <a:pt x="52" y="3108"/>
                  </a:lnTo>
                  <a:lnTo>
                    <a:pt x="30" y="3072"/>
                  </a:lnTo>
                  <a:lnTo>
                    <a:pt x="13" y="3034"/>
                  </a:lnTo>
                  <a:lnTo>
                    <a:pt x="3" y="2991"/>
                  </a:lnTo>
                  <a:lnTo>
                    <a:pt x="0" y="2947"/>
                  </a:lnTo>
                  <a:lnTo>
                    <a:pt x="0" y="767"/>
                  </a:lnTo>
                  <a:lnTo>
                    <a:pt x="3" y="724"/>
                  </a:lnTo>
                  <a:lnTo>
                    <a:pt x="13" y="682"/>
                  </a:lnTo>
                  <a:lnTo>
                    <a:pt x="30" y="642"/>
                  </a:lnTo>
                  <a:lnTo>
                    <a:pt x="52" y="607"/>
                  </a:lnTo>
                  <a:lnTo>
                    <a:pt x="78" y="574"/>
                  </a:lnTo>
                  <a:lnTo>
                    <a:pt x="109" y="548"/>
                  </a:lnTo>
                  <a:lnTo>
                    <a:pt x="144" y="526"/>
                  </a:lnTo>
                  <a:lnTo>
                    <a:pt x="183" y="509"/>
                  </a:lnTo>
                  <a:lnTo>
                    <a:pt x="225" y="498"/>
                  </a:lnTo>
                  <a:lnTo>
                    <a:pt x="268" y="495"/>
                  </a:lnTo>
                  <a:close/>
                  <a:moveTo>
                    <a:pt x="2600" y="0"/>
                  </a:moveTo>
                  <a:lnTo>
                    <a:pt x="2629" y="3"/>
                  </a:lnTo>
                  <a:lnTo>
                    <a:pt x="2654" y="13"/>
                  </a:lnTo>
                  <a:lnTo>
                    <a:pt x="2678" y="27"/>
                  </a:lnTo>
                  <a:lnTo>
                    <a:pt x="2696" y="47"/>
                  </a:lnTo>
                  <a:lnTo>
                    <a:pt x="2712" y="69"/>
                  </a:lnTo>
                  <a:lnTo>
                    <a:pt x="2720" y="95"/>
                  </a:lnTo>
                  <a:lnTo>
                    <a:pt x="2724" y="124"/>
                  </a:lnTo>
                  <a:lnTo>
                    <a:pt x="2724" y="619"/>
                  </a:lnTo>
                  <a:lnTo>
                    <a:pt x="2720" y="648"/>
                  </a:lnTo>
                  <a:lnTo>
                    <a:pt x="2712" y="673"/>
                  </a:lnTo>
                  <a:lnTo>
                    <a:pt x="2696" y="696"/>
                  </a:lnTo>
                  <a:lnTo>
                    <a:pt x="2678" y="715"/>
                  </a:lnTo>
                  <a:lnTo>
                    <a:pt x="2654" y="730"/>
                  </a:lnTo>
                  <a:lnTo>
                    <a:pt x="2629" y="739"/>
                  </a:lnTo>
                  <a:lnTo>
                    <a:pt x="2600" y="743"/>
                  </a:lnTo>
                  <a:lnTo>
                    <a:pt x="2572" y="739"/>
                  </a:lnTo>
                  <a:lnTo>
                    <a:pt x="2546" y="730"/>
                  </a:lnTo>
                  <a:lnTo>
                    <a:pt x="2523" y="715"/>
                  </a:lnTo>
                  <a:lnTo>
                    <a:pt x="2503" y="696"/>
                  </a:lnTo>
                  <a:lnTo>
                    <a:pt x="2489" y="673"/>
                  </a:lnTo>
                  <a:lnTo>
                    <a:pt x="2479" y="648"/>
                  </a:lnTo>
                  <a:lnTo>
                    <a:pt x="2476" y="619"/>
                  </a:lnTo>
                  <a:lnTo>
                    <a:pt x="2476" y="124"/>
                  </a:lnTo>
                  <a:lnTo>
                    <a:pt x="2479" y="95"/>
                  </a:lnTo>
                  <a:lnTo>
                    <a:pt x="2489" y="69"/>
                  </a:lnTo>
                  <a:lnTo>
                    <a:pt x="2503" y="47"/>
                  </a:lnTo>
                  <a:lnTo>
                    <a:pt x="2523" y="27"/>
                  </a:lnTo>
                  <a:lnTo>
                    <a:pt x="2546" y="13"/>
                  </a:lnTo>
                  <a:lnTo>
                    <a:pt x="2572" y="3"/>
                  </a:lnTo>
                  <a:lnTo>
                    <a:pt x="2600" y="0"/>
                  </a:lnTo>
                  <a:close/>
                  <a:moveTo>
                    <a:pt x="619" y="0"/>
                  </a:moveTo>
                  <a:lnTo>
                    <a:pt x="647" y="3"/>
                  </a:lnTo>
                  <a:lnTo>
                    <a:pt x="673" y="13"/>
                  </a:lnTo>
                  <a:lnTo>
                    <a:pt x="696" y="27"/>
                  </a:lnTo>
                  <a:lnTo>
                    <a:pt x="715" y="47"/>
                  </a:lnTo>
                  <a:lnTo>
                    <a:pt x="730" y="69"/>
                  </a:lnTo>
                  <a:lnTo>
                    <a:pt x="740" y="95"/>
                  </a:lnTo>
                  <a:lnTo>
                    <a:pt x="743" y="124"/>
                  </a:lnTo>
                  <a:lnTo>
                    <a:pt x="743" y="619"/>
                  </a:lnTo>
                  <a:lnTo>
                    <a:pt x="740" y="648"/>
                  </a:lnTo>
                  <a:lnTo>
                    <a:pt x="730" y="673"/>
                  </a:lnTo>
                  <a:lnTo>
                    <a:pt x="715" y="696"/>
                  </a:lnTo>
                  <a:lnTo>
                    <a:pt x="696" y="715"/>
                  </a:lnTo>
                  <a:lnTo>
                    <a:pt x="673" y="730"/>
                  </a:lnTo>
                  <a:lnTo>
                    <a:pt x="647" y="739"/>
                  </a:lnTo>
                  <a:lnTo>
                    <a:pt x="619" y="743"/>
                  </a:lnTo>
                  <a:lnTo>
                    <a:pt x="590" y="739"/>
                  </a:lnTo>
                  <a:lnTo>
                    <a:pt x="565" y="730"/>
                  </a:lnTo>
                  <a:lnTo>
                    <a:pt x="542" y="715"/>
                  </a:lnTo>
                  <a:lnTo>
                    <a:pt x="523" y="696"/>
                  </a:lnTo>
                  <a:lnTo>
                    <a:pt x="508" y="673"/>
                  </a:lnTo>
                  <a:lnTo>
                    <a:pt x="499" y="648"/>
                  </a:lnTo>
                  <a:lnTo>
                    <a:pt x="495" y="619"/>
                  </a:lnTo>
                  <a:lnTo>
                    <a:pt x="495" y="124"/>
                  </a:lnTo>
                  <a:lnTo>
                    <a:pt x="499" y="95"/>
                  </a:lnTo>
                  <a:lnTo>
                    <a:pt x="508" y="69"/>
                  </a:lnTo>
                  <a:lnTo>
                    <a:pt x="523" y="47"/>
                  </a:lnTo>
                  <a:lnTo>
                    <a:pt x="542" y="27"/>
                  </a:lnTo>
                  <a:lnTo>
                    <a:pt x="565" y="13"/>
                  </a:lnTo>
                  <a:lnTo>
                    <a:pt x="590" y="3"/>
                  </a:lnTo>
                  <a:lnTo>
                    <a:pt x="61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grpSp>
          <p:nvGrpSpPr>
            <p:cNvPr id="41" name="Group 126"/>
            <p:cNvGrpSpPr/>
            <p:nvPr/>
          </p:nvGrpSpPr>
          <p:grpSpPr>
            <a:xfrm>
              <a:off x="3230325" y="2589144"/>
              <a:ext cx="427275" cy="425861"/>
              <a:chOff x="4575175" y="3521076"/>
              <a:chExt cx="479425" cy="477838"/>
            </a:xfrm>
            <a:solidFill>
              <a:schemeClr val="bg1"/>
            </a:solidFill>
          </p:grpSpPr>
          <p:sp>
            <p:nvSpPr>
              <p:cNvPr id="42" name="Freeform 54"/>
              <p:cNvSpPr>
                <a:spLocks/>
              </p:cNvSpPr>
              <p:nvPr/>
            </p:nvSpPr>
            <p:spPr bwMode="auto">
              <a:xfrm>
                <a:off x="4657725" y="3606801"/>
                <a:ext cx="206375" cy="42863"/>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43" name="Freeform 55"/>
              <p:cNvSpPr>
                <a:spLocks/>
              </p:cNvSpPr>
              <p:nvPr/>
            </p:nvSpPr>
            <p:spPr bwMode="auto">
              <a:xfrm>
                <a:off x="4657725" y="3687763"/>
                <a:ext cx="206375" cy="42863"/>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44" name="Freeform 56"/>
              <p:cNvSpPr>
                <a:spLocks/>
              </p:cNvSpPr>
              <p:nvPr/>
            </p:nvSpPr>
            <p:spPr bwMode="auto">
              <a:xfrm>
                <a:off x="4657725" y="3768726"/>
                <a:ext cx="125413" cy="44450"/>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45" name="Freeform 57"/>
              <p:cNvSpPr>
                <a:spLocks/>
              </p:cNvSpPr>
              <p:nvPr/>
            </p:nvSpPr>
            <p:spPr bwMode="auto">
              <a:xfrm>
                <a:off x="4575175" y="3521076"/>
                <a:ext cx="371475" cy="477838"/>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46" name="Freeform 58"/>
              <p:cNvSpPr>
                <a:spLocks noEditPoints="1"/>
              </p:cNvSpPr>
              <p:nvPr/>
            </p:nvSpPr>
            <p:spPr bwMode="auto">
              <a:xfrm>
                <a:off x="4826000" y="3575051"/>
                <a:ext cx="228600" cy="341313"/>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sp>
            <p:nvSpPr>
              <p:cNvPr id="47" name="Freeform 59"/>
              <p:cNvSpPr>
                <a:spLocks/>
              </p:cNvSpPr>
              <p:nvPr/>
            </p:nvSpPr>
            <p:spPr bwMode="auto">
              <a:xfrm>
                <a:off x="4645025" y="3849688"/>
                <a:ext cx="166688" cy="84138"/>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grpSp>
        <p:sp>
          <p:nvSpPr>
            <p:cNvPr id="48" name="Freeform 74"/>
            <p:cNvSpPr>
              <a:spLocks noEditPoints="1"/>
            </p:cNvSpPr>
            <p:nvPr/>
          </p:nvSpPr>
          <p:spPr bwMode="auto">
            <a:xfrm>
              <a:off x="4360794" y="3809172"/>
              <a:ext cx="388144" cy="476250"/>
            </a:xfrm>
            <a:custGeom>
              <a:avLst/>
              <a:gdLst>
                <a:gd name="T0" fmla="*/ 2003 w 2939"/>
                <a:gd name="T1" fmla="*/ 2890 h 3600"/>
                <a:gd name="T2" fmla="*/ 1859 w 2939"/>
                <a:gd name="T3" fmla="*/ 2961 h 3600"/>
                <a:gd name="T4" fmla="*/ 2195 w 2939"/>
                <a:gd name="T5" fmla="*/ 3289 h 3600"/>
                <a:gd name="T6" fmla="*/ 2729 w 2939"/>
                <a:gd name="T7" fmla="*/ 2753 h 3600"/>
                <a:gd name="T8" fmla="*/ 2634 w 2939"/>
                <a:gd name="T9" fmla="*/ 2623 h 3600"/>
                <a:gd name="T10" fmla="*/ 1495 w 2939"/>
                <a:gd name="T11" fmla="*/ 2623 h 3600"/>
                <a:gd name="T12" fmla="*/ 949 w 2939"/>
                <a:gd name="T13" fmla="*/ 2664 h 3600"/>
                <a:gd name="T14" fmla="*/ 963 w 2939"/>
                <a:gd name="T15" fmla="*/ 2522 h 3600"/>
                <a:gd name="T16" fmla="*/ 838 w 2939"/>
                <a:gd name="T17" fmla="*/ 2470 h 3600"/>
                <a:gd name="T18" fmla="*/ 456 w 2939"/>
                <a:gd name="T19" fmla="*/ 2606 h 3600"/>
                <a:gd name="T20" fmla="*/ 488 w 2939"/>
                <a:gd name="T21" fmla="*/ 2522 h 3600"/>
                <a:gd name="T22" fmla="*/ 2269 w 2939"/>
                <a:gd name="T23" fmla="*/ 2263 h 3600"/>
                <a:gd name="T24" fmla="*/ 2743 w 2939"/>
                <a:gd name="T25" fmla="*/ 2459 h 3600"/>
                <a:gd name="T26" fmla="*/ 2939 w 2939"/>
                <a:gd name="T27" fmla="*/ 2931 h 3600"/>
                <a:gd name="T28" fmla="*/ 2743 w 2939"/>
                <a:gd name="T29" fmla="*/ 3404 h 3600"/>
                <a:gd name="T30" fmla="*/ 2269 w 2939"/>
                <a:gd name="T31" fmla="*/ 3600 h 3600"/>
                <a:gd name="T32" fmla="*/ 1795 w 2939"/>
                <a:gd name="T33" fmla="*/ 3404 h 3600"/>
                <a:gd name="T34" fmla="*/ 1599 w 2939"/>
                <a:gd name="T35" fmla="*/ 2931 h 3600"/>
                <a:gd name="T36" fmla="*/ 1795 w 2939"/>
                <a:gd name="T37" fmla="*/ 2459 h 3600"/>
                <a:gd name="T38" fmla="*/ 2269 w 2939"/>
                <a:gd name="T39" fmla="*/ 2263 h 3600"/>
                <a:gd name="T40" fmla="*/ 1599 w 2939"/>
                <a:gd name="T41" fmla="*/ 2160 h 3600"/>
                <a:gd name="T42" fmla="*/ 949 w 2939"/>
                <a:gd name="T43" fmla="*/ 2201 h 3600"/>
                <a:gd name="T44" fmla="*/ 963 w 2939"/>
                <a:gd name="T45" fmla="*/ 2060 h 3600"/>
                <a:gd name="T46" fmla="*/ 838 w 2939"/>
                <a:gd name="T47" fmla="*/ 2029 h 3600"/>
                <a:gd name="T48" fmla="*/ 456 w 2939"/>
                <a:gd name="T49" fmla="*/ 2165 h 3600"/>
                <a:gd name="T50" fmla="*/ 488 w 2939"/>
                <a:gd name="T51" fmla="*/ 2081 h 3600"/>
                <a:gd name="T52" fmla="*/ 980 w 2939"/>
                <a:gd name="T53" fmla="*/ 1646 h 3600"/>
                <a:gd name="T54" fmla="*/ 1854 w 2939"/>
                <a:gd name="T55" fmla="*/ 1765 h 3600"/>
                <a:gd name="T56" fmla="*/ 938 w 2939"/>
                <a:gd name="T57" fmla="*/ 1779 h 3600"/>
                <a:gd name="T58" fmla="*/ 980 w 2939"/>
                <a:gd name="T59" fmla="*/ 1646 h 3600"/>
                <a:gd name="T60" fmla="*/ 830 w 2939"/>
                <a:gd name="T61" fmla="*/ 1605 h 3600"/>
                <a:gd name="T62" fmla="*/ 446 w 2939"/>
                <a:gd name="T63" fmla="*/ 1717 h 3600"/>
                <a:gd name="T64" fmla="*/ 502 w 2939"/>
                <a:gd name="T65" fmla="*/ 1647 h 3600"/>
                <a:gd name="T66" fmla="*/ 1804 w 2939"/>
                <a:gd name="T67" fmla="*/ 1183 h 3600"/>
                <a:gd name="T68" fmla="*/ 1846 w 2939"/>
                <a:gd name="T69" fmla="*/ 1316 h 3600"/>
                <a:gd name="T70" fmla="*/ 931 w 2939"/>
                <a:gd name="T71" fmla="*/ 1301 h 3600"/>
                <a:gd name="T72" fmla="*/ 798 w 2939"/>
                <a:gd name="T73" fmla="*/ 1068 h 3600"/>
                <a:gd name="T74" fmla="*/ 640 w 2939"/>
                <a:gd name="T75" fmla="*/ 1360 h 3600"/>
                <a:gd name="T76" fmla="*/ 440 w 2939"/>
                <a:gd name="T77" fmla="*/ 1246 h 3600"/>
                <a:gd name="T78" fmla="*/ 515 w 2939"/>
                <a:gd name="T79" fmla="*/ 1197 h 3600"/>
                <a:gd name="T80" fmla="*/ 569 w 2939"/>
                <a:gd name="T81" fmla="*/ 386 h 3600"/>
                <a:gd name="T82" fmla="*/ 706 w 2939"/>
                <a:gd name="T83" fmla="*/ 640 h 3600"/>
                <a:gd name="T84" fmla="*/ 1648 w 2939"/>
                <a:gd name="T85" fmla="*/ 619 h 3600"/>
                <a:gd name="T86" fmla="*/ 1748 w 2939"/>
                <a:gd name="T87" fmla="*/ 360 h 3600"/>
                <a:gd name="T88" fmla="*/ 2285 w 2939"/>
                <a:gd name="T89" fmla="*/ 454 h 3600"/>
                <a:gd name="T90" fmla="*/ 2198 w 2939"/>
                <a:gd name="T91" fmla="*/ 2112 h 3600"/>
                <a:gd name="T92" fmla="*/ 1465 w 2939"/>
                <a:gd name="T93" fmla="*/ 3116 h 3600"/>
                <a:gd name="T94" fmla="*/ 49 w 2939"/>
                <a:gd name="T95" fmla="*/ 3167 h 3600"/>
                <a:gd name="T96" fmla="*/ 22 w 2939"/>
                <a:gd name="T97" fmla="*/ 471 h 3600"/>
                <a:gd name="T98" fmla="*/ 1160 w 2939"/>
                <a:gd name="T99" fmla="*/ 103 h 3600"/>
                <a:gd name="T100" fmla="*/ 1094 w 2939"/>
                <a:gd name="T101" fmla="*/ 219 h 3600"/>
                <a:gd name="T102" fmla="*/ 1227 w 2939"/>
                <a:gd name="T103" fmla="*/ 219 h 3600"/>
                <a:gd name="T104" fmla="*/ 1160 w 2939"/>
                <a:gd name="T105" fmla="*/ 103 h 3600"/>
                <a:gd name="T106" fmla="*/ 1317 w 2939"/>
                <a:gd name="T107" fmla="*/ 88 h 3600"/>
                <a:gd name="T108" fmla="*/ 1379 w 2939"/>
                <a:gd name="T109" fmla="*/ 247 h 3600"/>
                <a:gd name="T110" fmla="*/ 1624 w 2939"/>
                <a:gd name="T111" fmla="*/ 324 h 3600"/>
                <a:gd name="T112" fmla="*/ 1605 w 2939"/>
                <a:gd name="T113" fmla="*/ 521 h 3600"/>
                <a:gd name="T114" fmla="*/ 738 w 2939"/>
                <a:gd name="T115" fmla="*/ 540 h 3600"/>
                <a:gd name="T116" fmla="*/ 682 w 2939"/>
                <a:gd name="T117" fmla="*/ 350 h 3600"/>
                <a:gd name="T118" fmla="*/ 923 w 2939"/>
                <a:gd name="T119" fmla="*/ 254 h 3600"/>
                <a:gd name="T120" fmla="*/ 991 w 2939"/>
                <a:gd name="T121" fmla="*/ 116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9" h="3600">
                  <a:moveTo>
                    <a:pt x="2634" y="2623"/>
                  </a:moveTo>
                  <a:lnTo>
                    <a:pt x="2613" y="2625"/>
                  </a:lnTo>
                  <a:lnTo>
                    <a:pt x="2591" y="2630"/>
                  </a:lnTo>
                  <a:lnTo>
                    <a:pt x="2570" y="2641"/>
                  </a:lnTo>
                  <a:lnTo>
                    <a:pt x="2552" y="2657"/>
                  </a:lnTo>
                  <a:lnTo>
                    <a:pt x="2205" y="3047"/>
                  </a:lnTo>
                  <a:lnTo>
                    <a:pt x="2024" y="2903"/>
                  </a:lnTo>
                  <a:lnTo>
                    <a:pt x="2003" y="2890"/>
                  </a:lnTo>
                  <a:lnTo>
                    <a:pt x="1982" y="2882"/>
                  </a:lnTo>
                  <a:lnTo>
                    <a:pt x="1960" y="2880"/>
                  </a:lnTo>
                  <a:lnTo>
                    <a:pt x="1937" y="2882"/>
                  </a:lnTo>
                  <a:lnTo>
                    <a:pt x="1915" y="2890"/>
                  </a:lnTo>
                  <a:lnTo>
                    <a:pt x="1895" y="2902"/>
                  </a:lnTo>
                  <a:lnTo>
                    <a:pt x="1879" y="2918"/>
                  </a:lnTo>
                  <a:lnTo>
                    <a:pt x="1866" y="2939"/>
                  </a:lnTo>
                  <a:lnTo>
                    <a:pt x="1859" y="2961"/>
                  </a:lnTo>
                  <a:lnTo>
                    <a:pt x="1856" y="2983"/>
                  </a:lnTo>
                  <a:lnTo>
                    <a:pt x="1859" y="3005"/>
                  </a:lnTo>
                  <a:lnTo>
                    <a:pt x="1866" y="3027"/>
                  </a:lnTo>
                  <a:lnTo>
                    <a:pt x="1878" y="3046"/>
                  </a:lnTo>
                  <a:lnTo>
                    <a:pt x="1895" y="3063"/>
                  </a:lnTo>
                  <a:lnTo>
                    <a:pt x="2152" y="3268"/>
                  </a:lnTo>
                  <a:lnTo>
                    <a:pt x="2173" y="3281"/>
                  </a:lnTo>
                  <a:lnTo>
                    <a:pt x="2195" y="3289"/>
                  </a:lnTo>
                  <a:lnTo>
                    <a:pt x="2217" y="3291"/>
                  </a:lnTo>
                  <a:lnTo>
                    <a:pt x="2239" y="3289"/>
                  </a:lnTo>
                  <a:lnTo>
                    <a:pt x="2258" y="3283"/>
                  </a:lnTo>
                  <a:lnTo>
                    <a:pt x="2278" y="3272"/>
                  </a:lnTo>
                  <a:lnTo>
                    <a:pt x="2294" y="3257"/>
                  </a:lnTo>
                  <a:lnTo>
                    <a:pt x="2707" y="2794"/>
                  </a:lnTo>
                  <a:lnTo>
                    <a:pt x="2720" y="2774"/>
                  </a:lnTo>
                  <a:lnTo>
                    <a:pt x="2729" y="2753"/>
                  </a:lnTo>
                  <a:lnTo>
                    <a:pt x="2733" y="2731"/>
                  </a:lnTo>
                  <a:lnTo>
                    <a:pt x="2731" y="2709"/>
                  </a:lnTo>
                  <a:lnTo>
                    <a:pt x="2725" y="2687"/>
                  </a:lnTo>
                  <a:lnTo>
                    <a:pt x="2714" y="2666"/>
                  </a:lnTo>
                  <a:lnTo>
                    <a:pt x="2698" y="2649"/>
                  </a:lnTo>
                  <a:lnTo>
                    <a:pt x="2678" y="2636"/>
                  </a:lnTo>
                  <a:lnTo>
                    <a:pt x="2657" y="2627"/>
                  </a:lnTo>
                  <a:lnTo>
                    <a:pt x="2634" y="2623"/>
                  </a:lnTo>
                  <a:close/>
                  <a:moveTo>
                    <a:pt x="980" y="2520"/>
                  </a:moveTo>
                  <a:lnTo>
                    <a:pt x="1444" y="2520"/>
                  </a:lnTo>
                  <a:lnTo>
                    <a:pt x="1460" y="2522"/>
                  </a:lnTo>
                  <a:lnTo>
                    <a:pt x="1474" y="2530"/>
                  </a:lnTo>
                  <a:lnTo>
                    <a:pt x="1485" y="2541"/>
                  </a:lnTo>
                  <a:lnTo>
                    <a:pt x="1493" y="2555"/>
                  </a:lnTo>
                  <a:lnTo>
                    <a:pt x="1495" y="2571"/>
                  </a:lnTo>
                  <a:lnTo>
                    <a:pt x="1495" y="2623"/>
                  </a:lnTo>
                  <a:lnTo>
                    <a:pt x="1493" y="2639"/>
                  </a:lnTo>
                  <a:lnTo>
                    <a:pt x="1485" y="2653"/>
                  </a:lnTo>
                  <a:lnTo>
                    <a:pt x="1474" y="2664"/>
                  </a:lnTo>
                  <a:lnTo>
                    <a:pt x="1460" y="2672"/>
                  </a:lnTo>
                  <a:lnTo>
                    <a:pt x="1444" y="2674"/>
                  </a:lnTo>
                  <a:lnTo>
                    <a:pt x="980" y="2674"/>
                  </a:lnTo>
                  <a:lnTo>
                    <a:pt x="963" y="2672"/>
                  </a:lnTo>
                  <a:lnTo>
                    <a:pt x="949" y="2664"/>
                  </a:lnTo>
                  <a:lnTo>
                    <a:pt x="938" y="2653"/>
                  </a:lnTo>
                  <a:lnTo>
                    <a:pt x="931" y="2639"/>
                  </a:lnTo>
                  <a:lnTo>
                    <a:pt x="928" y="2623"/>
                  </a:lnTo>
                  <a:lnTo>
                    <a:pt x="928" y="2571"/>
                  </a:lnTo>
                  <a:lnTo>
                    <a:pt x="931" y="2555"/>
                  </a:lnTo>
                  <a:lnTo>
                    <a:pt x="938" y="2541"/>
                  </a:lnTo>
                  <a:lnTo>
                    <a:pt x="949" y="2530"/>
                  </a:lnTo>
                  <a:lnTo>
                    <a:pt x="963" y="2522"/>
                  </a:lnTo>
                  <a:lnTo>
                    <a:pt x="980" y="2520"/>
                  </a:lnTo>
                  <a:close/>
                  <a:moveTo>
                    <a:pt x="798" y="2404"/>
                  </a:moveTo>
                  <a:lnTo>
                    <a:pt x="812" y="2408"/>
                  </a:lnTo>
                  <a:lnTo>
                    <a:pt x="826" y="2416"/>
                  </a:lnTo>
                  <a:lnTo>
                    <a:pt x="835" y="2427"/>
                  </a:lnTo>
                  <a:lnTo>
                    <a:pt x="841" y="2441"/>
                  </a:lnTo>
                  <a:lnTo>
                    <a:pt x="841" y="2456"/>
                  </a:lnTo>
                  <a:lnTo>
                    <a:pt x="838" y="2470"/>
                  </a:lnTo>
                  <a:lnTo>
                    <a:pt x="830" y="2483"/>
                  </a:lnTo>
                  <a:lnTo>
                    <a:pt x="640" y="2696"/>
                  </a:lnTo>
                  <a:lnTo>
                    <a:pt x="629" y="2704"/>
                  </a:lnTo>
                  <a:lnTo>
                    <a:pt x="617" y="2710"/>
                  </a:lnTo>
                  <a:lnTo>
                    <a:pt x="604" y="2712"/>
                  </a:lnTo>
                  <a:lnTo>
                    <a:pt x="588" y="2709"/>
                  </a:lnTo>
                  <a:lnTo>
                    <a:pt x="574" y="2701"/>
                  </a:lnTo>
                  <a:lnTo>
                    <a:pt x="456" y="2606"/>
                  </a:lnTo>
                  <a:lnTo>
                    <a:pt x="446" y="2595"/>
                  </a:lnTo>
                  <a:lnTo>
                    <a:pt x="440" y="2582"/>
                  </a:lnTo>
                  <a:lnTo>
                    <a:pt x="438" y="2568"/>
                  </a:lnTo>
                  <a:lnTo>
                    <a:pt x="441" y="2554"/>
                  </a:lnTo>
                  <a:lnTo>
                    <a:pt x="448" y="2540"/>
                  </a:lnTo>
                  <a:lnTo>
                    <a:pt x="459" y="2530"/>
                  </a:lnTo>
                  <a:lnTo>
                    <a:pt x="473" y="2524"/>
                  </a:lnTo>
                  <a:lnTo>
                    <a:pt x="488" y="2522"/>
                  </a:lnTo>
                  <a:lnTo>
                    <a:pt x="502" y="2525"/>
                  </a:lnTo>
                  <a:lnTo>
                    <a:pt x="515" y="2533"/>
                  </a:lnTo>
                  <a:lnTo>
                    <a:pt x="598" y="2600"/>
                  </a:lnTo>
                  <a:lnTo>
                    <a:pt x="759" y="2420"/>
                  </a:lnTo>
                  <a:lnTo>
                    <a:pt x="770" y="2410"/>
                  </a:lnTo>
                  <a:lnTo>
                    <a:pt x="784" y="2405"/>
                  </a:lnTo>
                  <a:lnTo>
                    <a:pt x="798" y="2404"/>
                  </a:lnTo>
                  <a:close/>
                  <a:moveTo>
                    <a:pt x="2269" y="2263"/>
                  </a:moveTo>
                  <a:lnTo>
                    <a:pt x="2337" y="2266"/>
                  </a:lnTo>
                  <a:lnTo>
                    <a:pt x="2404" y="2277"/>
                  </a:lnTo>
                  <a:lnTo>
                    <a:pt x="2468" y="2293"/>
                  </a:lnTo>
                  <a:lnTo>
                    <a:pt x="2530" y="2315"/>
                  </a:lnTo>
                  <a:lnTo>
                    <a:pt x="2589" y="2343"/>
                  </a:lnTo>
                  <a:lnTo>
                    <a:pt x="2643" y="2377"/>
                  </a:lnTo>
                  <a:lnTo>
                    <a:pt x="2695" y="2415"/>
                  </a:lnTo>
                  <a:lnTo>
                    <a:pt x="2743" y="2459"/>
                  </a:lnTo>
                  <a:lnTo>
                    <a:pt x="2785" y="2506"/>
                  </a:lnTo>
                  <a:lnTo>
                    <a:pt x="2825" y="2557"/>
                  </a:lnTo>
                  <a:lnTo>
                    <a:pt x="2858" y="2613"/>
                  </a:lnTo>
                  <a:lnTo>
                    <a:pt x="2886" y="2672"/>
                  </a:lnTo>
                  <a:lnTo>
                    <a:pt x="2909" y="2733"/>
                  </a:lnTo>
                  <a:lnTo>
                    <a:pt x="2925" y="2797"/>
                  </a:lnTo>
                  <a:lnTo>
                    <a:pt x="2935" y="2863"/>
                  </a:lnTo>
                  <a:lnTo>
                    <a:pt x="2939" y="2931"/>
                  </a:lnTo>
                  <a:lnTo>
                    <a:pt x="2935" y="3000"/>
                  </a:lnTo>
                  <a:lnTo>
                    <a:pt x="2925" y="3067"/>
                  </a:lnTo>
                  <a:lnTo>
                    <a:pt x="2909" y="3130"/>
                  </a:lnTo>
                  <a:lnTo>
                    <a:pt x="2886" y="3192"/>
                  </a:lnTo>
                  <a:lnTo>
                    <a:pt x="2858" y="3250"/>
                  </a:lnTo>
                  <a:lnTo>
                    <a:pt x="2825" y="3305"/>
                  </a:lnTo>
                  <a:lnTo>
                    <a:pt x="2785" y="3357"/>
                  </a:lnTo>
                  <a:lnTo>
                    <a:pt x="2743" y="3404"/>
                  </a:lnTo>
                  <a:lnTo>
                    <a:pt x="2695" y="3447"/>
                  </a:lnTo>
                  <a:lnTo>
                    <a:pt x="2643" y="3485"/>
                  </a:lnTo>
                  <a:lnTo>
                    <a:pt x="2589" y="3519"/>
                  </a:lnTo>
                  <a:lnTo>
                    <a:pt x="2530" y="3548"/>
                  </a:lnTo>
                  <a:lnTo>
                    <a:pt x="2468" y="3569"/>
                  </a:lnTo>
                  <a:lnTo>
                    <a:pt x="2404" y="3587"/>
                  </a:lnTo>
                  <a:lnTo>
                    <a:pt x="2337" y="3597"/>
                  </a:lnTo>
                  <a:lnTo>
                    <a:pt x="2269" y="3600"/>
                  </a:lnTo>
                  <a:lnTo>
                    <a:pt x="2200" y="3597"/>
                  </a:lnTo>
                  <a:lnTo>
                    <a:pt x="2134" y="3587"/>
                  </a:lnTo>
                  <a:lnTo>
                    <a:pt x="2069" y="3569"/>
                  </a:lnTo>
                  <a:lnTo>
                    <a:pt x="2008" y="3548"/>
                  </a:lnTo>
                  <a:lnTo>
                    <a:pt x="1949" y="3519"/>
                  </a:lnTo>
                  <a:lnTo>
                    <a:pt x="1894" y="3485"/>
                  </a:lnTo>
                  <a:lnTo>
                    <a:pt x="1843" y="3447"/>
                  </a:lnTo>
                  <a:lnTo>
                    <a:pt x="1795" y="3404"/>
                  </a:lnTo>
                  <a:lnTo>
                    <a:pt x="1752" y="3357"/>
                  </a:lnTo>
                  <a:lnTo>
                    <a:pt x="1713" y="3305"/>
                  </a:lnTo>
                  <a:lnTo>
                    <a:pt x="1680" y="3250"/>
                  </a:lnTo>
                  <a:lnTo>
                    <a:pt x="1651" y="3192"/>
                  </a:lnTo>
                  <a:lnTo>
                    <a:pt x="1628" y="3130"/>
                  </a:lnTo>
                  <a:lnTo>
                    <a:pt x="1612" y="3067"/>
                  </a:lnTo>
                  <a:lnTo>
                    <a:pt x="1602" y="3000"/>
                  </a:lnTo>
                  <a:lnTo>
                    <a:pt x="1599" y="2931"/>
                  </a:lnTo>
                  <a:lnTo>
                    <a:pt x="1602" y="2863"/>
                  </a:lnTo>
                  <a:lnTo>
                    <a:pt x="1612" y="2797"/>
                  </a:lnTo>
                  <a:lnTo>
                    <a:pt x="1628" y="2733"/>
                  </a:lnTo>
                  <a:lnTo>
                    <a:pt x="1651" y="2672"/>
                  </a:lnTo>
                  <a:lnTo>
                    <a:pt x="1680" y="2613"/>
                  </a:lnTo>
                  <a:lnTo>
                    <a:pt x="1713" y="2557"/>
                  </a:lnTo>
                  <a:lnTo>
                    <a:pt x="1752" y="2506"/>
                  </a:lnTo>
                  <a:lnTo>
                    <a:pt x="1795" y="2459"/>
                  </a:lnTo>
                  <a:lnTo>
                    <a:pt x="1843" y="2415"/>
                  </a:lnTo>
                  <a:lnTo>
                    <a:pt x="1894" y="2377"/>
                  </a:lnTo>
                  <a:lnTo>
                    <a:pt x="1949" y="2343"/>
                  </a:lnTo>
                  <a:lnTo>
                    <a:pt x="2008" y="2315"/>
                  </a:lnTo>
                  <a:lnTo>
                    <a:pt x="2069" y="2293"/>
                  </a:lnTo>
                  <a:lnTo>
                    <a:pt x="2134" y="2277"/>
                  </a:lnTo>
                  <a:lnTo>
                    <a:pt x="2200" y="2266"/>
                  </a:lnTo>
                  <a:lnTo>
                    <a:pt x="2269" y="2263"/>
                  </a:lnTo>
                  <a:close/>
                  <a:moveTo>
                    <a:pt x="980" y="2057"/>
                  </a:moveTo>
                  <a:lnTo>
                    <a:pt x="1547" y="2057"/>
                  </a:lnTo>
                  <a:lnTo>
                    <a:pt x="1563" y="2060"/>
                  </a:lnTo>
                  <a:lnTo>
                    <a:pt x="1577" y="2067"/>
                  </a:lnTo>
                  <a:lnTo>
                    <a:pt x="1589" y="2078"/>
                  </a:lnTo>
                  <a:lnTo>
                    <a:pt x="1596" y="2092"/>
                  </a:lnTo>
                  <a:lnTo>
                    <a:pt x="1599" y="2109"/>
                  </a:lnTo>
                  <a:lnTo>
                    <a:pt x="1599" y="2160"/>
                  </a:lnTo>
                  <a:lnTo>
                    <a:pt x="1596" y="2176"/>
                  </a:lnTo>
                  <a:lnTo>
                    <a:pt x="1589" y="2191"/>
                  </a:lnTo>
                  <a:lnTo>
                    <a:pt x="1577" y="2201"/>
                  </a:lnTo>
                  <a:lnTo>
                    <a:pt x="1563" y="2209"/>
                  </a:lnTo>
                  <a:lnTo>
                    <a:pt x="1547" y="2211"/>
                  </a:lnTo>
                  <a:lnTo>
                    <a:pt x="980" y="2211"/>
                  </a:lnTo>
                  <a:lnTo>
                    <a:pt x="963" y="2209"/>
                  </a:lnTo>
                  <a:lnTo>
                    <a:pt x="949" y="2201"/>
                  </a:lnTo>
                  <a:lnTo>
                    <a:pt x="938" y="2191"/>
                  </a:lnTo>
                  <a:lnTo>
                    <a:pt x="931" y="2176"/>
                  </a:lnTo>
                  <a:lnTo>
                    <a:pt x="928" y="2160"/>
                  </a:lnTo>
                  <a:lnTo>
                    <a:pt x="928" y="2109"/>
                  </a:lnTo>
                  <a:lnTo>
                    <a:pt x="931" y="2092"/>
                  </a:lnTo>
                  <a:lnTo>
                    <a:pt x="938" y="2078"/>
                  </a:lnTo>
                  <a:lnTo>
                    <a:pt x="949" y="2067"/>
                  </a:lnTo>
                  <a:lnTo>
                    <a:pt x="963" y="2060"/>
                  </a:lnTo>
                  <a:lnTo>
                    <a:pt x="980" y="2057"/>
                  </a:lnTo>
                  <a:close/>
                  <a:moveTo>
                    <a:pt x="798" y="1964"/>
                  </a:moveTo>
                  <a:lnTo>
                    <a:pt x="812" y="1967"/>
                  </a:lnTo>
                  <a:lnTo>
                    <a:pt x="826" y="1976"/>
                  </a:lnTo>
                  <a:lnTo>
                    <a:pt x="835" y="1987"/>
                  </a:lnTo>
                  <a:lnTo>
                    <a:pt x="841" y="2001"/>
                  </a:lnTo>
                  <a:lnTo>
                    <a:pt x="841" y="2015"/>
                  </a:lnTo>
                  <a:lnTo>
                    <a:pt x="838" y="2029"/>
                  </a:lnTo>
                  <a:lnTo>
                    <a:pt x="830" y="2042"/>
                  </a:lnTo>
                  <a:lnTo>
                    <a:pt x="640" y="2255"/>
                  </a:lnTo>
                  <a:lnTo>
                    <a:pt x="629" y="2264"/>
                  </a:lnTo>
                  <a:lnTo>
                    <a:pt x="617" y="2269"/>
                  </a:lnTo>
                  <a:lnTo>
                    <a:pt x="604" y="2271"/>
                  </a:lnTo>
                  <a:lnTo>
                    <a:pt x="588" y="2268"/>
                  </a:lnTo>
                  <a:lnTo>
                    <a:pt x="574" y="2260"/>
                  </a:lnTo>
                  <a:lnTo>
                    <a:pt x="456" y="2165"/>
                  </a:lnTo>
                  <a:lnTo>
                    <a:pt x="446" y="2155"/>
                  </a:lnTo>
                  <a:lnTo>
                    <a:pt x="440" y="2141"/>
                  </a:lnTo>
                  <a:lnTo>
                    <a:pt x="438" y="2127"/>
                  </a:lnTo>
                  <a:lnTo>
                    <a:pt x="441" y="2113"/>
                  </a:lnTo>
                  <a:lnTo>
                    <a:pt x="448" y="2099"/>
                  </a:lnTo>
                  <a:lnTo>
                    <a:pt x="459" y="2089"/>
                  </a:lnTo>
                  <a:lnTo>
                    <a:pt x="473" y="2084"/>
                  </a:lnTo>
                  <a:lnTo>
                    <a:pt x="488" y="2081"/>
                  </a:lnTo>
                  <a:lnTo>
                    <a:pt x="502" y="2085"/>
                  </a:lnTo>
                  <a:lnTo>
                    <a:pt x="515" y="2092"/>
                  </a:lnTo>
                  <a:lnTo>
                    <a:pt x="598" y="2159"/>
                  </a:lnTo>
                  <a:lnTo>
                    <a:pt x="759" y="1979"/>
                  </a:lnTo>
                  <a:lnTo>
                    <a:pt x="770" y="1969"/>
                  </a:lnTo>
                  <a:lnTo>
                    <a:pt x="784" y="1965"/>
                  </a:lnTo>
                  <a:lnTo>
                    <a:pt x="798" y="1964"/>
                  </a:lnTo>
                  <a:close/>
                  <a:moveTo>
                    <a:pt x="980" y="1646"/>
                  </a:moveTo>
                  <a:lnTo>
                    <a:pt x="1804" y="1646"/>
                  </a:lnTo>
                  <a:lnTo>
                    <a:pt x="1821" y="1648"/>
                  </a:lnTo>
                  <a:lnTo>
                    <a:pt x="1835" y="1656"/>
                  </a:lnTo>
                  <a:lnTo>
                    <a:pt x="1846" y="1667"/>
                  </a:lnTo>
                  <a:lnTo>
                    <a:pt x="1854" y="1681"/>
                  </a:lnTo>
                  <a:lnTo>
                    <a:pt x="1856" y="1697"/>
                  </a:lnTo>
                  <a:lnTo>
                    <a:pt x="1856" y="1749"/>
                  </a:lnTo>
                  <a:lnTo>
                    <a:pt x="1854" y="1765"/>
                  </a:lnTo>
                  <a:lnTo>
                    <a:pt x="1846" y="1779"/>
                  </a:lnTo>
                  <a:lnTo>
                    <a:pt x="1835" y="1790"/>
                  </a:lnTo>
                  <a:lnTo>
                    <a:pt x="1821" y="1798"/>
                  </a:lnTo>
                  <a:lnTo>
                    <a:pt x="1804" y="1800"/>
                  </a:lnTo>
                  <a:lnTo>
                    <a:pt x="980" y="1800"/>
                  </a:lnTo>
                  <a:lnTo>
                    <a:pt x="963" y="1798"/>
                  </a:lnTo>
                  <a:lnTo>
                    <a:pt x="949" y="1790"/>
                  </a:lnTo>
                  <a:lnTo>
                    <a:pt x="938" y="1779"/>
                  </a:lnTo>
                  <a:lnTo>
                    <a:pt x="931" y="1765"/>
                  </a:lnTo>
                  <a:lnTo>
                    <a:pt x="928" y="1749"/>
                  </a:lnTo>
                  <a:lnTo>
                    <a:pt x="928" y="1697"/>
                  </a:lnTo>
                  <a:lnTo>
                    <a:pt x="931" y="1681"/>
                  </a:lnTo>
                  <a:lnTo>
                    <a:pt x="938" y="1667"/>
                  </a:lnTo>
                  <a:lnTo>
                    <a:pt x="949" y="1656"/>
                  </a:lnTo>
                  <a:lnTo>
                    <a:pt x="963" y="1648"/>
                  </a:lnTo>
                  <a:lnTo>
                    <a:pt x="980" y="1646"/>
                  </a:lnTo>
                  <a:close/>
                  <a:moveTo>
                    <a:pt x="798" y="1526"/>
                  </a:moveTo>
                  <a:lnTo>
                    <a:pt x="812" y="1529"/>
                  </a:lnTo>
                  <a:lnTo>
                    <a:pt x="826" y="1538"/>
                  </a:lnTo>
                  <a:lnTo>
                    <a:pt x="835" y="1549"/>
                  </a:lnTo>
                  <a:lnTo>
                    <a:pt x="841" y="1563"/>
                  </a:lnTo>
                  <a:lnTo>
                    <a:pt x="841" y="1577"/>
                  </a:lnTo>
                  <a:lnTo>
                    <a:pt x="838" y="1592"/>
                  </a:lnTo>
                  <a:lnTo>
                    <a:pt x="830" y="1605"/>
                  </a:lnTo>
                  <a:lnTo>
                    <a:pt x="640" y="1817"/>
                  </a:lnTo>
                  <a:lnTo>
                    <a:pt x="629" y="1826"/>
                  </a:lnTo>
                  <a:lnTo>
                    <a:pt x="617" y="1832"/>
                  </a:lnTo>
                  <a:lnTo>
                    <a:pt x="604" y="1834"/>
                  </a:lnTo>
                  <a:lnTo>
                    <a:pt x="588" y="1831"/>
                  </a:lnTo>
                  <a:lnTo>
                    <a:pt x="574" y="1823"/>
                  </a:lnTo>
                  <a:lnTo>
                    <a:pt x="456" y="1728"/>
                  </a:lnTo>
                  <a:lnTo>
                    <a:pt x="446" y="1717"/>
                  </a:lnTo>
                  <a:lnTo>
                    <a:pt x="440" y="1704"/>
                  </a:lnTo>
                  <a:lnTo>
                    <a:pt x="438" y="1690"/>
                  </a:lnTo>
                  <a:lnTo>
                    <a:pt x="441" y="1675"/>
                  </a:lnTo>
                  <a:lnTo>
                    <a:pt x="448" y="1661"/>
                  </a:lnTo>
                  <a:lnTo>
                    <a:pt x="459" y="1652"/>
                  </a:lnTo>
                  <a:lnTo>
                    <a:pt x="473" y="1646"/>
                  </a:lnTo>
                  <a:lnTo>
                    <a:pt x="488" y="1644"/>
                  </a:lnTo>
                  <a:lnTo>
                    <a:pt x="502" y="1647"/>
                  </a:lnTo>
                  <a:lnTo>
                    <a:pt x="515" y="1655"/>
                  </a:lnTo>
                  <a:lnTo>
                    <a:pt x="598" y="1721"/>
                  </a:lnTo>
                  <a:lnTo>
                    <a:pt x="759" y="1541"/>
                  </a:lnTo>
                  <a:lnTo>
                    <a:pt x="770" y="1532"/>
                  </a:lnTo>
                  <a:lnTo>
                    <a:pt x="784" y="1527"/>
                  </a:lnTo>
                  <a:lnTo>
                    <a:pt x="798" y="1526"/>
                  </a:lnTo>
                  <a:close/>
                  <a:moveTo>
                    <a:pt x="980" y="1183"/>
                  </a:moveTo>
                  <a:lnTo>
                    <a:pt x="1804" y="1183"/>
                  </a:lnTo>
                  <a:lnTo>
                    <a:pt x="1821" y="1186"/>
                  </a:lnTo>
                  <a:lnTo>
                    <a:pt x="1835" y="1192"/>
                  </a:lnTo>
                  <a:lnTo>
                    <a:pt x="1846" y="1204"/>
                  </a:lnTo>
                  <a:lnTo>
                    <a:pt x="1854" y="1219"/>
                  </a:lnTo>
                  <a:lnTo>
                    <a:pt x="1856" y="1234"/>
                  </a:lnTo>
                  <a:lnTo>
                    <a:pt x="1856" y="1286"/>
                  </a:lnTo>
                  <a:lnTo>
                    <a:pt x="1854" y="1301"/>
                  </a:lnTo>
                  <a:lnTo>
                    <a:pt x="1846" y="1316"/>
                  </a:lnTo>
                  <a:lnTo>
                    <a:pt x="1835" y="1328"/>
                  </a:lnTo>
                  <a:lnTo>
                    <a:pt x="1821" y="1334"/>
                  </a:lnTo>
                  <a:lnTo>
                    <a:pt x="1804" y="1337"/>
                  </a:lnTo>
                  <a:lnTo>
                    <a:pt x="980" y="1337"/>
                  </a:lnTo>
                  <a:lnTo>
                    <a:pt x="963" y="1334"/>
                  </a:lnTo>
                  <a:lnTo>
                    <a:pt x="949" y="1328"/>
                  </a:lnTo>
                  <a:lnTo>
                    <a:pt x="938" y="1316"/>
                  </a:lnTo>
                  <a:lnTo>
                    <a:pt x="931" y="1301"/>
                  </a:lnTo>
                  <a:lnTo>
                    <a:pt x="928" y="1286"/>
                  </a:lnTo>
                  <a:lnTo>
                    <a:pt x="928" y="1234"/>
                  </a:lnTo>
                  <a:lnTo>
                    <a:pt x="931" y="1219"/>
                  </a:lnTo>
                  <a:lnTo>
                    <a:pt x="938" y="1204"/>
                  </a:lnTo>
                  <a:lnTo>
                    <a:pt x="949" y="1192"/>
                  </a:lnTo>
                  <a:lnTo>
                    <a:pt x="963" y="1186"/>
                  </a:lnTo>
                  <a:lnTo>
                    <a:pt x="980" y="1183"/>
                  </a:lnTo>
                  <a:close/>
                  <a:moveTo>
                    <a:pt x="798" y="1068"/>
                  </a:moveTo>
                  <a:lnTo>
                    <a:pt x="812" y="1072"/>
                  </a:lnTo>
                  <a:lnTo>
                    <a:pt x="826" y="1080"/>
                  </a:lnTo>
                  <a:lnTo>
                    <a:pt x="835" y="1092"/>
                  </a:lnTo>
                  <a:lnTo>
                    <a:pt x="841" y="1105"/>
                  </a:lnTo>
                  <a:lnTo>
                    <a:pt x="841" y="1120"/>
                  </a:lnTo>
                  <a:lnTo>
                    <a:pt x="838" y="1135"/>
                  </a:lnTo>
                  <a:lnTo>
                    <a:pt x="830" y="1147"/>
                  </a:lnTo>
                  <a:lnTo>
                    <a:pt x="640" y="1360"/>
                  </a:lnTo>
                  <a:lnTo>
                    <a:pt x="629" y="1369"/>
                  </a:lnTo>
                  <a:lnTo>
                    <a:pt x="617" y="1375"/>
                  </a:lnTo>
                  <a:lnTo>
                    <a:pt x="604" y="1376"/>
                  </a:lnTo>
                  <a:lnTo>
                    <a:pt x="588" y="1373"/>
                  </a:lnTo>
                  <a:lnTo>
                    <a:pt x="574" y="1366"/>
                  </a:lnTo>
                  <a:lnTo>
                    <a:pt x="456" y="1271"/>
                  </a:lnTo>
                  <a:lnTo>
                    <a:pt x="446" y="1260"/>
                  </a:lnTo>
                  <a:lnTo>
                    <a:pt x="440" y="1246"/>
                  </a:lnTo>
                  <a:lnTo>
                    <a:pt x="438" y="1232"/>
                  </a:lnTo>
                  <a:lnTo>
                    <a:pt x="441" y="1217"/>
                  </a:lnTo>
                  <a:lnTo>
                    <a:pt x="448" y="1204"/>
                  </a:lnTo>
                  <a:lnTo>
                    <a:pt x="459" y="1195"/>
                  </a:lnTo>
                  <a:lnTo>
                    <a:pt x="473" y="1188"/>
                  </a:lnTo>
                  <a:lnTo>
                    <a:pt x="488" y="1187"/>
                  </a:lnTo>
                  <a:lnTo>
                    <a:pt x="502" y="1189"/>
                  </a:lnTo>
                  <a:lnTo>
                    <a:pt x="515" y="1197"/>
                  </a:lnTo>
                  <a:lnTo>
                    <a:pt x="598" y="1263"/>
                  </a:lnTo>
                  <a:lnTo>
                    <a:pt x="759" y="1084"/>
                  </a:lnTo>
                  <a:lnTo>
                    <a:pt x="770" y="1075"/>
                  </a:lnTo>
                  <a:lnTo>
                    <a:pt x="784" y="1069"/>
                  </a:lnTo>
                  <a:lnTo>
                    <a:pt x="798" y="1068"/>
                  </a:lnTo>
                  <a:close/>
                  <a:moveTo>
                    <a:pt x="155" y="360"/>
                  </a:moveTo>
                  <a:lnTo>
                    <a:pt x="573" y="360"/>
                  </a:lnTo>
                  <a:lnTo>
                    <a:pt x="569" y="386"/>
                  </a:lnTo>
                  <a:lnTo>
                    <a:pt x="568" y="413"/>
                  </a:lnTo>
                  <a:lnTo>
                    <a:pt x="571" y="455"/>
                  </a:lnTo>
                  <a:lnTo>
                    <a:pt x="581" y="494"/>
                  </a:lnTo>
                  <a:lnTo>
                    <a:pt x="596" y="530"/>
                  </a:lnTo>
                  <a:lnTo>
                    <a:pt x="617" y="564"/>
                  </a:lnTo>
                  <a:lnTo>
                    <a:pt x="642" y="593"/>
                  </a:lnTo>
                  <a:lnTo>
                    <a:pt x="672" y="620"/>
                  </a:lnTo>
                  <a:lnTo>
                    <a:pt x="706" y="640"/>
                  </a:lnTo>
                  <a:lnTo>
                    <a:pt x="742" y="656"/>
                  </a:lnTo>
                  <a:lnTo>
                    <a:pt x="782" y="665"/>
                  </a:lnTo>
                  <a:lnTo>
                    <a:pt x="823" y="669"/>
                  </a:lnTo>
                  <a:lnTo>
                    <a:pt x="1497" y="669"/>
                  </a:lnTo>
                  <a:lnTo>
                    <a:pt x="1539" y="665"/>
                  </a:lnTo>
                  <a:lnTo>
                    <a:pt x="1578" y="656"/>
                  </a:lnTo>
                  <a:lnTo>
                    <a:pt x="1614" y="640"/>
                  </a:lnTo>
                  <a:lnTo>
                    <a:pt x="1648" y="619"/>
                  </a:lnTo>
                  <a:lnTo>
                    <a:pt x="1678" y="593"/>
                  </a:lnTo>
                  <a:lnTo>
                    <a:pt x="1704" y="563"/>
                  </a:lnTo>
                  <a:lnTo>
                    <a:pt x="1725" y="529"/>
                  </a:lnTo>
                  <a:lnTo>
                    <a:pt x="1740" y="492"/>
                  </a:lnTo>
                  <a:lnTo>
                    <a:pt x="1750" y="452"/>
                  </a:lnTo>
                  <a:lnTo>
                    <a:pt x="1753" y="410"/>
                  </a:lnTo>
                  <a:lnTo>
                    <a:pt x="1752" y="385"/>
                  </a:lnTo>
                  <a:lnTo>
                    <a:pt x="1748" y="360"/>
                  </a:lnTo>
                  <a:lnTo>
                    <a:pt x="2063" y="360"/>
                  </a:lnTo>
                  <a:lnTo>
                    <a:pt x="2106" y="362"/>
                  </a:lnTo>
                  <a:lnTo>
                    <a:pt x="2146" y="369"/>
                  </a:lnTo>
                  <a:lnTo>
                    <a:pt x="2181" y="380"/>
                  </a:lnTo>
                  <a:lnTo>
                    <a:pt x="2213" y="393"/>
                  </a:lnTo>
                  <a:lnTo>
                    <a:pt x="2241" y="410"/>
                  </a:lnTo>
                  <a:lnTo>
                    <a:pt x="2265" y="431"/>
                  </a:lnTo>
                  <a:lnTo>
                    <a:pt x="2285" y="454"/>
                  </a:lnTo>
                  <a:lnTo>
                    <a:pt x="2300" y="479"/>
                  </a:lnTo>
                  <a:lnTo>
                    <a:pt x="2311" y="506"/>
                  </a:lnTo>
                  <a:lnTo>
                    <a:pt x="2318" y="536"/>
                  </a:lnTo>
                  <a:lnTo>
                    <a:pt x="2321" y="566"/>
                  </a:lnTo>
                  <a:lnTo>
                    <a:pt x="2321" y="2111"/>
                  </a:lnTo>
                  <a:lnTo>
                    <a:pt x="2294" y="2110"/>
                  </a:lnTo>
                  <a:lnTo>
                    <a:pt x="2269" y="2109"/>
                  </a:lnTo>
                  <a:lnTo>
                    <a:pt x="2198" y="2112"/>
                  </a:lnTo>
                  <a:lnTo>
                    <a:pt x="2129" y="2121"/>
                  </a:lnTo>
                  <a:lnTo>
                    <a:pt x="2063" y="2136"/>
                  </a:lnTo>
                  <a:lnTo>
                    <a:pt x="2063" y="926"/>
                  </a:lnTo>
                  <a:lnTo>
                    <a:pt x="258" y="926"/>
                  </a:lnTo>
                  <a:lnTo>
                    <a:pt x="258" y="2983"/>
                  </a:lnTo>
                  <a:lnTo>
                    <a:pt x="1447" y="2983"/>
                  </a:lnTo>
                  <a:lnTo>
                    <a:pt x="1453" y="3050"/>
                  </a:lnTo>
                  <a:lnTo>
                    <a:pt x="1465" y="3116"/>
                  </a:lnTo>
                  <a:lnTo>
                    <a:pt x="1483" y="3179"/>
                  </a:lnTo>
                  <a:lnTo>
                    <a:pt x="1505" y="3240"/>
                  </a:lnTo>
                  <a:lnTo>
                    <a:pt x="207" y="3240"/>
                  </a:lnTo>
                  <a:lnTo>
                    <a:pt x="169" y="3237"/>
                  </a:lnTo>
                  <a:lnTo>
                    <a:pt x="134" y="3227"/>
                  </a:lnTo>
                  <a:lnTo>
                    <a:pt x="103" y="3212"/>
                  </a:lnTo>
                  <a:lnTo>
                    <a:pt x="73" y="3192"/>
                  </a:lnTo>
                  <a:lnTo>
                    <a:pt x="49" y="3167"/>
                  </a:lnTo>
                  <a:lnTo>
                    <a:pt x="28" y="3139"/>
                  </a:lnTo>
                  <a:lnTo>
                    <a:pt x="13" y="3106"/>
                  </a:lnTo>
                  <a:lnTo>
                    <a:pt x="3" y="3071"/>
                  </a:lnTo>
                  <a:lnTo>
                    <a:pt x="0" y="3034"/>
                  </a:lnTo>
                  <a:lnTo>
                    <a:pt x="0" y="566"/>
                  </a:lnTo>
                  <a:lnTo>
                    <a:pt x="3" y="532"/>
                  </a:lnTo>
                  <a:lnTo>
                    <a:pt x="10" y="501"/>
                  </a:lnTo>
                  <a:lnTo>
                    <a:pt x="22" y="471"/>
                  </a:lnTo>
                  <a:lnTo>
                    <a:pt x="37" y="444"/>
                  </a:lnTo>
                  <a:lnTo>
                    <a:pt x="55" y="420"/>
                  </a:lnTo>
                  <a:lnTo>
                    <a:pt x="73" y="399"/>
                  </a:lnTo>
                  <a:lnTo>
                    <a:pt x="94" y="383"/>
                  </a:lnTo>
                  <a:lnTo>
                    <a:pt x="115" y="371"/>
                  </a:lnTo>
                  <a:lnTo>
                    <a:pt x="136" y="362"/>
                  </a:lnTo>
                  <a:lnTo>
                    <a:pt x="155" y="360"/>
                  </a:lnTo>
                  <a:close/>
                  <a:moveTo>
                    <a:pt x="1160" y="103"/>
                  </a:moveTo>
                  <a:lnTo>
                    <a:pt x="1139" y="106"/>
                  </a:lnTo>
                  <a:lnTo>
                    <a:pt x="1121" y="113"/>
                  </a:lnTo>
                  <a:lnTo>
                    <a:pt x="1106" y="125"/>
                  </a:lnTo>
                  <a:lnTo>
                    <a:pt x="1094" y="141"/>
                  </a:lnTo>
                  <a:lnTo>
                    <a:pt x="1086" y="159"/>
                  </a:lnTo>
                  <a:lnTo>
                    <a:pt x="1083" y="180"/>
                  </a:lnTo>
                  <a:lnTo>
                    <a:pt x="1086" y="201"/>
                  </a:lnTo>
                  <a:lnTo>
                    <a:pt x="1094" y="219"/>
                  </a:lnTo>
                  <a:lnTo>
                    <a:pt x="1106" y="235"/>
                  </a:lnTo>
                  <a:lnTo>
                    <a:pt x="1121" y="247"/>
                  </a:lnTo>
                  <a:lnTo>
                    <a:pt x="1139" y="254"/>
                  </a:lnTo>
                  <a:lnTo>
                    <a:pt x="1160" y="257"/>
                  </a:lnTo>
                  <a:lnTo>
                    <a:pt x="1181" y="254"/>
                  </a:lnTo>
                  <a:lnTo>
                    <a:pt x="1200" y="247"/>
                  </a:lnTo>
                  <a:lnTo>
                    <a:pt x="1215" y="235"/>
                  </a:lnTo>
                  <a:lnTo>
                    <a:pt x="1227" y="219"/>
                  </a:lnTo>
                  <a:lnTo>
                    <a:pt x="1235" y="201"/>
                  </a:lnTo>
                  <a:lnTo>
                    <a:pt x="1238" y="180"/>
                  </a:lnTo>
                  <a:lnTo>
                    <a:pt x="1235" y="159"/>
                  </a:lnTo>
                  <a:lnTo>
                    <a:pt x="1227" y="141"/>
                  </a:lnTo>
                  <a:lnTo>
                    <a:pt x="1215" y="125"/>
                  </a:lnTo>
                  <a:lnTo>
                    <a:pt x="1200" y="113"/>
                  </a:lnTo>
                  <a:lnTo>
                    <a:pt x="1181" y="106"/>
                  </a:lnTo>
                  <a:lnTo>
                    <a:pt x="1160" y="103"/>
                  </a:lnTo>
                  <a:close/>
                  <a:moveTo>
                    <a:pt x="1158" y="0"/>
                  </a:moveTo>
                  <a:lnTo>
                    <a:pt x="1162" y="0"/>
                  </a:lnTo>
                  <a:lnTo>
                    <a:pt x="1194" y="3"/>
                  </a:lnTo>
                  <a:lnTo>
                    <a:pt x="1225" y="11"/>
                  </a:lnTo>
                  <a:lnTo>
                    <a:pt x="1252" y="24"/>
                  </a:lnTo>
                  <a:lnTo>
                    <a:pt x="1277" y="41"/>
                  </a:lnTo>
                  <a:lnTo>
                    <a:pt x="1299" y="63"/>
                  </a:lnTo>
                  <a:lnTo>
                    <a:pt x="1317" y="88"/>
                  </a:lnTo>
                  <a:lnTo>
                    <a:pt x="1330" y="116"/>
                  </a:lnTo>
                  <a:lnTo>
                    <a:pt x="1337" y="146"/>
                  </a:lnTo>
                  <a:lnTo>
                    <a:pt x="1341" y="178"/>
                  </a:lnTo>
                  <a:lnTo>
                    <a:pt x="1341" y="180"/>
                  </a:lnTo>
                  <a:lnTo>
                    <a:pt x="1343" y="201"/>
                  </a:lnTo>
                  <a:lnTo>
                    <a:pt x="1352" y="219"/>
                  </a:lnTo>
                  <a:lnTo>
                    <a:pt x="1364" y="235"/>
                  </a:lnTo>
                  <a:lnTo>
                    <a:pt x="1379" y="247"/>
                  </a:lnTo>
                  <a:lnTo>
                    <a:pt x="1396" y="254"/>
                  </a:lnTo>
                  <a:lnTo>
                    <a:pt x="1417" y="257"/>
                  </a:lnTo>
                  <a:lnTo>
                    <a:pt x="1497" y="257"/>
                  </a:lnTo>
                  <a:lnTo>
                    <a:pt x="1528" y="261"/>
                  </a:lnTo>
                  <a:lnTo>
                    <a:pt x="1556" y="269"/>
                  </a:lnTo>
                  <a:lnTo>
                    <a:pt x="1582" y="284"/>
                  </a:lnTo>
                  <a:lnTo>
                    <a:pt x="1605" y="302"/>
                  </a:lnTo>
                  <a:lnTo>
                    <a:pt x="1624" y="324"/>
                  </a:lnTo>
                  <a:lnTo>
                    <a:pt x="1638" y="350"/>
                  </a:lnTo>
                  <a:lnTo>
                    <a:pt x="1647" y="380"/>
                  </a:lnTo>
                  <a:lnTo>
                    <a:pt x="1650" y="410"/>
                  </a:lnTo>
                  <a:lnTo>
                    <a:pt x="1650" y="413"/>
                  </a:lnTo>
                  <a:lnTo>
                    <a:pt x="1647" y="444"/>
                  </a:lnTo>
                  <a:lnTo>
                    <a:pt x="1638" y="472"/>
                  </a:lnTo>
                  <a:lnTo>
                    <a:pt x="1624" y="499"/>
                  </a:lnTo>
                  <a:lnTo>
                    <a:pt x="1605" y="521"/>
                  </a:lnTo>
                  <a:lnTo>
                    <a:pt x="1582" y="540"/>
                  </a:lnTo>
                  <a:lnTo>
                    <a:pt x="1556" y="554"/>
                  </a:lnTo>
                  <a:lnTo>
                    <a:pt x="1528" y="563"/>
                  </a:lnTo>
                  <a:lnTo>
                    <a:pt x="1497" y="566"/>
                  </a:lnTo>
                  <a:lnTo>
                    <a:pt x="823" y="566"/>
                  </a:lnTo>
                  <a:lnTo>
                    <a:pt x="793" y="563"/>
                  </a:lnTo>
                  <a:lnTo>
                    <a:pt x="764" y="554"/>
                  </a:lnTo>
                  <a:lnTo>
                    <a:pt x="738" y="540"/>
                  </a:lnTo>
                  <a:lnTo>
                    <a:pt x="715" y="521"/>
                  </a:lnTo>
                  <a:lnTo>
                    <a:pt x="697" y="499"/>
                  </a:lnTo>
                  <a:lnTo>
                    <a:pt x="682" y="472"/>
                  </a:lnTo>
                  <a:lnTo>
                    <a:pt x="674" y="444"/>
                  </a:lnTo>
                  <a:lnTo>
                    <a:pt x="670" y="413"/>
                  </a:lnTo>
                  <a:lnTo>
                    <a:pt x="670" y="410"/>
                  </a:lnTo>
                  <a:lnTo>
                    <a:pt x="674" y="380"/>
                  </a:lnTo>
                  <a:lnTo>
                    <a:pt x="682" y="350"/>
                  </a:lnTo>
                  <a:lnTo>
                    <a:pt x="697" y="324"/>
                  </a:lnTo>
                  <a:lnTo>
                    <a:pt x="715" y="302"/>
                  </a:lnTo>
                  <a:lnTo>
                    <a:pt x="738" y="284"/>
                  </a:lnTo>
                  <a:lnTo>
                    <a:pt x="764" y="269"/>
                  </a:lnTo>
                  <a:lnTo>
                    <a:pt x="793" y="261"/>
                  </a:lnTo>
                  <a:lnTo>
                    <a:pt x="823" y="257"/>
                  </a:lnTo>
                  <a:lnTo>
                    <a:pt x="903" y="257"/>
                  </a:lnTo>
                  <a:lnTo>
                    <a:pt x="923" y="254"/>
                  </a:lnTo>
                  <a:lnTo>
                    <a:pt x="942" y="247"/>
                  </a:lnTo>
                  <a:lnTo>
                    <a:pt x="957" y="235"/>
                  </a:lnTo>
                  <a:lnTo>
                    <a:pt x="969" y="219"/>
                  </a:lnTo>
                  <a:lnTo>
                    <a:pt x="977" y="201"/>
                  </a:lnTo>
                  <a:lnTo>
                    <a:pt x="980" y="180"/>
                  </a:lnTo>
                  <a:lnTo>
                    <a:pt x="980" y="178"/>
                  </a:lnTo>
                  <a:lnTo>
                    <a:pt x="983" y="146"/>
                  </a:lnTo>
                  <a:lnTo>
                    <a:pt x="991" y="116"/>
                  </a:lnTo>
                  <a:lnTo>
                    <a:pt x="1004" y="88"/>
                  </a:lnTo>
                  <a:lnTo>
                    <a:pt x="1021" y="63"/>
                  </a:lnTo>
                  <a:lnTo>
                    <a:pt x="1043" y="41"/>
                  </a:lnTo>
                  <a:lnTo>
                    <a:pt x="1068" y="24"/>
                  </a:lnTo>
                  <a:lnTo>
                    <a:pt x="1096" y="11"/>
                  </a:lnTo>
                  <a:lnTo>
                    <a:pt x="1126" y="3"/>
                  </a:lnTo>
                  <a:lnTo>
                    <a:pt x="115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037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427956" y="2127823"/>
            <a:ext cx="2934268" cy="1569660"/>
          </a:xfrm>
          <a:prstGeom prst="rect">
            <a:avLst/>
          </a:prstGeom>
          <a:noFill/>
        </p:spPr>
        <p:txBody>
          <a:bodyPr wrap="square" rtlCol="0">
            <a:spAutoFit/>
          </a:bodyPr>
          <a:lstStyle>
            <a:defPPr>
              <a:defRPr lang="en-US"/>
            </a:defPPr>
            <a:lvl1pPr>
              <a:defRPr sz="2400" i="1">
                <a:solidFill>
                  <a:schemeClr val="bg1"/>
                </a:solidFill>
              </a:defRPr>
            </a:lvl1pPr>
          </a:lstStyle>
          <a:p>
            <a:r>
              <a:rPr lang="es-CL" dirty="0">
                <a:solidFill>
                  <a:srgbClr val="FFFFFF"/>
                </a:solidFill>
              </a:rPr>
              <a:t>Estrategia para la implementación de la Transformación Digital</a:t>
            </a:r>
          </a:p>
        </p:txBody>
      </p:sp>
    </p:spTree>
    <p:extLst>
      <p:ext uri="{BB962C8B-B14F-4D97-AF65-F5344CB8AC3E}">
        <p14:creationId xmlns:p14="http://schemas.microsoft.com/office/powerpoint/2010/main" val="77875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312"/>
            <a:ext cx="7328848" cy="4607188"/>
          </a:xfrm>
          <a:prstGeom prst="rect">
            <a:avLst/>
          </a:prstGeom>
          <a:noFill/>
          <a:ln>
            <a:noFill/>
          </a:ln>
          <a:effectLst>
            <a:outerShdw dist="17961" dir="2700000" algn="ctr" rotWithShape="0">
              <a:srgbClr val="9999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57" name="3 CuadroTexto"/>
          <p:cNvSpPr txBox="1">
            <a:spLocks noChangeArrowheads="1"/>
          </p:cNvSpPr>
          <p:nvPr/>
        </p:nvSpPr>
        <p:spPr bwMode="auto">
          <a:xfrm>
            <a:off x="1923445" y="2216668"/>
            <a:ext cx="42052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a:buFontTx/>
              <a:buNone/>
            </a:pPr>
            <a:r>
              <a:rPr lang="es-ES" sz="3000" dirty="0">
                <a:solidFill>
                  <a:srgbClr val="FFCC00"/>
                </a:solidFill>
              </a:rPr>
              <a:t>Transformación Digital NO es acerca de </a:t>
            </a:r>
            <a:r>
              <a:rPr lang="es-ES" sz="3600" dirty="0">
                <a:solidFill>
                  <a:srgbClr val="FFCC00"/>
                </a:solidFill>
              </a:rPr>
              <a:t>Tecnología</a:t>
            </a:r>
            <a:endParaRPr lang="es-ES" sz="3000" dirty="0">
              <a:solidFill>
                <a:srgbClr val="FFCC00"/>
              </a:solidFill>
            </a:endParaRPr>
          </a:p>
        </p:txBody>
      </p:sp>
    </p:spTree>
    <p:extLst>
      <p:ext uri="{BB962C8B-B14F-4D97-AF65-F5344CB8AC3E}">
        <p14:creationId xmlns:p14="http://schemas.microsoft.com/office/powerpoint/2010/main" val="3595474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Factores Clave para el Estado Digital</a:t>
            </a:r>
          </a:p>
        </p:txBody>
      </p:sp>
      <p:sp>
        <p:nvSpPr>
          <p:cNvPr id="3" name="CuadroTexto 2"/>
          <p:cNvSpPr txBox="1"/>
          <p:nvPr/>
        </p:nvSpPr>
        <p:spPr>
          <a:xfrm>
            <a:off x="1304818" y="2599362"/>
            <a:ext cx="1613043" cy="1661993"/>
          </a:xfrm>
          <a:prstGeom prst="rect">
            <a:avLst/>
          </a:prstGeom>
          <a:noFill/>
        </p:spPr>
        <p:txBody>
          <a:bodyPr wrap="square" rtlCol="0">
            <a:spAutoFit/>
          </a:bodyPr>
          <a:lstStyle/>
          <a:p>
            <a:pPr algn="ctr"/>
            <a:r>
              <a:rPr lang="es-CL" dirty="0">
                <a:solidFill>
                  <a:schemeClr val="accent1"/>
                </a:solidFill>
              </a:rPr>
              <a:t>Identidad Digital</a:t>
            </a:r>
          </a:p>
          <a:p>
            <a:pPr algn="ctr"/>
            <a:r>
              <a:rPr lang="es-CL" sz="1100" dirty="0"/>
              <a:t>Acceso no presencial a servicios del Estado y gestión adecuada del uso de datos personales para interoperabilidad</a:t>
            </a:r>
          </a:p>
        </p:txBody>
      </p:sp>
      <p:sp>
        <p:nvSpPr>
          <p:cNvPr id="4" name="CuadroTexto 3"/>
          <p:cNvSpPr txBox="1"/>
          <p:nvPr/>
        </p:nvSpPr>
        <p:spPr>
          <a:xfrm>
            <a:off x="3439274" y="2599362"/>
            <a:ext cx="1645577" cy="2169825"/>
          </a:xfrm>
          <a:prstGeom prst="rect">
            <a:avLst/>
          </a:prstGeom>
          <a:noFill/>
        </p:spPr>
        <p:txBody>
          <a:bodyPr wrap="square" rtlCol="0">
            <a:spAutoFit/>
          </a:bodyPr>
          <a:lstStyle/>
          <a:p>
            <a:pPr algn="ctr"/>
            <a:r>
              <a:rPr lang="es-CL" dirty="0">
                <a:solidFill>
                  <a:schemeClr val="accent1"/>
                </a:solidFill>
              </a:rPr>
              <a:t>Reducción papel</a:t>
            </a:r>
          </a:p>
          <a:p>
            <a:pPr algn="ctr"/>
            <a:r>
              <a:rPr lang="es-CL" sz="1100" dirty="0"/>
              <a:t>Disminución de trámites y comunicaciones en papel dentro del Estado, digitalizando y simplificando procesos, para alcanzar la eficiencia y reducir costos</a:t>
            </a:r>
          </a:p>
        </p:txBody>
      </p:sp>
      <p:sp>
        <p:nvSpPr>
          <p:cNvPr id="5" name="CuadroTexto 4"/>
          <p:cNvSpPr txBox="1"/>
          <p:nvPr/>
        </p:nvSpPr>
        <p:spPr>
          <a:xfrm>
            <a:off x="5606265" y="2599362"/>
            <a:ext cx="1996611" cy="1846659"/>
          </a:xfrm>
          <a:prstGeom prst="rect">
            <a:avLst/>
          </a:prstGeom>
          <a:noFill/>
        </p:spPr>
        <p:txBody>
          <a:bodyPr wrap="square" rtlCol="0">
            <a:spAutoFit/>
          </a:bodyPr>
          <a:lstStyle/>
          <a:p>
            <a:pPr algn="ctr"/>
            <a:r>
              <a:rPr lang="es-CL" dirty="0">
                <a:solidFill>
                  <a:schemeClr val="accent1"/>
                </a:solidFill>
              </a:rPr>
              <a:t>Optimización canales atención al Ciudadano</a:t>
            </a:r>
          </a:p>
          <a:p>
            <a:pPr algn="ctr"/>
            <a:r>
              <a:rPr lang="es-CL" sz="1200" dirty="0"/>
              <a:t>Digitalización y optimización de los procesos asociados a trámites entre el Ciudadano y el Estado</a:t>
            </a:r>
          </a:p>
        </p:txBody>
      </p:sp>
      <p:pic>
        <p:nvPicPr>
          <p:cNvPr id="7" name="Imagen 6"/>
          <p:cNvPicPr>
            <a:picLocks noChangeAspect="1"/>
          </p:cNvPicPr>
          <p:nvPr/>
        </p:nvPicPr>
        <p:blipFill>
          <a:blip r:embed="rId2"/>
          <a:stretch>
            <a:fillRect/>
          </a:stretch>
        </p:blipFill>
        <p:spPr>
          <a:xfrm>
            <a:off x="1726842" y="1690500"/>
            <a:ext cx="768994" cy="810722"/>
          </a:xfrm>
          <a:prstGeom prst="rect">
            <a:avLst/>
          </a:prstGeom>
        </p:spPr>
      </p:pic>
      <p:pic>
        <p:nvPicPr>
          <p:cNvPr id="27650" name="Picture 2" descr="Resultado de imagen para paperless icon"/>
          <p:cNvPicPr>
            <a:picLocks noChangeAspect="1" noChangeArrowheads="1"/>
          </p:cNvPicPr>
          <p:nvPr/>
        </p:nvPicPr>
        <p:blipFill rotWithShape="1">
          <a:blip r:embed="rId3">
            <a:extLst>
              <a:ext uri="{28A0092B-C50C-407E-A947-70E740481C1C}">
                <a14:useLocalDpi xmlns:a14="http://schemas.microsoft.com/office/drawing/2010/main" val="0"/>
              </a:ext>
            </a:extLst>
          </a:blip>
          <a:srcRect l="17632" r="21892"/>
          <a:stretch/>
        </p:blipFill>
        <p:spPr bwMode="auto">
          <a:xfrm>
            <a:off x="3808919" y="1690500"/>
            <a:ext cx="906285" cy="81072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Resultado de imagen para tramite icono"/>
          <p:cNvPicPr>
            <a:picLocks noChangeAspect="1" noChangeArrowheads="1"/>
          </p:cNvPicPr>
          <p:nvPr/>
        </p:nvPicPr>
        <p:blipFill rotWithShape="1">
          <a:blip r:embed="rId4">
            <a:extLst>
              <a:ext uri="{28A0092B-C50C-407E-A947-70E740481C1C}">
                <a14:useLocalDpi xmlns:a14="http://schemas.microsoft.com/office/drawing/2010/main" val="0"/>
              </a:ext>
            </a:extLst>
          </a:blip>
          <a:srcRect l="24132" t="21881" r="22646" b="30126"/>
          <a:stretch/>
        </p:blipFill>
        <p:spPr bwMode="auto">
          <a:xfrm>
            <a:off x="6181488" y="1690500"/>
            <a:ext cx="846163" cy="81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12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sz="2800" dirty="0"/>
              <a:t>Estrategias para la Transformación Digital</a:t>
            </a:r>
          </a:p>
        </p:txBody>
      </p:sp>
      <p:pic>
        <p:nvPicPr>
          <p:cNvPr id="3" name="Imagen 2"/>
          <p:cNvPicPr>
            <a:picLocks noChangeAspect="1"/>
          </p:cNvPicPr>
          <p:nvPr/>
        </p:nvPicPr>
        <p:blipFill>
          <a:blip r:embed="rId3"/>
          <a:stretch>
            <a:fillRect/>
          </a:stretch>
        </p:blipFill>
        <p:spPr>
          <a:xfrm>
            <a:off x="393723" y="1560387"/>
            <a:ext cx="857250" cy="876300"/>
          </a:xfrm>
          <a:prstGeom prst="rect">
            <a:avLst/>
          </a:prstGeom>
        </p:spPr>
      </p:pic>
      <p:pic>
        <p:nvPicPr>
          <p:cNvPr id="4" name="Imagen 3"/>
          <p:cNvPicPr>
            <a:picLocks noChangeAspect="1"/>
          </p:cNvPicPr>
          <p:nvPr/>
        </p:nvPicPr>
        <p:blipFill>
          <a:blip r:embed="rId4"/>
          <a:stretch>
            <a:fillRect/>
          </a:stretch>
        </p:blipFill>
        <p:spPr>
          <a:xfrm>
            <a:off x="579460" y="2436687"/>
            <a:ext cx="485775" cy="590550"/>
          </a:xfrm>
          <a:prstGeom prst="rect">
            <a:avLst/>
          </a:prstGeom>
        </p:spPr>
      </p:pic>
      <p:pic>
        <p:nvPicPr>
          <p:cNvPr id="5" name="Imagen 4"/>
          <p:cNvPicPr>
            <a:picLocks noChangeAspect="1"/>
          </p:cNvPicPr>
          <p:nvPr/>
        </p:nvPicPr>
        <p:blipFill>
          <a:blip r:embed="rId5"/>
          <a:stretch>
            <a:fillRect/>
          </a:stretch>
        </p:blipFill>
        <p:spPr>
          <a:xfrm>
            <a:off x="1612937" y="1641350"/>
            <a:ext cx="685800" cy="714375"/>
          </a:xfrm>
          <a:prstGeom prst="rect">
            <a:avLst/>
          </a:prstGeom>
        </p:spPr>
      </p:pic>
      <p:pic>
        <p:nvPicPr>
          <p:cNvPr id="6" name="Imagen 5"/>
          <p:cNvPicPr>
            <a:picLocks noChangeAspect="1"/>
          </p:cNvPicPr>
          <p:nvPr/>
        </p:nvPicPr>
        <p:blipFill>
          <a:blip r:embed="rId6"/>
          <a:stretch>
            <a:fillRect/>
          </a:stretch>
        </p:blipFill>
        <p:spPr>
          <a:xfrm>
            <a:off x="1731999" y="2503362"/>
            <a:ext cx="447675" cy="523875"/>
          </a:xfrm>
          <a:prstGeom prst="rect">
            <a:avLst/>
          </a:prstGeom>
        </p:spPr>
      </p:pic>
      <p:pic>
        <p:nvPicPr>
          <p:cNvPr id="7" name="Imagen 6"/>
          <p:cNvPicPr>
            <a:picLocks noChangeAspect="1"/>
          </p:cNvPicPr>
          <p:nvPr/>
        </p:nvPicPr>
        <p:blipFill>
          <a:blip r:embed="rId7"/>
          <a:stretch>
            <a:fillRect/>
          </a:stretch>
        </p:blipFill>
        <p:spPr>
          <a:xfrm>
            <a:off x="2924557" y="1593725"/>
            <a:ext cx="600075" cy="809625"/>
          </a:xfrm>
          <a:prstGeom prst="rect">
            <a:avLst/>
          </a:prstGeom>
        </p:spPr>
      </p:pic>
      <p:pic>
        <p:nvPicPr>
          <p:cNvPr id="8" name="Imagen 7"/>
          <p:cNvPicPr>
            <a:picLocks noChangeAspect="1"/>
          </p:cNvPicPr>
          <p:nvPr/>
        </p:nvPicPr>
        <p:blipFill>
          <a:blip r:embed="rId8"/>
          <a:stretch>
            <a:fillRect/>
          </a:stretch>
        </p:blipFill>
        <p:spPr>
          <a:xfrm>
            <a:off x="3063309" y="2484312"/>
            <a:ext cx="447675" cy="542925"/>
          </a:xfrm>
          <a:prstGeom prst="rect">
            <a:avLst/>
          </a:prstGeom>
        </p:spPr>
      </p:pic>
      <p:pic>
        <p:nvPicPr>
          <p:cNvPr id="9" name="Imagen 8"/>
          <p:cNvPicPr>
            <a:picLocks noChangeAspect="1"/>
          </p:cNvPicPr>
          <p:nvPr/>
        </p:nvPicPr>
        <p:blipFill>
          <a:blip r:embed="rId9"/>
          <a:stretch>
            <a:fillRect/>
          </a:stretch>
        </p:blipFill>
        <p:spPr>
          <a:xfrm>
            <a:off x="4139357" y="1703262"/>
            <a:ext cx="742950" cy="590550"/>
          </a:xfrm>
          <a:prstGeom prst="rect">
            <a:avLst/>
          </a:prstGeom>
        </p:spPr>
      </p:pic>
      <p:pic>
        <p:nvPicPr>
          <p:cNvPr id="10" name="Imagen 9"/>
          <p:cNvPicPr>
            <a:picLocks noChangeAspect="1"/>
          </p:cNvPicPr>
          <p:nvPr/>
        </p:nvPicPr>
        <p:blipFill>
          <a:blip r:embed="rId10"/>
          <a:stretch>
            <a:fillRect/>
          </a:stretch>
        </p:blipFill>
        <p:spPr>
          <a:xfrm>
            <a:off x="4282232" y="2503362"/>
            <a:ext cx="457200" cy="523875"/>
          </a:xfrm>
          <a:prstGeom prst="rect">
            <a:avLst/>
          </a:prstGeom>
        </p:spPr>
      </p:pic>
      <p:pic>
        <p:nvPicPr>
          <p:cNvPr id="11" name="Imagen 10"/>
          <p:cNvPicPr>
            <a:picLocks noChangeAspect="1"/>
          </p:cNvPicPr>
          <p:nvPr/>
        </p:nvPicPr>
        <p:blipFill>
          <a:blip r:embed="rId11"/>
          <a:stretch>
            <a:fillRect/>
          </a:stretch>
        </p:blipFill>
        <p:spPr>
          <a:xfrm>
            <a:off x="5287134" y="1608012"/>
            <a:ext cx="695325" cy="781050"/>
          </a:xfrm>
          <a:prstGeom prst="rect">
            <a:avLst/>
          </a:prstGeom>
        </p:spPr>
      </p:pic>
      <p:pic>
        <p:nvPicPr>
          <p:cNvPr id="12" name="Imagen 11"/>
          <p:cNvPicPr>
            <a:picLocks noChangeAspect="1"/>
          </p:cNvPicPr>
          <p:nvPr/>
        </p:nvPicPr>
        <p:blipFill>
          <a:blip r:embed="rId12"/>
          <a:stretch>
            <a:fillRect/>
          </a:stretch>
        </p:blipFill>
        <p:spPr>
          <a:xfrm>
            <a:off x="5396671" y="2503362"/>
            <a:ext cx="476250" cy="523875"/>
          </a:xfrm>
          <a:prstGeom prst="rect">
            <a:avLst/>
          </a:prstGeom>
        </p:spPr>
      </p:pic>
      <p:pic>
        <p:nvPicPr>
          <p:cNvPr id="13" name="Imagen 12"/>
          <p:cNvPicPr>
            <a:picLocks noChangeAspect="1"/>
          </p:cNvPicPr>
          <p:nvPr/>
        </p:nvPicPr>
        <p:blipFill>
          <a:blip r:embed="rId13"/>
          <a:stretch>
            <a:fillRect/>
          </a:stretch>
        </p:blipFill>
        <p:spPr>
          <a:xfrm>
            <a:off x="6513034" y="1617537"/>
            <a:ext cx="838200" cy="762000"/>
          </a:xfrm>
          <a:prstGeom prst="rect">
            <a:avLst/>
          </a:prstGeom>
        </p:spPr>
      </p:pic>
      <p:pic>
        <p:nvPicPr>
          <p:cNvPr id="14" name="Imagen 13"/>
          <p:cNvPicPr>
            <a:picLocks noChangeAspect="1"/>
          </p:cNvPicPr>
          <p:nvPr/>
        </p:nvPicPr>
        <p:blipFill>
          <a:blip r:embed="rId14"/>
          <a:stretch>
            <a:fillRect/>
          </a:stretch>
        </p:blipFill>
        <p:spPr>
          <a:xfrm>
            <a:off x="6708296" y="2503362"/>
            <a:ext cx="447675" cy="523875"/>
          </a:xfrm>
          <a:prstGeom prst="rect">
            <a:avLst/>
          </a:prstGeom>
        </p:spPr>
      </p:pic>
      <p:pic>
        <p:nvPicPr>
          <p:cNvPr id="15" name="Imagen 14"/>
          <p:cNvPicPr>
            <a:picLocks noChangeAspect="1"/>
          </p:cNvPicPr>
          <p:nvPr/>
        </p:nvPicPr>
        <p:blipFill>
          <a:blip r:embed="rId15"/>
          <a:stretch>
            <a:fillRect/>
          </a:stretch>
        </p:blipFill>
        <p:spPr>
          <a:xfrm>
            <a:off x="7767508" y="2484312"/>
            <a:ext cx="447675" cy="542925"/>
          </a:xfrm>
          <a:prstGeom prst="rect">
            <a:avLst/>
          </a:prstGeom>
        </p:spPr>
      </p:pic>
      <p:pic>
        <p:nvPicPr>
          <p:cNvPr id="16" name="Imagen 15"/>
          <p:cNvPicPr>
            <a:picLocks noChangeAspect="1"/>
          </p:cNvPicPr>
          <p:nvPr/>
        </p:nvPicPr>
        <p:blipFill>
          <a:blip r:embed="rId16"/>
          <a:stretch>
            <a:fillRect/>
          </a:stretch>
        </p:blipFill>
        <p:spPr>
          <a:xfrm>
            <a:off x="7644600" y="1646112"/>
            <a:ext cx="809625" cy="704850"/>
          </a:xfrm>
          <a:prstGeom prst="rect">
            <a:avLst/>
          </a:prstGeom>
        </p:spPr>
      </p:pic>
      <p:sp>
        <p:nvSpPr>
          <p:cNvPr id="17" name="CuadroTexto 16"/>
          <p:cNvSpPr txBox="1"/>
          <p:nvPr/>
        </p:nvSpPr>
        <p:spPr>
          <a:xfrm>
            <a:off x="579460" y="3275463"/>
            <a:ext cx="5933574" cy="861774"/>
          </a:xfrm>
          <a:prstGeom prst="rect">
            <a:avLst/>
          </a:prstGeom>
          <a:noFill/>
        </p:spPr>
        <p:txBody>
          <a:bodyPr wrap="square" rtlCol="0">
            <a:spAutoFit/>
          </a:bodyPr>
          <a:lstStyle/>
          <a:p>
            <a:r>
              <a:rPr lang="es-CL" b="1" dirty="0">
                <a:solidFill>
                  <a:srgbClr val="56AF31"/>
                </a:solidFill>
              </a:rPr>
              <a:t>Seleccione los procesos adecuados</a:t>
            </a:r>
          </a:p>
          <a:p>
            <a:r>
              <a:rPr lang="es-CL" sz="1600" dirty="0">
                <a:solidFill>
                  <a:srgbClr val="58595B"/>
                </a:solidFill>
              </a:rPr>
              <a:t>Implementar procesos </a:t>
            </a:r>
            <a:r>
              <a:rPr lang="es-CL" sz="1600" dirty="0" err="1">
                <a:solidFill>
                  <a:srgbClr val="58595B"/>
                </a:solidFill>
              </a:rPr>
              <a:t>quick-win</a:t>
            </a:r>
            <a:r>
              <a:rPr lang="es-CL" sz="1600" dirty="0">
                <a:solidFill>
                  <a:srgbClr val="58595B"/>
                </a:solidFill>
              </a:rPr>
              <a:t> que aporten valor a la Organización</a:t>
            </a:r>
          </a:p>
        </p:txBody>
      </p:sp>
      <p:sp>
        <p:nvSpPr>
          <p:cNvPr id="18" name="CuadroTexto 17"/>
          <p:cNvSpPr txBox="1"/>
          <p:nvPr/>
        </p:nvSpPr>
        <p:spPr>
          <a:xfrm>
            <a:off x="579460" y="3269614"/>
            <a:ext cx="5933574" cy="1015663"/>
          </a:xfrm>
          <a:prstGeom prst="rect">
            <a:avLst/>
          </a:prstGeom>
          <a:noFill/>
        </p:spPr>
        <p:txBody>
          <a:bodyPr wrap="square" rtlCol="0">
            <a:spAutoFit/>
          </a:bodyPr>
          <a:lstStyle/>
          <a:p>
            <a:r>
              <a:rPr lang="es-CL" b="1" dirty="0">
                <a:solidFill>
                  <a:srgbClr val="F49600"/>
                </a:solidFill>
              </a:rPr>
              <a:t>Defina objetivos claros</a:t>
            </a:r>
          </a:p>
          <a:p>
            <a:r>
              <a:rPr lang="es-CL" sz="1400" dirty="0">
                <a:solidFill>
                  <a:srgbClr val="58595B"/>
                </a:solidFill>
              </a:rPr>
              <a:t>Determine por qué su Compañía necesita ir a digital y qué desea lograr implementando eso. Y si bien los objetivos de negocio son importantes, no pierda de vista las regulaciones locales.</a:t>
            </a:r>
          </a:p>
        </p:txBody>
      </p:sp>
      <p:sp>
        <p:nvSpPr>
          <p:cNvPr id="19" name="CuadroTexto 18"/>
          <p:cNvSpPr txBox="1"/>
          <p:nvPr/>
        </p:nvSpPr>
        <p:spPr>
          <a:xfrm>
            <a:off x="579460" y="3269614"/>
            <a:ext cx="5933574" cy="1015663"/>
          </a:xfrm>
          <a:prstGeom prst="rect">
            <a:avLst/>
          </a:prstGeom>
          <a:noFill/>
        </p:spPr>
        <p:txBody>
          <a:bodyPr wrap="square" rtlCol="0">
            <a:spAutoFit/>
          </a:bodyPr>
          <a:lstStyle/>
          <a:p>
            <a:r>
              <a:rPr lang="es-CL" b="1" dirty="0">
                <a:solidFill>
                  <a:srgbClr val="00457C"/>
                </a:solidFill>
              </a:rPr>
              <a:t>Genere un caso de negocio</a:t>
            </a:r>
          </a:p>
          <a:p>
            <a:r>
              <a:rPr lang="es-CL" sz="1400" dirty="0">
                <a:solidFill>
                  <a:srgbClr val="58595B"/>
                </a:solidFill>
              </a:rPr>
              <a:t>Genere un caso de negocio alineado a la estrategia y prioridades de su Organización. Consiga el soporte de su C </a:t>
            </a:r>
            <a:r>
              <a:rPr lang="es-CL" sz="1400" dirty="0" err="1">
                <a:solidFill>
                  <a:srgbClr val="58595B"/>
                </a:solidFill>
              </a:rPr>
              <a:t>Level</a:t>
            </a:r>
            <a:r>
              <a:rPr lang="es-CL" sz="1400" dirty="0">
                <a:solidFill>
                  <a:srgbClr val="58595B"/>
                </a:solidFill>
              </a:rPr>
              <a:t> y defina el rol de su área de IT</a:t>
            </a:r>
          </a:p>
        </p:txBody>
      </p:sp>
      <p:sp>
        <p:nvSpPr>
          <p:cNvPr id="20" name="CuadroTexto 19"/>
          <p:cNvSpPr txBox="1"/>
          <p:nvPr/>
        </p:nvSpPr>
        <p:spPr>
          <a:xfrm>
            <a:off x="579460" y="3265362"/>
            <a:ext cx="5933574" cy="1231106"/>
          </a:xfrm>
          <a:prstGeom prst="rect">
            <a:avLst/>
          </a:prstGeom>
          <a:noFill/>
        </p:spPr>
        <p:txBody>
          <a:bodyPr wrap="square" rtlCol="0">
            <a:spAutoFit/>
          </a:bodyPr>
          <a:lstStyle/>
          <a:p>
            <a:r>
              <a:rPr lang="es-CL" b="1" dirty="0">
                <a:solidFill>
                  <a:srgbClr val="00A1D4"/>
                </a:solidFill>
              </a:rPr>
              <a:t>Cree el equipo adecuado</a:t>
            </a:r>
          </a:p>
          <a:p>
            <a:r>
              <a:rPr lang="es-CL" sz="1400" dirty="0">
                <a:solidFill>
                  <a:srgbClr val="58595B"/>
                </a:solidFill>
              </a:rPr>
              <a:t>Cree un equipo donde participen personas clave de las diferentes áreas afectadas incluyendo usuarios finales. Comunique tecnologías, hitos, beneficios del cambio y el resultado esperado. Recuerde que está implementando una solución de negocio, no una tecnología</a:t>
            </a:r>
          </a:p>
        </p:txBody>
      </p:sp>
      <p:sp>
        <p:nvSpPr>
          <p:cNvPr id="21" name="CuadroTexto 20"/>
          <p:cNvSpPr txBox="1"/>
          <p:nvPr/>
        </p:nvSpPr>
        <p:spPr>
          <a:xfrm>
            <a:off x="579460" y="3263051"/>
            <a:ext cx="5933574" cy="800219"/>
          </a:xfrm>
          <a:prstGeom prst="rect">
            <a:avLst/>
          </a:prstGeom>
          <a:noFill/>
        </p:spPr>
        <p:txBody>
          <a:bodyPr wrap="square" rtlCol="0">
            <a:spAutoFit/>
          </a:bodyPr>
          <a:lstStyle/>
          <a:p>
            <a:r>
              <a:rPr lang="es-CL" b="1" dirty="0">
                <a:solidFill>
                  <a:srgbClr val="69614E"/>
                </a:solidFill>
              </a:rPr>
              <a:t>Divida y Vencerá</a:t>
            </a:r>
          </a:p>
          <a:p>
            <a:r>
              <a:rPr lang="es-CL" sz="1400" dirty="0">
                <a:solidFill>
                  <a:srgbClr val="58595B"/>
                </a:solidFill>
              </a:rPr>
              <a:t>Si encuentra procesos complejos simplifíquelos en subprocesos más fáciles de gestionar. </a:t>
            </a:r>
          </a:p>
        </p:txBody>
      </p:sp>
      <p:sp>
        <p:nvSpPr>
          <p:cNvPr id="22" name="CuadroTexto 21"/>
          <p:cNvSpPr txBox="1"/>
          <p:nvPr/>
        </p:nvSpPr>
        <p:spPr>
          <a:xfrm>
            <a:off x="579460" y="3279650"/>
            <a:ext cx="5933574" cy="1231106"/>
          </a:xfrm>
          <a:prstGeom prst="rect">
            <a:avLst/>
          </a:prstGeom>
          <a:noFill/>
        </p:spPr>
        <p:txBody>
          <a:bodyPr wrap="square" rtlCol="0">
            <a:spAutoFit/>
          </a:bodyPr>
          <a:lstStyle/>
          <a:p>
            <a:r>
              <a:rPr lang="es-CL" b="1" dirty="0">
                <a:solidFill>
                  <a:srgbClr val="C71552"/>
                </a:solidFill>
              </a:rPr>
              <a:t>Ponga a la gente (y los Clientes) lo primero </a:t>
            </a:r>
          </a:p>
          <a:p>
            <a:r>
              <a:rPr lang="es-CL" sz="1400" dirty="0">
                <a:solidFill>
                  <a:srgbClr val="58595B"/>
                </a:solidFill>
              </a:rPr>
              <a:t>Ponga foco en la experiencia del Cliente y considere que los requerimientos con realistas. Utilice expertos pero no deje que tomen todas decisiones. Considere actividades “informales” como grupos de usuarios que participen en una fase beta.</a:t>
            </a:r>
          </a:p>
        </p:txBody>
      </p:sp>
      <p:sp>
        <p:nvSpPr>
          <p:cNvPr id="23" name="CuadroTexto 22"/>
          <p:cNvSpPr txBox="1"/>
          <p:nvPr/>
        </p:nvSpPr>
        <p:spPr>
          <a:xfrm>
            <a:off x="579460" y="3285983"/>
            <a:ext cx="5933574" cy="1015663"/>
          </a:xfrm>
          <a:prstGeom prst="rect">
            <a:avLst/>
          </a:prstGeom>
          <a:noFill/>
        </p:spPr>
        <p:txBody>
          <a:bodyPr wrap="square" rtlCol="0">
            <a:spAutoFit/>
          </a:bodyPr>
          <a:lstStyle/>
          <a:p>
            <a:r>
              <a:rPr lang="es-CL" b="1" dirty="0">
                <a:solidFill>
                  <a:srgbClr val="52267C"/>
                </a:solidFill>
              </a:rPr>
              <a:t>Seleccione los proveedores/</a:t>
            </a:r>
            <a:r>
              <a:rPr lang="es-CL" b="1" dirty="0" err="1">
                <a:solidFill>
                  <a:srgbClr val="52267C"/>
                </a:solidFill>
              </a:rPr>
              <a:t>partners</a:t>
            </a:r>
            <a:r>
              <a:rPr lang="es-CL" b="1" dirty="0">
                <a:solidFill>
                  <a:srgbClr val="52267C"/>
                </a:solidFill>
              </a:rPr>
              <a:t> adecuados</a:t>
            </a:r>
          </a:p>
          <a:p>
            <a:r>
              <a:rPr lang="es-CL" sz="1400" dirty="0">
                <a:solidFill>
                  <a:srgbClr val="58595B"/>
                </a:solidFill>
              </a:rPr>
              <a:t>Defina detalladamente los alcances del proyecto si necesita involucrar a un tercero. </a:t>
            </a:r>
            <a:r>
              <a:rPr lang="es-CL" sz="1400" dirty="0" err="1">
                <a:solidFill>
                  <a:srgbClr val="58595B"/>
                </a:solidFill>
              </a:rPr>
              <a:t>Involucrelo</a:t>
            </a:r>
            <a:r>
              <a:rPr lang="es-CL" sz="1400" dirty="0">
                <a:solidFill>
                  <a:srgbClr val="58595B"/>
                </a:solidFill>
              </a:rPr>
              <a:t> como un </a:t>
            </a:r>
            <a:r>
              <a:rPr lang="es-CL" sz="1400" dirty="0" err="1">
                <a:solidFill>
                  <a:srgbClr val="58595B"/>
                </a:solidFill>
              </a:rPr>
              <a:t>partner</a:t>
            </a:r>
            <a:r>
              <a:rPr lang="es-CL" sz="1400" dirty="0">
                <a:solidFill>
                  <a:srgbClr val="58595B"/>
                </a:solidFill>
              </a:rPr>
              <a:t> estratégico y no como un proveedor más.</a:t>
            </a:r>
          </a:p>
        </p:txBody>
      </p:sp>
    </p:spTree>
    <p:extLst>
      <p:ext uri="{BB962C8B-B14F-4D97-AF65-F5344CB8AC3E}">
        <p14:creationId xmlns:p14="http://schemas.microsoft.com/office/powerpoint/2010/main" val="9706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xit" presetSubtype="0" fill="hold" grpId="1" nodeType="with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xit" presetSubtype="0" fill="hold" grpId="1"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par>
                          <p:cTn id="82" fill="hold">
                            <p:stCondLst>
                              <p:cond delay="500"/>
                            </p:stCondLst>
                            <p:childTnLst>
                              <p:par>
                                <p:cTn id="83" presetID="10" presetClass="exit" presetSubtype="0" fill="hold" grpId="1" nodeType="after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par>
                                <p:cTn id="91" presetID="10"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par>
                          <p:cTn id="97" fill="hold">
                            <p:stCondLst>
                              <p:cond delay="500"/>
                            </p:stCondLst>
                            <p:childTnLst>
                              <p:par>
                                <p:cTn id="98" presetID="10" presetClass="exit" presetSubtype="0" fill="hold" grpId="2" nodeType="after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1" grpId="1"/>
      <p:bldP spid="22" grpId="0"/>
      <p:bldP spid="22" grpId="2"/>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427956" y="2127823"/>
            <a:ext cx="2934268" cy="461665"/>
          </a:xfrm>
          <a:prstGeom prst="rect">
            <a:avLst/>
          </a:prstGeom>
          <a:noFill/>
        </p:spPr>
        <p:txBody>
          <a:bodyPr wrap="square" rtlCol="0">
            <a:spAutoFit/>
          </a:bodyPr>
          <a:lstStyle>
            <a:defPPr>
              <a:defRPr lang="en-US"/>
            </a:defPPr>
            <a:lvl1pPr>
              <a:defRPr sz="2400" i="1">
                <a:solidFill>
                  <a:schemeClr val="bg1"/>
                </a:solidFill>
              </a:defRPr>
            </a:lvl1pPr>
          </a:lstStyle>
          <a:p>
            <a:r>
              <a:rPr lang="es-CL" dirty="0">
                <a:solidFill>
                  <a:srgbClr val="FFFFFF"/>
                </a:solidFill>
              </a:rPr>
              <a:t>En Resumen…..</a:t>
            </a:r>
          </a:p>
        </p:txBody>
      </p:sp>
    </p:spTree>
    <p:extLst>
      <p:ext uri="{BB962C8B-B14F-4D97-AF65-F5344CB8AC3E}">
        <p14:creationId xmlns:p14="http://schemas.microsoft.com/office/powerpoint/2010/main" val="1936008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13050" y="868362"/>
            <a:ext cx="9157049" cy="3886200"/>
          </a:xfrm>
          <a:prstGeom prst="rect">
            <a:avLst/>
          </a:prstGeom>
          <a:gradFill flip="none" rotWithShape="1">
            <a:gsLst>
              <a:gs pos="0">
                <a:schemeClr val="tx2">
                  <a:lumMod val="75000"/>
                  <a:alpha val="83000"/>
                </a:schemeClr>
              </a:gs>
              <a:gs pos="100000">
                <a:schemeClr val="accent1">
                  <a:alpha val="8300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en-US"/>
          </a:p>
        </p:txBody>
      </p:sp>
      <p:grpSp>
        <p:nvGrpSpPr>
          <p:cNvPr id="3" name="Group 2"/>
          <p:cNvGrpSpPr/>
          <p:nvPr/>
        </p:nvGrpSpPr>
        <p:grpSpPr>
          <a:xfrm>
            <a:off x="46990" y="4139140"/>
            <a:ext cx="5774695" cy="953814"/>
            <a:chOff x="46990" y="4139140"/>
            <a:chExt cx="5774695" cy="953814"/>
          </a:xfrm>
        </p:grpSpPr>
        <p:grpSp>
          <p:nvGrpSpPr>
            <p:cNvPr id="8" name="Group 80"/>
            <p:cNvGrpSpPr/>
            <p:nvPr/>
          </p:nvGrpSpPr>
          <p:grpSpPr>
            <a:xfrm rot="10800000">
              <a:off x="5762626" y="4281570"/>
              <a:ext cx="59059" cy="811384"/>
              <a:chOff x="801704" y="3956079"/>
              <a:chExt cx="59059" cy="811384"/>
            </a:xfrm>
            <a:solidFill>
              <a:schemeClr val="bg1"/>
            </a:solidFill>
          </p:grpSpPr>
          <p:sp>
            <p:nvSpPr>
              <p:cNvPr id="83" name="Isosceles Triangle 82"/>
              <p:cNvSpPr/>
              <p:nvPr/>
            </p:nvSpPr>
            <p:spPr bwMode="auto">
              <a:xfrm rot="10800000">
                <a:off x="801710" y="395607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4" name="Isosceles Triangle 83"/>
              <p:cNvSpPr/>
              <p:nvPr/>
            </p:nvSpPr>
            <p:spPr bwMode="auto">
              <a:xfrm rot="10800000">
                <a:off x="801709" y="408282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5" name="Isosceles Triangle 84"/>
              <p:cNvSpPr/>
              <p:nvPr/>
            </p:nvSpPr>
            <p:spPr bwMode="auto">
              <a:xfrm rot="10800000">
                <a:off x="801708" y="420957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6" name="Isosceles Triangle 85"/>
              <p:cNvSpPr/>
              <p:nvPr/>
            </p:nvSpPr>
            <p:spPr bwMode="auto">
              <a:xfrm rot="10800000">
                <a:off x="801707" y="4336317"/>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7" name="Isosceles Triangle 86"/>
              <p:cNvSpPr/>
              <p:nvPr/>
            </p:nvSpPr>
            <p:spPr bwMode="auto">
              <a:xfrm rot="10800000">
                <a:off x="801706" y="4463063"/>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8" name="Isosceles Triangle 87"/>
              <p:cNvSpPr/>
              <p:nvPr/>
            </p:nvSpPr>
            <p:spPr bwMode="auto">
              <a:xfrm rot="10800000">
                <a:off x="801705" y="458980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89" name="Isosceles Triangle 88"/>
              <p:cNvSpPr/>
              <p:nvPr/>
            </p:nvSpPr>
            <p:spPr bwMode="auto">
              <a:xfrm rot="10800000">
                <a:off x="801704" y="471655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grpSp>
        <p:grpSp>
          <p:nvGrpSpPr>
            <p:cNvPr id="10" name="Group 9"/>
            <p:cNvGrpSpPr/>
            <p:nvPr/>
          </p:nvGrpSpPr>
          <p:grpSpPr>
            <a:xfrm rot="10800000">
              <a:off x="46990" y="4139140"/>
              <a:ext cx="5754478" cy="59077"/>
              <a:chOff x="3326130" y="3409955"/>
              <a:chExt cx="5754478" cy="59077"/>
            </a:xfrm>
            <a:solidFill>
              <a:schemeClr val="bg1"/>
            </a:solidFill>
          </p:grpSpPr>
          <p:sp>
            <p:nvSpPr>
              <p:cNvPr id="94" name="Isosceles Triangle 93"/>
              <p:cNvSpPr/>
              <p:nvPr/>
            </p:nvSpPr>
            <p:spPr bwMode="auto">
              <a:xfrm rot="5400000">
                <a:off x="3322057" y="341402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95" name="Isosceles Triangle 94"/>
              <p:cNvSpPr/>
              <p:nvPr/>
            </p:nvSpPr>
            <p:spPr bwMode="auto">
              <a:xfrm rot="5400000">
                <a:off x="3448803" y="341402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96" name="Isosceles Triangle 95"/>
              <p:cNvSpPr/>
              <p:nvPr/>
            </p:nvSpPr>
            <p:spPr bwMode="auto">
              <a:xfrm rot="5400000">
                <a:off x="3575549" y="3414030"/>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97" name="Isosceles Triangle 96"/>
              <p:cNvSpPr/>
              <p:nvPr/>
            </p:nvSpPr>
            <p:spPr bwMode="auto">
              <a:xfrm rot="5400000">
                <a:off x="3702295" y="341403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98" name="Isosceles Triangle 97"/>
              <p:cNvSpPr/>
              <p:nvPr/>
            </p:nvSpPr>
            <p:spPr bwMode="auto">
              <a:xfrm rot="5400000">
                <a:off x="3829041" y="3414032"/>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99" name="Isosceles Triangle 98"/>
              <p:cNvSpPr/>
              <p:nvPr/>
            </p:nvSpPr>
            <p:spPr bwMode="auto">
              <a:xfrm rot="5400000">
                <a:off x="3955787" y="3414033"/>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0" name="Isosceles Triangle 99"/>
              <p:cNvSpPr/>
              <p:nvPr/>
            </p:nvSpPr>
            <p:spPr bwMode="auto">
              <a:xfrm rot="5400000">
                <a:off x="4082533" y="3414034"/>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1" name="Isosceles Triangle 100"/>
              <p:cNvSpPr/>
              <p:nvPr/>
            </p:nvSpPr>
            <p:spPr bwMode="auto">
              <a:xfrm rot="5400000">
                <a:off x="4209279" y="341403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2" name="Isosceles Triangle 101"/>
              <p:cNvSpPr/>
              <p:nvPr/>
            </p:nvSpPr>
            <p:spPr bwMode="auto">
              <a:xfrm rot="5400000">
                <a:off x="4336025" y="3414036"/>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3" name="Isosceles Triangle 102"/>
              <p:cNvSpPr/>
              <p:nvPr/>
            </p:nvSpPr>
            <p:spPr bwMode="auto">
              <a:xfrm rot="5400000">
                <a:off x="4462771" y="3414037"/>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4" name="Isosceles Triangle 103"/>
              <p:cNvSpPr/>
              <p:nvPr/>
            </p:nvSpPr>
            <p:spPr bwMode="auto">
              <a:xfrm rot="5400000">
                <a:off x="4589517" y="341403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5" name="Isosceles Triangle 104"/>
              <p:cNvSpPr/>
              <p:nvPr/>
            </p:nvSpPr>
            <p:spPr bwMode="auto">
              <a:xfrm rot="5400000">
                <a:off x="4716263" y="341403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6" name="Isosceles Triangle 105"/>
              <p:cNvSpPr/>
              <p:nvPr/>
            </p:nvSpPr>
            <p:spPr bwMode="auto">
              <a:xfrm rot="5400000">
                <a:off x="4843009" y="3414040"/>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7" name="Isosceles Triangle 106"/>
              <p:cNvSpPr/>
              <p:nvPr/>
            </p:nvSpPr>
            <p:spPr bwMode="auto">
              <a:xfrm rot="5400000">
                <a:off x="4969755" y="341404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08" name="Isosceles Triangle 107"/>
              <p:cNvSpPr/>
              <p:nvPr/>
            </p:nvSpPr>
            <p:spPr bwMode="auto">
              <a:xfrm rot="5400000">
                <a:off x="5096501" y="3414042"/>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55" name="Isosceles Triangle 154"/>
              <p:cNvSpPr/>
              <p:nvPr/>
            </p:nvSpPr>
            <p:spPr bwMode="auto">
              <a:xfrm rot="5400000">
                <a:off x="5223247" y="3414043"/>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67" name="Isosceles Triangle 166"/>
              <p:cNvSpPr/>
              <p:nvPr/>
            </p:nvSpPr>
            <p:spPr bwMode="auto">
              <a:xfrm rot="5400000">
                <a:off x="5349993" y="3414044"/>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68" name="Isosceles Triangle 167"/>
              <p:cNvSpPr/>
              <p:nvPr/>
            </p:nvSpPr>
            <p:spPr bwMode="auto">
              <a:xfrm rot="5400000">
                <a:off x="5476739" y="341404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69" name="Isosceles Triangle 168"/>
              <p:cNvSpPr/>
              <p:nvPr/>
            </p:nvSpPr>
            <p:spPr bwMode="auto">
              <a:xfrm rot="5400000">
                <a:off x="5603485" y="3414046"/>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0" name="Isosceles Triangle 169"/>
              <p:cNvSpPr/>
              <p:nvPr/>
            </p:nvSpPr>
            <p:spPr bwMode="auto">
              <a:xfrm rot="5400000">
                <a:off x="5730231" y="3414047"/>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1" name="Isosceles Triangle 170"/>
              <p:cNvSpPr/>
              <p:nvPr/>
            </p:nvSpPr>
            <p:spPr bwMode="auto">
              <a:xfrm rot="5400000">
                <a:off x="5856977" y="341404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2" name="Isosceles Triangle 171"/>
              <p:cNvSpPr/>
              <p:nvPr/>
            </p:nvSpPr>
            <p:spPr bwMode="auto">
              <a:xfrm rot="5400000">
                <a:off x="5983723" y="341404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3" name="Isosceles Triangle 172"/>
              <p:cNvSpPr/>
              <p:nvPr/>
            </p:nvSpPr>
            <p:spPr bwMode="auto">
              <a:xfrm rot="5400000">
                <a:off x="6110469" y="3414050"/>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4" name="Isosceles Triangle 173"/>
              <p:cNvSpPr/>
              <p:nvPr/>
            </p:nvSpPr>
            <p:spPr bwMode="auto">
              <a:xfrm rot="5400000">
                <a:off x="6237215" y="341405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5" name="Isosceles Triangle 174"/>
              <p:cNvSpPr/>
              <p:nvPr/>
            </p:nvSpPr>
            <p:spPr bwMode="auto">
              <a:xfrm rot="5400000">
                <a:off x="6363961" y="3414052"/>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6" name="Isosceles Triangle 175"/>
              <p:cNvSpPr/>
              <p:nvPr/>
            </p:nvSpPr>
            <p:spPr bwMode="auto">
              <a:xfrm rot="5400000">
                <a:off x="6490707" y="341402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7" name="Isosceles Triangle 176"/>
              <p:cNvSpPr/>
              <p:nvPr/>
            </p:nvSpPr>
            <p:spPr bwMode="auto">
              <a:xfrm rot="5400000">
                <a:off x="6617453" y="341402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8" name="Isosceles Triangle 177"/>
              <p:cNvSpPr/>
              <p:nvPr/>
            </p:nvSpPr>
            <p:spPr bwMode="auto">
              <a:xfrm rot="5400000">
                <a:off x="6744199" y="3414030"/>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79" name="Isosceles Triangle 178"/>
              <p:cNvSpPr/>
              <p:nvPr/>
            </p:nvSpPr>
            <p:spPr bwMode="auto">
              <a:xfrm rot="5400000">
                <a:off x="6870945" y="341403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0" name="Isosceles Triangle 179"/>
              <p:cNvSpPr/>
              <p:nvPr/>
            </p:nvSpPr>
            <p:spPr bwMode="auto">
              <a:xfrm rot="5400000">
                <a:off x="6997691" y="3414032"/>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1" name="Isosceles Triangle 180"/>
              <p:cNvSpPr/>
              <p:nvPr/>
            </p:nvSpPr>
            <p:spPr bwMode="auto">
              <a:xfrm rot="5400000">
                <a:off x="7124437" y="3414033"/>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2" name="Isosceles Triangle 181"/>
              <p:cNvSpPr/>
              <p:nvPr/>
            </p:nvSpPr>
            <p:spPr bwMode="auto">
              <a:xfrm rot="5400000">
                <a:off x="7251183" y="3414034"/>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3" name="Isosceles Triangle 182"/>
              <p:cNvSpPr/>
              <p:nvPr/>
            </p:nvSpPr>
            <p:spPr bwMode="auto">
              <a:xfrm rot="5400000">
                <a:off x="7377929" y="341403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4" name="Isosceles Triangle 183"/>
              <p:cNvSpPr/>
              <p:nvPr/>
            </p:nvSpPr>
            <p:spPr bwMode="auto">
              <a:xfrm rot="5400000">
                <a:off x="7504675" y="3414036"/>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5" name="Isosceles Triangle 184"/>
              <p:cNvSpPr/>
              <p:nvPr/>
            </p:nvSpPr>
            <p:spPr bwMode="auto">
              <a:xfrm rot="5400000">
                <a:off x="7631421" y="3414037"/>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6" name="Isosceles Triangle 185"/>
              <p:cNvSpPr/>
              <p:nvPr/>
            </p:nvSpPr>
            <p:spPr bwMode="auto">
              <a:xfrm rot="5400000">
                <a:off x="7758167" y="341403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7" name="Isosceles Triangle 186"/>
              <p:cNvSpPr/>
              <p:nvPr/>
            </p:nvSpPr>
            <p:spPr bwMode="auto">
              <a:xfrm rot="5400000">
                <a:off x="7884913" y="3414039"/>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8" name="Isosceles Triangle 187"/>
              <p:cNvSpPr/>
              <p:nvPr/>
            </p:nvSpPr>
            <p:spPr bwMode="auto">
              <a:xfrm rot="5400000">
                <a:off x="8011659" y="3414040"/>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89" name="Isosceles Triangle 188"/>
              <p:cNvSpPr/>
              <p:nvPr/>
            </p:nvSpPr>
            <p:spPr bwMode="auto">
              <a:xfrm rot="5400000">
                <a:off x="8138405" y="3414041"/>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0" name="Isosceles Triangle 189"/>
              <p:cNvSpPr/>
              <p:nvPr/>
            </p:nvSpPr>
            <p:spPr bwMode="auto">
              <a:xfrm rot="5400000">
                <a:off x="8265151" y="3414042"/>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1" name="Isosceles Triangle 190"/>
              <p:cNvSpPr/>
              <p:nvPr/>
            </p:nvSpPr>
            <p:spPr bwMode="auto">
              <a:xfrm rot="5400000">
                <a:off x="8391897" y="3414043"/>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2" name="Isosceles Triangle 191"/>
              <p:cNvSpPr/>
              <p:nvPr/>
            </p:nvSpPr>
            <p:spPr bwMode="auto">
              <a:xfrm rot="5400000">
                <a:off x="8518643" y="3414044"/>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3" name="Isosceles Triangle 192"/>
              <p:cNvSpPr/>
              <p:nvPr/>
            </p:nvSpPr>
            <p:spPr bwMode="auto">
              <a:xfrm rot="5400000">
                <a:off x="8645389" y="3414045"/>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4" name="Isosceles Triangle 193"/>
              <p:cNvSpPr/>
              <p:nvPr/>
            </p:nvSpPr>
            <p:spPr bwMode="auto">
              <a:xfrm rot="5400000">
                <a:off x="8772135" y="3414046"/>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5" name="Isosceles Triangle 194"/>
              <p:cNvSpPr/>
              <p:nvPr/>
            </p:nvSpPr>
            <p:spPr bwMode="auto">
              <a:xfrm rot="5400000">
                <a:off x="8898881" y="3414047"/>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sp>
            <p:nvSpPr>
              <p:cNvPr id="196" name="Isosceles Triangle 195"/>
              <p:cNvSpPr/>
              <p:nvPr/>
            </p:nvSpPr>
            <p:spPr bwMode="auto">
              <a:xfrm rot="5400000">
                <a:off x="9025627" y="3414048"/>
                <a:ext cx="59053" cy="50908"/>
              </a:xfrm>
              <a:prstGeom prs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95000"/>
                  </a:lnSpc>
                  <a:spcBef>
                    <a:spcPct val="20000"/>
                  </a:spcBef>
                  <a:spcAft>
                    <a:spcPct val="0"/>
                  </a:spcAft>
                  <a:buClr>
                    <a:schemeClr val="tx1"/>
                  </a:buClr>
                  <a:buSzTx/>
                  <a:buFont typeface="Arial" charset="0"/>
                  <a:buNone/>
                  <a:tabLst/>
                </a:pPr>
                <a:endParaRPr kumimoji="0" lang="en-US" sz="2000" b="0" i="0" u="none" strike="noStrike" cap="none" normalizeH="0" baseline="0">
                  <a:ln>
                    <a:noFill/>
                  </a:ln>
                  <a:solidFill>
                    <a:schemeClr val="tx1"/>
                  </a:solidFill>
                  <a:effectLst/>
                  <a:latin typeface="Arial" charset="0"/>
                </a:endParaRPr>
              </a:p>
            </p:txBody>
          </p:sp>
        </p:gr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11"/>
          <a:stretch/>
        </p:blipFill>
        <p:spPr>
          <a:xfrm>
            <a:off x="6096000" y="868362"/>
            <a:ext cx="2921057" cy="3886200"/>
          </a:xfrm>
          <a:prstGeom prst="rect">
            <a:avLst/>
          </a:prstGeom>
        </p:spPr>
      </p:pic>
      <p:sp>
        <p:nvSpPr>
          <p:cNvPr id="63" name="TextBox 64"/>
          <p:cNvSpPr txBox="1"/>
          <p:nvPr/>
        </p:nvSpPr>
        <p:spPr>
          <a:xfrm>
            <a:off x="564134" y="1868371"/>
            <a:ext cx="5257551" cy="1498600"/>
          </a:xfrm>
          <a:prstGeom prst="rect">
            <a:avLst/>
          </a:prstGeom>
          <a:noFill/>
        </p:spPr>
        <p:txBody>
          <a:bodyPr wrap="square" rtlCol="0" anchor="ctr" anchorCtr="0">
            <a:noAutofit/>
          </a:bodyPr>
          <a:lstStyle/>
          <a:p>
            <a:r>
              <a:rPr lang="es-CL" dirty="0">
                <a:solidFill>
                  <a:schemeClr val="bg1"/>
                </a:solidFill>
              </a:rPr>
              <a:t>La transformación digital es una realidad en todos los sectores convirtiéndose en una necesidad para cualquier Compañía</a:t>
            </a:r>
            <a:br>
              <a:rPr lang="es-CL" dirty="0">
                <a:solidFill>
                  <a:schemeClr val="bg1"/>
                </a:solidFill>
              </a:rPr>
            </a:br>
            <a:endParaRPr lang="es-CL" dirty="0">
              <a:solidFill>
                <a:schemeClr val="bg1"/>
              </a:solidFill>
            </a:endParaRPr>
          </a:p>
          <a:p>
            <a:r>
              <a:rPr lang="es-CL" dirty="0">
                <a:solidFill>
                  <a:schemeClr val="bg1"/>
                </a:solidFill>
              </a:rPr>
              <a:t>No todas las tecnologías son las adecuadas para todos los casos… analice bien cuáles son las adecuadas para su Negocio</a:t>
            </a:r>
            <a:br>
              <a:rPr lang="es-CL" dirty="0">
                <a:solidFill>
                  <a:schemeClr val="bg1"/>
                </a:solidFill>
              </a:rPr>
            </a:br>
            <a:endParaRPr lang="es-CL" dirty="0">
              <a:solidFill>
                <a:schemeClr val="bg1"/>
              </a:solidFill>
            </a:endParaRPr>
          </a:p>
          <a:p>
            <a:r>
              <a:rPr lang="es-CL" dirty="0">
                <a:solidFill>
                  <a:schemeClr val="bg1"/>
                </a:solidFill>
              </a:rPr>
              <a:t>Escoja “</a:t>
            </a:r>
            <a:r>
              <a:rPr lang="es-CL" dirty="0" err="1">
                <a:solidFill>
                  <a:schemeClr val="bg1"/>
                </a:solidFill>
              </a:rPr>
              <a:t>quick-wins</a:t>
            </a:r>
            <a:r>
              <a:rPr lang="es-CL" dirty="0">
                <a:solidFill>
                  <a:schemeClr val="bg1"/>
                </a:solidFill>
              </a:rPr>
              <a:t>”</a:t>
            </a:r>
            <a:br>
              <a:rPr lang="es-CL" dirty="0">
                <a:solidFill>
                  <a:schemeClr val="bg1"/>
                </a:solidFill>
              </a:rPr>
            </a:br>
            <a:endParaRPr lang="es-CL" dirty="0">
              <a:solidFill>
                <a:schemeClr val="bg1"/>
              </a:solidFill>
            </a:endParaRPr>
          </a:p>
          <a:p>
            <a:r>
              <a:rPr lang="es-CL" dirty="0">
                <a:solidFill>
                  <a:schemeClr val="bg1"/>
                </a:solidFill>
              </a:rPr>
              <a:t>Ponga foco en lo que aporta valor a sus Clientes</a:t>
            </a:r>
          </a:p>
        </p:txBody>
      </p:sp>
    </p:spTree>
    <p:extLst>
      <p:ext uri="{BB962C8B-B14F-4D97-AF65-F5344CB8AC3E}">
        <p14:creationId xmlns:p14="http://schemas.microsoft.com/office/powerpoint/2010/main" val="37041803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1000"/>
                                        <p:tgtEl>
                                          <p:spTgt spid="61"/>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0" presetClass="entr" presetSubtype="0" fill="hold" nodeType="with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par>
                          <p:cTn id="14" fill="hold">
                            <p:stCondLst>
                              <p:cond delay="3000"/>
                            </p:stCondLst>
                            <p:childTnLst>
                              <p:par>
                                <p:cTn id="15" presetID="10" presetClass="entr" presetSubtype="0" fill="hold" grpId="0" nodeType="afterEffect">
                                  <p:stCondLst>
                                    <p:cond delay="200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fade">
                                      <p:cBhvr>
                                        <p:cTn id="22" dur="500"/>
                                        <p:tgtEl>
                                          <p:spTgt spid="6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xEl>
                                              <p:pRg st="1" end="1"/>
                                            </p:txEl>
                                          </p:spTgt>
                                        </p:tgtEl>
                                        <p:attrNameLst>
                                          <p:attrName>style.visibility</p:attrName>
                                        </p:attrNameLst>
                                      </p:cBhvr>
                                      <p:to>
                                        <p:strVal val="visible"/>
                                      </p:to>
                                    </p:set>
                                    <p:animEffect transition="in" filter="fade">
                                      <p:cBhvr>
                                        <p:cTn id="27" dur="500"/>
                                        <p:tgtEl>
                                          <p:spTgt spid="6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xEl>
                                              <p:pRg st="2" end="2"/>
                                            </p:txEl>
                                          </p:spTgt>
                                        </p:tgtEl>
                                        <p:attrNameLst>
                                          <p:attrName>style.visibility</p:attrName>
                                        </p:attrNameLst>
                                      </p:cBhvr>
                                      <p:to>
                                        <p:strVal val="visible"/>
                                      </p:to>
                                    </p:set>
                                    <p:animEffect transition="in" filter="fade">
                                      <p:cBhvr>
                                        <p:cTn id="32" dur="500"/>
                                        <p:tgtEl>
                                          <p:spTgt spid="6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
                                            <p:txEl>
                                              <p:pRg st="3" end="3"/>
                                            </p:txEl>
                                          </p:spTgt>
                                        </p:tgtEl>
                                        <p:attrNameLst>
                                          <p:attrName>style.visibility</p:attrName>
                                        </p:attrNameLst>
                                      </p:cBhvr>
                                      <p:to>
                                        <p:strVal val="visible"/>
                                      </p:to>
                                    </p:set>
                                    <p:animEffect transition="in" filter="fade">
                                      <p:cBhvr>
                                        <p:cTn id="37"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427956" y="2127823"/>
            <a:ext cx="2934268" cy="830997"/>
          </a:xfrm>
          <a:prstGeom prst="rect">
            <a:avLst/>
          </a:prstGeom>
          <a:noFill/>
        </p:spPr>
        <p:txBody>
          <a:bodyPr wrap="square" rtlCol="0">
            <a:spAutoFit/>
          </a:bodyPr>
          <a:lstStyle>
            <a:defPPr>
              <a:defRPr lang="en-US"/>
            </a:defPPr>
            <a:lvl1pPr>
              <a:defRPr sz="2400" i="1">
                <a:solidFill>
                  <a:schemeClr val="bg1"/>
                </a:solidFill>
              </a:defRPr>
            </a:lvl1pPr>
          </a:lstStyle>
          <a:p>
            <a:r>
              <a:rPr lang="es-CL" dirty="0">
                <a:solidFill>
                  <a:srgbClr val="FFFFFF"/>
                </a:solidFill>
              </a:rPr>
              <a:t>Riesgos a tomar en cuenta</a:t>
            </a:r>
          </a:p>
        </p:txBody>
      </p:sp>
    </p:spTree>
    <p:extLst>
      <p:ext uri="{BB962C8B-B14F-4D97-AF65-F5344CB8AC3E}">
        <p14:creationId xmlns:p14="http://schemas.microsoft.com/office/powerpoint/2010/main" val="242211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39 Flecha arriba"/>
          <p:cNvSpPr/>
          <p:nvPr/>
        </p:nvSpPr>
        <p:spPr>
          <a:xfrm>
            <a:off x="8770234" y="849780"/>
            <a:ext cx="307025" cy="4193684"/>
          </a:xfrm>
          <a:prstGeom prst="upArrow">
            <a:avLst>
              <a:gd name="adj1" fmla="val 50000"/>
              <a:gd name="adj2" fmla="val 826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4" name="3 Título"/>
          <p:cNvSpPr>
            <a:spLocks noGrp="1"/>
          </p:cNvSpPr>
          <p:nvPr>
            <p:ph type="title"/>
          </p:nvPr>
        </p:nvSpPr>
        <p:spPr>
          <a:xfrm>
            <a:off x="333723" y="1"/>
            <a:ext cx="7919627" cy="994172"/>
          </a:xfrm>
        </p:spPr>
        <p:txBody>
          <a:bodyPr/>
          <a:lstStyle/>
          <a:p>
            <a:r>
              <a:rPr lang="es-PE" sz="2800" dirty="0" err="1"/>
              <a:t>Iron</a:t>
            </a:r>
            <a:r>
              <a:rPr lang="es-PE" sz="2800" dirty="0"/>
              <a:t> Mountain Transformación Digital </a:t>
            </a:r>
            <a:r>
              <a:rPr lang="es-PE" sz="2800" dirty="0" err="1"/>
              <a:t>roadmap</a:t>
            </a:r>
            <a:endParaRPr lang="es-PE" sz="2800" dirty="0"/>
          </a:p>
        </p:txBody>
      </p:sp>
      <p:sp>
        <p:nvSpPr>
          <p:cNvPr id="14" name="13 Trapecio"/>
          <p:cNvSpPr/>
          <p:nvPr/>
        </p:nvSpPr>
        <p:spPr>
          <a:xfrm>
            <a:off x="471066" y="3481364"/>
            <a:ext cx="3352800" cy="730250"/>
          </a:xfrm>
          <a:prstGeom prst="trapezoid">
            <a:avLst>
              <a:gd name="adj" fmla="val 53156"/>
            </a:avLst>
          </a:prstGeom>
          <a:solidFill>
            <a:schemeClr val="bg1"/>
          </a:solidFill>
          <a:ln w="34925" cap="rn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15" name="14 Trapecio"/>
          <p:cNvSpPr/>
          <p:nvPr/>
        </p:nvSpPr>
        <p:spPr>
          <a:xfrm>
            <a:off x="874291" y="2651078"/>
            <a:ext cx="2508250" cy="730250"/>
          </a:xfrm>
          <a:prstGeom prst="trapezoid">
            <a:avLst>
              <a:gd name="adj" fmla="val 53156"/>
            </a:avLst>
          </a:prstGeom>
          <a:solidFill>
            <a:schemeClr val="bg1"/>
          </a:solidFill>
          <a:ln w="34925" cap="rn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16" name="15 Trapecio"/>
          <p:cNvSpPr/>
          <p:nvPr/>
        </p:nvSpPr>
        <p:spPr>
          <a:xfrm>
            <a:off x="1302916" y="1824014"/>
            <a:ext cx="1701800" cy="730250"/>
          </a:xfrm>
          <a:prstGeom prst="trapezoid">
            <a:avLst>
              <a:gd name="adj" fmla="val 53156"/>
            </a:avLst>
          </a:prstGeom>
          <a:solidFill>
            <a:schemeClr val="bg1"/>
          </a:solidFill>
          <a:ln w="34925" cap="rn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17" name="16 Trapecio"/>
          <p:cNvSpPr/>
          <p:nvPr/>
        </p:nvSpPr>
        <p:spPr>
          <a:xfrm>
            <a:off x="1715666" y="974678"/>
            <a:ext cx="825500" cy="730250"/>
          </a:xfrm>
          <a:prstGeom prst="trapezoid">
            <a:avLst>
              <a:gd name="adj" fmla="val 53156"/>
            </a:avLst>
          </a:prstGeom>
          <a:solidFill>
            <a:schemeClr val="bg1"/>
          </a:solidFill>
          <a:ln w="34925" cap="rn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18" name="17 Trapecio"/>
          <p:cNvSpPr/>
          <p:nvPr/>
        </p:nvSpPr>
        <p:spPr>
          <a:xfrm>
            <a:off x="67841" y="4313214"/>
            <a:ext cx="4159250" cy="730250"/>
          </a:xfrm>
          <a:prstGeom prst="trapezoid">
            <a:avLst>
              <a:gd name="adj" fmla="val 53156"/>
            </a:avLst>
          </a:prstGeom>
          <a:solidFill>
            <a:schemeClr val="bg1"/>
          </a:solidFill>
          <a:ln w="34925" cap="rnd">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cxnSp>
        <p:nvCxnSpPr>
          <p:cNvPr id="22" name="21 Conector recto de flecha"/>
          <p:cNvCxnSpPr/>
          <p:nvPr/>
        </p:nvCxnSpPr>
        <p:spPr>
          <a:xfrm flipV="1">
            <a:off x="1166" y="994175"/>
            <a:ext cx="1809750" cy="3533375"/>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pic>
        <p:nvPicPr>
          <p:cNvPr id="25"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7042" y="4349820"/>
            <a:ext cx="657038" cy="657038"/>
          </a:xfrm>
          <a:prstGeom prst="rect">
            <a:avLst/>
          </a:prstGeom>
        </p:spPr>
      </p:pic>
      <p:pic>
        <p:nvPicPr>
          <p:cNvPr id="26"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916" y="3532114"/>
            <a:ext cx="628750" cy="628750"/>
          </a:xfrm>
          <a:prstGeom prst="rect">
            <a:avLst/>
          </a:prstGeom>
        </p:spPr>
      </p:pic>
      <p:pic>
        <p:nvPicPr>
          <p:cNvPr id="27"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5866" y="2681660"/>
            <a:ext cx="639390" cy="639390"/>
          </a:xfrm>
          <a:prstGeom prst="rect">
            <a:avLst/>
          </a:prstGeom>
        </p:spPr>
      </p:pic>
      <p:pic>
        <p:nvPicPr>
          <p:cNvPr id="28"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529" y="1966405"/>
            <a:ext cx="541874" cy="445467"/>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6306" y="1215208"/>
            <a:ext cx="457970" cy="45797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14 CuadroTexto"/>
          <p:cNvSpPr txBox="1"/>
          <p:nvPr/>
        </p:nvSpPr>
        <p:spPr>
          <a:xfrm>
            <a:off x="4227091" y="4480586"/>
            <a:ext cx="3247697" cy="300082"/>
          </a:xfrm>
          <a:prstGeom prst="rect">
            <a:avLst/>
          </a:prstGeom>
          <a:noFill/>
        </p:spPr>
        <p:txBody>
          <a:bodyPr wrap="square" rtlCol="0">
            <a:spAutoFit/>
          </a:bodyPr>
          <a:lstStyle/>
          <a:p>
            <a:r>
              <a:rPr lang="en-US" sz="1350" dirty="0" err="1">
                <a:solidFill>
                  <a:srgbClr val="002060"/>
                </a:solidFill>
              </a:rPr>
              <a:t>Custodia</a:t>
            </a:r>
            <a:r>
              <a:rPr lang="en-US" sz="1350" dirty="0">
                <a:solidFill>
                  <a:srgbClr val="002060"/>
                </a:solidFill>
              </a:rPr>
              <a:t> </a:t>
            </a:r>
            <a:r>
              <a:rPr lang="en-US" sz="1350" dirty="0" err="1">
                <a:solidFill>
                  <a:srgbClr val="002060"/>
                </a:solidFill>
              </a:rPr>
              <a:t>Física</a:t>
            </a:r>
            <a:r>
              <a:rPr lang="en-US" sz="1350" dirty="0">
                <a:solidFill>
                  <a:srgbClr val="002060"/>
                </a:solidFill>
              </a:rPr>
              <a:t> de </a:t>
            </a:r>
            <a:r>
              <a:rPr lang="en-US" sz="1350" dirty="0" err="1">
                <a:solidFill>
                  <a:srgbClr val="002060"/>
                </a:solidFill>
              </a:rPr>
              <a:t>Documentos</a:t>
            </a:r>
            <a:endParaRPr lang="en-US" sz="1350" dirty="0">
              <a:solidFill>
                <a:srgbClr val="002060"/>
              </a:solidFill>
            </a:endParaRPr>
          </a:p>
        </p:txBody>
      </p:sp>
      <p:sp>
        <p:nvSpPr>
          <p:cNvPr id="31" name="20 CuadroTexto"/>
          <p:cNvSpPr txBox="1"/>
          <p:nvPr/>
        </p:nvSpPr>
        <p:spPr>
          <a:xfrm>
            <a:off x="3823866" y="3696448"/>
            <a:ext cx="3831358" cy="300082"/>
          </a:xfrm>
          <a:prstGeom prst="rect">
            <a:avLst/>
          </a:prstGeom>
          <a:noFill/>
        </p:spPr>
        <p:txBody>
          <a:bodyPr wrap="square" rtlCol="0">
            <a:spAutoFit/>
          </a:bodyPr>
          <a:lstStyle/>
          <a:p>
            <a:r>
              <a:rPr lang="en-US" sz="1350" dirty="0" err="1">
                <a:solidFill>
                  <a:srgbClr val="002060"/>
                </a:solidFill>
              </a:rPr>
              <a:t>Gestión</a:t>
            </a:r>
            <a:r>
              <a:rPr lang="en-US" sz="1350" dirty="0">
                <a:solidFill>
                  <a:srgbClr val="002060"/>
                </a:solidFill>
              </a:rPr>
              <a:t> </a:t>
            </a:r>
            <a:r>
              <a:rPr lang="en-US" sz="1350" dirty="0" err="1">
                <a:solidFill>
                  <a:srgbClr val="002060"/>
                </a:solidFill>
              </a:rPr>
              <a:t>Física</a:t>
            </a:r>
            <a:r>
              <a:rPr lang="en-US" sz="1350" dirty="0">
                <a:solidFill>
                  <a:srgbClr val="002060"/>
                </a:solidFill>
              </a:rPr>
              <a:t> de </a:t>
            </a:r>
            <a:r>
              <a:rPr lang="en-US" sz="1350" dirty="0" err="1">
                <a:solidFill>
                  <a:srgbClr val="002060"/>
                </a:solidFill>
              </a:rPr>
              <a:t>Documentos</a:t>
            </a:r>
            <a:r>
              <a:rPr lang="en-US" sz="1350" dirty="0">
                <a:solidFill>
                  <a:srgbClr val="002060"/>
                </a:solidFill>
              </a:rPr>
              <a:t> (RM)</a:t>
            </a:r>
          </a:p>
        </p:txBody>
      </p:sp>
      <p:sp>
        <p:nvSpPr>
          <p:cNvPr id="32" name="21 CuadroTexto"/>
          <p:cNvSpPr txBox="1"/>
          <p:nvPr/>
        </p:nvSpPr>
        <p:spPr>
          <a:xfrm>
            <a:off x="3382541" y="2851314"/>
            <a:ext cx="3751091" cy="300082"/>
          </a:xfrm>
          <a:prstGeom prst="rect">
            <a:avLst/>
          </a:prstGeom>
          <a:noFill/>
        </p:spPr>
        <p:txBody>
          <a:bodyPr wrap="square" rtlCol="0">
            <a:spAutoFit/>
          </a:bodyPr>
          <a:lstStyle/>
          <a:p>
            <a:r>
              <a:rPr lang="en-US" sz="1350" dirty="0" err="1">
                <a:solidFill>
                  <a:srgbClr val="002060"/>
                </a:solidFill>
              </a:rPr>
              <a:t>Soluciones</a:t>
            </a:r>
            <a:r>
              <a:rPr lang="en-US" sz="1350" dirty="0">
                <a:solidFill>
                  <a:srgbClr val="002060"/>
                </a:solidFill>
              </a:rPr>
              <a:t> </a:t>
            </a:r>
            <a:r>
              <a:rPr lang="en-US" sz="1350" dirty="0" err="1">
                <a:solidFill>
                  <a:srgbClr val="002060"/>
                </a:solidFill>
              </a:rPr>
              <a:t>Digitales</a:t>
            </a:r>
            <a:r>
              <a:rPr lang="en-US" sz="1350" dirty="0">
                <a:solidFill>
                  <a:srgbClr val="002060"/>
                </a:solidFill>
              </a:rPr>
              <a:t> (Scan to Store)</a:t>
            </a:r>
          </a:p>
        </p:txBody>
      </p:sp>
      <p:sp>
        <p:nvSpPr>
          <p:cNvPr id="33" name="22 CuadroTexto"/>
          <p:cNvSpPr txBox="1"/>
          <p:nvPr/>
        </p:nvSpPr>
        <p:spPr>
          <a:xfrm>
            <a:off x="2911280" y="1892123"/>
            <a:ext cx="4806950" cy="507831"/>
          </a:xfrm>
          <a:prstGeom prst="rect">
            <a:avLst/>
          </a:prstGeom>
          <a:noFill/>
        </p:spPr>
        <p:txBody>
          <a:bodyPr wrap="square" rtlCol="0">
            <a:spAutoFit/>
          </a:bodyPr>
          <a:lstStyle/>
          <a:p>
            <a:r>
              <a:rPr lang="en-US" sz="1350" dirty="0">
                <a:solidFill>
                  <a:srgbClr val="002060"/>
                </a:solidFill>
              </a:rPr>
              <a:t>Business </a:t>
            </a:r>
            <a:r>
              <a:rPr lang="en-US" sz="1350" dirty="0">
                <a:solidFill>
                  <a:srgbClr val="0E3B5E"/>
                </a:solidFill>
              </a:rPr>
              <a:t>Process</a:t>
            </a:r>
            <a:r>
              <a:rPr lang="en-US" sz="1350" dirty="0">
                <a:solidFill>
                  <a:srgbClr val="002060"/>
                </a:solidFill>
              </a:rPr>
              <a:t> Management (BPM), Workflow Automation &amp; Enterprise content Management (ECM)</a:t>
            </a:r>
          </a:p>
        </p:txBody>
      </p:sp>
      <p:sp>
        <p:nvSpPr>
          <p:cNvPr id="34" name="Rectángulo 7"/>
          <p:cNvSpPr/>
          <p:nvPr/>
        </p:nvSpPr>
        <p:spPr>
          <a:xfrm>
            <a:off x="2560798" y="1085887"/>
            <a:ext cx="4784726" cy="507831"/>
          </a:xfrm>
          <a:prstGeom prst="rect">
            <a:avLst/>
          </a:prstGeom>
          <a:noFill/>
        </p:spPr>
        <p:txBody>
          <a:bodyPr wrap="square" rtlCol="0">
            <a:spAutoFit/>
          </a:bodyPr>
          <a:lstStyle/>
          <a:p>
            <a:r>
              <a:rPr lang="en-US" sz="1350" dirty="0">
                <a:solidFill>
                  <a:srgbClr val="002060"/>
                </a:solidFill>
              </a:rPr>
              <a:t>Iron Mountain </a:t>
            </a:r>
            <a:r>
              <a:rPr lang="en-US" sz="1350" dirty="0" err="1">
                <a:solidFill>
                  <a:srgbClr val="002060"/>
                </a:solidFill>
              </a:rPr>
              <a:t>InSight</a:t>
            </a:r>
            <a:r>
              <a:rPr lang="en-US" sz="1350" dirty="0">
                <a:solidFill>
                  <a:srgbClr val="002060"/>
                </a:solidFill>
              </a:rPr>
              <a:t>, </a:t>
            </a:r>
            <a:r>
              <a:rPr lang="en-US" sz="1350" dirty="0" err="1">
                <a:solidFill>
                  <a:srgbClr val="002060"/>
                </a:solidFill>
              </a:rPr>
              <a:t>Inteligencia</a:t>
            </a:r>
            <a:r>
              <a:rPr lang="en-US" sz="1350" dirty="0">
                <a:solidFill>
                  <a:srgbClr val="002060"/>
                </a:solidFill>
              </a:rPr>
              <a:t> Artificial (AI), Analytics  y Machine Learning (ML)</a:t>
            </a:r>
          </a:p>
        </p:txBody>
      </p:sp>
      <p:sp>
        <p:nvSpPr>
          <p:cNvPr id="35" name="34 CuadroTexto"/>
          <p:cNvSpPr txBox="1"/>
          <p:nvPr/>
        </p:nvSpPr>
        <p:spPr>
          <a:xfrm>
            <a:off x="7515438" y="4540933"/>
            <a:ext cx="1478158" cy="510778"/>
          </a:xfrm>
          <a:prstGeom prst="roundRect">
            <a:avLst/>
          </a:prstGeom>
          <a:solidFill>
            <a:srgbClr val="1B75BC"/>
          </a:solidFill>
        </p:spPr>
        <p:txBody>
          <a:bodyPr wrap="square" rtlCol="0">
            <a:spAutoFit/>
          </a:bodyPr>
          <a:lstStyle/>
          <a:p>
            <a:pPr algn="ctr"/>
            <a:r>
              <a:rPr lang="es-MX" sz="1200" b="1" dirty="0">
                <a:solidFill>
                  <a:srgbClr val="FFFFFF"/>
                </a:solidFill>
              </a:rPr>
              <a:t>Guardar y ubicar tu información</a:t>
            </a:r>
            <a:endParaRPr lang="es-PE" sz="1200" b="1" dirty="0">
              <a:solidFill>
                <a:srgbClr val="FFFFFF"/>
              </a:solidFill>
            </a:endParaRPr>
          </a:p>
        </p:txBody>
      </p:sp>
      <p:sp>
        <p:nvSpPr>
          <p:cNvPr id="36" name="35 CuadroTexto"/>
          <p:cNvSpPr txBox="1"/>
          <p:nvPr/>
        </p:nvSpPr>
        <p:spPr>
          <a:xfrm>
            <a:off x="7548808" y="1450383"/>
            <a:ext cx="1438113" cy="510778"/>
          </a:xfrm>
          <a:prstGeom prst="roundRect">
            <a:avLst/>
          </a:prstGeom>
          <a:solidFill>
            <a:srgbClr val="1B75BC"/>
          </a:solidFill>
        </p:spPr>
        <p:txBody>
          <a:bodyPr wrap="square" rtlCol="0">
            <a:spAutoFit/>
          </a:bodyPr>
          <a:lstStyle>
            <a:defPPr>
              <a:defRPr lang="en-US"/>
            </a:defPPr>
            <a:lvl1pPr algn="ctr">
              <a:defRPr sz="1200" b="1">
                <a:solidFill>
                  <a:schemeClr val="bg2"/>
                </a:solidFill>
              </a:defRPr>
            </a:lvl1pPr>
          </a:lstStyle>
          <a:p>
            <a:r>
              <a:rPr lang="es-MX" dirty="0">
                <a:solidFill>
                  <a:srgbClr val="FFFFFF"/>
                </a:solidFill>
              </a:rPr>
              <a:t>Trabajar con tu información</a:t>
            </a:r>
            <a:endParaRPr lang="es-PE" dirty="0">
              <a:solidFill>
                <a:srgbClr val="FFFFFF"/>
              </a:solidFill>
            </a:endParaRPr>
          </a:p>
        </p:txBody>
      </p:sp>
      <p:sp>
        <p:nvSpPr>
          <p:cNvPr id="37" name="36 CuadroTexto"/>
          <p:cNvSpPr txBox="1"/>
          <p:nvPr/>
        </p:nvSpPr>
        <p:spPr>
          <a:xfrm>
            <a:off x="7494810" y="2958291"/>
            <a:ext cx="1481576" cy="510778"/>
          </a:xfrm>
          <a:prstGeom prst="roundRect">
            <a:avLst/>
          </a:prstGeom>
          <a:solidFill>
            <a:srgbClr val="1B75BC"/>
          </a:solidFill>
        </p:spPr>
        <p:txBody>
          <a:bodyPr wrap="square" rtlCol="0">
            <a:spAutoFit/>
          </a:bodyPr>
          <a:lstStyle>
            <a:defPPr>
              <a:defRPr lang="en-US"/>
            </a:defPPr>
            <a:lvl1pPr algn="ctr">
              <a:defRPr sz="1200" b="1">
                <a:solidFill>
                  <a:schemeClr val="bg2"/>
                </a:solidFill>
              </a:defRPr>
            </a:lvl1pPr>
          </a:lstStyle>
          <a:p>
            <a:r>
              <a:rPr lang="es-MX" dirty="0">
                <a:solidFill>
                  <a:srgbClr val="FFFFFF"/>
                </a:solidFill>
              </a:rPr>
              <a:t>Debemos cuidar tu Información</a:t>
            </a:r>
            <a:endParaRPr lang="es-PE" dirty="0">
              <a:solidFill>
                <a:srgbClr val="FFFFFF"/>
              </a:solidFill>
            </a:endParaRPr>
          </a:p>
        </p:txBody>
      </p:sp>
    </p:spTree>
    <p:extLst>
      <p:ext uri="{BB962C8B-B14F-4D97-AF65-F5344CB8AC3E}">
        <p14:creationId xmlns:p14="http://schemas.microsoft.com/office/powerpoint/2010/main" val="23889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1000"/>
                                        <p:tgtEl>
                                          <p:spTgt spid="40"/>
                                        </p:tgtEl>
                                      </p:cBhvr>
                                    </p:animEffect>
                                    <p:anim calcmode="lin" valueType="num">
                                      <p:cBhvr>
                                        <p:cTn id="58" dur="1000" fill="hold"/>
                                        <p:tgtEl>
                                          <p:spTgt spid="40"/>
                                        </p:tgtEl>
                                        <p:attrNameLst>
                                          <p:attrName>ppt_x</p:attrName>
                                        </p:attrNameLst>
                                      </p:cBhvr>
                                      <p:tavLst>
                                        <p:tav tm="0">
                                          <p:val>
                                            <p:strVal val="#ppt_x"/>
                                          </p:val>
                                        </p:tav>
                                        <p:tav tm="100000">
                                          <p:val>
                                            <p:strVal val="#ppt_x"/>
                                          </p:val>
                                        </p:tav>
                                      </p:tavLst>
                                    </p:anim>
                                    <p:anim calcmode="lin" valueType="num">
                                      <p:cBhvr>
                                        <p:cTn id="59" dur="1000" fill="hold"/>
                                        <p:tgtEl>
                                          <p:spTgt spid="4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4" grpId="0" animBg="1"/>
      <p:bldP spid="15" grpId="0" animBg="1"/>
      <p:bldP spid="16" grpId="0" animBg="1"/>
      <p:bldP spid="17" grpId="0" animBg="1"/>
      <p:bldP spid="18" grpId="0" animBg="1"/>
      <p:bldP spid="30" grpId="0"/>
      <p:bldP spid="31" grpId="0"/>
      <p:bldP spid="32" grpId="0"/>
      <p:bldP spid="33" grpId="0"/>
      <p:bldP spid="34" grpId="0"/>
      <p:bldP spid="35" grpId="0" animBg="1"/>
      <p:bldP spid="36" grpId="0" animBg="1"/>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
            <a:ext cx="9049109" cy="755072"/>
          </a:xfrm>
        </p:spPr>
        <p:txBody>
          <a:bodyPr/>
          <a:lstStyle/>
          <a:p>
            <a:pPr marL="360363" fontAlgn="base">
              <a:spcAft>
                <a:spcPct val="0"/>
              </a:spcAft>
            </a:pPr>
            <a:r>
              <a:rPr lang="es-PE" sz="2800" dirty="0"/>
              <a:t>Gestión del Riesgo – Cuidamos tu Información</a:t>
            </a:r>
          </a:p>
        </p:txBody>
      </p:sp>
      <p:pic>
        <p:nvPicPr>
          <p:cNvPr id="6" name="Picture 4" descr="http://itfutures.edu.au/wp-content/uploads/certified.png"/>
          <p:cNvPicPr>
            <a:picLocks noChangeAspect="1" noChangeArrowheads="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137" y="4019073"/>
            <a:ext cx="1120973" cy="90649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15 Grupo"/>
          <p:cNvGrpSpPr/>
          <p:nvPr/>
        </p:nvGrpSpPr>
        <p:grpSpPr>
          <a:xfrm>
            <a:off x="1813836" y="3558484"/>
            <a:ext cx="6593108" cy="921178"/>
            <a:chOff x="1931685" y="3558484"/>
            <a:chExt cx="6593108" cy="921178"/>
          </a:xfrm>
        </p:grpSpPr>
        <p:grpSp>
          <p:nvGrpSpPr>
            <p:cNvPr id="29" name="28 Grupo"/>
            <p:cNvGrpSpPr/>
            <p:nvPr/>
          </p:nvGrpSpPr>
          <p:grpSpPr>
            <a:xfrm>
              <a:off x="1931685" y="3699337"/>
              <a:ext cx="1065372" cy="639471"/>
              <a:chOff x="270614" y="189616"/>
              <a:chExt cx="1065372" cy="639471"/>
            </a:xfrm>
          </p:grpSpPr>
          <p:sp>
            <p:nvSpPr>
              <p:cNvPr id="30" name="29 Rectángulo redondeado"/>
              <p:cNvSpPr/>
              <p:nvPr/>
            </p:nvSpPr>
            <p:spPr>
              <a:xfrm>
                <a:off x="270614" y="189616"/>
                <a:ext cx="1065372" cy="639471"/>
              </a:xfrm>
              <a:prstGeom prst="roundRect">
                <a:avLst>
                  <a:gd name="adj" fmla="val 10000"/>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30 Rectángulo"/>
              <p:cNvSpPr/>
              <p:nvPr/>
            </p:nvSpPr>
            <p:spPr>
              <a:xfrm>
                <a:off x="289343" y="208345"/>
                <a:ext cx="1027914" cy="6020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s-PE" sz="2800" dirty="0">
                    <a:solidFill>
                      <a:srgbClr val="FFFFFF"/>
                    </a:solidFill>
                  </a:rPr>
                  <a:t>  </a:t>
                </a:r>
              </a:p>
            </p:txBody>
          </p:sp>
        </p:grpSp>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792" y="3720868"/>
              <a:ext cx="1141434" cy="59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116" y="3558484"/>
              <a:ext cx="1177136" cy="92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33 Grupo"/>
            <p:cNvGrpSpPr/>
            <p:nvPr/>
          </p:nvGrpSpPr>
          <p:grpSpPr>
            <a:xfrm>
              <a:off x="6650526" y="3594532"/>
              <a:ext cx="1874267" cy="849081"/>
              <a:chOff x="4420847" y="21743"/>
              <a:chExt cx="2061825" cy="975216"/>
            </a:xfrm>
          </p:grpSpPr>
          <p:sp>
            <p:nvSpPr>
              <p:cNvPr id="35" name="34 Rectángulo redondeado"/>
              <p:cNvSpPr/>
              <p:nvPr/>
            </p:nvSpPr>
            <p:spPr>
              <a:xfrm>
                <a:off x="4420847" y="21743"/>
                <a:ext cx="2061825" cy="975216"/>
              </a:xfrm>
              <a:prstGeom prst="roundRect">
                <a:avLst>
                  <a:gd name="adj" fmla="val 10000"/>
                </a:avLst>
              </a:prstGeom>
              <a:solidFill>
                <a:schemeClr val="bg1"/>
              </a:solidFill>
              <a:ln w="28575">
                <a:solidFill>
                  <a:srgbClr val="CADB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35 Rectángulo"/>
              <p:cNvSpPr/>
              <p:nvPr/>
            </p:nvSpPr>
            <p:spPr>
              <a:xfrm>
                <a:off x="4449410" y="50306"/>
                <a:ext cx="1936534" cy="9180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PE" sz="2400" dirty="0">
                    <a:solidFill>
                      <a:srgbClr val="0A2C46"/>
                    </a:solidFill>
                  </a:rPr>
                  <a:t>Seguridad</a:t>
                </a:r>
                <a:endParaRPr lang="es-PE" sz="3000" dirty="0">
                  <a:solidFill>
                    <a:srgbClr val="0A2C46"/>
                  </a:solidFill>
                </a:endParaRPr>
              </a:p>
            </p:txBody>
          </p:sp>
        </p:grpSp>
      </p:grpSp>
      <p:grpSp>
        <p:nvGrpSpPr>
          <p:cNvPr id="3" name="2 Grupo"/>
          <p:cNvGrpSpPr/>
          <p:nvPr/>
        </p:nvGrpSpPr>
        <p:grpSpPr>
          <a:xfrm>
            <a:off x="428174" y="1176465"/>
            <a:ext cx="8008690" cy="827890"/>
            <a:chOff x="428174" y="1176465"/>
            <a:chExt cx="8008690" cy="827890"/>
          </a:xfrm>
        </p:grpSpPr>
        <p:grpSp>
          <p:nvGrpSpPr>
            <p:cNvPr id="13" name="12 Grupo"/>
            <p:cNvGrpSpPr/>
            <p:nvPr/>
          </p:nvGrpSpPr>
          <p:grpSpPr>
            <a:xfrm>
              <a:off x="428174" y="1176465"/>
              <a:ext cx="8008690" cy="827890"/>
              <a:chOff x="428174" y="1176465"/>
              <a:chExt cx="8008690" cy="827890"/>
            </a:xfrm>
          </p:grpSpPr>
          <p:pic>
            <p:nvPicPr>
              <p:cNvPr id="14" name="Picture 2" descr="https://encrypted-tbn1.gstatic.com/images?q=tbn:ANd9GcS8vso7LdAr2batTkKj6dI3YgFaVSpEOBtQ98g_QAFWZc2H-f1i"/>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52018" y="1278068"/>
                <a:ext cx="1039192" cy="6246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174" y="1199836"/>
                <a:ext cx="768179" cy="7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9482" y="1285609"/>
                <a:ext cx="986972"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2933" y="1176465"/>
                <a:ext cx="1274353" cy="82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1389" y="1197504"/>
                <a:ext cx="1895475"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2456" y="133283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1 Grupo"/>
          <p:cNvGrpSpPr/>
          <p:nvPr/>
        </p:nvGrpSpPr>
        <p:grpSpPr>
          <a:xfrm>
            <a:off x="883444" y="2393805"/>
            <a:ext cx="7523500" cy="789761"/>
            <a:chOff x="883444" y="2393805"/>
            <a:chExt cx="7523500" cy="789761"/>
          </a:xfrm>
        </p:grpSpPr>
        <p:grpSp>
          <p:nvGrpSpPr>
            <p:cNvPr id="15" name="14 Grupo"/>
            <p:cNvGrpSpPr/>
            <p:nvPr/>
          </p:nvGrpSpPr>
          <p:grpSpPr>
            <a:xfrm>
              <a:off x="1848756" y="2393805"/>
              <a:ext cx="6558188" cy="789761"/>
              <a:chOff x="1878676" y="2393805"/>
              <a:chExt cx="6558188" cy="789761"/>
            </a:xfrm>
          </p:grpSpPr>
          <p:sp>
            <p:nvSpPr>
              <p:cNvPr id="24" name="23 Rectángulo"/>
              <p:cNvSpPr/>
              <p:nvPr/>
            </p:nvSpPr>
            <p:spPr>
              <a:xfrm>
                <a:off x="1878676" y="2580197"/>
                <a:ext cx="1093859" cy="416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s-PE" sz="1900" dirty="0">
                    <a:solidFill>
                      <a:srgbClr val="FFFFFF"/>
                    </a:solidFill>
                  </a:rPr>
                  <a:t> </a:t>
                </a:r>
              </a:p>
            </p:txBody>
          </p:sp>
          <p:grpSp>
            <p:nvGrpSpPr>
              <p:cNvPr id="25" name="24 Grupo"/>
              <p:cNvGrpSpPr/>
              <p:nvPr/>
            </p:nvGrpSpPr>
            <p:grpSpPr>
              <a:xfrm>
                <a:off x="6629318" y="2393805"/>
                <a:ext cx="1807546" cy="789761"/>
                <a:chOff x="4156921" y="70019"/>
                <a:chExt cx="2193396" cy="878665"/>
              </a:xfrm>
            </p:grpSpPr>
            <p:sp>
              <p:nvSpPr>
                <p:cNvPr id="26" name="25 Rectángulo redondeado"/>
                <p:cNvSpPr/>
                <p:nvPr/>
              </p:nvSpPr>
              <p:spPr>
                <a:xfrm>
                  <a:off x="4156921" y="70019"/>
                  <a:ext cx="2193396" cy="878665"/>
                </a:xfrm>
                <a:prstGeom prst="roundRect">
                  <a:avLst>
                    <a:gd name="adj" fmla="val 10000"/>
                  </a:avLst>
                </a:prstGeom>
                <a:solidFill>
                  <a:schemeClr val="bg1"/>
                </a:solidFill>
                <a:ln w="28575">
                  <a:solidFill>
                    <a:srgbClr val="F7941E"/>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26 Rectángulo"/>
                <p:cNvSpPr/>
                <p:nvPr/>
              </p:nvSpPr>
              <p:spPr>
                <a:xfrm>
                  <a:off x="4182656" y="95754"/>
                  <a:ext cx="2141926" cy="827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PE" sz="2400" dirty="0">
                      <a:solidFill>
                        <a:srgbClr val="0A2C46"/>
                      </a:solidFill>
                    </a:rPr>
                    <a:t>Procesos</a:t>
                  </a:r>
                  <a:endParaRPr lang="es-PE" sz="3000" dirty="0">
                    <a:solidFill>
                      <a:srgbClr val="0A2C46"/>
                    </a:solidFill>
                  </a:endParaRPr>
                </a:p>
              </p:txBody>
            </p:sp>
          </p:grpSp>
        </p:gr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3444" y="2529594"/>
              <a:ext cx="1122997" cy="46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0168" y="2491917"/>
              <a:ext cx="1144244" cy="54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8258" y="2399568"/>
              <a:ext cx="760867" cy="76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94505" y="2487057"/>
              <a:ext cx="482799" cy="67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2422" y="2514102"/>
              <a:ext cx="936174" cy="52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450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EE692D89-0649-B346-AAC1-A17EC4B6079C}" type="slidenum">
              <a:rPr lang="en-US" smtClean="0">
                <a:solidFill>
                  <a:srgbClr val="FFFFFF"/>
                </a:solidFill>
              </a:rPr>
              <a:pPr/>
              <a:t>37</a:t>
            </a:fld>
            <a:endParaRPr lang="en-US">
              <a:solidFill>
                <a:srgbClr val="FFFFFF"/>
              </a:solidFill>
            </a:endParaRPr>
          </a:p>
        </p:txBody>
      </p:sp>
      <p:sp>
        <p:nvSpPr>
          <p:cNvPr id="7" name="Title 1"/>
          <p:cNvSpPr>
            <a:spLocks noGrp="1"/>
          </p:cNvSpPr>
          <p:nvPr>
            <p:ph type="title"/>
          </p:nvPr>
        </p:nvSpPr>
        <p:spPr>
          <a:xfrm>
            <a:off x="216777" y="192886"/>
            <a:ext cx="7988125" cy="994172"/>
          </a:xfrm>
        </p:spPr>
        <p:txBody>
          <a:bodyPr/>
          <a:lstStyle/>
          <a:p>
            <a:r>
              <a:rPr lang="en-US" sz="3200" dirty="0"/>
              <a:t>NUESTRA PRESENCIA GLOBAL</a:t>
            </a:r>
          </a:p>
        </p:txBody>
      </p:sp>
      <p:sp>
        <p:nvSpPr>
          <p:cNvPr id="8" name="Slide Number Placeholder 3"/>
          <p:cNvSpPr txBox="1">
            <a:spLocks/>
          </p:cNvSpPr>
          <p:nvPr/>
        </p:nvSpPr>
        <p:spPr>
          <a:xfrm>
            <a:off x="8300854" y="195945"/>
            <a:ext cx="565562"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692D89-0649-B346-AAC1-A17EC4B6079C}" type="slidenum">
              <a:rPr lang="en-US" smtClean="0">
                <a:solidFill>
                  <a:srgbClr val="FFFFFF"/>
                </a:solidFill>
              </a:rPr>
              <a:pPr/>
              <a:t>37</a:t>
            </a:fld>
            <a:endParaRPr lang="en-US" dirty="0">
              <a:solidFill>
                <a:srgbClr val="FFFFFF"/>
              </a:solidFill>
            </a:endParaRPr>
          </a:p>
        </p:txBody>
      </p:sp>
      <p:grpSp>
        <p:nvGrpSpPr>
          <p:cNvPr id="12" name="Group 11"/>
          <p:cNvGrpSpPr/>
          <p:nvPr/>
        </p:nvGrpSpPr>
        <p:grpSpPr>
          <a:xfrm>
            <a:off x="2747736" y="3197312"/>
            <a:ext cx="3151759" cy="365760"/>
            <a:chOff x="453905" y="2976332"/>
            <a:chExt cx="3151759" cy="365760"/>
          </a:xfrm>
        </p:grpSpPr>
        <p:sp>
          <p:nvSpPr>
            <p:cNvPr id="13" name="Content Placeholder 13"/>
            <p:cNvSpPr txBox="1">
              <a:spLocks/>
            </p:cNvSpPr>
            <p:nvPr/>
          </p:nvSpPr>
          <p:spPr bwMode="auto">
            <a:xfrm>
              <a:off x="2144483" y="3048953"/>
              <a:ext cx="1461181" cy="22051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eaLnBrk="0" hangingPunct="0">
                <a:buClr>
                  <a:srgbClr val="645B46"/>
                </a:buClr>
                <a:defRPr/>
              </a:pPr>
              <a:r>
                <a:rPr lang="en-US" sz="1400" b="1" kern="0" dirty="0">
                  <a:solidFill>
                    <a:srgbClr val="FF9F13"/>
                  </a:solidFill>
                  <a:ea typeface="ＭＳ Ｐゴシック" pitchFamily="84" charset="-128"/>
                  <a:cs typeface="ＭＳ Ｐゴシック" pitchFamily="84" charset="-128"/>
                </a:rPr>
                <a:t>5 CONTINENTES</a:t>
              </a:r>
              <a:endParaRPr lang="en-US" sz="1400" b="1" kern="0" dirty="0">
                <a:solidFill>
                  <a:srgbClr val="FF9F13"/>
                </a:solidFill>
              </a:endParaRPr>
            </a:p>
          </p:txBody>
        </p:sp>
        <p:sp>
          <p:nvSpPr>
            <p:cNvPr id="14" name="Content Placeholder 13"/>
            <p:cNvSpPr txBox="1">
              <a:spLocks/>
            </p:cNvSpPr>
            <p:nvPr/>
          </p:nvSpPr>
          <p:spPr bwMode="auto">
            <a:xfrm>
              <a:off x="453905" y="3051490"/>
              <a:ext cx="1482756" cy="21544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algn="ctr" eaLnBrk="0" hangingPunct="0">
                <a:buClr>
                  <a:srgbClr val="645B46"/>
                </a:buClr>
                <a:defRPr/>
              </a:pPr>
              <a:r>
                <a:rPr lang="en-US" sz="1400" b="1" kern="0" dirty="0">
                  <a:solidFill>
                    <a:srgbClr val="0083A4"/>
                  </a:solidFill>
                  <a:ea typeface="ＭＳ Ｐゴシック" pitchFamily="84" charset="-128"/>
                  <a:cs typeface="ＭＳ Ｐゴシック" pitchFamily="84" charset="-128"/>
                </a:rPr>
                <a:t>50+</a:t>
              </a:r>
              <a:r>
                <a:rPr lang="en-US" sz="1400" kern="0" dirty="0">
                  <a:solidFill>
                    <a:srgbClr val="0083A4"/>
                  </a:solidFill>
                  <a:ea typeface="ＭＳ Ｐゴシック" pitchFamily="84" charset="-128"/>
                  <a:cs typeface="ＭＳ Ｐゴシック" pitchFamily="84" charset="-128"/>
                </a:rPr>
                <a:t> </a:t>
              </a:r>
              <a:r>
                <a:rPr lang="en-US" sz="1400" b="1" kern="0" dirty="0">
                  <a:solidFill>
                    <a:srgbClr val="0083A4"/>
                  </a:solidFill>
                  <a:ea typeface="ＭＳ Ｐゴシック" pitchFamily="84" charset="-128"/>
                  <a:cs typeface="ＭＳ Ｐゴシック" pitchFamily="84" charset="-128"/>
                </a:rPr>
                <a:t>PAISES</a:t>
              </a:r>
              <a:endParaRPr lang="en-US" sz="1400" b="1" kern="0" dirty="0">
                <a:solidFill>
                  <a:srgbClr val="0083A4"/>
                </a:solidFill>
              </a:endParaRPr>
            </a:p>
          </p:txBody>
        </p:sp>
        <p:cxnSp>
          <p:nvCxnSpPr>
            <p:cNvPr id="15" name="Straight Connector 14"/>
            <p:cNvCxnSpPr/>
            <p:nvPr/>
          </p:nvCxnSpPr>
          <p:spPr bwMode="auto">
            <a:xfrm>
              <a:off x="1955329" y="2976332"/>
              <a:ext cx="0" cy="365760"/>
            </a:xfrm>
            <a:prstGeom prst="line">
              <a:avLst/>
            </a:prstGeom>
            <a:solidFill>
              <a:srgbClr val="EFEEEC"/>
            </a:solidFill>
            <a:ln w="19050" cap="flat" cmpd="sng" algn="ctr">
              <a:solidFill>
                <a:schemeClr val="bg1">
                  <a:lumMod val="75000"/>
                </a:schemeClr>
              </a:solidFill>
              <a:prstDash val="solid"/>
              <a:round/>
              <a:headEnd type="none" w="med" len="med"/>
              <a:tailEnd type="none" w="med" len="med"/>
            </a:ln>
            <a:effectLst/>
          </p:spPr>
        </p:cxnSp>
      </p:grpSp>
      <p:sp>
        <p:nvSpPr>
          <p:cNvPr id="16" name="TextBox 15"/>
          <p:cNvSpPr txBox="1"/>
          <p:nvPr/>
        </p:nvSpPr>
        <p:spPr>
          <a:xfrm>
            <a:off x="1019047" y="3979890"/>
            <a:ext cx="1221940" cy="384721"/>
          </a:xfrm>
          <a:prstGeom prst="rect">
            <a:avLst/>
          </a:prstGeom>
          <a:noFill/>
        </p:spPr>
        <p:txBody>
          <a:bodyPr wrap="square" lIns="0" tIns="0" rIns="0" bIns="0" rtlCol="0">
            <a:spAutoFit/>
          </a:bodyPr>
          <a:lstStyle/>
          <a:p>
            <a:pPr algn="ctr"/>
            <a:r>
              <a:rPr lang="en-US" sz="1500" b="1" dirty="0">
                <a:solidFill>
                  <a:srgbClr val="1B75BC">
                    <a:lumMod val="75000"/>
                  </a:srgbClr>
                </a:solidFill>
              </a:rPr>
              <a:t>225,000+</a:t>
            </a:r>
            <a:br>
              <a:rPr lang="en-US" sz="1500" b="1" dirty="0">
                <a:solidFill>
                  <a:srgbClr val="1B75BC">
                    <a:lumMod val="75000"/>
                  </a:srgbClr>
                </a:solidFill>
              </a:rPr>
            </a:br>
            <a:r>
              <a:rPr lang="en-US" sz="1000" dirty="0" err="1">
                <a:solidFill>
                  <a:srgbClr val="1B75BC">
                    <a:lumMod val="75000"/>
                  </a:srgbClr>
                </a:solidFill>
              </a:rPr>
              <a:t>Clientes</a:t>
            </a:r>
            <a:endParaRPr lang="en-US" sz="1000" dirty="0">
              <a:solidFill>
                <a:srgbClr val="1B75BC">
                  <a:lumMod val="75000"/>
                </a:srgbClr>
              </a:solidFill>
            </a:endParaRPr>
          </a:p>
        </p:txBody>
      </p:sp>
      <p:sp>
        <p:nvSpPr>
          <p:cNvPr id="17" name="TextBox 16"/>
          <p:cNvSpPr txBox="1"/>
          <p:nvPr/>
        </p:nvSpPr>
        <p:spPr>
          <a:xfrm>
            <a:off x="2362383" y="3979890"/>
            <a:ext cx="1311742" cy="538609"/>
          </a:xfrm>
          <a:prstGeom prst="rect">
            <a:avLst/>
          </a:prstGeom>
          <a:noFill/>
        </p:spPr>
        <p:txBody>
          <a:bodyPr wrap="square" lIns="0" tIns="0" rIns="0" bIns="0" rtlCol="0">
            <a:spAutoFit/>
          </a:bodyPr>
          <a:lstStyle/>
          <a:p>
            <a:pPr algn="ctr"/>
            <a:r>
              <a:rPr lang="en-US" sz="1500" b="1" dirty="0">
                <a:solidFill>
                  <a:srgbClr val="1B75BC">
                    <a:lumMod val="75000"/>
                  </a:srgbClr>
                </a:solidFill>
              </a:rPr>
              <a:t>95%</a:t>
            </a:r>
          </a:p>
          <a:p>
            <a:pPr algn="ctr"/>
            <a:r>
              <a:rPr lang="en-US" sz="1000" dirty="0" err="1">
                <a:solidFill>
                  <a:srgbClr val="1B75BC">
                    <a:lumMod val="75000"/>
                  </a:srgbClr>
                </a:solidFill>
              </a:rPr>
              <a:t>Compañias</a:t>
            </a:r>
            <a:r>
              <a:rPr lang="en-US" sz="1000" dirty="0">
                <a:solidFill>
                  <a:srgbClr val="1B75BC">
                    <a:lumMod val="75000"/>
                  </a:srgbClr>
                </a:solidFill>
              </a:rPr>
              <a:t> </a:t>
            </a:r>
          </a:p>
          <a:p>
            <a:pPr algn="ctr"/>
            <a:r>
              <a:rPr lang="en-US" sz="1000" dirty="0">
                <a:solidFill>
                  <a:srgbClr val="1B75BC">
                    <a:lumMod val="75000"/>
                  </a:srgbClr>
                </a:solidFill>
              </a:rPr>
              <a:t>Fortune 1000</a:t>
            </a:r>
          </a:p>
        </p:txBody>
      </p:sp>
      <p:sp>
        <p:nvSpPr>
          <p:cNvPr id="18" name="TextBox 17"/>
          <p:cNvSpPr txBox="1"/>
          <p:nvPr/>
        </p:nvSpPr>
        <p:spPr>
          <a:xfrm>
            <a:off x="3795521" y="3979890"/>
            <a:ext cx="1221940" cy="384721"/>
          </a:xfrm>
          <a:prstGeom prst="rect">
            <a:avLst/>
          </a:prstGeom>
          <a:noFill/>
        </p:spPr>
        <p:txBody>
          <a:bodyPr wrap="square" lIns="0" tIns="0" rIns="0" bIns="0" rtlCol="0">
            <a:spAutoFit/>
          </a:bodyPr>
          <a:lstStyle/>
          <a:p>
            <a:pPr algn="ctr"/>
            <a:r>
              <a:rPr lang="en-US" sz="1500" b="1" dirty="0">
                <a:solidFill>
                  <a:srgbClr val="1B75BC">
                    <a:lumMod val="75000"/>
                  </a:srgbClr>
                </a:solidFill>
              </a:rPr>
              <a:t>+8MM</a:t>
            </a:r>
            <a:br>
              <a:rPr lang="en-US" sz="1500" b="1" dirty="0">
                <a:solidFill>
                  <a:srgbClr val="FF0000"/>
                </a:solidFill>
              </a:rPr>
            </a:br>
            <a:r>
              <a:rPr lang="en-US" sz="1000" dirty="0">
                <a:solidFill>
                  <a:srgbClr val="1B75BC">
                    <a:lumMod val="75000"/>
                  </a:srgbClr>
                </a:solidFill>
              </a:rPr>
              <a:t>m2 de </a:t>
            </a:r>
            <a:r>
              <a:rPr lang="en-US" sz="1000" dirty="0" err="1">
                <a:solidFill>
                  <a:srgbClr val="1B75BC">
                    <a:lumMod val="75000"/>
                  </a:srgbClr>
                </a:solidFill>
              </a:rPr>
              <a:t>Almacenes</a:t>
            </a:r>
            <a:endParaRPr lang="en-US" sz="1000" dirty="0">
              <a:solidFill>
                <a:srgbClr val="1B75BC">
                  <a:lumMod val="75000"/>
                </a:srgbClr>
              </a:solidFill>
            </a:endParaRPr>
          </a:p>
        </p:txBody>
      </p:sp>
      <p:sp>
        <p:nvSpPr>
          <p:cNvPr id="19" name="TextBox 18"/>
          <p:cNvSpPr txBox="1"/>
          <p:nvPr/>
        </p:nvSpPr>
        <p:spPr>
          <a:xfrm>
            <a:off x="5138857" y="3979890"/>
            <a:ext cx="1221940" cy="384721"/>
          </a:xfrm>
          <a:prstGeom prst="rect">
            <a:avLst/>
          </a:prstGeom>
          <a:noFill/>
        </p:spPr>
        <p:txBody>
          <a:bodyPr wrap="square" lIns="0" tIns="0" rIns="0" bIns="0" rtlCol="0">
            <a:spAutoFit/>
          </a:bodyPr>
          <a:lstStyle/>
          <a:p>
            <a:pPr algn="ctr"/>
            <a:r>
              <a:rPr lang="en-US" sz="1500" b="1" dirty="0">
                <a:solidFill>
                  <a:srgbClr val="1B75BC">
                    <a:lumMod val="75000"/>
                  </a:srgbClr>
                </a:solidFill>
              </a:rPr>
              <a:t>1,400+</a:t>
            </a:r>
          </a:p>
          <a:p>
            <a:pPr algn="ctr"/>
            <a:r>
              <a:rPr lang="en-US" sz="1000" dirty="0" err="1">
                <a:solidFill>
                  <a:srgbClr val="1B75BC">
                    <a:lumMod val="75000"/>
                  </a:srgbClr>
                </a:solidFill>
              </a:rPr>
              <a:t>Almacenes</a:t>
            </a:r>
            <a:endParaRPr lang="en-US" sz="1000" dirty="0">
              <a:solidFill>
                <a:srgbClr val="1B75BC">
                  <a:lumMod val="75000"/>
                </a:srgbClr>
              </a:solidFill>
            </a:endParaRPr>
          </a:p>
        </p:txBody>
      </p:sp>
      <p:sp>
        <p:nvSpPr>
          <p:cNvPr id="23" name="TextBox 22"/>
          <p:cNvSpPr txBox="1"/>
          <p:nvPr/>
        </p:nvSpPr>
        <p:spPr>
          <a:xfrm>
            <a:off x="6482193" y="3979890"/>
            <a:ext cx="1221940" cy="384721"/>
          </a:xfrm>
          <a:prstGeom prst="rect">
            <a:avLst/>
          </a:prstGeom>
          <a:noFill/>
        </p:spPr>
        <p:txBody>
          <a:bodyPr wrap="square" lIns="0" tIns="0" rIns="0" bIns="0" rtlCol="0">
            <a:spAutoFit/>
          </a:bodyPr>
          <a:lstStyle/>
          <a:p>
            <a:pPr algn="ctr"/>
            <a:r>
              <a:rPr lang="en-US" sz="1500" b="1" dirty="0">
                <a:solidFill>
                  <a:srgbClr val="1B75BC">
                    <a:lumMod val="75000"/>
                  </a:srgbClr>
                </a:solidFill>
              </a:rPr>
              <a:t>25,000+</a:t>
            </a:r>
          </a:p>
          <a:p>
            <a:pPr algn="ctr"/>
            <a:r>
              <a:rPr lang="en-US" sz="1000" dirty="0" err="1">
                <a:solidFill>
                  <a:srgbClr val="1B75BC">
                    <a:lumMod val="75000"/>
                  </a:srgbClr>
                </a:solidFill>
              </a:rPr>
              <a:t>Colaboradores</a:t>
            </a:r>
            <a:endParaRPr lang="en-US" sz="1000" dirty="0">
              <a:solidFill>
                <a:srgbClr val="1B75BC">
                  <a:lumMod val="75000"/>
                </a:srgbClr>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0068" y="1208153"/>
            <a:ext cx="3726591" cy="1944457"/>
          </a:xfrm>
          <a:prstGeom prst="rect">
            <a:avLst/>
          </a:prstGeom>
        </p:spPr>
      </p:pic>
    </p:spTree>
    <p:extLst>
      <p:ext uri="{BB962C8B-B14F-4D97-AF65-F5344CB8AC3E}">
        <p14:creationId xmlns:p14="http://schemas.microsoft.com/office/powerpoint/2010/main" val="13876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25310" y="42442"/>
            <a:ext cx="7404637" cy="994172"/>
          </a:xfrm>
        </p:spPr>
        <p:txBody>
          <a:bodyPr/>
          <a:lstStyle/>
          <a:p>
            <a:r>
              <a:rPr lang="es-PE" sz="3200" dirty="0"/>
              <a:t>Nos acercamos a ustedes</a:t>
            </a:r>
          </a:p>
        </p:txBody>
      </p:sp>
      <p:sp>
        <p:nvSpPr>
          <p:cNvPr id="5" name="4 Marcador de número de diapositiva"/>
          <p:cNvSpPr>
            <a:spLocks noGrp="1"/>
          </p:cNvSpPr>
          <p:nvPr>
            <p:ph type="sldNum" sz="quarter" idx="4"/>
          </p:nvPr>
        </p:nvSpPr>
        <p:spPr/>
        <p:txBody>
          <a:bodyPr/>
          <a:lstStyle/>
          <a:p>
            <a:fld id="{EE692D89-0649-B346-AAC1-A17EC4B6079C}" type="slidenum">
              <a:rPr lang="en-US" smtClean="0"/>
              <a:pPr/>
              <a:t>38</a:t>
            </a:fld>
            <a:endParaRPr lang="en-US"/>
          </a:p>
        </p:txBody>
      </p:sp>
      <p:sp>
        <p:nvSpPr>
          <p:cNvPr id="19" name="TextBox 5"/>
          <p:cNvSpPr txBox="1"/>
          <p:nvPr/>
        </p:nvSpPr>
        <p:spPr>
          <a:xfrm>
            <a:off x="6278744" y="1336865"/>
            <a:ext cx="1557504" cy="307777"/>
          </a:xfrm>
          <a:prstGeom prst="rect">
            <a:avLst/>
          </a:prstGeom>
          <a:noFill/>
        </p:spPr>
        <p:txBody>
          <a:bodyPr wrap="square">
            <a:spAutoFit/>
          </a:bodyPr>
          <a:lstStyle/>
          <a:p>
            <a:pPr marL="0" lvl="1" algn="ctr" defTabSz="1130198">
              <a:defRPr/>
            </a:pPr>
            <a:r>
              <a:rPr lang="es-CL" sz="1400" dirty="0">
                <a:solidFill>
                  <a:srgbClr val="58595B">
                    <a:lumMod val="60000"/>
                    <a:lumOff val="40000"/>
                  </a:srgbClr>
                </a:solidFill>
              </a:rPr>
              <a:t>Clientes</a:t>
            </a:r>
          </a:p>
        </p:txBody>
      </p:sp>
      <p:sp>
        <p:nvSpPr>
          <p:cNvPr id="20" name="TextBox 6"/>
          <p:cNvSpPr txBox="1"/>
          <p:nvPr/>
        </p:nvSpPr>
        <p:spPr>
          <a:xfrm>
            <a:off x="4565082" y="1629917"/>
            <a:ext cx="1499617" cy="400110"/>
          </a:xfrm>
          <a:prstGeom prst="rect">
            <a:avLst/>
          </a:prstGeom>
          <a:noFill/>
        </p:spPr>
        <p:txBody>
          <a:bodyPr wrap="square">
            <a:spAutoFit/>
          </a:bodyPr>
          <a:lstStyle/>
          <a:p>
            <a:pPr marL="0" lvl="1" algn="ctr" defTabSz="1130198">
              <a:defRPr/>
            </a:pPr>
            <a:r>
              <a:rPr lang="es-CL" sz="2000" b="1" dirty="0">
                <a:solidFill>
                  <a:srgbClr val="00B0F0"/>
                </a:solidFill>
              </a:rPr>
              <a:t>5.500.000</a:t>
            </a:r>
            <a:endParaRPr lang="es-CL" sz="1400" dirty="0">
              <a:solidFill>
                <a:srgbClr val="00B0F0"/>
              </a:solidFill>
            </a:endParaRPr>
          </a:p>
        </p:txBody>
      </p:sp>
      <p:sp>
        <p:nvSpPr>
          <p:cNvPr id="21" name="1 Marcador de contenido"/>
          <p:cNvSpPr txBox="1">
            <a:spLocks/>
          </p:cNvSpPr>
          <p:nvPr/>
        </p:nvSpPr>
        <p:spPr>
          <a:xfrm>
            <a:off x="4756154" y="1024784"/>
            <a:ext cx="972924" cy="312074"/>
          </a:xfrm>
          <a:prstGeom prst="rect">
            <a:avLst/>
          </a:prstGeom>
        </p:spPr>
        <p:txBody>
          <a:bodyPr/>
          <a:lstStyle/>
          <a:p>
            <a:pPr algn="ctr" fontAlgn="base">
              <a:lnSpc>
                <a:spcPct val="95000"/>
              </a:lnSpc>
              <a:spcBef>
                <a:spcPct val="50000"/>
              </a:spcBef>
              <a:spcAft>
                <a:spcPct val="20000"/>
              </a:spcAft>
              <a:buClr>
                <a:srgbClr val="645B46"/>
              </a:buClr>
              <a:buFont typeface="Arial" charset="0"/>
              <a:buNone/>
              <a:defRPr/>
            </a:pPr>
            <a:r>
              <a:rPr lang="es-CL" sz="2000" b="1" dirty="0">
                <a:solidFill>
                  <a:srgbClr val="00B0F0"/>
                </a:solidFill>
              </a:rPr>
              <a:t>760</a:t>
            </a:r>
            <a:endParaRPr lang="es-CL" sz="1400" dirty="0">
              <a:solidFill>
                <a:srgbClr val="00B0F0"/>
              </a:solidFill>
            </a:endParaRPr>
          </a:p>
        </p:txBody>
      </p:sp>
      <p:sp>
        <p:nvSpPr>
          <p:cNvPr id="22" name="TextBox 7"/>
          <p:cNvSpPr txBox="1"/>
          <p:nvPr/>
        </p:nvSpPr>
        <p:spPr>
          <a:xfrm>
            <a:off x="4693978" y="1946453"/>
            <a:ext cx="1330476" cy="400110"/>
          </a:xfrm>
          <a:prstGeom prst="rect">
            <a:avLst/>
          </a:prstGeom>
          <a:noFill/>
        </p:spPr>
        <p:txBody>
          <a:bodyPr wrap="square">
            <a:spAutoFit/>
          </a:bodyPr>
          <a:lstStyle/>
          <a:p>
            <a:pPr marL="0" lvl="1" algn="ctr" defTabSz="1130198">
              <a:defRPr/>
            </a:pPr>
            <a:r>
              <a:rPr lang="es-CL" sz="2000" b="1" dirty="0">
                <a:solidFill>
                  <a:srgbClr val="00B0F0"/>
                </a:solidFill>
              </a:rPr>
              <a:t>+72.000</a:t>
            </a:r>
            <a:endParaRPr lang="es-CL" sz="1400" dirty="0">
              <a:solidFill>
                <a:srgbClr val="00B0F0"/>
              </a:solidFill>
            </a:endParaRPr>
          </a:p>
        </p:txBody>
      </p:sp>
      <p:sp>
        <p:nvSpPr>
          <p:cNvPr id="23" name="1 Marcador de contenido"/>
          <p:cNvSpPr txBox="1">
            <a:spLocks/>
          </p:cNvSpPr>
          <p:nvPr/>
        </p:nvSpPr>
        <p:spPr>
          <a:xfrm>
            <a:off x="5941225" y="1039414"/>
            <a:ext cx="2018995" cy="279834"/>
          </a:xfrm>
          <a:prstGeom prst="rect">
            <a:avLst/>
          </a:prstGeom>
        </p:spPr>
        <p:txBody>
          <a:bodyPr/>
          <a:lstStyle/>
          <a:p>
            <a:pPr algn="ctr" fontAlgn="base">
              <a:lnSpc>
                <a:spcPct val="95000"/>
              </a:lnSpc>
              <a:spcBef>
                <a:spcPct val="50000"/>
              </a:spcBef>
              <a:spcAft>
                <a:spcPct val="20000"/>
              </a:spcAft>
              <a:buClr>
                <a:srgbClr val="645B46"/>
              </a:buClr>
              <a:buFont typeface="Arial" charset="0"/>
              <a:buNone/>
              <a:defRPr/>
            </a:pPr>
            <a:r>
              <a:rPr lang="es-CL" sz="1400" dirty="0">
                <a:solidFill>
                  <a:srgbClr val="58595B">
                    <a:lumMod val="60000"/>
                    <a:lumOff val="40000"/>
                  </a:srgbClr>
                </a:solidFill>
              </a:rPr>
              <a:t>Colaboradores</a:t>
            </a:r>
          </a:p>
        </p:txBody>
      </p:sp>
      <p:sp>
        <p:nvSpPr>
          <p:cNvPr id="24" name="TextBox 5"/>
          <p:cNvSpPr txBox="1"/>
          <p:nvPr/>
        </p:nvSpPr>
        <p:spPr>
          <a:xfrm>
            <a:off x="4756168" y="1303965"/>
            <a:ext cx="1097281" cy="400110"/>
          </a:xfrm>
          <a:prstGeom prst="rect">
            <a:avLst/>
          </a:prstGeom>
          <a:noFill/>
        </p:spPr>
        <p:txBody>
          <a:bodyPr wrap="square">
            <a:spAutoFit/>
          </a:bodyPr>
          <a:lstStyle/>
          <a:p>
            <a:pPr marL="0" lvl="1" algn="ctr" defTabSz="1130198">
              <a:defRPr/>
            </a:pPr>
            <a:r>
              <a:rPr lang="es-CL" sz="2000" b="1" dirty="0">
                <a:solidFill>
                  <a:srgbClr val="00B0F0"/>
                </a:solidFill>
              </a:rPr>
              <a:t>2.300</a:t>
            </a:r>
            <a:endParaRPr lang="es-CL" sz="1400" dirty="0">
              <a:solidFill>
                <a:srgbClr val="00B0F0"/>
              </a:solidFill>
            </a:endParaRPr>
          </a:p>
        </p:txBody>
      </p:sp>
      <p:sp>
        <p:nvSpPr>
          <p:cNvPr id="26" name="TextBox 6"/>
          <p:cNvSpPr txBox="1"/>
          <p:nvPr/>
        </p:nvSpPr>
        <p:spPr>
          <a:xfrm>
            <a:off x="6363281" y="1689554"/>
            <a:ext cx="1417690" cy="307777"/>
          </a:xfrm>
          <a:prstGeom prst="rect">
            <a:avLst/>
          </a:prstGeom>
          <a:noFill/>
        </p:spPr>
        <p:txBody>
          <a:bodyPr wrap="square">
            <a:spAutoFit/>
          </a:bodyPr>
          <a:lstStyle/>
          <a:p>
            <a:pPr marL="0" lvl="1" algn="ctr" defTabSz="1130198">
              <a:defRPr/>
            </a:pPr>
            <a:r>
              <a:rPr lang="es-CL" sz="1400" dirty="0">
                <a:solidFill>
                  <a:srgbClr val="58595B">
                    <a:lumMod val="60000"/>
                    <a:lumOff val="40000"/>
                  </a:srgbClr>
                </a:solidFill>
              </a:rPr>
              <a:t>Cajas</a:t>
            </a:r>
          </a:p>
        </p:txBody>
      </p:sp>
      <p:sp>
        <p:nvSpPr>
          <p:cNvPr id="27" name="TextBox 7"/>
          <p:cNvSpPr txBox="1"/>
          <p:nvPr/>
        </p:nvSpPr>
        <p:spPr>
          <a:xfrm>
            <a:off x="6126083" y="1997331"/>
            <a:ext cx="1892103" cy="307777"/>
          </a:xfrm>
          <a:prstGeom prst="rect">
            <a:avLst/>
          </a:prstGeom>
          <a:noFill/>
        </p:spPr>
        <p:txBody>
          <a:bodyPr wrap="square">
            <a:spAutoFit/>
          </a:bodyPr>
          <a:lstStyle/>
          <a:p>
            <a:pPr marL="0" lvl="1" algn="ctr" defTabSz="1130198">
              <a:defRPr/>
            </a:pPr>
            <a:r>
              <a:rPr lang="es-CL" sz="1400" dirty="0">
                <a:solidFill>
                  <a:srgbClr val="58595B">
                    <a:lumMod val="60000"/>
                    <a:lumOff val="40000"/>
                  </a:srgbClr>
                </a:solidFill>
              </a:rPr>
              <a:t>mt² de terrenos</a:t>
            </a:r>
          </a:p>
        </p:txBody>
      </p:sp>
      <p:sp>
        <p:nvSpPr>
          <p:cNvPr id="28" name="27 Rectángulo"/>
          <p:cNvSpPr/>
          <p:nvPr/>
        </p:nvSpPr>
        <p:spPr>
          <a:xfrm>
            <a:off x="4441600" y="1043130"/>
            <a:ext cx="3588338" cy="314081"/>
          </a:xfrm>
          <a:prstGeom prst="rect">
            <a:avLst/>
          </a:prstGeom>
          <a:noFill/>
          <a:ln>
            <a:solidFill>
              <a:srgbClr val="1B75BC">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29" name="28 Rectángulo"/>
          <p:cNvSpPr/>
          <p:nvPr/>
        </p:nvSpPr>
        <p:spPr>
          <a:xfrm>
            <a:off x="4441610" y="1672939"/>
            <a:ext cx="3588337" cy="314081"/>
          </a:xfrm>
          <a:prstGeom prst="rect">
            <a:avLst/>
          </a:prstGeom>
          <a:noFill/>
          <a:ln>
            <a:solidFill>
              <a:srgbClr val="1B75BC">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30" name="29 Rectángulo"/>
          <p:cNvSpPr/>
          <p:nvPr/>
        </p:nvSpPr>
        <p:spPr>
          <a:xfrm>
            <a:off x="4441610" y="1983835"/>
            <a:ext cx="3588337" cy="314081"/>
          </a:xfrm>
          <a:prstGeom prst="rect">
            <a:avLst/>
          </a:prstGeom>
          <a:noFill/>
          <a:ln>
            <a:solidFill>
              <a:srgbClr val="1B75BC">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31" name="30 Rectángulo"/>
          <p:cNvSpPr/>
          <p:nvPr/>
        </p:nvSpPr>
        <p:spPr>
          <a:xfrm>
            <a:off x="4441610" y="1358168"/>
            <a:ext cx="3588337" cy="314081"/>
          </a:xfrm>
          <a:prstGeom prst="rect">
            <a:avLst/>
          </a:prstGeom>
          <a:noFill/>
          <a:ln>
            <a:solidFill>
              <a:srgbClr val="1B75BC">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75" y="1077972"/>
            <a:ext cx="2793327" cy="370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Elipse"/>
          <p:cNvSpPr/>
          <p:nvPr/>
        </p:nvSpPr>
        <p:spPr>
          <a:xfrm>
            <a:off x="400589" y="1093702"/>
            <a:ext cx="1958666" cy="1958666"/>
          </a:xfrm>
          <a:prstGeom prst="ellipse">
            <a:avLst/>
          </a:prstGeom>
          <a:solidFill>
            <a:srgbClr val="CADB2A">
              <a:alpha val="38824"/>
            </a:srgbClr>
          </a:solidFill>
          <a:ln>
            <a:solidFill>
              <a:srgbClr val="CAD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33" name="32 Elipse"/>
          <p:cNvSpPr/>
          <p:nvPr/>
        </p:nvSpPr>
        <p:spPr>
          <a:xfrm>
            <a:off x="1464882" y="2297916"/>
            <a:ext cx="1508905" cy="1508905"/>
          </a:xfrm>
          <a:prstGeom prst="ellipse">
            <a:avLst/>
          </a:prstGeom>
          <a:solidFill>
            <a:srgbClr val="CADB2A">
              <a:alpha val="38824"/>
            </a:srgbClr>
          </a:solidFill>
          <a:ln>
            <a:solidFill>
              <a:srgbClr val="CAD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sp>
        <p:nvSpPr>
          <p:cNvPr id="34" name="33 Elipse"/>
          <p:cNvSpPr/>
          <p:nvPr/>
        </p:nvSpPr>
        <p:spPr>
          <a:xfrm>
            <a:off x="1927381" y="2685845"/>
            <a:ext cx="1958666" cy="1958666"/>
          </a:xfrm>
          <a:prstGeom prst="ellipse">
            <a:avLst/>
          </a:prstGeom>
          <a:solidFill>
            <a:srgbClr val="CADB2A">
              <a:alpha val="38824"/>
            </a:srgbClr>
          </a:solidFill>
          <a:ln>
            <a:solidFill>
              <a:srgbClr val="CAD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846854316"/>
              </p:ext>
            </p:extLst>
          </p:nvPr>
        </p:nvGraphicFramePr>
        <p:xfrm>
          <a:off x="4565081" y="3886250"/>
          <a:ext cx="4517706" cy="1112520"/>
        </p:xfrm>
        <a:graphic>
          <a:graphicData uri="http://schemas.openxmlformats.org/drawingml/2006/table">
            <a:tbl>
              <a:tblPr firstRow="1" bandRow="1">
                <a:tableStyleId>{5C22544A-7EE6-4342-B048-85BDC9FD1C3A}</a:tableStyleId>
              </a:tblPr>
              <a:tblGrid>
                <a:gridCol w="1505902">
                  <a:extLst>
                    <a:ext uri="{9D8B030D-6E8A-4147-A177-3AD203B41FA5}">
                      <a16:colId xmlns:a16="http://schemas.microsoft.com/office/drawing/2014/main" val="20000"/>
                    </a:ext>
                  </a:extLst>
                </a:gridCol>
                <a:gridCol w="1505902">
                  <a:extLst>
                    <a:ext uri="{9D8B030D-6E8A-4147-A177-3AD203B41FA5}">
                      <a16:colId xmlns:a16="http://schemas.microsoft.com/office/drawing/2014/main" val="20001"/>
                    </a:ext>
                  </a:extLst>
                </a:gridCol>
                <a:gridCol w="1505902">
                  <a:extLst>
                    <a:ext uri="{9D8B030D-6E8A-4147-A177-3AD203B41FA5}">
                      <a16:colId xmlns:a16="http://schemas.microsoft.com/office/drawing/2014/main" val="20002"/>
                    </a:ext>
                  </a:extLst>
                </a:gridCol>
              </a:tblGrid>
              <a:tr h="370840">
                <a:tc>
                  <a:txBody>
                    <a:bodyPr/>
                    <a:lstStyle/>
                    <a:p>
                      <a:r>
                        <a:rPr lang="es-MX" dirty="0">
                          <a:solidFill>
                            <a:schemeClr val="tx2"/>
                          </a:solidFill>
                        </a:rPr>
                        <a:t>Ciudad</a:t>
                      </a:r>
                      <a:endParaRPr lang="es-PE" dirty="0">
                        <a:solidFill>
                          <a:schemeClr val="tx2"/>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r>
                        <a:rPr lang="es-MX" dirty="0">
                          <a:solidFill>
                            <a:schemeClr val="tx2"/>
                          </a:solidFill>
                        </a:rPr>
                        <a:t>Almacén</a:t>
                      </a:r>
                      <a:endParaRPr lang="es-PE" dirty="0">
                        <a:solidFill>
                          <a:schemeClr val="tx2"/>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r>
                        <a:rPr lang="es-MX" dirty="0">
                          <a:solidFill>
                            <a:schemeClr val="tx2"/>
                          </a:solidFill>
                        </a:rPr>
                        <a:t>Inversión</a:t>
                      </a:r>
                      <a:endParaRPr lang="es-PE" dirty="0">
                        <a:solidFill>
                          <a:schemeClr val="tx2"/>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s-MX" sz="1400" dirty="0">
                          <a:solidFill>
                            <a:schemeClr val="bg1">
                              <a:lumMod val="50000"/>
                            </a:schemeClr>
                          </a:solidFill>
                        </a:rPr>
                        <a:t>Arequipa</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r>
                        <a:rPr lang="es-MX" sz="1400" dirty="0">
                          <a:solidFill>
                            <a:schemeClr val="bg1">
                              <a:lumMod val="50000"/>
                            </a:schemeClr>
                          </a:solidFill>
                        </a:rPr>
                        <a:t>2,000 m2</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r>
                        <a:rPr lang="es-MX" sz="1400" dirty="0">
                          <a:solidFill>
                            <a:schemeClr val="bg1">
                              <a:lumMod val="50000"/>
                            </a:schemeClr>
                          </a:solidFill>
                        </a:rPr>
                        <a:t>USD 2.5MM</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s-MX" sz="1400" dirty="0">
                          <a:solidFill>
                            <a:schemeClr val="bg1">
                              <a:lumMod val="50000"/>
                            </a:schemeClr>
                          </a:solidFill>
                        </a:rPr>
                        <a:t>Trujillo</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a:solidFill>
                            <a:schemeClr val="bg1">
                              <a:lumMod val="50000"/>
                            </a:schemeClr>
                          </a:solidFill>
                        </a:rPr>
                        <a:t>3,000 m2</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tc>
                  <a:txBody>
                    <a:bodyPr/>
                    <a:lstStyle/>
                    <a:p>
                      <a:r>
                        <a:rPr lang="es-MX" sz="1400" dirty="0">
                          <a:solidFill>
                            <a:schemeClr val="bg1">
                              <a:lumMod val="50000"/>
                            </a:schemeClr>
                          </a:solidFill>
                        </a:rPr>
                        <a:t>USD 5MM</a:t>
                      </a:r>
                      <a:endParaRPr lang="es-PE" sz="1400" dirty="0">
                        <a:solidFill>
                          <a:schemeClr val="bg1">
                            <a:lumMod val="50000"/>
                          </a:schemeClr>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801452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p:bldP spid="27" grpId="0"/>
      <p:bldP spid="28" grpId="0" animBg="1"/>
      <p:bldP spid="29" grpId="0" animBg="1"/>
      <p:bldP spid="30" grpId="0" animBg="1"/>
      <p:bldP spid="31" grpId="0" animBg="1"/>
      <p:bldP spid="32" grpId="0" animBg="1"/>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
          </p:nvPr>
        </p:nvSpPr>
        <p:spPr/>
        <p:txBody>
          <a:bodyPr/>
          <a:lstStyle/>
          <a:p>
            <a:fld id="{EE692D89-0649-B346-AAC1-A17EC4B6079C}" type="slidenum">
              <a:rPr lang="en-US" smtClean="0"/>
              <a:pPr/>
              <a:t>39</a:t>
            </a:fld>
            <a:endParaRPr lang="en-US"/>
          </a:p>
        </p:txBody>
      </p:sp>
      <p:sp>
        <p:nvSpPr>
          <p:cNvPr id="8" name="2 Título"/>
          <p:cNvSpPr txBox="1">
            <a:spLocks/>
          </p:cNvSpPr>
          <p:nvPr/>
        </p:nvSpPr>
        <p:spPr>
          <a:xfrm>
            <a:off x="743816" y="1534914"/>
            <a:ext cx="7404637" cy="497086"/>
          </a:xfrm>
          <a:prstGeom prst="rect">
            <a:avLst/>
          </a:prstGeom>
        </p:spPr>
        <p:txBody>
          <a:bodyPr/>
          <a:lstStyle>
            <a:lvl1pPr algn="l" defTabSz="914400" rtl="0" eaLnBrk="1" latinLnBrk="0" hangingPunct="1">
              <a:lnSpc>
                <a:spcPct val="90000"/>
              </a:lnSpc>
              <a:spcBef>
                <a:spcPct val="0"/>
              </a:spcBef>
              <a:buNone/>
              <a:defRPr sz="4400" kern="1200">
                <a:solidFill>
                  <a:srgbClr val="58595B"/>
                </a:solidFill>
                <a:latin typeface="+mj-lt"/>
                <a:ea typeface="+mj-ea"/>
                <a:cs typeface="+mj-cs"/>
              </a:defRPr>
            </a:lvl1pPr>
          </a:lstStyle>
          <a:p>
            <a:pPr algn="ctr"/>
            <a:r>
              <a:rPr lang="es-PE" sz="4000" b="1" dirty="0">
                <a:solidFill>
                  <a:srgbClr val="1B75BC"/>
                </a:solidFill>
              </a:rPr>
              <a:t>Custodia Segura de Información</a:t>
            </a:r>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18" r="2321" b="6944"/>
          <a:stretch/>
        </p:blipFill>
        <p:spPr bwMode="auto">
          <a:xfrm>
            <a:off x="0" y="-27440"/>
            <a:ext cx="9143999" cy="517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0" y="285122"/>
            <a:ext cx="2600325" cy="369332"/>
          </a:xfrm>
          <a:prstGeom prst="rect">
            <a:avLst/>
          </a:prstGeom>
          <a:solidFill>
            <a:srgbClr val="002060"/>
          </a:solidFill>
        </p:spPr>
        <p:txBody>
          <a:bodyPr wrap="square" rtlCol="0">
            <a:spAutoFit/>
          </a:bodyPr>
          <a:lstStyle/>
          <a:p>
            <a:pPr algn="r"/>
            <a:r>
              <a:rPr lang="es-MX" b="1" dirty="0">
                <a:solidFill>
                  <a:srgbClr val="FFFFFF"/>
                </a:solidFill>
              </a:rPr>
              <a:t>Almacenes Lima</a:t>
            </a:r>
            <a:endParaRPr lang="es-PE" b="1" dirty="0">
              <a:solidFill>
                <a:srgbClr val="FFFFFF"/>
              </a:solidFill>
            </a:endParaRPr>
          </a:p>
        </p:txBody>
      </p:sp>
      <p:grpSp>
        <p:nvGrpSpPr>
          <p:cNvPr id="22" name="21 Grupo"/>
          <p:cNvGrpSpPr/>
          <p:nvPr/>
        </p:nvGrpSpPr>
        <p:grpSpPr>
          <a:xfrm>
            <a:off x="0" y="-27441"/>
            <a:ext cx="9144000" cy="5170941"/>
            <a:chOff x="0" y="0"/>
            <a:chExt cx="9144000" cy="5170941"/>
          </a:xfrm>
        </p:grpSpPr>
        <p:grpSp>
          <p:nvGrpSpPr>
            <p:cNvPr id="20" name="19 Grupo"/>
            <p:cNvGrpSpPr/>
            <p:nvPr/>
          </p:nvGrpSpPr>
          <p:grpSpPr>
            <a:xfrm>
              <a:off x="0" y="0"/>
              <a:ext cx="9144000" cy="5170941"/>
              <a:chOff x="0" y="0"/>
              <a:chExt cx="9144000" cy="5170941"/>
            </a:xfrm>
          </p:grpSpPr>
          <p:sp>
            <p:nvSpPr>
              <p:cNvPr id="19" name="18 Rectángulo"/>
              <p:cNvSpPr/>
              <p:nvPr/>
            </p:nvSpPr>
            <p:spPr>
              <a:xfrm>
                <a:off x="0" y="0"/>
                <a:ext cx="9144000" cy="51709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pic>
            <p:nvPicPr>
              <p:cNvPr id="23" name="2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534" y="27441"/>
                <a:ext cx="6858000" cy="5143500"/>
              </a:xfrm>
              <a:prstGeom prst="rect">
                <a:avLst/>
              </a:prstGeom>
            </p:spPr>
          </p:pic>
        </p:grpSp>
        <p:sp>
          <p:nvSpPr>
            <p:cNvPr id="21" name="20 CuadroTexto"/>
            <p:cNvSpPr txBox="1"/>
            <p:nvPr/>
          </p:nvSpPr>
          <p:spPr>
            <a:xfrm>
              <a:off x="1169534" y="195944"/>
              <a:ext cx="3002416" cy="369332"/>
            </a:xfrm>
            <a:prstGeom prst="rect">
              <a:avLst/>
            </a:prstGeom>
            <a:solidFill>
              <a:srgbClr val="002060"/>
            </a:solidFill>
          </p:spPr>
          <p:txBody>
            <a:bodyPr wrap="square" rtlCol="0">
              <a:spAutoFit/>
            </a:bodyPr>
            <a:lstStyle/>
            <a:p>
              <a:r>
                <a:rPr lang="es-MX" b="1" dirty="0">
                  <a:solidFill>
                    <a:srgbClr val="FFFFFF"/>
                  </a:solidFill>
                </a:rPr>
                <a:t>Almacenes Trujillo</a:t>
              </a:r>
              <a:endParaRPr lang="es-PE" b="1" dirty="0">
                <a:solidFill>
                  <a:srgbClr val="FFFFFF"/>
                </a:solidFill>
              </a:endParaRPr>
            </a:p>
          </p:txBody>
        </p:sp>
      </p:grpSp>
      <p:grpSp>
        <p:nvGrpSpPr>
          <p:cNvPr id="27" name="26 Grupo"/>
          <p:cNvGrpSpPr/>
          <p:nvPr/>
        </p:nvGrpSpPr>
        <p:grpSpPr>
          <a:xfrm>
            <a:off x="-1" y="-27442"/>
            <a:ext cx="9143999" cy="5170941"/>
            <a:chOff x="0" y="0"/>
            <a:chExt cx="9143999" cy="5170941"/>
          </a:xfrm>
        </p:grpSpPr>
        <p:sp>
          <p:nvSpPr>
            <p:cNvPr id="25" name="24 Rectángulo"/>
            <p:cNvSpPr/>
            <p:nvPr/>
          </p:nvSpPr>
          <p:spPr>
            <a:xfrm>
              <a:off x="0" y="0"/>
              <a:ext cx="9143999" cy="517094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FFFF"/>
                </a:solidFill>
              </a:endParaRPr>
            </a:p>
          </p:txBody>
        </p:sp>
        <p:pic>
          <p:nvPicPr>
            <p:cNvPr id="29" name="2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26" name="25 CuadroTexto"/>
            <p:cNvSpPr txBox="1"/>
            <p:nvPr/>
          </p:nvSpPr>
          <p:spPr>
            <a:xfrm>
              <a:off x="1036184" y="347388"/>
              <a:ext cx="3688216" cy="369332"/>
            </a:xfrm>
            <a:prstGeom prst="rect">
              <a:avLst/>
            </a:prstGeom>
            <a:solidFill>
              <a:srgbClr val="002060"/>
            </a:solidFill>
          </p:spPr>
          <p:txBody>
            <a:bodyPr wrap="square" rtlCol="0">
              <a:spAutoFit/>
            </a:bodyPr>
            <a:lstStyle/>
            <a:p>
              <a:pPr algn="r"/>
              <a:r>
                <a:rPr lang="es-MX" b="1" dirty="0">
                  <a:solidFill>
                    <a:srgbClr val="FFFFFF"/>
                  </a:solidFill>
                </a:rPr>
                <a:t>Nuevo almacén Arequipa</a:t>
              </a:r>
              <a:endParaRPr lang="es-PE" b="1" dirty="0">
                <a:solidFill>
                  <a:srgbClr val="FFFFFF"/>
                </a:solidFill>
              </a:endParaRPr>
            </a:p>
          </p:txBody>
        </p:sp>
      </p:grpSp>
    </p:spTree>
    <p:extLst>
      <p:ext uri="{BB962C8B-B14F-4D97-AF65-F5344CB8AC3E}">
        <p14:creationId xmlns:p14="http://schemas.microsoft.com/office/powerpoint/2010/main" val="26665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esultado de imagen para equations 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0952"/>
            <a:ext cx="8164527" cy="4592548"/>
          </a:xfrm>
          <a:prstGeom prst="rect">
            <a:avLst/>
          </a:prstGeom>
          <a:noFill/>
          <a:extLst>
            <a:ext uri="{909E8E84-426E-40DD-AFC4-6F175D3DCCD1}">
              <a14:hiddenFill xmlns:a14="http://schemas.microsoft.com/office/drawing/2010/main">
                <a:solidFill>
                  <a:srgbClr val="FFFFFF"/>
                </a:solidFill>
              </a14:hiddenFill>
            </a:ext>
          </a:extLst>
        </p:spPr>
      </p:pic>
      <p:sp>
        <p:nvSpPr>
          <p:cNvPr id="24580" name="7 CuadroTexto"/>
          <p:cNvSpPr txBox="1">
            <a:spLocks noChangeArrowheads="1"/>
          </p:cNvSpPr>
          <p:nvPr/>
        </p:nvSpPr>
        <p:spPr bwMode="auto">
          <a:xfrm>
            <a:off x="1755000" y="2847226"/>
            <a:ext cx="465452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a:buFontTx/>
              <a:buNone/>
            </a:pPr>
            <a:r>
              <a:rPr lang="es-ES" sz="3000" dirty="0">
                <a:solidFill>
                  <a:srgbClr val="FFCC00"/>
                </a:solidFill>
              </a:rPr>
              <a:t>Transformación digital NO es acerca de </a:t>
            </a:r>
            <a:r>
              <a:rPr lang="es-ES" sz="3600" dirty="0">
                <a:solidFill>
                  <a:srgbClr val="FFCC00"/>
                </a:solidFill>
              </a:rPr>
              <a:t>crear diagramas</a:t>
            </a:r>
            <a:endParaRPr lang="es-ES" sz="3000" dirty="0">
              <a:solidFill>
                <a:srgbClr val="FFCC00"/>
              </a:solidFill>
            </a:endParaRPr>
          </a:p>
        </p:txBody>
      </p:sp>
    </p:spTree>
    <p:extLst>
      <p:ext uri="{BB962C8B-B14F-4D97-AF65-F5344CB8AC3E}">
        <p14:creationId xmlns:p14="http://schemas.microsoft.com/office/powerpoint/2010/main" val="2916084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¿Preguntas?</a:t>
            </a:r>
          </a:p>
        </p:txBody>
      </p:sp>
      <p:pic>
        <p:nvPicPr>
          <p:cNvPr id="22530" name="Picture 2" descr="https://ironmountain.widencollective.com/thumbnail/4df7a50f-ae0d-4d18-8865-84a98cba2d02/av/2048px/question.png?t=1571420733624&amp;s=ce0114082ea2c8e9db529e551ddf6c17e365d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305" y="1476799"/>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84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3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Imagen 2"/>
          <p:cNvPicPr>
            <a:picLocks noChangeAspect="1" noChangeArrowheads="1"/>
          </p:cNvPicPr>
          <p:nvPr/>
        </p:nvPicPr>
        <p:blipFill>
          <a:blip r:embed="rId2">
            <a:extLst>
              <a:ext uri="{28A0092B-C50C-407E-A947-70E740481C1C}">
                <a14:useLocalDpi xmlns:a14="http://schemas.microsoft.com/office/drawing/2010/main" val="0"/>
              </a:ext>
            </a:extLst>
          </a:blip>
          <a:srcRect t="11110" b="11517"/>
          <a:stretch>
            <a:fillRect/>
          </a:stretch>
        </p:blipFill>
        <p:spPr bwMode="auto">
          <a:xfrm>
            <a:off x="0" y="301826"/>
            <a:ext cx="6714699" cy="4841674"/>
          </a:xfrm>
          <a:prstGeom prst="rect">
            <a:avLst/>
          </a:prstGeom>
          <a:noFill/>
          <a:ln>
            <a:noFill/>
          </a:ln>
          <a:effectLst>
            <a:outerShdw dist="17961" dir="2700000" algn="ctr" rotWithShape="0">
              <a:srgbClr val="9999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29" name="4 CuadroTexto"/>
          <p:cNvSpPr txBox="1">
            <a:spLocks noChangeArrowheads="1"/>
          </p:cNvSpPr>
          <p:nvPr/>
        </p:nvSpPr>
        <p:spPr bwMode="auto">
          <a:xfrm>
            <a:off x="1814512" y="2335402"/>
            <a:ext cx="42052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a:buFontTx/>
              <a:buNone/>
            </a:pPr>
            <a:r>
              <a:rPr lang="es-ES" sz="3000" dirty="0">
                <a:solidFill>
                  <a:srgbClr val="FFCC00"/>
                </a:solidFill>
              </a:rPr>
              <a:t>Transformación digital NO es acerca de </a:t>
            </a:r>
            <a:r>
              <a:rPr lang="es-ES" sz="3600" dirty="0">
                <a:solidFill>
                  <a:srgbClr val="FFCC00"/>
                </a:solidFill>
              </a:rPr>
              <a:t>Arquitectura</a:t>
            </a:r>
            <a:endParaRPr lang="es-ES" sz="3000" dirty="0">
              <a:solidFill>
                <a:srgbClr val="FFCC00"/>
              </a:solidFill>
            </a:endParaRPr>
          </a:p>
        </p:txBody>
      </p:sp>
    </p:spTree>
    <p:extLst>
      <p:ext uri="{BB962C8B-B14F-4D97-AF65-F5344CB8AC3E}">
        <p14:creationId xmlns:p14="http://schemas.microsoft.com/office/powerpoint/2010/main" val="104616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ronmountain.widencollective.com/thumbnail/66f785c9-3fd5-4a60-b38e-7d06f0cfc8ae/av/2048px/148854209.jpg?t=1571421248932&amp;s=32a9ce9a34b72eec06b97aa45d2def97e32126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745506" cy="5143500"/>
          </a:xfrm>
          <a:prstGeom prst="rect">
            <a:avLst/>
          </a:prstGeom>
          <a:noFill/>
          <a:extLst>
            <a:ext uri="{909E8E84-426E-40DD-AFC4-6F175D3DCCD1}">
              <a14:hiddenFill xmlns:a14="http://schemas.microsoft.com/office/drawing/2010/main">
                <a:solidFill>
                  <a:srgbClr val="FFFFFF"/>
                </a:solidFill>
              </a14:hiddenFill>
            </a:ext>
          </a:extLst>
        </p:spPr>
      </p:pic>
      <p:sp>
        <p:nvSpPr>
          <p:cNvPr id="28677" name="6 CuadroTexto"/>
          <p:cNvSpPr txBox="1">
            <a:spLocks noChangeArrowheads="1"/>
          </p:cNvSpPr>
          <p:nvPr/>
        </p:nvSpPr>
        <p:spPr bwMode="auto">
          <a:xfrm>
            <a:off x="1170012" y="2912136"/>
            <a:ext cx="52137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bg1"/>
                </a:solidFill>
                <a:latin typeface="Arial" charset="0"/>
                <a:ea typeface="ＭＳ Ｐゴシック" pitchFamily="34" charset="-128"/>
              </a:defRPr>
            </a:lvl1pPr>
            <a:lvl2pPr marL="742950" indent="-285750">
              <a:defRPr sz="1200" b="1">
                <a:solidFill>
                  <a:schemeClr val="bg1"/>
                </a:solidFill>
                <a:latin typeface="Arial" charset="0"/>
                <a:ea typeface="ＭＳ Ｐゴシック" pitchFamily="34" charset="-128"/>
              </a:defRPr>
            </a:lvl2pPr>
            <a:lvl3pPr marL="1143000" indent="-228600">
              <a:defRPr sz="1200" b="1">
                <a:solidFill>
                  <a:schemeClr val="bg1"/>
                </a:solidFill>
                <a:latin typeface="Arial" charset="0"/>
                <a:ea typeface="ＭＳ Ｐゴシック" pitchFamily="34" charset="-128"/>
              </a:defRPr>
            </a:lvl3pPr>
            <a:lvl4pPr marL="1600200" indent="-228600">
              <a:defRPr sz="1200" b="1">
                <a:solidFill>
                  <a:schemeClr val="bg1"/>
                </a:solidFill>
                <a:latin typeface="Arial" charset="0"/>
                <a:ea typeface="ＭＳ Ｐゴシック" pitchFamily="34" charset="-128"/>
              </a:defRPr>
            </a:lvl4pPr>
            <a:lvl5pPr marL="2057400" indent="-228600">
              <a:defRPr sz="1200" b="1">
                <a:solidFill>
                  <a:schemeClr val="bg1"/>
                </a:solidFill>
                <a:latin typeface="Arial" charset="0"/>
                <a:ea typeface="ＭＳ Ｐゴシック" pitchFamily="34" charset="-128"/>
              </a:defRPr>
            </a:lvl5pPr>
            <a:lvl6pPr marL="25146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6pPr>
            <a:lvl7pPr marL="29718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7pPr>
            <a:lvl8pPr marL="34290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8pPr>
            <a:lvl9pPr marL="3886200" indent="-228600" eaLnBrk="0" fontAlgn="base" hangingPunct="0">
              <a:spcBef>
                <a:spcPct val="0"/>
              </a:spcBef>
              <a:spcAft>
                <a:spcPct val="0"/>
              </a:spcAft>
              <a:buChar char="•"/>
              <a:defRPr sz="1200" b="1">
                <a:solidFill>
                  <a:schemeClr val="bg1"/>
                </a:solidFill>
                <a:latin typeface="Arial" charset="0"/>
                <a:ea typeface="ＭＳ Ｐゴシック" pitchFamily="34" charset="-128"/>
              </a:defRPr>
            </a:lvl9pPr>
          </a:lstStyle>
          <a:p>
            <a:pPr algn="ctr">
              <a:buFontTx/>
              <a:buNone/>
            </a:pPr>
            <a:r>
              <a:rPr lang="es-ES" sz="3000" dirty="0">
                <a:solidFill>
                  <a:srgbClr val="FFCC00"/>
                </a:solidFill>
              </a:rPr>
              <a:t>Transformación digital es acerca de cómo </a:t>
            </a:r>
            <a:br>
              <a:rPr lang="es-ES" sz="3000" dirty="0">
                <a:solidFill>
                  <a:srgbClr val="FFCC00"/>
                </a:solidFill>
              </a:rPr>
            </a:br>
            <a:r>
              <a:rPr lang="es-ES" sz="3000" dirty="0">
                <a:solidFill>
                  <a:srgbClr val="FFCC00"/>
                </a:solidFill>
              </a:rPr>
              <a:t>Aportar VALOR </a:t>
            </a:r>
            <a:br>
              <a:rPr lang="es-ES" sz="3000" dirty="0">
                <a:solidFill>
                  <a:srgbClr val="FFCC00"/>
                </a:solidFill>
              </a:rPr>
            </a:br>
            <a:endParaRPr lang="es-ES" sz="3000" dirty="0">
              <a:solidFill>
                <a:srgbClr val="FFCC00"/>
              </a:solidFill>
            </a:endParaRPr>
          </a:p>
        </p:txBody>
      </p:sp>
    </p:spTree>
    <p:extLst>
      <p:ext uri="{BB962C8B-B14F-4D97-AF65-F5344CB8AC3E}">
        <p14:creationId xmlns:p14="http://schemas.microsoft.com/office/powerpoint/2010/main" val="405714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91668" y="1915166"/>
            <a:ext cx="4155688" cy="1323439"/>
          </a:xfrm>
          <a:prstGeom prst="rect">
            <a:avLst/>
          </a:prstGeom>
        </p:spPr>
        <p:txBody>
          <a:bodyPr wrap="square">
            <a:spAutoFit/>
          </a:bodyPr>
          <a:lstStyle/>
          <a:p>
            <a:r>
              <a:rPr lang="es-CL" sz="1600" dirty="0">
                <a:solidFill>
                  <a:srgbClr val="000000"/>
                </a:solidFill>
              </a:rPr>
              <a:t>Aplicar las </a:t>
            </a:r>
            <a:r>
              <a:rPr lang="es-CL" sz="1600" b="1" dirty="0">
                <a:solidFill>
                  <a:srgbClr val="000000"/>
                </a:solidFill>
              </a:rPr>
              <a:t>capacidades digitales </a:t>
            </a:r>
            <a:r>
              <a:rPr lang="es-CL" sz="1600" dirty="0">
                <a:solidFill>
                  <a:srgbClr val="000000"/>
                </a:solidFill>
              </a:rPr>
              <a:t>a los procesos, productos y activos para mejorar la </a:t>
            </a:r>
            <a:r>
              <a:rPr lang="es-CL" sz="1600" b="1" dirty="0">
                <a:solidFill>
                  <a:srgbClr val="000000"/>
                </a:solidFill>
              </a:rPr>
              <a:t>eficiencia</a:t>
            </a:r>
            <a:r>
              <a:rPr lang="es-CL" sz="1600" dirty="0">
                <a:solidFill>
                  <a:srgbClr val="000000"/>
                </a:solidFill>
              </a:rPr>
              <a:t>, aumentar el </a:t>
            </a:r>
            <a:r>
              <a:rPr lang="es-CL" sz="1600" b="1" dirty="0">
                <a:solidFill>
                  <a:srgbClr val="000000"/>
                </a:solidFill>
              </a:rPr>
              <a:t>valor</a:t>
            </a:r>
            <a:r>
              <a:rPr lang="es-CL" sz="1600" dirty="0">
                <a:solidFill>
                  <a:srgbClr val="000000"/>
                </a:solidFill>
              </a:rPr>
              <a:t> para el cliente, gestionar el riesgo y descubrir nuevas oportunidades de monetización.</a:t>
            </a:r>
            <a:r>
              <a:rPr lang="en-US" sz="1600" dirty="0">
                <a:solidFill>
                  <a:srgbClr val="000000"/>
                </a:solidFill>
              </a:rPr>
              <a:t>.</a:t>
            </a:r>
          </a:p>
        </p:txBody>
      </p:sp>
      <p:sp>
        <p:nvSpPr>
          <p:cNvPr id="8" name="Rectangle 7"/>
          <p:cNvSpPr/>
          <p:nvPr/>
        </p:nvSpPr>
        <p:spPr>
          <a:xfrm>
            <a:off x="553562" y="2094696"/>
            <a:ext cx="3771674" cy="954107"/>
          </a:xfrm>
          <a:prstGeom prst="rect">
            <a:avLst/>
          </a:prstGeom>
        </p:spPr>
        <p:txBody>
          <a:bodyPr wrap="none">
            <a:spAutoFit/>
          </a:bodyPr>
          <a:lstStyle/>
          <a:p>
            <a:r>
              <a:rPr lang="en-US" sz="2800" dirty="0" err="1">
                <a:solidFill>
                  <a:schemeClr val="tx2"/>
                </a:solidFill>
                <a:latin typeface="+mj-lt"/>
              </a:rPr>
              <a:t>Definiendo</a:t>
            </a:r>
            <a:r>
              <a:rPr lang="en-US" sz="2800" dirty="0">
                <a:solidFill>
                  <a:schemeClr val="tx2"/>
                </a:solidFill>
                <a:latin typeface="+mj-lt"/>
              </a:rPr>
              <a:t> la</a:t>
            </a:r>
          </a:p>
          <a:p>
            <a:r>
              <a:rPr lang="en-US" sz="2800" dirty="0" err="1">
                <a:solidFill>
                  <a:schemeClr val="tx2"/>
                </a:solidFill>
                <a:latin typeface="+mj-lt"/>
              </a:rPr>
              <a:t>Transformación</a:t>
            </a:r>
            <a:r>
              <a:rPr lang="en-US" sz="2800" dirty="0">
                <a:solidFill>
                  <a:schemeClr val="tx2"/>
                </a:solidFill>
                <a:latin typeface="+mj-lt"/>
              </a:rPr>
              <a:t> Digital</a:t>
            </a:r>
          </a:p>
        </p:txBody>
      </p:sp>
      <p:sp>
        <p:nvSpPr>
          <p:cNvPr id="10" name="TextBox 9"/>
          <p:cNvSpPr txBox="1"/>
          <p:nvPr/>
        </p:nvSpPr>
        <p:spPr>
          <a:xfrm>
            <a:off x="4572000" y="1650381"/>
            <a:ext cx="466794" cy="1107996"/>
          </a:xfrm>
          <a:prstGeom prst="rect">
            <a:avLst/>
          </a:prstGeom>
          <a:noFill/>
        </p:spPr>
        <p:txBody>
          <a:bodyPr wrap="none" rtlCol="0">
            <a:spAutoFit/>
          </a:bodyPr>
          <a:lstStyle/>
          <a:p>
            <a:r>
              <a:rPr lang="en-US" sz="6600" dirty="0">
                <a:solidFill>
                  <a:schemeClr val="tx2"/>
                </a:solidFill>
              </a:rPr>
              <a:t>“</a:t>
            </a:r>
          </a:p>
        </p:txBody>
      </p:sp>
      <p:sp>
        <p:nvSpPr>
          <p:cNvPr id="11" name="Rectangle 10"/>
          <p:cNvSpPr/>
          <p:nvPr/>
        </p:nvSpPr>
        <p:spPr>
          <a:xfrm>
            <a:off x="6202413" y="2956451"/>
            <a:ext cx="466794" cy="1107996"/>
          </a:xfrm>
          <a:prstGeom prst="rect">
            <a:avLst/>
          </a:prstGeom>
        </p:spPr>
        <p:txBody>
          <a:bodyPr wrap="none">
            <a:spAutoFit/>
          </a:bodyPr>
          <a:lstStyle/>
          <a:p>
            <a:r>
              <a:rPr lang="en-US" sz="6600" dirty="0">
                <a:solidFill>
                  <a:schemeClr val="tx2"/>
                </a:solidFill>
              </a:rPr>
              <a:t>”</a:t>
            </a:r>
          </a:p>
        </p:txBody>
      </p:sp>
      <p:sp>
        <p:nvSpPr>
          <p:cNvPr id="12" name="TextBox 11"/>
          <p:cNvSpPr txBox="1"/>
          <p:nvPr/>
        </p:nvSpPr>
        <p:spPr>
          <a:xfrm>
            <a:off x="4891668" y="3486001"/>
            <a:ext cx="3555079" cy="461665"/>
          </a:xfrm>
          <a:prstGeom prst="rect">
            <a:avLst/>
          </a:prstGeom>
          <a:noFill/>
        </p:spPr>
        <p:txBody>
          <a:bodyPr wrap="square" rtlCol="0">
            <a:spAutoFit/>
          </a:bodyPr>
          <a:lstStyle/>
          <a:p>
            <a:r>
              <a:rPr lang="en-US" sz="1200" b="1" dirty="0">
                <a:solidFill>
                  <a:schemeClr val="tx2"/>
                </a:solidFill>
              </a:rPr>
              <a:t>Bill </a:t>
            </a:r>
            <a:r>
              <a:rPr lang="en-US" sz="1200" b="1" dirty="0" err="1">
                <a:solidFill>
                  <a:schemeClr val="tx2"/>
                </a:solidFill>
              </a:rPr>
              <a:t>Schmarzo</a:t>
            </a:r>
            <a:endParaRPr lang="en-US" sz="1200" dirty="0">
              <a:solidFill>
                <a:schemeClr val="tx2"/>
              </a:solidFill>
            </a:endParaRPr>
          </a:p>
          <a:p>
            <a:r>
              <a:rPr lang="en-US" sz="1200" dirty="0"/>
              <a:t>CTO Dell EMC Services Big Data Analytics</a:t>
            </a:r>
          </a:p>
        </p:txBody>
      </p:sp>
    </p:spTree>
    <p:extLst>
      <p:ext uri="{BB962C8B-B14F-4D97-AF65-F5344CB8AC3E}">
        <p14:creationId xmlns:p14="http://schemas.microsoft.com/office/powerpoint/2010/main" val="126220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p:cNvSpPr>
            <a:spLocks noGrp="1"/>
          </p:cNvSpPr>
          <p:nvPr>
            <p:ph type="title"/>
          </p:nvPr>
        </p:nvSpPr>
        <p:spPr/>
        <p:txBody>
          <a:bodyPr/>
          <a:lstStyle/>
          <a:p>
            <a:r>
              <a:rPr lang="en-US" sz="2800" dirty="0">
                <a:solidFill>
                  <a:srgbClr val="0070C0"/>
                </a:solidFill>
              </a:rPr>
              <a:t>Valor de </a:t>
            </a:r>
            <a:r>
              <a:rPr lang="en-US" sz="2800" dirty="0" err="1">
                <a:solidFill>
                  <a:srgbClr val="0070C0"/>
                </a:solidFill>
              </a:rPr>
              <a:t>Negocio</a:t>
            </a:r>
            <a:r>
              <a:rPr lang="en-US" sz="2800" dirty="0">
                <a:solidFill>
                  <a:srgbClr val="0070C0"/>
                </a:solidFill>
              </a:rPr>
              <a:t> de la </a:t>
            </a:r>
            <a:r>
              <a:rPr lang="en-US" sz="2800" dirty="0" err="1">
                <a:solidFill>
                  <a:srgbClr val="0070C0"/>
                </a:solidFill>
              </a:rPr>
              <a:t>Transformación</a:t>
            </a:r>
            <a:r>
              <a:rPr lang="en-US" sz="2800" dirty="0">
                <a:solidFill>
                  <a:srgbClr val="0070C0"/>
                </a:solidFill>
              </a:rPr>
              <a:t> Digital</a:t>
            </a:r>
          </a:p>
        </p:txBody>
      </p:sp>
      <p:sp>
        <p:nvSpPr>
          <p:cNvPr id="3" name="Slide Number Placeholder 2"/>
          <p:cNvSpPr>
            <a:spLocks noGrp="1"/>
          </p:cNvSpPr>
          <p:nvPr>
            <p:ph type="sldNum" sz="quarter" idx="4294967295"/>
          </p:nvPr>
        </p:nvSpPr>
        <p:spPr>
          <a:xfrm>
            <a:off x="7086600" y="3448050"/>
            <a:ext cx="2057400" cy="2730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692D89-0649-B346-AAC1-A17EC4B6079C}"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541" y="1705350"/>
            <a:ext cx="1371600" cy="1367468"/>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4883" y="1676567"/>
            <a:ext cx="1371600" cy="1367456"/>
          </a:xfrm>
          <a:prstGeom prst="rect">
            <a:avLst/>
          </a:prstGeom>
        </p:spPr>
      </p:pic>
      <p:sp>
        <p:nvSpPr>
          <p:cNvPr id="12" name="TextBox 11"/>
          <p:cNvSpPr txBox="1"/>
          <p:nvPr/>
        </p:nvSpPr>
        <p:spPr>
          <a:xfrm>
            <a:off x="2861541" y="2888191"/>
            <a:ext cx="20026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Arial"/>
                <a:ea typeface="+mn-ea"/>
                <a:cs typeface="+mn-cs"/>
              </a:rPr>
              <a:t> </a:t>
            </a:r>
          </a:p>
          <a:p>
            <a:pPr lvl="0" algn="ctr" defTabSz="457200">
              <a:defRPr/>
            </a:pPr>
            <a:r>
              <a:rPr lang="es-CL" sz="1200" b="1" dirty="0">
                <a:solidFill>
                  <a:srgbClr val="1F497D"/>
                </a:solidFill>
              </a:rPr>
              <a:t>MEJORAR PROCESOS</a:t>
            </a:r>
          </a:p>
        </p:txBody>
      </p:sp>
      <p:sp>
        <p:nvSpPr>
          <p:cNvPr id="13" name="TextBox 12"/>
          <p:cNvSpPr txBox="1"/>
          <p:nvPr/>
        </p:nvSpPr>
        <p:spPr>
          <a:xfrm>
            <a:off x="4871660" y="3087783"/>
            <a:ext cx="1766472" cy="800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1F497D"/>
                </a:solidFill>
                <a:latin typeface="Arial"/>
              </a:rPr>
              <a:t>PROTEJER LA INFORMACIÓN</a:t>
            </a:r>
            <a:endParaRPr kumimoji="0" lang="en-US" sz="1200" b="1"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sngStrike" kern="1200" cap="none" spc="0" normalizeH="0" baseline="0" noProof="0" dirty="0">
                <a:ln>
                  <a:noFill/>
                </a:ln>
                <a:solidFill>
                  <a:srgbClr val="1F497D"/>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sngStrike" kern="1200" cap="none" spc="0" normalizeH="0" baseline="0" noProof="0" dirty="0">
              <a:ln>
                <a:noFill/>
              </a:ln>
              <a:solidFill>
                <a:srgbClr val="1F497D"/>
              </a:solidFill>
              <a:effectLst/>
              <a:uLnTx/>
              <a:uFillTx/>
              <a:latin typeface="Arial"/>
              <a:ea typeface="+mn-ea"/>
              <a:cs typeface="+mn-cs"/>
            </a:endParaRPr>
          </a:p>
        </p:txBody>
      </p:sp>
      <p:sp>
        <p:nvSpPr>
          <p:cNvPr id="14" name="TextBox 13"/>
          <p:cNvSpPr txBox="1"/>
          <p:nvPr/>
        </p:nvSpPr>
        <p:spPr>
          <a:xfrm>
            <a:off x="1005567" y="3076101"/>
            <a:ext cx="185023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dirty="0">
                <a:solidFill>
                  <a:srgbClr val="1F497D"/>
                </a:solidFill>
                <a:latin typeface="Arial"/>
              </a:rPr>
              <a:t>OPTIMIZAR USO DE RECURSOS y TRANSPARENCIA</a:t>
            </a:r>
            <a:endParaRPr kumimoji="0" lang="en-US" sz="1200" b="1" i="0" u="none" strike="noStrike" kern="1200" cap="none" spc="0" normalizeH="0" baseline="0" noProof="0" dirty="0">
              <a:ln>
                <a:noFill/>
              </a:ln>
              <a:solidFill>
                <a:srgbClr val="1F497D"/>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Arial"/>
                <a:ea typeface="+mn-ea"/>
                <a:cs typeface="+mn-cs"/>
              </a:rPr>
              <a:t> </a:t>
            </a:r>
            <a:endParaRPr kumimoji="0" lang="en-US" sz="1200" b="1" i="0" u="none" strike="noStrike" kern="1200" cap="none" spc="0" normalizeH="0" baseline="0" noProof="0" dirty="0">
              <a:ln>
                <a:noFill/>
              </a:ln>
              <a:solidFill>
                <a:srgbClr val="1F497D"/>
              </a:solidFill>
              <a:effectLst/>
              <a:uLnTx/>
              <a:uFillTx/>
              <a:latin typeface="Arial"/>
              <a:ea typeface="+mn-ea"/>
              <a:cs typeface="+mn-cs"/>
            </a:endParaRPr>
          </a:p>
        </p:txBody>
      </p:sp>
      <p:grpSp>
        <p:nvGrpSpPr>
          <p:cNvPr id="8" name="Group 7"/>
          <p:cNvGrpSpPr/>
          <p:nvPr/>
        </p:nvGrpSpPr>
        <p:grpSpPr>
          <a:xfrm>
            <a:off x="3129050" y="1703284"/>
            <a:ext cx="1367468" cy="1371600"/>
            <a:chOff x="4512144" y="1575871"/>
            <a:chExt cx="1367468" cy="1371600"/>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2144" y="1575871"/>
              <a:ext cx="1367468" cy="1371600"/>
            </a:xfrm>
            <a:prstGeom prst="rect">
              <a:avLst/>
            </a:prstGeom>
          </p:spPr>
        </p:pic>
        <p:sp>
          <p:nvSpPr>
            <p:cNvPr id="2" name="Oval 1"/>
            <p:cNvSpPr/>
            <p:nvPr/>
          </p:nvSpPr>
          <p:spPr>
            <a:xfrm>
              <a:off x="4629144" y="1850989"/>
              <a:ext cx="1133475" cy="81438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F81BD">
                      <a:lumMod val="75000"/>
                    </a:srgbClr>
                  </a:solidFill>
                  <a:effectLst/>
                  <a:uLnTx/>
                  <a:uFillTx/>
                  <a:latin typeface="Arial"/>
                  <a:ea typeface="+mn-ea"/>
                  <a:cs typeface="+mn-cs"/>
                </a:rPr>
                <a:t>$</a:t>
              </a:r>
            </a:p>
          </p:txBody>
        </p:sp>
      </p:grpSp>
      <p:sp>
        <p:nvSpPr>
          <p:cNvPr id="15" name="Rectangle 14"/>
          <p:cNvSpPr/>
          <p:nvPr/>
        </p:nvSpPr>
        <p:spPr>
          <a:xfrm>
            <a:off x="1032888" y="3721846"/>
            <a:ext cx="1783023" cy="1895904"/>
          </a:xfrm>
          <a:prstGeom prst="rect">
            <a:avLst/>
          </a:prstGeom>
        </p:spPr>
        <p:txBody>
          <a:bodyPr wrap="square">
            <a:spAutoFit/>
          </a:bodyPr>
          <a:lstStyle/>
          <a:p>
            <a:pPr marL="129776" lvl="0" indent="-129776" defTabSz="457200">
              <a:lnSpc>
                <a:spcPct val="90000"/>
              </a:lnSpc>
              <a:spcBef>
                <a:spcPts val="600"/>
              </a:spcBef>
              <a:buFont typeface="Wingdings" charset="2"/>
              <a:buChar char="§"/>
              <a:defRPr/>
            </a:pPr>
            <a:r>
              <a:rPr lang="es-CL" sz="1200" dirty="0">
                <a:solidFill>
                  <a:srgbClr val="1F497D"/>
                </a:solidFill>
              </a:rPr>
              <a:t>Mejorar los niveles de transparencia del Estado</a:t>
            </a:r>
          </a:p>
          <a:p>
            <a:pPr marL="129776" lvl="0" indent="-129776" defTabSz="457200">
              <a:lnSpc>
                <a:spcPct val="90000"/>
              </a:lnSpc>
              <a:spcBef>
                <a:spcPts val="600"/>
              </a:spcBef>
              <a:buFont typeface="Wingdings" charset="2"/>
              <a:buChar char="§"/>
              <a:defRPr/>
            </a:pPr>
            <a:r>
              <a:rPr lang="es-CL" sz="1200" dirty="0">
                <a:solidFill>
                  <a:srgbClr val="1F497D"/>
                </a:solidFill>
              </a:rPr>
              <a:t>Agilidad en la respuesta a cambios de regulaciones</a:t>
            </a:r>
          </a:p>
          <a:p>
            <a:pPr marL="129776" lvl="0" indent="-129776" defTabSz="457200">
              <a:lnSpc>
                <a:spcPct val="90000"/>
              </a:lnSpc>
              <a:spcBef>
                <a:spcPts val="600"/>
              </a:spcBef>
              <a:buFont typeface="Wingdings" charset="2"/>
              <a:buChar char="§"/>
              <a:defRPr/>
            </a:pPr>
            <a:r>
              <a:rPr lang="es-CL" sz="1200" dirty="0">
                <a:solidFill>
                  <a:srgbClr val="1F497D"/>
                </a:solidFill>
              </a:rPr>
              <a:t>Optimizar Costos</a:t>
            </a:r>
          </a:p>
          <a:p>
            <a:pPr marL="129776" lvl="0" indent="-129776" defTabSz="457200">
              <a:lnSpc>
                <a:spcPct val="90000"/>
              </a:lnSpc>
              <a:spcBef>
                <a:spcPts val="600"/>
              </a:spcBef>
              <a:buFont typeface="Wingdings" charset="2"/>
              <a:buChar char="§"/>
              <a:defRPr/>
            </a:pPr>
            <a:endParaRPr lang="es-CL" sz="1200" dirty="0">
              <a:solidFill>
                <a:srgbClr val="1F497D"/>
              </a:solidFill>
            </a:endParaRPr>
          </a:p>
          <a:p>
            <a:pPr marR="0" lvl="0" algn="l" defTabSz="457200" rtl="0" eaLnBrk="1" fontAlgn="auto" latinLnBrk="0" hangingPunct="1">
              <a:lnSpc>
                <a:spcPct val="90000"/>
              </a:lnSpc>
              <a:spcBef>
                <a:spcPts val="600"/>
              </a:spcBef>
              <a:spcAft>
                <a:spcPts val="0"/>
              </a:spcAft>
              <a:buClrTx/>
              <a:buSzTx/>
              <a:tabLst/>
              <a:defRPr/>
            </a:pPr>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7" name="Rectangle 16"/>
          <p:cNvSpPr/>
          <p:nvPr/>
        </p:nvSpPr>
        <p:spPr>
          <a:xfrm>
            <a:off x="3008193" y="3746183"/>
            <a:ext cx="1783023" cy="1486561"/>
          </a:xfrm>
          <a:prstGeom prst="rect">
            <a:avLst/>
          </a:prstGeom>
        </p:spPr>
        <p:txBody>
          <a:bodyPr wrap="square">
            <a:spAutoFit/>
          </a:bodyPr>
          <a:lstStyle/>
          <a:p>
            <a:pPr marL="129776" marR="0" lvl="0" indent="-129776" algn="l" defTabSz="457200" rtl="0" eaLnBrk="1" fontAlgn="auto" latinLnBrk="0" hangingPunct="1">
              <a:lnSpc>
                <a:spcPct val="90000"/>
              </a:lnSpc>
              <a:spcBef>
                <a:spcPts val="600"/>
              </a:spcBef>
              <a:spcAft>
                <a:spcPts val="0"/>
              </a:spcAft>
              <a:buClrTx/>
              <a:buSzTx/>
              <a:buFont typeface="Wingdings" charset="2"/>
              <a:buChar char="§"/>
              <a:tabLst/>
              <a:defRPr/>
            </a:pPr>
            <a:r>
              <a:rPr kumimoji="0" lang="en-US" sz="1200" b="0" i="0" u="none" strike="noStrike" kern="1200" cap="none" spc="0" normalizeH="0" baseline="0" noProof="0" dirty="0" err="1">
                <a:ln>
                  <a:noFill/>
                </a:ln>
                <a:solidFill>
                  <a:srgbClr val="1F497D"/>
                </a:solidFill>
                <a:effectLst/>
                <a:uLnTx/>
                <a:uFillTx/>
                <a:latin typeface="Arial"/>
                <a:ea typeface="+mn-ea"/>
                <a:cs typeface="+mn-cs"/>
              </a:rPr>
              <a:t>Crear</a:t>
            </a:r>
            <a:r>
              <a:rPr kumimoji="0" lang="en-US" sz="1200" b="0" i="0" u="none" strike="noStrike" kern="1200" cap="none" spc="0" normalizeH="0" baseline="0" noProof="0" dirty="0">
                <a:ln>
                  <a:noFill/>
                </a:ln>
                <a:solidFill>
                  <a:srgbClr val="1F497D"/>
                </a:solidFill>
                <a:effectLst/>
                <a:uLnTx/>
                <a:uFillTx/>
                <a:latin typeface="Arial"/>
                <a:ea typeface="+mn-ea"/>
                <a:cs typeface="+mn-cs"/>
              </a:rPr>
              <a:t> </a:t>
            </a:r>
            <a:r>
              <a:rPr kumimoji="0" lang="en-US" sz="1200" b="0" i="0" u="none" strike="noStrike" kern="1200" cap="none" spc="0" normalizeH="0" baseline="0" noProof="0" dirty="0" err="1">
                <a:ln>
                  <a:noFill/>
                </a:ln>
                <a:solidFill>
                  <a:srgbClr val="1F497D"/>
                </a:solidFill>
                <a:effectLst/>
                <a:uLnTx/>
                <a:uFillTx/>
                <a:latin typeface="Arial"/>
                <a:ea typeface="+mn-ea"/>
                <a:cs typeface="+mn-cs"/>
              </a:rPr>
              <a:t>ventaja</a:t>
            </a:r>
            <a:r>
              <a:rPr kumimoji="0" lang="en-US" sz="1200" b="0" i="0" u="none" strike="noStrike" kern="1200" cap="none" spc="0" normalizeH="0" baseline="0" noProof="0" dirty="0">
                <a:ln>
                  <a:noFill/>
                </a:ln>
                <a:solidFill>
                  <a:srgbClr val="1F497D"/>
                </a:solidFill>
                <a:effectLst/>
                <a:uLnTx/>
                <a:uFillTx/>
                <a:latin typeface="Arial"/>
                <a:ea typeface="+mn-ea"/>
                <a:cs typeface="+mn-cs"/>
              </a:rPr>
              <a:t> </a:t>
            </a:r>
            <a:r>
              <a:rPr kumimoji="0" lang="en-US" sz="1200" b="0" i="0" u="none" strike="noStrike" kern="1200" cap="none" spc="0" normalizeH="0" baseline="0" noProof="0" dirty="0" err="1">
                <a:ln>
                  <a:noFill/>
                </a:ln>
                <a:solidFill>
                  <a:srgbClr val="1F497D"/>
                </a:solidFill>
                <a:effectLst/>
                <a:uLnTx/>
                <a:uFillTx/>
                <a:latin typeface="Arial"/>
                <a:ea typeface="+mn-ea"/>
                <a:cs typeface="+mn-cs"/>
              </a:rPr>
              <a:t>competitiva</a:t>
            </a:r>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a:p>
            <a:pPr marL="129776" marR="0" lvl="0" indent="-129776" algn="l" defTabSz="457200" rtl="0" eaLnBrk="1" fontAlgn="auto" latinLnBrk="0" hangingPunct="1">
              <a:lnSpc>
                <a:spcPct val="90000"/>
              </a:lnSpc>
              <a:spcBef>
                <a:spcPts val="600"/>
              </a:spcBef>
              <a:spcAft>
                <a:spcPts val="0"/>
              </a:spcAft>
              <a:buClrTx/>
              <a:buSzTx/>
              <a:buFont typeface="Wingdings" charset="2"/>
              <a:buChar char="§"/>
              <a:tabLst/>
              <a:defRPr/>
            </a:pPr>
            <a:r>
              <a:rPr kumimoji="0" lang="en-US" sz="1200" b="0" i="0" u="none" strike="noStrike" kern="1200" cap="none" spc="0" normalizeH="0" baseline="0" noProof="0" dirty="0" err="1">
                <a:ln>
                  <a:noFill/>
                </a:ln>
                <a:solidFill>
                  <a:srgbClr val="1F497D"/>
                </a:solidFill>
                <a:effectLst/>
                <a:uLnTx/>
                <a:uFillTx/>
                <a:latin typeface="Arial"/>
                <a:ea typeface="+mn-ea"/>
                <a:cs typeface="+mn-cs"/>
              </a:rPr>
              <a:t>Automatizar</a:t>
            </a:r>
            <a:r>
              <a:rPr kumimoji="0" lang="en-US" sz="1200" b="0" i="0" u="none" strike="noStrike" kern="1200" cap="none" spc="0" normalizeH="0" noProof="0" dirty="0">
                <a:ln>
                  <a:noFill/>
                </a:ln>
                <a:solidFill>
                  <a:srgbClr val="1F497D"/>
                </a:solidFill>
                <a:effectLst/>
                <a:uLnTx/>
                <a:uFillTx/>
                <a:latin typeface="Arial"/>
                <a:ea typeface="+mn-ea"/>
                <a:cs typeface="+mn-cs"/>
              </a:rPr>
              <a:t> </a:t>
            </a:r>
            <a:r>
              <a:rPr kumimoji="0" lang="en-US" sz="1200" b="0" i="0" u="none" strike="noStrike" kern="1200" cap="none" spc="0" normalizeH="0" noProof="0" dirty="0" err="1">
                <a:ln>
                  <a:noFill/>
                </a:ln>
                <a:solidFill>
                  <a:srgbClr val="1F497D"/>
                </a:solidFill>
                <a:effectLst/>
                <a:uLnTx/>
                <a:uFillTx/>
                <a:latin typeface="Arial"/>
                <a:ea typeface="+mn-ea"/>
                <a:cs typeface="+mn-cs"/>
              </a:rPr>
              <a:t>procesos</a:t>
            </a:r>
            <a:r>
              <a:rPr kumimoji="0" lang="en-US" sz="1200" b="0" i="0" u="none" strike="noStrike" kern="1200" cap="none" spc="0" normalizeH="0" noProof="0" dirty="0">
                <a:ln>
                  <a:noFill/>
                </a:ln>
                <a:solidFill>
                  <a:srgbClr val="1F497D"/>
                </a:solidFill>
                <a:effectLst/>
                <a:uLnTx/>
                <a:uFillTx/>
                <a:latin typeface="Arial"/>
                <a:ea typeface="+mn-ea"/>
                <a:cs typeface="+mn-cs"/>
              </a:rPr>
              <a:t> </a:t>
            </a:r>
            <a:r>
              <a:rPr kumimoji="0" lang="en-US" sz="1200" b="0" i="0" u="none" strike="noStrike" kern="1200" cap="none" spc="0" normalizeH="0" noProof="0" dirty="0" err="1">
                <a:ln>
                  <a:noFill/>
                </a:ln>
                <a:solidFill>
                  <a:srgbClr val="1F497D"/>
                </a:solidFill>
                <a:effectLst/>
                <a:uLnTx/>
                <a:uFillTx/>
                <a:latin typeface="Arial"/>
                <a:ea typeface="+mn-ea"/>
                <a:cs typeface="+mn-cs"/>
              </a:rPr>
              <a:t>manuales</a:t>
            </a:r>
            <a:endParaRPr kumimoji="0" lang="en-US" sz="1200" b="0" i="0" u="none" strike="noStrike" kern="1200" cap="none" spc="0" normalizeH="0" noProof="0" dirty="0">
              <a:ln>
                <a:noFill/>
              </a:ln>
              <a:solidFill>
                <a:srgbClr val="1F497D"/>
              </a:solidFill>
              <a:effectLst/>
              <a:uLnTx/>
              <a:uFillTx/>
              <a:latin typeface="Arial"/>
              <a:ea typeface="+mn-ea"/>
              <a:cs typeface="+mn-cs"/>
            </a:endParaRPr>
          </a:p>
          <a:p>
            <a:pPr marL="129776" marR="0" lvl="0" indent="-129776" algn="l" defTabSz="457200" rtl="0" eaLnBrk="1" fontAlgn="auto" latinLnBrk="0" hangingPunct="1">
              <a:lnSpc>
                <a:spcPct val="90000"/>
              </a:lnSpc>
              <a:spcBef>
                <a:spcPts val="600"/>
              </a:spcBef>
              <a:spcAft>
                <a:spcPts val="0"/>
              </a:spcAft>
              <a:buClrTx/>
              <a:buSzTx/>
              <a:buFont typeface="Wingdings" charset="2"/>
              <a:buChar char="§"/>
              <a:tabLst/>
              <a:defRPr/>
            </a:pPr>
            <a:r>
              <a:rPr lang="en-US" sz="1200" baseline="0" dirty="0" err="1">
                <a:solidFill>
                  <a:srgbClr val="1F497D"/>
                </a:solidFill>
                <a:latin typeface="Arial"/>
              </a:rPr>
              <a:t>Reducir</a:t>
            </a:r>
            <a:r>
              <a:rPr lang="en-US" sz="1200" baseline="0" dirty="0">
                <a:solidFill>
                  <a:srgbClr val="1F497D"/>
                </a:solidFill>
                <a:latin typeface="Arial"/>
              </a:rPr>
              <a:t> </a:t>
            </a:r>
            <a:r>
              <a:rPr lang="en-US" sz="1200" baseline="0" dirty="0" err="1">
                <a:solidFill>
                  <a:srgbClr val="1F497D"/>
                </a:solidFill>
                <a:latin typeface="Arial"/>
              </a:rPr>
              <a:t>tiempos</a:t>
            </a:r>
            <a:r>
              <a:rPr lang="en-US" sz="1200" baseline="0" dirty="0">
                <a:solidFill>
                  <a:srgbClr val="1F497D"/>
                </a:solidFill>
                <a:latin typeface="Arial"/>
              </a:rPr>
              <a:t> de </a:t>
            </a:r>
            <a:r>
              <a:rPr lang="en-US" sz="1200" baseline="0" dirty="0" err="1">
                <a:solidFill>
                  <a:srgbClr val="1F497D"/>
                </a:solidFill>
                <a:latin typeface="Arial"/>
              </a:rPr>
              <a:t>respuesta</a:t>
            </a:r>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a:p>
            <a:pPr marL="129776" marR="0" lvl="0" indent="-129776" algn="l" defTabSz="457200" rtl="0" eaLnBrk="1" fontAlgn="auto" latinLnBrk="0" hangingPunct="1">
              <a:lnSpc>
                <a:spcPct val="90000"/>
              </a:lnSpc>
              <a:spcBef>
                <a:spcPts val="600"/>
              </a:spcBef>
              <a:spcAft>
                <a:spcPts val="0"/>
              </a:spcAft>
              <a:buClrTx/>
              <a:buSzTx/>
              <a:buFont typeface="Wingdings" charset="2"/>
              <a:buChar char="§"/>
              <a:tabLst/>
              <a:defRPr/>
            </a:pPr>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8" name="TextBox 17"/>
          <p:cNvSpPr txBox="1"/>
          <p:nvPr/>
        </p:nvSpPr>
        <p:spPr>
          <a:xfrm>
            <a:off x="6657694" y="3092701"/>
            <a:ext cx="1766472"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Arial"/>
                <a:ea typeface="+mn-ea"/>
                <a:cs typeface="+mn-cs"/>
              </a:rPr>
              <a:t>MEJORAR</a:t>
            </a:r>
            <a:r>
              <a:rPr kumimoji="0" lang="en-US" sz="1200" b="1" i="0" u="none" strike="noStrike" kern="1200" cap="none" spc="0" normalizeH="0" noProof="0" dirty="0">
                <a:ln>
                  <a:noFill/>
                </a:ln>
                <a:solidFill>
                  <a:srgbClr val="1F497D"/>
                </a:solidFill>
                <a:effectLst/>
                <a:uLnTx/>
                <a:uFillTx/>
                <a:latin typeface="Arial"/>
                <a:ea typeface="+mn-ea"/>
                <a:cs typeface="+mn-cs"/>
              </a:rPr>
              <a:t> EXPERIENCIA CIUDADANO</a:t>
            </a:r>
            <a:endParaRPr kumimoji="0" lang="en-US" sz="1200" b="1"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sngStrike" kern="1200" cap="none" spc="0" normalizeH="0" baseline="0" noProof="0" dirty="0">
                <a:ln>
                  <a:noFill/>
                </a:ln>
                <a:solidFill>
                  <a:srgbClr val="1F497D"/>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1" i="0" u="none" strike="sngStrike" kern="1200" cap="none" spc="0" normalizeH="0" baseline="0" noProof="0" dirty="0">
              <a:ln>
                <a:noFill/>
              </a:ln>
              <a:solidFill>
                <a:srgbClr val="1F497D"/>
              </a:solidFill>
              <a:effectLst/>
              <a:uLnTx/>
              <a:uFillTx/>
              <a:latin typeface="Arial"/>
              <a:ea typeface="+mn-ea"/>
              <a:cs typeface="+mn-cs"/>
            </a:endParaRPr>
          </a:p>
        </p:txBody>
      </p:sp>
      <p:sp>
        <p:nvSpPr>
          <p:cNvPr id="19" name="Rectangle 18"/>
          <p:cNvSpPr/>
          <p:nvPr/>
        </p:nvSpPr>
        <p:spPr>
          <a:xfrm>
            <a:off x="4932248" y="3738556"/>
            <a:ext cx="1783023" cy="1409617"/>
          </a:xfrm>
          <a:prstGeom prst="rect">
            <a:avLst/>
          </a:prstGeom>
        </p:spPr>
        <p:txBody>
          <a:bodyPr wrap="square">
            <a:spAutoFit/>
          </a:bodyPr>
          <a:lstStyle/>
          <a:p>
            <a:pPr marL="129776" lvl="0" indent="-129776" defTabSz="457200">
              <a:lnSpc>
                <a:spcPct val="90000"/>
              </a:lnSpc>
              <a:spcBef>
                <a:spcPts val="600"/>
              </a:spcBef>
              <a:buFont typeface="Wingdings" charset="2"/>
              <a:buChar char="§"/>
              <a:defRPr/>
            </a:pPr>
            <a:r>
              <a:rPr lang="es-CL" sz="1200" dirty="0">
                <a:solidFill>
                  <a:srgbClr val="1F497D"/>
                </a:solidFill>
              </a:rPr>
              <a:t>Gestionar privacidad de los datos</a:t>
            </a:r>
          </a:p>
          <a:p>
            <a:pPr marL="129776" lvl="0" indent="-129776" defTabSz="457200">
              <a:lnSpc>
                <a:spcPct val="90000"/>
              </a:lnSpc>
              <a:spcBef>
                <a:spcPts val="600"/>
              </a:spcBef>
              <a:buFont typeface="Wingdings" charset="2"/>
              <a:buChar char="§"/>
              <a:defRPr/>
            </a:pPr>
            <a:r>
              <a:rPr lang="es-CL" sz="1200" dirty="0">
                <a:solidFill>
                  <a:srgbClr val="1F497D"/>
                </a:solidFill>
              </a:rPr>
              <a:t>Cumplimiento regulaciones</a:t>
            </a:r>
          </a:p>
          <a:p>
            <a:pPr marL="129776" lvl="0" indent="-129776" defTabSz="457200">
              <a:lnSpc>
                <a:spcPct val="90000"/>
              </a:lnSpc>
              <a:spcBef>
                <a:spcPts val="600"/>
              </a:spcBef>
              <a:buFont typeface="Wingdings" charset="2"/>
              <a:buChar char="§"/>
              <a:defRPr/>
            </a:pPr>
            <a:r>
              <a:rPr lang="es-CL" sz="1200" dirty="0">
                <a:solidFill>
                  <a:srgbClr val="1F497D"/>
                </a:solidFill>
              </a:rPr>
              <a:t>Garantizar que los datos sean seguros pero accesibles</a:t>
            </a:r>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20" name="Rectangle 19"/>
          <p:cNvSpPr/>
          <p:nvPr/>
        </p:nvSpPr>
        <p:spPr>
          <a:xfrm>
            <a:off x="6842019" y="3738548"/>
            <a:ext cx="1783023" cy="1000274"/>
          </a:xfrm>
          <a:prstGeom prst="rect">
            <a:avLst/>
          </a:prstGeom>
        </p:spPr>
        <p:txBody>
          <a:bodyPr wrap="square">
            <a:spAutoFit/>
          </a:bodyPr>
          <a:lstStyle/>
          <a:p>
            <a:pPr marL="129776" lvl="0" indent="-129776" defTabSz="457200">
              <a:lnSpc>
                <a:spcPct val="90000"/>
              </a:lnSpc>
              <a:spcBef>
                <a:spcPts val="600"/>
              </a:spcBef>
              <a:buFont typeface="Wingdings" charset="2"/>
              <a:buChar char="§"/>
              <a:defRPr/>
            </a:pPr>
            <a:r>
              <a:rPr lang="es-CL" sz="1200" dirty="0">
                <a:solidFill>
                  <a:srgbClr val="1F497D"/>
                </a:solidFill>
              </a:rPr>
              <a:t>Mejorar canales atención</a:t>
            </a:r>
          </a:p>
          <a:p>
            <a:pPr marL="129776" lvl="0" indent="-129776" defTabSz="457200">
              <a:lnSpc>
                <a:spcPct val="90000"/>
              </a:lnSpc>
              <a:spcBef>
                <a:spcPts val="600"/>
              </a:spcBef>
              <a:buFont typeface="Wingdings" charset="2"/>
              <a:buChar char="§"/>
              <a:defRPr/>
            </a:pPr>
            <a:r>
              <a:rPr lang="es-CL" sz="1200" dirty="0">
                <a:solidFill>
                  <a:srgbClr val="1F497D"/>
                </a:solidFill>
              </a:rPr>
              <a:t>Innovar en las necesidades de los Ciudadanos</a:t>
            </a:r>
          </a:p>
        </p:txBody>
      </p:sp>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0947" y="1693758"/>
            <a:ext cx="1367468" cy="1371600"/>
          </a:xfrm>
          <a:prstGeom prst="rect">
            <a:avLst/>
          </a:prstGeom>
        </p:spPr>
      </p:pic>
    </p:spTree>
    <p:extLst>
      <p:ext uri="{BB962C8B-B14F-4D97-AF65-F5344CB8AC3E}">
        <p14:creationId xmlns:p14="http://schemas.microsoft.com/office/powerpoint/2010/main" val="84464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646" y="218247"/>
            <a:ext cx="7612827" cy="994172"/>
          </a:xfrm>
        </p:spPr>
        <p:txBody>
          <a:bodyPr/>
          <a:lstStyle/>
          <a:p>
            <a:r>
              <a:rPr lang="en-US" sz="2800" dirty="0"/>
              <a:t>Ranking “CUSTOMER DRIVERS” Para La </a:t>
            </a:r>
            <a:r>
              <a:rPr lang="en-US" sz="2800" dirty="0" err="1"/>
              <a:t>Transformación</a:t>
            </a:r>
            <a:r>
              <a:rPr lang="en-US" sz="2800" dirty="0"/>
              <a:t> Digital</a:t>
            </a:r>
          </a:p>
        </p:txBody>
      </p:sp>
      <p:sp>
        <p:nvSpPr>
          <p:cNvPr id="7" name="TextBox 6"/>
          <p:cNvSpPr txBox="1"/>
          <p:nvPr/>
        </p:nvSpPr>
        <p:spPr>
          <a:xfrm>
            <a:off x="231646" y="4887891"/>
            <a:ext cx="3671281" cy="253916"/>
          </a:xfrm>
          <a:prstGeom prst="rect">
            <a:avLst/>
          </a:prstGeom>
          <a:noFill/>
        </p:spPr>
        <p:txBody>
          <a:bodyPr wrap="square" rtlCol="0">
            <a:spAutoFit/>
          </a:bodyPr>
          <a:lstStyle/>
          <a:p>
            <a:r>
              <a:rPr lang="en-US" sz="1050" dirty="0"/>
              <a:t>Source: 2018 IDG Digital Business Survey</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 y="1364758"/>
            <a:ext cx="7921080" cy="3402504"/>
          </a:xfrm>
          <a:prstGeom prst="rect">
            <a:avLst/>
          </a:prstGeom>
        </p:spPr>
      </p:pic>
    </p:spTree>
    <p:extLst>
      <p:ext uri="{BB962C8B-B14F-4D97-AF65-F5344CB8AC3E}">
        <p14:creationId xmlns:p14="http://schemas.microsoft.com/office/powerpoint/2010/main" val="335250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Iron Mountain">
      <a:dk1>
        <a:srgbClr val="58595B"/>
      </a:dk1>
      <a:lt1>
        <a:srgbClr val="FFFFFF"/>
      </a:lt1>
      <a:dk2>
        <a:srgbClr val="1B75BC"/>
      </a:dk2>
      <a:lt2>
        <a:srgbClr val="FFFFFF"/>
      </a:lt2>
      <a:accent1>
        <a:srgbClr val="1B75BC"/>
      </a:accent1>
      <a:accent2>
        <a:srgbClr val="FFF200"/>
      </a:accent2>
      <a:accent3>
        <a:srgbClr val="F7941E"/>
      </a:accent3>
      <a:accent4>
        <a:srgbClr val="00A88E"/>
      </a:accent4>
      <a:accent5>
        <a:srgbClr val="ED1C24"/>
      </a:accent5>
      <a:accent6>
        <a:srgbClr val="CADB2A"/>
      </a:accent6>
      <a:hlink>
        <a:srgbClr val="1B75BC"/>
      </a:hlink>
      <a:folHlink>
        <a:srgbClr val="6DCFF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ron Mountain">
      <a:dk1>
        <a:srgbClr val="58595B"/>
      </a:dk1>
      <a:lt1>
        <a:srgbClr val="FFFFFF"/>
      </a:lt1>
      <a:dk2>
        <a:srgbClr val="1B75BC"/>
      </a:dk2>
      <a:lt2>
        <a:srgbClr val="FFFFFF"/>
      </a:lt2>
      <a:accent1>
        <a:srgbClr val="1B75BC"/>
      </a:accent1>
      <a:accent2>
        <a:srgbClr val="FFF200"/>
      </a:accent2>
      <a:accent3>
        <a:srgbClr val="F7941E"/>
      </a:accent3>
      <a:accent4>
        <a:srgbClr val="00A88E"/>
      </a:accent4>
      <a:accent5>
        <a:srgbClr val="ED1C24"/>
      </a:accent5>
      <a:accent6>
        <a:srgbClr val="CADB2A"/>
      </a:accent6>
      <a:hlink>
        <a:srgbClr val="1B75BC"/>
      </a:hlink>
      <a:folHlink>
        <a:srgbClr val="6DCFF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p:properties xmlns:p="http://schemas.microsoft.com/office/2006/metadata/properties" xmlns:xsi="http://www.w3.org/2001/XMLSchema-instance" xmlns:pc="http://schemas.microsoft.com/office/infopath/2007/PartnerControls"><documentManagement><Status xmlns="$ListId:Project Documents;">Draft</Status><Owner xmlns="$ListId:Project Documents;"><UserInfo><DisplayName></DisplayName><AccountId xsi:nil="true"></AccountId><AccountType/></UserInfo></Owner><_dlc_DocId xmlns="9a5278ea-092f-4fb7-aba2-c60522f0d42d">2MMCM3XA4N6R-5651-5</_dlc_DocId><_dlc_DocIdUrl xmlns="9a5278ea-092f-4fb7-aba2-c60522f0d42d"><Url>http://teamsites.ironmountain.com/sites/CSG/it/itpmo/ITRoadmap/_layouts/DocIdRedir.aspx?ID=2MMCM3XA4N6R-5651-5</Url><Description>2MMCM3XA4N6R-5651-5</Description></_dlc_DocIdUrl></documentManagement></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ct:contentTypeSchema ct:_="" ma:_="" ma:contentTypeName="$Resources:pws,CType_PWS_Document(1);" ma:contentTypeID="0x010100E57DD253CC3CC042A7003627CF4A5868" ma:contentTypeVersion="0" ma:contentTypeDescription="" ma:contentTypeScope="" ma:versionID="1fa6af590f76aa8800221fa02aa46d0b" xmlns:ct="http://schemas.microsoft.com/office/2006/metadata/contentType" xmlns:ma="http://schemas.microsoft.com/office/2006/metadata/properties/metaAttributes">
<xsd:schema targetNamespace="http://schemas.microsoft.com/office/2006/metadata/properties" ma:root="true" ma:fieldsID="a85b05efa7b3503587ca577362832115" ns2:_="" ns3:_="" xmlns:xsd="http://www.w3.org/2001/XMLSchema" xmlns:xs="http://www.w3.org/2001/XMLSchema" xmlns:p="http://schemas.microsoft.com/office/2006/metadata/properties" xmlns:ns2="$ListId:Project Documents;" xmlns:ns3="9a5278ea-092f-4fb7-aba2-c60522f0d42d">
<xsd:import namespace="$ListId:Project Documents;"/>
<xsd:import namespace="9a5278ea-092f-4fb7-aba2-c60522f0d42d"/>
<xsd:element name="properties">
<xsd:complexType>
<xsd:sequence>
<xsd:element name="documentManagement">
<xsd:complexType>
<xsd:all>
<xsd:element ref="ns3:_dlc_DocId" minOccurs="0"/>
<xsd:element ref="ns3:_dlc_DocIdUrl" minOccurs="0"/>
<xsd:element ref="ns3:_dlc_DocIdPersistId" minOccurs="0"/>
<xsd:element ref="ns2:Owner" minOccurs="0"/>
<xsd:element ref="ns2:Status" minOccurs="0"/>
</xsd:all>
</xsd:complexType>
</xsd:element>
</xsd:sequence>
</xsd:complexType>
</xsd:element>
</xsd:schema>
<xsd:schema targetNamespace="$ListId:Project Documents;"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Owner" ma:index="11" nillable="true" ma:displayName="Owner" ma:list="UserInfo"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2" nillable="true" ma:displayName="Status" ma:default="Draft" ma:format="Dropdown" ma:internalName="Status">
<xsd:simpleType>
<xsd:restriction base="dms:Choice">
<xsd:enumeration value="Draft"/>
<xsd:enumeration value="Ready For Review"/>
<xsd:enumeration value="Final"/>
</xsd:restriction>
</xsd:simpleType>
</xsd:element>
</xsd:schema>
<xsd:schema targetNamespace="9a5278ea-092f-4fb7-aba2-c60522f0d42d"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Props1.xml><?xml version="1.0" encoding="utf-8"?>
<ds:datastoreItem xmlns:ds="http://schemas.openxmlformats.org/officeDocument/2006/customXml" ds:itemID="{EDFF1CFF-7B60-4FFA-B342-0C87B47C3819}">
  <ds:schemaRef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9a5278ea-092f-4fb7-aba2-c60522f0d42d"/>
    <ds:schemaRef ds:uri="http://purl.org/dc/elements/1.1/"/>
    <ds:schemaRef ds:uri="$ListId:Project Documents;"/>
    <ds:schemaRef ds:uri="http://www.w3.org/XML/1998/namespace"/>
    <ds:schemaRef ds:uri="http://purl.org/dc/terms/"/>
  </ds:schemaRefs>
</ds:datastoreItem>
</file>

<file path=customXml/itemProps2.xml><?xml version="1.0" encoding="utf-8"?>
<ds:datastoreItem xmlns:ds="http://schemas.openxmlformats.org/officeDocument/2006/customXml" ds:itemID="{130D7EA5-AD23-4316-A966-BDD14BC0B267}">
  <ds:schemaRefs>
    <ds:schemaRef ds:uri="http://schemas.microsoft.com/sharepoint/events"/>
  </ds:schemaRefs>
</ds:datastoreItem>
</file>

<file path=customXml/itemProps3.xml><?xml version="1.0" encoding="utf-8"?>
<ds:datastoreItem xmlns:ds="http://schemas.openxmlformats.org/officeDocument/2006/customXml" ds:itemID="{38EA1398-CD0F-48D0-B2D7-AB75C1C8B00B}">
  <ds:schemaRefs>
    <ds:schemaRef ds:uri="http://schemas.microsoft.com/sharepoint/v3/contenttype/forms"/>
  </ds:schemaRefs>
</ds:datastoreItem>
</file>

<file path=customXml/itemProps4.xml><?xml version="1.0" encoding="utf-8"?>
<ds:datastoreItem xmlns:ds="http://schemas.openxmlformats.org/officeDocument/2006/customXml" ds:itemID="{75563EAB-7980-4071-985E-F38F87E8D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Project Documents;"/>
    <ds:schemaRef ds:uri="9a5278ea-092f-4fb7-aba2-c60522f0d4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23053</TotalTime>
  <Words>2261</Words>
  <Application>Microsoft Office PowerPoint</Application>
  <PresentationFormat>Presentación en pantalla (16:9)</PresentationFormat>
  <Paragraphs>346</Paragraphs>
  <Slides>41</Slides>
  <Notes>18</Notes>
  <HiddenSlides>2</HiddenSlides>
  <MMClips>0</MMClips>
  <ScaleCrop>false</ScaleCrop>
  <HeadingPairs>
    <vt:vector size="8" baseType="variant">
      <vt:variant>
        <vt:lpstr>Fuentes usadas</vt:lpstr>
      </vt:variant>
      <vt:variant>
        <vt:i4>7</vt:i4>
      </vt:variant>
      <vt:variant>
        <vt:lpstr>Tema</vt:lpstr>
      </vt:variant>
      <vt:variant>
        <vt:i4>3</vt:i4>
      </vt:variant>
      <vt:variant>
        <vt:lpstr>Servidores OLE incrustados</vt:lpstr>
      </vt:variant>
      <vt:variant>
        <vt:i4>1</vt:i4>
      </vt:variant>
      <vt:variant>
        <vt:lpstr>Títulos de diapositiva</vt:lpstr>
      </vt:variant>
      <vt:variant>
        <vt:i4>41</vt:i4>
      </vt:variant>
    </vt:vector>
  </HeadingPairs>
  <TitlesOfParts>
    <vt:vector size="52" baseType="lpstr">
      <vt:lpstr>Arial</vt:lpstr>
      <vt:lpstr>Calibri</vt:lpstr>
      <vt:lpstr>Calibri Light</vt:lpstr>
      <vt:lpstr>Interstate</vt:lpstr>
      <vt:lpstr>Lato</vt:lpstr>
      <vt:lpstr>Trebuchet MS</vt:lpstr>
      <vt:lpstr>Wingdings</vt:lpstr>
      <vt:lpstr>Office Theme</vt:lpstr>
      <vt:lpstr>1_Office Theme</vt:lpstr>
      <vt:lpstr>Tema de Office</vt:lpstr>
      <vt:lpstr>think-cell Slide</vt:lpstr>
      <vt:lpstr>La Transformación Digital para el Estado del Siglo XXI </vt:lpstr>
      <vt:lpstr>Agenda </vt:lpstr>
      <vt:lpstr>Presentación de PowerPoint</vt:lpstr>
      <vt:lpstr>Presentación de PowerPoint</vt:lpstr>
      <vt:lpstr>Presentación de PowerPoint</vt:lpstr>
      <vt:lpstr>Presentación de PowerPoint</vt:lpstr>
      <vt:lpstr>Presentación de PowerPoint</vt:lpstr>
      <vt:lpstr>Valor de Negocio de la Transformación Digital</vt:lpstr>
      <vt:lpstr>Ranking “CUSTOMER DRIVERS” Para La Transformación Digital</vt:lpstr>
      <vt:lpstr>Factores Clave: El Usuario</vt:lpstr>
      <vt:lpstr>Factores Clave: Nuevos Modelos de Negocio</vt:lpstr>
      <vt:lpstr>Factores Clave: Velocidad del Cambio</vt:lpstr>
      <vt:lpstr>Factores Clave: Las Tecnologías</vt:lpstr>
      <vt:lpstr>Presentación de PowerPoint</vt:lpstr>
      <vt:lpstr>Procesos y Procesos desconectados</vt:lpstr>
      <vt:lpstr>Tecnologías Transformación Digital</vt:lpstr>
      <vt:lpstr>Uso adecuado de la tecnología</vt:lpstr>
      <vt:lpstr>Transformación Digital: Tecnología</vt:lpstr>
      <vt:lpstr>Principales Tecnologías</vt:lpstr>
      <vt:lpstr>Orquestación de Procesos (iBPM)</vt:lpstr>
      <vt:lpstr>Orquestación de Procesos</vt:lpstr>
      <vt:lpstr>Mejora continua de los Procesos</vt:lpstr>
      <vt:lpstr>Interoperabilidad</vt:lpstr>
      <vt:lpstr>AI &amp; Machine Learning</vt:lpstr>
      <vt:lpstr>Reporting &amp; Analytics</vt:lpstr>
      <vt:lpstr>Tecnologías: Blockchain</vt:lpstr>
      <vt:lpstr>Tecnologías: Firma Digital</vt:lpstr>
      <vt:lpstr>Digital Transformation: RPA</vt:lpstr>
      <vt:lpstr>Presentación de PowerPoint</vt:lpstr>
      <vt:lpstr>Factores Clave para el Estado Digital</vt:lpstr>
      <vt:lpstr>Estrategias para la Transformación Digital</vt:lpstr>
      <vt:lpstr>Presentación de PowerPoint</vt:lpstr>
      <vt:lpstr>Presentación de PowerPoint</vt:lpstr>
      <vt:lpstr>Presentación de PowerPoint</vt:lpstr>
      <vt:lpstr>Iron Mountain Transformación Digital roadmap</vt:lpstr>
      <vt:lpstr>Gestión del Riesgo – Cuidamos tu Información</vt:lpstr>
      <vt:lpstr>NUESTRA PRESENCIA GLOBAL</vt:lpstr>
      <vt:lpstr>Nos acercamos a ustedes</vt:lpstr>
      <vt:lpstr>Presentación de PowerPoint</vt:lpstr>
      <vt:lpstr>¿Preguntas?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CMO</dc:title>
  <dc:creator>Debra Ialamov</dc:creator>
  <cp:lastModifiedBy>Patricia Elizabeth Chavez Quispe</cp:lastModifiedBy>
  <cp:revision>1425</cp:revision>
  <cp:lastPrinted>2018-05-11T19:22:33Z</cp:lastPrinted>
  <dcterms:created xsi:type="dcterms:W3CDTF">2016-02-24T10:59:11Z</dcterms:created>
  <dcterms:modified xsi:type="dcterms:W3CDTF">2019-11-21T16:00:05Z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0x010100E57DD253CC3CC042A7003627CF4A5868</vt:lpwstr>
  </property>
  <property fmtid="{D5CDD505-2E9C-101B-9397-08002B2CF9AE}" pid="3" name="IMTNKeyword">
    <vt:lpwstr>125;#PowerPoint|1ccdc803-8983-45da-ac11-06b55893a16c;#8072;#PowerPoint Template|1d313f5b-e64a-45e0-ab0f-9b18f5926d1a</vt:lpwstr>
  </property>
  <property fmtid="{D5CDD505-2E9C-101B-9397-08002B2CF9AE}" pid="4" name="_dlc_DocIdItemGuid">
    <vt:lpwstr>fcc33eb2-3594-42c3-8061-00b269c8cec2</vt:lpwstr>
  </property>
</Properties>
</file>