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298" r:id="rId5"/>
    <p:sldId id="302" r:id="rId6"/>
    <p:sldId id="291" r:id="rId7"/>
    <p:sldId id="282" r:id="rId8"/>
    <p:sldId id="257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60" r:id="rId20"/>
    <p:sldId id="261" r:id="rId21"/>
    <p:sldId id="262" r:id="rId22"/>
    <p:sldId id="263" r:id="rId23"/>
    <p:sldId id="264" r:id="rId24"/>
    <p:sldId id="265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6" r:id="rId33"/>
    <p:sldId id="283" r:id="rId34"/>
    <p:sldId id="284" r:id="rId35"/>
    <p:sldId id="285" r:id="rId36"/>
    <p:sldId id="286" r:id="rId37"/>
    <p:sldId id="287" r:id="rId38"/>
    <p:sldId id="297" r:id="rId39"/>
    <p:sldId id="288" r:id="rId40"/>
    <p:sldId id="289" r:id="rId41"/>
    <p:sldId id="290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18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70204-9356-4905-90FA-E1329F2566A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835CB20-5368-4CE4-8FF2-C2450544CB8F}">
      <dgm:prSet phldrT="[Texto]"/>
      <dgm:spPr/>
      <dgm:t>
        <a:bodyPr/>
        <a:lstStyle/>
        <a:p>
          <a:r>
            <a:rPr lang="es-PE" dirty="0"/>
            <a:t>Planificación</a:t>
          </a:r>
        </a:p>
      </dgm:t>
    </dgm:pt>
    <dgm:pt modelId="{D7473265-1778-485D-A7F3-2724F9BFB7EB}" type="parTrans" cxnId="{700DF0FB-907A-4AB2-B100-D154909ABB33}">
      <dgm:prSet/>
      <dgm:spPr/>
      <dgm:t>
        <a:bodyPr/>
        <a:lstStyle/>
        <a:p>
          <a:endParaRPr lang="es-PE"/>
        </a:p>
      </dgm:t>
    </dgm:pt>
    <dgm:pt modelId="{09DA3A81-1C43-457B-910F-0ABBEDC536DD}" type="sibTrans" cxnId="{700DF0FB-907A-4AB2-B100-D154909ABB33}">
      <dgm:prSet/>
      <dgm:spPr/>
      <dgm:t>
        <a:bodyPr/>
        <a:lstStyle/>
        <a:p>
          <a:endParaRPr lang="es-PE"/>
        </a:p>
      </dgm:t>
    </dgm:pt>
    <dgm:pt modelId="{63BD71A2-4FD7-437B-98CA-DCB01B9E5E5F}">
      <dgm:prSet phldrT="[Texto]"/>
      <dgm:spPr/>
      <dgm:t>
        <a:bodyPr/>
        <a:lstStyle/>
        <a:p>
          <a:r>
            <a:rPr lang="es-PE" dirty="0"/>
            <a:t>Producción</a:t>
          </a:r>
        </a:p>
      </dgm:t>
    </dgm:pt>
    <dgm:pt modelId="{342689C5-A935-49D5-8556-74168AE7F982}" type="parTrans" cxnId="{BB62B8C9-C941-4389-A7F7-03EDD3D3845D}">
      <dgm:prSet/>
      <dgm:spPr/>
      <dgm:t>
        <a:bodyPr/>
        <a:lstStyle/>
        <a:p>
          <a:endParaRPr lang="es-PE"/>
        </a:p>
      </dgm:t>
    </dgm:pt>
    <dgm:pt modelId="{4A840F93-A57C-4424-8D41-5ADD2508F747}" type="sibTrans" cxnId="{BB62B8C9-C941-4389-A7F7-03EDD3D3845D}">
      <dgm:prSet/>
      <dgm:spPr/>
      <dgm:t>
        <a:bodyPr/>
        <a:lstStyle/>
        <a:p>
          <a:endParaRPr lang="es-PE"/>
        </a:p>
      </dgm:t>
    </dgm:pt>
    <dgm:pt modelId="{545F9EC9-ABB3-4B3D-B56B-F7882E5C36A5}">
      <dgm:prSet phldrT="[Texto]"/>
      <dgm:spPr/>
      <dgm:t>
        <a:bodyPr/>
        <a:lstStyle/>
        <a:p>
          <a:r>
            <a:rPr lang="es-PE" dirty="0"/>
            <a:t>Gestión y Trámite</a:t>
          </a:r>
        </a:p>
      </dgm:t>
    </dgm:pt>
    <dgm:pt modelId="{B491BEC3-B5F6-4151-BC6C-0AB9A8F8F987}" type="parTrans" cxnId="{E3DBCCC3-0DFE-44B5-83D8-621A26928C50}">
      <dgm:prSet/>
      <dgm:spPr/>
      <dgm:t>
        <a:bodyPr/>
        <a:lstStyle/>
        <a:p>
          <a:endParaRPr lang="es-PE"/>
        </a:p>
      </dgm:t>
    </dgm:pt>
    <dgm:pt modelId="{C2F238C8-7208-401D-85D4-03B33A3A3BC6}" type="sibTrans" cxnId="{E3DBCCC3-0DFE-44B5-83D8-621A26928C50}">
      <dgm:prSet/>
      <dgm:spPr/>
      <dgm:t>
        <a:bodyPr/>
        <a:lstStyle/>
        <a:p>
          <a:endParaRPr lang="es-PE"/>
        </a:p>
      </dgm:t>
    </dgm:pt>
    <dgm:pt modelId="{5A13E98D-F13F-4592-A7FC-E5413A142B08}">
      <dgm:prSet phldrT="[Texto]"/>
      <dgm:spPr/>
      <dgm:t>
        <a:bodyPr/>
        <a:lstStyle/>
        <a:p>
          <a:r>
            <a:rPr lang="es-PE" dirty="0"/>
            <a:t>Disposición Final</a:t>
          </a:r>
        </a:p>
      </dgm:t>
    </dgm:pt>
    <dgm:pt modelId="{794FE9CE-EEF2-47A1-B363-A707F958B23D}" type="parTrans" cxnId="{F1510546-7DCC-4C3F-B7B0-594019659053}">
      <dgm:prSet/>
      <dgm:spPr/>
      <dgm:t>
        <a:bodyPr/>
        <a:lstStyle/>
        <a:p>
          <a:endParaRPr lang="es-PE"/>
        </a:p>
      </dgm:t>
    </dgm:pt>
    <dgm:pt modelId="{D8F0F958-A74F-4E3B-9DFF-7DEAACD2C40D}" type="sibTrans" cxnId="{F1510546-7DCC-4C3F-B7B0-594019659053}">
      <dgm:prSet/>
      <dgm:spPr/>
      <dgm:t>
        <a:bodyPr/>
        <a:lstStyle/>
        <a:p>
          <a:endParaRPr lang="es-PE"/>
        </a:p>
      </dgm:t>
    </dgm:pt>
    <dgm:pt modelId="{C05D0263-9923-443A-853F-381A2F4623FB}" type="pres">
      <dgm:prSet presAssocID="{95470204-9356-4905-90FA-E1329F2566AA}" presName="Name0" presStyleCnt="0">
        <dgm:presLayoutVars>
          <dgm:dir/>
          <dgm:animLvl val="lvl"/>
          <dgm:resizeHandles val="exact"/>
        </dgm:presLayoutVars>
      </dgm:prSet>
      <dgm:spPr/>
    </dgm:pt>
    <dgm:pt modelId="{FD4A163D-21FB-4970-9D92-43750AFAB113}" type="pres">
      <dgm:prSet presAssocID="{E835CB20-5368-4CE4-8FF2-C2450544CB8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39EC8E-EBAD-40FC-AEB6-F68F2515193F}" type="pres">
      <dgm:prSet presAssocID="{09DA3A81-1C43-457B-910F-0ABBEDC536DD}" presName="parTxOnlySpace" presStyleCnt="0"/>
      <dgm:spPr/>
    </dgm:pt>
    <dgm:pt modelId="{7D026298-2ADD-4019-878D-43499BD022E2}" type="pres">
      <dgm:prSet presAssocID="{63BD71A2-4FD7-437B-98CA-DCB01B9E5E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05C81E-4B21-40DA-BA27-CA92463EC1BE}" type="pres">
      <dgm:prSet presAssocID="{4A840F93-A57C-4424-8D41-5ADD2508F747}" presName="parTxOnlySpace" presStyleCnt="0"/>
      <dgm:spPr/>
    </dgm:pt>
    <dgm:pt modelId="{1155F7E6-153B-4C8E-BEFE-F0C9A576F887}" type="pres">
      <dgm:prSet presAssocID="{545F9EC9-ABB3-4B3D-B56B-F7882E5C36A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10A7B5-3D5C-4407-8B63-BFA7AE5C876C}" type="pres">
      <dgm:prSet presAssocID="{C2F238C8-7208-401D-85D4-03B33A3A3BC6}" presName="parTxOnlySpace" presStyleCnt="0"/>
      <dgm:spPr/>
    </dgm:pt>
    <dgm:pt modelId="{08584E83-1699-4C82-ACD1-59AA35095966}" type="pres">
      <dgm:prSet presAssocID="{5A13E98D-F13F-4592-A7FC-E5413A142B0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2FA662-D50A-482A-A039-D0670B61C066}" type="presOf" srcId="{545F9EC9-ABB3-4B3D-B56B-F7882E5C36A5}" destId="{1155F7E6-153B-4C8E-BEFE-F0C9A576F887}" srcOrd="0" destOrd="0" presId="urn:microsoft.com/office/officeart/2005/8/layout/chevron1"/>
    <dgm:cxn modelId="{F1510546-7DCC-4C3F-B7B0-594019659053}" srcId="{95470204-9356-4905-90FA-E1329F2566AA}" destId="{5A13E98D-F13F-4592-A7FC-E5413A142B08}" srcOrd="3" destOrd="0" parTransId="{794FE9CE-EEF2-47A1-B363-A707F958B23D}" sibTransId="{D8F0F958-A74F-4E3B-9DFF-7DEAACD2C40D}"/>
    <dgm:cxn modelId="{BAA74B7A-A667-4300-BCC7-4E2A351FA128}" type="presOf" srcId="{63BD71A2-4FD7-437B-98CA-DCB01B9E5E5F}" destId="{7D026298-2ADD-4019-878D-43499BD022E2}" srcOrd="0" destOrd="0" presId="urn:microsoft.com/office/officeart/2005/8/layout/chevron1"/>
    <dgm:cxn modelId="{856D9380-B394-4E94-84F0-24EBE67A9563}" type="presOf" srcId="{E835CB20-5368-4CE4-8FF2-C2450544CB8F}" destId="{FD4A163D-21FB-4970-9D92-43750AFAB113}" srcOrd="0" destOrd="0" presId="urn:microsoft.com/office/officeart/2005/8/layout/chevron1"/>
    <dgm:cxn modelId="{F2527589-23BF-4054-9E37-5B3FF5F83375}" type="presOf" srcId="{95470204-9356-4905-90FA-E1329F2566AA}" destId="{C05D0263-9923-443A-853F-381A2F4623FB}" srcOrd="0" destOrd="0" presId="urn:microsoft.com/office/officeart/2005/8/layout/chevron1"/>
    <dgm:cxn modelId="{D06266B0-7C41-4293-B9FC-E0AE0036DA11}" type="presOf" srcId="{5A13E98D-F13F-4592-A7FC-E5413A142B08}" destId="{08584E83-1699-4C82-ACD1-59AA35095966}" srcOrd="0" destOrd="0" presId="urn:microsoft.com/office/officeart/2005/8/layout/chevron1"/>
    <dgm:cxn modelId="{E3DBCCC3-0DFE-44B5-83D8-621A26928C50}" srcId="{95470204-9356-4905-90FA-E1329F2566AA}" destId="{545F9EC9-ABB3-4B3D-B56B-F7882E5C36A5}" srcOrd="2" destOrd="0" parTransId="{B491BEC3-B5F6-4151-BC6C-0AB9A8F8F987}" sibTransId="{C2F238C8-7208-401D-85D4-03B33A3A3BC6}"/>
    <dgm:cxn modelId="{BB62B8C9-C941-4389-A7F7-03EDD3D3845D}" srcId="{95470204-9356-4905-90FA-E1329F2566AA}" destId="{63BD71A2-4FD7-437B-98CA-DCB01B9E5E5F}" srcOrd="1" destOrd="0" parTransId="{342689C5-A935-49D5-8556-74168AE7F982}" sibTransId="{4A840F93-A57C-4424-8D41-5ADD2508F747}"/>
    <dgm:cxn modelId="{700DF0FB-907A-4AB2-B100-D154909ABB33}" srcId="{95470204-9356-4905-90FA-E1329F2566AA}" destId="{E835CB20-5368-4CE4-8FF2-C2450544CB8F}" srcOrd="0" destOrd="0" parTransId="{D7473265-1778-485D-A7F3-2724F9BFB7EB}" sibTransId="{09DA3A81-1C43-457B-910F-0ABBEDC536DD}"/>
    <dgm:cxn modelId="{B012FC1B-574D-4A00-9DD2-C1A980771CB0}" type="presParOf" srcId="{C05D0263-9923-443A-853F-381A2F4623FB}" destId="{FD4A163D-21FB-4970-9D92-43750AFAB113}" srcOrd="0" destOrd="0" presId="urn:microsoft.com/office/officeart/2005/8/layout/chevron1"/>
    <dgm:cxn modelId="{50CED236-4306-4322-9E39-8F2CDC3A46D3}" type="presParOf" srcId="{C05D0263-9923-443A-853F-381A2F4623FB}" destId="{FB39EC8E-EBAD-40FC-AEB6-F68F2515193F}" srcOrd="1" destOrd="0" presId="urn:microsoft.com/office/officeart/2005/8/layout/chevron1"/>
    <dgm:cxn modelId="{7F154A15-8A6A-45BD-BAF6-4D6B1331AF28}" type="presParOf" srcId="{C05D0263-9923-443A-853F-381A2F4623FB}" destId="{7D026298-2ADD-4019-878D-43499BD022E2}" srcOrd="2" destOrd="0" presId="urn:microsoft.com/office/officeart/2005/8/layout/chevron1"/>
    <dgm:cxn modelId="{0FD0FCD5-74D7-45C1-B130-B7B35EA1D1DF}" type="presParOf" srcId="{C05D0263-9923-443A-853F-381A2F4623FB}" destId="{8605C81E-4B21-40DA-BA27-CA92463EC1BE}" srcOrd="3" destOrd="0" presId="urn:microsoft.com/office/officeart/2005/8/layout/chevron1"/>
    <dgm:cxn modelId="{289D7CF2-FFF2-43F1-A533-4D2A46705270}" type="presParOf" srcId="{C05D0263-9923-443A-853F-381A2F4623FB}" destId="{1155F7E6-153B-4C8E-BEFE-F0C9A576F887}" srcOrd="4" destOrd="0" presId="urn:microsoft.com/office/officeart/2005/8/layout/chevron1"/>
    <dgm:cxn modelId="{4C8C28EF-8161-4E03-B3D9-EA1521B47061}" type="presParOf" srcId="{C05D0263-9923-443A-853F-381A2F4623FB}" destId="{9710A7B5-3D5C-4407-8B63-BFA7AE5C876C}" srcOrd="5" destOrd="0" presId="urn:microsoft.com/office/officeart/2005/8/layout/chevron1"/>
    <dgm:cxn modelId="{A87E7FC6-B1B2-4DCB-BD7C-530954C55295}" type="presParOf" srcId="{C05D0263-9923-443A-853F-381A2F4623FB}" destId="{08584E83-1699-4C82-ACD1-59AA3509596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70204-9356-4905-90FA-E1329F2566A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835CB20-5368-4CE4-8FF2-C2450544CB8F}">
      <dgm:prSet phldrT="[Texto]"/>
      <dgm:spPr/>
      <dgm:t>
        <a:bodyPr/>
        <a:lstStyle/>
        <a:p>
          <a:r>
            <a:rPr lang="es-PE" dirty="0"/>
            <a:t>Planificación</a:t>
          </a:r>
        </a:p>
      </dgm:t>
    </dgm:pt>
    <dgm:pt modelId="{D7473265-1778-485D-A7F3-2724F9BFB7EB}" type="parTrans" cxnId="{700DF0FB-907A-4AB2-B100-D154909ABB33}">
      <dgm:prSet/>
      <dgm:spPr/>
      <dgm:t>
        <a:bodyPr/>
        <a:lstStyle/>
        <a:p>
          <a:endParaRPr lang="es-PE"/>
        </a:p>
      </dgm:t>
    </dgm:pt>
    <dgm:pt modelId="{09DA3A81-1C43-457B-910F-0ABBEDC536DD}" type="sibTrans" cxnId="{700DF0FB-907A-4AB2-B100-D154909ABB33}">
      <dgm:prSet/>
      <dgm:spPr/>
      <dgm:t>
        <a:bodyPr/>
        <a:lstStyle/>
        <a:p>
          <a:endParaRPr lang="es-PE"/>
        </a:p>
      </dgm:t>
    </dgm:pt>
    <dgm:pt modelId="{63BD71A2-4FD7-437B-98CA-DCB01B9E5E5F}">
      <dgm:prSet phldrT="[Texto]"/>
      <dgm:spPr/>
      <dgm:t>
        <a:bodyPr/>
        <a:lstStyle/>
        <a:p>
          <a:r>
            <a:rPr lang="es-PE" dirty="0"/>
            <a:t>Gestión y trámite</a:t>
          </a:r>
        </a:p>
      </dgm:t>
    </dgm:pt>
    <dgm:pt modelId="{342689C5-A935-49D5-8556-74168AE7F982}" type="parTrans" cxnId="{BB62B8C9-C941-4389-A7F7-03EDD3D3845D}">
      <dgm:prSet/>
      <dgm:spPr/>
      <dgm:t>
        <a:bodyPr/>
        <a:lstStyle/>
        <a:p>
          <a:endParaRPr lang="es-PE"/>
        </a:p>
      </dgm:t>
    </dgm:pt>
    <dgm:pt modelId="{4A840F93-A57C-4424-8D41-5ADD2508F747}" type="sibTrans" cxnId="{BB62B8C9-C941-4389-A7F7-03EDD3D3845D}">
      <dgm:prSet/>
      <dgm:spPr/>
      <dgm:t>
        <a:bodyPr/>
        <a:lstStyle/>
        <a:p>
          <a:endParaRPr lang="es-PE"/>
        </a:p>
      </dgm:t>
    </dgm:pt>
    <dgm:pt modelId="{545F9EC9-ABB3-4B3D-B56B-F7882E5C36A5}">
      <dgm:prSet phldrT="[Texto]"/>
      <dgm:spPr/>
      <dgm:t>
        <a:bodyPr/>
        <a:lstStyle/>
        <a:p>
          <a:r>
            <a:rPr lang="es-PE" dirty="0"/>
            <a:t>Disposición  final</a:t>
          </a:r>
        </a:p>
      </dgm:t>
    </dgm:pt>
    <dgm:pt modelId="{B491BEC3-B5F6-4151-BC6C-0AB9A8F8F987}" type="parTrans" cxnId="{E3DBCCC3-0DFE-44B5-83D8-621A26928C50}">
      <dgm:prSet/>
      <dgm:spPr/>
      <dgm:t>
        <a:bodyPr/>
        <a:lstStyle/>
        <a:p>
          <a:endParaRPr lang="es-PE"/>
        </a:p>
      </dgm:t>
    </dgm:pt>
    <dgm:pt modelId="{C2F238C8-7208-401D-85D4-03B33A3A3BC6}" type="sibTrans" cxnId="{E3DBCCC3-0DFE-44B5-83D8-621A26928C50}">
      <dgm:prSet/>
      <dgm:spPr/>
      <dgm:t>
        <a:bodyPr/>
        <a:lstStyle/>
        <a:p>
          <a:endParaRPr lang="es-PE"/>
        </a:p>
      </dgm:t>
    </dgm:pt>
    <dgm:pt modelId="{C05D0263-9923-443A-853F-381A2F4623FB}" type="pres">
      <dgm:prSet presAssocID="{95470204-9356-4905-90FA-E1329F2566AA}" presName="Name0" presStyleCnt="0">
        <dgm:presLayoutVars>
          <dgm:dir/>
          <dgm:animLvl val="lvl"/>
          <dgm:resizeHandles val="exact"/>
        </dgm:presLayoutVars>
      </dgm:prSet>
      <dgm:spPr/>
    </dgm:pt>
    <dgm:pt modelId="{FD4A163D-21FB-4970-9D92-43750AFAB113}" type="pres">
      <dgm:prSet presAssocID="{E835CB20-5368-4CE4-8FF2-C2450544CB8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39EC8E-EBAD-40FC-AEB6-F68F2515193F}" type="pres">
      <dgm:prSet presAssocID="{09DA3A81-1C43-457B-910F-0ABBEDC536DD}" presName="parTxOnlySpace" presStyleCnt="0"/>
      <dgm:spPr/>
    </dgm:pt>
    <dgm:pt modelId="{7D026298-2ADD-4019-878D-43499BD022E2}" type="pres">
      <dgm:prSet presAssocID="{63BD71A2-4FD7-437B-98CA-DCB01B9E5E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605C81E-4B21-40DA-BA27-CA92463EC1BE}" type="pres">
      <dgm:prSet presAssocID="{4A840F93-A57C-4424-8D41-5ADD2508F747}" presName="parTxOnlySpace" presStyleCnt="0"/>
      <dgm:spPr/>
    </dgm:pt>
    <dgm:pt modelId="{1155F7E6-153B-4C8E-BEFE-F0C9A576F887}" type="pres">
      <dgm:prSet presAssocID="{545F9EC9-ABB3-4B3D-B56B-F7882E5C36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07AF606-F290-4591-A468-AC1B17B43B20}" type="presOf" srcId="{63BD71A2-4FD7-437B-98CA-DCB01B9E5E5F}" destId="{7D026298-2ADD-4019-878D-43499BD022E2}" srcOrd="0" destOrd="0" presId="urn:microsoft.com/office/officeart/2005/8/layout/chevron1"/>
    <dgm:cxn modelId="{B1392835-30E4-42F2-8C1A-6126A97985A8}" type="presOf" srcId="{545F9EC9-ABB3-4B3D-B56B-F7882E5C36A5}" destId="{1155F7E6-153B-4C8E-BEFE-F0C9A576F887}" srcOrd="0" destOrd="0" presId="urn:microsoft.com/office/officeart/2005/8/layout/chevron1"/>
    <dgm:cxn modelId="{B65F4077-CAE1-4157-8EEF-02EB5635843A}" type="presOf" srcId="{E835CB20-5368-4CE4-8FF2-C2450544CB8F}" destId="{FD4A163D-21FB-4970-9D92-43750AFAB113}" srcOrd="0" destOrd="0" presId="urn:microsoft.com/office/officeart/2005/8/layout/chevron1"/>
    <dgm:cxn modelId="{AF29BB80-1904-4E7D-9F3A-49CB29A692A4}" type="presOf" srcId="{95470204-9356-4905-90FA-E1329F2566AA}" destId="{C05D0263-9923-443A-853F-381A2F4623FB}" srcOrd="0" destOrd="0" presId="urn:microsoft.com/office/officeart/2005/8/layout/chevron1"/>
    <dgm:cxn modelId="{E3DBCCC3-0DFE-44B5-83D8-621A26928C50}" srcId="{95470204-9356-4905-90FA-E1329F2566AA}" destId="{545F9EC9-ABB3-4B3D-B56B-F7882E5C36A5}" srcOrd="2" destOrd="0" parTransId="{B491BEC3-B5F6-4151-BC6C-0AB9A8F8F987}" sibTransId="{C2F238C8-7208-401D-85D4-03B33A3A3BC6}"/>
    <dgm:cxn modelId="{BB62B8C9-C941-4389-A7F7-03EDD3D3845D}" srcId="{95470204-9356-4905-90FA-E1329F2566AA}" destId="{63BD71A2-4FD7-437B-98CA-DCB01B9E5E5F}" srcOrd="1" destOrd="0" parTransId="{342689C5-A935-49D5-8556-74168AE7F982}" sibTransId="{4A840F93-A57C-4424-8D41-5ADD2508F747}"/>
    <dgm:cxn modelId="{700DF0FB-907A-4AB2-B100-D154909ABB33}" srcId="{95470204-9356-4905-90FA-E1329F2566AA}" destId="{E835CB20-5368-4CE4-8FF2-C2450544CB8F}" srcOrd="0" destOrd="0" parTransId="{D7473265-1778-485D-A7F3-2724F9BFB7EB}" sibTransId="{09DA3A81-1C43-457B-910F-0ABBEDC536DD}"/>
    <dgm:cxn modelId="{1552BB80-7934-40D4-A8A3-65C242987ADA}" type="presParOf" srcId="{C05D0263-9923-443A-853F-381A2F4623FB}" destId="{FD4A163D-21FB-4970-9D92-43750AFAB113}" srcOrd="0" destOrd="0" presId="urn:microsoft.com/office/officeart/2005/8/layout/chevron1"/>
    <dgm:cxn modelId="{295373A3-A7B1-4B4C-A7BA-AC819C538FB7}" type="presParOf" srcId="{C05D0263-9923-443A-853F-381A2F4623FB}" destId="{FB39EC8E-EBAD-40FC-AEB6-F68F2515193F}" srcOrd="1" destOrd="0" presId="urn:microsoft.com/office/officeart/2005/8/layout/chevron1"/>
    <dgm:cxn modelId="{B384196A-AA8F-4D29-8510-DEBA4F29F4D3}" type="presParOf" srcId="{C05D0263-9923-443A-853F-381A2F4623FB}" destId="{7D026298-2ADD-4019-878D-43499BD022E2}" srcOrd="2" destOrd="0" presId="urn:microsoft.com/office/officeart/2005/8/layout/chevron1"/>
    <dgm:cxn modelId="{92828E64-E8AB-4154-89DF-C0A69B82C300}" type="presParOf" srcId="{C05D0263-9923-443A-853F-381A2F4623FB}" destId="{8605C81E-4B21-40DA-BA27-CA92463EC1BE}" srcOrd="3" destOrd="0" presId="urn:microsoft.com/office/officeart/2005/8/layout/chevron1"/>
    <dgm:cxn modelId="{BB33B9FC-9599-488E-8194-33CBE995C397}" type="presParOf" srcId="{C05D0263-9923-443A-853F-381A2F4623FB}" destId="{1155F7E6-153B-4C8E-BEFE-F0C9A576F8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07F9E-6638-45E4-8483-1D5C87CDE37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1434BB80-40EC-4D67-A93D-3374278F50D6}">
      <dgm:prSet phldrT="[Texto]" custT="1"/>
      <dgm:spPr>
        <a:xfrm>
          <a:off x="356864" y="145096"/>
          <a:ext cx="1875088" cy="187508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</a:p>
      </dgm:t>
    </dgm:pt>
    <dgm:pt modelId="{DDC04C41-B043-4787-B4E0-54DCED089FD4}" type="parTrans" cxnId="{CB403AEB-9472-498B-BD82-CA4ADCCEC91F}">
      <dgm:prSet/>
      <dgm:spPr/>
      <dgm:t>
        <a:bodyPr/>
        <a:lstStyle/>
        <a:p>
          <a:endParaRPr lang="es-PE" sz="3200"/>
        </a:p>
      </dgm:t>
    </dgm:pt>
    <dgm:pt modelId="{DAEA7405-C2DD-435B-AFF1-3536553511AA}" type="sibTrans" cxnId="{CB403AEB-9472-498B-BD82-CA4ADCCEC91F}">
      <dgm:prSet/>
      <dgm:spPr/>
      <dgm:t>
        <a:bodyPr/>
        <a:lstStyle/>
        <a:p>
          <a:endParaRPr lang="es-PE" sz="3200"/>
        </a:p>
      </dgm:t>
    </dgm:pt>
    <dgm:pt modelId="{5F4BDCCB-D2FC-4211-BC5B-8766356AAC3F}">
      <dgm:prSet phldrT="[Texto]" custT="1"/>
      <dgm:spPr>
        <a:xfrm>
          <a:off x="318246" y="212063"/>
          <a:ext cx="1875088" cy="187508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</a:p>
      </dgm:t>
    </dgm:pt>
    <dgm:pt modelId="{21BC6663-C57F-4DA1-AC2C-D7DF9717EAFD}" type="parTrans" cxnId="{9A35E897-A805-4848-9C74-C922472F8A52}">
      <dgm:prSet/>
      <dgm:spPr/>
      <dgm:t>
        <a:bodyPr/>
        <a:lstStyle/>
        <a:p>
          <a:endParaRPr lang="es-PE" sz="3200"/>
        </a:p>
      </dgm:t>
    </dgm:pt>
    <dgm:pt modelId="{4DFFCA77-D8C0-48FB-ADDD-C4F8AF7C9359}" type="sibTrans" cxnId="{9A35E897-A805-4848-9C74-C922472F8A52}">
      <dgm:prSet/>
      <dgm:spPr/>
      <dgm:t>
        <a:bodyPr/>
        <a:lstStyle/>
        <a:p>
          <a:endParaRPr lang="es-PE" sz="3200"/>
        </a:p>
      </dgm:t>
    </dgm:pt>
    <dgm:pt modelId="{071B4381-E652-426C-93DC-75D8D25EB70A}">
      <dgm:prSet phldrT="[Texto]" custT="1"/>
      <dgm:spPr>
        <a:xfrm>
          <a:off x="279628" y="145096"/>
          <a:ext cx="1875088" cy="187508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D625E8A-23FF-475C-AD99-B0B76C98C5A6}" type="parTrans" cxnId="{9856FB73-F1B5-49BC-ACDA-6289515636C2}">
      <dgm:prSet/>
      <dgm:spPr/>
      <dgm:t>
        <a:bodyPr/>
        <a:lstStyle/>
        <a:p>
          <a:endParaRPr lang="es-PE" sz="3200"/>
        </a:p>
      </dgm:t>
    </dgm:pt>
    <dgm:pt modelId="{ED4B295E-906D-4429-99B9-D3C4DF5105C2}" type="sibTrans" cxnId="{9856FB73-F1B5-49BC-ACDA-6289515636C2}">
      <dgm:prSet/>
      <dgm:spPr/>
      <dgm:t>
        <a:bodyPr/>
        <a:lstStyle/>
        <a:p>
          <a:endParaRPr lang="es-PE" sz="3200"/>
        </a:p>
      </dgm:t>
    </dgm:pt>
    <dgm:pt modelId="{85BBDBDA-F018-4D43-AA9A-618CB1E055A4}" type="pres">
      <dgm:prSet presAssocID="{58407F9E-6638-45E4-8483-1D5C87CDE379}" presName="compositeShape" presStyleCnt="0">
        <dgm:presLayoutVars>
          <dgm:chMax val="7"/>
          <dgm:dir/>
          <dgm:resizeHandles val="exact"/>
        </dgm:presLayoutVars>
      </dgm:prSet>
      <dgm:spPr/>
    </dgm:pt>
    <dgm:pt modelId="{61A94F07-A2B3-4011-9237-1EE587A249B9}" type="pres">
      <dgm:prSet presAssocID="{58407F9E-6638-45E4-8483-1D5C87CDE379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</dgm:pt>
    <dgm:pt modelId="{C07345A5-9481-4DC9-A5E8-2ED5E9FD548B}" type="pres">
      <dgm:prSet presAssocID="{58407F9E-6638-45E4-8483-1D5C87CDE379}" presName="dummy1a" presStyleCnt="0"/>
      <dgm:spPr/>
    </dgm:pt>
    <dgm:pt modelId="{356C35B9-FDD9-4CEF-89F8-BA91B37691CE}" type="pres">
      <dgm:prSet presAssocID="{58407F9E-6638-45E4-8483-1D5C87CDE379}" presName="dummy1b" presStyleCnt="0"/>
      <dgm:spPr/>
    </dgm:pt>
    <dgm:pt modelId="{1BBC4779-BD5B-48E6-BDFD-BEE32C9DAB8C}" type="pres">
      <dgm:prSet presAssocID="{58407F9E-6638-45E4-8483-1D5C87CDE37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19A785-B17E-4927-A4BF-691FDE598A5D}" type="pres">
      <dgm:prSet presAssocID="{58407F9E-6638-45E4-8483-1D5C87CDE379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</dgm:pt>
    <dgm:pt modelId="{6201F832-3E55-41F2-B6C2-17958115F68C}" type="pres">
      <dgm:prSet presAssocID="{58407F9E-6638-45E4-8483-1D5C87CDE379}" presName="dummy2a" presStyleCnt="0"/>
      <dgm:spPr/>
    </dgm:pt>
    <dgm:pt modelId="{872C6DEB-29F3-4EE3-9609-981F08FC88D3}" type="pres">
      <dgm:prSet presAssocID="{58407F9E-6638-45E4-8483-1D5C87CDE379}" presName="dummy2b" presStyleCnt="0"/>
      <dgm:spPr/>
    </dgm:pt>
    <dgm:pt modelId="{455380CB-B090-42EE-B020-21207FDB465F}" type="pres">
      <dgm:prSet presAssocID="{58407F9E-6638-45E4-8483-1D5C87CDE37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A6F6A1-AD01-4D26-A6D3-8FBC45BB24D6}" type="pres">
      <dgm:prSet presAssocID="{58407F9E-6638-45E4-8483-1D5C87CDE379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</dgm:pt>
    <dgm:pt modelId="{E753DB64-4741-4F10-8060-711E78D36765}" type="pres">
      <dgm:prSet presAssocID="{58407F9E-6638-45E4-8483-1D5C87CDE379}" presName="dummy3a" presStyleCnt="0"/>
      <dgm:spPr/>
    </dgm:pt>
    <dgm:pt modelId="{A264883B-83F9-4574-AE14-B05FA7935323}" type="pres">
      <dgm:prSet presAssocID="{58407F9E-6638-45E4-8483-1D5C87CDE379}" presName="dummy3b" presStyleCnt="0"/>
      <dgm:spPr/>
    </dgm:pt>
    <dgm:pt modelId="{DEECA961-4E63-4BAF-B75D-12B58EE3CBD4}" type="pres">
      <dgm:prSet presAssocID="{58407F9E-6638-45E4-8483-1D5C87CDE37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6A3042C-4B0D-42A2-BA81-52BD4EC9D10E}" type="pres">
      <dgm:prSet presAssocID="{DAEA7405-C2DD-435B-AFF1-3536553511AA}" presName="arrowWedge1" presStyleLbl="fgSibTrans2D1" presStyleIdx="0" presStyleCnt="3"/>
      <dgm:spPr>
        <a:xfrm>
          <a:off x="240942" y="29019"/>
          <a:ext cx="2107242" cy="21072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2FCE4AF7-55A9-4AF6-AFE8-C40A8AB9B5A6}" type="pres">
      <dgm:prSet presAssocID="{4DFFCA77-D8C0-48FB-ADDD-C4F8AF7C9359}" presName="arrowWedge2" presStyleLbl="fgSibTrans2D1" presStyleIdx="1" presStyleCnt="3"/>
      <dgm:spPr>
        <a:xfrm>
          <a:off x="202169" y="95868"/>
          <a:ext cx="2107242" cy="21072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B192083-11C3-42DD-BFAC-E8F97DF86B6F}" type="pres">
      <dgm:prSet presAssocID="{ED4B295E-906D-4429-99B9-D3C4DF5105C2}" presName="arrowWedge3" presStyleLbl="fgSibTrans2D1" presStyleIdx="2" presStyleCnt="3"/>
      <dgm:spPr>
        <a:xfrm>
          <a:off x="163396" y="29019"/>
          <a:ext cx="2107242" cy="21072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E8E6C10-92C3-4682-AC7A-9C429BCDC492}" type="presOf" srcId="{1434BB80-40EC-4D67-A93D-3374278F50D6}" destId="{61A94F07-A2B3-4011-9237-1EE587A249B9}" srcOrd="0" destOrd="0" presId="urn:microsoft.com/office/officeart/2005/8/layout/cycle8"/>
    <dgm:cxn modelId="{8EE11816-5355-48DF-847D-1DE9D76D1BFC}" type="presOf" srcId="{5F4BDCCB-D2FC-4211-BC5B-8766356AAC3F}" destId="{8519A785-B17E-4927-A4BF-691FDE598A5D}" srcOrd="0" destOrd="0" presId="urn:microsoft.com/office/officeart/2005/8/layout/cycle8"/>
    <dgm:cxn modelId="{BAFC9B4A-3178-4F24-9154-7B4697A06E80}" type="presOf" srcId="{1434BB80-40EC-4D67-A93D-3374278F50D6}" destId="{1BBC4779-BD5B-48E6-BDFD-BEE32C9DAB8C}" srcOrd="1" destOrd="0" presId="urn:microsoft.com/office/officeart/2005/8/layout/cycle8"/>
    <dgm:cxn modelId="{AE59CE73-937E-4279-87D2-D1161B8A2EB7}" type="presOf" srcId="{071B4381-E652-426C-93DC-75D8D25EB70A}" destId="{DEECA961-4E63-4BAF-B75D-12B58EE3CBD4}" srcOrd="1" destOrd="0" presId="urn:microsoft.com/office/officeart/2005/8/layout/cycle8"/>
    <dgm:cxn modelId="{9856FB73-F1B5-49BC-ACDA-6289515636C2}" srcId="{58407F9E-6638-45E4-8483-1D5C87CDE379}" destId="{071B4381-E652-426C-93DC-75D8D25EB70A}" srcOrd="2" destOrd="0" parTransId="{8D625E8A-23FF-475C-AD99-B0B76C98C5A6}" sibTransId="{ED4B295E-906D-4429-99B9-D3C4DF5105C2}"/>
    <dgm:cxn modelId="{9A35E897-A805-4848-9C74-C922472F8A52}" srcId="{58407F9E-6638-45E4-8483-1D5C87CDE379}" destId="{5F4BDCCB-D2FC-4211-BC5B-8766356AAC3F}" srcOrd="1" destOrd="0" parTransId="{21BC6663-C57F-4DA1-AC2C-D7DF9717EAFD}" sibTransId="{4DFFCA77-D8C0-48FB-ADDD-C4F8AF7C9359}"/>
    <dgm:cxn modelId="{7B58FFA1-7171-4F56-8477-7C2C51722764}" type="presOf" srcId="{5F4BDCCB-D2FC-4211-BC5B-8766356AAC3F}" destId="{455380CB-B090-42EE-B020-21207FDB465F}" srcOrd="1" destOrd="0" presId="urn:microsoft.com/office/officeart/2005/8/layout/cycle8"/>
    <dgm:cxn modelId="{BE3B48DD-2BA3-46F4-8B98-C68602EA71E8}" type="presOf" srcId="{58407F9E-6638-45E4-8483-1D5C87CDE379}" destId="{85BBDBDA-F018-4D43-AA9A-618CB1E055A4}" srcOrd="0" destOrd="0" presId="urn:microsoft.com/office/officeart/2005/8/layout/cycle8"/>
    <dgm:cxn modelId="{CB403AEB-9472-498B-BD82-CA4ADCCEC91F}" srcId="{58407F9E-6638-45E4-8483-1D5C87CDE379}" destId="{1434BB80-40EC-4D67-A93D-3374278F50D6}" srcOrd="0" destOrd="0" parTransId="{DDC04C41-B043-4787-B4E0-54DCED089FD4}" sibTransId="{DAEA7405-C2DD-435B-AFF1-3536553511AA}"/>
    <dgm:cxn modelId="{FE335AF1-EA9D-47A9-96CC-311C54958622}" type="presOf" srcId="{071B4381-E652-426C-93DC-75D8D25EB70A}" destId="{4DA6F6A1-AD01-4D26-A6D3-8FBC45BB24D6}" srcOrd="0" destOrd="0" presId="urn:microsoft.com/office/officeart/2005/8/layout/cycle8"/>
    <dgm:cxn modelId="{D63378C2-2321-43EA-82F7-A17264AF3DB4}" type="presParOf" srcId="{85BBDBDA-F018-4D43-AA9A-618CB1E055A4}" destId="{61A94F07-A2B3-4011-9237-1EE587A249B9}" srcOrd="0" destOrd="0" presId="urn:microsoft.com/office/officeart/2005/8/layout/cycle8"/>
    <dgm:cxn modelId="{BFFBE3A2-7FBB-4185-AC10-59386C3E8593}" type="presParOf" srcId="{85BBDBDA-F018-4D43-AA9A-618CB1E055A4}" destId="{C07345A5-9481-4DC9-A5E8-2ED5E9FD548B}" srcOrd="1" destOrd="0" presId="urn:microsoft.com/office/officeart/2005/8/layout/cycle8"/>
    <dgm:cxn modelId="{59B468D6-E89D-47DD-BD32-32EAA99E1960}" type="presParOf" srcId="{85BBDBDA-F018-4D43-AA9A-618CB1E055A4}" destId="{356C35B9-FDD9-4CEF-89F8-BA91B37691CE}" srcOrd="2" destOrd="0" presId="urn:microsoft.com/office/officeart/2005/8/layout/cycle8"/>
    <dgm:cxn modelId="{46474B13-50F4-4B11-8F6D-0D4719C586EE}" type="presParOf" srcId="{85BBDBDA-F018-4D43-AA9A-618CB1E055A4}" destId="{1BBC4779-BD5B-48E6-BDFD-BEE32C9DAB8C}" srcOrd="3" destOrd="0" presId="urn:microsoft.com/office/officeart/2005/8/layout/cycle8"/>
    <dgm:cxn modelId="{1D4382D5-42C6-413A-AA26-6F3229CBD063}" type="presParOf" srcId="{85BBDBDA-F018-4D43-AA9A-618CB1E055A4}" destId="{8519A785-B17E-4927-A4BF-691FDE598A5D}" srcOrd="4" destOrd="0" presId="urn:microsoft.com/office/officeart/2005/8/layout/cycle8"/>
    <dgm:cxn modelId="{C1EEF227-B7A5-42BE-9E3D-FA5428FBAAE2}" type="presParOf" srcId="{85BBDBDA-F018-4D43-AA9A-618CB1E055A4}" destId="{6201F832-3E55-41F2-B6C2-17958115F68C}" srcOrd="5" destOrd="0" presId="urn:microsoft.com/office/officeart/2005/8/layout/cycle8"/>
    <dgm:cxn modelId="{CB1384E1-A658-495E-AE15-94F3D01598B2}" type="presParOf" srcId="{85BBDBDA-F018-4D43-AA9A-618CB1E055A4}" destId="{872C6DEB-29F3-4EE3-9609-981F08FC88D3}" srcOrd="6" destOrd="0" presId="urn:microsoft.com/office/officeart/2005/8/layout/cycle8"/>
    <dgm:cxn modelId="{3CBD0242-C853-40D0-A758-9AB4C2AC6C4C}" type="presParOf" srcId="{85BBDBDA-F018-4D43-AA9A-618CB1E055A4}" destId="{455380CB-B090-42EE-B020-21207FDB465F}" srcOrd="7" destOrd="0" presId="urn:microsoft.com/office/officeart/2005/8/layout/cycle8"/>
    <dgm:cxn modelId="{E0583E50-DF43-4A6A-9665-A73361129927}" type="presParOf" srcId="{85BBDBDA-F018-4D43-AA9A-618CB1E055A4}" destId="{4DA6F6A1-AD01-4D26-A6D3-8FBC45BB24D6}" srcOrd="8" destOrd="0" presId="urn:microsoft.com/office/officeart/2005/8/layout/cycle8"/>
    <dgm:cxn modelId="{5662AA26-906C-45BB-B2A0-E769E63CF831}" type="presParOf" srcId="{85BBDBDA-F018-4D43-AA9A-618CB1E055A4}" destId="{E753DB64-4741-4F10-8060-711E78D36765}" srcOrd="9" destOrd="0" presId="urn:microsoft.com/office/officeart/2005/8/layout/cycle8"/>
    <dgm:cxn modelId="{3F01A46D-05C9-4896-A400-F2933A2FE08D}" type="presParOf" srcId="{85BBDBDA-F018-4D43-AA9A-618CB1E055A4}" destId="{A264883B-83F9-4574-AE14-B05FA7935323}" srcOrd="10" destOrd="0" presId="urn:microsoft.com/office/officeart/2005/8/layout/cycle8"/>
    <dgm:cxn modelId="{87A54825-7FB1-489C-AE23-4C1DE326CBAA}" type="presParOf" srcId="{85BBDBDA-F018-4D43-AA9A-618CB1E055A4}" destId="{DEECA961-4E63-4BAF-B75D-12B58EE3CBD4}" srcOrd="11" destOrd="0" presId="urn:microsoft.com/office/officeart/2005/8/layout/cycle8"/>
    <dgm:cxn modelId="{1F89139A-FF9B-43F0-A09C-45B8A8636435}" type="presParOf" srcId="{85BBDBDA-F018-4D43-AA9A-618CB1E055A4}" destId="{26A3042C-4B0D-42A2-BA81-52BD4EC9D10E}" srcOrd="12" destOrd="0" presId="urn:microsoft.com/office/officeart/2005/8/layout/cycle8"/>
    <dgm:cxn modelId="{20AAD2EF-A8AE-4EB5-9581-B4AA0B353A47}" type="presParOf" srcId="{85BBDBDA-F018-4D43-AA9A-618CB1E055A4}" destId="{2FCE4AF7-55A9-4AF6-AFE8-C40A8AB9B5A6}" srcOrd="13" destOrd="0" presId="urn:microsoft.com/office/officeart/2005/8/layout/cycle8"/>
    <dgm:cxn modelId="{EF70723F-843C-40A8-8814-F1D7B7A1118A}" type="presParOf" srcId="{85BBDBDA-F018-4D43-AA9A-618CB1E055A4}" destId="{EB192083-11C3-42DD-BFAC-E8F97DF86B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A163D-21FB-4970-9D92-43750AFAB113}">
      <dsp:nvSpPr>
        <dsp:cNvPr id="0" name=""/>
        <dsp:cNvSpPr/>
      </dsp:nvSpPr>
      <dsp:spPr>
        <a:xfrm>
          <a:off x="2827" y="1702792"/>
          <a:ext cx="1646039" cy="6584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Planificación</a:t>
          </a:r>
        </a:p>
      </dsp:txBody>
      <dsp:txXfrm>
        <a:off x="332035" y="1702792"/>
        <a:ext cx="987624" cy="658415"/>
      </dsp:txXfrm>
    </dsp:sp>
    <dsp:sp modelId="{7D026298-2ADD-4019-878D-43499BD022E2}">
      <dsp:nvSpPr>
        <dsp:cNvPr id="0" name=""/>
        <dsp:cNvSpPr/>
      </dsp:nvSpPr>
      <dsp:spPr>
        <a:xfrm>
          <a:off x="1484262" y="1702792"/>
          <a:ext cx="1646039" cy="658415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Producción</a:t>
          </a:r>
        </a:p>
      </dsp:txBody>
      <dsp:txXfrm>
        <a:off x="1813470" y="1702792"/>
        <a:ext cx="987624" cy="658415"/>
      </dsp:txXfrm>
    </dsp:sp>
    <dsp:sp modelId="{1155F7E6-153B-4C8E-BEFE-F0C9A576F887}">
      <dsp:nvSpPr>
        <dsp:cNvPr id="0" name=""/>
        <dsp:cNvSpPr/>
      </dsp:nvSpPr>
      <dsp:spPr>
        <a:xfrm>
          <a:off x="2965698" y="1702792"/>
          <a:ext cx="1646039" cy="658415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Gestión y Trámite</a:t>
          </a:r>
        </a:p>
      </dsp:txBody>
      <dsp:txXfrm>
        <a:off x="3294906" y="1702792"/>
        <a:ext cx="987624" cy="658415"/>
      </dsp:txXfrm>
    </dsp:sp>
    <dsp:sp modelId="{08584E83-1699-4C82-ACD1-59AA35095966}">
      <dsp:nvSpPr>
        <dsp:cNvPr id="0" name=""/>
        <dsp:cNvSpPr/>
      </dsp:nvSpPr>
      <dsp:spPr>
        <a:xfrm>
          <a:off x="4447133" y="1702792"/>
          <a:ext cx="1646039" cy="65841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Disposición Final</a:t>
          </a:r>
        </a:p>
      </dsp:txBody>
      <dsp:txXfrm>
        <a:off x="4776341" y="1702792"/>
        <a:ext cx="987624" cy="65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A163D-21FB-4970-9D92-43750AFAB113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Planificación</a:t>
          </a:r>
        </a:p>
      </dsp:txBody>
      <dsp:txXfrm>
        <a:off x="436958" y="1596826"/>
        <a:ext cx="1305521" cy="870346"/>
      </dsp:txXfrm>
    </dsp:sp>
    <dsp:sp modelId="{7D026298-2ADD-4019-878D-43499BD022E2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Gestión y trámite</a:t>
          </a:r>
        </a:p>
      </dsp:txBody>
      <dsp:txXfrm>
        <a:off x="2395239" y="1596826"/>
        <a:ext cx="1305521" cy="870346"/>
      </dsp:txXfrm>
    </dsp:sp>
    <dsp:sp modelId="{1155F7E6-153B-4C8E-BEFE-F0C9A576F88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Disposición  final</a:t>
          </a:r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4F07-A2B3-4011-9237-1EE587A249B9}">
      <dsp:nvSpPr>
        <dsp:cNvPr id="0" name=""/>
        <dsp:cNvSpPr/>
      </dsp:nvSpPr>
      <dsp:spPr>
        <a:xfrm>
          <a:off x="356864" y="145096"/>
          <a:ext cx="1875088" cy="187508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</a:p>
      </dsp:txBody>
      <dsp:txXfrm>
        <a:off x="1443151" y="624162"/>
        <a:ext cx="473532" cy="394610"/>
      </dsp:txXfrm>
    </dsp:sp>
    <dsp:sp modelId="{8519A785-B17E-4927-A4BF-691FDE598A5D}">
      <dsp:nvSpPr>
        <dsp:cNvPr id="0" name=""/>
        <dsp:cNvSpPr/>
      </dsp:nvSpPr>
      <dsp:spPr>
        <a:xfrm>
          <a:off x="318246" y="212063"/>
          <a:ext cx="1875088" cy="187508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</a:p>
      </dsp:txBody>
      <dsp:txXfrm>
        <a:off x="911802" y="1500557"/>
        <a:ext cx="710297" cy="347256"/>
      </dsp:txXfrm>
    </dsp:sp>
    <dsp:sp modelId="{4DA6F6A1-AD01-4D26-A6D3-8FBC45BB24D6}">
      <dsp:nvSpPr>
        <dsp:cNvPr id="0" name=""/>
        <dsp:cNvSpPr/>
      </dsp:nvSpPr>
      <dsp:spPr>
        <a:xfrm>
          <a:off x="279628" y="145096"/>
          <a:ext cx="1875088" cy="187508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4897" y="624162"/>
        <a:ext cx="473532" cy="394610"/>
      </dsp:txXfrm>
    </dsp:sp>
    <dsp:sp modelId="{26A3042C-4B0D-42A2-BA81-52BD4EC9D10E}">
      <dsp:nvSpPr>
        <dsp:cNvPr id="0" name=""/>
        <dsp:cNvSpPr/>
      </dsp:nvSpPr>
      <dsp:spPr>
        <a:xfrm>
          <a:off x="240942" y="29019"/>
          <a:ext cx="2107242" cy="21072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E4AF7-55A9-4AF6-AFE8-C40A8AB9B5A6}">
      <dsp:nvSpPr>
        <dsp:cNvPr id="0" name=""/>
        <dsp:cNvSpPr/>
      </dsp:nvSpPr>
      <dsp:spPr>
        <a:xfrm>
          <a:off x="202169" y="95868"/>
          <a:ext cx="2107242" cy="21072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92083-11C3-42DD-BFAC-E8F97DF86B6F}">
      <dsp:nvSpPr>
        <dsp:cNvPr id="0" name=""/>
        <dsp:cNvSpPr/>
      </dsp:nvSpPr>
      <dsp:spPr>
        <a:xfrm>
          <a:off x="163396" y="29019"/>
          <a:ext cx="2107242" cy="21072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574463"/>
            <a:ext cx="4193117" cy="211607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426" y="4962063"/>
            <a:ext cx="2921924" cy="660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90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0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8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924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9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8844"/>
            <a:ext cx="7886700" cy="7308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36359"/>
            <a:ext cx="3868340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8385"/>
            <a:ext cx="3868340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36359"/>
            <a:ext cx="3887391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8385"/>
            <a:ext cx="3887391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6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85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0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8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833" y="2834005"/>
            <a:ext cx="3368232" cy="29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E30B-BF90-4CEF-9F8E-D0E12DC2FD0F}" type="datetimeFigureOut">
              <a:rPr lang="es-PE" smtClean="0"/>
              <a:t>21/11/2019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45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0E6C-8B46-4DED-B7BB-05EAEB3B7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Identidad Digital en un Gobierno Digital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2B788B-BF3B-44D7-B00D-D7155E209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Ing. Ricardo Saavedra </a:t>
            </a:r>
            <a:r>
              <a:rPr lang="es-PE" dirty="0" err="1"/>
              <a:t>Mavila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0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0676" y="1214069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Ciclo de Vida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325690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91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631" y="1312986"/>
            <a:ext cx="4853354" cy="691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Planificación Documental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15" y="2004647"/>
            <a:ext cx="3209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de flecha a la derecha"/>
          <p:cNvSpPr/>
          <p:nvPr/>
        </p:nvSpPr>
        <p:spPr>
          <a:xfrm>
            <a:off x="269631" y="2180492"/>
            <a:ext cx="4853354" cy="4478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Acciones</a:t>
            </a:r>
          </a:p>
          <a:p>
            <a:pPr algn="ctr"/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Definición de formatos y tipologías documentales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Instructivos para los formatos electrónicos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Identificación de las dependencias productoras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Definición de los metadatos mínimos obligatorios</a:t>
            </a:r>
          </a:p>
        </p:txBody>
      </p:sp>
    </p:spTree>
    <p:extLst>
      <p:ext uri="{BB962C8B-B14F-4D97-AF65-F5344CB8AC3E}">
        <p14:creationId xmlns:p14="http://schemas.microsoft.com/office/powerpoint/2010/main" val="12391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631" y="1312986"/>
            <a:ext cx="4853354" cy="691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Producción</a:t>
            </a:r>
          </a:p>
        </p:txBody>
      </p:sp>
      <p:sp>
        <p:nvSpPr>
          <p:cNvPr id="3" name="2 Llamada de flecha a la derecha"/>
          <p:cNvSpPr/>
          <p:nvPr/>
        </p:nvSpPr>
        <p:spPr>
          <a:xfrm>
            <a:off x="269631" y="2180492"/>
            <a:ext cx="4853354" cy="4478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Acciones</a:t>
            </a:r>
          </a:p>
          <a:p>
            <a:pPr algn="ctr"/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Ingreso y registro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Asignación de código único de identificación de registro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Asignación de estampado cronológico y de la firma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Asignación de metadatos a los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Asignación y distribución de los documentos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3" y="3153506"/>
            <a:ext cx="3376247" cy="25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631" y="1312986"/>
            <a:ext cx="4853354" cy="691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Gestión y Trámite</a:t>
            </a:r>
          </a:p>
        </p:txBody>
      </p:sp>
      <p:sp>
        <p:nvSpPr>
          <p:cNvPr id="3" name="2 Llamada de flecha a la derecha"/>
          <p:cNvSpPr/>
          <p:nvPr/>
        </p:nvSpPr>
        <p:spPr>
          <a:xfrm>
            <a:off x="269631" y="2180492"/>
            <a:ext cx="4853354" cy="4478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Acciones</a:t>
            </a:r>
          </a:p>
          <a:p>
            <a:pPr algn="ctr"/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Trámite y asignación de código de identificación  y metadatos, propios del trámite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Ordenación cronológica de los documentos en el expediente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55" y="3460506"/>
            <a:ext cx="4062045" cy="19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36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8952" y="1113693"/>
            <a:ext cx="4853354" cy="10902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Metadatos del Documento Electrónico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93077" y="2555630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Información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914400" y="3203696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Gestión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863968" y="3875209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Seguridad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942491" y="4523275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Trazabilidad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92059" y="5250105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Firma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794735" y="5965212"/>
            <a:ext cx="2731480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Estampado Cronológico</a:t>
            </a:r>
          </a:p>
        </p:txBody>
      </p:sp>
    </p:spTree>
    <p:extLst>
      <p:ext uri="{BB962C8B-B14F-4D97-AF65-F5344CB8AC3E}">
        <p14:creationId xmlns:p14="http://schemas.microsoft.com/office/powerpoint/2010/main" val="144796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8952" y="1113693"/>
            <a:ext cx="4853354" cy="10902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Metadatos del Documento Electrónico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93077" y="2555630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Información</a:t>
            </a:r>
          </a:p>
        </p:txBody>
      </p:sp>
      <p:sp>
        <p:nvSpPr>
          <p:cNvPr id="3" name="2 Elipse"/>
          <p:cNvSpPr/>
          <p:nvPr/>
        </p:nvSpPr>
        <p:spPr>
          <a:xfrm>
            <a:off x="3106615" y="3016127"/>
            <a:ext cx="5462954" cy="28923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Identifica la entidad, documento o procedimiento al que pertenece</a:t>
            </a:r>
          </a:p>
          <a:p>
            <a:pPr algn="ctr"/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Código y titulo del procedimiento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Código y titulo de la serie documental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Código y descripción de la unidad orgánica</a:t>
            </a:r>
          </a:p>
        </p:txBody>
      </p:sp>
    </p:spTree>
    <p:extLst>
      <p:ext uri="{BB962C8B-B14F-4D97-AF65-F5344CB8AC3E}">
        <p14:creationId xmlns:p14="http://schemas.microsoft.com/office/powerpoint/2010/main" val="348079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8952" y="1113693"/>
            <a:ext cx="4853354" cy="10902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Metadatos del Documento Electrónico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93077" y="2555630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Gestión</a:t>
            </a:r>
          </a:p>
        </p:txBody>
      </p:sp>
      <p:sp>
        <p:nvSpPr>
          <p:cNvPr id="3" name="2 Elipse"/>
          <p:cNvSpPr/>
          <p:nvPr/>
        </p:nvSpPr>
        <p:spPr>
          <a:xfrm>
            <a:off x="3106615" y="3016127"/>
            <a:ext cx="5462954" cy="289230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Facilita la gestión del mismo</a:t>
            </a:r>
          </a:p>
          <a:p>
            <a:pPr algn="ctr"/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Número de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Descripción del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Tipo de documento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Fecha del documento</a:t>
            </a:r>
          </a:p>
        </p:txBody>
      </p:sp>
    </p:spTree>
    <p:extLst>
      <p:ext uri="{BB962C8B-B14F-4D97-AF65-F5344CB8AC3E}">
        <p14:creationId xmlns:p14="http://schemas.microsoft.com/office/powerpoint/2010/main" val="344224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8952" y="1113693"/>
            <a:ext cx="4853354" cy="10902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Metadatos del Documento Electrónico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93077" y="2555630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Seguridad</a:t>
            </a:r>
          </a:p>
        </p:txBody>
      </p:sp>
      <p:sp>
        <p:nvSpPr>
          <p:cNvPr id="3" name="2 Elipse"/>
          <p:cNvSpPr/>
          <p:nvPr/>
        </p:nvSpPr>
        <p:spPr>
          <a:xfrm>
            <a:off x="3106615" y="3016127"/>
            <a:ext cx="5462954" cy="28923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Define los parámetros que tienen  relación con el control, seguridad y acceso del documento</a:t>
            </a:r>
          </a:p>
          <a:p>
            <a:pPr algn="ctr"/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No. De documento electrónico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Código de acceso</a:t>
            </a:r>
          </a:p>
        </p:txBody>
      </p:sp>
    </p:spTree>
    <p:extLst>
      <p:ext uri="{BB962C8B-B14F-4D97-AF65-F5344CB8AC3E}">
        <p14:creationId xmlns:p14="http://schemas.microsoft.com/office/powerpoint/2010/main" val="412549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9" y="1383323"/>
            <a:ext cx="278295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868615" y="1453661"/>
            <a:ext cx="4853354" cy="5627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Expediente Electrónico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68615" y="2332892"/>
            <a:ext cx="493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Conjunto de datos y documentos electrónicos que corresponden  a un procedimiento administrativo o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7" name="6 Rectángulo redondeado"/>
          <p:cNvSpPr/>
          <p:nvPr/>
        </p:nvSpPr>
        <p:spPr>
          <a:xfrm>
            <a:off x="531105" y="3681046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Componentes</a:t>
            </a:r>
          </a:p>
        </p:txBody>
      </p:sp>
      <p:sp>
        <p:nvSpPr>
          <p:cNvPr id="4" name="3 Elipse"/>
          <p:cNvSpPr/>
          <p:nvPr/>
        </p:nvSpPr>
        <p:spPr>
          <a:xfrm>
            <a:off x="0" y="4945580"/>
            <a:ext cx="1582615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Documentos</a:t>
            </a:r>
          </a:p>
          <a:p>
            <a:pPr algn="ctr"/>
            <a:r>
              <a:rPr lang="es-PE" sz="1400" b="1" dirty="0"/>
              <a:t>electrónicos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44" y="5160351"/>
            <a:ext cx="637259" cy="6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Elipse"/>
          <p:cNvSpPr/>
          <p:nvPr/>
        </p:nvSpPr>
        <p:spPr>
          <a:xfrm>
            <a:off x="2400935" y="4945580"/>
            <a:ext cx="1582615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Índice</a:t>
            </a:r>
          </a:p>
          <a:p>
            <a:pPr algn="ctr"/>
            <a:r>
              <a:rPr lang="es-PE" sz="1400" b="1" dirty="0"/>
              <a:t>electrónico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19" y="5148078"/>
            <a:ext cx="661804" cy="6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Elipse"/>
          <p:cNvSpPr/>
          <p:nvPr/>
        </p:nvSpPr>
        <p:spPr>
          <a:xfrm>
            <a:off x="4680523" y="4932298"/>
            <a:ext cx="1582615" cy="1066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Firma del Índice</a:t>
            </a:r>
          </a:p>
          <a:p>
            <a:pPr algn="ctr"/>
            <a:r>
              <a:rPr lang="es-PE" sz="1400" b="1" dirty="0"/>
              <a:t>electrónico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23" y="5191171"/>
            <a:ext cx="575618" cy="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Elipse"/>
          <p:cNvSpPr/>
          <p:nvPr/>
        </p:nvSpPr>
        <p:spPr>
          <a:xfrm>
            <a:off x="7048584" y="4932298"/>
            <a:ext cx="1582615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metadatos</a:t>
            </a:r>
          </a:p>
        </p:txBody>
      </p:sp>
    </p:spTree>
    <p:extLst>
      <p:ext uri="{BB962C8B-B14F-4D97-AF65-F5344CB8AC3E}">
        <p14:creationId xmlns:p14="http://schemas.microsoft.com/office/powerpoint/2010/main" val="10792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3" y="1244110"/>
            <a:ext cx="74485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947138" y="1495423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Esquema</a:t>
            </a:r>
          </a:p>
        </p:txBody>
      </p:sp>
    </p:spTree>
    <p:extLst>
      <p:ext uri="{BB962C8B-B14F-4D97-AF65-F5344CB8AC3E}">
        <p14:creationId xmlns:p14="http://schemas.microsoft.com/office/powerpoint/2010/main" val="43909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1057274"/>
            <a:ext cx="3514725" cy="53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5629275" cy="532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83" y="6453336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1100" dirty="0">
                <a:solidFill>
                  <a:prstClr val="black"/>
                </a:solidFill>
                <a:cs typeface="Arial" charset="0"/>
              </a:rPr>
              <a:t>Fuente: Banco Interamericano de Desarrollo -2018</a:t>
            </a:r>
          </a:p>
        </p:txBody>
      </p:sp>
      <p:sp>
        <p:nvSpPr>
          <p:cNvPr id="7" name="6 Elipse"/>
          <p:cNvSpPr/>
          <p:nvPr/>
        </p:nvSpPr>
        <p:spPr>
          <a:xfrm>
            <a:off x="1259632" y="1844824"/>
            <a:ext cx="3600400" cy="36004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2386378"/>
            <a:ext cx="3628506" cy="29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40676" y="1214069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Esquema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868615" y="2004646"/>
            <a:ext cx="4853354" cy="44430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Índice Electrónico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Tipo de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Nombre del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Código del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Fecha de creación del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Fecha de incorporación del documento al expediente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Tamaño del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Resumen hash del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Orden del documento dentro del expediente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/>
              <a:t>Página de inicio y página de fin en el expediente</a:t>
            </a:r>
          </a:p>
        </p:txBody>
      </p:sp>
    </p:spTree>
    <p:extLst>
      <p:ext uri="{BB962C8B-B14F-4D97-AF65-F5344CB8AC3E}">
        <p14:creationId xmlns:p14="http://schemas.microsoft.com/office/powerpoint/2010/main" val="231044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2386378"/>
            <a:ext cx="3628506" cy="29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40676" y="1214069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Esquema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868615" y="2004647"/>
            <a:ext cx="4853354" cy="10902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Metadatos del Expediente Electrónico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173415" y="3399692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Información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818184" y="4012589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Gestión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498122" y="4625486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Seguridad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201507" y="5238383"/>
            <a:ext cx="2414954" cy="46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Trazabilidad</a:t>
            </a:r>
          </a:p>
        </p:txBody>
      </p:sp>
    </p:spTree>
    <p:extLst>
      <p:ext uri="{BB962C8B-B14F-4D97-AF65-F5344CB8AC3E}">
        <p14:creationId xmlns:p14="http://schemas.microsoft.com/office/powerpoint/2010/main" val="347988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0676" y="1214069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Ciclo de Vida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540806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69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631" y="1312986"/>
            <a:ext cx="4853354" cy="691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Planificación Documental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15" y="2004647"/>
            <a:ext cx="3209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de flecha a la derecha"/>
          <p:cNvSpPr/>
          <p:nvPr/>
        </p:nvSpPr>
        <p:spPr>
          <a:xfrm>
            <a:off x="269631" y="2180492"/>
            <a:ext cx="4853354" cy="4478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Acciones</a:t>
            </a:r>
          </a:p>
          <a:p>
            <a:pPr algn="ctr"/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Definición de </a:t>
            </a:r>
            <a:r>
              <a:rPr lang="es-PE" b="1" u="sng" dirty="0"/>
              <a:t>metadatos</a:t>
            </a:r>
            <a:r>
              <a:rPr lang="es-PE" b="1" dirty="0"/>
              <a:t> obligatorios asociados al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Definición de la estructura e información del </a:t>
            </a:r>
            <a:r>
              <a:rPr lang="es-PE" b="1" u="sng" dirty="0"/>
              <a:t>índice electrónico del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Definición de políticas y normativas existentes aplicables (firma digital)</a:t>
            </a:r>
          </a:p>
        </p:txBody>
      </p:sp>
    </p:spTree>
    <p:extLst>
      <p:ext uri="{BB962C8B-B14F-4D97-AF65-F5344CB8AC3E}">
        <p14:creationId xmlns:p14="http://schemas.microsoft.com/office/powerpoint/2010/main" val="279469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631" y="1312986"/>
            <a:ext cx="4853354" cy="691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Gestión y Trámite</a:t>
            </a:r>
          </a:p>
        </p:txBody>
      </p:sp>
      <p:sp>
        <p:nvSpPr>
          <p:cNvPr id="3" name="2 Llamada de flecha a la derecha"/>
          <p:cNvSpPr/>
          <p:nvPr/>
        </p:nvSpPr>
        <p:spPr>
          <a:xfrm>
            <a:off x="269631" y="2180492"/>
            <a:ext cx="4853354" cy="44782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/>
              <a:t>Acciones</a:t>
            </a:r>
          </a:p>
          <a:p>
            <a:pPr algn="ctr"/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Creación del expediente electrónico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Creación del índice electrónico de los documentos en el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Referencia de cada uno de los documentos disponibles y los documentos que se vayan añadiendo al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Cierre del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Firma del índice del expediente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77" y="2713891"/>
            <a:ext cx="3043944" cy="303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3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emo 24">
            <a:extLst>
              <a:ext uri="{FF2B5EF4-FFF2-40B4-BE49-F238E27FC236}">
                <a16:creationId xmlns:a16="http://schemas.microsoft.com/office/drawing/2014/main" id="{D52EADEE-2420-4B91-997B-6B705412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449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1 Rectángulo redondeado">
            <a:extLst>
              <a:ext uri="{FF2B5EF4-FFF2-40B4-BE49-F238E27FC236}">
                <a16:creationId xmlns:a16="http://schemas.microsoft.com/office/drawing/2014/main" id="{A185D829-38A6-4184-AE2D-8DC8E9442028}"/>
              </a:ext>
            </a:extLst>
          </p:cNvPr>
          <p:cNvSpPr/>
          <p:nvPr/>
        </p:nvSpPr>
        <p:spPr>
          <a:xfrm>
            <a:off x="-29886" y="2539877"/>
            <a:ext cx="9173675" cy="2656589"/>
          </a:xfrm>
          <a:prstGeom prst="roundRect">
            <a:avLst>
              <a:gd name="adj" fmla="val 0"/>
            </a:avLst>
          </a:prstGeom>
          <a:solidFill>
            <a:srgbClr val="4881BD">
              <a:alpha val="49804"/>
            </a:srgbClr>
          </a:solidFill>
          <a:ln>
            <a:noFill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28 CuadroTexto">
            <a:extLst>
              <a:ext uri="{FF2B5EF4-FFF2-40B4-BE49-F238E27FC236}">
                <a16:creationId xmlns:a16="http://schemas.microsoft.com/office/drawing/2014/main" id="{FC07579E-9F7B-494F-A573-2637791933AE}"/>
              </a:ext>
            </a:extLst>
          </p:cNvPr>
          <p:cNvSpPr txBox="1"/>
          <p:nvPr/>
        </p:nvSpPr>
        <p:spPr>
          <a:xfrm>
            <a:off x="1247310" y="3212976"/>
            <a:ext cx="6649380" cy="17543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defRPr/>
            </a:pPr>
            <a:r>
              <a:rPr lang="es-PE" sz="5400" b="1" dirty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IOFE y Certificados y Firmas Digitales</a:t>
            </a:r>
            <a:endParaRPr lang="es-PE" sz="54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96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5656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RENIEC como Estructura Jerárquica de Certificación del Estado Peruano en la IOFE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3465B1"/>
              </a:solidFill>
              <a:effectLst/>
              <a:uLnTx/>
              <a:uFillTx/>
            </a:endParaRPr>
          </a:p>
        </p:txBody>
      </p:sp>
      <p:sp>
        <p:nvSpPr>
          <p:cNvPr id="5" name="1 Elipse"/>
          <p:cNvSpPr/>
          <p:nvPr/>
        </p:nvSpPr>
        <p:spPr>
          <a:xfrm>
            <a:off x="444761" y="2162442"/>
            <a:ext cx="8346292" cy="3521712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7 Rectángulo redondeado"/>
          <p:cNvSpPr/>
          <p:nvPr/>
        </p:nvSpPr>
        <p:spPr>
          <a:xfrm>
            <a:off x="7308303" y="2138120"/>
            <a:ext cx="792088" cy="522058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IOFE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Perú</a:t>
            </a:r>
          </a:p>
        </p:txBody>
      </p:sp>
      <p:sp>
        <p:nvSpPr>
          <p:cNvPr id="7" name="3 Triángulo isósceles"/>
          <p:cNvSpPr/>
          <p:nvPr/>
        </p:nvSpPr>
        <p:spPr>
          <a:xfrm>
            <a:off x="3086954" y="2832346"/>
            <a:ext cx="2997214" cy="2565092"/>
          </a:xfrm>
          <a:prstGeom prst="triangle">
            <a:avLst>
              <a:gd name="adj" fmla="val 51189"/>
            </a:avLst>
          </a:prstGeom>
          <a:solidFill>
            <a:srgbClr val="FFFF6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10 Elipse"/>
          <p:cNvSpPr/>
          <p:nvPr/>
        </p:nvSpPr>
        <p:spPr>
          <a:xfrm>
            <a:off x="2555776" y="3934723"/>
            <a:ext cx="936104" cy="61575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CRL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009497" y="5769260"/>
            <a:ext cx="1152128" cy="25202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5952865" y="2740587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P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Entidades Finales</a:t>
            </a:r>
          </a:p>
          <a:p>
            <a:pPr algn="ctr" defTabSz="914400"/>
            <a:r>
              <a:rPr lang="es-P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(Usuarios)</a:t>
            </a:r>
          </a:p>
        </p:txBody>
      </p:sp>
      <p:sp>
        <p:nvSpPr>
          <p:cNvPr id="11" name="14 CuadroTexto"/>
          <p:cNvSpPr txBox="1"/>
          <p:nvPr/>
        </p:nvSpPr>
        <p:spPr>
          <a:xfrm>
            <a:off x="983397" y="383953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P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Terceros que confían</a:t>
            </a:r>
          </a:p>
        </p:txBody>
      </p:sp>
      <p:sp>
        <p:nvSpPr>
          <p:cNvPr id="12" name="15 Elipse"/>
          <p:cNvSpPr/>
          <p:nvPr/>
        </p:nvSpPr>
        <p:spPr>
          <a:xfrm>
            <a:off x="2559901" y="2424914"/>
            <a:ext cx="870613" cy="61575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TSL</a:t>
            </a:r>
          </a:p>
        </p:txBody>
      </p:sp>
      <p:sp>
        <p:nvSpPr>
          <p:cNvPr id="13" name="2 Rectángulo redondeado"/>
          <p:cNvSpPr/>
          <p:nvPr/>
        </p:nvSpPr>
        <p:spPr>
          <a:xfrm>
            <a:off x="3851920" y="2399149"/>
            <a:ext cx="1531975" cy="669811"/>
          </a:xfrm>
          <a:prstGeom prst="roundRect">
            <a:avLst/>
          </a:prstGeom>
          <a:solidFill>
            <a:srgbClr val="F79646">
              <a:lumMod val="75000"/>
              <a:alpha val="66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AAC</a:t>
            </a:r>
          </a:p>
        </p:txBody>
      </p:sp>
      <p:cxnSp>
        <p:nvCxnSpPr>
          <p:cNvPr id="14" name="13 Conector angular"/>
          <p:cNvCxnSpPr>
            <a:stCxn id="13" idx="1"/>
            <a:endCxn id="12" idx="6"/>
          </p:cNvCxnSpPr>
          <p:nvPr/>
        </p:nvCxnSpPr>
        <p:spPr>
          <a:xfrm flipH="1" flipV="1">
            <a:off x="3430514" y="2732792"/>
            <a:ext cx="421406" cy="1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5" name="21 Imagen" descr="logo_sist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56" y="3256039"/>
            <a:ext cx="1422961" cy="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Rectángulo redondeado"/>
          <p:cNvSpPr/>
          <p:nvPr/>
        </p:nvSpPr>
        <p:spPr>
          <a:xfrm>
            <a:off x="3823895" y="3257362"/>
            <a:ext cx="918866" cy="243646"/>
          </a:xfrm>
          <a:prstGeom prst="roundRect">
            <a:avLst/>
          </a:prstGeom>
          <a:solidFill>
            <a:srgbClr val="FF330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ECERNEP</a:t>
            </a:r>
          </a:p>
        </p:txBody>
      </p:sp>
      <p:pic>
        <p:nvPicPr>
          <p:cNvPr id="17" name="22 Imagen" descr="logo_sist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56" y="3976119"/>
            <a:ext cx="1422961" cy="5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3 Imagen" descr="logo_sist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57" y="4738953"/>
            <a:ext cx="1422960" cy="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20 Rectángulo redondeado"/>
          <p:cNvSpPr/>
          <p:nvPr/>
        </p:nvSpPr>
        <p:spPr>
          <a:xfrm>
            <a:off x="3816438" y="3933056"/>
            <a:ext cx="933780" cy="243851"/>
          </a:xfrm>
          <a:prstGeom prst="roundRect">
            <a:avLst/>
          </a:prstGeom>
          <a:solidFill>
            <a:srgbClr val="FF330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ECEP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815276" y="4720692"/>
            <a:ext cx="936104" cy="259757"/>
          </a:xfrm>
          <a:prstGeom prst="roundRect">
            <a:avLst/>
          </a:prstGeom>
          <a:solidFill>
            <a:srgbClr val="FF330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EREP</a:t>
            </a:r>
          </a:p>
        </p:txBody>
      </p:sp>
      <p:cxnSp>
        <p:nvCxnSpPr>
          <p:cNvPr id="21" name="24 Conector angular"/>
          <p:cNvCxnSpPr>
            <a:stCxn id="17" idx="1"/>
            <a:endCxn id="8" idx="6"/>
          </p:cNvCxnSpPr>
          <p:nvPr/>
        </p:nvCxnSpPr>
        <p:spPr>
          <a:xfrm flipH="1" flipV="1">
            <a:off x="3491880" y="4242601"/>
            <a:ext cx="444176" cy="1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2" name="31 Conector angular"/>
          <p:cNvCxnSpPr>
            <a:stCxn id="17" idx="2"/>
            <a:endCxn id="18" idx="0"/>
          </p:cNvCxnSpPr>
          <p:nvPr/>
        </p:nvCxnSpPr>
        <p:spPr>
          <a:xfrm>
            <a:off x="4647537" y="4509120"/>
            <a:ext cx="0" cy="22983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3" name="7176 Conector angular"/>
          <p:cNvCxnSpPr>
            <a:stCxn id="15" idx="2"/>
            <a:endCxn id="17" idx="0"/>
          </p:cNvCxnSpPr>
          <p:nvPr/>
        </p:nvCxnSpPr>
        <p:spPr>
          <a:xfrm>
            <a:off x="4647537" y="3789040"/>
            <a:ext cx="0" cy="18707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4" name="44 Marcador de pie de página"/>
          <p:cNvSpPr txBox="1">
            <a:spLocks/>
          </p:cNvSpPr>
          <p:nvPr/>
        </p:nvSpPr>
        <p:spPr bwMode="auto">
          <a:xfrm>
            <a:off x="31471" y="5759043"/>
            <a:ext cx="3380670" cy="7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0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Representación de la </a:t>
            </a:r>
            <a:r>
              <a:rPr lang="es-PE" sz="1000" b="1" i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Estructura Jerárquica de Certificación del Estado Peruano</a:t>
            </a:r>
            <a:r>
              <a:rPr lang="es-PE" sz="10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 establecida por el Art. 46º del vigente Reglamento de la Ley de Firmas y Certificados.</a:t>
            </a:r>
            <a:endParaRPr lang="es-ES" sz="1000" b="1" dirty="0">
              <a:solidFill>
                <a:srgbClr val="FFFFFF">
                  <a:lumMod val="50000"/>
                </a:srgbClr>
              </a:solidFill>
              <a:cs typeface="Calibri" pitchFamily="34" charset="0"/>
            </a:endParaRPr>
          </a:p>
        </p:txBody>
      </p:sp>
      <p:sp>
        <p:nvSpPr>
          <p:cNvPr id="25" name="CuadroTexto 29"/>
          <p:cNvSpPr txBox="1"/>
          <p:nvPr/>
        </p:nvSpPr>
        <p:spPr>
          <a:xfrm>
            <a:off x="6846837" y="5759043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Jerarquía de Seguridad y Confianza (*)</a:t>
            </a:r>
          </a:p>
        </p:txBody>
      </p:sp>
      <p:pic>
        <p:nvPicPr>
          <p:cNvPr id="26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00" y="6047571"/>
            <a:ext cx="1849736" cy="627589"/>
          </a:xfrm>
          <a:prstGeom prst="rect">
            <a:avLst/>
          </a:prstGeom>
        </p:spPr>
      </p:pic>
      <p:pic>
        <p:nvPicPr>
          <p:cNvPr id="27" name="21 Imagen" descr="logo_sist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74" y="4080130"/>
            <a:ext cx="1422961" cy="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16 Rectángulo redondeado"/>
          <p:cNvSpPr/>
          <p:nvPr/>
        </p:nvSpPr>
        <p:spPr>
          <a:xfrm>
            <a:off x="6484213" y="4081453"/>
            <a:ext cx="918866" cy="243646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PSVA</a:t>
            </a:r>
          </a:p>
        </p:txBody>
      </p:sp>
    </p:spTree>
    <p:extLst>
      <p:ext uri="{BB962C8B-B14F-4D97-AF65-F5344CB8AC3E}">
        <p14:creationId xmlns:p14="http://schemas.microsoft.com/office/powerpoint/2010/main" val="299541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" y="2351508"/>
            <a:ext cx="871013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6512" y="1340768"/>
            <a:ext cx="9144000" cy="637953"/>
          </a:xfrm>
          <a:prstGeom prst="rect">
            <a:avLst/>
          </a:prstGeom>
        </p:spPr>
        <p:txBody>
          <a:bodyPr lIns="90773" tIns="45386" rIns="90773" bIns="45386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Conceptual de Firma Digital</a:t>
            </a:r>
          </a:p>
        </p:txBody>
      </p:sp>
    </p:spTree>
    <p:extLst>
      <p:ext uri="{BB962C8B-B14F-4D97-AF65-F5344CB8AC3E}">
        <p14:creationId xmlns:p14="http://schemas.microsoft.com/office/powerpoint/2010/main" val="178264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686443" y="1340768"/>
            <a:ext cx="10476656" cy="555385"/>
          </a:xfrm>
          <a:prstGeom prst="rect">
            <a:avLst/>
          </a:prstGeom>
          <a:noFill/>
        </p:spPr>
        <p:txBody>
          <a:bodyPr wrap="square" lIns="108070" tIns="54027" rIns="108070" bIns="54027" rtlCol="0">
            <a:spAutoFit/>
          </a:bodyPr>
          <a:lstStyle/>
          <a:p>
            <a:pPr algn="ctr" defTabSz="914400"/>
            <a:r>
              <a:rPr lang="es-PE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Modelo de Gestión Documental del RENIEC para el Estado</a:t>
            </a:r>
            <a:endParaRPr lang="es-PE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3" y="2348879"/>
            <a:ext cx="8744747" cy="37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922543" y="2101160"/>
            <a:ext cx="4032447" cy="368657"/>
          </a:xfrm>
          <a:prstGeom prst="rect">
            <a:avLst/>
          </a:prstGeom>
          <a:noFill/>
        </p:spPr>
        <p:txBody>
          <a:bodyPr wrap="square" lIns="90773" tIns="45386" rIns="90773" bIns="4538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Resolución de SEGDI - 001-2017-PCM</a:t>
            </a:r>
          </a:p>
        </p:txBody>
      </p:sp>
      <p:sp>
        <p:nvSpPr>
          <p:cNvPr id="8" name="7 Elipse"/>
          <p:cNvSpPr/>
          <p:nvPr/>
        </p:nvSpPr>
        <p:spPr>
          <a:xfrm>
            <a:off x="2051720" y="5118681"/>
            <a:ext cx="1728192" cy="98545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lIns="90773" tIns="45386" rIns="90773" bIns="4538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89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26346" y="2420888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73887" y="2420888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14375" y="3285024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 &amp; Autorización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514375" y="4365144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 Digital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900269" y="3285024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900269" y="4365144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Manifestación de la voluntad</a:t>
            </a:r>
          </a:p>
        </p:txBody>
      </p:sp>
      <p:sp>
        <p:nvSpPr>
          <p:cNvPr id="11" name="CuadroTexto 13"/>
          <p:cNvSpPr txBox="1"/>
          <p:nvPr/>
        </p:nvSpPr>
        <p:spPr>
          <a:xfrm>
            <a:off x="1619672" y="2483914"/>
            <a:ext cx="2705996" cy="522546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Requisitos básicos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434255" y="3573016"/>
            <a:ext cx="720080" cy="1080120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6"/>
          <p:cNvSpPr txBox="1"/>
          <p:nvPr/>
        </p:nvSpPr>
        <p:spPr>
          <a:xfrm>
            <a:off x="5183996" y="2492915"/>
            <a:ext cx="2705996" cy="522546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598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556792"/>
            <a:ext cx="7029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83" y="6453336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1100" dirty="0">
                <a:solidFill>
                  <a:prstClr val="black"/>
                </a:solidFill>
                <a:cs typeface="Arial" charset="0"/>
              </a:rPr>
              <a:t>Fuente: Banco Interamericano de Desarrollo -2018</a:t>
            </a:r>
          </a:p>
        </p:txBody>
      </p:sp>
    </p:spTree>
    <p:extLst>
      <p:ext uri="{BB962C8B-B14F-4D97-AF65-F5344CB8AC3E}">
        <p14:creationId xmlns:p14="http://schemas.microsoft.com/office/powerpoint/2010/main" val="814720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18470" y="1435339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6015" y="1435339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/>
        </p:nvSpPr>
        <p:spPr>
          <a:xfrm>
            <a:off x="6660651" y="6270615"/>
            <a:ext cx="2133600" cy="365125"/>
          </a:xfrm>
          <a:prstGeom prst="rect">
            <a:avLst/>
          </a:prstGeom>
        </p:spPr>
        <p:txBody>
          <a:bodyPr vert="horz" lIns="90773" tIns="45386" rIns="90773" bIns="45386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406503" y="2299435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 &amp; Autorización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406503" y="3379555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 Digital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792396" y="2299435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Identificación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792396" y="3379555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Manifestación de la voluntad</a:t>
            </a: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3095275" y="4823656"/>
            <a:ext cx="0" cy="1584176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headEnd type="oval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CuadroTexto 8"/>
          <p:cNvSpPr txBox="1"/>
          <p:nvPr/>
        </p:nvSpPr>
        <p:spPr>
          <a:xfrm>
            <a:off x="2591252" y="6484259"/>
            <a:ext cx="1037592" cy="307102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Riesgo bajo</a:t>
            </a:r>
          </a:p>
        </p:txBody>
      </p:sp>
      <p:sp>
        <p:nvSpPr>
          <p:cNvPr id="14" name="CuadroTexto 9"/>
          <p:cNvSpPr txBox="1"/>
          <p:nvPr/>
        </p:nvSpPr>
        <p:spPr>
          <a:xfrm>
            <a:off x="2591244" y="4547675"/>
            <a:ext cx="1000594" cy="307102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Riesgo alto</a:t>
            </a:r>
          </a:p>
        </p:txBody>
      </p:sp>
      <p:sp>
        <p:nvSpPr>
          <p:cNvPr id="15" name="CuadroTexto 11"/>
          <p:cNvSpPr txBox="1"/>
          <p:nvPr/>
        </p:nvSpPr>
        <p:spPr>
          <a:xfrm>
            <a:off x="4041469" y="4855785"/>
            <a:ext cx="4956420" cy="1661319"/>
          </a:xfrm>
          <a:prstGeom prst="rect">
            <a:avLst/>
          </a:prstGeom>
          <a:solidFill>
            <a:srgbClr val="FFFF99"/>
          </a:solidFill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Posibles fraudes: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es mi firma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documento fue modificado después que lo firmé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es el documento que firmé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llave privada fue usada (para firmar) por otra persona 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certificado digital estaba revocado al momento de la firma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entendía lo que estaba haciendo</a:t>
            </a:r>
          </a:p>
        </p:txBody>
      </p:sp>
      <p:sp>
        <p:nvSpPr>
          <p:cNvPr id="16" name="CuadroTexto 13"/>
          <p:cNvSpPr txBox="1"/>
          <p:nvPr/>
        </p:nvSpPr>
        <p:spPr>
          <a:xfrm>
            <a:off x="1511799" y="1498387"/>
            <a:ext cx="2705996" cy="522546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Requisitos básicos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4326382" y="2587467"/>
            <a:ext cx="720080" cy="1080120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6"/>
          <p:cNvSpPr txBox="1"/>
          <p:nvPr/>
        </p:nvSpPr>
        <p:spPr>
          <a:xfrm>
            <a:off x="5076119" y="1507383"/>
            <a:ext cx="2705996" cy="522546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Implementación</a:t>
            </a: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580382781"/>
              </p:ext>
            </p:extLst>
          </p:nvPr>
        </p:nvGraphicFramePr>
        <p:xfrm>
          <a:off x="107504" y="4540017"/>
          <a:ext cx="2511581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74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3 Grupo"/>
          <p:cNvGrpSpPr/>
          <p:nvPr/>
        </p:nvGrpSpPr>
        <p:grpSpPr>
          <a:xfrm>
            <a:off x="2211682" y="2054123"/>
            <a:ext cx="1167895" cy="2839844"/>
            <a:chOff x="2101793" y="2045082"/>
            <a:chExt cx="1167894" cy="2839844"/>
          </a:xfrm>
        </p:grpSpPr>
        <p:sp>
          <p:nvSpPr>
            <p:cNvPr id="7" name="12 Cubo"/>
            <p:cNvSpPr/>
            <p:nvPr/>
          </p:nvSpPr>
          <p:spPr>
            <a:xfrm>
              <a:off x="2189567" y="2045082"/>
              <a:ext cx="1080120" cy="2808312"/>
            </a:xfrm>
            <a:prstGeom prst="cube">
              <a:avLst>
                <a:gd name="adj" fmla="val 62419"/>
              </a:avLst>
            </a:prstGeom>
            <a:solidFill>
              <a:srgbClr val="FFFF99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16 CuadroTexto"/>
            <p:cNvSpPr txBox="1"/>
            <p:nvPr/>
          </p:nvSpPr>
          <p:spPr>
            <a:xfrm>
              <a:off x="2101793" y="2657970"/>
              <a:ext cx="630941" cy="222695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Autenticación</a:t>
              </a:r>
            </a:p>
          </p:txBody>
        </p:sp>
      </p:grpSp>
      <p:grpSp>
        <p:nvGrpSpPr>
          <p:cNvPr id="9" name="5 Grupo"/>
          <p:cNvGrpSpPr/>
          <p:nvPr/>
        </p:nvGrpSpPr>
        <p:grpSpPr>
          <a:xfrm>
            <a:off x="4227906" y="2069889"/>
            <a:ext cx="1191617" cy="2824078"/>
            <a:chOff x="4118017" y="2060848"/>
            <a:chExt cx="1191617" cy="2824078"/>
          </a:xfrm>
        </p:grpSpPr>
        <p:sp>
          <p:nvSpPr>
            <p:cNvPr id="10" name="84 Cubo"/>
            <p:cNvSpPr/>
            <p:nvPr/>
          </p:nvSpPr>
          <p:spPr>
            <a:xfrm>
              <a:off x="4229514" y="2060848"/>
              <a:ext cx="1080120" cy="2808312"/>
            </a:xfrm>
            <a:prstGeom prst="cube">
              <a:avLst>
                <a:gd name="adj" fmla="val 62419"/>
              </a:avLst>
            </a:prstGeom>
            <a:solidFill>
              <a:srgbClr val="00B0F0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78 CuadroTexto"/>
            <p:cNvSpPr txBox="1"/>
            <p:nvPr/>
          </p:nvSpPr>
          <p:spPr>
            <a:xfrm>
              <a:off x="4118017" y="2763576"/>
              <a:ext cx="630942" cy="212135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Autorización</a:t>
              </a:r>
            </a:p>
          </p:txBody>
        </p:sp>
      </p:grpSp>
      <p:pic>
        <p:nvPicPr>
          <p:cNvPr id="12" name="Picture 2" descr="user rank - points and tit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" y="3018510"/>
            <a:ext cx="1594183" cy="15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24 Grupo"/>
          <p:cNvGrpSpPr/>
          <p:nvPr/>
        </p:nvGrpSpPr>
        <p:grpSpPr>
          <a:xfrm>
            <a:off x="1779581" y="3258061"/>
            <a:ext cx="4558572" cy="771850"/>
            <a:chOff x="1835696" y="3593254"/>
            <a:chExt cx="4558572" cy="771850"/>
          </a:xfrm>
        </p:grpSpPr>
        <p:sp>
          <p:nvSpPr>
            <p:cNvPr id="14" name="22 Flecha derecha"/>
            <p:cNvSpPr/>
            <p:nvPr/>
          </p:nvSpPr>
          <p:spPr>
            <a:xfrm>
              <a:off x="5148064" y="3593254"/>
              <a:ext cx="1246204" cy="771850"/>
            </a:xfrm>
            <a:prstGeom prst="right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23 Rectángulo"/>
            <p:cNvSpPr/>
            <p:nvPr/>
          </p:nvSpPr>
          <p:spPr>
            <a:xfrm>
              <a:off x="1835696" y="3782280"/>
              <a:ext cx="519822" cy="42533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86 Rectángulo"/>
            <p:cNvSpPr/>
            <p:nvPr/>
          </p:nvSpPr>
          <p:spPr>
            <a:xfrm>
              <a:off x="3203847" y="3795758"/>
              <a:ext cx="1191617" cy="42533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32 CuadroTexto"/>
          <p:cNvSpPr txBox="1"/>
          <p:nvPr/>
        </p:nvSpPr>
        <p:spPr>
          <a:xfrm>
            <a:off x="384955" y="2552492"/>
            <a:ext cx="1015278" cy="368657"/>
          </a:xfrm>
          <a:prstGeom prst="rect">
            <a:avLst/>
          </a:prstGeom>
          <a:noFill/>
        </p:spPr>
        <p:txBody>
          <a:bodyPr wrap="non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Usuarios</a:t>
            </a:r>
          </a:p>
        </p:txBody>
      </p:sp>
      <p:sp>
        <p:nvSpPr>
          <p:cNvPr id="18" name="2 CuadroTexto"/>
          <p:cNvSpPr txBox="1"/>
          <p:nvPr/>
        </p:nvSpPr>
        <p:spPr>
          <a:xfrm>
            <a:off x="73325" y="4974939"/>
            <a:ext cx="4770080" cy="14766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AUTENTICACIÓN: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Procedimiento para verificar si el usuario es quien dice ser, mediante:</a:t>
            </a:r>
          </a:p>
          <a:p>
            <a:pPr marL="342022" marR="0" lvl="0" indent="-342022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sabes</a:t>
            </a:r>
          </a:p>
          <a:p>
            <a:pPr marL="342022" marR="0" lvl="0" indent="-342022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tienes</a:t>
            </a:r>
          </a:p>
          <a:p>
            <a:pPr marL="342022" marR="0" lvl="0" indent="-342022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eres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43407" y="4974939"/>
            <a:ext cx="4410430" cy="14766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0773" tIns="45386" rIns="90773" bIns="45386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Autorización: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Provee acceso a </a:t>
            </a:r>
          </a:p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recursos permitidos y </a:t>
            </a:r>
          </a:p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restringe el acceso </a:t>
            </a:r>
          </a:p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los recursos no permitidos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ROL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4 Rectángulo"/>
          <p:cNvSpPr/>
          <p:nvPr/>
        </p:nvSpPr>
        <p:spPr>
          <a:xfrm>
            <a:off x="219039" y="6468013"/>
            <a:ext cx="8927294" cy="382533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90773" tIns="45386" rIns="90773" bIns="45386"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 vez que la identidad del usuario ha sido autenticada, sus privilegios de acceso deben ser determinados</a:t>
            </a:r>
          </a:p>
          <a:p>
            <a:pPr marL="285003" marR="0" lvl="0" indent="-285003" algn="l" defTabSz="912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usuario autenticado no necesariamente  tiene permiso para acceder a los recursos</a:t>
            </a:r>
          </a:p>
        </p:txBody>
      </p:sp>
      <p:grpSp>
        <p:nvGrpSpPr>
          <p:cNvPr id="21" name="1 Grupo"/>
          <p:cNvGrpSpPr/>
          <p:nvPr/>
        </p:nvGrpSpPr>
        <p:grpSpPr>
          <a:xfrm>
            <a:off x="6626105" y="1205793"/>
            <a:ext cx="2304389" cy="3800658"/>
            <a:chOff x="6516215" y="1284526"/>
            <a:chExt cx="2304389" cy="3800658"/>
          </a:xfrm>
        </p:grpSpPr>
        <p:sp>
          <p:nvSpPr>
            <p:cNvPr id="22" name="26 Cubo"/>
            <p:cNvSpPr/>
            <p:nvPr/>
          </p:nvSpPr>
          <p:spPr>
            <a:xfrm>
              <a:off x="6516215" y="1284526"/>
              <a:ext cx="2304389" cy="3800658"/>
            </a:xfrm>
            <a:prstGeom prst="cube">
              <a:avLst>
                <a:gd name="adj" fmla="val 31663"/>
              </a:avLst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Sistema</a:t>
              </a:r>
            </a:p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2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27 Grupo"/>
            <p:cNvGrpSpPr/>
            <p:nvPr/>
          </p:nvGrpSpPr>
          <p:grpSpPr>
            <a:xfrm>
              <a:off x="6588224" y="3053194"/>
              <a:ext cx="1443945" cy="1959982"/>
              <a:chOff x="6588224" y="3053194"/>
              <a:chExt cx="1443945" cy="1959982"/>
            </a:xfrm>
          </p:grpSpPr>
          <p:sp>
            <p:nvSpPr>
              <p:cNvPr id="24" name="28 Cilindro"/>
              <p:cNvSpPr/>
              <p:nvPr/>
            </p:nvSpPr>
            <p:spPr>
              <a:xfrm>
                <a:off x="6588224" y="4149080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29 Cilindro"/>
              <p:cNvSpPr/>
              <p:nvPr/>
            </p:nvSpPr>
            <p:spPr>
              <a:xfrm>
                <a:off x="6992880" y="4371772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30 Cubo"/>
              <p:cNvSpPr/>
              <p:nvPr/>
            </p:nvSpPr>
            <p:spPr>
              <a:xfrm>
                <a:off x="6673928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31 Cubo"/>
              <p:cNvSpPr/>
              <p:nvPr/>
            </p:nvSpPr>
            <p:spPr>
              <a:xfrm>
                <a:off x="7110448" y="354748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33 Cubo"/>
              <p:cNvSpPr/>
              <p:nvPr/>
            </p:nvSpPr>
            <p:spPr>
              <a:xfrm>
                <a:off x="7577813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34 Cubo"/>
              <p:cNvSpPr/>
              <p:nvPr/>
            </p:nvSpPr>
            <p:spPr>
              <a:xfrm>
                <a:off x="6932498" y="305319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35 Cubo"/>
              <p:cNvSpPr/>
              <p:nvPr/>
            </p:nvSpPr>
            <p:spPr>
              <a:xfrm>
                <a:off x="7399863" y="305641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36 Esquina doblada"/>
              <p:cNvSpPr/>
              <p:nvPr/>
            </p:nvSpPr>
            <p:spPr>
              <a:xfrm>
                <a:off x="7650041" y="4487032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37 Esquina doblada"/>
              <p:cNvSpPr/>
              <p:nvPr/>
            </p:nvSpPr>
            <p:spPr>
              <a:xfrm>
                <a:off x="7574248" y="4324628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20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1 Título"/>
          <p:cNvSpPr>
            <a:spLocks noGrp="1"/>
          </p:cNvSpPr>
          <p:nvPr/>
        </p:nvSpPr>
        <p:spPr>
          <a:xfrm>
            <a:off x="73377" y="1289349"/>
            <a:ext cx="6408712" cy="637953"/>
          </a:xfrm>
          <a:prstGeom prst="rect">
            <a:avLst/>
          </a:prstGeom>
        </p:spPr>
        <p:txBody>
          <a:bodyPr lIns="90773" tIns="45386" rIns="90773" bIns="45386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065">
              <a:defRPr/>
            </a:pPr>
            <a:r>
              <a:rPr lang="es-PE" sz="3200" b="1" dirty="0">
                <a:solidFill>
                  <a:srgbClr val="C00000"/>
                </a:solidFill>
                <a:latin typeface="Calibri"/>
              </a:rPr>
              <a:t>Autenticación &amp; Autorización</a:t>
            </a:r>
          </a:p>
        </p:txBody>
      </p:sp>
    </p:spTree>
    <p:extLst>
      <p:ext uri="{BB962C8B-B14F-4D97-AF65-F5344CB8AC3E}">
        <p14:creationId xmlns:p14="http://schemas.microsoft.com/office/powerpoint/2010/main" val="330208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emo 24">
            <a:extLst>
              <a:ext uri="{FF2B5EF4-FFF2-40B4-BE49-F238E27FC236}">
                <a16:creationId xmlns:a16="http://schemas.microsoft.com/office/drawing/2014/main" id="{D52EADEE-2420-4B91-997B-6B705412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449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1 Rectángulo redondeado">
            <a:extLst>
              <a:ext uri="{FF2B5EF4-FFF2-40B4-BE49-F238E27FC236}">
                <a16:creationId xmlns:a16="http://schemas.microsoft.com/office/drawing/2014/main" id="{A185D829-38A6-4184-AE2D-8DC8E9442028}"/>
              </a:ext>
            </a:extLst>
          </p:cNvPr>
          <p:cNvSpPr/>
          <p:nvPr/>
        </p:nvSpPr>
        <p:spPr>
          <a:xfrm>
            <a:off x="-29886" y="2539877"/>
            <a:ext cx="9173675" cy="2656589"/>
          </a:xfrm>
          <a:prstGeom prst="roundRect">
            <a:avLst>
              <a:gd name="adj" fmla="val 0"/>
            </a:avLst>
          </a:prstGeom>
          <a:solidFill>
            <a:srgbClr val="4881BD">
              <a:alpha val="49804"/>
            </a:srgbClr>
          </a:solidFill>
          <a:ln>
            <a:noFill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28 CuadroTexto">
            <a:extLst>
              <a:ext uri="{FF2B5EF4-FFF2-40B4-BE49-F238E27FC236}">
                <a16:creationId xmlns:a16="http://schemas.microsoft.com/office/drawing/2014/main" id="{FC07579E-9F7B-494F-A573-2637791933AE}"/>
              </a:ext>
            </a:extLst>
          </p:cNvPr>
          <p:cNvSpPr txBox="1"/>
          <p:nvPr/>
        </p:nvSpPr>
        <p:spPr>
          <a:xfrm>
            <a:off x="43566" y="3130914"/>
            <a:ext cx="9026769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defRPr/>
            </a:pPr>
            <a:r>
              <a:rPr lang="es-PE" sz="5400" b="1" dirty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Identidad e Identificación</a:t>
            </a:r>
            <a:endParaRPr lang="es-PE" sz="54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9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A811F-273B-44AD-95C7-D29B44FDC79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11108" cy="15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83768" y="2564904"/>
            <a:ext cx="6206852" cy="4780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3429000"/>
            <a:ext cx="8295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Parte 1 : Conceptos fundamentales relacionados a la gestión de la identidad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C0504D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Parte 2 : Directrices para la implementación de sistemas de información de gestión de identidades y establece un marco de requisitos para la implementación de gestión de identidades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C0504D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C0504D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Parte 3 : Directrices para la gestión de la información de la identidad</a:t>
            </a:r>
          </a:p>
        </p:txBody>
      </p:sp>
    </p:spTree>
    <p:extLst>
      <p:ext uri="{BB962C8B-B14F-4D97-AF65-F5344CB8AC3E}">
        <p14:creationId xmlns:p14="http://schemas.microsoft.com/office/powerpoint/2010/main" val="4112700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22">
            <a:extLst>
              <a:ext uri="{FF2B5EF4-FFF2-40B4-BE49-F238E27FC236}">
                <a16:creationId xmlns:a16="http://schemas.microsoft.com/office/drawing/2014/main" id="{78C2783D-1EDA-4FF3-8C3E-A131A6F89DA0}"/>
              </a:ext>
            </a:extLst>
          </p:cNvPr>
          <p:cNvSpPr/>
          <p:nvPr/>
        </p:nvSpPr>
        <p:spPr>
          <a:xfrm>
            <a:off x="6264589" y="4911573"/>
            <a:ext cx="1751644" cy="1751644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lipse 21">
            <a:extLst>
              <a:ext uri="{FF2B5EF4-FFF2-40B4-BE49-F238E27FC236}">
                <a16:creationId xmlns:a16="http://schemas.microsoft.com/office/drawing/2014/main" id="{5EC473E2-17DB-4A02-831C-7194B55715DE}"/>
              </a:ext>
            </a:extLst>
          </p:cNvPr>
          <p:cNvSpPr/>
          <p:nvPr/>
        </p:nvSpPr>
        <p:spPr>
          <a:xfrm>
            <a:off x="6268103" y="2973500"/>
            <a:ext cx="1751644" cy="1751644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850" y="1196752"/>
            <a:ext cx="5219666" cy="884574"/>
          </a:xfrm>
          <a:prstGeom prst="roundRect">
            <a:avLst/>
          </a:prstGeom>
          <a:solidFill>
            <a:srgbClr val="4F81BD">
              <a:lumMod val="60000"/>
              <a:lumOff val="40000"/>
              <a:alpha val="74000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Identidad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AutoShape 5" descr="Image result for Ban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61887" y="2375273"/>
            <a:ext cx="2455441" cy="46166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Atributos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61887" y="4916043"/>
            <a:ext cx="2455441" cy="46166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Características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86147" y="1295237"/>
            <a:ext cx="859787" cy="508478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  <a:cs typeface="Arial" charset="0"/>
              </a:rPr>
              <a:t>Dominio</a:t>
            </a: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3671258" y="2424725"/>
            <a:ext cx="1337399" cy="3093605"/>
          </a:xfrm>
          <a:prstGeom prst="curvedLeftArrow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61517" y="3638681"/>
            <a:ext cx="1298515" cy="46166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Valores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39604" y="5730129"/>
            <a:ext cx="5122912" cy="871773"/>
          </a:xfrm>
          <a:prstGeom prst="roundRect">
            <a:avLst/>
          </a:prstGeom>
          <a:solidFill>
            <a:srgbClr val="1F497D">
              <a:alpha val="5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Identificación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95520" y="2272384"/>
            <a:ext cx="5081410" cy="3244848"/>
          </a:xfrm>
          <a:prstGeom prst="roundRect">
            <a:avLst/>
          </a:prstGeom>
          <a:solidFill>
            <a:srgbClr val="C0504D">
              <a:lumMod val="20000"/>
              <a:lumOff val="80000"/>
              <a:alpha val="1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https://i0.wp.com/www.criptonoticias.com/wp-content/uploads/2018/02/identidad-digital-microsoft.jpg?zoom=2.625&amp;resize=371%2C203&amp;ssl=1">
            <a:extLst>
              <a:ext uri="{FF2B5EF4-FFF2-40B4-BE49-F238E27FC236}">
                <a16:creationId xmlns:a16="http://schemas.microsoft.com/office/drawing/2014/main" id="{85FE5D85-DA60-4280-B8E7-57DE076E1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r="4308"/>
          <a:stretch/>
        </p:blipFill>
        <p:spPr bwMode="auto">
          <a:xfrm>
            <a:off x="945847" y="2901050"/>
            <a:ext cx="2487522" cy="18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9">
            <a:extLst>
              <a:ext uri="{FF2B5EF4-FFF2-40B4-BE49-F238E27FC236}">
                <a16:creationId xmlns:a16="http://schemas.microsoft.com/office/drawing/2014/main" id="{E175280E-074F-4ADA-BD94-B3C092BF0E7F}"/>
              </a:ext>
            </a:extLst>
          </p:cNvPr>
          <p:cNvSpPr txBox="1"/>
          <p:nvPr/>
        </p:nvSpPr>
        <p:spPr>
          <a:xfrm>
            <a:off x="2476577" y="3113947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8800" dirty="0">
                <a:solidFill>
                  <a:prstClr val="white"/>
                </a:solidFill>
                <a:latin typeface="Arial Black" panose="020B0A04020102020204" pitchFamily="34" charset="0"/>
                <a:cs typeface="Arial" charset="0"/>
              </a:rPr>
              <a:t>?</a:t>
            </a:r>
          </a:p>
        </p:txBody>
      </p:sp>
      <p:sp>
        <p:nvSpPr>
          <p:cNvPr id="17" name="Elipse 15">
            <a:extLst>
              <a:ext uri="{FF2B5EF4-FFF2-40B4-BE49-F238E27FC236}">
                <a16:creationId xmlns:a16="http://schemas.microsoft.com/office/drawing/2014/main" id="{805A8B13-4589-4044-A894-B974685F0901}"/>
              </a:ext>
            </a:extLst>
          </p:cNvPr>
          <p:cNvSpPr/>
          <p:nvPr/>
        </p:nvSpPr>
        <p:spPr>
          <a:xfrm>
            <a:off x="6268103" y="1095849"/>
            <a:ext cx="1751644" cy="1751644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agen 14">
            <a:extLst>
              <a:ext uri="{FF2B5EF4-FFF2-40B4-BE49-F238E27FC236}">
                <a16:creationId xmlns:a16="http://schemas.microsoft.com/office/drawing/2014/main" id="{EB1A73BF-81F3-4666-A557-D4FD45469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31" y="1264971"/>
            <a:ext cx="1273435" cy="11597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6396865-2AFD-48F9-B95A-A1AFE9D8D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42" y="3012628"/>
            <a:ext cx="1528166" cy="1528166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344D3863-E4F1-4CFE-A290-67E5680FA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37" y="4827763"/>
            <a:ext cx="1868776" cy="18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 redondeado">
            <a:extLst>
              <a:ext uri="{FF2B5EF4-FFF2-40B4-BE49-F238E27FC236}">
                <a16:creationId xmlns:a16="http://schemas.microsoft.com/office/drawing/2014/main" id="{4488BCB4-8CE2-4426-B45A-07975C46BC70}"/>
              </a:ext>
            </a:extLst>
          </p:cNvPr>
          <p:cNvSpPr/>
          <p:nvPr/>
        </p:nvSpPr>
        <p:spPr>
          <a:xfrm>
            <a:off x="471645" y="4512511"/>
            <a:ext cx="4016440" cy="2104659"/>
          </a:xfrm>
          <a:prstGeom prst="roundRect">
            <a:avLst/>
          </a:prstGeom>
          <a:solidFill>
            <a:srgbClr val="C0504D">
              <a:lumMod val="20000"/>
              <a:lumOff val="80000"/>
              <a:alpha val="1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4" y="1934456"/>
            <a:ext cx="3173485" cy="20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66" y="4653136"/>
            <a:ext cx="3924330" cy="20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" y="4769848"/>
            <a:ext cx="1800200" cy="110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52144" y="6009108"/>
            <a:ext cx="245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Credencial</a:t>
            </a:r>
            <a:endParaRPr lang="es-PE" sz="2000" b="1" dirty="0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1815861" cy="110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5DCBCB32-5147-49EE-AD17-ACA6BB5175D8}"/>
              </a:ext>
            </a:extLst>
          </p:cNvPr>
          <p:cNvSpPr txBox="1"/>
          <p:nvPr/>
        </p:nvSpPr>
        <p:spPr>
          <a:xfrm>
            <a:off x="390324" y="1189073"/>
            <a:ext cx="3173485" cy="646331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Verificación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2DD4082E-D32A-4359-AC40-42DA72EC4EB1}"/>
              </a:ext>
            </a:extLst>
          </p:cNvPr>
          <p:cNvSpPr txBox="1"/>
          <p:nvPr/>
        </p:nvSpPr>
        <p:spPr>
          <a:xfrm>
            <a:off x="5112166" y="3948831"/>
            <a:ext cx="3924330" cy="646331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Autenticación</a:t>
            </a:r>
          </a:p>
        </p:txBody>
      </p:sp>
      <p:pic>
        <p:nvPicPr>
          <p:cNvPr id="12" name="Imagen 18">
            <a:extLst>
              <a:ext uri="{FF2B5EF4-FFF2-40B4-BE49-F238E27FC236}">
                <a16:creationId xmlns:a16="http://schemas.microsoft.com/office/drawing/2014/main" id="{DE14A83E-C44D-4871-BA58-A505DEF6F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030">
            <a:off x="3598893" y="1793596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55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 redondeado">
            <a:extLst>
              <a:ext uri="{FF2B5EF4-FFF2-40B4-BE49-F238E27FC236}">
                <a16:creationId xmlns:a16="http://schemas.microsoft.com/office/drawing/2014/main" id="{CEB47DAF-B331-467F-BFD5-BC41411A0B21}"/>
              </a:ext>
            </a:extLst>
          </p:cNvPr>
          <p:cNvSpPr/>
          <p:nvPr/>
        </p:nvSpPr>
        <p:spPr>
          <a:xfrm>
            <a:off x="3995936" y="2204864"/>
            <a:ext cx="4618977" cy="4041159"/>
          </a:xfrm>
          <a:prstGeom prst="roundRect">
            <a:avLst>
              <a:gd name="adj" fmla="val 0"/>
            </a:avLst>
          </a:prstGeom>
          <a:solidFill>
            <a:srgbClr val="4BACC6">
              <a:lumMod val="40000"/>
              <a:lumOff val="60000"/>
              <a:alpha val="27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lipse 10">
            <a:extLst>
              <a:ext uri="{FF2B5EF4-FFF2-40B4-BE49-F238E27FC236}">
                <a16:creationId xmlns:a16="http://schemas.microsoft.com/office/drawing/2014/main" id="{23657B20-EADF-4918-808A-1AF6AF89B50A}"/>
              </a:ext>
            </a:extLst>
          </p:cNvPr>
          <p:cNvSpPr/>
          <p:nvPr/>
        </p:nvSpPr>
        <p:spPr>
          <a:xfrm>
            <a:off x="392108" y="4503631"/>
            <a:ext cx="1874019" cy="180568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EB00E2EB-8984-4E12-A900-BDCA0524B67B}"/>
              </a:ext>
            </a:extLst>
          </p:cNvPr>
          <p:cNvSpPr txBox="1"/>
          <p:nvPr/>
        </p:nvSpPr>
        <p:spPr>
          <a:xfrm>
            <a:off x="4106466" y="2204864"/>
            <a:ext cx="45084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Atributos inherentes a la persona: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CUI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Nombres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Apellidos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Sexo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Fecha de nacimiento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Estado civil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Domicilio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864B8B16-8000-4BB4-917E-728E397F3311}"/>
              </a:ext>
            </a:extLst>
          </p:cNvPr>
          <p:cNvSpPr txBox="1"/>
          <p:nvPr/>
        </p:nvSpPr>
        <p:spPr>
          <a:xfrm>
            <a:off x="404137" y="5651961"/>
            <a:ext cx="181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RUIPN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D338A3B-C3FA-474D-8244-96F99F7B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1" y="2174620"/>
            <a:ext cx="3607131" cy="19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93E75D48-099C-4BD3-87F9-F903CFA6E9ED}"/>
              </a:ext>
            </a:extLst>
          </p:cNvPr>
          <p:cNvSpPr txBox="1">
            <a:spLocks/>
          </p:cNvSpPr>
          <p:nvPr/>
        </p:nvSpPr>
        <p:spPr>
          <a:xfrm>
            <a:off x="183701" y="1138776"/>
            <a:ext cx="5219666" cy="884574"/>
          </a:xfrm>
          <a:prstGeom prst="roundRect">
            <a:avLst/>
          </a:prstGeom>
          <a:solidFill>
            <a:srgbClr val="4F81BD">
              <a:lumMod val="60000"/>
              <a:lumOff val="40000"/>
              <a:alpha val="74000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Identidad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Imagen 16">
            <a:extLst>
              <a:ext uri="{FF2B5EF4-FFF2-40B4-BE49-F238E27FC236}">
                <a16:creationId xmlns:a16="http://schemas.microsoft.com/office/drawing/2014/main" id="{66A836BF-1E5F-4A85-B2E2-1ED55B726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" y="4650140"/>
            <a:ext cx="1019581" cy="1019581"/>
          </a:xfrm>
          <a:prstGeom prst="rect">
            <a:avLst/>
          </a:prstGeom>
        </p:spPr>
      </p:pic>
      <p:pic>
        <p:nvPicPr>
          <p:cNvPr id="11" name="Imagen 17">
            <a:extLst>
              <a:ext uri="{FF2B5EF4-FFF2-40B4-BE49-F238E27FC236}">
                <a16:creationId xmlns:a16="http://schemas.microsoft.com/office/drawing/2014/main" id="{6971BDCA-F47F-40C2-BBEA-F442264F4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5789">
            <a:off x="1893604" y="4613983"/>
            <a:ext cx="2015162" cy="2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5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A811F-273B-44AD-95C7-D29B44FDC79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850" y="1196752"/>
            <a:ext cx="6373366" cy="884574"/>
          </a:xfrm>
          <a:prstGeom prst="roundRect">
            <a:avLst/>
          </a:prstGeom>
          <a:solidFill>
            <a:srgbClr val="4F81BD">
              <a:lumMod val="60000"/>
              <a:lumOff val="40000"/>
              <a:alpha val="74000"/>
            </a:srgb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Identidad Fundacional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23380"/>
            <a:ext cx="29908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299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4" y="2290356"/>
            <a:ext cx="1781802" cy="58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74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emo 24">
            <a:extLst>
              <a:ext uri="{FF2B5EF4-FFF2-40B4-BE49-F238E27FC236}">
                <a16:creationId xmlns:a16="http://schemas.microsoft.com/office/drawing/2014/main" id="{D52EADEE-2420-4B91-997B-6B705412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449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1 Rectángulo redondeado">
            <a:extLst>
              <a:ext uri="{FF2B5EF4-FFF2-40B4-BE49-F238E27FC236}">
                <a16:creationId xmlns:a16="http://schemas.microsoft.com/office/drawing/2014/main" id="{A185D829-38A6-4184-AE2D-8DC8E9442028}"/>
              </a:ext>
            </a:extLst>
          </p:cNvPr>
          <p:cNvSpPr/>
          <p:nvPr/>
        </p:nvSpPr>
        <p:spPr>
          <a:xfrm>
            <a:off x="-29886" y="2539877"/>
            <a:ext cx="9173675" cy="2656589"/>
          </a:xfrm>
          <a:prstGeom prst="roundRect">
            <a:avLst>
              <a:gd name="adj" fmla="val 0"/>
            </a:avLst>
          </a:prstGeom>
          <a:solidFill>
            <a:srgbClr val="4881BD">
              <a:alpha val="49804"/>
            </a:srgbClr>
          </a:solidFill>
          <a:ln>
            <a:noFill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28 CuadroTexto">
            <a:extLst>
              <a:ext uri="{FF2B5EF4-FFF2-40B4-BE49-F238E27FC236}">
                <a16:creationId xmlns:a16="http://schemas.microsoft.com/office/drawing/2014/main" id="{FC07579E-9F7B-494F-A573-2637791933AE}"/>
              </a:ext>
            </a:extLst>
          </p:cNvPr>
          <p:cNvSpPr txBox="1"/>
          <p:nvPr/>
        </p:nvSpPr>
        <p:spPr>
          <a:xfrm>
            <a:off x="43566" y="3130914"/>
            <a:ext cx="9026769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defRPr/>
            </a:pPr>
            <a:r>
              <a:rPr lang="es-PE" sz="5400" b="1" dirty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Identidad Digital</a:t>
            </a:r>
            <a:endParaRPr lang="es-PE" sz="54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90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 redondeado">
            <a:extLst>
              <a:ext uri="{FF2B5EF4-FFF2-40B4-BE49-F238E27FC236}">
                <a16:creationId xmlns:a16="http://schemas.microsoft.com/office/drawing/2014/main" id="{9E600F4A-3894-4EAE-BE8A-BF226E1CD117}"/>
              </a:ext>
            </a:extLst>
          </p:cNvPr>
          <p:cNvSpPr/>
          <p:nvPr/>
        </p:nvSpPr>
        <p:spPr>
          <a:xfrm>
            <a:off x="3045427" y="2156812"/>
            <a:ext cx="5957573" cy="2290049"/>
          </a:xfrm>
          <a:prstGeom prst="roundRect">
            <a:avLst>
              <a:gd name="adj" fmla="val 0"/>
            </a:avLst>
          </a:prstGeom>
          <a:solidFill>
            <a:srgbClr val="4BACC6">
              <a:lumMod val="40000"/>
              <a:lumOff val="60000"/>
              <a:alpha val="27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7864" y="2521059"/>
            <a:ext cx="55441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Atributos que individualiza y permite distinguir a un ciudadano digital de otro en entornos digitales.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PE" sz="32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2662064"/>
            <a:ext cx="2637311" cy="177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F0B4FE0D-72F5-4BDC-855D-3070F00BE705}"/>
              </a:ext>
            </a:extLst>
          </p:cNvPr>
          <p:cNvSpPr txBox="1">
            <a:spLocks/>
          </p:cNvSpPr>
          <p:nvPr/>
        </p:nvSpPr>
        <p:spPr>
          <a:xfrm>
            <a:off x="251553" y="1142240"/>
            <a:ext cx="5219666" cy="884574"/>
          </a:xfrm>
          <a:prstGeom prst="roundRect">
            <a:avLst/>
          </a:prstGeom>
          <a:solidFill>
            <a:srgbClr val="4F81BD">
              <a:lumMod val="60000"/>
              <a:lumOff val="40000"/>
              <a:alpha val="74000"/>
            </a:srgb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Identidad Digital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147E799C-D74D-4234-838E-CA96FA51FD66}"/>
              </a:ext>
            </a:extLst>
          </p:cNvPr>
          <p:cNvSpPr txBox="1"/>
          <p:nvPr/>
        </p:nvSpPr>
        <p:spPr>
          <a:xfrm>
            <a:off x="251553" y="2173084"/>
            <a:ext cx="2637744" cy="46166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Ciudadano Digital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6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3014" y="1184035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Legislativo </a:t>
            </a:r>
          </a:p>
          <a:p>
            <a:pPr algn="ctr"/>
            <a:r>
              <a:rPr lang="es-PE" dirty="0"/>
              <a:t>N° 1246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3014" y="1946035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Decreto legislativo que aprueba  diversas medidas de simplificación administrativa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-539261" y="1981203"/>
            <a:ext cx="2203936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09-NOV-2016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45014" y="1184033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Legislativo </a:t>
            </a:r>
          </a:p>
          <a:p>
            <a:pPr algn="ctr"/>
            <a:r>
              <a:rPr lang="es-PE" dirty="0"/>
              <a:t>N° 1310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45014" y="1946033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Decreto legislativo que aprueba  medidas adicionales de simplificación administrativa</a:t>
            </a:r>
          </a:p>
        </p:txBody>
      </p:sp>
      <p:sp>
        <p:nvSpPr>
          <p:cNvPr id="9" name="8 Rectángulo"/>
          <p:cNvSpPr/>
          <p:nvPr/>
        </p:nvSpPr>
        <p:spPr>
          <a:xfrm rot="16200000">
            <a:off x="3997569" y="1981203"/>
            <a:ext cx="2203936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30-DIC-2016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73014" y="3798278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Supremo</a:t>
            </a:r>
          </a:p>
          <a:p>
            <a:pPr algn="ctr"/>
            <a:r>
              <a:rPr lang="es-PE" dirty="0"/>
              <a:t>N° 051-2017-PCM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73014" y="4560278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Amplia la información para la implementación progresiva de la interoperabilidad en beneficio del ciudadano</a:t>
            </a:r>
          </a:p>
        </p:txBody>
      </p:sp>
      <p:sp>
        <p:nvSpPr>
          <p:cNvPr id="12" name="11 Rectángulo"/>
          <p:cNvSpPr/>
          <p:nvPr/>
        </p:nvSpPr>
        <p:spPr>
          <a:xfrm rot="16200000">
            <a:off x="-539263" y="4595447"/>
            <a:ext cx="2203938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10-MAY-2017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09845" y="3798278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Resolución Secretarial</a:t>
            </a:r>
          </a:p>
          <a:p>
            <a:pPr algn="ctr"/>
            <a:r>
              <a:rPr lang="es-PE" dirty="0"/>
              <a:t>N° 001-2017-PCM/SEGDI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509845" y="4560278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Aprueba el modelo de gestión documental en el marco del Decreto Legislativo N° 1310</a:t>
            </a:r>
          </a:p>
        </p:txBody>
      </p:sp>
      <p:sp>
        <p:nvSpPr>
          <p:cNvPr id="15" name="14 Rectángulo"/>
          <p:cNvSpPr/>
          <p:nvPr/>
        </p:nvSpPr>
        <p:spPr>
          <a:xfrm rot="16200000">
            <a:off x="3997568" y="4595447"/>
            <a:ext cx="2203938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09-AGO-2017</a:t>
            </a:r>
          </a:p>
        </p:txBody>
      </p:sp>
    </p:spTree>
    <p:extLst>
      <p:ext uri="{BB962C8B-B14F-4D97-AF65-F5344CB8AC3E}">
        <p14:creationId xmlns:p14="http://schemas.microsoft.com/office/powerpoint/2010/main" val="3752364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A811F-273B-44AD-95C7-D29B44FDC79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90772" cy="14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1043608" y="2916560"/>
            <a:ext cx="1656184" cy="72008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Actores</a:t>
            </a:r>
          </a:p>
        </p:txBody>
      </p:sp>
      <p:sp>
        <p:nvSpPr>
          <p:cNvPr id="7" name="6 Elipse"/>
          <p:cNvSpPr/>
          <p:nvPr/>
        </p:nvSpPr>
        <p:spPr>
          <a:xfrm>
            <a:off x="2195736" y="3322585"/>
            <a:ext cx="1656184" cy="72008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Procesos</a:t>
            </a:r>
          </a:p>
        </p:txBody>
      </p:sp>
      <p:sp>
        <p:nvSpPr>
          <p:cNvPr id="8" name="7 Elipse"/>
          <p:cNvSpPr/>
          <p:nvPr/>
        </p:nvSpPr>
        <p:spPr>
          <a:xfrm>
            <a:off x="3275856" y="3789040"/>
            <a:ext cx="1656184" cy="72008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Niveles de Confianza</a:t>
            </a:r>
          </a:p>
        </p:txBody>
      </p:sp>
      <p:sp>
        <p:nvSpPr>
          <p:cNvPr id="9" name="8 Elipse"/>
          <p:cNvSpPr/>
          <p:nvPr/>
        </p:nvSpPr>
        <p:spPr>
          <a:xfrm>
            <a:off x="4488894" y="4149080"/>
            <a:ext cx="1811298" cy="720080"/>
          </a:xfrm>
          <a:prstGeom prst="ellipse">
            <a:avLst/>
          </a:prstGeom>
          <a:solidFill>
            <a:srgbClr val="EEECE1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Directrices de Gestión</a:t>
            </a:r>
          </a:p>
        </p:txBody>
      </p:sp>
      <p:sp>
        <p:nvSpPr>
          <p:cNvPr id="10" name="9 Elipse"/>
          <p:cNvSpPr/>
          <p:nvPr/>
        </p:nvSpPr>
        <p:spPr>
          <a:xfrm>
            <a:off x="5868144" y="4437112"/>
            <a:ext cx="180020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Amenazas y Controles</a:t>
            </a:r>
          </a:p>
        </p:txBody>
      </p:sp>
    </p:spTree>
    <p:extLst>
      <p:ext uri="{BB962C8B-B14F-4D97-AF65-F5344CB8AC3E}">
        <p14:creationId xmlns:p14="http://schemas.microsoft.com/office/powerpoint/2010/main" val="2765121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99792" y="1628800"/>
            <a:ext cx="5688632" cy="2232248"/>
          </a:xfrm>
          <a:prstGeom prst="roundRect">
            <a:avLst/>
          </a:prstGeom>
          <a:solidFill>
            <a:srgbClr val="8064A2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848" y="1988840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Enrolamiento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prstClr val="black"/>
              </a:solidFill>
              <a:latin typeface="Berlin Sans FB" panose="020E0602020502020306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Gestión de Credenciales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prstClr val="black"/>
              </a:solidFill>
              <a:latin typeface="Berlin Sans FB" panose="020E0602020502020306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Autenticación</a:t>
            </a:r>
          </a:p>
        </p:txBody>
      </p:sp>
      <p:sp>
        <p:nvSpPr>
          <p:cNvPr id="6" name="5 Elipse"/>
          <p:cNvSpPr/>
          <p:nvPr/>
        </p:nvSpPr>
        <p:spPr>
          <a:xfrm>
            <a:off x="323528" y="1484784"/>
            <a:ext cx="1656184" cy="72008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Procesos</a:t>
            </a:r>
          </a:p>
        </p:txBody>
      </p:sp>
      <p:sp>
        <p:nvSpPr>
          <p:cNvPr id="7" name="6 Elipse"/>
          <p:cNvSpPr/>
          <p:nvPr/>
        </p:nvSpPr>
        <p:spPr>
          <a:xfrm>
            <a:off x="323528" y="4180329"/>
            <a:ext cx="1656184" cy="72008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Niveles de Confianza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99792" y="4180329"/>
            <a:ext cx="5688632" cy="2232248"/>
          </a:xfrm>
          <a:prstGeom prst="roundRect">
            <a:avLst/>
          </a:prstGeom>
          <a:solidFill>
            <a:srgbClr val="4BACC6">
              <a:lumMod val="60000"/>
              <a:lumOff val="40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7824" y="436510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Bajo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Medio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Alto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prstClr val="black"/>
                </a:solidFill>
                <a:latin typeface="Berlin Sans FB" panose="020E0602020502020306" pitchFamily="34" charset="0"/>
                <a:cs typeface="Arial" charset="0"/>
              </a:rPr>
              <a:t>Muy alto</a:t>
            </a:r>
          </a:p>
        </p:txBody>
      </p:sp>
    </p:spTree>
    <p:extLst>
      <p:ext uri="{BB962C8B-B14F-4D97-AF65-F5344CB8AC3E}">
        <p14:creationId xmlns:p14="http://schemas.microsoft.com/office/powerpoint/2010/main" val="1995181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439586" y="4035343"/>
            <a:ext cx="3018188" cy="2301411"/>
            <a:chOff x="5639413" y="4725144"/>
            <a:chExt cx="3541455" cy="2700408"/>
          </a:xfrm>
        </p:grpSpPr>
        <p:grpSp>
          <p:nvGrpSpPr>
            <p:cNvPr id="5" name="4 Grupo"/>
            <p:cNvGrpSpPr/>
            <p:nvPr/>
          </p:nvGrpSpPr>
          <p:grpSpPr>
            <a:xfrm>
              <a:off x="6516216" y="4725144"/>
              <a:ext cx="1800200" cy="1800200"/>
              <a:chOff x="6516216" y="4725144"/>
              <a:chExt cx="1800200" cy="1800200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6516216" y="4725144"/>
                <a:ext cx="1800200" cy="1800200"/>
              </a:xfrm>
              <a:prstGeom prst="ellipse">
                <a:avLst/>
              </a:prstGeom>
              <a:solidFill>
                <a:srgbClr val="4F81BD">
                  <a:lumMod val="75000"/>
                </a:srgbClr>
              </a:solidFill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" name="7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452" y="5065751"/>
                <a:ext cx="1127728" cy="1118986"/>
              </a:xfrm>
              <a:prstGeom prst="rect">
                <a:avLst/>
              </a:prstGeom>
            </p:spPr>
          </p:pic>
        </p:grpSp>
        <p:sp>
          <p:nvSpPr>
            <p:cNvPr id="6" name="5 CuadroTexto"/>
            <p:cNvSpPr txBox="1"/>
            <p:nvPr/>
          </p:nvSpPr>
          <p:spPr>
            <a:xfrm>
              <a:off x="5639413" y="6522713"/>
              <a:ext cx="3541455" cy="902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Plataforma de Autenticación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 del Estado Peruano: ID-PERÚ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[Identidad Digital Nacional]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565209" y="1241920"/>
            <a:ext cx="1691104" cy="1746262"/>
            <a:chOff x="3496235" y="1556792"/>
            <a:chExt cx="2162610" cy="2233148"/>
          </a:xfrm>
        </p:grpSpPr>
        <p:grpSp>
          <p:nvGrpSpPr>
            <p:cNvPr id="10" name="9 Grupo"/>
            <p:cNvGrpSpPr/>
            <p:nvPr/>
          </p:nvGrpSpPr>
          <p:grpSpPr>
            <a:xfrm>
              <a:off x="3671898" y="1556792"/>
              <a:ext cx="1800200" cy="1800200"/>
              <a:chOff x="3671898" y="1556792"/>
              <a:chExt cx="1800200" cy="1800200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3671898" y="1556792"/>
                <a:ext cx="1800200" cy="1800200"/>
              </a:xfrm>
              <a:prstGeom prst="ellipse">
                <a:avLst/>
              </a:prstGeom>
              <a:solidFill>
                <a:srgbClr val="C0504D"/>
              </a:solidFill>
              <a:ln w="9525" cap="flat" cmpd="sng" algn="ctr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313" y="1837424"/>
                <a:ext cx="1188134" cy="1188134"/>
              </a:xfrm>
              <a:prstGeom prst="rect">
                <a:avLst/>
              </a:prstGeom>
            </p:spPr>
          </p:pic>
        </p:grpSp>
        <p:sp>
          <p:nvSpPr>
            <p:cNvPr id="11" name="10 CuadroTexto"/>
            <p:cNvSpPr txBox="1"/>
            <p:nvPr/>
          </p:nvSpPr>
          <p:spPr>
            <a:xfrm>
              <a:off x="3496235" y="3356992"/>
              <a:ext cx="2162610" cy="432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Ciudadano Digital</a:t>
              </a:r>
            </a:p>
          </p:txBody>
        </p:sp>
      </p:grpSp>
      <p:sp>
        <p:nvSpPr>
          <p:cNvPr id="14" name="13 Flecha izquierda y derecha"/>
          <p:cNvSpPr/>
          <p:nvPr/>
        </p:nvSpPr>
        <p:spPr>
          <a:xfrm>
            <a:off x="3275090" y="1727674"/>
            <a:ext cx="3502907" cy="387377"/>
          </a:xfrm>
          <a:prstGeom prst="leftRightArrow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099836" y="1241920"/>
            <a:ext cx="1449755" cy="1407708"/>
            <a:chOff x="7236296" y="4725144"/>
            <a:chExt cx="1800200" cy="1800200"/>
          </a:xfrm>
        </p:grpSpPr>
        <p:sp>
          <p:nvSpPr>
            <p:cNvPr id="16" name="15 Elipse"/>
            <p:cNvSpPr/>
            <p:nvPr/>
          </p:nvSpPr>
          <p:spPr>
            <a:xfrm>
              <a:off x="7236296" y="4725144"/>
              <a:ext cx="1800200" cy="1800200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5051001"/>
              <a:ext cx="779888" cy="773842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5195017"/>
              <a:ext cx="779888" cy="773842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372175"/>
              <a:ext cx="779888" cy="773842"/>
            </a:xfrm>
            <a:prstGeom prst="rect">
              <a:avLst/>
            </a:prstGeom>
          </p:spPr>
        </p:pic>
      </p:grpSp>
      <p:sp>
        <p:nvSpPr>
          <p:cNvPr id="20" name="19 Flecha izquierda y derecha"/>
          <p:cNvSpPr/>
          <p:nvPr/>
        </p:nvSpPr>
        <p:spPr>
          <a:xfrm rot="2708326">
            <a:off x="2358394" y="3820574"/>
            <a:ext cx="1791823" cy="397948"/>
          </a:xfrm>
          <a:prstGeom prst="leftRightArrow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Flecha izquierda y derecha"/>
          <p:cNvSpPr/>
          <p:nvPr/>
        </p:nvSpPr>
        <p:spPr>
          <a:xfrm rot="8082666">
            <a:off x="5740383" y="3891745"/>
            <a:ext cx="1833285" cy="418388"/>
          </a:xfrm>
          <a:prstGeom prst="leftRightArrow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21439" y="5593893"/>
            <a:ext cx="193674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s-PE" sz="1600" b="1" dirty="0">
                <a:solidFill>
                  <a:prstClr val="black"/>
                </a:solidFill>
                <a:cs typeface="Arial" charset="0"/>
              </a:rPr>
              <a:t>Proveedores de </a:t>
            </a:r>
          </a:p>
          <a:p>
            <a:pPr algn="ctr" defTabSz="914400">
              <a:defRPr/>
            </a:pPr>
            <a:r>
              <a:rPr lang="es-PE" sz="1600" b="1" dirty="0">
                <a:solidFill>
                  <a:prstClr val="black"/>
                </a:solidFill>
                <a:cs typeface="Arial" charset="0"/>
              </a:rPr>
              <a:t>Atributos - PA</a:t>
            </a:r>
          </a:p>
          <a:p>
            <a:pPr algn="ctr" defTabSz="914400">
              <a:defRPr/>
            </a:pPr>
            <a:r>
              <a:rPr lang="es-PE" sz="1100" b="1" dirty="0">
                <a:solidFill>
                  <a:prstClr val="black"/>
                </a:solidFill>
                <a:cs typeface="Arial" charset="0"/>
              </a:rPr>
              <a:t>[Todas las Entidades Públicas]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7201989" y="4205575"/>
            <a:ext cx="1408462" cy="1354015"/>
            <a:chOff x="6481967" y="4906919"/>
            <a:chExt cx="1474409" cy="1474409"/>
          </a:xfrm>
        </p:grpSpPr>
        <p:sp>
          <p:nvSpPr>
            <p:cNvPr id="24" name="23 Elipse"/>
            <p:cNvSpPr/>
            <p:nvPr/>
          </p:nvSpPr>
          <p:spPr>
            <a:xfrm>
              <a:off x="6481967" y="4906919"/>
              <a:ext cx="1474409" cy="1474409"/>
            </a:xfrm>
            <a:prstGeom prst="ellipse">
              <a:avLst/>
            </a:prstGeom>
            <a:solidFill>
              <a:srgbClr val="4BACC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30" y="5073944"/>
              <a:ext cx="779888" cy="773842"/>
            </a:xfrm>
            <a:prstGeom prst="rect">
              <a:avLst/>
            </a:prstGeom>
          </p:spPr>
        </p:pic>
        <p:pic>
          <p:nvPicPr>
            <p:cNvPr id="26" name="2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914" y="5217960"/>
              <a:ext cx="779888" cy="773842"/>
            </a:xfrm>
            <a:prstGeom prst="rect">
              <a:avLst/>
            </a:prstGeom>
          </p:spPr>
        </p:pic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906" y="5395118"/>
              <a:ext cx="779888" cy="773842"/>
            </a:xfrm>
            <a:prstGeom prst="rect">
              <a:avLst/>
            </a:prstGeom>
          </p:spPr>
        </p:pic>
      </p:grpSp>
      <p:sp>
        <p:nvSpPr>
          <p:cNvPr id="28" name="27 Flecha abajo"/>
          <p:cNvSpPr/>
          <p:nvPr/>
        </p:nvSpPr>
        <p:spPr>
          <a:xfrm>
            <a:off x="7699112" y="3390922"/>
            <a:ext cx="455389" cy="684277"/>
          </a:xfrm>
          <a:prstGeom prst="downArrow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solidFill>
              <a:sysClr val="window" lastClr="FFFFFF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97292" y="2631463"/>
            <a:ext cx="25841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PE" sz="1500" b="1" dirty="0">
                <a:solidFill>
                  <a:prstClr val="black"/>
                </a:solidFill>
                <a:cs typeface="Arial" charset="0"/>
              </a:rPr>
              <a:t>Proveedores de </a:t>
            </a:r>
          </a:p>
          <a:p>
            <a:pPr algn="ctr" defTabSz="914400">
              <a:defRPr/>
            </a:pPr>
            <a:r>
              <a:rPr lang="es-PE" sz="1500" b="1" dirty="0">
                <a:solidFill>
                  <a:prstClr val="black"/>
                </a:solidFill>
                <a:cs typeface="Arial" charset="0"/>
              </a:rPr>
              <a:t>Servicios Digitales - PSD</a:t>
            </a:r>
          </a:p>
          <a:p>
            <a:pPr algn="ctr" defTabSz="914400">
              <a:defRPr/>
            </a:pPr>
            <a:r>
              <a:rPr lang="es-PE" sz="1100" b="1" dirty="0">
                <a:solidFill>
                  <a:prstClr val="black"/>
                </a:solidFill>
                <a:cs typeface="Arial" charset="0"/>
              </a:rPr>
              <a:t>[Todas las Entidades Públicas]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54351" y="3094632"/>
            <a:ext cx="1568956" cy="1938036"/>
            <a:chOff x="16626" y="3212976"/>
            <a:chExt cx="1669705" cy="2062486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56" y="3365091"/>
              <a:ext cx="1286681" cy="127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31 Elipse"/>
            <p:cNvSpPr/>
            <p:nvPr/>
          </p:nvSpPr>
          <p:spPr>
            <a:xfrm>
              <a:off x="74624" y="3212976"/>
              <a:ext cx="1498104" cy="14981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6626" y="4653136"/>
              <a:ext cx="1669705" cy="622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Credenciales de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Autenticación</a:t>
              </a: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-51927" y="5104284"/>
            <a:ext cx="1939377" cy="1695908"/>
            <a:chOff x="-165600" y="5071536"/>
            <a:chExt cx="2063913" cy="1804810"/>
          </a:xfrm>
        </p:grpSpPr>
        <p:sp>
          <p:nvSpPr>
            <p:cNvPr id="35" name="34 Elipse"/>
            <p:cNvSpPr/>
            <p:nvPr/>
          </p:nvSpPr>
          <p:spPr>
            <a:xfrm>
              <a:off x="62792" y="5099249"/>
              <a:ext cx="1498104" cy="14981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-165600" y="6516052"/>
              <a:ext cx="2063913" cy="36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Atributos Inherentes</a:t>
              </a: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115407" y="5071536"/>
              <a:ext cx="1368163" cy="111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CUI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Prenombres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Apellidos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Fecha nacimiento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Sexo</a:t>
              </a:r>
            </a:p>
          </p:txBody>
        </p:sp>
      </p:grpSp>
      <p:sp>
        <p:nvSpPr>
          <p:cNvPr id="38" name="1 Título">
            <a:extLst>
              <a:ext uri="{FF2B5EF4-FFF2-40B4-BE49-F238E27FC236}">
                <a16:creationId xmlns:a16="http://schemas.microsoft.com/office/drawing/2014/main" id="{2AB11DDF-5487-42C7-AFAE-F2B7C711D430}"/>
              </a:ext>
            </a:extLst>
          </p:cNvPr>
          <p:cNvSpPr txBox="1">
            <a:spLocks/>
          </p:cNvSpPr>
          <p:nvPr/>
        </p:nvSpPr>
        <p:spPr>
          <a:xfrm>
            <a:off x="3316262" y="2437744"/>
            <a:ext cx="3210611" cy="1356849"/>
          </a:xfrm>
          <a:prstGeom prst="roundRect">
            <a:avLst/>
          </a:prstGeom>
          <a:solidFill>
            <a:srgbClr val="4F81BD">
              <a:lumMod val="60000"/>
              <a:lumOff val="40000"/>
              <a:alpha val="74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Marco de la Identidad Digital del Estado Peruano</a:t>
            </a:r>
          </a:p>
        </p:txBody>
      </p:sp>
      <p:grpSp>
        <p:nvGrpSpPr>
          <p:cNvPr id="39" name="38 Grupo"/>
          <p:cNvGrpSpPr/>
          <p:nvPr/>
        </p:nvGrpSpPr>
        <p:grpSpPr>
          <a:xfrm>
            <a:off x="12492" y="1132837"/>
            <a:ext cx="1580497" cy="1691815"/>
            <a:chOff x="10489" y="3212976"/>
            <a:chExt cx="1681988" cy="1800454"/>
          </a:xfrm>
        </p:grpSpPr>
        <p:sp>
          <p:nvSpPr>
            <p:cNvPr id="40" name="39 Elipse"/>
            <p:cNvSpPr/>
            <p:nvPr/>
          </p:nvSpPr>
          <p:spPr>
            <a:xfrm>
              <a:off x="74624" y="3212976"/>
              <a:ext cx="1498104" cy="14981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10489" y="4653136"/>
              <a:ext cx="1681988" cy="36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rPr>
                <a:t>Domicilio Digital</a:t>
              </a: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9" y="1351453"/>
            <a:ext cx="1129011" cy="9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13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A811F-273B-44AD-95C7-D29B44FDC79A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795788" cy="28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1700808"/>
            <a:ext cx="3024336" cy="93610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200" kern="0" dirty="0">
                <a:solidFill>
                  <a:prstClr val="black"/>
                </a:solidFill>
                <a:latin typeface="Calibri"/>
              </a:rPr>
              <a:t>“básico”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2924944"/>
            <a:ext cx="3024336" cy="93610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 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200" kern="0" dirty="0">
                <a:solidFill>
                  <a:prstClr val="black"/>
                </a:solidFill>
                <a:latin typeface="Calibri"/>
              </a:rPr>
              <a:t>“razonable”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7665" y="4162053"/>
            <a:ext cx="3024336" cy="93610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 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200" kern="0" dirty="0">
                <a:solidFill>
                  <a:prstClr val="black"/>
                </a:solidFill>
                <a:latin typeface="Calibri"/>
              </a:rPr>
              <a:t>“alto”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67766" y="5634023"/>
            <a:ext cx="35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prstClr val="black"/>
                </a:solidFill>
                <a:cs typeface="Arial" charset="0"/>
              </a:rPr>
              <a:t>Grado de Confianza</a:t>
            </a:r>
            <a:endParaRPr lang="es-PE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139" y="5634023"/>
            <a:ext cx="35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prstClr val="black"/>
                </a:solidFill>
                <a:cs typeface="Arial" charset="0"/>
              </a:rPr>
              <a:t>Niveles de Seguridad</a:t>
            </a:r>
            <a:endParaRPr lang="es-PE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4012410" y="5764828"/>
            <a:ext cx="991638" cy="261610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960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hape 54"/>
          <p:cNvSpPr/>
          <p:nvPr/>
        </p:nvSpPr>
        <p:spPr>
          <a:xfrm>
            <a:off x="6525490" y="6156400"/>
            <a:ext cx="436500" cy="436500"/>
          </a:xfrm>
          <a:prstGeom prst="rect">
            <a:avLst/>
          </a:prstGeom>
          <a:solidFill>
            <a:srgbClr val="D9E2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55"/>
          <p:cNvSpPr/>
          <p:nvPr/>
        </p:nvSpPr>
        <p:spPr>
          <a:xfrm>
            <a:off x="6961909" y="6156400"/>
            <a:ext cx="436500" cy="436500"/>
          </a:xfrm>
          <a:prstGeom prst="rect">
            <a:avLst/>
          </a:prstGeom>
          <a:solidFill>
            <a:srgbClr val="F164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56"/>
          <p:cNvSpPr/>
          <p:nvPr/>
        </p:nvSpPr>
        <p:spPr>
          <a:xfrm>
            <a:off x="7398326" y="6156400"/>
            <a:ext cx="436500" cy="436500"/>
          </a:xfrm>
          <a:prstGeom prst="rect">
            <a:avLst/>
          </a:prstGeom>
          <a:solidFill>
            <a:srgbClr val="7BC7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57"/>
          <p:cNvSpPr/>
          <p:nvPr/>
        </p:nvSpPr>
        <p:spPr>
          <a:xfrm>
            <a:off x="7834746" y="6156400"/>
            <a:ext cx="436500" cy="436500"/>
          </a:xfrm>
          <a:prstGeom prst="rect">
            <a:avLst/>
          </a:prstGeom>
          <a:solidFill>
            <a:srgbClr val="5B58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58"/>
          <p:cNvSpPr/>
          <p:nvPr/>
        </p:nvSpPr>
        <p:spPr>
          <a:xfrm>
            <a:off x="8271163" y="6156400"/>
            <a:ext cx="436500" cy="436500"/>
          </a:xfrm>
          <a:prstGeom prst="rect">
            <a:avLst/>
          </a:prstGeom>
          <a:solidFill>
            <a:srgbClr val="4FC4C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9"/>
          <p:cNvSpPr/>
          <p:nvPr/>
        </p:nvSpPr>
        <p:spPr>
          <a:xfrm>
            <a:off x="8707582" y="6156400"/>
            <a:ext cx="436500" cy="436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60"/>
          <p:cNvSpPr/>
          <p:nvPr/>
        </p:nvSpPr>
        <p:spPr>
          <a:xfrm>
            <a:off x="6089051" y="6156397"/>
            <a:ext cx="436500" cy="43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defTabSz="914400" fontAlgn="base">
              <a:buClr>
                <a:srgbClr val="7F7F7F"/>
              </a:buClr>
              <a:buSzPts val="2100"/>
              <a:buFont typeface="Arial"/>
              <a:buNone/>
            </a:pPr>
            <a:endParaRPr sz="3600">
              <a:solidFill>
                <a:srgbClr val="7BC798"/>
              </a:solidFill>
              <a:cs typeface="Arial" charset="0"/>
            </a:endParaRPr>
          </a:p>
        </p:txBody>
      </p:sp>
      <p:sp>
        <p:nvSpPr>
          <p:cNvPr id="12" name="Shape 61"/>
          <p:cNvSpPr txBox="1"/>
          <p:nvPr/>
        </p:nvSpPr>
        <p:spPr>
          <a:xfrm>
            <a:off x="898200" y="2679250"/>
            <a:ext cx="45123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base"/>
            <a:r>
              <a:rPr lang="en" sz="3000" dirty="0">
                <a:solidFill>
                  <a:srgbClr val="F1644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PLATAFORMA DE AUTENTICACIÓN  DEL ESTADO PERUANO</a:t>
            </a:r>
          </a:p>
          <a:p>
            <a:pPr defTabSz="914400" fontAlgn="base"/>
            <a:r>
              <a:rPr lang="en" sz="3000" dirty="0">
                <a:solidFill>
                  <a:srgbClr val="F1644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ID-Perú</a:t>
            </a:r>
            <a:endParaRPr sz="3000" dirty="0">
              <a:solidFill>
                <a:srgbClr val="F1644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3" name="Shape 62"/>
          <p:cNvSpPr txBox="1"/>
          <p:nvPr/>
        </p:nvSpPr>
        <p:spPr>
          <a:xfrm>
            <a:off x="898200" y="4371710"/>
            <a:ext cx="3878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 fontAlgn="base"/>
            <a:r>
              <a:rPr lang="en" dirty="0">
                <a:solidFill>
                  <a:prstClr val="black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FACILITANDO EL ACCESO A LOS SERVICIOS DIGITALES</a:t>
            </a:r>
            <a:endParaRPr dirty="0">
              <a:solidFill>
                <a:prstClr val="black"/>
              </a:solidFill>
              <a:latin typeface="Overpass ExtraLight"/>
              <a:ea typeface="Overpass ExtraLight"/>
              <a:cs typeface="Overpass ExtraLight"/>
              <a:sym typeface="Overpass ExtraLight"/>
            </a:endParaRPr>
          </a:p>
        </p:txBody>
      </p:sp>
      <p:sp>
        <p:nvSpPr>
          <p:cNvPr id="14" name="Shape 63"/>
          <p:cNvSpPr/>
          <p:nvPr/>
        </p:nvSpPr>
        <p:spPr>
          <a:xfrm>
            <a:off x="7398326" y="6592900"/>
            <a:ext cx="436500" cy="436500"/>
          </a:xfrm>
          <a:prstGeom prst="rect">
            <a:avLst/>
          </a:prstGeom>
          <a:solidFill>
            <a:srgbClr val="63A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64"/>
          <p:cNvSpPr/>
          <p:nvPr/>
        </p:nvSpPr>
        <p:spPr>
          <a:xfrm>
            <a:off x="7834746" y="6592900"/>
            <a:ext cx="436500" cy="436500"/>
          </a:xfrm>
          <a:prstGeom prst="rect">
            <a:avLst/>
          </a:prstGeom>
          <a:solidFill>
            <a:srgbClr val="45438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65"/>
          <p:cNvSpPr/>
          <p:nvPr/>
        </p:nvSpPr>
        <p:spPr>
          <a:xfrm>
            <a:off x="8271163" y="6592900"/>
            <a:ext cx="436500" cy="436500"/>
          </a:xfrm>
          <a:prstGeom prst="rect">
            <a:avLst/>
          </a:prstGeom>
          <a:solidFill>
            <a:srgbClr val="3B939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66"/>
          <p:cNvSpPr/>
          <p:nvPr/>
        </p:nvSpPr>
        <p:spPr>
          <a:xfrm>
            <a:off x="6961909" y="6592900"/>
            <a:ext cx="436500" cy="436500"/>
          </a:xfrm>
          <a:prstGeom prst="rect">
            <a:avLst/>
          </a:prstGeom>
          <a:solidFill>
            <a:srgbClr val="B149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67"/>
          <p:cNvSpPr/>
          <p:nvPr/>
        </p:nvSpPr>
        <p:spPr>
          <a:xfrm>
            <a:off x="6525490" y="6592900"/>
            <a:ext cx="436500" cy="436500"/>
          </a:xfrm>
          <a:prstGeom prst="rect">
            <a:avLst/>
          </a:prstGeom>
          <a:solidFill>
            <a:srgbClr val="BAC2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 fontAlgn="base">
              <a:buClr>
                <a:srgbClr val="FFFFFF"/>
              </a:buClr>
              <a:buSzPts val="1400"/>
              <a:buFont typeface="Calibri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6743" y="1335201"/>
            <a:ext cx="3934005" cy="4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48" y="1278425"/>
            <a:ext cx="1380052" cy="5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700" y="2679250"/>
            <a:ext cx="2263100" cy="22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5750" y="5749846"/>
            <a:ext cx="755100" cy="20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69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98C0F-0766-4F24-A3B3-F6A82A35C8D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2"/>
          <a:stretch>
            <a:fillRect/>
          </a:stretch>
        </p:blipFill>
        <p:spPr bwMode="auto">
          <a:xfrm>
            <a:off x="2935287" y="2516538"/>
            <a:ext cx="3273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1 Rectángulo redondeado"/>
          <p:cNvSpPr/>
          <p:nvPr/>
        </p:nvSpPr>
        <p:spPr>
          <a:xfrm>
            <a:off x="683568" y="2516538"/>
            <a:ext cx="8100386" cy="2656589"/>
          </a:xfrm>
          <a:prstGeom prst="roundRect">
            <a:avLst>
              <a:gd name="adj" fmla="val 0"/>
            </a:avLst>
          </a:prstGeom>
          <a:solidFill>
            <a:sysClr val="windowText" lastClr="000000">
              <a:alpha val="27000"/>
            </a:sys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Tecnología que nos Identifica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86000" y="3811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Ing. Ricardo Saavedra </a:t>
            </a:r>
            <a:r>
              <a:rPr lang="es-PE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Mavila</a:t>
            </a:r>
            <a:endParaRPr lang="es-PE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rsaavedra@reniec.gob.pe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4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3014" y="1184035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Supremo</a:t>
            </a:r>
          </a:p>
          <a:p>
            <a:pPr algn="ctr"/>
            <a:r>
              <a:rPr lang="es-PE" dirty="0"/>
              <a:t>N° 121-2017-PCM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3014" y="1946035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Amplía la información para la implementación progresiva de la interoperabilidad en beneficio del ciudadano, en el marco del  DL N° 1246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-539261" y="1981203"/>
            <a:ext cx="2203936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15-DIC-2017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45014" y="1184033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Supremo</a:t>
            </a:r>
          </a:p>
          <a:p>
            <a:pPr algn="ctr"/>
            <a:r>
              <a:rPr lang="es-PE" dirty="0"/>
              <a:t>N° 033-2018-PCM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45014" y="1946033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Crea la plataforma digital única del Estado Peruano y establecen disposiciones adicionales para el desarrollo del Gobierno Digital</a:t>
            </a:r>
          </a:p>
        </p:txBody>
      </p:sp>
      <p:sp>
        <p:nvSpPr>
          <p:cNvPr id="9" name="8 Rectángulo"/>
          <p:cNvSpPr/>
          <p:nvPr/>
        </p:nvSpPr>
        <p:spPr>
          <a:xfrm rot="16200000">
            <a:off x="3997569" y="1981203"/>
            <a:ext cx="2203936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23-MAR-2018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73014" y="3798278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Supremo</a:t>
            </a:r>
          </a:p>
          <a:p>
            <a:pPr algn="ctr"/>
            <a:r>
              <a:rPr lang="es-PE" dirty="0"/>
              <a:t>N° 080-2018-PCM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73014" y="4560278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Dispone la presentación de la Declaración Jurada de Intereses de los funcionarios y servidores públicos del Poder Ejecutivo</a:t>
            </a:r>
          </a:p>
        </p:txBody>
      </p:sp>
      <p:sp>
        <p:nvSpPr>
          <p:cNvPr id="12" name="11 Rectángulo"/>
          <p:cNvSpPr/>
          <p:nvPr/>
        </p:nvSpPr>
        <p:spPr>
          <a:xfrm rot="16200000">
            <a:off x="-539263" y="4595447"/>
            <a:ext cx="2203938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02-AGO-2018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09845" y="3798278"/>
            <a:ext cx="307144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Decreto Legislativo</a:t>
            </a:r>
          </a:p>
          <a:p>
            <a:pPr algn="ctr"/>
            <a:r>
              <a:rPr lang="es-PE" dirty="0"/>
              <a:t>N° 1412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509845" y="4560278"/>
            <a:ext cx="3071446" cy="1441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/>
              <a:t>Aprueba la Ley de Gobierno Digital</a:t>
            </a:r>
          </a:p>
        </p:txBody>
      </p:sp>
      <p:sp>
        <p:nvSpPr>
          <p:cNvPr id="15" name="14 Rectángulo"/>
          <p:cNvSpPr/>
          <p:nvPr/>
        </p:nvSpPr>
        <p:spPr>
          <a:xfrm rot="16200000">
            <a:off x="3997568" y="4595447"/>
            <a:ext cx="2203938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13-SET-2018</a:t>
            </a:r>
          </a:p>
        </p:txBody>
      </p:sp>
    </p:spTree>
    <p:extLst>
      <p:ext uri="{BB962C8B-B14F-4D97-AF65-F5344CB8AC3E}">
        <p14:creationId xmlns:p14="http://schemas.microsoft.com/office/powerpoint/2010/main" val="34776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412329"/>
            <a:ext cx="70675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7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emo 24">
            <a:extLst>
              <a:ext uri="{FF2B5EF4-FFF2-40B4-BE49-F238E27FC236}">
                <a16:creationId xmlns:a16="http://schemas.microsoft.com/office/drawing/2014/main" id="{D52EADEE-2420-4B91-997B-6B705412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449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1 Rectángulo redondeado">
            <a:extLst>
              <a:ext uri="{FF2B5EF4-FFF2-40B4-BE49-F238E27FC236}">
                <a16:creationId xmlns:a16="http://schemas.microsoft.com/office/drawing/2014/main" id="{A185D829-38A6-4184-AE2D-8DC8E9442028}"/>
              </a:ext>
            </a:extLst>
          </p:cNvPr>
          <p:cNvSpPr/>
          <p:nvPr/>
        </p:nvSpPr>
        <p:spPr>
          <a:xfrm>
            <a:off x="-29886" y="2539877"/>
            <a:ext cx="9173675" cy="2656589"/>
          </a:xfrm>
          <a:prstGeom prst="roundRect">
            <a:avLst>
              <a:gd name="adj" fmla="val 0"/>
            </a:avLst>
          </a:prstGeom>
          <a:solidFill>
            <a:srgbClr val="4881BD">
              <a:alpha val="49804"/>
            </a:srgbClr>
          </a:solidFill>
          <a:ln>
            <a:noFill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28 CuadroTexto">
            <a:extLst>
              <a:ext uri="{FF2B5EF4-FFF2-40B4-BE49-F238E27FC236}">
                <a16:creationId xmlns:a16="http://schemas.microsoft.com/office/drawing/2014/main" id="{FC07579E-9F7B-494F-A573-2637791933AE}"/>
              </a:ext>
            </a:extLst>
          </p:cNvPr>
          <p:cNvSpPr txBox="1"/>
          <p:nvPr/>
        </p:nvSpPr>
        <p:spPr>
          <a:xfrm>
            <a:off x="43566" y="3130914"/>
            <a:ext cx="9026769" cy="17543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defRPr/>
            </a:pPr>
            <a:r>
              <a:rPr lang="es-PE" sz="5400" b="1" dirty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y Expediente Electrónico</a:t>
            </a:r>
            <a:endParaRPr lang="es-PE" sz="54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7" y="145366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868615" y="1453661"/>
            <a:ext cx="4853354" cy="5627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Documento Electrónico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68615" y="2332892"/>
            <a:ext cx="4935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Unidad Básica de Información: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Generada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Digitalizada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Clasificada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Comunicada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Almacenada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7" name="6 Flecha derecha"/>
          <p:cNvSpPr/>
          <p:nvPr/>
        </p:nvSpPr>
        <p:spPr>
          <a:xfrm>
            <a:off x="5931877" y="3024554"/>
            <a:ext cx="785446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6893169" y="2609890"/>
            <a:ext cx="174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C00000"/>
                </a:solidFill>
              </a:rPr>
              <a:t>Medios Electrónicos, Sistemas de Información o Similares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46184" y="4935415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Características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3779349" y="4528627"/>
            <a:ext cx="494262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963" indent="-2587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PE" sz="1800" b="1" dirty="0"/>
              <a:t>Autenticidad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s-ES" altLang="es-PE" sz="1800" b="1" dirty="0"/>
              <a:t>   Integridad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s-ES" altLang="es-PE" sz="1800" b="1" dirty="0"/>
              <a:t>  Disponibilidad/conservación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s-ES" altLang="es-PE" sz="1400" dirty="0"/>
              <a:t>Se tiene que poder recuperar, presentar e interpretar</a:t>
            </a:r>
          </a:p>
        </p:txBody>
      </p:sp>
    </p:spTree>
    <p:extLst>
      <p:ext uri="{BB962C8B-B14F-4D97-AF65-F5344CB8AC3E}">
        <p14:creationId xmlns:p14="http://schemas.microsoft.com/office/powerpoint/2010/main" val="237687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7" y="145366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868615" y="1453661"/>
            <a:ext cx="4853354" cy="40444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sz="2800" b="1" dirty="0"/>
              <a:t>Documento Electrónico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46184" y="4935415"/>
            <a:ext cx="3212123" cy="562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Esquema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032738" y="2391508"/>
            <a:ext cx="4548554" cy="11723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Archivo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267198" y="2942491"/>
            <a:ext cx="2016369" cy="474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Datos de Contenido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447692" y="2942492"/>
            <a:ext cx="2016369" cy="474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Firma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009292" y="4067907"/>
            <a:ext cx="4548554" cy="11723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Metadatos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267199" y="4554414"/>
            <a:ext cx="2016369" cy="474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 Contenido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447690" y="4554412"/>
            <a:ext cx="2016369" cy="4747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Administrativos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378569" y="5595479"/>
            <a:ext cx="385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Permite:</a:t>
            </a:r>
          </a:p>
          <a:p>
            <a:r>
              <a:rPr lang="es-PE" dirty="0"/>
              <a:t>Consultar, acceder, describir su autor, identificación, restricciones de uso, distribución, contenido, entre otros</a:t>
            </a:r>
          </a:p>
        </p:txBody>
      </p:sp>
      <p:sp>
        <p:nvSpPr>
          <p:cNvPr id="17" name="16 Flecha curvada hacia la izquierda"/>
          <p:cNvSpPr/>
          <p:nvPr/>
        </p:nvSpPr>
        <p:spPr>
          <a:xfrm>
            <a:off x="8235460" y="4319952"/>
            <a:ext cx="586154" cy="2033955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2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1152</Words>
  <Application>Microsoft Office PowerPoint</Application>
  <PresentationFormat>Presentación en pantalla (4:3)</PresentationFormat>
  <Paragraphs>318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4" baseType="lpstr">
      <vt:lpstr>Aharoni</vt:lpstr>
      <vt:lpstr>Arial</vt:lpstr>
      <vt:lpstr>Arial Black</vt:lpstr>
      <vt:lpstr>Berlin Sans FB</vt:lpstr>
      <vt:lpstr>Calibri</vt:lpstr>
      <vt:lpstr>Calibri Light</vt:lpstr>
      <vt:lpstr>Overpass Black</vt:lpstr>
      <vt:lpstr>Overpass ExtraLight</vt:lpstr>
      <vt:lpstr>Tema de Office</vt:lpstr>
      <vt:lpstr>Identidad Digital en un Gobierno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Ballon Ballon</dc:creator>
  <cp:lastModifiedBy>Patricia Elizabeth Chavez Quispe</cp:lastModifiedBy>
  <cp:revision>33</cp:revision>
  <dcterms:created xsi:type="dcterms:W3CDTF">2019-11-13T15:26:14Z</dcterms:created>
  <dcterms:modified xsi:type="dcterms:W3CDTF">2019-11-21T15:59:46Z</dcterms:modified>
</cp:coreProperties>
</file>