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325" r:id="rId3"/>
    <p:sldId id="314" r:id="rId4"/>
    <p:sldId id="339" r:id="rId5"/>
    <p:sldId id="298" r:id="rId6"/>
    <p:sldId id="327" r:id="rId7"/>
    <p:sldId id="300" r:id="rId8"/>
    <p:sldId id="309" r:id="rId9"/>
    <p:sldId id="317" r:id="rId10"/>
    <p:sldId id="320" r:id="rId11"/>
    <p:sldId id="328" r:id="rId12"/>
    <p:sldId id="329" r:id="rId13"/>
    <p:sldId id="330" r:id="rId14"/>
    <p:sldId id="337" r:id="rId15"/>
    <p:sldId id="338" r:id="rId16"/>
    <p:sldId id="318" r:id="rId17"/>
    <p:sldId id="323" r:id="rId18"/>
    <p:sldId id="324" r:id="rId19"/>
    <p:sldId id="326" r:id="rId20"/>
    <p:sldId id="331" r:id="rId21"/>
    <p:sldId id="334" r:id="rId22"/>
    <p:sldId id="335" r:id="rId23"/>
    <p:sldId id="336" r:id="rId24"/>
  </p:sldIdLst>
  <p:sldSz cx="9144000" cy="6858000" type="screen4x3"/>
  <p:notesSz cx="6888163" cy="10020300"/>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alazarl"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86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spinozap\Desktop\Josefina\Cuadro%20de%20Atencion%20al%20Ciudadano%20Quechua%20Hablante%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900"/>
            </a:pPr>
            <a:r>
              <a:rPr lang="es-PE" sz="900"/>
              <a:t>Módulo</a:t>
            </a:r>
            <a:r>
              <a:rPr lang="es-PE" sz="900" baseline="0"/>
              <a:t> de Atención al Ciudadano </a:t>
            </a:r>
          </a:p>
          <a:p>
            <a:pPr>
              <a:defRPr sz="900"/>
            </a:pPr>
            <a:r>
              <a:rPr lang="es-PE" sz="900" baseline="0"/>
              <a:t>Quechua Hablante</a:t>
            </a:r>
            <a:endParaRPr lang="es-PE" sz="900"/>
          </a:p>
        </c:rich>
      </c:tx>
      <c:layout>
        <c:manualLayout>
          <c:xMode val="edge"/>
          <c:yMode val="edge"/>
          <c:x val="0.18285561822502683"/>
          <c:y val="0.1445152076578666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3725305941695999E-2"/>
          <c:y val="9.1176084607071134E-2"/>
          <c:w val="0.74717862720150197"/>
          <c:h val="0.76640463509211365"/>
        </c:manualLayout>
      </c:layout>
      <c:bar3DChart>
        <c:barDir val="col"/>
        <c:grouping val="clustered"/>
        <c:varyColors val="0"/>
        <c:ser>
          <c:idx val="0"/>
          <c:order val="0"/>
          <c:tx>
            <c:v>N° de usuarios atendidos</c:v>
          </c:tx>
          <c:invertIfNegative val="0"/>
          <c:dLbls>
            <c:dLbl>
              <c:idx val="0"/>
              <c:layout>
                <c:manualLayout>
                  <c:x val="1.6666666666666729E-2"/>
                  <c:y val="-1.851851851851860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5000000000000033E-2"/>
                  <c:y val="-9.259623797025379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6111111111111253E-2"/>
                  <c:y val="-2.777777777777860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888888888889126E-2"/>
                  <c:y val="-2.314814814814818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888888888888975E-2"/>
                  <c:y val="-1.85185185185185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'2015'!$A$18:$A$21</c:f>
              <c:strCache>
                <c:ptCount val="4"/>
                <c:pt idx="0">
                  <c:v>Junio</c:v>
                </c:pt>
                <c:pt idx="1">
                  <c:v>Julio</c:v>
                </c:pt>
                <c:pt idx="2">
                  <c:v>Agosto</c:v>
                </c:pt>
                <c:pt idx="3">
                  <c:v>Setiembre</c:v>
                </c:pt>
              </c:strCache>
            </c:strRef>
          </c:cat>
          <c:val>
            <c:numRef>
              <c:f>'2015'!$B$18:$B$21</c:f>
              <c:numCache>
                <c:formatCode>General</c:formatCode>
                <c:ptCount val="4"/>
                <c:pt idx="0">
                  <c:v>15</c:v>
                </c:pt>
                <c:pt idx="1">
                  <c:v>25</c:v>
                </c:pt>
                <c:pt idx="2">
                  <c:v>38</c:v>
                </c:pt>
                <c:pt idx="3">
                  <c:v>60</c:v>
                </c:pt>
              </c:numCache>
            </c:numRef>
          </c:val>
        </c:ser>
        <c:dLbls>
          <c:showLegendKey val="0"/>
          <c:showVal val="1"/>
          <c:showCatName val="0"/>
          <c:showSerName val="0"/>
          <c:showPercent val="0"/>
          <c:showBubbleSize val="0"/>
        </c:dLbls>
        <c:gapWidth val="150"/>
        <c:shape val="box"/>
        <c:axId val="133093872"/>
        <c:axId val="133094432"/>
        <c:axId val="0"/>
      </c:bar3DChart>
      <c:catAx>
        <c:axId val="133093872"/>
        <c:scaling>
          <c:orientation val="minMax"/>
        </c:scaling>
        <c:delete val="0"/>
        <c:axPos val="b"/>
        <c:title>
          <c:tx>
            <c:rich>
              <a:bodyPr/>
              <a:lstStyle/>
              <a:p>
                <a:pPr>
                  <a:defRPr sz="800"/>
                </a:pPr>
                <a:r>
                  <a:rPr lang="es-PE" sz="800"/>
                  <a:t>Meses -</a:t>
                </a:r>
                <a:r>
                  <a:rPr lang="es-PE" sz="800" baseline="0"/>
                  <a:t> 2015</a:t>
                </a:r>
                <a:endParaRPr lang="es-PE" sz="800"/>
              </a:p>
            </c:rich>
          </c:tx>
          <c:layout>
            <c:manualLayout>
              <c:xMode val="edge"/>
              <c:yMode val="edge"/>
              <c:x val="0.33436203646864354"/>
              <c:y val="0.95022969701278426"/>
            </c:manualLayout>
          </c:layout>
          <c:overlay val="0"/>
        </c:title>
        <c:numFmt formatCode="General" sourceLinked="1"/>
        <c:majorTickMark val="none"/>
        <c:minorTickMark val="none"/>
        <c:tickLblPos val="nextTo"/>
        <c:txPr>
          <a:bodyPr/>
          <a:lstStyle/>
          <a:p>
            <a:pPr>
              <a:defRPr sz="900"/>
            </a:pPr>
            <a:endParaRPr lang="es-PE"/>
          </a:p>
        </c:txPr>
        <c:crossAx val="133094432"/>
        <c:crosses val="autoZero"/>
        <c:auto val="1"/>
        <c:lblAlgn val="ctr"/>
        <c:lblOffset val="100"/>
        <c:noMultiLvlLbl val="0"/>
      </c:catAx>
      <c:valAx>
        <c:axId val="133094432"/>
        <c:scaling>
          <c:orientation val="minMax"/>
        </c:scaling>
        <c:delete val="1"/>
        <c:axPos val="l"/>
        <c:title>
          <c:tx>
            <c:rich>
              <a:bodyPr rot="-5400000" vert="horz"/>
              <a:lstStyle/>
              <a:p>
                <a:pPr>
                  <a:defRPr sz="800"/>
                </a:pPr>
                <a:r>
                  <a:rPr lang="es-PE" sz="800"/>
                  <a:t>Usuarios</a:t>
                </a:r>
                <a:r>
                  <a:rPr lang="es-PE" sz="800" baseline="0"/>
                  <a:t> Quechua Hablantes</a:t>
                </a:r>
              </a:p>
            </c:rich>
          </c:tx>
          <c:layout>
            <c:manualLayout>
              <c:xMode val="edge"/>
              <c:yMode val="edge"/>
              <c:x val="2.9912773584418805E-2"/>
              <c:y val="0.32506544710814639"/>
            </c:manualLayout>
          </c:layout>
          <c:overlay val="0"/>
        </c:title>
        <c:numFmt formatCode="General" sourceLinked="1"/>
        <c:majorTickMark val="out"/>
        <c:minorTickMark val="none"/>
        <c:tickLblPos val="none"/>
        <c:crossAx val="133093872"/>
        <c:crosses val="autoZero"/>
        <c:crossBetween val="between"/>
      </c:valAx>
    </c:plotArea>
    <c:legend>
      <c:legendPos val="r"/>
      <c:legendEntry>
        <c:idx val="0"/>
        <c:txPr>
          <a:bodyPr/>
          <a:lstStyle/>
          <a:p>
            <a:pPr>
              <a:defRPr sz="700"/>
            </a:pPr>
            <a:endParaRPr lang="es-PE"/>
          </a:p>
        </c:txPr>
      </c:legendEntry>
      <c:layout>
        <c:manualLayout>
          <c:xMode val="edge"/>
          <c:yMode val="edge"/>
          <c:x val="0.80158572377034321"/>
          <c:y val="0.47247375328084096"/>
          <c:w val="0.16878514299187808"/>
          <c:h val="0.13893605338094925"/>
        </c:manualLayout>
      </c:layout>
      <c:overlay val="0"/>
    </c:legend>
    <c:plotVisOnly val="1"/>
    <c:dispBlanksAs val="gap"/>
    <c:showDLblsOverMax val="0"/>
  </c:chart>
  <c:spPr>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0-02T09:43:18.148" idx="1">
    <p:pos x="2094" y="204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PE"/>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EF12440-04D1-484D-9870-6FC1C6FDC6D4}" type="datetimeFigureOut">
              <a:rPr lang="es-PE" smtClean="0"/>
              <a:pPr/>
              <a:t>07/10/2015</a:t>
            </a:fld>
            <a:endParaRPr lang="es-PE"/>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PE"/>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0F5A5A-F99E-4415-95BA-7872E85D8AF3}" type="slidenum">
              <a:rPr lang="es-PE" smtClean="0"/>
              <a:pPr/>
              <a:t>‹Nº›</a:t>
            </a:fld>
            <a:endParaRPr lang="es-PE"/>
          </a:p>
        </p:txBody>
      </p:sp>
    </p:spTree>
    <p:extLst>
      <p:ext uri="{BB962C8B-B14F-4D97-AF65-F5344CB8AC3E}">
        <p14:creationId xmlns:p14="http://schemas.microsoft.com/office/powerpoint/2010/main" val="1455658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pPr>
              <a:defRPr/>
            </a:pPr>
            <a:endParaRPr lang="en-US"/>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smtClean="0"/>
            </a:lvl1pPr>
          </a:lstStyle>
          <a:p>
            <a:pPr>
              <a:defRPr/>
            </a:pPr>
            <a:fld id="{7288C579-0E40-4592-9336-218361A91C7D}" type="datetimeFigureOut">
              <a:rPr lang="en-US"/>
              <a:pPr>
                <a:defRPr/>
              </a:pPr>
              <a:t>10/7/2015</a:t>
            </a:fld>
            <a:endParaRPr lang="en-US"/>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US" noProof="0"/>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pPr>
              <a:defRPr/>
            </a:pPr>
            <a:endParaRPr lang="en-US"/>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smtClean="0"/>
            </a:lvl1pPr>
          </a:lstStyle>
          <a:p>
            <a:pPr>
              <a:defRPr/>
            </a:pPr>
            <a:fld id="{6A062098-630F-49B3-9B09-A9FA6621F16F}" type="slidenum">
              <a:rPr lang="en-US"/>
              <a:pPr>
                <a:defRPr/>
              </a:pPr>
              <a:t>‹Nº›</a:t>
            </a:fld>
            <a:endParaRPr lang="en-US"/>
          </a:p>
        </p:txBody>
      </p:sp>
    </p:spTree>
    <p:extLst>
      <p:ext uri="{BB962C8B-B14F-4D97-AF65-F5344CB8AC3E}">
        <p14:creationId xmlns:p14="http://schemas.microsoft.com/office/powerpoint/2010/main" val="3229318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defRPr/>
            </a:pPr>
            <a:fld id="{6A062098-630F-49B3-9B09-A9FA6621F16F}" type="slidenum">
              <a:rPr lang="en-US" smtClean="0"/>
              <a:pPr>
                <a:defRPr/>
              </a:pPr>
              <a:t>1</a:t>
            </a:fld>
            <a:endParaRPr lang="en-US"/>
          </a:p>
        </p:txBody>
      </p:sp>
    </p:spTree>
    <p:extLst>
      <p:ext uri="{BB962C8B-B14F-4D97-AF65-F5344CB8AC3E}">
        <p14:creationId xmlns:p14="http://schemas.microsoft.com/office/powerpoint/2010/main" val="293572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inisteri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8340AB93-3FFD-41B7-BA14-BA9CECDFB6FF}" type="datetimeFigureOut">
              <a:rPr lang="es-PE"/>
              <a:pPr>
                <a:defRPr/>
              </a:pPr>
              <a:t>07/10/2015</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81A62F64-55DB-45CA-BC2F-DEEB7852ECD2}" type="slidenum">
              <a:rPr lang="es-PE"/>
              <a:pPr>
                <a:defRPr/>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lstStyle/>
          <a:p>
            <a:r>
              <a:rPr lang="es-ES" smtClean="0"/>
              <a:t>Haga clic para modificar el estilo de título del patrón</a:t>
            </a:r>
            <a:endParaRPr lang="es-PE" dirty="0"/>
          </a:p>
        </p:txBody>
      </p:sp>
      <p:sp>
        <p:nvSpPr>
          <p:cNvPr id="3" name="2 Marcador de texto vertical"/>
          <p:cNvSpPr>
            <a:spLocks noGrp="1"/>
          </p:cNvSpPr>
          <p:nvPr>
            <p:ph type="body" orient="vert" idx="1"/>
          </p:nvPr>
        </p:nvSpPr>
        <p:spPr>
          <a:xfrm>
            <a:off x="457200" y="2348880"/>
            <a:ext cx="8229600" cy="377728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CF47C209-E9E5-4E1C-9F2B-BE7FC895D7DA}" type="datetimeFigureOut">
              <a:rPr lang="es-PE"/>
              <a:pPr>
                <a:defRPr/>
              </a:pPr>
              <a:t>07/10/2015</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1DDE9326-675D-47C8-BE24-8193304FFF21}" type="slidenum">
              <a:rPr lang="es-PE"/>
              <a:pPr>
                <a:defRPr/>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196752"/>
            <a:ext cx="2057400" cy="4929411"/>
          </a:xfrm>
        </p:spPr>
        <p:txBody>
          <a:bodyPr vert="eaVert"/>
          <a:lstStyle/>
          <a:p>
            <a:r>
              <a:rPr lang="es-ES" smtClean="0"/>
              <a:t>Haga clic para modificar el estilo de título del patrón</a:t>
            </a:r>
            <a:endParaRPr lang="es-PE" dirty="0"/>
          </a:p>
        </p:txBody>
      </p:sp>
      <p:sp>
        <p:nvSpPr>
          <p:cNvPr id="3" name="2 Marcador de texto vertical"/>
          <p:cNvSpPr>
            <a:spLocks noGrp="1"/>
          </p:cNvSpPr>
          <p:nvPr>
            <p:ph type="body" orient="vert" idx="1"/>
          </p:nvPr>
        </p:nvSpPr>
        <p:spPr>
          <a:xfrm>
            <a:off x="457200" y="1196752"/>
            <a:ext cx="6019800" cy="492941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D4E176A2-7B0C-445F-8623-C0C34429F9BC}" type="datetimeFigureOut">
              <a:rPr lang="es-PE"/>
              <a:pPr>
                <a:defRPr/>
              </a:pPr>
              <a:t>07/10/2015</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571909F3-2411-4D23-8C38-DDB3054FA7AC}" type="slidenum">
              <a:rPr lang="es-PE"/>
              <a:pPr>
                <a:defRPr/>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1143000"/>
          </a:xfrm>
        </p:spPr>
        <p:txBody>
          <a:bodyPr/>
          <a:lstStyle/>
          <a:p>
            <a:r>
              <a:rPr lang="es-ES" smtClean="0"/>
              <a:t>Haga clic para modificar el estilo de título del patrón</a:t>
            </a:r>
            <a:endParaRPr lang="es-PE" dirty="0"/>
          </a:p>
        </p:txBody>
      </p:sp>
      <p:sp>
        <p:nvSpPr>
          <p:cNvPr id="3" name="2 Marcador de contenido"/>
          <p:cNvSpPr>
            <a:spLocks noGrp="1"/>
          </p:cNvSpPr>
          <p:nvPr>
            <p:ph idx="1"/>
          </p:nvPr>
        </p:nvSpPr>
        <p:spPr>
          <a:xfrm>
            <a:off x="457200" y="2348880"/>
            <a:ext cx="8229600" cy="377728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4" name="3 Marcador de fecha"/>
          <p:cNvSpPr>
            <a:spLocks noGrp="1"/>
          </p:cNvSpPr>
          <p:nvPr>
            <p:ph type="dt" sz="half" idx="10"/>
          </p:nvPr>
        </p:nvSpPr>
        <p:spPr/>
        <p:txBody>
          <a:bodyPr/>
          <a:lstStyle>
            <a:lvl1pPr>
              <a:defRPr/>
            </a:lvl1pPr>
          </a:lstStyle>
          <a:p>
            <a:pPr>
              <a:defRPr/>
            </a:pPr>
            <a:fld id="{76FCE0D6-7732-4C42-8923-4C89A9179A90}" type="datetimeFigureOut">
              <a:rPr lang="es-PE"/>
              <a:pPr>
                <a:defRPr/>
              </a:pPr>
              <a:t>07/10/2015</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2657A51A-FDEF-4DEB-B30E-962B4F1C7E66}" type="slidenum">
              <a:rPr lang="es-PE"/>
              <a:pPr>
                <a:defRPr/>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A538A8B-4F31-4C31-99CC-03CAC0CEF402}" type="datetimeFigureOut">
              <a:rPr lang="es-PE"/>
              <a:pPr>
                <a:defRPr/>
              </a:pPr>
              <a:t>07/10/2015</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65F761A-0013-4DB6-9434-C181932AC895}" type="slidenum">
              <a:rPr lang="es-PE"/>
              <a:pPr>
                <a:defRPr/>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lstStyle/>
          <a:p>
            <a:r>
              <a:rPr lang="es-ES" smtClean="0"/>
              <a:t>Haga clic para modificar el estilo de título del patrón</a:t>
            </a:r>
            <a:endParaRPr lang="es-PE" dirty="0"/>
          </a:p>
        </p:txBody>
      </p:sp>
      <p:sp>
        <p:nvSpPr>
          <p:cNvPr id="3" name="2 Marcador de contenido"/>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4" name="3 Marcador de contenido"/>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5" name="3 Marcador de fecha"/>
          <p:cNvSpPr>
            <a:spLocks noGrp="1"/>
          </p:cNvSpPr>
          <p:nvPr>
            <p:ph type="dt" sz="half" idx="10"/>
          </p:nvPr>
        </p:nvSpPr>
        <p:spPr/>
        <p:txBody>
          <a:bodyPr/>
          <a:lstStyle>
            <a:lvl1pPr>
              <a:defRPr/>
            </a:lvl1pPr>
          </a:lstStyle>
          <a:p>
            <a:pPr>
              <a:defRPr/>
            </a:pPr>
            <a:fld id="{BD4BDDC9-9A19-40C0-8D98-67EE69E51EEE}" type="datetimeFigureOut">
              <a:rPr lang="es-PE"/>
              <a:pPr>
                <a:defRPr/>
              </a:pPr>
              <a:t>07/10/2015</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D58F0652-B59F-49DD-BE88-AB012CD13451}" type="slidenum">
              <a:rPr lang="es-PE"/>
              <a:pPr>
                <a:defRPr/>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96715"/>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235719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5" name="4 Marcador de texto"/>
          <p:cNvSpPr>
            <a:spLocks noGrp="1"/>
          </p:cNvSpPr>
          <p:nvPr>
            <p:ph type="body" sz="quarter" idx="3"/>
          </p:nvPr>
        </p:nvSpPr>
        <p:spPr>
          <a:xfrm>
            <a:off x="4645025" y="235719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7" name="3 Marcador de fecha"/>
          <p:cNvSpPr>
            <a:spLocks noGrp="1"/>
          </p:cNvSpPr>
          <p:nvPr>
            <p:ph type="dt" sz="half" idx="10"/>
          </p:nvPr>
        </p:nvSpPr>
        <p:spPr/>
        <p:txBody>
          <a:bodyPr/>
          <a:lstStyle>
            <a:lvl1pPr>
              <a:defRPr/>
            </a:lvl1pPr>
          </a:lstStyle>
          <a:p>
            <a:pPr>
              <a:defRPr/>
            </a:pPr>
            <a:fld id="{F8737C9F-F63E-4AA6-839D-8BFB6479317F}" type="datetimeFigureOut">
              <a:rPr lang="es-PE"/>
              <a:pPr>
                <a:defRPr/>
              </a:pPr>
              <a:t>07/10/2015</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C6BF7B98-6B26-4396-84D8-660F835E226C}" type="slidenum">
              <a:rPr lang="es-PE"/>
              <a:pPr>
                <a:defRPr/>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33872"/>
            <a:ext cx="8229600" cy="1143000"/>
          </a:xfrm>
        </p:spPr>
        <p:txBody>
          <a:bodyPr/>
          <a:lstStyle/>
          <a:p>
            <a:r>
              <a:rPr lang="es-ES" smtClean="0"/>
              <a:t>Haga clic para modificar el estilo de título del patrón</a:t>
            </a:r>
            <a:endParaRPr lang="es-PE" dirty="0"/>
          </a:p>
        </p:txBody>
      </p:sp>
      <p:sp>
        <p:nvSpPr>
          <p:cNvPr id="3" name="3 Marcador de fecha"/>
          <p:cNvSpPr>
            <a:spLocks noGrp="1"/>
          </p:cNvSpPr>
          <p:nvPr>
            <p:ph type="dt" sz="half" idx="10"/>
          </p:nvPr>
        </p:nvSpPr>
        <p:spPr/>
        <p:txBody>
          <a:bodyPr/>
          <a:lstStyle>
            <a:lvl1pPr>
              <a:defRPr/>
            </a:lvl1pPr>
          </a:lstStyle>
          <a:p>
            <a:pPr>
              <a:defRPr/>
            </a:pPr>
            <a:fld id="{4C483F52-C68B-4629-8092-5B57BDFE4167}" type="datetimeFigureOut">
              <a:rPr lang="es-PE"/>
              <a:pPr>
                <a:defRPr/>
              </a:pPr>
              <a:t>07/10/2015</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E828AE8F-BF10-440B-8A35-4310DDF4E4B0}" type="slidenum">
              <a:rPr lang="es-PE"/>
              <a:pPr>
                <a:defRPr/>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70508DB-7704-4DA3-9B14-D76A51C548DA}" type="datetimeFigureOut">
              <a:rPr lang="es-PE"/>
              <a:pPr>
                <a:defRPr/>
              </a:pPr>
              <a:t>07/10/2015</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5A5D20A7-0F15-40DC-B8B0-54A0C0453AAF}" type="slidenum">
              <a:rPr lang="es-PE"/>
              <a:pPr>
                <a:defRPr/>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3008313" cy="1162050"/>
          </a:xfrm>
        </p:spPr>
        <p:txBody>
          <a:bodyPr anchor="b"/>
          <a:lstStyle>
            <a:lvl1pPr algn="l">
              <a:defRPr sz="2000" b="1"/>
            </a:lvl1pPr>
          </a:lstStyle>
          <a:p>
            <a:r>
              <a:rPr lang="es-ES" smtClean="0"/>
              <a:t>Haga clic para modificar el estilo de título del patrón</a:t>
            </a:r>
            <a:endParaRPr lang="es-PE" dirty="0"/>
          </a:p>
        </p:txBody>
      </p:sp>
      <p:sp>
        <p:nvSpPr>
          <p:cNvPr id="3" name="2 Marcador de contenido"/>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dirty="0"/>
          </a:p>
        </p:txBody>
      </p:sp>
      <p:sp>
        <p:nvSpPr>
          <p:cNvPr id="4" name="3 Marcador de texto"/>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3076888-13BA-4E5A-9C7A-C269C246F8D2}" type="datetimeFigureOut">
              <a:rPr lang="es-PE"/>
              <a:pPr>
                <a:defRPr/>
              </a:pPr>
              <a:t>07/10/2015</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2E5AD22F-66D9-4D48-A41D-484E87DC6078}" type="slidenum">
              <a:rPr lang="es-PE"/>
              <a:pPr>
                <a:defRPr/>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1196751"/>
            <a:ext cx="5486400" cy="35308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FC9B107-6F5D-4034-8529-DE6584E86E8C}" type="datetimeFigureOut">
              <a:rPr lang="es-PE"/>
              <a:pPr>
                <a:defRPr/>
              </a:pPr>
              <a:t>07/10/2015</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01F6D834-E9D8-42D4-8980-DD2BC027BECC}" type="slidenum">
              <a:rPr lang="es-PE"/>
              <a:pPr>
                <a:defRPr/>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2AD9BC-A6FC-496B-806D-9AC7464718C7}" type="datetimeFigureOut">
              <a:rPr lang="es-PE"/>
              <a:pPr>
                <a:defRPr/>
              </a:pPr>
              <a:t>07/10/2015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4B1A00-56D2-4C7A-9B3E-5D43746C111A}" type="slidenum">
              <a:rPr lang="es-PE"/>
              <a:pPr>
                <a:defRPr/>
              </a:pPr>
              <a:t>‹Nº›</a:t>
            </a:fld>
            <a:endParaRPr lang="es-PE"/>
          </a:p>
        </p:txBody>
      </p:sp>
      <p:pic>
        <p:nvPicPr>
          <p:cNvPr id="2055"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2" name="Imagen 1" descr="Logo_MCulturaPPT-01.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1520" y="260648"/>
            <a:ext cx="2471068" cy="487602"/>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lazarl@mcultura.gob.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ultura.gob.pe/atencionalciudadano/formulario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56695EF0-AC43-4315-A8FC-437A1C9AECC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salazarl@cultura.gob.p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3200" dirty="0" smtClean="0"/>
              <a:t>Capacitación  en Atención al Ciudadano a las Direcciones Desconcentradas de Cultura</a:t>
            </a:r>
            <a:br>
              <a:rPr lang="es-ES" sz="3200" dirty="0" smtClean="0"/>
            </a:br>
            <a:r>
              <a:rPr lang="es-ES" sz="3200" dirty="0" smtClean="0"/>
              <a:t>OACGD</a:t>
            </a:r>
            <a:endParaRPr lang="es-ES" sz="3200" dirty="0"/>
          </a:p>
        </p:txBody>
      </p:sp>
      <p:sp>
        <p:nvSpPr>
          <p:cNvPr id="4" name="Subtítulo 3"/>
          <p:cNvSpPr>
            <a:spLocks noGrp="1"/>
          </p:cNvSpPr>
          <p:nvPr>
            <p:ph type="subTitle" idx="1"/>
          </p:nvPr>
        </p:nvSpPr>
        <p:spPr/>
        <p:txBody>
          <a:bodyPr/>
          <a:lstStyle/>
          <a:p>
            <a:r>
              <a:rPr lang="es-ES" sz="1800" dirty="0" smtClean="0"/>
              <a:t>Ana María Salazar Laguna</a:t>
            </a:r>
          </a:p>
          <a:p>
            <a:r>
              <a:rPr lang="es-ES" sz="1800" dirty="0" smtClean="0">
                <a:hlinkClick r:id="rId3"/>
              </a:rPr>
              <a:t>asalazarl@cultura.gob.pe</a:t>
            </a:r>
            <a:r>
              <a:rPr lang="es-ES" sz="1800" dirty="0" smtClean="0"/>
              <a:t> / Teléfono: 618 9393 (anexo 2205)</a:t>
            </a:r>
          </a:p>
          <a:p>
            <a:endParaRPr lang="es-ES" sz="2000" dirty="0" smtClean="0"/>
          </a:p>
          <a:p>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RECEPCIÓN DE EXPEDIENTES PERTENECIENTES A OTRA DDC </a:t>
            </a:r>
            <a:r>
              <a:rPr lang="es-ES" sz="2000" dirty="0" smtClean="0"/>
              <a:t>(ARTÍCULOS 121º  Y 122º DE LA LEY Nº 27444).</a:t>
            </a:r>
            <a:endParaRPr lang="es-PE" sz="2000" dirty="0"/>
          </a:p>
        </p:txBody>
      </p:sp>
      <p:sp>
        <p:nvSpPr>
          <p:cNvPr id="3" name="2 Marcador de contenido"/>
          <p:cNvSpPr>
            <a:spLocks noGrp="1"/>
          </p:cNvSpPr>
          <p:nvPr>
            <p:ph idx="1"/>
          </p:nvPr>
        </p:nvSpPr>
        <p:spPr/>
        <p:txBody>
          <a:bodyPr/>
          <a:lstStyle/>
          <a:p>
            <a:pPr algn="just"/>
            <a:r>
              <a:rPr lang="es-ES" sz="1400" dirty="0" smtClean="0"/>
              <a:t>Los administrados que residan fuera de la provincia donde se ubica la unidad de recepción de la entidad competente pueden presentar los escritos dirigidos a otras dependencias de la entidad por intermedio del órgano desconcentrado ubicado en su lugar de domicilio.</a:t>
            </a:r>
          </a:p>
          <a:p>
            <a:pPr algn="just"/>
            <a:r>
              <a:rPr lang="es-ES" sz="1400" dirty="0" smtClean="0"/>
              <a:t>Cuando las entidades no dispongan de servicios desconcentrados en el área de residencia del administrado, los escritos pueden ser presentados en las oficinas de las autoridades políticas del Ministerio del Interior del lugar de su domicilio.</a:t>
            </a:r>
          </a:p>
          <a:p>
            <a:pPr algn="just"/>
            <a:r>
              <a:rPr lang="es-ES" sz="1400" dirty="0" smtClean="0"/>
              <a:t>Dentro de las 24 horas inmediatas siguientes, dichas unidades remiten lo recibido a la autoridad destinataria mediante cualquier medio expeditivo a su alcance, indicando la fecha de su presentación.</a:t>
            </a:r>
          </a:p>
          <a:p>
            <a:pPr algn="just"/>
            <a:r>
              <a:rPr lang="es-ES" sz="1400" dirty="0" smtClean="0"/>
              <a:t>Para los efectos de vencimiento de plazos, se presume que los escritos y comunicaciones presentados a través del correo certificado, de los órganos desconcentrados y de las autoridades del Ministerio del Interior, han ingresado en la entidad destinataria en la fecha y hora en que fueron entregados a cualquiera de las dependencias señaladas.</a:t>
            </a:r>
          </a:p>
          <a:p>
            <a:pPr algn="just"/>
            <a:r>
              <a:rPr lang="es-ES" sz="1400" dirty="0" smtClean="0"/>
              <a:t>Cuando se trate de solicitudes sujetas a </a:t>
            </a:r>
            <a:r>
              <a:rPr lang="es-ES" sz="1400" b="1" dirty="0" smtClean="0"/>
              <a:t>silencio administrativo positivo</a:t>
            </a:r>
            <a:r>
              <a:rPr lang="es-ES" sz="1400" dirty="0" smtClean="0"/>
              <a:t>, el plazo que dispone la entidad destinataria para resolver se computará desde la fecha de recepción por esta. </a:t>
            </a:r>
          </a:p>
          <a:p>
            <a:pPr algn="just"/>
            <a:r>
              <a:rPr lang="es-ES" sz="1400" b="1" dirty="0" smtClean="0"/>
              <a:t>En el caso, que la entidad que reciba no sea la competente para resolver, remitirá los escritos y comunicaciones a la entidad de destino en el término de la distancia, la que informará al administrado de la fecha en que los recibe.</a:t>
            </a:r>
          </a:p>
          <a:p>
            <a:pPr algn="just"/>
            <a:endParaRPr lang="es-PE"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FORMULARIOS TUPA</a:t>
            </a:r>
            <a:endParaRPr lang="es-MX" sz="3200" dirty="0"/>
          </a:p>
        </p:txBody>
      </p:sp>
      <p:sp>
        <p:nvSpPr>
          <p:cNvPr id="3" name="2 Marcador de contenido"/>
          <p:cNvSpPr>
            <a:spLocks noGrp="1"/>
          </p:cNvSpPr>
          <p:nvPr>
            <p:ph sz="half" idx="1"/>
          </p:nvPr>
        </p:nvSpPr>
        <p:spPr/>
        <p:txBody>
          <a:bodyPr/>
          <a:lstStyle/>
          <a:p>
            <a:pPr algn="just"/>
            <a:r>
              <a:rPr lang="es-ES" sz="1400" dirty="0" smtClean="0"/>
              <a:t>Los formularios de los procedimientos y servicios TUPA se encuentran publicados en la página web en el siguiente link </a:t>
            </a:r>
            <a:r>
              <a:rPr lang="es-ES" sz="1400" u="sng" dirty="0" smtClean="0">
                <a:hlinkClick r:id="rId2"/>
              </a:rPr>
              <a:t>http://www.cultura.gob.pe/atencionalciudadano/formularios</a:t>
            </a:r>
            <a:r>
              <a:rPr lang="es-ES" sz="1400" dirty="0" smtClean="0"/>
              <a:t> los cuales pueden ser descargados por el personal del Ministerio para su entrega al administrado, o en su defecto el propio administrado puede descargar el formulario para su presentación por Mesa de Partes.</a:t>
            </a:r>
            <a:endParaRPr lang="es-MX" sz="1400" dirty="0" smtClean="0"/>
          </a:p>
          <a:p>
            <a:endParaRPr lang="es-MX" dirty="0"/>
          </a:p>
        </p:txBody>
      </p:sp>
      <p:pic>
        <p:nvPicPr>
          <p:cNvPr id="33794" name="Picture 2"/>
          <p:cNvPicPr>
            <a:picLocks noGrp="1" noChangeAspect="1" noChangeArrowheads="1"/>
          </p:cNvPicPr>
          <p:nvPr>
            <p:ph sz="half" idx="2"/>
          </p:nvPr>
        </p:nvPicPr>
        <p:blipFill>
          <a:blip r:embed="rId3" cstate="print"/>
          <a:srcRect/>
          <a:stretch>
            <a:fillRect/>
          </a:stretch>
        </p:blipFill>
        <p:spPr bwMode="auto">
          <a:xfrm>
            <a:off x="4648200" y="2348880"/>
            <a:ext cx="4038600" cy="39604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71546"/>
            <a:ext cx="9144000" cy="1143000"/>
          </a:xfrm>
        </p:spPr>
        <p:txBody>
          <a:bodyPr/>
          <a:lstStyle/>
          <a:p>
            <a:r>
              <a:rPr lang="es-PE" sz="3200" b="1" dirty="0" smtClean="0"/>
              <a:t>CIUDADANOS AL DÍA – CAD</a:t>
            </a:r>
            <a:endParaRPr lang="es-PE" sz="3200" b="1" dirty="0"/>
          </a:p>
        </p:txBody>
      </p:sp>
      <p:pic>
        <p:nvPicPr>
          <p:cNvPr id="1027" name="Picture 3"/>
          <p:cNvPicPr>
            <a:picLocks noChangeAspect="1" noChangeArrowheads="1"/>
          </p:cNvPicPr>
          <p:nvPr/>
        </p:nvPicPr>
        <p:blipFill>
          <a:blip r:embed="rId2" cstate="print"/>
          <a:srcRect/>
          <a:stretch>
            <a:fillRect/>
          </a:stretch>
        </p:blipFill>
        <p:spPr bwMode="auto">
          <a:xfrm>
            <a:off x="380638" y="3000372"/>
            <a:ext cx="8406204" cy="208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071554"/>
            <a:ext cx="9144000" cy="1143000"/>
          </a:xfrm>
        </p:spPr>
        <p:txBody>
          <a:bodyPr/>
          <a:lstStyle/>
          <a:p>
            <a:r>
              <a:rPr lang="es-PE" sz="4000" b="1" dirty="0" smtClean="0"/>
              <a:t>MINISTERIO DE CULTURA  </a:t>
            </a:r>
            <a:endParaRPr lang="es-PE" sz="4000" b="1" dirty="0"/>
          </a:p>
        </p:txBody>
      </p:sp>
      <p:pic>
        <p:nvPicPr>
          <p:cNvPr id="2053" name="Picture 5"/>
          <p:cNvPicPr>
            <a:picLocks noChangeAspect="1" noChangeArrowheads="1"/>
          </p:cNvPicPr>
          <p:nvPr/>
        </p:nvPicPr>
        <p:blipFill>
          <a:blip r:embed="rId2" cstate="print"/>
          <a:srcRect/>
          <a:stretch>
            <a:fillRect/>
          </a:stretch>
        </p:blipFill>
        <p:spPr bwMode="auto">
          <a:xfrm>
            <a:off x="357158" y="3000372"/>
            <a:ext cx="8281965"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100" b="1" dirty="0" smtClean="0"/>
              <a:t>Manual para mejorar la atención a la Ciudadanía en las entidades de la Administración Pública, con enfoque intercultural y de género. Todo </a:t>
            </a:r>
            <a:r>
              <a:rPr lang="es-ES" sz="1100" b="1" dirty="0"/>
              <a:t>ciudadano, sea que actúe en nombre propio o en virtud de representación, tiene derecho a recibir servicios de calidad al momento de realizar algún trámite o requerir algún servicio del Estado. Esto implica:</a:t>
            </a:r>
            <a:br>
              <a:rPr lang="es-ES" sz="1100" b="1" dirty="0"/>
            </a:br>
            <a:r>
              <a:rPr lang="es-ES" sz="1100" b="1" dirty="0"/>
              <a:t> Contar con una Administración Pública moderna y transparente.</a:t>
            </a:r>
            <a:br>
              <a:rPr lang="es-ES" sz="1100" b="1" dirty="0"/>
            </a:br>
            <a:endParaRPr lang="es-ES" sz="1100" b="1" dirty="0"/>
          </a:p>
        </p:txBody>
      </p:sp>
      <p:sp>
        <p:nvSpPr>
          <p:cNvPr id="3" name="2 Marcador de contenido"/>
          <p:cNvSpPr>
            <a:spLocks noGrp="1"/>
          </p:cNvSpPr>
          <p:nvPr>
            <p:ph idx="1"/>
          </p:nvPr>
        </p:nvSpPr>
        <p:spPr>
          <a:xfrm>
            <a:off x="457200" y="2348880"/>
            <a:ext cx="8229600" cy="4320480"/>
          </a:xfrm>
        </p:spPr>
        <p:txBody>
          <a:bodyPr/>
          <a:lstStyle/>
          <a:p>
            <a:r>
              <a:rPr lang="es-ES" sz="1400" dirty="0" smtClean="0"/>
              <a:t>Acceder</a:t>
            </a:r>
            <a:r>
              <a:rPr lang="es-ES" sz="1400" dirty="0"/>
              <a:t>, fácilmente, a la información que administran las entidades.</a:t>
            </a:r>
          </a:p>
          <a:p>
            <a:r>
              <a:rPr lang="es-ES" sz="1400" dirty="0"/>
              <a:t> Recibir información clara, completa, oportuna y precisa sobre los servicios prestados por </a:t>
            </a:r>
            <a:r>
              <a:rPr lang="es-ES" sz="1400" dirty="0" smtClean="0"/>
              <a:t>las entidades </a:t>
            </a:r>
            <a:r>
              <a:rPr lang="es-ES" sz="1400" dirty="0"/>
              <a:t>públicas.</a:t>
            </a:r>
          </a:p>
          <a:p>
            <a:r>
              <a:rPr lang="es-ES" sz="1400" dirty="0"/>
              <a:t> Obtener información sobre los horarios de atención al público, de manera visible, en las sedes </a:t>
            </a:r>
            <a:r>
              <a:rPr lang="es-ES" sz="1400" dirty="0" smtClean="0"/>
              <a:t>de las </a:t>
            </a:r>
            <a:r>
              <a:rPr lang="es-ES" sz="1400" dirty="0"/>
              <a:t>entidades</a:t>
            </a:r>
            <a:r>
              <a:rPr lang="es-ES" sz="1400" dirty="0" smtClean="0"/>
              <a:t>. </a:t>
            </a:r>
            <a:r>
              <a:rPr lang="es-ES" sz="1400" dirty="0"/>
              <a:t>Conocer el estado de su trámite.</a:t>
            </a:r>
          </a:p>
          <a:p>
            <a:r>
              <a:rPr lang="es-ES" sz="1400" dirty="0"/>
              <a:t> Obtener, del personal de la entidad pública, un trato respetuoso y diligente, sin discriminación por </a:t>
            </a:r>
            <a:r>
              <a:rPr lang="es-ES" sz="1400" dirty="0" smtClean="0"/>
              <a:t> razón </a:t>
            </a:r>
            <a:r>
              <a:rPr lang="es-ES" sz="1400" dirty="0"/>
              <a:t>de sexo, raza, religión, condición social, nacionalidad u opinión</a:t>
            </a:r>
            <a:r>
              <a:rPr lang="es-ES" sz="1400" dirty="0" smtClean="0"/>
              <a:t>.</a:t>
            </a:r>
            <a:endParaRPr lang="es-ES" sz="1400" dirty="0"/>
          </a:p>
        </p:txBody>
      </p:sp>
    </p:spTree>
    <p:extLst>
      <p:ext uri="{BB962C8B-B14F-4D97-AF65-F5344CB8AC3E}">
        <p14:creationId xmlns:p14="http://schemas.microsoft.com/office/powerpoint/2010/main" val="109074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Manual para mejorar la atención al ciudadano</a:t>
            </a:r>
            <a:endParaRPr lang="es-PE" dirty="0"/>
          </a:p>
        </p:txBody>
      </p:sp>
      <p:sp>
        <p:nvSpPr>
          <p:cNvPr id="3" name="Marcador de contenido 2"/>
          <p:cNvSpPr>
            <a:spLocks noGrp="1"/>
          </p:cNvSpPr>
          <p:nvPr>
            <p:ph idx="1"/>
          </p:nvPr>
        </p:nvSpPr>
        <p:spPr/>
        <p:txBody>
          <a:bodyPr/>
          <a:lstStyle/>
          <a:p>
            <a:r>
              <a:rPr lang="es-ES" sz="1600" dirty="0"/>
              <a:t> Recibir una atención que tome en cuenta las prácticas culturales y la lengua de cada ciudadano.</a:t>
            </a:r>
          </a:p>
          <a:p>
            <a:r>
              <a:rPr lang="es-ES" sz="1600" dirty="0"/>
              <a:t> Tolerar una espera razonable al momento de ser atendido.</a:t>
            </a:r>
          </a:p>
          <a:p>
            <a:r>
              <a:rPr lang="es-ES" sz="1600" dirty="0"/>
              <a:t> Obtener el asesoramiento preciso sobre los trámites y requisitos que debe cumplir en sus  procedimientos.</a:t>
            </a:r>
          </a:p>
          <a:p>
            <a:r>
              <a:rPr lang="es-ES" sz="1600" dirty="0"/>
              <a:t> Poder presentar la documentación en los procedimientos en los que tenga la condición de interesado, y recibir en términos claros y sencillos las notificaciones que envíe la entidad.</a:t>
            </a:r>
          </a:p>
          <a:p>
            <a:r>
              <a:rPr lang="es-ES" sz="1600" dirty="0"/>
              <a:t>Exigir responsabilidades por los daños ocasionados en sus bienes o derechos, como consecuencia del mal funcionamiento de los servicios públicos.</a:t>
            </a:r>
          </a:p>
          <a:p>
            <a:r>
              <a:rPr lang="es-ES" sz="1600" dirty="0"/>
              <a:t> Acceder a las dependencias de la Administración Pública sin que barreras arquitectónicas lo impidan o dificulten.</a:t>
            </a:r>
          </a:p>
          <a:p>
            <a:r>
              <a:rPr lang="es-ES" sz="1600" dirty="0"/>
              <a:t> Gozar de una Administración Pública responsable en general. </a:t>
            </a:r>
          </a:p>
          <a:p>
            <a:endParaRPr lang="es-PE" dirty="0"/>
          </a:p>
        </p:txBody>
      </p:sp>
    </p:spTree>
    <p:extLst>
      <p:ext uri="{BB962C8B-B14F-4D97-AF65-F5344CB8AC3E}">
        <p14:creationId xmlns:p14="http://schemas.microsoft.com/office/powerpoint/2010/main" val="186519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SERVICIOS EN LÍNEA AL CIUDADANO</a:t>
            </a:r>
            <a:endParaRPr lang="es-PE"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4966" y="2349500"/>
            <a:ext cx="6714068" cy="37766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3200" dirty="0" smtClean="0"/>
              <a:t>SERVICIOS EN LÍNEA AL CIUDADANO</a:t>
            </a:r>
            <a:endParaRPr lang="es-MX" sz="3200" dirty="0"/>
          </a:p>
        </p:txBody>
      </p:sp>
      <p:sp>
        <p:nvSpPr>
          <p:cNvPr id="6" name="5 Marcador de contenido"/>
          <p:cNvSpPr>
            <a:spLocks noGrp="1"/>
          </p:cNvSpPr>
          <p:nvPr>
            <p:ph sz="half" idx="2"/>
          </p:nvPr>
        </p:nvSpPr>
        <p:spPr/>
        <p:txBody>
          <a:bodyPr/>
          <a:lstStyle/>
          <a:p>
            <a:pPr algn="just"/>
            <a:r>
              <a:rPr lang="es-ES" sz="1400" b="1" dirty="0" smtClean="0"/>
              <a:t>Formularios</a:t>
            </a:r>
            <a:r>
              <a:rPr lang="es-ES" sz="1400" dirty="0" smtClean="0"/>
              <a:t> de los procedimientos y servicios exclusivos del TUPA vigente. </a:t>
            </a:r>
          </a:p>
          <a:p>
            <a:pPr algn="just">
              <a:buNone/>
            </a:pPr>
            <a:endParaRPr lang="es-ES" sz="1400" dirty="0" smtClean="0"/>
          </a:p>
          <a:p>
            <a:pPr algn="just"/>
            <a:r>
              <a:rPr lang="es-ES" sz="1400" b="1" dirty="0" smtClean="0"/>
              <a:t>Solicitud de Acceso a la Información Pública</a:t>
            </a:r>
            <a:r>
              <a:rPr lang="es-ES" sz="1400" dirty="0" smtClean="0"/>
              <a:t>: el administrado a nivel nacional puede solicitar un documento de acceso público que se encuentre en posesión del Ministerio de Cultura y sus Direcciones Desconcentradas de Cultura.</a:t>
            </a:r>
          </a:p>
          <a:p>
            <a:pPr algn="just">
              <a:buNone/>
            </a:pPr>
            <a:endParaRPr lang="es-ES" sz="1400" dirty="0" smtClean="0"/>
          </a:p>
          <a:p>
            <a:pPr algn="just"/>
            <a:r>
              <a:rPr lang="es-ES" sz="1400" b="1" dirty="0" smtClean="0"/>
              <a:t>Consulta el estado de tu trámite:</a:t>
            </a:r>
            <a:r>
              <a:rPr lang="es-ES" sz="1400" dirty="0" smtClean="0"/>
              <a:t> el administrado puede solicitar información del estado de su expediente ingresado por Mesa de partes de la sede central del Ministerio de Cultura. Obtendrá respuesta a más tardar en dos días hábiles.</a:t>
            </a:r>
          </a:p>
          <a:p>
            <a:endParaRPr lang="es-MX" dirty="0"/>
          </a:p>
        </p:txBody>
      </p:sp>
      <p:pic>
        <p:nvPicPr>
          <p:cNvPr id="1028" name="Picture 4"/>
          <p:cNvPicPr>
            <a:picLocks noGrp="1" noChangeAspect="1" noChangeArrowheads="1"/>
          </p:cNvPicPr>
          <p:nvPr>
            <p:ph sz="half" idx="1"/>
          </p:nvPr>
        </p:nvPicPr>
        <p:blipFill>
          <a:blip r:embed="rId2" cstate="print"/>
          <a:srcRect/>
          <a:stretch>
            <a:fillRect/>
          </a:stretch>
        </p:blipFill>
        <p:spPr bwMode="auto">
          <a:xfrm>
            <a:off x="457200" y="2420888"/>
            <a:ext cx="4330824" cy="367240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SERVICIOS EN LÍNEA AL CIUDADANO</a:t>
            </a:r>
            <a:endParaRPr lang="es-MX" sz="3200" dirty="0"/>
          </a:p>
        </p:txBody>
      </p:sp>
      <p:sp>
        <p:nvSpPr>
          <p:cNvPr id="4" name="3 Marcador de contenido"/>
          <p:cNvSpPr>
            <a:spLocks noGrp="1"/>
          </p:cNvSpPr>
          <p:nvPr>
            <p:ph sz="half" idx="2"/>
          </p:nvPr>
        </p:nvSpPr>
        <p:spPr/>
        <p:txBody>
          <a:bodyPr/>
          <a:lstStyle/>
          <a:p>
            <a:pPr algn="just"/>
            <a:r>
              <a:rPr lang="es-ES" sz="1400" b="1" dirty="0" smtClean="0"/>
              <a:t>Consulta sobre trámites y procedimientos: </a:t>
            </a:r>
            <a:r>
              <a:rPr lang="es-ES" sz="1400" dirty="0" smtClean="0"/>
              <a:t>El administrado a nivel nacional puede consultar sobre cualquier duda que tenga de trámites y procedimientos que son de competencia del Ministerio.  Obtendrá respuesta en máximo 3 días hábiles. </a:t>
            </a:r>
          </a:p>
          <a:p>
            <a:pPr lvl="0"/>
            <a:r>
              <a:rPr lang="es-ES" sz="1400" b="1" dirty="0" smtClean="0"/>
              <a:t>Libro de Reclamaciones: </a:t>
            </a:r>
            <a:r>
              <a:rPr lang="es-PE" sz="1400" dirty="0" smtClean="0"/>
              <a:t>al igual que el Libro de Reclamaciones presencial, los ciudadanos podrán manifestar su reclamo en relación a un servicio brindado por el ministerio.</a:t>
            </a:r>
          </a:p>
          <a:p>
            <a:pPr lvl="0" algn="just"/>
            <a:r>
              <a:rPr lang="es-PE" sz="1400" b="1" dirty="0" smtClean="0"/>
              <a:t>Queja por defectos de tramitación: </a:t>
            </a:r>
            <a:r>
              <a:rPr lang="es-MX" sz="1400" dirty="0" smtClean="0"/>
              <a:t>El administrado puede formular queja contra los defectos de tramitación, en especial los que supongan paralización, infracción de los plazos establecidos legalmente, incumplimiento de los deberes funcionales u omisión de trámites que deben ser subsanados antes de la resolución definitiva del procedimiento</a:t>
            </a:r>
            <a:endParaRPr lang="es-PE" sz="1400" b="1" dirty="0" smtClean="0"/>
          </a:p>
          <a:p>
            <a:endParaRPr lang="es-MX" dirty="0"/>
          </a:p>
        </p:txBody>
      </p:sp>
      <p:pic>
        <p:nvPicPr>
          <p:cNvPr id="5" name="Picture 4"/>
          <p:cNvPicPr>
            <a:picLocks noGrp="1" noChangeAspect="1" noChangeArrowheads="1"/>
          </p:cNvPicPr>
          <p:nvPr>
            <p:ph sz="half" idx="1"/>
          </p:nvPr>
        </p:nvPicPr>
        <p:blipFill>
          <a:blip r:embed="rId2" cstate="print"/>
          <a:srcRect/>
          <a:stretch>
            <a:fillRect/>
          </a:stretch>
        </p:blipFill>
        <p:spPr bwMode="auto">
          <a:xfrm>
            <a:off x="457200" y="2420888"/>
            <a:ext cx="4186808" cy="374441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VENTANILLA PARA QUECHUAHABLANTES</a:t>
            </a:r>
            <a:endParaRPr lang="es-MX" sz="3200" dirty="0"/>
          </a:p>
        </p:txBody>
      </p:sp>
      <p:sp>
        <p:nvSpPr>
          <p:cNvPr id="3" name="2 Marcador de contenido"/>
          <p:cNvSpPr>
            <a:spLocks noGrp="1"/>
          </p:cNvSpPr>
          <p:nvPr>
            <p:ph idx="1"/>
          </p:nvPr>
        </p:nvSpPr>
        <p:spPr/>
        <p:txBody>
          <a:bodyPr/>
          <a:lstStyle/>
          <a:p>
            <a:pPr algn="just"/>
            <a:r>
              <a:rPr lang="es-MX" sz="1400" dirty="0" smtClean="0"/>
              <a:t>El 22 de junio el Ministerio de Cultura implementó la ‘Ventanilla de Atención en Quechua’ (VAQ) en la  Plataforma de Atención al Ciudadano para brindar orientación a las personas </a:t>
            </a:r>
            <a:r>
              <a:rPr lang="es-MX" sz="1400" dirty="0" err="1" smtClean="0"/>
              <a:t>quechuahablantes</a:t>
            </a:r>
            <a:r>
              <a:rPr lang="es-MX" sz="1400" dirty="0" smtClean="0"/>
              <a:t> sobre los procedimientos y servicios que brinda el Ministerio de Cultura. El cual ha tenido una demanda sorprendente.</a:t>
            </a:r>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dirty="0"/>
          </a:p>
        </p:txBody>
      </p:sp>
      <p:graphicFrame>
        <p:nvGraphicFramePr>
          <p:cNvPr id="4" name="3 Gráfico"/>
          <p:cNvGraphicFramePr/>
          <p:nvPr/>
        </p:nvGraphicFramePr>
        <p:xfrm>
          <a:off x="2267744" y="3212976"/>
          <a:ext cx="4536504" cy="23762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600" dirty="0" smtClean="0"/>
              <a:t>MESA DE PARTES – MINISTERIO DE CULTURA</a:t>
            </a:r>
            <a:endParaRPr lang="es-MX" sz="3600"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6454" y="2367468"/>
            <a:ext cx="5611091" cy="37407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VENTANILLA PARA QUECHUAHABLANTES</a:t>
            </a:r>
            <a:endParaRPr lang="es-MX" sz="3200" dirty="0"/>
          </a:p>
        </p:txBody>
      </p:sp>
      <p:sp>
        <p:nvSpPr>
          <p:cNvPr id="3" name="2 Marcador de contenido"/>
          <p:cNvSpPr>
            <a:spLocks noGrp="1"/>
          </p:cNvSpPr>
          <p:nvPr>
            <p:ph idx="1"/>
          </p:nvPr>
        </p:nvSpPr>
        <p:spPr/>
        <p:txBody>
          <a:bodyPr/>
          <a:lstStyle/>
          <a:p>
            <a:pPr algn="just"/>
            <a:r>
              <a:rPr lang="es-MX" sz="1400" dirty="0" smtClean="0"/>
              <a:t>En una ciudad altamente discriminadora y que silencia a otras lenguas distintas al castellano. Según el INEI, en el 2007, el departamento de Lima albergaba a 477 000 hablantes de quechua, 26 234 de aimara, 1834 de </a:t>
            </a:r>
            <a:r>
              <a:rPr lang="es-MX" sz="1400" dirty="0" err="1" smtClean="0"/>
              <a:t>asháninka</a:t>
            </a:r>
            <a:r>
              <a:rPr lang="es-MX" sz="1400" dirty="0" smtClean="0"/>
              <a:t> y unos cinco millares más entre todas las otras lenguas peruanas.</a:t>
            </a:r>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endParaRPr lang="es-MX" sz="1400" dirty="0" smtClean="0"/>
          </a:p>
          <a:p>
            <a:pPr algn="just"/>
            <a:r>
              <a:rPr lang="es-MX" dirty="0" smtClean="0"/>
              <a:t> </a:t>
            </a:r>
          </a:p>
          <a:p>
            <a:endParaRPr lang="es-MX" dirty="0"/>
          </a:p>
        </p:txBody>
      </p:sp>
      <p:pic>
        <p:nvPicPr>
          <p:cNvPr id="1026" name="Picture 2" descr="C:\Users\asalazarl\AppData\Local\Microsoft\Windows\Temporary Internet Files\Content.Outlook\ZKBBSHYR\VENTANILLA QUECHUA.jpg"/>
          <p:cNvPicPr>
            <a:picLocks noChangeAspect="1" noChangeArrowheads="1"/>
          </p:cNvPicPr>
          <p:nvPr/>
        </p:nvPicPr>
        <p:blipFill>
          <a:blip r:embed="rId2" cstate="print"/>
          <a:srcRect/>
          <a:stretch>
            <a:fillRect/>
          </a:stretch>
        </p:blipFill>
        <p:spPr bwMode="auto">
          <a:xfrm>
            <a:off x="2555776" y="3429000"/>
            <a:ext cx="4067485" cy="271244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Proceso de implementación del nuevo Sistema de Trámite Documentario – 0 PAPEL (I y II Fase culminada)</a:t>
            </a:r>
            <a:endParaRPr lang="es-MX" sz="2800" dirty="0"/>
          </a:p>
        </p:txBody>
      </p:sp>
      <p:pic>
        <p:nvPicPr>
          <p:cNvPr id="4" name="3 Marcador de contenido" descr="cid:56695EF0-AC43-4315-A8FC-437A1C9AECCE"/>
          <p:cNvPicPr>
            <a:picLocks noGrp="1"/>
          </p:cNvPicPr>
          <p:nvPr>
            <p:ph idx="1"/>
          </p:nvPr>
        </p:nvPicPr>
        <p:blipFill>
          <a:blip r:embed="rId2" r:link="rId3" cstate="print"/>
          <a:srcRect/>
          <a:stretch>
            <a:fillRect/>
          </a:stretch>
        </p:blipFill>
        <p:spPr bwMode="auto">
          <a:xfrm>
            <a:off x="755576" y="2204864"/>
            <a:ext cx="7488832" cy="388987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CONCURSO INTERNO</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136904" cy="364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40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Concurso Interno Buenas Prácticas</a:t>
            </a:r>
            <a:endParaRPr lang="es-ES" dirty="0"/>
          </a:p>
        </p:txBody>
      </p:sp>
      <p:sp>
        <p:nvSpPr>
          <p:cNvPr id="3" name="2 Marcador de contenido"/>
          <p:cNvSpPr>
            <a:spLocks noGrp="1"/>
          </p:cNvSpPr>
          <p:nvPr>
            <p:ph idx="1"/>
          </p:nvPr>
        </p:nvSpPr>
        <p:spPr/>
        <p:txBody>
          <a:bodyPr/>
          <a:lstStyle/>
          <a:p>
            <a:r>
              <a:rPr lang="es-ES" sz="1800" dirty="0" smtClean="0"/>
              <a:t>El </a:t>
            </a:r>
            <a:r>
              <a:rPr lang="es-ES" sz="1800" dirty="0"/>
              <a:t>Ministerio de Cultura busca incentivar la creatividad, compromiso y gestión eficiente en las Direcciones Desconcentradas de Cultura; premiar su dinamismo e involucramiento para obtener resultados en la gestión; y compartir las buenas prácticas para su optimización, consolidación y </a:t>
            </a:r>
            <a:r>
              <a:rPr lang="es-ES" sz="1800" dirty="0" smtClean="0"/>
              <a:t>réplica. Las </a:t>
            </a:r>
            <a:r>
              <a:rPr lang="es-ES" sz="1800" dirty="0"/>
              <a:t>categorías </a:t>
            </a:r>
            <a:r>
              <a:rPr lang="es-ES" sz="1800" dirty="0" smtClean="0"/>
              <a:t>son</a:t>
            </a:r>
            <a:r>
              <a:rPr lang="es-ES" sz="1800" dirty="0"/>
              <a:t>:</a:t>
            </a:r>
          </a:p>
          <a:p>
            <a:r>
              <a:rPr lang="es-ES" sz="1800" dirty="0"/>
              <a:t> </a:t>
            </a:r>
            <a:r>
              <a:rPr lang="es-ES" sz="1800" dirty="0" smtClean="0"/>
              <a:t>Participación </a:t>
            </a:r>
            <a:r>
              <a:rPr lang="es-ES" sz="1800" dirty="0"/>
              <a:t>Ciudadana y defensa del patrimonio.</a:t>
            </a:r>
          </a:p>
          <a:p>
            <a:r>
              <a:rPr lang="es-ES" sz="1800" dirty="0"/>
              <a:t>Cooperación público – privada (auspicios).</a:t>
            </a:r>
          </a:p>
          <a:p>
            <a:r>
              <a:rPr lang="es-ES" sz="1800" dirty="0"/>
              <a:t>Servicio de atención al ciudadano</a:t>
            </a:r>
          </a:p>
          <a:p>
            <a:r>
              <a:rPr lang="es-ES" sz="1800" dirty="0"/>
              <a:t>Promoción de la cultura e identidad</a:t>
            </a:r>
          </a:p>
          <a:p>
            <a:r>
              <a:rPr lang="es-ES" sz="1800" dirty="0"/>
              <a:t> </a:t>
            </a:r>
            <a:r>
              <a:rPr lang="es-ES" sz="1800" dirty="0" smtClean="0"/>
              <a:t>Las </a:t>
            </a:r>
            <a:r>
              <a:rPr lang="es-ES" sz="1800" dirty="0"/>
              <a:t>postulaciones podrán presentarse </a:t>
            </a:r>
            <a:r>
              <a:rPr lang="es-ES" sz="1800" b="1" dirty="0"/>
              <a:t>hasta el 23 de octubre de 2015</a:t>
            </a:r>
            <a:r>
              <a:rPr lang="es-ES" sz="1800" dirty="0"/>
              <a:t>, en la sede central del Ministerio de Cultura. </a:t>
            </a:r>
            <a:r>
              <a:rPr lang="es-ES" sz="1800" dirty="0" smtClean="0"/>
              <a:t>Consultas </a:t>
            </a:r>
            <a:r>
              <a:rPr lang="es-ES" sz="1800" dirty="0"/>
              <a:t>Ana María Salazar Laguna – Jefa de la Oficina de Atención al Ciudadano y Gestión Documentaria, al correo </a:t>
            </a:r>
            <a:r>
              <a:rPr lang="es-ES" sz="1800" b="1" dirty="0">
                <a:hlinkClick r:id="rId2"/>
              </a:rPr>
              <a:t>asalazarl@cultura.gob.pe</a:t>
            </a:r>
            <a:r>
              <a:rPr lang="es-ES" sz="1800" dirty="0"/>
              <a:t> o al teléfono 618 9393 anexo 2205.</a:t>
            </a:r>
          </a:p>
          <a:p>
            <a:endParaRPr lang="es-ES" dirty="0"/>
          </a:p>
        </p:txBody>
      </p:sp>
    </p:spTree>
    <p:extLst>
      <p:ext uri="{BB962C8B-B14F-4D97-AF65-F5344CB8AC3E}">
        <p14:creationId xmlns:p14="http://schemas.microsoft.com/office/powerpoint/2010/main" val="32049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RECEPCIÓN DE EXPEDIENTES POR MESA DE PARTES</a:t>
            </a:r>
            <a:endParaRPr lang="es-PE" sz="3200" dirty="0"/>
          </a:p>
        </p:txBody>
      </p:sp>
      <p:sp>
        <p:nvSpPr>
          <p:cNvPr id="3" name="2 Marcador de contenido"/>
          <p:cNvSpPr>
            <a:spLocks noGrp="1"/>
          </p:cNvSpPr>
          <p:nvPr>
            <p:ph idx="1"/>
          </p:nvPr>
        </p:nvSpPr>
        <p:spPr/>
        <p:txBody>
          <a:bodyPr/>
          <a:lstStyle/>
          <a:p>
            <a:pPr lvl="0" algn="just"/>
            <a:r>
              <a:rPr lang="es-ES" sz="1400" dirty="0" smtClean="0"/>
              <a:t>El personal de Mesa de Partes al momento de recibir un documento debe verificar el cumplimiento de los requisitos Mesa de Partes en el artículo 113° de la Ley Nro. 27444 – Ley del Procedimiento Administrativo General y los establecidos en el TUPA para cada procedimiento o servicio. </a:t>
            </a:r>
          </a:p>
          <a:p>
            <a:pPr lvl="0" algn="just"/>
            <a:r>
              <a:rPr lang="es-ES" sz="1400" b="1" dirty="0" smtClean="0"/>
              <a:t>Se encuentra prohibido exigir algún requisito adicional a los señalados, caso contrario se incurre en responsabilidad administrativa (artículo 38.8 de la Ley Nro. 27444. modificado por la Ley Nro. 30230).</a:t>
            </a:r>
          </a:p>
          <a:p>
            <a:pPr lvl="0" algn="just"/>
            <a:r>
              <a:rPr lang="es-ES" sz="1400" b="1" dirty="0" smtClean="0"/>
              <a:t>Artículo 113°.-</a:t>
            </a:r>
          </a:p>
          <a:p>
            <a:pPr lvl="0" algn="just">
              <a:buNone/>
            </a:pPr>
            <a:r>
              <a:rPr lang="es-ES_tradnl" sz="1200" dirty="0" smtClean="0"/>
              <a:t>	1. Nombres y apellidos completos, domicilio y número de DNI o carné de extranjería del administrado, y en su caso, la calidad de representante y de la persona a quien representa.</a:t>
            </a:r>
          </a:p>
          <a:p>
            <a:pPr lvl="0" algn="just">
              <a:buNone/>
            </a:pPr>
            <a:r>
              <a:rPr lang="es-ES_tradnl" sz="1200" dirty="0" smtClean="0"/>
              <a:t>	2. La expresión concreta de lo pedido, los fundamentos de hecho que lo apoye y, cuando le sea posible, los de derecho.</a:t>
            </a:r>
          </a:p>
          <a:p>
            <a:pPr lvl="0" algn="just">
              <a:buNone/>
            </a:pPr>
            <a:r>
              <a:rPr lang="es-ES_tradnl" sz="1200" dirty="0" smtClean="0"/>
              <a:t>	3. Lugar, fecha, </a:t>
            </a:r>
            <a:r>
              <a:rPr lang="es-ES_tradnl" sz="1200" b="1" dirty="0" smtClean="0"/>
              <a:t>firma</a:t>
            </a:r>
            <a:r>
              <a:rPr lang="es-ES_tradnl" sz="1200" dirty="0" smtClean="0"/>
              <a:t> o huella digital, en caso de no saber firmar o estar impedido.</a:t>
            </a:r>
          </a:p>
          <a:p>
            <a:pPr lvl="0" algn="just">
              <a:buNone/>
            </a:pPr>
            <a:r>
              <a:rPr lang="es-ES_tradnl" sz="1200" dirty="0" smtClean="0"/>
              <a:t>	</a:t>
            </a:r>
            <a:endParaRPr lang="es-ES" sz="14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Artículo 113º de la Ley Nro. 27444</a:t>
            </a:r>
            <a:endParaRPr lang="es-PE" dirty="0"/>
          </a:p>
        </p:txBody>
      </p:sp>
      <p:sp>
        <p:nvSpPr>
          <p:cNvPr id="3" name="Marcador de contenido 2"/>
          <p:cNvSpPr>
            <a:spLocks noGrp="1"/>
          </p:cNvSpPr>
          <p:nvPr>
            <p:ph idx="1"/>
          </p:nvPr>
        </p:nvSpPr>
        <p:spPr/>
        <p:txBody>
          <a:bodyPr/>
          <a:lstStyle/>
          <a:p>
            <a:pPr lvl="0" algn="just">
              <a:buNone/>
            </a:pPr>
            <a:r>
              <a:rPr lang="es-ES_tradnl" sz="1400" dirty="0" smtClean="0"/>
              <a:t>	4</a:t>
            </a:r>
            <a:r>
              <a:rPr lang="es-ES_tradnl" sz="1400" dirty="0"/>
              <a:t>. La indicación del órgano, la entidad, o la autoridad a la cual es dirigida, entendiéndose por tal, en lo posible, a la autoridad de grado más cercano al usuario, según la jerarquía, con competencia para conocerlo y resolverlo.</a:t>
            </a:r>
          </a:p>
          <a:p>
            <a:pPr lvl="0" algn="just">
              <a:buNone/>
            </a:pPr>
            <a:r>
              <a:rPr lang="es-ES_tradnl" sz="1400" dirty="0"/>
              <a:t>	5. La dirección del lugar donde se desea recibir las notificaciones del procedimiento, cuando sea diferente al domicilio real expuesto en virtud del numeral 1. Este señalamiento de domicilio surte sus efectos desde su indicación y es presumido subsistente, mientras no sea comunicado expresamente su cambio.</a:t>
            </a:r>
          </a:p>
          <a:p>
            <a:pPr lvl="0" algn="just">
              <a:buNone/>
            </a:pPr>
            <a:r>
              <a:rPr lang="es-ES_tradnl" sz="1400" dirty="0"/>
              <a:t>	6. La relación de los documentos y anexos que acompaña, indicados en el TUPA.</a:t>
            </a:r>
          </a:p>
          <a:p>
            <a:pPr lvl="0" algn="just">
              <a:buNone/>
            </a:pPr>
            <a:r>
              <a:rPr lang="es-ES_tradnl" sz="1400" dirty="0"/>
              <a:t>	7. La identificación del expediente de la materia, tratándose de procedimientos ya iniciados</a:t>
            </a:r>
            <a:endParaRPr lang="es-ES" sz="1400" b="1" dirty="0"/>
          </a:p>
          <a:p>
            <a:pPr lvl="0" algn="just"/>
            <a:endParaRPr lang="es-ES" sz="3600" b="1" dirty="0"/>
          </a:p>
          <a:p>
            <a:endParaRPr lang="es-PE" dirty="0"/>
          </a:p>
        </p:txBody>
      </p:sp>
    </p:spTree>
    <p:extLst>
      <p:ext uri="{BB962C8B-B14F-4D97-AF65-F5344CB8AC3E}">
        <p14:creationId xmlns:p14="http://schemas.microsoft.com/office/powerpoint/2010/main" val="363509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sz="3200" dirty="0" smtClean="0"/>
              <a:t>PAUTAS PARA EL PERSONAL DE MESA DE PARTES</a:t>
            </a:r>
            <a:endParaRPr lang="es-PE" sz="3200" dirty="0"/>
          </a:p>
        </p:txBody>
      </p:sp>
      <p:sp>
        <p:nvSpPr>
          <p:cNvPr id="3" name="2 Marcador de contenido"/>
          <p:cNvSpPr>
            <a:spLocks noGrp="1"/>
          </p:cNvSpPr>
          <p:nvPr>
            <p:ph idx="1"/>
          </p:nvPr>
        </p:nvSpPr>
        <p:spPr/>
        <p:txBody>
          <a:bodyPr/>
          <a:lstStyle/>
          <a:p>
            <a:pPr algn="just"/>
            <a:r>
              <a:rPr lang="es-ES" sz="1400" dirty="0" smtClean="0">
                <a:latin typeface="+mj-lt"/>
              </a:rPr>
              <a:t>Mesa de Partes tiene el deber de orientar al usuario respecto al procedimiento más idóneo para atender su requerimiento; sin embargo en caso insistiera el administrado en presentar alguna solicitud mal planteada, no se puede oponer a su recepción.</a:t>
            </a:r>
          </a:p>
          <a:p>
            <a:pPr algn="just"/>
            <a:r>
              <a:rPr lang="es-ES" sz="1400" b="1" dirty="0" smtClean="0">
                <a:latin typeface="+mj-lt"/>
                <a:cs typeface="Arial" pitchFamily="34" charset="0"/>
              </a:rPr>
              <a:t>Exigencia de vigencia de poder</a:t>
            </a:r>
            <a:r>
              <a:rPr lang="es-ES" sz="1400" dirty="0" smtClean="0">
                <a:latin typeface="+mj-lt"/>
                <a:cs typeface="Arial" pitchFamily="34" charset="0"/>
              </a:rPr>
              <a:t>: Para los casos de solicitudes presentadas por Personas Jurídicas, aun cuando no se encuentre en el TUPA, se deberá adjuntar la respectiva vigencia de poder, en concordancia con la Ley Nro. 27444. Asimismo, en virtud del Principio de Veracidad el administrado podrá presentar dicha documentación sin importar la antigüedad que ésta tenga, salvo en los procedimientos que estipulen expresamente una antigüedad máxima.</a:t>
            </a:r>
          </a:p>
          <a:p>
            <a:pPr algn="just"/>
            <a:r>
              <a:rPr lang="es-ES" sz="1400" dirty="0" smtClean="0">
                <a:latin typeface="+mj-lt"/>
                <a:cs typeface="Arial" pitchFamily="34" charset="0"/>
              </a:rPr>
              <a:t>Se presume la veracidad de toda la documentación presentada por los administrados. </a:t>
            </a:r>
            <a:endParaRPr lang="es-MX" sz="1400" dirty="0" smtClean="0">
              <a:latin typeface="+mj-lt"/>
              <a:cs typeface="Arial" pitchFamily="34" charset="0"/>
            </a:endParaRPr>
          </a:p>
          <a:p>
            <a:pPr algn="just"/>
            <a:r>
              <a:rPr lang="es-ES" sz="1400" dirty="0" smtClean="0">
                <a:latin typeface="+mj-lt"/>
                <a:cs typeface="Arial" pitchFamily="34" charset="0"/>
              </a:rPr>
              <a:t>Solo en los casos en los que el TUPA establezca un plazo máximo de antigüedad para la documentación a presentarse (Certificados, Vigencias, Declaraciones, Contratos, Planos, etc.) éste será exigible al administrado, pudiendo ser materia de observación. Caso contrario, Mesa de Partes deberá aceptar la documentación presentada. </a:t>
            </a:r>
          </a:p>
          <a:p>
            <a:pPr algn="just"/>
            <a:r>
              <a:rPr lang="es-ES" sz="1400" dirty="0" smtClean="0">
                <a:latin typeface="+mj-lt"/>
                <a:cs typeface="Arial" pitchFamily="34" charset="0"/>
              </a:rPr>
              <a:t>No obstante, ello no impide que </a:t>
            </a:r>
            <a:r>
              <a:rPr lang="es-ES" sz="1400" b="1" dirty="0" smtClean="0">
                <a:latin typeface="+mj-lt"/>
                <a:cs typeface="Arial" pitchFamily="34" charset="0"/>
              </a:rPr>
              <a:t>los Órganos de Línea puedan solicitar documentación actualizada con la finalidad de “mejor resolver”, </a:t>
            </a:r>
            <a:r>
              <a:rPr lang="es-ES" sz="1400" dirty="0" smtClean="0">
                <a:latin typeface="+mj-lt"/>
                <a:cs typeface="Arial" pitchFamily="34" charset="0"/>
              </a:rPr>
              <a:t>NO podrán exigirla a los administrados y en caso el administrado no los presente, deberá resolver con lo que obra en el expediente.</a:t>
            </a:r>
            <a:endParaRPr lang="es-MX" sz="1400" dirty="0" smtClean="0">
              <a:latin typeface="+mj-lt"/>
              <a:cs typeface="Arial" pitchFamily="34" charset="0"/>
            </a:endParaRPr>
          </a:p>
          <a:p>
            <a:pPr algn="just"/>
            <a:endParaRPr lang="es-ES" sz="1800" dirty="0" smtClean="0"/>
          </a:p>
          <a:p>
            <a:pPr algn="just"/>
            <a:endParaRPr lang="es-ES" sz="1800" dirty="0" smtClean="0"/>
          </a:p>
          <a:p>
            <a:pPr lvl="0" algn="just">
              <a:buNone/>
            </a:pPr>
            <a:r>
              <a:rPr lang="es-ES" sz="1800" dirty="0" smtClean="0"/>
              <a:t>	</a:t>
            </a:r>
            <a:endParaRPr lang="es-P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dirty="0" smtClean="0"/>
              <a:t>CONSTANCIAS DE PAGO ANTE LA PROPIA ENTIDAD</a:t>
            </a:r>
            <a:endParaRPr lang="es-MX" sz="3200" dirty="0"/>
          </a:p>
        </p:txBody>
      </p:sp>
      <p:sp>
        <p:nvSpPr>
          <p:cNvPr id="3" name="2 Marcador de contenido"/>
          <p:cNvSpPr>
            <a:spLocks noGrp="1"/>
          </p:cNvSpPr>
          <p:nvPr>
            <p:ph idx="1"/>
          </p:nvPr>
        </p:nvSpPr>
        <p:spPr/>
        <p:txBody>
          <a:bodyPr/>
          <a:lstStyle/>
          <a:p>
            <a:pPr algn="just"/>
            <a:r>
              <a:rPr lang="es-ES" sz="1400" dirty="0" smtClean="0"/>
              <a:t>Existen dos supuestos a considerar para este caso en particular, el Artículo 40.1.8. de la Ley del Procedimiento Administrativo General señala que para iniciar algún trámite, la Entidad queda prohibida de solicitar: </a:t>
            </a:r>
            <a:r>
              <a:rPr lang="es-ES" sz="1400" i="1" dirty="0" smtClean="0"/>
              <a:t>“Constancia de pago realizado </a:t>
            </a:r>
            <a:r>
              <a:rPr lang="es-ES" sz="1400" b="1" i="1" u="sng" dirty="0" smtClean="0"/>
              <a:t>ante la propia Entidad</a:t>
            </a:r>
            <a:r>
              <a:rPr lang="es-ES" sz="1400" b="1" i="1" dirty="0" smtClean="0"/>
              <a:t> </a:t>
            </a:r>
            <a:r>
              <a:rPr lang="es-ES" sz="1400" i="1" dirty="0" smtClean="0"/>
              <a:t>por algún trámite, en cuyo caso el administrado sólo queda obligado a informar en su escrito el día de pago y numero de constancia de pago, correspondiendo a la administración la verificación inmediata.”</a:t>
            </a:r>
            <a:endParaRPr lang="es-MX" sz="1400" dirty="0" smtClean="0"/>
          </a:p>
          <a:p>
            <a:pPr lvl="0" algn="just"/>
            <a:r>
              <a:rPr lang="es-ES" sz="1400" b="1" dirty="0" smtClean="0"/>
              <a:t>1º Pago realizado ante el mismo Ministerio de Cultura</a:t>
            </a:r>
            <a:r>
              <a:rPr lang="es-ES" sz="1400" dirty="0" smtClean="0"/>
              <a:t>, Mesa de Partes no podrá observar la solicitud ya que el administrado no está en el deber de adjuntar el comprobante, solo quedando obligado a indicar la fecha y número de constancia de pago.</a:t>
            </a:r>
            <a:endParaRPr lang="es-MX" sz="1400" dirty="0" smtClean="0"/>
          </a:p>
          <a:p>
            <a:pPr lvl="0" algn="just"/>
            <a:r>
              <a:rPr lang="es-ES" sz="1400" b="1" dirty="0" smtClean="0"/>
              <a:t>2º Pago realizado ante otra Entidad</a:t>
            </a:r>
            <a:r>
              <a:rPr lang="es-ES" sz="1400" dirty="0" smtClean="0"/>
              <a:t>, (Ejemplo: Depósito a la cuenta de Ministerio de Cultura al Banco de la Nación), Mesa de Partes si está en la facultad de exigir se adjunte el comprobante y de no ser así observarlo y otorgar plazo para su subsanación. Igualmente en caso que el administrado no indique en su solicitud la fecha y número de constancia de pago, se podrá observar la solicitud o instar a que señale los datos pertinentes.</a:t>
            </a:r>
            <a:endParaRPr lang="es-MX" sz="1400" dirty="0" smtClean="0"/>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OBSERVACIONES A DOCUMENTACIÓN PRESENTADA (artículo 125º de la Ley Nº 27444)</a:t>
            </a:r>
            <a:endParaRPr lang="es-PE" sz="3200" dirty="0"/>
          </a:p>
        </p:txBody>
      </p:sp>
      <p:sp>
        <p:nvSpPr>
          <p:cNvPr id="3" name="2 Marcador de contenido"/>
          <p:cNvSpPr>
            <a:spLocks noGrp="1"/>
          </p:cNvSpPr>
          <p:nvPr>
            <p:ph idx="1"/>
          </p:nvPr>
        </p:nvSpPr>
        <p:spPr/>
        <p:txBody>
          <a:bodyPr/>
          <a:lstStyle/>
          <a:p>
            <a:pPr algn="just"/>
            <a:r>
              <a:rPr lang="es-ES" sz="1400" dirty="0" smtClean="0"/>
              <a:t>En las </a:t>
            </a:r>
            <a:r>
              <a:rPr lang="es-ES" sz="1400" dirty="0" err="1" smtClean="0"/>
              <a:t>DDCs</a:t>
            </a:r>
            <a:r>
              <a:rPr lang="es-ES" sz="1400" dirty="0" smtClean="0"/>
              <a:t> el registro se realiza en forma manual, a través de un “cuaderno de registro”, “cuaderno de cargo”, “tabla Excel” o cualquier otro medio que deje constancia de la fecha y hora de recepción, y posterior entrega a la dependencia correspondiente. Para constatar la derivación a las áreas correspondientes, éstas colocarán un sello de recepción (</a:t>
            </a:r>
            <a:r>
              <a:rPr lang="es-ES" sz="1400" u="sng" dirty="0" smtClean="0"/>
              <a:t>el cual debe indicar el nombre de la Dirección u Oficina</a:t>
            </a:r>
            <a:r>
              <a:rPr lang="es-ES" sz="1400" dirty="0" smtClean="0"/>
              <a:t>), consignándose número de registro, fecha, hora y firma de la persona que recibió el documento. </a:t>
            </a:r>
            <a:endParaRPr lang="es-MX" sz="1400" dirty="0" smtClean="0"/>
          </a:p>
          <a:p>
            <a:pPr algn="just"/>
            <a:r>
              <a:rPr lang="es-ES" sz="1400" dirty="0" smtClean="0">
                <a:cs typeface="Arial" pitchFamily="34" charset="0"/>
              </a:rPr>
              <a:t>En un solo acto, </a:t>
            </a:r>
            <a:r>
              <a:rPr lang="es-ES" sz="1400" b="1" dirty="0" smtClean="0">
                <a:cs typeface="Arial" pitchFamily="34" charset="0"/>
              </a:rPr>
              <a:t>Mesa de Partes</a:t>
            </a:r>
            <a:r>
              <a:rPr lang="es-ES" sz="1400" dirty="0" smtClean="0">
                <a:cs typeface="Arial" pitchFamily="34" charset="0"/>
              </a:rPr>
              <a:t> observará los requisitos de forma de las solicitudes presentadas </a:t>
            </a:r>
            <a:r>
              <a:rPr lang="es-ES" sz="1400" u="sng" dirty="0" smtClean="0">
                <a:cs typeface="Arial" pitchFamily="34" charset="0"/>
              </a:rPr>
              <a:t>(primer filtro) </a:t>
            </a:r>
            <a:r>
              <a:rPr lang="es-ES" sz="1400" dirty="0" smtClean="0"/>
              <a:t>invitando al administrado a subsanarlas dentro de </a:t>
            </a:r>
            <a:r>
              <a:rPr lang="es-ES" sz="1400" b="1" dirty="0" smtClean="0"/>
              <a:t>un plazo máximo de  DOS días hábiles</a:t>
            </a:r>
            <a:r>
              <a:rPr lang="es-ES" sz="1400" dirty="0" smtClean="0">
                <a:cs typeface="Arial" pitchFamily="34" charset="0"/>
              </a:rPr>
              <a:t>; mientras que los </a:t>
            </a:r>
            <a:r>
              <a:rPr lang="es-ES" sz="1400" b="1" dirty="0" smtClean="0">
                <a:cs typeface="Arial" pitchFamily="34" charset="0"/>
              </a:rPr>
              <a:t>Órganos de línea</a:t>
            </a:r>
            <a:r>
              <a:rPr lang="es-ES" sz="1400" dirty="0" smtClean="0">
                <a:cs typeface="Arial" pitchFamily="34" charset="0"/>
              </a:rPr>
              <a:t> tendrán también la facultad de observar los requisitos de forma y fondo en una segunda y ÚNICA oportunidad  </a:t>
            </a:r>
            <a:r>
              <a:rPr lang="es-ES" sz="1400" u="sng" dirty="0" smtClean="0">
                <a:cs typeface="Arial" pitchFamily="34" charset="0"/>
              </a:rPr>
              <a:t>(segundo filtro)</a:t>
            </a:r>
            <a:r>
              <a:rPr lang="es-ES" sz="1400" dirty="0" smtClean="0"/>
              <a:t>, </a:t>
            </a:r>
            <a:endParaRPr lang="es-ES" sz="1400" b="1" dirty="0" smtClean="0"/>
          </a:p>
          <a:p>
            <a:pPr algn="just"/>
            <a:r>
              <a:rPr lang="es-ES" sz="1400" dirty="0" smtClean="0"/>
              <a:t>En ningún caso, la entidad podrá realizar nuevas observaciones invocando la facultad señalada en el presente párrafo. El incumplimiento de esta obligación constituye una falta administrativa sancionable de conformidad con lo dispuesto en el artículo 239° de la Ley Nro. 27444  y además constituye una barrera burocrática ilegal (artículo modificado por la Ley Nro. 30230). </a:t>
            </a:r>
          </a:p>
          <a:p>
            <a:pPr algn="just"/>
            <a:r>
              <a:rPr lang="es-ES" sz="1400" dirty="0" smtClean="0"/>
              <a:t>La observación debe anotarse bajo firma del receptor en la solicitud y en la copia, que conservará el administrado , con las alegaciones respectivas si las hubiere, indicando que, si así no lo hiciera, </a:t>
            </a:r>
            <a:r>
              <a:rPr lang="es-ES" sz="1400" b="1" dirty="0" smtClean="0"/>
              <a:t>se tendrá por no presentada su solicitud.</a:t>
            </a:r>
          </a:p>
          <a:p>
            <a:pPr algn="just"/>
            <a:endParaRPr lang="es-ES" sz="16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MODELO DE SELLO OTORGANDO 2 DÍAS HÁBILES PARA SUBSANACIÓN</a:t>
            </a:r>
            <a:endParaRPr lang="es-PE"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64904"/>
            <a:ext cx="4713041" cy="30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FOLIACIÓN DE DOCUMENTOS</a:t>
            </a:r>
            <a:endParaRPr lang="es-PE" sz="3200" dirty="0"/>
          </a:p>
        </p:txBody>
      </p:sp>
      <p:sp>
        <p:nvSpPr>
          <p:cNvPr id="3" name="2 Marcador de contenido"/>
          <p:cNvSpPr>
            <a:spLocks noGrp="1"/>
          </p:cNvSpPr>
          <p:nvPr>
            <p:ph idx="1"/>
          </p:nvPr>
        </p:nvSpPr>
        <p:spPr/>
        <p:txBody>
          <a:bodyPr/>
          <a:lstStyle/>
          <a:p>
            <a:pPr algn="just"/>
            <a:r>
              <a:rPr lang="es-ES" sz="1400" dirty="0" smtClean="0"/>
              <a:t>Los documentos deben foliarse, manteniéndose así durante su tramitación (artículo 152º de la Ley Nº 27444, Directiva Nº 001-2015-SG/MC y su Guía Práctica, las cuales señalan también los documentos exceptuados de foliación.</a:t>
            </a:r>
          </a:p>
          <a:p>
            <a:pPr algn="just"/>
            <a:endParaRPr lang="es-ES" sz="1400" dirty="0" smtClean="0"/>
          </a:p>
          <a:p>
            <a:pPr algn="just"/>
            <a:endParaRPr lang="es-MX" sz="1400" dirty="0" smtClean="0"/>
          </a:p>
          <a:p>
            <a:pPr algn="just"/>
            <a:endParaRPr lang="es-ES" sz="1400" dirty="0" smtClean="0"/>
          </a:p>
          <a:p>
            <a:pPr algn="just"/>
            <a:endParaRPr lang="es-ES" sz="1400" dirty="0" smtClean="0"/>
          </a:p>
          <a:p>
            <a:pPr algn="just"/>
            <a:r>
              <a:rPr lang="es-ES" sz="1400" dirty="0" smtClean="0"/>
              <a:t>El Registrador de Mesa de Partes de cada Sede es el encargado de efectuar la foliación de la documentación presentada, realizándola en forma ascendente y haciendo uso del sello estandarizado. Esta tarea es únicamente de las Unidades de Recepción Documental; no debiendo el administrado foliar la documentación que desea presentar. </a:t>
            </a:r>
            <a:endParaRPr lang="es-MX" sz="1400" dirty="0" smtClean="0"/>
          </a:p>
          <a:p>
            <a:pPr algn="just"/>
            <a:r>
              <a:rPr lang="es-ES" sz="1400" dirty="0" smtClean="0"/>
              <a:t>Asimismo, cada Dirección u Oficina continuará la foliación en forma ascendente, correlativa y ordenada, según las actuaciones que ésta realice.</a:t>
            </a:r>
            <a:endParaRPr lang="es-MX" sz="1400" dirty="0" smtClean="0"/>
          </a:p>
          <a:p>
            <a:pPr algn="just"/>
            <a:r>
              <a:rPr lang="es-ES" sz="1400" dirty="0" smtClean="0"/>
              <a:t>Solo puede organizarse un expediente para la solución de un mismo caso, para mantener reunidas todas las actuaciones para resolver (art. 150º de la Ley Nº 27444).</a:t>
            </a:r>
          </a:p>
          <a:p>
            <a:pPr algn="just"/>
            <a:endParaRPr lang="es-MX" sz="2000" dirty="0" smtClean="0"/>
          </a:p>
          <a:p>
            <a:pPr algn="just"/>
            <a:endParaRPr lang="es-ES" sz="2000" dirty="0" smtClean="0"/>
          </a:p>
          <a:p>
            <a:endParaRPr lang="es-PE"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996952"/>
            <a:ext cx="2914650" cy="1009650"/>
          </a:xfrm>
          <a:prstGeom prst="rect">
            <a:avLst/>
          </a:prstGeom>
          <a:noFill/>
          <a:ln>
            <a:noFill/>
          </a:ln>
        </p:spPr>
      </p:pic>
    </p:spTree>
  </p:cSld>
  <p:clrMapOvr>
    <a:masterClrMapping/>
  </p:clrMapOvr>
</p:sld>
</file>

<file path=ppt/theme/theme1.xml><?xml version="1.0" encoding="utf-8"?>
<a:theme xmlns:a="http://schemas.openxmlformats.org/drawingml/2006/main" name="Minister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Ministerio</Template>
  <TotalTime>3112</TotalTime>
  <Words>2051</Words>
  <Application>Microsoft Office PowerPoint</Application>
  <PresentationFormat>Presentación en pantalla (4:3)</PresentationFormat>
  <Paragraphs>119</Paragraphs>
  <Slides>23</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Ministerio</vt:lpstr>
      <vt:lpstr>Capacitación  en Atención al Ciudadano a las Direcciones Desconcentradas de Cultura OACGD</vt:lpstr>
      <vt:lpstr>MESA DE PARTES – MINISTERIO DE CULTURA</vt:lpstr>
      <vt:lpstr>RECEPCIÓN DE EXPEDIENTES POR MESA DE PARTES</vt:lpstr>
      <vt:lpstr>Artículo 113º de la Ley Nro. 27444</vt:lpstr>
      <vt:lpstr>PAUTAS PARA EL PERSONAL DE MESA DE PARTES</vt:lpstr>
      <vt:lpstr>CONSTANCIAS DE PAGO ANTE LA PROPIA ENTIDAD</vt:lpstr>
      <vt:lpstr>OBSERVACIONES A DOCUMENTACIÓN PRESENTADA (artículo 125º de la Ley Nº 27444)</vt:lpstr>
      <vt:lpstr>MODELO DE SELLO OTORGANDO 2 DÍAS HÁBILES PARA SUBSANACIÓN</vt:lpstr>
      <vt:lpstr>FOLIACIÓN DE DOCUMENTOS</vt:lpstr>
      <vt:lpstr>RECEPCIÓN DE EXPEDIENTES PERTENECIENTES A OTRA DDC (ARTÍCULOS 121º  Y 122º DE LA LEY Nº 27444).</vt:lpstr>
      <vt:lpstr>FORMULARIOS TUPA</vt:lpstr>
      <vt:lpstr>CIUDADANOS AL DÍA – CAD</vt:lpstr>
      <vt:lpstr>MINISTERIO DE CULTURA  </vt:lpstr>
      <vt:lpstr>Manual para mejorar la atención a la Ciudadanía en las entidades de la Administración Pública, con enfoque intercultural y de género. Todo ciudadano, sea que actúe en nombre propio o en virtud de representación, tiene derecho a recibir servicios de calidad al momento de realizar algún trámite o requerir algún servicio del Estado. Esto implica:  Contar con una Administración Pública moderna y transparente. </vt:lpstr>
      <vt:lpstr>Manual para mejorar la atención al ciudadano</vt:lpstr>
      <vt:lpstr>SERVICIOS EN LÍNEA AL CIUDADANO</vt:lpstr>
      <vt:lpstr>SERVICIOS EN LÍNEA AL CIUDADANO</vt:lpstr>
      <vt:lpstr>SERVICIOS EN LÍNEA AL CIUDADANO</vt:lpstr>
      <vt:lpstr>VENTANILLA PARA QUECHUAHABLANTES</vt:lpstr>
      <vt:lpstr>VENTANILLA PARA QUECHUAHABLANTES</vt:lpstr>
      <vt:lpstr>Proceso de implementación del nuevo Sistema de Trámite Documentario – 0 PAPEL (I y II Fase culminada)</vt:lpstr>
      <vt:lpstr>CONCURSO INTERNO</vt:lpstr>
      <vt:lpstr>Concurso Interno Buenas Prácticas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Viceministerio de Patrimonio Cultural e Industrias Culturales</dc:title>
  <dc:creator>Blanca Alva Guerrero</dc:creator>
  <cp:lastModifiedBy>740899502164</cp:lastModifiedBy>
  <cp:revision>189</cp:revision>
  <cp:lastPrinted>2015-10-07T02:42:54Z</cp:lastPrinted>
  <dcterms:created xsi:type="dcterms:W3CDTF">2011-09-22T23:06:45Z</dcterms:created>
  <dcterms:modified xsi:type="dcterms:W3CDTF">2015-10-07T20:16:16Z</dcterms:modified>
</cp:coreProperties>
</file>