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6" r:id="rId1"/>
  </p:sldMasterIdLst>
  <p:sldIdLst>
    <p:sldId id="256" r:id="rId2"/>
    <p:sldId id="257" r:id="rId3"/>
    <p:sldId id="271" r:id="rId4"/>
    <p:sldId id="258" r:id="rId5"/>
    <p:sldId id="259" r:id="rId6"/>
    <p:sldId id="260" r:id="rId7"/>
    <p:sldId id="27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9" r:id="rId16"/>
    <p:sldId id="268" r:id="rId17"/>
    <p:sldId id="278" r:id="rId18"/>
    <p:sldId id="279" r:id="rId19"/>
    <p:sldId id="280" r:id="rId20"/>
    <p:sldId id="273" r:id="rId21"/>
    <p:sldId id="274" r:id="rId22"/>
    <p:sldId id="275" r:id="rId23"/>
    <p:sldId id="272" r:id="rId24"/>
    <p:sldId id="277" r:id="rId25"/>
    <p:sldId id="276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F4F13-C85E-4E9E-AB36-8516E55BF0D2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DB208-CC03-473F-B30C-D7A863DC412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956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F4F13-C85E-4E9E-AB36-8516E55BF0D2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DB208-CC03-473F-B30C-D7A863DC412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30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F4F13-C85E-4E9E-AB36-8516E55BF0D2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DB208-CC03-473F-B30C-D7A863DC412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5861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F4F13-C85E-4E9E-AB36-8516E55BF0D2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DB208-CC03-473F-B30C-D7A863DC4123}" type="slidenum">
              <a:rPr lang="en-US" smtClean="0"/>
              <a:t>‹Nº›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128973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F4F13-C85E-4E9E-AB36-8516E55BF0D2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DB208-CC03-473F-B30C-D7A863DC412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446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F4F13-C85E-4E9E-AB36-8516E55BF0D2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DB208-CC03-473F-B30C-D7A863DC412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045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F4F13-C85E-4E9E-AB36-8516E55BF0D2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DB208-CC03-473F-B30C-D7A863DC412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1856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F4F13-C85E-4E9E-AB36-8516E55BF0D2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DB208-CC03-473F-B30C-D7A863DC412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9366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F4F13-C85E-4E9E-AB36-8516E55BF0D2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DB208-CC03-473F-B30C-D7A863DC412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983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F4F13-C85E-4E9E-AB36-8516E55BF0D2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DB208-CC03-473F-B30C-D7A863DC412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685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F4F13-C85E-4E9E-AB36-8516E55BF0D2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DB208-CC03-473F-B30C-D7A863DC412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832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F4F13-C85E-4E9E-AB36-8516E55BF0D2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DB208-CC03-473F-B30C-D7A863DC412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118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F4F13-C85E-4E9E-AB36-8516E55BF0D2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DB208-CC03-473F-B30C-D7A863DC412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746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F4F13-C85E-4E9E-AB36-8516E55BF0D2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DB208-CC03-473F-B30C-D7A863DC412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009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F4F13-C85E-4E9E-AB36-8516E55BF0D2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DB208-CC03-473F-B30C-D7A863DC412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812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F4F13-C85E-4E9E-AB36-8516E55BF0D2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DB208-CC03-473F-B30C-D7A863DC412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663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F4F13-C85E-4E9E-AB36-8516E55BF0D2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DB208-CC03-473F-B30C-D7A863DC412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78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214F4F13-C85E-4E9E-AB36-8516E55BF0D2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EB2DB208-CC03-473F-B30C-D7A863DC412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11305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  <p:sldLayoutId id="2147484008" r:id="rId12"/>
    <p:sldLayoutId id="2147484009" r:id="rId13"/>
    <p:sldLayoutId id="2147484010" r:id="rId14"/>
    <p:sldLayoutId id="2147484011" r:id="rId15"/>
    <p:sldLayoutId id="2147484012" r:id="rId16"/>
    <p:sldLayoutId id="214748401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transparencia.cultura.gob.pe/sites/default/files/transparencia/2020/05/resoluciones-ministeriales/rm125-2020-mc-anexo.pdf" TargetMode="External"/><Relationship Id="rId2" Type="http://schemas.openxmlformats.org/officeDocument/2006/relationships/hyperlink" Target="http://transparencia.cultura.gob.pe/sites/default/files/transparencia/2020/05/resoluciones-ministeriales/rm125-2020-mc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03829" y="2363334"/>
            <a:ext cx="9001462" cy="2387600"/>
          </a:xfrm>
        </p:spPr>
        <p:txBody>
          <a:bodyPr>
            <a:normAutofit/>
          </a:bodyPr>
          <a:lstStyle/>
          <a:p>
            <a:r>
              <a:rPr lang="es-MX" sz="6000" dirty="0"/>
              <a:t>Plataforma Virtual de Atención a la Ciudadanía</a:t>
            </a:r>
            <a:endParaRPr lang="en-US" sz="60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388" y="1192449"/>
            <a:ext cx="4708073" cy="923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069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MX" dirty="0" smtClean="0"/>
              <a:t>Registrador Mesa de Partes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35" t="10267" r="2078" b="17054"/>
          <a:stretch/>
        </p:blipFill>
        <p:spPr>
          <a:xfrm>
            <a:off x="913795" y="1732449"/>
            <a:ext cx="10367994" cy="43368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Flecha abajo 4"/>
          <p:cNvSpPr/>
          <p:nvPr/>
        </p:nvSpPr>
        <p:spPr>
          <a:xfrm rot="13781035">
            <a:off x="3055329" y="5240660"/>
            <a:ext cx="515884" cy="1101078"/>
          </a:xfrm>
          <a:prstGeom prst="downArrow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echa abajo 5"/>
          <p:cNvSpPr/>
          <p:nvPr/>
        </p:nvSpPr>
        <p:spPr>
          <a:xfrm rot="13781035">
            <a:off x="7470573" y="5240660"/>
            <a:ext cx="515884" cy="1101078"/>
          </a:xfrm>
          <a:prstGeom prst="downArrow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echa abajo 6"/>
          <p:cNvSpPr/>
          <p:nvPr/>
        </p:nvSpPr>
        <p:spPr>
          <a:xfrm rot="13781035">
            <a:off x="516780" y="5103281"/>
            <a:ext cx="515884" cy="1101078"/>
          </a:xfrm>
          <a:prstGeom prst="downArrow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932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3449" t="9910" r="11213" b="7590"/>
          <a:stretch/>
        </p:blipFill>
        <p:spPr>
          <a:xfrm>
            <a:off x="913795" y="629465"/>
            <a:ext cx="10305821" cy="560151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Flecha abajo 4"/>
          <p:cNvSpPr/>
          <p:nvPr/>
        </p:nvSpPr>
        <p:spPr>
          <a:xfrm rot="17976946">
            <a:off x="1261939" y="5184134"/>
            <a:ext cx="515884" cy="1101078"/>
          </a:xfrm>
          <a:prstGeom prst="downArrow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echa abajo 5"/>
          <p:cNvSpPr/>
          <p:nvPr/>
        </p:nvSpPr>
        <p:spPr>
          <a:xfrm rot="17976946">
            <a:off x="8664224" y="1678218"/>
            <a:ext cx="515884" cy="1101078"/>
          </a:xfrm>
          <a:prstGeom prst="downArrow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echa abajo 6"/>
          <p:cNvSpPr/>
          <p:nvPr/>
        </p:nvSpPr>
        <p:spPr>
          <a:xfrm rot="7935436">
            <a:off x="8868876" y="4443985"/>
            <a:ext cx="515884" cy="1101078"/>
          </a:xfrm>
          <a:prstGeom prst="downArrow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echa abajo 7"/>
          <p:cNvSpPr/>
          <p:nvPr/>
        </p:nvSpPr>
        <p:spPr>
          <a:xfrm rot="17976946">
            <a:off x="1531905" y="1866047"/>
            <a:ext cx="515884" cy="1101078"/>
          </a:xfrm>
          <a:prstGeom prst="downArrow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334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MX" dirty="0" smtClean="0"/>
              <a:t>Sistema de Administración SGD </a:t>
            </a:r>
            <a:endParaRPr lang="en-U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36" t="10090" r="471" b="30803"/>
          <a:stretch/>
        </p:blipFill>
        <p:spPr>
          <a:xfrm>
            <a:off x="268177" y="1580050"/>
            <a:ext cx="11644997" cy="389736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Rectángulo 5"/>
          <p:cNvSpPr/>
          <p:nvPr/>
        </p:nvSpPr>
        <p:spPr>
          <a:xfrm>
            <a:off x="522514" y="5708469"/>
            <a:ext cx="3683726" cy="66620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2">
                    <a:lumMod val="25000"/>
                  </a:schemeClr>
                </a:solidFill>
              </a:rPr>
              <a:t>Se habilitará para el personal responsable de Mesa de Partes</a:t>
            </a:r>
            <a:endParaRPr lang="en-US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4248812" y="5708469"/>
            <a:ext cx="3683726" cy="66620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2">
                    <a:lumMod val="25000"/>
                  </a:schemeClr>
                </a:solidFill>
              </a:rPr>
              <a:t>El usuario y contraseña será la misma con la que ingresan al SGD</a:t>
            </a:r>
            <a:endParaRPr lang="en-US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7975110" y="5708468"/>
            <a:ext cx="3683726" cy="66620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2">
                    <a:lumMod val="25000"/>
                  </a:schemeClr>
                </a:solidFill>
              </a:rPr>
              <a:t>Desde este aquí se descargará los documentos para anexar al SGD</a:t>
            </a:r>
            <a:endParaRPr lang="en-US" dirty="0">
              <a:solidFill>
                <a:schemeClr val="tx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765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59857" y="1250840"/>
            <a:ext cx="6872909" cy="578967"/>
          </a:xfrm>
        </p:spPr>
        <p:txBody>
          <a:bodyPr>
            <a:normAutofit fontScale="90000"/>
          </a:bodyPr>
          <a:lstStyle/>
          <a:p>
            <a:pPr algn="l"/>
            <a:r>
              <a:rPr lang="es-MX" dirty="0" smtClean="0"/>
              <a:t>Descargar formulario y anexos</a:t>
            </a:r>
            <a:endParaRPr lang="en-U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36" t="10090" r="2981" b="34910"/>
          <a:stretch/>
        </p:blipFill>
        <p:spPr>
          <a:xfrm>
            <a:off x="559857" y="2119846"/>
            <a:ext cx="11270644" cy="360099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Flecha abajo 4"/>
          <p:cNvSpPr/>
          <p:nvPr/>
        </p:nvSpPr>
        <p:spPr>
          <a:xfrm rot="13842919">
            <a:off x="2398409" y="4726567"/>
            <a:ext cx="515884" cy="1101078"/>
          </a:xfrm>
          <a:prstGeom prst="downArrow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215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0176" t="16875" r="10309" b="6161"/>
          <a:stretch/>
        </p:blipFill>
        <p:spPr>
          <a:xfrm>
            <a:off x="382628" y="365760"/>
            <a:ext cx="7489293" cy="40756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l="15095" t="14197" r="16735" b="49732"/>
          <a:stretch/>
        </p:blipFill>
        <p:spPr>
          <a:xfrm>
            <a:off x="3069771" y="4153988"/>
            <a:ext cx="8869681" cy="263869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94352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2"/>
          <a:srcRect l="3249" t="9374" r="12618" b="7769"/>
          <a:stretch/>
        </p:blipFill>
        <p:spPr>
          <a:xfrm>
            <a:off x="617339" y="483326"/>
            <a:ext cx="10946674" cy="606116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Flecha abajo 8"/>
          <p:cNvSpPr/>
          <p:nvPr/>
        </p:nvSpPr>
        <p:spPr>
          <a:xfrm rot="13842919">
            <a:off x="2058775" y="1878865"/>
            <a:ext cx="515884" cy="1101078"/>
          </a:xfrm>
          <a:prstGeom prst="downArrow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echa abajo 9"/>
          <p:cNvSpPr/>
          <p:nvPr/>
        </p:nvSpPr>
        <p:spPr>
          <a:xfrm rot="13842919">
            <a:off x="4619096" y="1878866"/>
            <a:ext cx="515884" cy="1101078"/>
          </a:xfrm>
          <a:prstGeom prst="downArrow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echa abajo 10"/>
          <p:cNvSpPr/>
          <p:nvPr/>
        </p:nvSpPr>
        <p:spPr>
          <a:xfrm rot="13842919">
            <a:off x="9008215" y="2663048"/>
            <a:ext cx="515884" cy="1101078"/>
          </a:xfrm>
          <a:prstGeom prst="downArrow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lecha abajo 11"/>
          <p:cNvSpPr/>
          <p:nvPr/>
        </p:nvSpPr>
        <p:spPr>
          <a:xfrm rot="18875341">
            <a:off x="1349027" y="5423769"/>
            <a:ext cx="515884" cy="1101078"/>
          </a:xfrm>
          <a:prstGeom prst="downArrow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915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2"/>
          <a:srcRect l="3449" t="9375" r="13120" b="7411"/>
          <a:stretch/>
        </p:blipFill>
        <p:spPr>
          <a:xfrm>
            <a:off x="809897" y="444137"/>
            <a:ext cx="10855234" cy="60872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2" name="Marco 11"/>
          <p:cNvSpPr/>
          <p:nvPr/>
        </p:nvSpPr>
        <p:spPr>
          <a:xfrm>
            <a:off x="9640388" y="2072641"/>
            <a:ext cx="2024743" cy="901337"/>
          </a:xfrm>
          <a:prstGeom prst="fram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Rectángulo redondeado 12"/>
          <p:cNvSpPr/>
          <p:nvPr/>
        </p:nvSpPr>
        <p:spPr>
          <a:xfrm>
            <a:off x="7001691" y="4376057"/>
            <a:ext cx="4493623" cy="1711234"/>
          </a:xfrm>
          <a:prstGeom prst="round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b="1" dirty="0" smtClean="0"/>
              <a:t>Una vez cambiado el estado a REGISTRADO, el expediente ya se encuentra en la bandeja de la Unidad Orgánica destinataria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491826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s-MX" dirty="0" smtClean="0"/>
              <a:t>Observación desde Mesa de Partes por documentos de forma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36" t="10090" r="2981" b="34910"/>
          <a:stretch/>
        </p:blipFill>
        <p:spPr>
          <a:xfrm>
            <a:off x="559857" y="2119846"/>
            <a:ext cx="11270644" cy="360099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Flecha abajo 4"/>
          <p:cNvSpPr/>
          <p:nvPr/>
        </p:nvSpPr>
        <p:spPr>
          <a:xfrm rot="2314067">
            <a:off x="4499227" y="4307395"/>
            <a:ext cx="857414" cy="1093408"/>
          </a:xfrm>
          <a:prstGeom prst="downArrow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5350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8394" t="17657" r="18448" b="19166"/>
          <a:stretch/>
        </p:blipFill>
        <p:spPr>
          <a:xfrm>
            <a:off x="2442755" y="445492"/>
            <a:ext cx="6792685" cy="3820214"/>
          </a:xfrm>
          <a:prstGeom prst="rect">
            <a:avLst/>
          </a:prstGeom>
        </p:spPr>
      </p:pic>
      <p:sp>
        <p:nvSpPr>
          <p:cNvPr id="5" name="Flecha abajo 4"/>
          <p:cNvSpPr/>
          <p:nvPr/>
        </p:nvSpPr>
        <p:spPr>
          <a:xfrm rot="2314067">
            <a:off x="8176048" y="3179574"/>
            <a:ext cx="198431" cy="222673"/>
          </a:xfrm>
          <a:prstGeom prst="downArrow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echa abajo 5"/>
          <p:cNvSpPr/>
          <p:nvPr/>
        </p:nvSpPr>
        <p:spPr>
          <a:xfrm rot="2314067">
            <a:off x="7099178" y="2061026"/>
            <a:ext cx="277411" cy="361087"/>
          </a:xfrm>
          <a:prstGeom prst="downArrow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echa abajo 6"/>
          <p:cNvSpPr/>
          <p:nvPr/>
        </p:nvSpPr>
        <p:spPr>
          <a:xfrm rot="2314067">
            <a:off x="4696618" y="3541837"/>
            <a:ext cx="277411" cy="361087"/>
          </a:xfrm>
          <a:prstGeom prst="downArrow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3"/>
          <a:srcRect l="18810" t="32232" r="18943" b="32768"/>
          <a:stretch/>
        </p:blipFill>
        <p:spPr>
          <a:xfrm>
            <a:off x="2442755" y="4250827"/>
            <a:ext cx="6792685" cy="2147365"/>
          </a:xfrm>
          <a:prstGeom prst="rect">
            <a:avLst/>
          </a:prstGeom>
        </p:spPr>
      </p:pic>
      <p:sp>
        <p:nvSpPr>
          <p:cNvPr id="11" name="Flecha abajo 10"/>
          <p:cNvSpPr/>
          <p:nvPr/>
        </p:nvSpPr>
        <p:spPr>
          <a:xfrm rot="2314067">
            <a:off x="6096410" y="4144318"/>
            <a:ext cx="277411" cy="361087"/>
          </a:xfrm>
          <a:prstGeom prst="downArrow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6214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32564" t="24910" r="32799" b="26518"/>
          <a:stretch/>
        </p:blipFill>
        <p:spPr>
          <a:xfrm>
            <a:off x="470264" y="374469"/>
            <a:ext cx="4506686" cy="355309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18007" t="24732" r="18040" b="26697"/>
          <a:stretch/>
        </p:blipFill>
        <p:spPr>
          <a:xfrm>
            <a:off x="3259183" y="2873829"/>
            <a:ext cx="8321040" cy="3553097"/>
          </a:xfrm>
          <a:prstGeom prst="rect">
            <a:avLst/>
          </a:prstGeom>
        </p:spPr>
      </p:pic>
      <p:sp>
        <p:nvSpPr>
          <p:cNvPr id="7" name="Llamada con línea 1 6"/>
          <p:cNvSpPr/>
          <p:nvPr/>
        </p:nvSpPr>
        <p:spPr>
          <a:xfrm>
            <a:off x="4310743" y="317864"/>
            <a:ext cx="3108960" cy="1153885"/>
          </a:xfrm>
          <a:prstGeom prst="borderCallout1">
            <a:avLst>
              <a:gd name="adj1" fmla="val 41392"/>
              <a:gd name="adj2" fmla="val -3291"/>
              <a:gd name="adj3" fmla="val 81934"/>
              <a:gd name="adj4" fmla="val -40854"/>
            </a:avLst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Se debe anotar la observación de Forma que hace el registrador de Mesa de Partes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0349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1463" y="761999"/>
            <a:ext cx="10353762" cy="970450"/>
          </a:xfrm>
        </p:spPr>
        <p:txBody>
          <a:bodyPr>
            <a:normAutofit fontScale="90000"/>
          </a:bodyPr>
          <a:lstStyle/>
          <a:p>
            <a:pPr algn="l"/>
            <a:r>
              <a:rPr lang="es-MX" u="sng" cap="none" dirty="0" smtClean="0"/>
              <a:t>Plataforma Virtual de Atención a la Ciudadanía</a:t>
            </a:r>
            <a:endParaRPr lang="en-US" u="sng" cap="none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04789" y="2202712"/>
            <a:ext cx="10353762" cy="4058751"/>
          </a:xfrm>
        </p:spPr>
        <p:txBody>
          <a:bodyPr>
            <a:noAutofit/>
          </a:bodyPr>
          <a:lstStyle/>
          <a:p>
            <a:pPr algn="just"/>
            <a:r>
              <a:rPr lang="es-MX" sz="2400" dirty="0" smtClean="0"/>
              <a:t>A través de esta se </a:t>
            </a:r>
            <a:r>
              <a:rPr lang="es-MX" sz="2400" dirty="0"/>
              <a:t>podrá acceder a procedimientos administrativos, trámites y servicios del Ministerio de </a:t>
            </a:r>
            <a:r>
              <a:rPr lang="es-MX" sz="2400" dirty="0" smtClean="0"/>
              <a:t>Cultura.</a:t>
            </a:r>
          </a:p>
          <a:p>
            <a:pPr algn="just"/>
            <a:r>
              <a:rPr lang="es-MX" sz="2400" dirty="0" smtClean="0"/>
              <a:t>Entre </a:t>
            </a:r>
            <a:r>
              <a:rPr lang="es-MX" sz="2400" dirty="0"/>
              <a:t>las principales características que cuenta esta plataforma, está aquella que le permitirá al ciudadano </a:t>
            </a:r>
            <a:r>
              <a:rPr lang="es-MX" sz="2400" dirty="0" smtClean="0"/>
              <a:t>crear su casilla </a:t>
            </a:r>
            <a:r>
              <a:rPr lang="es-MX" sz="2400" dirty="0"/>
              <a:t>electrónica. A través de </a:t>
            </a:r>
            <a:r>
              <a:rPr lang="es-MX" sz="2400" dirty="0" smtClean="0"/>
              <a:t>la cual </a:t>
            </a:r>
            <a:r>
              <a:rPr lang="es-MX" sz="2400" dirty="0"/>
              <a:t>recibirá las notificaciones emitidas por las unidades orgánicas a cargo de su trámite, además de </a:t>
            </a:r>
            <a:r>
              <a:rPr lang="es-MX" sz="2400" b="1" dirty="0" smtClean="0"/>
              <a:t>ALERTAS AL CORREO ELECTRÓNICO Y NÚMERO DE CELULAR EN TIEMPO REAL.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472297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3650" t="9552" r="6997" b="7947"/>
          <a:stretch/>
        </p:blipFill>
        <p:spPr>
          <a:xfrm>
            <a:off x="1479345" y="1580050"/>
            <a:ext cx="9349105" cy="4853131"/>
          </a:xfrm>
          <a:prstGeom prst="rect">
            <a:avLst/>
          </a:prstGeom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534972" y="395322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s-MX" dirty="0" smtClean="0"/>
              <a:t>Para la Emisión de un documento al administrado, recordemos lo siguiente:</a:t>
            </a:r>
            <a:endParaRPr lang="en-US" dirty="0"/>
          </a:p>
        </p:txBody>
      </p:sp>
      <p:sp>
        <p:nvSpPr>
          <p:cNvPr id="6" name="Flecha abajo 5"/>
          <p:cNvSpPr/>
          <p:nvPr/>
        </p:nvSpPr>
        <p:spPr>
          <a:xfrm rot="13842919">
            <a:off x="1353381" y="4543688"/>
            <a:ext cx="515884" cy="1101078"/>
          </a:xfrm>
          <a:prstGeom prst="downArrow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echa abajo 6"/>
          <p:cNvSpPr/>
          <p:nvPr/>
        </p:nvSpPr>
        <p:spPr>
          <a:xfrm rot="13842919">
            <a:off x="1105187" y="6096920"/>
            <a:ext cx="515884" cy="1101078"/>
          </a:xfrm>
          <a:prstGeom prst="downArrow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echa abajo 7"/>
          <p:cNvSpPr/>
          <p:nvPr/>
        </p:nvSpPr>
        <p:spPr>
          <a:xfrm rot="13842919">
            <a:off x="8537952" y="3302716"/>
            <a:ext cx="515884" cy="1101078"/>
          </a:xfrm>
          <a:prstGeom prst="downArrow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echa abajo 8"/>
          <p:cNvSpPr/>
          <p:nvPr/>
        </p:nvSpPr>
        <p:spPr>
          <a:xfrm rot="2314067">
            <a:off x="3030334" y="5757422"/>
            <a:ext cx="333544" cy="514188"/>
          </a:xfrm>
          <a:prstGeom prst="downArrow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lamada de flecha a la izquierda 9"/>
          <p:cNvSpPr/>
          <p:nvPr/>
        </p:nvSpPr>
        <p:spPr>
          <a:xfrm>
            <a:off x="9379650" y="3505727"/>
            <a:ext cx="2606239" cy="2628866"/>
          </a:xfrm>
          <a:prstGeom prst="leftArrowCallout">
            <a:avLst>
              <a:gd name="adj1" fmla="val 9964"/>
              <a:gd name="adj2" fmla="val 10465"/>
              <a:gd name="adj3" fmla="val 8460"/>
              <a:gd name="adj4" fmla="val 79011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>
                <a:solidFill>
                  <a:schemeClr val="tx2">
                    <a:lumMod val="10000"/>
                  </a:schemeClr>
                </a:solidFill>
              </a:rPr>
              <a:t>Al proyectar la respuesta debe seleccionar al destinatario desde el TIPO: Ciudadano o Persona Jurídica de ser el caso.</a:t>
            </a:r>
          </a:p>
        </p:txBody>
      </p:sp>
      <p:sp>
        <p:nvSpPr>
          <p:cNvPr id="12" name="Llamada con línea 1 11"/>
          <p:cNvSpPr/>
          <p:nvPr/>
        </p:nvSpPr>
        <p:spPr>
          <a:xfrm>
            <a:off x="8412998" y="1667677"/>
            <a:ext cx="3121113" cy="971020"/>
          </a:xfrm>
          <a:prstGeom prst="borderCallout1">
            <a:avLst>
              <a:gd name="adj1" fmla="val 18750"/>
              <a:gd name="adj2" fmla="val -8333"/>
              <a:gd name="adj3" fmla="val 104114"/>
              <a:gd name="adj4" fmla="val -52700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600" dirty="0">
                <a:solidFill>
                  <a:schemeClr val="tx2">
                    <a:lumMod val="10000"/>
                  </a:schemeClr>
                </a:solidFill>
              </a:rPr>
              <a:t>Si el documento a notificar debe adjuntar algún documento, este se debe </a:t>
            </a:r>
            <a:r>
              <a:rPr lang="es-MX" sz="1600" dirty="0" smtClean="0">
                <a:solidFill>
                  <a:schemeClr val="tx2">
                    <a:lumMod val="10000"/>
                  </a:schemeClr>
                </a:solidFill>
              </a:rPr>
              <a:t>adjuntarse </a:t>
            </a:r>
            <a:r>
              <a:rPr lang="es-MX" sz="1600" dirty="0">
                <a:solidFill>
                  <a:schemeClr val="tx2">
                    <a:lumMod val="10000"/>
                  </a:schemeClr>
                </a:solidFill>
              </a:rPr>
              <a:t>en el campo </a:t>
            </a:r>
            <a:r>
              <a:rPr lang="es-MX" sz="1600" dirty="0" smtClean="0">
                <a:solidFill>
                  <a:schemeClr val="tx2">
                    <a:lumMod val="10000"/>
                  </a:schemeClr>
                </a:solidFill>
              </a:rPr>
              <a:t>de anexos</a:t>
            </a:r>
            <a:endParaRPr lang="es-MX" sz="1600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052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s-MX" sz="2400" b="1" dirty="0" smtClean="0"/>
              <a:t>Una vez firmado el documento por el Responsable del área, desde la Bandeja de Emisión de Documentos, estado Emitido, se podrá remitir el documento a la CASILLA ELECTRÓNICA</a:t>
            </a:r>
            <a:endParaRPr lang="en-US" sz="2400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537" t="10268" r="872" b="27411"/>
          <a:stretch/>
        </p:blipFill>
        <p:spPr>
          <a:xfrm>
            <a:off x="741436" y="1732449"/>
            <a:ext cx="10698480" cy="380220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22621" t="61198" r="70248" b="34737"/>
          <a:stretch/>
        </p:blipFill>
        <p:spPr>
          <a:xfrm>
            <a:off x="831245" y="5109208"/>
            <a:ext cx="927705" cy="400050"/>
          </a:xfrm>
          <a:prstGeom prst="rect">
            <a:avLst/>
          </a:prstGeom>
        </p:spPr>
      </p:pic>
      <p:sp>
        <p:nvSpPr>
          <p:cNvPr id="6" name="Flecha abajo 5"/>
          <p:cNvSpPr/>
          <p:nvPr/>
        </p:nvSpPr>
        <p:spPr>
          <a:xfrm rot="13842919">
            <a:off x="817802" y="5230183"/>
            <a:ext cx="515884" cy="1101078"/>
          </a:xfrm>
          <a:prstGeom prst="downArrow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031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-600" t="7091" r="1706" b="16663"/>
          <a:stretch/>
        </p:blipFill>
        <p:spPr>
          <a:xfrm>
            <a:off x="882585" y="1771637"/>
            <a:ext cx="10006149" cy="4337691"/>
          </a:xfrm>
          <a:prstGeom prst="rect">
            <a:avLst/>
          </a:prstGeom>
        </p:spPr>
      </p:pic>
      <p:sp>
        <p:nvSpPr>
          <p:cNvPr id="5" name="Flecha abajo 4"/>
          <p:cNvSpPr/>
          <p:nvPr/>
        </p:nvSpPr>
        <p:spPr>
          <a:xfrm rot="4409337">
            <a:off x="5026573" y="4237405"/>
            <a:ext cx="515884" cy="1101078"/>
          </a:xfrm>
          <a:prstGeom prst="downArrow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6365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4972" y="395322"/>
            <a:ext cx="10353762" cy="970450"/>
          </a:xfrm>
        </p:spPr>
        <p:txBody>
          <a:bodyPr>
            <a:normAutofit fontScale="90000"/>
          </a:bodyPr>
          <a:lstStyle/>
          <a:p>
            <a:pPr algn="l"/>
            <a:r>
              <a:rPr lang="es-MX" dirty="0" smtClean="0"/>
              <a:t>ENTONCES: Para la Emisión de un documento al administrado, recordemos lo siguiente: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13794" y="1732449"/>
            <a:ext cx="10725211" cy="4058751"/>
          </a:xfrm>
        </p:spPr>
        <p:txBody>
          <a:bodyPr>
            <a:normAutofit/>
          </a:bodyPr>
          <a:lstStyle/>
          <a:p>
            <a:r>
              <a:rPr lang="es-MX" sz="2400" dirty="0" smtClean="0"/>
              <a:t>Al proyectar la respuesta debe seleccionar al destinatario desde el TIPO: Ciudadano o Persona Jurídica de ser el caso.</a:t>
            </a:r>
          </a:p>
          <a:p>
            <a:r>
              <a:rPr lang="es-MX" sz="2400" dirty="0" smtClean="0"/>
              <a:t>Si el documento a notificar debe adjuntar algún documento, este se debe adjuntar en el campo d anexos</a:t>
            </a:r>
          </a:p>
          <a:p>
            <a:r>
              <a:rPr lang="es-MX" sz="2400" dirty="0" smtClean="0"/>
              <a:t>Desde el icono		</a:t>
            </a:r>
            <a:r>
              <a:rPr lang="es-MX" sz="2400" dirty="0"/>
              <a:t>	</a:t>
            </a:r>
            <a:r>
              <a:rPr lang="es-MX" sz="2400" dirty="0" smtClean="0"/>
              <a:t>  de Notificación, se podrá remitir directamente a la </a:t>
            </a:r>
          </a:p>
          <a:p>
            <a:endParaRPr lang="es-MX" sz="2400" dirty="0"/>
          </a:p>
          <a:p>
            <a:pPr marL="36900" indent="0">
              <a:buNone/>
            </a:pPr>
            <a:r>
              <a:rPr lang="es-MX" sz="2400" dirty="0" smtClean="0"/>
              <a:t>	CASILLA ELECTRÓNICA.</a:t>
            </a:r>
            <a:endParaRPr lang="en-US" sz="24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240" t="66696" r="96551" b="30268"/>
          <a:stretch/>
        </p:blipFill>
        <p:spPr>
          <a:xfrm>
            <a:off x="3389510" y="3761824"/>
            <a:ext cx="901337" cy="69648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-600" t="52411" r="58585" b="16663"/>
          <a:stretch/>
        </p:blipFill>
        <p:spPr>
          <a:xfrm>
            <a:off x="5901570" y="4641193"/>
            <a:ext cx="4251118" cy="175939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/>
          <a:srcRect l="46419" t="31875" r="37015" b="62768"/>
          <a:stretch/>
        </p:blipFill>
        <p:spPr>
          <a:xfrm>
            <a:off x="5799907" y="3056707"/>
            <a:ext cx="2658297" cy="4833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4852577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8194" y="496389"/>
            <a:ext cx="11743509" cy="1332411"/>
          </a:xfrm>
        </p:spPr>
        <p:txBody>
          <a:bodyPr>
            <a:normAutofit fontScale="90000"/>
          </a:bodyPr>
          <a:lstStyle/>
          <a:p>
            <a:pPr algn="l"/>
            <a:r>
              <a:rPr lang="es-MX" dirty="0" smtClean="0"/>
              <a:t>Contaremos con una Cuenta de Casilla electrónica por unidad orgánica donde podremos realizar las consultas de los documentos Notificados hasta la fecha.</a:t>
            </a:r>
            <a:endParaRPr lang="en-U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1983" t="14197" r="9406" b="28482"/>
          <a:stretch/>
        </p:blipFill>
        <p:spPr>
          <a:xfrm>
            <a:off x="1039339" y="2416628"/>
            <a:ext cx="10228218" cy="4193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7045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-165" t="13483" r="1876" b="7411"/>
          <a:stretch/>
        </p:blipFill>
        <p:spPr>
          <a:xfrm>
            <a:off x="357408" y="308597"/>
            <a:ext cx="9872867" cy="446749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38387" t="24196" r="39726" b="15803"/>
          <a:stretch/>
        </p:blipFill>
        <p:spPr>
          <a:xfrm>
            <a:off x="5499463" y="2704010"/>
            <a:ext cx="2495006" cy="3845515"/>
          </a:xfrm>
          <a:prstGeom prst="rect">
            <a:avLst/>
          </a:prstGeom>
        </p:spPr>
      </p:pic>
      <p:sp>
        <p:nvSpPr>
          <p:cNvPr id="6" name="Flecha a la derecha con muesca 5"/>
          <p:cNvSpPr/>
          <p:nvPr/>
        </p:nvSpPr>
        <p:spPr>
          <a:xfrm rot="9981945">
            <a:off x="7565478" y="2693050"/>
            <a:ext cx="2406211" cy="354989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6708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05394" y="378822"/>
            <a:ext cx="10659292" cy="6178731"/>
          </a:xfrm>
        </p:spPr>
        <p:txBody>
          <a:bodyPr>
            <a:normAutofit/>
          </a:bodyPr>
          <a:lstStyle/>
          <a:p>
            <a:r>
              <a:rPr lang="es-MX" dirty="0" smtClean="0"/>
              <a:t>Aprobada con Resolución Ministerial N° 125-202-MC</a:t>
            </a:r>
          </a:p>
          <a:p>
            <a:r>
              <a:rPr lang="es-MX" dirty="0" smtClean="0"/>
              <a:t>Difundida a todas las dependencias del Ministerio con el Memorando Circular N°0073-2020-OACGD-SG/MC</a:t>
            </a:r>
          </a:p>
          <a:p>
            <a:pPr marL="36900" indent="0">
              <a:buNone/>
            </a:pPr>
            <a:endParaRPr lang="es-MX" dirty="0" smtClean="0"/>
          </a:p>
          <a:p>
            <a:pPr marL="36900" indent="0">
              <a:buNone/>
            </a:pPr>
            <a:endParaRPr lang="es-MX" dirty="0"/>
          </a:p>
          <a:p>
            <a:pPr marL="36900" indent="0">
              <a:buNone/>
            </a:pPr>
            <a:endParaRPr lang="es-MX" dirty="0" smtClean="0"/>
          </a:p>
          <a:p>
            <a:pPr marL="36900" indent="0">
              <a:buNone/>
            </a:pPr>
            <a:endParaRPr lang="es-MX" dirty="0"/>
          </a:p>
          <a:p>
            <a:pPr marL="36900" indent="0">
              <a:buNone/>
            </a:pPr>
            <a:endParaRPr lang="es-MX" dirty="0" smtClean="0"/>
          </a:p>
          <a:p>
            <a:pPr marL="36900" indent="0">
              <a:buNone/>
            </a:pPr>
            <a:endParaRPr lang="es-MX" dirty="0"/>
          </a:p>
          <a:p>
            <a:pPr marL="36900" indent="0">
              <a:buNone/>
            </a:pPr>
            <a:endParaRPr lang="es-MX" dirty="0" smtClean="0"/>
          </a:p>
          <a:p>
            <a:pPr marL="36900" indent="0">
              <a:buNone/>
            </a:pPr>
            <a:r>
              <a:rPr lang="es-MX" dirty="0" smtClean="0"/>
              <a:t>Descargue la RM y su Anexo:  </a:t>
            </a:r>
          </a:p>
          <a:p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transparencia.cultura.gob.pe/sites/default/files/transparencia/2020/05/resoluciones-ministeriales/rm125-2020-mc.pdf</a:t>
            </a:r>
            <a:endParaRPr lang="en-US" dirty="0" smtClean="0"/>
          </a:p>
          <a:p>
            <a:r>
              <a:rPr lang="en-US" dirty="0">
                <a:hlinkClick r:id="rId3"/>
              </a:rPr>
              <a:t>http://transparencia.cultura.gob.pe/sites/default/files/transparencia/2020/05/resoluciones-ministeriales/rm125-2020-mc-anexo.pdf</a:t>
            </a:r>
            <a:endParaRPr lang="es-MX" dirty="0" smtClean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4"/>
          <a:srcRect l="24432" t="22411" r="27578" b="15982"/>
          <a:stretch/>
        </p:blipFill>
        <p:spPr>
          <a:xfrm>
            <a:off x="3448595" y="1293222"/>
            <a:ext cx="4778053" cy="3448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8448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6561" t="13839" r="7800" b="10625"/>
          <a:stretch/>
        </p:blipFill>
        <p:spPr>
          <a:xfrm>
            <a:off x="444137" y="783771"/>
            <a:ext cx="11142617" cy="55255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68661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MX" dirty="0" smtClean="0"/>
              <a:t>Crear Casilla Electrónica:</a:t>
            </a:r>
            <a:endParaRPr lang="en-U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6561" t="40095" r="48470" b="31590"/>
          <a:stretch/>
        </p:blipFill>
        <p:spPr>
          <a:xfrm>
            <a:off x="879017" y="1772102"/>
            <a:ext cx="5055325" cy="178961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Flecha abajo 4"/>
          <p:cNvSpPr/>
          <p:nvPr/>
        </p:nvSpPr>
        <p:spPr>
          <a:xfrm rot="13781035">
            <a:off x="3925915" y="2444462"/>
            <a:ext cx="515884" cy="1101078"/>
          </a:xfrm>
          <a:prstGeom prst="downArrow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l="28046" t="17589" r="28281" b="56696"/>
          <a:stretch/>
        </p:blipFill>
        <p:spPr>
          <a:xfrm>
            <a:off x="6090676" y="1580050"/>
            <a:ext cx="5682342" cy="188105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Flecha abajo 7"/>
          <p:cNvSpPr/>
          <p:nvPr/>
        </p:nvSpPr>
        <p:spPr>
          <a:xfrm rot="13781035">
            <a:off x="8673904" y="3032262"/>
            <a:ext cx="515884" cy="1101078"/>
          </a:xfrm>
          <a:prstGeom prst="downArrow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4"/>
          <a:srcRect l="27946" t="17767" r="28181" b="50268"/>
          <a:stretch/>
        </p:blipFill>
        <p:spPr>
          <a:xfrm>
            <a:off x="3523507" y="4067490"/>
            <a:ext cx="5708469" cy="23382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Flecha abajo 9"/>
          <p:cNvSpPr/>
          <p:nvPr/>
        </p:nvSpPr>
        <p:spPr>
          <a:xfrm rot="13781035">
            <a:off x="3183514" y="5545718"/>
            <a:ext cx="515884" cy="1101078"/>
          </a:xfrm>
          <a:prstGeom prst="downArrow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698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13795" y="1280161"/>
            <a:ext cx="10353762" cy="451104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36" t="13661" r="1676" b="10447"/>
          <a:stretch/>
        </p:blipFill>
        <p:spPr>
          <a:xfrm>
            <a:off x="597744" y="1146227"/>
            <a:ext cx="10985863" cy="477890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9785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MX" dirty="0" smtClean="0"/>
              <a:t>Ahora que ya tiene Usuario</a:t>
            </a:r>
            <a:endParaRPr lang="en-U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3991" t="17947" r="14627" b="6696"/>
          <a:stretch/>
        </p:blipFill>
        <p:spPr>
          <a:xfrm>
            <a:off x="1603584" y="1580050"/>
            <a:ext cx="8533193" cy="506470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Flecha arriba 4"/>
          <p:cNvSpPr/>
          <p:nvPr/>
        </p:nvSpPr>
        <p:spPr>
          <a:xfrm rot="17726966">
            <a:off x="4532811" y="4820195"/>
            <a:ext cx="587829" cy="992777"/>
          </a:xfrm>
          <a:prstGeom prst="upArrow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188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840" t="14017" r="1867" b="8231"/>
          <a:stretch/>
        </p:blipFill>
        <p:spPr>
          <a:xfrm>
            <a:off x="772106" y="1403978"/>
            <a:ext cx="10495451" cy="47156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Elipse 5"/>
          <p:cNvSpPr/>
          <p:nvPr/>
        </p:nvSpPr>
        <p:spPr>
          <a:xfrm>
            <a:off x="3278777" y="2207624"/>
            <a:ext cx="182880" cy="182880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Elipse 6"/>
          <p:cNvSpPr/>
          <p:nvPr/>
        </p:nvSpPr>
        <p:spPr>
          <a:xfrm>
            <a:off x="6090676" y="2203272"/>
            <a:ext cx="182880" cy="182880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Elipse 7"/>
          <p:cNvSpPr/>
          <p:nvPr/>
        </p:nvSpPr>
        <p:spPr>
          <a:xfrm>
            <a:off x="4684726" y="2203272"/>
            <a:ext cx="182880" cy="182880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echa arriba 9"/>
          <p:cNvSpPr/>
          <p:nvPr/>
        </p:nvSpPr>
        <p:spPr>
          <a:xfrm rot="2082849">
            <a:off x="2192311" y="3265435"/>
            <a:ext cx="466332" cy="992777"/>
          </a:xfrm>
          <a:prstGeom prst="upArrow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486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MX" dirty="0" smtClean="0"/>
              <a:t>Ingreso de Documentos</a:t>
            </a:r>
            <a:endParaRPr lang="en-U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1821" t="15089" r="22357" b="4554"/>
          <a:stretch/>
        </p:blipFill>
        <p:spPr>
          <a:xfrm>
            <a:off x="2442755" y="1476101"/>
            <a:ext cx="6309360" cy="510649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43691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izarra">
  <a:themeElements>
    <a:clrScheme name="Azul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Pizarra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zarr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TM04033929[[fn=Pizarra]]</Template>
  <TotalTime>481</TotalTime>
  <Words>387</Words>
  <Application>Microsoft Office PowerPoint</Application>
  <PresentationFormat>Panorámica</PresentationFormat>
  <Paragraphs>39</Paragraphs>
  <Slides>25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29" baseType="lpstr">
      <vt:lpstr>Calisto MT</vt:lpstr>
      <vt:lpstr>Trebuchet MS</vt:lpstr>
      <vt:lpstr>Wingdings 2</vt:lpstr>
      <vt:lpstr>Pizarra</vt:lpstr>
      <vt:lpstr>Plataforma Virtual de Atención a la Ciudadanía</vt:lpstr>
      <vt:lpstr>Plataforma Virtual de Atención a la Ciudadanía</vt:lpstr>
      <vt:lpstr>Presentación de PowerPoint</vt:lpstr>
      <vt:lpstr>Presentación de PowerPoint</vt:lpstr>
      <vt:lpstr>Crear Casilla Electrónica:</vt:lpstr>
      <vt:lpstr>Presentación de PowerPoint</vt:lpstr>
      <vt:lpstr>Ahora que ya tiene Usuario</vt:lpstr>
      <vt:lpstr>Presentación de PowerPoint</vt:lpstr>
      <vt:lpstr>Ingreso de Documentos</vt:lpstr>
      <vt:lpstr>Registrador Mesa de Partes</vt:lpstr>
      <vt:lpstr>Presentación de PowerPoint</vt:lpstr>
      <vt:lpstr>Sistema de Administración SGD </vt:lpstr>
      <vt:lpstr>Descargar formulario y anexos</vt:lpstr>
      <vt:lpstr>Presentación de PowerPoint</vt:lpstr>
      <vt:lpstr>Presentación de PowerPoint</vt:lpstr>
      <vt:lpstr>Presentación de PowerPoint</vt:lpstr>
      <vt:lpstr>Observación desde Mesa de Partes por documentos de forma</vt:lpstr>
      <vt:lpstr>Presentación de PowerPoint</vt:lpstr>
      <vt:lpstr>Presentación de PowerPoint</vt:lpstr>
      <vt:lpstr>Presentación de PowerPoint</vt:lpstr>
      <vt:lpstr>Una vez firmado el documento por el Responsable del área, desde la Bandeja de Emisión de Documentos, estado Emitido, se podrá remitir el documento a la CASILLA ELECTRÓNICA</vt:lpstr>
      <vt:lpstr>Presentación de PowerPoint</vt:lpstr>
      <vt:lpstr>ENTONCES: Para la Emisión de un documento al administrado, recordemos lo siguiente:</vt:lpstr>
      <vt:lpstr>Contaremos con una Cuenta de Casilla electrónica por unidad orgánica donde podremos realizar las consultas de los documentos Notificados hasta la fecha.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Plataforma Virtual de Atención a la Ciudadanía</dc:title>
  <dc:creator>GianLuca</dc:creator>
  <cp:lastModifiedBy>GianLuca</cp:lastModifiedBy>
  <cp:revision>23</cp:revision>
  <dcterms:created xsi:type="dcterms:W3CDTF">2020-05-22T02:23:18Z</dcterms:created>
  <dcterms:modified xsi:type="dcterms:W3CDTF">2020-05-22T23:09:05Z</dcterms:modified>
</cp:coreProperties>
</file>