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7"/>
  </p:notesMasterIdLst>
  <p:sldIdLst>
    <p:sldId id="1630" r:id="rId3"/>
    <p:sldId id="1867" r:id="rId4"/>
    <p:sldId id="1869" r:id="rId5"/>
    <p:sldId id="1820" r:id="rId6"/>
    <p:sldId id="1527" r:id="rId7"/>
    <p:sldId id="1782" r:id="rId8"/>
    <p:sldId id="1800" r:id="rId9"/>
    <p:sldId id="1812" r:id="rId10"/>
    <p:sldId id="1465" r:id="rId11"/>
    <p:sldId id="1821" r:id="rId12"/>
    <p:sldId id="1707" r:id="rId13"/>
    <p:sldId id="1872" r:id="rId14"/>
    <p:sldId id="1629" r:id="rId15"/>
    <p:sldId id="1815" r:id="rId16"/>
    <p:sldId id="1653" r:id="rId17"/>
    <p:sldId id="270" r:id="rId18"/>
    <p:sldId id="272" r:id="rId19"/>
    <p:sldId id="287" r:id="rId20"/>
    <p:sldId id="263" r:id="rId21"/>
    <p:sldId id="260" r:id="rId22"/>
    <p:sldId id="261" r:id="rId23"/>
    <p:sldId id="262" r:id="rId24"/>
    <p:sldId id="1601" r:id="rId25"/>
    <p:sldId id="1840" r:id="rId26"/>
    <p:sldId id="1816" r:id="rId27"/>
    <p:sldId id="1721" r:id="rId28"/>
    <p:sldId id="1655" r:id="rId29"/>
    <p:sldId id="1875" r:id="rId30"/>
    <p:sldId id="1877" r:id="rId31"/>
    <p:sldId id="1788" r:id="rId32"/>
    <p:sldId id="1558" r:id="rId33"/>
    <p:sldId id="1817" r:id="rId34"/>
    <p:sldId id="1844" r:id="rId35"/>
    <p:sldId id="1845" r:id="rId36"/>
    <p:sldId id="1593" r:id="rId37"/>
    <p:sldId id="1838" r:id="rId38"/>
    <p:sldId id="1846" r:id="rId39"/>
    <p:sldId id="1871" r:id="rId40"/>
    <p:sldId id="1818" r:id="rId41"/>
    <p:sldId id="1836" r:id="rId42"/>
    <p:sldId id="1809" r:id="rId43"/>
    <p:sldId id="1553" r:id="rId44"/>
    <p:sldId id="1873" r:id="rId45"/>
    <p:sldId id="292" r:id="rId4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stadisticas%20TIC\Estadisticas%20TI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'Uso Internet '!$B$6</c:f>
              <c:strCache>
                <c:ptCount val="1"/>
                <c:pt idx="0">
                  <c:v>IV Trimestre 2017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'Uso Internet '!$C$4:$K$4</c:f>
              <c:strCache>
                <c:ptCount val="9"/>
                <c:pt idx="0">
                  <c:v>Comunicarse (e-mail, chay, llamadas por skype, whastsApp, FB,TW,etc) </c:v>
                </c:pt>
                <c:pt idx="1">
                  <c:v>Obtener Información </c:v>
                </c:pt>
                <c:pt idx="2">
                  <c:v>entretenimiento ( Videojuegos, musica, videos) </c:v>
                </c:pt>
                <c:pt idx="3">
                  <c:v>Operaciones de Banca electrónica y otros servicios financieros</c:v>
                </c:pt>
                <c:pt idx="4">
                  <c:v>Educación formal y actividades de capacitación</c:v>
                </c:pt>
                <c:pt idx="5">
                  <c:v>Transacciones (Interactuar) con organizaciones estatales, autoridades públicas </c:v>
                </c:pt>
                <c:pt idx="6">
                  <c:v>Comprar productos y/o servicios</c:v>
                </c:pt>
                <c:pt idx="7">
                  <c:v>Vender productos y/o servicios </c:v>
                </c:pt>
                <c:pt idx="8">
                  <c:v>Otros </c:v>
                </c:pt>
              </c:strCache>
            </c:strRef>
          </c:cat>
          <c:val>
            <c:numRef>
              <c:f>'Uso Internet '!$C$6:$K$6</c:f>
              <c:numCache>
                <c:formatCode>General</c:formatCode>
                <c:ptCount val="9"/>
                <c:pt idx="0">
                  <c:v>89</c:v>
                </c:pt>
                <c:pt idx="1">
                  <c:v>90.4</c:v>
                </c:pt>
                <c:pt idx="2">
                  <c:v>80.599999999999994</c:v>
                </c:pt>
                <c:pt idx="3">
                  <c:v>8.4</c:v>
                </c:pt>
                <c:pt idx="4">
                  <c:v>6.8</c:v>
                </c:pt>
                <c:pt idx="5">
                  <c:v>8</c:v>
                </c:pt>
                <c:pt idx="6">
                  <c:v>7.5</c:v>
                </c:pt>
                <c:pt idx="7">
                  <c:v>3.3</c:v>
                </c:pt>
                <c:pt idx="8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BB-44DF-B304-5A0050F09E0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12213328"/>
        <c:axId val="312212768"/>
      </c:barChart>
      <c:catAx>
        <c:axId val="312213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12212768"/>
        <c:crosses val="autoZero"/>
        <c:auto val="1"/>
        <c:lblAlgn val="ctr"/>
        <c:lblOffset val="100"/>
        <c:noMultiLvlLbl val="0"/>
      </c:catAx>
      <c:valAx>
        <c:axId val="31221276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1221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DCB41-798A-4F14-A8AA-B189AFBAFC2C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92C3A-3613-4D1C-A75C-6547A7C1CC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33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5ABC0-6DC8-478F-B6BD-E7037033C37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3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05c8fe3ad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05c8fe3ad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773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Experimentar explicar las dos etapas: primero información e incorporación de tramites ya digitales</a:t>
            </a:r>
            <a:endParaRPr/>
          </a:p>
        </p:txBody>
      </p:sp>
      <p:sp>
        <p:nvSpPr>
          <p:cNvPr id="571" name="Shape 571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s-PE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764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3" name="Google Shape;97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66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5ABC0-6DC8-478F-B6BD-E7037033C37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545f49e799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545f49e79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847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74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9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Shape 8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83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065b6511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7065b6511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64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05c8fe3ad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05c8fe3ad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279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05c8fe3ad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05c8fe3ad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08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DFBA45-67F8-478A-9EBA-5566ED95C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5198653-1965-484A-900D-C2CA53716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384C2B5-FBC3-4539-8915-46150B44B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C5D73DF-240C-4481-8B5F-99752356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58CF13E-EA78-40C0-886C-45FD5C4B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3554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8E201C-2040-4247-8419-03B6D7C7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2477A52-A42D-4FAF-8EBB-04EB1F8B7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7C294DD-B1D0-4F3C-9F58-EA9FE73A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B9113A-03FE-45D4-ADD2-04417D0A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96D1BA3-BCD9-4FFC-80CC-81BD0CEB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5475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F5E89E-042C-428A-BA30-6BF80664E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EDF5C30-8872-43E7-ABB4-39C3F1DEB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2119C29-57A6-4C02-8C97-BDB23D73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611733-07E7-45C6-89D1-9540FED2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7885A2-7FC4-4B4E-990A-43944071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167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86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808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8872C1-EE05-4D0F-A29B-406EADD00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66A0BFE-8BCF-49B7-BAD2-A46A78ABF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E4A7885-EB49-40B2-86A0-CA6999C2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C2A453C-3314-4B7A-AD7A-F8A73D37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ABEF3A5-5EBD-495C-9C19-88E92655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19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99B95C-238F-44C1-9545-0EF2160B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CBD9CD-CCA7-49B7-9DF5-4FD88052B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52D1181-BB2A-43F8-ACAB-81415290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4D8525-689F-454D-8CCA-BF879E8E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53CBBF3-5C9D-4DB5-9B01-F698F59B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814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AB8A38-391A-475B-822A-82899A61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4A04011-D283-4272-9226-829E3018C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CA22B5B-E66B-4ED7-AAB5-1925A5DA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F60111C-E92C-40CF-A42F-BA205AA9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BBDAF0-1EB8-4F08-86C4-52638B28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02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097EBD-D79B-482F-868C-93B065DF5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C977A9E-0E7F-40F9-BB4E-F6B8E233E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B014D19-CFA4-4512-BD7D-63B06735F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109876D-5864-41C0-B3D6-F8F5F4F5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EC7155D-7F57-44E9-A7FC-1ECAE4C17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718B0B7-BC2F-4D73-BE76-952E9644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504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2DA312-A5E8-4EEB-AC93-80504AD6C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77BFF9F-F100-409B-B8D1-208AF27A2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8615D4C-B5C5-4E98-8FFE-C073548B8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15A5E7-AFA2-48A0-B0D6-F20B48B73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8EC5D48-CF8F-48E9-988F-7791272BC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84816A5-A2C6-432C-9510-9CA3A14D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B27C411-6D0B-43C4-AFF5-E807BE90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7430B8C-2B1C-451D-BC20-AE5DD0D7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703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E383BF-C62F-4199-9205-C467B465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A065AE6-8040-49A0-A89D-C7F91205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BF0F3D1-4965-4DCF-8FB4-80A83643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CA92594-7F52-47CA-ACBC-5DA13B31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37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54C8FF-562B-4CF1-A549-AA2F9969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D2C9BAB-BB6B-41A3-B018-69E988171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2BD5060-D0CF-4680-8D9E-B30FCD2E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CEA63A1-3C3A-48EB-AA39-411755DC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01DDDAF-B856-4521-AB8B-B9C11214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658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7B73310-E2A3-4222-A033-0B2E2363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D1DD7FB-34BE-41E8-AA8B-B0341A5EA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4DACD45-3A6F-4ECE-9632-91906130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823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A4261C-32B3-4407-9DCE-E3814F3D7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B021B9B-EFD9-44D5-AC9E-36FA64D68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3419DD5-1FEC-490F-AB20-22FF0405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FBA68C4-3BF3-4578-9EA2-E71DBBD7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BDA65E2-1ADB-47C1-B0A1-C929EF60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AF29D7C-6787-4A76-89F8-61B411D0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262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B3C7B8-5882-47B7-8D64-8502F9D3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CFACD6E-DA09-4BBC-93DA-D4D62A3D9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0E32778-F086-4ACF-BCBB-B113C722B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B549D49-28AD-4768-A49B-BE5EDBF6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77E770D-8D10-4D1C-A255-2BF1996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A9E67A9-FE6C-4353-9783-70B67E23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350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EA6445-2447-4595-9CED-B65766F37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1F5E7B8-964E-46F6-A2BC-C4B95ED90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A6140B6-E8D8-45C8-986C-4E5DC3EC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9923F3E-0042-4460-A53D-DB49F12F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FD0A945-E9D5-4746-BA75-A8CCB1A5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316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5EEFEEB-C28C-4570-AE91-10FF9EC9D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A6643C3-2E1E-42AA-9E42-DF95C882D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81F89E-668B-46DA-8A99-8617ECCB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D6B9F43-C8F2-4506-B164-9C14412E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D5BEA43-EF05-47EC-9401-31A0328B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8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40BE61-8B0F-4ECC-964D-39B1BE3E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FFA11F8-3B24-4D6F-B218-39B390867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C2F0449-A271-488D-8902-78410E9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3000CD-7CC2-462C-ACAF-E5F5031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6F924FF-475D-46E1-B4E3-7D35A847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047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907B4A-4A64-42B8-B644-99C370DD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258CBAD-0ABD-4403-858C-C2E1063DF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2540634-3481-4BB9-AF12-BD228A1EE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AB90B6-9F71-4485-BDE5-4C79EDF4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4B8803D-AF78-47A1-8DA2-C5163C22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D0ED48E-9126-4306-85C7-5946A27C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805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6FA934-62EB-4FCF-AD50-1B43053D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5060D0E-6DEA-4C0D-A29C-8750D24C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5715137-0D4F-4F9B-8F09-0599B4021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2E9C52D-3639-497C-BA0E-83B20FCFD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8D38954-29F7-49F1-A1F3-FEF202F5B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5E99632-9C04-4822-B9FF-DD73A737A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B652589-2018-4068-89E0-8E9DC0ED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9370AEC-00EA-48A6-B6B0-5F41FD30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D03507-15E2-44E9-B4E9-78749A102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995ED77-434B-43C0-BBD1-15DCBCB6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AF5D718-86AF-4576-82D0-1AE183EC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AA094D1-F9E5-46AF-B3BE-939D6455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429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9C34714-112D-431C-90EB-98942FAC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E85F51AC-133C-410B-9C99-C4CCB556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99C11A4-07B3-41A1-92A4-B5FCFFA7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6440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5EB44A-C32C-4C82-8D3C-9DE6A74F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A2EBAAC-E0F9-4DA7-8024-936566E87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FCD33B6-519C-4F02-88D5-0C3996475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714717A-C753-44A1-B52A-53DC57D2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D5D4FA6-93CA-4CFD-895A-76BEC095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0EE8CEC-7F20-4D87-A036-DC591864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596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8E1790-B451-446E-989E-6815F0AF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FAAFBCE-B6DF-40FC-B8FD-016DAD117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E44B8FF-30FB-4640-A545-C6A640119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73A6BEC-BC92-4F8F-9723-F29304A4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FB179E2-8245-45AD-8063-08CCEEA3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50720E8-BB76-4291-BFA6-5311162C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584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07E8F6D-40D7-4357-875D-DB168AF2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3CFA35B-31E5-456A-A9BB-3F56BFBE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6D8C04B-1850-42C6-BAA5-6CD69048E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B519C-D02B-4A8A-A438-7E9FC4577D89}" type="datetimeFigureOut">
              <a:rPr lang="es-PE" smtClean="0"/>
              <a:t>20/11/2019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099E428-13F5-4142-AE5A-106425B65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C4A185B-6220-416A-9430-F31483C73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6665B-86BE-49AC-BAE8-CE21E0B424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043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816483B-11F6-4835-95D0-48CD5850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CAFE7D8-E48D-4297-AC3D-ADF859618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9834267-2DBB-4572-9353-50AAB5C72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1D181-6F0C-48B1-9EE8-F83B77BA66CD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3E809E-C8FF-409F-81D5-74A903C9D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4CAD20D-A5E6-4D6F-8FB7-7A1636FB2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14571-7655-4864-82CB-6848ADC21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1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8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C3AF5C8-19B4-4628-BCC5-3726253A8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62" y="-1703198"/>
            <a:ext cx="12843524" cy="856119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477AB527-E9F3-4A2A-82ED-7A9E939E6FAC}"/>
              </a:ext>
            </a:extLst>
          </p:cNvPr>
          <p:cNvSpPr/>
          <p:nvPr/>
        </p:nvSpPr>
        <p:spPr>
          <a:xfrm>
            <a:off x="-1" y="4752734"/>
            <a:ext cx="12192000" cy="93474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prstClr val="white"/>
                </a:solidFill>
                <a:latin typeface="Calibri" panose="020F0502020204030204"/>
              </a:rPr>
              <a:t>GESTION </a:t>
            </a:r>
            <a:r>
              <a:rPr lang="es-ES" sz="3200" b="1">
                <a:solidFill>
                  <a:prstClr val="white"/>
                </a:solidFill>
                <a:latin typeface="Calibri" panose="020F0502020204030204"/>
              </a:rPr>
              <a:t>DOCUMENTAL EN LA TRANSFORMACIÓN DIGITAL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3200" b="1" dirty="0">
                <a:solidFill>
                  <a:prstClr val="white"/>
                </a:solidFill>
                <a:latin typeface="Calibri" panose="020F0502020204030204"/>
              </a:rPr>
              <a:t>Un enfoque en centrado en las personas</a:t>
            </a:r>
            <a:endParaRPr kumimoji="0" lang="es-E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C7289BA-24BA-4327-8046-347898C0E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984" y="-5"/>
            <a:ext cx="10286993" cy="685799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0D99C92-BE84-4158-8AA5-00F250C6585F}"/>
              </a:ext>
            </a:extLst>
          </p:cNvPr>
          <p:cNvSpPr/>
          <p:nvPr/>
        </p:nvSpPr>
        <p:spPr>
          <a:xfrm>
            <a:off x="5233481" y="0"/>
            <a:ext cx="678990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7BD4D2C8-61A1-4092-BD79-9B86EE0244D3}"/>
              </a:ext>
            </a:extLst>
          </p:cNvPr>
          <p:cNvSpPr txBox="1"/>
          <p:nvPr/>
        </p:nvSpPr>
        <p:spPr>
          <a:xfrm>
            <a:off x="5800974" y="5420874"/>
            <a:ext cx="3774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Decreto Legislativo</a:t>
            </a:r>
            <a:r>
              <a:rPr kumimoji="0" lang="es-ES" sz="1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 604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Decreto Supremo 033-2018-PCM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Resolución Ministerial 119-2018-PCM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Roboto" charset="0"/>
                <a:cs typeface="Roboto" charset="0"/>
                <a:sym typeface="Arial"/>
              </a:rPr>
              <a:t>Ley de Gobierno Digital DL 1412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Decreto Supremo 118-2018-PCM</a:t>
            </a:r>
            <a:endParaRPr kumimoji="0" lang="es-PE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794F6727-6D14-4C6D-89F3-66CAE0D17F7C}"/>
              </a:ext>
            </a:extLst>
          </p:cNvPr>
          <p:cNvSpPr txBox="1"/>
          <p:nvPr/>
        </p:nvSpPr>
        <p:spPr>
          <a:xfrm>
            <a:off x="5800974" y="2257720"/>
            <a:ext cx="5230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Rectoría en Materia de Gobierno Digital en el Estado Peruano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Liderazgo en la Transformación Digital en el Estado Peruano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Roboto" charset="0"/>
                <a:cs typeface="Roboto" charset="0"/>
                <a:sym typeface="Arial"/>
              </a:rPr>
              <a:t>Secretaría Técnica del Comité de Alto Nivel por un Perú Digital, Innovador y Competitivo</a:t>
            </a: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9CBFBF6E-22CE-4EA0-B3C7-A54662F66FBA}"/>
              </a:ext>
            </a:extLst>
          </p:cNvPr>
          <p:cNvSpPr txBox="1"/>
          <p:nvPr/>
        </p:nvSpPr>
        <p:spPr>
          <a:xfrm>
            <a:off x="5800974" y="1068804"/>
            <a:ext cx="1127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Secretaría de Gobierno Digital</a:t>
            </a:r>
            <a:endParaRPr kumimoji="0" lang="es-PE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051C2EAB-8AEE-481C-B8A1-CF96B9DAF292}"/>
              </a:ext>
            </a:extLst>
          </p:cNvPr>
          <p:cNvCxnSpPr>
            <a:cxnSpLocks/>
          </p:cNvCxnSpPr>
          <p:nvPr/>
        </p:nvCxnSpPr>
        <p:spPr>
          <a:xfrm>
            <a:off x="5885218" y="1641583"/>
            <a:ext cx="45399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5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671D277-6D26-4972-9496-77E667106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4359"/>
            <a:ext cx="12192000" cy="58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FC5313BF-F32F-4720-B06B-92C574AF4B87}"/>
              </a:ext>
            </a:extLst>
          </p:cNvPr>
          <p:cNvGrpSpPr/>
          <p:nvPr/>
        </p:nvGrpSpPr>
        <p:grpSpPr>
          <a:xfrm>
            <a:off x="5402352" y="-71120"/>
            <a:ext cx="6789648" cy="6929120"/>
            <a:chOff x="2591301" y="0"/>
            <a:chExt cx="6789648" cy="6858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xmlns="" id="{03A09381-F7A4-4F2A-BCFB-8E13606F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1301" y="0"/>
              <a:ext cx="6789648" cy="6858000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xmlns="" id="{1CA02C08-8674-455D-A047-1580E2FBFC74}"/>
                </a:ext>
              </a:extLst>
            </p:cNvPr>
            <p:cNvSpPr txBox="1"/>
            <p:nvPr/>
          </p:nvSpPr>
          <p:spPr>
            <a:xfrm>
              <a:off x="3089858" y="1181099"/>
              <a:ext cx="2236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Roboto" charset="0"/>
                  <a:cs typeface="Roboto" charset="0"/>
                  <a:sym typeface="Arial"/>
                </a:rPr>
                <a:t>Educación Digital</a:t>
              </a:r>
              <a:endPara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xmlns="" id="{D1F67155-BBA1-47FE-A4A5-8B25F1F88324}"/>
                </a:ext>
              </a:extLst>
            </p:cNvPr>
            <p:cNvSpPr txBox="1"/>
            <p:nvPr/>
          </p:nvSpPr>
          <p:spPr>
            <a:xfrm>
              <a:off x="3089858" y="4845904"/>
              <a:ext cx="2236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Roboto" charset="0"/>
                  <a:cs typeface="Roboto" charset="0"/>
                  <a:sym typeface="Arial"/>
                </a:rPr>
                <a:t>Conectividad Digital</a:t>
              </a:r>
              <a:endPara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xmlns="" id="{AC938406-2F68-4235-A597-EF89EEBB7E6F}"/>
                </a:ext>
              </a:extLst>
            </p:cNvPr>
            <p:cNvSpPr txBox="1"/>
            <p:nvPr/>
          </p:nvSpPr>
          <p:spPr>
            <a:xfrm>
              <a:off x="6739437" y="1181099"/>
              <a:ext cx="2236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Roboto" charset="0"/>
                  <a:cs typeface="Roboto" charset="0"/>
                  <a:sym typeface="Arial"/>
                </a:rPr>
                <a:t>Economía Digital</a:t>
              </a:r>
              <a:endPara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endParaRPr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xmlns="" id="{9F99D1EC-CD11-46C9-94CC-653A3D3BD97F}"/>
                </a:ext>
              </a:extLst>
            </p:cNvPr>
            <p:cNvSpPr txBox="1"/>
            <p:nvPr/>
          </p:nvSpPr>
          <p:spPr>
            <a:xfrm>
              <a:off x="6919914" y="4819240"/>
              <a:ext cx="2236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Roboto" charset="0"/>
                  <a:cs typeface="Roboto" charset="0"/>
                  <a:sym typeface="Arial"/>
                </a:rPr>
                <a:t>Estado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Roboto" charset="0"/>
                  <a:cs typeface="Roboto" charset="0"/>
                  <a:sym typeface="Arial"/>
                </a:rPr>
                <a:t>Digital</a:t>
              </a:r>
              <a:endPara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endParaRPr>
            </a:p>
          </p:txBody>
        </p:sp>
      </p:grpSp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E5173AF1-03D2-4746-A46B-90F0EE473353}"/>
              </a:ext>
            </a:extLst>
          </p:cNvPr>
          <p:cNvSpPr txBox="1"/>
          <p:nvPr/>
        </p:nvSpPr>
        <p:spPr>
          <a:xfrm>
            <a:off x="342900" y="2615063"/>
            <a:ext cx="50594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Transformación Digital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del Perú</a:t>
            </a:r>
            <a:endParaRPr lang="es-ES" sz="2400" b="1" kern="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Roboto" charset="0"/>
              <a:cs typeface="Roboto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Roboto" charset="0"/>
                <a:cs typeface="Roboto" charset="0"/>
                <a:sym typeface="Arial"/>
              </a:rPr>
              <a:t>PCM | Secretaría de Gobierno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DS 118-2018-PCM</a:t>
            </a:r>
            <a:endParaRPr kumimoji="0" lang="es-PE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6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BB459DE-C8F7-4D75-961E-87B542CCD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3650"/>
            <a:ext cx="12192000" cy="5143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CB045D1-BB04-4F7A-A70B-EFB215F15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70482"/>
            <a:ext cx="12191999" cy="816222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6B0E365A-468E-4A33-AA54-4426063EF299}"/>
              </a:ext>
            </a:extLst>
          </p:cNvPr>
          <p:cNvSpPr/>
          <p:nvPr/>
        </p:nvSpPr>
        <p:spPr>
          <a:xfrm>
            <a:off x="0" y="4742539"/>
            <a:ext cx="12192000" cy="93474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OCDE: “Se ha fortalecido la Gobernanza Digital en el Perú”</a:t>
            </a:r>
            <a:endParaRPr kumimoji="0" lang="es-E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7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79B1EA8-CED9-4C83-B29B-798E8694622D}"/>
              </a:ext>
            </a:extLst>
          </p:cNvPr>
          <p:cNvSpPr txBox="1"/>
          <p:nvPr/>
        </p:nvSpPr>
        <p:spPr>
          <a:xfrm>
            <a:off x="2325709" y="555698"/>
            <a:ext cx="242085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4400" b="1" dirty="0">
                <a:solidFill>
                  <a:srgbClr val="C00000"/>
                </a:solidFill>
              </a:rPr>
              <a:t>2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3B6EA2E-C179-4B65-AA2B-62E2B7E1DD6F}"/>
              </a:ext>
            </a:extLst>
          </p:cNvPr>
          <p:cNvSpPr txBox="1"/>
          <p:nvPr/>
        </p:nvSpPr>
        <p:spPr>
          <a:xfrm>
            <a:off x="4746565" y="2587023"/>
            <a:ext cx="6998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>
                <a:solidFill>
                  <a:srgbClr val="C00000"/>
                </a:solidFill>
              </a:rPr>
              <a:t>Co-creación</a:t>
            </a:r>
            <a:endParaRPr lang="es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2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endParaRPr/>
          </a:p>
        </p:txBody>
      </p:sp>
      <p:pic>
        <p:nvPicPr>
          <p:cNvPr id="482" name="Google Shape;482;p9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7117" r="7031"/>
          <a:stretch/>
        </p:blipFill>
        <p:spPr>
          <a:xfrm>
            <a:off x="-1" y="-80963"/>
            <a:ext cx="12192000" cy="69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92"/>
          <p:cNvSpPr txBox="1"/>
          <p:nvPr/>
        </p:nvSpPr>
        <p:spPr>
          <a:xfrm>
            <a:off x="396240" y="3995560"/>
            <a:ext cx="5152000" cy="16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Primero </a:t>
            </a:r>
            <a:r>
              <a:rPr kumimoji="0" lang="es-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preguntamos </a:t>
            </a:r>
            <a:r>
              <a:rPr kumimoji="0" lang="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al ciudadano</a:t>
            </a:r>
            <a:endParaRPr kumimoji="0" sz="48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8838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/>
        </p:nvSpPr>
        <p:spPr>
          <a:xfrm>
            <a:off x="8700653" y="6858000"/>
            <a:ext cx="582000" cy="582000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9282545" y="6858000"/>
            <a:ext cx="582000" cy="582000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9864435" y="6858000"/>
            <a:ext cx="582000" cy="582000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10446328" y="6858000"/>
            <a:ext cx="582000" cy="582000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11028217" y="6858000"/>
            <a:ext cx="582000" cy="582000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11610109" y="6858000"/>
            <a:ext cx="582000" cy="582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8118735" y="6857996"/>
            <a:ext cx="582000" cy="58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7F7F7F"/>
              </a:buClr>
              <a:buSzPts val="2100"/>
            </a:pPr>
            <a:endParaRPr sz="4800">
              <a:solidFill>
                <a:srgbClr val="7BC798"/>
              </a:solidFill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9864435" y="7440000"/>
            <a:ext cx="582000" cy="582000"/>
          </a:xfrm>
          <a:prstGeom prst="rect">
            <a:avLst/>
          </a:prstGeom>
          <a:solidFill>
            <a:srgbClr val="63A17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10446328" y="7440000"/>
            <a:ext cx="582000" cy="582000"/>
          </a:xfrm>
          <a:prstGeom prst="rect">
            <a:avLst/>
          </a:prstGeom>
          <a:solidFill>
            <a:srgbClr val="45438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11028217" y="7440000"/>
            <a:ext cx="582000" cy="582000"/>
          </a:xfrm>
          <a:prstGeom prst="rect">
            <a:avLst/>
          </a:prstGeom>
          <a:solidFill>
            <a:srgbClr val="3B9399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9282545" y="7440000"/>
            <a:ext cx="582000" cy="582000"/>
          </a:xfrm>
          <a:prstGeom prst="rect">
            <a:avLst/>
          </a:prstGeom>
          <a:solidFill>
            <a:srgbClr val="B1493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8700653" y="7440000"/>
            <a:ext cx="582000" cy="582000"/>
          </a:xfrm>
          <a:prstGeom prst="rect">
            <a:avLst/>
          </a:prstGeom>
          <a:solidFill>
            <a:srgbClr val="BAC2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Shape 524"/>
          <p:cNvSpPr txBox="1"/>
          <p:nvPr/>
        </p:nvSpPr>
        <p:spPr>
          <a:xfrm>
            <a:off x="1078846" y="1128112"/>
            <a:ext cx="56528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solidFill>
                  <a:srgbClr val="F16448"/>
                </a:solidFill>
                <a:latin typeface="Overpass"/>
                <a:ea typeface="Overpass"/>
                <a:cs typeface="Overpass"/>
                <a:sym typeface="Overpass"/>
              </a:rPr>
              <a:t>Los ciudadanos no necesariamente relacionan el uso de la  tecnología con un mejor servicio.</a:t>
            </a:r>
            <a:endParaRPr sz="4000" dirty="0">
              <a:solidFill>
                <a:srgbClr val="F16448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27" name="Shape 527"/>
          <p:cNvSpPr/>
          <p:nvPr/>
        </p:nvSpPr>
        <p:spPr>
          <a:xfrm rot="5400000">
            <a:off x="53000" y="408733"/>
            <a:ext cx="280000" cy="38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164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28" name="Shape 528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10893907" y="6318933"/>
            <a:ext cx="985392" cy="27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90934328-B1A7-4965-8457-256674DFF49D}"/>
              </a:ext>
            </a:extLst>
          </p:cNvPr>
          <p:cNvGrpSpPr/>
          <p:nvPr/>
        </p:nvGrpSpPr>
        <p:grpSpPr>
          <a:xfrm>
            <a:off x="-167" y="-167"/>
            <a:ext cx="11879466" cy="6858000"/>
            <a:chOff x="-167" y="-167"/>
            <a:chExt cx="11879466" cy="6858000"/>
          </a:xfrm>
        </p:grpSpPr>
        <p:pic>
          <p:nvPicPr>
            <p:cNvPr id="21" name="Shape 533">
              <a:extLst>
                <a:ext uri="{FF2B5EF4-FFF2-40B4-BE49-F238E27FC236}">
                  <a16:creationId xmlns:a16="http://schemas.microsoft.com/office/drawing/2014/main" xmlns="" id="{3B61FC2E-24E7-4C49-B4D2-930BAE14DEA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37292" b="21278"/>
            <a:stretch/>
          </p:blipFill>
          <p:spPr>
            <a:xfrm>
              <a:off x="125834" y="-167"/>
              <a:ext cx="728388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Shape 534">
              <a:extLst>
                <a:ext uri="{FF2B5EF4-FFF2-40B4-BE49-F238E27FC236}">
                  <a16:creationId xmlns:a16="http://schemas.microsoft.com/office/drawing/2014/main" xmlns="" id="{56BB6D34-10DF-4677-BCA7-91E8AB821A2F}"/>
                </a:ext>
              </a:extLst>
            </p:cNvPr>
            <p:cNvSpPr/>
            <p:nvPr/>
          </p:nvSpPr>
          <p:spPr>
            <a:xfrm>
              <a:off x="-167" y="-167"/>
              <a:ext cx="126000" cy="6858000"/>
            </a:xfrm>
            <a:prstGeom prst="rect">
              <a:avLst/>
            </a:prstGeom>
            <a:solidFill>
              <a:srgbClr val="F164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Shape 547">
              <a:extLst>
                <a:ext uri="{FF2B5EF4-FFF2-40B4-BE49-F238E27FC236}">
                  <a16:creationId xmlns:a16="http://schemas.microsoft.com/office/drawing/2014/main" xmlns="" id="{B3F3F606-8D7E-4CDF-83F6-0A2347586683}"/>
                </a:ext>
              </a:extLst>
            </p:cNvPr>
            <p:cNvSpPr/>
            <p:nvPr/>
          </p:nvSpPr>
          <p:spPr>
            <a:xfrm>
              <a:off x="5889800" y="3301488"/>
              <a:ext cx="5894000" cy="2516400"/>
            </a:xfrm>
            <a:prstGeom prst="roundRect">
              <a:avLst>
                <a:gd name="adj" fmla="val 4322"/>
              </a:avLst>
            </a:prstGeom>
            <a:solidFill>
              <a:srgbClr val="FFFFFF"/>
            </a:solidFill>
            <a:ln>
              <a:noFill/>
            </a:ln>
            <a:effectLst>
              <a:outerShdw blurRad="157163" dist="57150" dir="33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Shape 548">
              <a:extLst>
                <a:ext uri="{FF2B5EF4-FFF2-40B4-BE49-F238E27FC236}">
                  <a16:creationId xmlns:a16="http://schemas.microsoft.com/office/drawing/2014/main" xmlns="" id="{198979BB-B564-4A22-926A-D98354A35280}"/>
                </a:ext>
              </a:extLst>
            </p:cNvPr>
            <p:cNvSpPr txBox="1"/>
            <p:nvPr/>
          </p:nvSpPr>
          <p:spPr>
            <a:xfrm>
              <a:off x="6242533" y="3654433"/>
              <a:ext cx="5171200" cy="20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133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“Deberían mejorar lo que está del escritorio para atrás, antes de pasar a lo digital”</a:t>
              </a:r>
              <a:endParaRPr sz="21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endParaRPr sz="21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pPr algn="r"/>
              <a:r>
                <a:rPr lang="en" sz="2400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Nancy, 51 años</a:t>
              </a:r>
              <a:endParaRPr sz="2400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pPr algn="r"/>
              <a:r>
                <a:rPr lang="en" sz="1333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Ama de casa</a:t>
              </a:r>
              <a:endParaRPr sz="13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</p:txBody>
        </p:sp>
        <p:sp>
          <p:nvSpPr>
            <p:cNvPr id="25" name="Shape 549">
              <a:extLst>
                <a:ext uri="{FF2B5EF4-FFF2-40B4-BE49-F238E27FC236}">
                  <a16:creationId xmlns:a16="http://schemas.microsoft.com/office/drawing/2014/main" xmlns="" id="{4BD8BEA1-220D-40B6-BACF-1D5B1F437D13}"/>
                </a:ext>
              </a:extLst>
            </p:cNvPr>
            <p:cNvSpPr/>
            <p:nvPr/>
          </p:nvSpPr>
          <p:spPr>
            <a:xfrm rot="-5400000">
              <a:off x="5525800" y="3509488"/>
              <a:ext cx="261200" cy="226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157163" dist="57150" dir="3360000" algn="bl" rotWithShape="0">
                <a:srgbClr val="000000">
                  <a:alpha val="44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6" name="Shape 550">
              <a:extLst>
                <a:ext uri="{FF2B5EF4-FFF2-40B4-BE49-F238E27FC236}">
                  <a16:creationId xmlns:a16="http://schemas.microsoft.com/office/drawing/2014/main" xmlns="" id="{404288E9-7A1E-4DB3-83C0-BFFB53DEFE6A}"/>
                </a:ext>
              </a:extLst>
            </p:cNvPr>
            <p:cNvPicPr preferRelativeResize="0"/>
            <p:nvPr/>
          </p:nvPicPr>
          <p:blipFill>
            <a:blip r:embed="rId3">
              <a:alphaModFix amt="48000"/>
            </a:blip>
            <a:stretch>
              <a:fillRect/>
            </a:stretch>
          </p:blipFill>
          <p:spPr>
            <a:xfrm>
              <a:off x="10893907" y="6318933"/>
              <a:ext cx="985392" cy="274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049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/>
        </p:nvSpPr>
        <p:spPr>
          <a:xfrm>
            <a:off x="8700653" y="6858000"/>
            <a:ext cx="582000" cy="582000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/>
          <p:nvPr/>
        </p:nvSpPr>
        <p:spPr>
          <a:xfrm>
            <a:off x="9282545" y="6858000"/>
            <a:ext cx="582000" cy="582000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9864435" y="6858000"/>
            <a:ext cx="582000" cy="582000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10446328" y="6858000"/>
            <a:ext cx="582000" cy="582000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Shape 559"/>
          <p:cNvSpPr/>
          <p:nvPr/>
        </p:nvSpPr>
        <p:spPr>
          <a:xfrm>
            <a:off x="11028217" y="6858000"/>
            <a:ext cx="582000" cy="582000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Shape 560"/>
          <p:cNvSpPr/>
          <p:nvPr/>
        </p:nvSpPr>
        <p:spPr>
          <a:xfrm>
            <a:off x="11610109" y="6858000"/>
            <a:ext cx="582000" cy="582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Shape 561"/>
          <p:cNvSpPr/>
          <p:nvPr/>
        </p:nvSpPr>
        <p:spPr>
          <a:xfrm>
            <a:off x="8118735" y="6857996"/>
            <a:ext cx="582000" cy="58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7F7F7F"/>
              </a:buClr>
              <a:buSzPts val="2100"/>
            </a:pPr>
            <a:endParaRPr sz="4800">
              <a:solidFill>
                <a:srgbClr val="7BC798"/>
              </a:solidFill>
            </a:endParaRPr>
          </a:p>
        </p:txBody>
      </p:sp>
      <p:sp>
        <p:nvSpPr>
          <p:cNvPr id="562" name="Shape 562"/>
          <p:cNvSpPr/>
          <p:nvPr/>
        </p:nvSpPr>
        <p:spPr>
          <a:xfrm>
            <a:off x="9864435" y="7440000"/>
            <a:ext cx="582000" cy="582000"/>
          </a:xfrm>
          <a:prstGeom prst="rect">
            <a:avLst/>
          </a:prstGeom>
          <a:solidFill>
            <a:srgbClr val="63A17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Shape 563"/>
          <p:cNvSpPr/>
          <p:nvPr/>
        </p:nvSpPr>
        <p:spPr>
          <a:xfrm>
            <a:off x="10446328" y="7440000"/>
            <a:ext cx="582000" cy="582000"/>
          </a:xfrm>
          <a:prstGeom prst="rect">
            <a:avLst/>
          </a:prstGeom>
          <a:solidFill>
            <a:srgbClr val="45438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11028217" y="7440000"/>
            <a:ext cx="582000" cy="582000"/>
          </a:xfrm>
          <a:prstGeom prst="rect">
            <a:avLst/>
          </a:prstGeom>
          <a:solidFill>
            <a:srgbClr val="3B9399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9282545" y="7440000"/>
            <a:ext cx="582000" cy="582000"/>
          </a:xfrm>
          <a:prstGeom prst="rect">
            <a:avLst/>
          </a:prstGeom>
          <a:solidFill>
            <a:srgbClr val="B1493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8700653" y="7440000"/>
            <a:ext cx="582000" cy="582000"/>
          </a:xfrm>
          <a:prstGeom prst="rect">
            <a:avLst/>
          </a:prstGeom>
          <a:solidFill>
            <a:srgbClr val="BAC2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1256977" y="1472496"/>
            <a:ext cx="56528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solidFill>
                  <a:srgbClr val="F16448"/>
                </a:solidFill>
                <a:latin typeface="Overpass"/>
                <a:ea typeface="Overpass"/>
                <a:cs typeface="Overpass"/>
                <a:sym typeface="Overpass"/>
              </a:rPr>
              <a:t>Los ciudadanos necesitan puentes</a:t>
            </a:r>
            <a:endParaRPr sz="4000" dirty="0">
              <a:solidFill>
                <a:srgbClr val="F16448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r>
              <a:rPr lang="en" sz="4000" dirty="0">
                <a:solidFill>
                  <a:srgbClr val="F16448"/>
                </a:solidFill>
                <a:latin typeface="Overpass"/>
                <a:ea typeface="Overpass"/>
                <a:cs typeface="Overpass"/>
                <a:sym typeface="Overpass"/>
              </a:rPr>
              <a:t>para aprovechar los beneficios de la tecnología, pero están dispuestos a aprender.</a:t>
            </a:r>
            <a:endParaRPr sz="4000" dirty="0">
              <a:solidFill>
                <a:srgbClr val="F16448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1" name="Shape 571"/>
          <p:cNvSpPr/>
          <p:nvPr/>
        </p:nvSpPr>
        <p:spPr>
          <a:xfrm rot="5400000">
            <a:off x="53000" y="408733"/>
            <a:ext cx="280000" cy="38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164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7E2C05D1-5FEE-4F3A-9AE7-A1A0581CA4E6}"/>
              </a:ext>
            </a:extLst>
          </p:cNvPr>
          <p:cNvGrpSpPr/>
          <p:nvPr/>
        </p:nvGrpSpPr>
        <p:grpSpPr>
          <a:xfrm>
            <a:off x="125833" y="0"/>
            <a:ext cx="11753466" cy="6858000"/>
            <a:chOff x="125833" y="0"/>
            <a:chExt cx="11753466" cy="6858000"/>
          </a:xfrm>
        </p:grpSpPr>
        <p:pic>
          <p:nvPicPr>
            <p:cNvPr id="20" name="Shape 576">
              <a:extLst>
                <a:ext uri="{FF2B5EF4-FFF2-40B4-BE49-F238E27FC236}">
                  <a16:creationId xmlns:a16="http://schemas.microsoft.com/office/drawing/2014/main" xmlns="" id="{941C8268-8A03-4731-AEEC-AA02B4A31C9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1100" t="9109" r="2668" b="9264"/>
            <a:stretch/>
          </p:blipFill>
          <p:spPr>
            <a:xfrm>
              <a:off x="125833" y="0"/>
              <a:ext cx="8539171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Shape 590">
              <a:extLst>
                <a:ext uri="{FF2B5EF4-FFF2-40B4-BE49-F238E27FC236}">
                  <a16:creationId xmlns:a16="http://schemas.microsoft.com/office/drawing/2014/main" xmlns="" id="{DDE2543C-BDB3-425F-89D0-66E5DB9577F2}"/>
                </a:ext>
              </a:extLst>
            </p:cNvPr>
            <p:cNvSpPr/>
            <p:nvPr/>
          </p:nvSpPr>
          <p:spPr>
            <a:xfrm>
              <a:off x="5889800" y="831167"/>
              <a:ext cx="5894000" cy="2746800"/>
            </a:xfrm>
            <a:prstGeom prst="roundRect">
              <a:avLst>
                <a:gd name="adj" fmla="val 4322"/>
              </a:avLst>
            </a:prstGeom>
            <a:solidFill>
              <a:srgbClr val="FFFFFF"/>
            </a:solidFill>
            <a:ln>
              <a:noFill/>
            </a:ln>
            <a:effectLst>
              <a:outerShdw blurRad="157163" dist="57150" dir="33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Shape 591">
              <a:extLst>
                <a:ext uri="{FF2B5EF4-FFF2-40B4-BE49-F238E27FC236}">
                  <a16:creationId xmlns:a16="http://schemas.microsoft.com/office/drawing/2014/main" xmlns="" id="{70F15022-04B9-4899-BA6E-1285F58EDBFD}"/>
                </a:ext>
              </a:extLst>
            </p:cNvPr>
            <p:cNvSpPr txBox="1"/>
            <p:nvPr/>
          </p:nvSpPr>
          <p:spPr>
            <a:xfrm>
              <a:off x="6242533" y="1151600"/>
              <a:ext cx="5171200" cy="242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133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“El RENIEC tendrá personal que capacite. Tienen que enseñarme a usar. Estaría en la luna, si no me dicen cómo utilizar el DNI en la tablet”</a:t>
              </a:r>
              <a:endParaRPr sz="21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endParaRPr sz="21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pPr algn="r"/>
              <a:r>
                <a:rPr lang="en" sz="2400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Armando, 80 años</a:t>
              </a:r>
              <a:endParaRPr sz="2400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pPr algn="r"/>
              <a:r>
                <a:rPr lang="en" sz="1333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Agricultor y Predicador</a:t>
              </a:r>
              <a:endParaRPr sz="13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</p:txBody>
        </p:sp>
        <p:sp>
          <p:nvSpPr>
            <p:cNvPr id="23" name="Shape 592">
              <a:extLst>
                <a:ext uri="{FF2B5EF4-FFF2-40B4-BE49-F238E27FC236}">
                  <a16:creationId xmlns:a16="http://schemas.microsoft.com/office/drawing/2014/main" xmlns="" id="{B003F930-83A0-43E7-AD09-342C3015D562}"/>
                </a:ext>
              </a:extLst>
            </p:cNvPr>
            <p:cNvSpPr/>
            <p:nvPr/>
          </p:nvSpPr>
          <p:spPr>
            <a:xfrm rot="-5400000">
              <a:off x="5525800" y="1039167"/>
              <a:ext cx="261200" cy="226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157163" dist="57150" dir="3360000" algn="bl" rotWithShape="0">
                <a:srgbClr val="000000">
                  <a:alpha val="44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4" name="Shape 594">
              <a:extLst>
                <a:ext uri="{FF2B5EF4-FFF2-40B4-BE49-F238E27FC236}">
                  <a16:creationId xmlns:a16="http://schemas.microsoft.com/office/drawing/2014/main" xmlns="" id="{4C7EE59A-FAF1-4A72-ADBC-FB318BD3CE8B}"/>
                </a:ext>
              </a:extLst>
            </p:cNvPr>
            <p:cNvPicPr preferRelativeResize="0"/>
            <p:nvPr/>
          </p:nvPicPr>
          <p:blipFill>
            <a:blip r:embed="rId4">
              <a:alphaModFix amt="48000"/>
            </a:blip>
            <a:stretch>
              <a:fillRect/>
            </a:stretch>
          </p:blipFill>
          <p:spPr>
            <a:xfrm>
              <a:off x="10893907" y="6318933"/>
              <a:ext cx="985392" cy="274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055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/>
          <p:nvPr/>
        </p:nvSpPr>
        <p:spPr>
          <a:xfrm>
            <a:off x="8700653" y="6858000"/>
            <a:ext cx="582000" cy="582000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9282545" y="6858000"/>
            <a:ext cx="582000" cy="582000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Shape 884"/>
          <p:cNvSpPr/>
          <p:nvPr/>
        </p:nvSpPr>
        <p:spPr>
          <a:xfrm>
            <a:off x="9864435" y="6858000"/>
            <a:ext cx="582000" cy="582000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Shape 885"/>
          <p:cNvSpPr/>
          <p:nvPr/>
        </p:nvSpPr>
        <p:spPr>
          <a:xfrm>
            <a:off x="10446328" y="6858000"/>
            <a:ext cx="582000" cy="582000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Shape 886"/>
          <p:cNvSpPr/>
          <p:nvPr/>
        </p:nvSpPr>
        <p:spPr>
          <a:xfrm>
            <a:off x="11028217" y="6858000"/>
            <a:ext cx="582000" cy="582000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Shape 887"/>
          <p:cNvSpPr/>
          <p:nvPr/>
        </p:nvSpPr>
        <p:spPr>
          <a:xfrm>
            <a:off x="11610109" y="6858000"/>
            <a:ext cx="582000" cy="582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Shape 888"/>
          <p:cNvSpPr/>
          <p:nvPr/>
        </p:nvSpPr>
        <p:spPr>
          <a:xfrm>
            <a:off x="8118735" y="6857996"/>
            <a:ext cx="582000" cy="58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7F7F7F"/>
              </a:buClr>
              <a:buSzPts val="2100"/>
            </a:pPr>
            <a:endParaRPr sz="4800">
              <a:solidFill>
                <a:srgbClr val="7BC798"/>
              </a:solidFill>
            </a:endParaRPr>
          </a:p>
        </p:txBody>
      </p:sp>
      <p:sp>
        <p:nvSpPr>
          <p:cNvPr id="889" name="Shape 889"/>
          <p:cNvSpPr/>
          <p:nvPr/>
        </p:nvSpPr>
        <p:spPr>
          <a:xfrm>
            <a:off x="9864435" y="7440000"/>
            <a:ext cx="582000" cy="582000"/>
          </a:xfrm>
          <a:prstGeom prst="rect">
            <a:avLst/>
          </a:prstGeom>
          <a:solidFill>
            <a:srgbClr val="63A17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Shape 891"/>
          <p:cNvSpPr/>
          <p:nvPr/>
        </p:nvSpPr>
        <p:spPr>
          <a:xfrm>
            <a:off x="10446328" y="7440000"/>
            <a:ext cx="582000" cy="582000"/>
          </a:xfrm>
          <a:prstGeom prst="rect">
            <a:avLst/>
          </a:prstGeom>
          <a:solidFill>
            <a:srgbClr val="45438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Shape 892"/>
          <p:cNvSpPr/>
          <p:nvPr/>
        </p:nvSpPr>
        <p:spPr>
          <a:xfrm>
            <a:off x="11028217" y="7440000"/>
            <a:ext cx="582000" cy="582000"/>
          </a:xfrm>
          <a:prstGeom prst="rect">
            <a:avLst/>
          </a:prstGeom>
          <a:solidFill>
            <a:srgbClr val="3B9399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Shape 893"/>
          <p:cNvSpPr/>
          <p:nvPr/>
        </p:nvSpPr>
        <p:spPr>
          <a:xfrm>
            <a:off x="9282545" y="7440000"/>
            <a:ext cx="582000" cy="582000"/>
          </a:xfrm>
          <a:prstGeom prst="rect">
            <a:avLst/>
          </a:prstGeom>
          <a:solidFill>
            <a:srgbClr val="B1493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Shape 894"/>
          <p:cNvSpPr/>
          <p:nvPr/>
        </p:nvSpPr>
        <p:spPr>
          <a:xfrm>
            <a:off x="8700653" y="7440000"/>
            <a:ext cx="582000" cy="582000"/>
          </a:xfrm>
          <a:prstGeom prst="rect">
            <a:avLst/>
          </a:prstGeom>
          <a:solidFill>
            <a:srgbClr val="BAC2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Shape 895"/>
          <p:cNvSpPr txBox="1"/>
          <p:nvPr/>
        </p:nvSpPr>
        <p:spPr>
          <a:xfrm>
            <a:off x="1197600" y="1615000"/>
            <a:ext cx="56528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rgbClr val="F16448"/>
                </a:solidFill>
                <a:latin typeface="Overpass"/>
                <a:ea typeface="Overpass"/>
                <a:cs typeface="Overpass"/>
                <a:sym typeface="Overpass"/>
              </a:rPr>
              <a:t>La seguridad es importante pero cuando es difícil de manejar, pierde efectividad.</a:t>
            </a:r>
            <a:endParaRPr sz="4000">
              <a:solidFill>
                <a:srgbClr val="F16448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898" name="Shape 898"/>
          <p:cNvSpPr/>
          <p:nvPr/>
        </p:nvSpPr>
        <p:spPr>
          <a:xfrm rot="5400000">
            <a:off x="53000" y="408733"/>
            <a:ext cx="280000" cy="38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164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99" name="Shape 899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10893907" y="6318933"/>
            <a:ext cx="985392" cy="27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975B3EEA-330B-4A7B-BBAA-B95074A3E3B2}"/>
              </a:ext>
            </a:extLst>
          </p:cNvPr>
          <p:cNvGrpSpPr/>
          <p:nvPr/>
        </p:nvGrpSpPr>
        <p:grpSpPr>
          <a:xfrm>
            <a:off x="-167" y="-167"/>
            <a:ext cx="11879466" cy="6896236"/>
            <a:chOff x="-167" y="-167"/>
            <a:chExt cx="11879466" cy="6896236"/>
          </a:xfrm>
        </p:grpSpPr>
        <p:sp>
          <p:nvSpPr>
            <p:cNvPr id="21" name="Shape 904">
              <a:extLst>
                <a:ext uri="{FF2B5EF4-FFF2-40B4-BE49-F238E27FC236}">
                  <a16:creationId xmlns:a16="http://schemas.microsoft.com/office/drawing/2014/main" xmlns="" id="{6B512AFB-26EE-4E15-8AE8-3EBDAA2477F4}"/>
                </a:ext>
              </a:extLst>
            </p:cNvPr>
            <p:cNvSpPr/>
            <p:nvPr/>
          </p:nvSpPr>
          <p:spPr>
            <a:xfrm>
              <a:off x="-167" y="-167"/>
              <a:ext cx="126000" cy="6858000"/>
            </a:xfrm>
            <a:prstGeom prst="rect">
              <a:avLst/>
            </a:prstGeom>
            <a:solidFill>
              <a:srgbClr val="F164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2" name="Shape 905">
              <a:extLst>
                <a:ext uri="{FF2B5EF4-FFF2-40B4-BE49-F238E27FC236}">
                  <a16:creationId xmlns:a16="http://schemas.microsoft.com/office/drawing/2014/main" xmlns="" id="{EC9992C2-EA06-461D-936C-31F14EEC83E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1290" t="16802" r="1289" b="15474"/>
            <a:stretch/>
          </p:blipFill>
          <p:spPr>
            <a:xfrm>
              <a:off x="-167" y="38068"/>
              <a:ext cx="7936368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Shape 918">
              <a:extLst>
                <a:ext uri="{FF2B5EF4-FFF2-40B4-BE49-F238E27FC236}">
                  <a16:creationId xmlns:a16="http://schemas.microsoft.com/office/drawing/2014/main" xmlns="" id="{5DEBC742-3EFA-4858-82A9-C6D11A04AD4F}"/>
                </a:ext>
              </a:extLst>
            </p:cNvPr>
            <p:cNvSpPr/>
            <p:nvPr/>
          </p:nvSpPr>
          <p:spPr>
            <a:xfrm>
              <a:off x="5889800" y="831167"/>
              <a:ext cx="5894000" cy="2516400"/>
            </a:xfrm>
            <a:prstGeom prst="roundRect">
              <a:avLst>
                <a:gd name="adj" fmla="val 4322"/>
              </a:avLst>
            </a:prstGeom>
            <a:solidFill>
              <a:srgbClr val="FFFFFF"/>
            </a:solidFill>
            <a:ln>
              <a:noFill/>
            </a:ln>
            <a:effectLst>
              <a:outerShdw blurRad="157163" dist="57150" dir="33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Shape 919">
              <a:extLst>
                <a:ext uri="{FF2B5EF4-FFF2-40B4-BE49-F238E27FC236}">
                  <a16:creationId xmlns:a16="http://schemas.microsoft.com/office/drawing/2014/main" xmlns="" id="{6DB11D17-D25F-4B95-9023-8347997BE822}"/>
                </a:ext>
              </a:extLst>
            </p:cNvPr>
            <p:cNvSpPr txBox="1"/>
            <p:nvPr/>
          </p:nvSpPr>
          <p:spPr>
            <a:xfrm>
              <a:off x="6242533" y="1151600"/>
              <a:ext cx="5171200" cy="20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133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“Tengo mi clave SOL, pero no me acuerdo mi contraseña. Mi contraseña la tiene el contador, no creo que sea desleal porque es su trabajo”</a:t>
              </a:r>
              <a:endParaRPr sz="21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pPr algn="r"/>
              <a:r>
                <a:rPr lang="en" sz="2400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Fidel, 48 años</a:t>
              </a:r>
              <a:endParaRPr sz="2400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  <a:p>
              <a:pPr algn="r"/>
              <a:r>
                <a:rPr lang="en" sz="1333">
                  <a:latin typeface="Overpass ExtraLight"/>
                  <a:ea typeface="Overpass ExtraLight"/>
                  <a:cs typeface="Overpass ExtraLight"/>
                  <a:sym typeface="Overpass ExtraLight"/>
                </a:rPr>
                <a:t>Trabajador Independiente</a:t>
              </a:r>
              <a:endParaRPr sz="1333">
                <a:latin typeface="Overpass ExtraLight"/>
                <a:ea typeface="Overpass ExtraLight"/>
                <a:cs typeface="Overpass ExtraLight"/>
                <a:sym typeface="Overpass ExtraLight"/>
              </a:endParaRPr>
            </a:p>
          </p:txBody>
        </p:sp>
        <p:sp>
          <p:nvSpPr>
            <p:cNvPr id="25" name="Shape 920">
              <a:extLst>
                <a:ext uri="{FF2B5EF4-FFF2-40B4-BE49-F238E27FC236}">
                  <a16:creationId xmlns:a16="http://schemas.microsoft.com/office/drawing/2014/main" xmlns="" id="{264CD58E-08DC-4E21-96BB-FC28AB4E8204}"/>
                </a:ext>
              </a:extLst>
            </p:cNvPr>
            <p:cNvSpPr/>
            <p:nvPr/>
          </p:nvSpPr>
          <p:spPr>
            <a:xfrm rot="-5400000">
              <a:off x="5525800" y="1039167"/>
              <a:ext cx="261200" cy="226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157163" dist="57150" dir="3360000" algn="bl" rotWithShape="0">
                <a:srgbClr val="000000">
                  <a:alpha val="44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6" name="Shape 921">
              <a:extLst>
                <a:ext uri="{FF2B5EF4-FFF2-40B4-BE49-F238E27FC236}">
                  <a16:creationId xmlns:a16="http://schemas.microsoft.com/office/drawing/2014/main" xmlns="" id="{0F0A99E0-8A42-4CE9-81E4-5419237A23EE}"/>
                </a:ext>
              </a:extLst>
            </p:cNvPr>
            <p:cNvPicPr preferRelativeResize="0"/>
            <p:nvPr/>
          </p:nvPicPr>
          <p:blipFill>
            <a:blip r:embed="rId3">
              <a:alphaModFix amt="48000"/>
            </a:blip>
            <a:stretch>
              <a:fillRect/>
            </a:stretch>
          </p:blipFill>
          <p:spPr>
            <a:xfrm>
              <a:off x="10893907" y="6318933"/>
              <a:ext cx="985392" cy="274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74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6"/>
          <p:cNvSpPr/>
          <p:nvPr/>
        </p:nvSpPr>
        <p:spPr>
          <a:xfrm>
            <a:off x="8700653" y="6858000"/>
            <a:ext cx="582000" cy="582000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6"/>
          <p:cNvSpPr/>
          <p:nvPr/>
        </p:nvSpPr>
        <p:spPr>
          <a:xfrm>
            <a:off x="9282545" y="6858000"/>
            <a:ext cx="582000" cy="582000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6"/>
          <p:cNvSpPr/>
          <p:nvPr/>
        </p:nvSpPr>
        <p:spPr>
          <a:xfrm>
            <a:off x="9864435" y="6858000"/>
            <a:ext cx="582000" cy="582000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6"/>
          <p:cNvSpPr/>
          <p:nvPr/>
        </p:nvSpPr>
        <p:spPr>
          <a:xfrm>
            <a:off x="10446328" y="6858000"/>
            <a:ext cx="582000" cy="582000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6"/>
          <p:cNvSpPr/>
          <p:nvPr/>
        </p:nvSpPr>
        <p:spPr>
          <a:xfrm>
            <a:off x="11028217" y="6858000"/>
            <a:ext cx="582000" cy="582000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6"/>
          <p:cNvSpPr/>
          <p:nvPr/>
        </p:nvSpPr>
        <p:spPr>
          <a:xfrm>
            <a:off x="11610109" y="6858000"/>
            <a:ext cx="582000" cy="582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6"/>
          <p:cNvSpPr/>
          <p:nvPr/>
        </p:nvSpPr>
        <p:spPr>
          <a:xfrm>
            <a:off x="8118735" y="6857996"/>
            <a:ext cx="582000" cy="58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7F7F7F"/>
              </a:buClr>
              <a:buSzPts val="2100"/>
            </a:pPr>
            <a:endParaRPr sz="4800">
              <a:solidFill>
                <a:srgbClr val="7BC7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6"/>
          <p:cNvSpPr/>
          <p:nvPr/>
        </p:nvSpPr>
        <p:spPr>
          <a:xfrm>
            <a:off x="9864435" y="7440000"/>
            <a:ext cx="582000" cy="582000"/>
          </a:xfrm>
          <a:prstGeom prst="rect">
            <a:avLst/>
          </a:prstGeom>
          <a:solidFill>
            <a:srgbClr val="63A17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6"/>
          <p:cNvSpPr/>
          <p:nvPr/>
        </p:nvSpPr>
        <p:spPr>
          <a:xfrm>
            <a:off x="10446328" y="7440000"/>
            <a:ext cx="582000" cy="582000"/>
          </a:xfrm>
          <a:prstGeom prst="rect">
            <a:avLst/>
          </a:prstGeom>
          <a:solidFill>
            <a:srgbClr val="45438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6"/>
          <p:cNvSpPr/>
          <p:nvPr/>
        </p:nvSpPr>
        <p:spPr>
          <a:xfrm>
            <a:off x="11028217" y="7440000"/>
            <a:ext cx="582000" cy="582000"/>
          </a:xfrm>
          <a:prstGeom prst="rect">
            <a:avLst/>
          </a:prstGeom>
          <a:solidFill>
            <a:srgbClr val="3B9399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6"/>
          <p:cNvSpPr/>
          <p:nvPr/>
        </p:nvSpPr>
        <p:spPr>
          <a:xfrm>
            <a:off x="9282545" y="7440000"/>
            <a:ext cx="582000" cy="582000"/>
          </a:xfrm>
          <a:prstGeom prst="rect">
            <a:avLst/>
          </a:prstGeom>
          <a:solidFill>
            <a:srgbClr val="B1493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6"/>
          <p:cNvSpPr/>
          <p:nvPr/>
        </p:nvSpPr>
        <p:spPr>
          <a:xfrm>
            <a:off x="8700653" y="7440000"/>
            <a:ext cx="582000" cy="582000"/>
          </a:xfrm>
          <a:prstGeom prst="rect">
            <a:avLst/>
          </a:prstGeom>
          <a:solidFill>
            <a:srgbClr val="BAC24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EBE69F35-6CE8-4A90-9DFA-0B8A06A78510}"/>
              </a:ext>
            </a:extLst>
          </p:cNvPr>
          <p:cNvGrpSpPr/>
          <p:nvPr/>
        </p:nvGrpSpPr>
        <p:grpSpPr>
          <a:xfrm>
            <a:off x="0" y="999634"/>
            <a:ext cx="12191999" cy="3267566"/>
            <a:chOff x="365137" y="1914034"/>
            <a:chExt cx="11433103" cy="3025034"/>
          </a:xfrm>
        </p:grpSpPr>
        <p:pic>
          <p:nvPicPr>
            <p:cNvPr id="310" name="Google Shape;310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5137" y="1917333"/>
              <a:ext cx="2266272" cy="3021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31404" y="1914036"/>
              <a:ext cx="2266272" cy="3021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97671" y="1914036"/>
              <a:ext cx="2266272" cy="3021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63938" y="1917325"/>
              <a:ext cx="2266265" cy="3021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56"/>
            <p:cNvPicPr preferRelativeResize="0"/>
            <p:nvPr/>
          </p:nvPicPr>
          <p:blipFill rotWithShape="1">
            <a:blip r:embed="rId7">
              <a:alphaModFix/>
            </a:blip>
            <a:srcRect l="4487" t="9960" r="11788" b="11981"/>
            <a:stretch/>
          </p:blipFill>
          <p:spPr>
            <a:xfrm>
              <a:off x="9367771" y="1914034"/>
              <a:ext cx="2430469" cy="30217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82D39CF-9113-48C5-870C-3ABD0AA3844A}"/>
              </a:ext>
            </a:extLst>
          </p:cNvPr>
          <p:cNvSpPr txBox="1"/>
          <p:nvPr/>
        </p:nvSpPr>
        <p:spPr>
          <a:xfrm>
            <a:off x="3601845" y="4594451"/>
            <a:ext cx="5055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rgbClr val="C00000"/>
                </a:solidFill>
              </a:rPr>
              <a:t>Ciudadanos!</a:t>
            </a:r>
            <a:endParaRPr lang="es-E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dteSalvadorONU">
            <a:hlinkClick r:id="" action="ppaction://media"/>
            <a:extLst>
              <a:ext uri="{FF2B5EF4-FFF2-40B4-BE49-F238E27FC236}">
                <a16:creationId xmlns:a16="http://schemas.microsoft.com/office/drawing/2014/main" xmlns="" id="{A34895A4-C4CE-4946-BF7D-E4C237DD60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8632"/>
            <a:ext cx="12355033" cy="6949548"/>
          </a:xfrm>
        </p:spPr>
      </p:pic>
    </p:spTree>
    <p:extLst>
      <p:ext uri="{BB962C8B-B14F-4D97-AF65-F5344CB8AC3E}">
        <p14:creationId xmlns:p14="http://schemas.microsoft.com/office/powerpoint/2010/main" val="21342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3"/>
          <p:cNvSpPr txBox="1"/>
          <p:nvPr/>
        </p:nvSpPr>
        <p:spPr>
          <a:xfrm>
            <a:off x="720533" y="620600"/>
            <a:ext cx="779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x-none" sz="2400" b="1">
                <a:latin typeface="Roboto"/>
                <a:ea typeface="Roboto"/>
                <a:cs typeface="Roboto"/>
                <a:sym typeface="Roboto"/>
              </a:rPr>
              <a:t>Licencia de funcionamiento - Customer Journey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" name="Google Shape;21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00" y="564000"/>
            <a:ext cx="114000" cy="4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53"/>
          <p:cNvCxnSpPr/>
          <p:nvPr/>
        </p:nvCxnSpPr>
        <p:spPr>
          <a:xfrm>
            <a:off x="1434267" y="1962267"/>
            <a:ext cx="10704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53"/>
          <p:cNvCxnSpPr/>
          <p:nvPr/>
        </p:nvCxnSpPr>
        <p:spPr>
          <a:xfrm>
            <a:off x="1434267" y="3375717"/>
            <a:ext cx="10698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53"/>
          <p:cNvCxnSpPr/>
          <p:nvPr/>
        </p:nvCxnSpPr>
        <p:spPr>
          <a:xfrm>
            <a:off x="1434267" y="5260328"/>
            <a:ext cx="1069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222" name="Google Shape;22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33" y="4760131"/>
            <a:ext cx="1276400" cy="127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33" y="1827002"/>
            <a:ext cx="1276400" cy="127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35" y="3261211"/>
            <a:ext cx="1276397" cy="1276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53"/>
          <p:cNvCxnSpPr/>
          <p:nvPr/>
        </p:nvCxnSpPr>
        <p:spPr>
          <a:xfrm>
            <a:off x="1434267" y="2904565"/>
            <a:ext cx="10704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53"/>
          <p:cNvCxnSpPr/>
          <p:nvPr/>
        </p:nvCxnSpPr>
        <p:spPr>
          <a:xfrm>
            <a:off x="1434267" y="2433412"/>
            <a:ext cx="10704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53"/>
          <p:cNvCxnSpPr/>
          <p:nvPr/>
        </p:nvCxnSpPr>
        <p:spPr>
          <a:xfrm>
            <a:off x="1434267" y="4789176"/>
            <a:ext cx="10704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53"/>
          <p:cNvCxnSpPr/>
          <p:nvPr/>
        </p:nvCxnSpPr>
        <p:spPr>
          <a:xfrm>
            <a:off x="1434267" y="4318023"/>
            <a:ext cx="10704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53"/>
          <p:cNvCxnSpPr/>
          <p:nvPr/>
        </p:nvCxnSpPr>
        <p:spPr>
          <a:xfrm>
            <a:off x="1434267" y="6202633"/>
            <a:ext cx="10704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53"/>
          <p:cNvCxnSpPr/>
          <p:nvPr/>
        </p:nvCxnSpPr>
        <p:spPr>
          <a:xfrm>
            <a:off x="1434267" y="5731481"/>
            <a:ext cx="10704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53"/>
          <p:cNvCxnSpPr/>
          <p:nvPr/>
        </p:nvCxnSpPr>
        <p:spPr>
          <a:xfrm>
            <a:off x="1434267" y="3846871"/>
            <a:ext cx="10704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32" name="Google Shape;232;p53"/>
          <p:cNvSpPr/>
          <p:nvPr/>
        </p:nvSpPr>
        <p:spPr>
          <a:xfrm>
            <a:off x="1599209" y="3492015"/>
            <a:ext cx="1006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Llega a entidad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53"/>
          <p:cNvSpPr/>
          <p:nvPr/>
        </p:nvSpPr>
        <p:spPr>
          <a:xfrm>
            <a:off x="4103108" y="4905480"/>
            <a:ext cx="1006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Espera su turno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53"/>
          <p:cNvSpPr/>
          <p:nvPr/>
        </p:nvSpPr>
        <p:spPr>
          <a:xfrm>
            <a:off x="5116061" y="3727588"/>
            <a:ext cx="1160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Ingresa a ventanilla LdF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53"/>
          <p:cNvSpPr/>
          <p:nvPr/>
        </p:nvSpPr>
        <p:spPr>
          <a:xfrm>
            <a:off x="6461167" y="4434300"/>
            <a:ext cx="1566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Completa DJ Lic. Funcionamiento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53"/>
          <p:cNvSpPr/>
          <p:nvPr/>
        </p:nvSpPr>
        <p:spPr>
          <a:xfrm>
            <a:off x="8263917" y="4198748"/>
            <a:ext cx="1160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Regresa a LdF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53"/>
          <p:cNvSpPr/>
          <p:nvPr/>
        </p:nvSpPr>
        <p:spPr>
          <a:xfrm>
            <a:off x="9533031" y="3492000"/>
            <a:ext cx="1389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Solicita Ticket Atención Defensa Civil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53"/>
          <p:cNvSpPr/>
          <p:nvPr/>
        </p:nvSpPr>
        <p:spPr>
          <a:xfrm>
            <a:off x="2815367" y="3727600"/>
            <a:ext cx="1566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Solicita Ticket Atención Licencias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53"/>
          <p:cNvSpPr/>
          <p:nvPr/>
        </p:nvSpPr>
        <p:spPr>
          <a:xfrm>
            <a:off x="11125588" y="3492015"/>
            <a:ext cx="1006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Espera su turno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602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4"/>
          <p:cNvSpPr txBox="1"/>
          <p:nvPr/>
        </p:nvSpPr>
        <p:spPr>
          <a:xfrm>
            <a:off x="720533" y="620600"/>
            <a:ext cx="779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x-none" sz="2400" b="1">
                <a:latin typeface="Roboto"/>
                <a:ea typeface="Roboto"/>
                <a:cs typeface="Roboto"/>
                <a:sym typeface="Roboto"/>
              </a:rPr>
              <a:t>Licencia de funcionamiento - Customer Journey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00" y="564000"/>
            <a:ext cx="114000" cy="4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54"/>
          <p:cNvCxnSpPr/>
          <p:nvPr/>
        </p:nvCxnSpPr>
        <p:spPr>
          <a:xfrm>
            <a:off x="1434267" y="1962267"/>
            <a:ext cx="10428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54"/>
          <p:cNvCxnSpPr/>
          <p:nvPr/>
        </p:nvCxnSpPr>
        <p:spPr>
          <a:xfrm>
            <a:off x="1434267" y="3375717"/>
            <a:ext cx="1042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54"/>
          <p:cNvCxnSpPr/>
          <p:nvPr/>
        </p:nvCxnSpPr>
        <p:spPr>
          <a:xfrm>
            <a:off x="1434267" y="5260328"/>
            <a:ext cx="104228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249" name="Google Shape;24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33" y="4760131"/>
            <a:ext cx="1276400" cy="127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33" y="1827002"/>
            <a:ext cx="1276400" cy="127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35" y="3261211"/>
            <a:ext cx="1276397" cy="1276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54"/>
          <p:cNvCxnSpPr/>
          <p:nvPr/>
        </p:nvCxnSpPr>
        <p:spPr>
          <a:xfrm>
            <a:off x="1434267" y="2904565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54"/>
          <p:cNvCxnSpPr/>
          <p:nvPr/>
        </p:nvCxnSpPr>
        <p:spPr>
          <a:xfrm>
            <a:off x="1434267" y="2433412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54" name="Google Shape;254;p54"/>
          <p:cNvCxnSpPr/>
          <p:nvPr/>
        </p:nvCxnSpPr>
        <p:spPr>
          <a:xfrm>
            <a:off x="1434267" y="4789176"/>
            <a:ext cx="10428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54"/>
          <p:cNvCxnSpPr/>
          <p:nvPr/>
        </p:nvCxnSpPr>
        <p:spPr>
          <a:xfrm>
            <a:off x="1434267" y="4318023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54"/>
          <p:cNvCxnSpPr/>
          <p:nvPr/>
        </p:nvCxnSpPr>
        <p:spPr>
          <a:xfrm>
            <a:off x="1434267" y="6202633"/>
            <a:ext cx="10428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54"/>
          <p:cNvCxnSpPr/>
          <p:nvPr/>
        </p:nvCxnSpPr>
        <p:spPr>
          <a:xfrm>
            <a:off x="1434267" y="5731481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54"/>
          <p:cNvCxnSpPr/>
          <p:nvPr/>
        </p:nvCxnSpPr>
        <p:spPr>
          <a:xfrm>
            <a:off x="1434267" y="3846871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59" name="Google Shape;259;p54"/>
          <p:cNvSpPr/>
          <p:nvPr/>
        </p:nvSpPr>
        <p:spPr>
          <a:xfrm>
            <a:off x="1575188" y="3492015"/>
            <a:ext cx="10064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Espera su turno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0" name="Google Shape;260;p54"/>
          <p:cNvSpPr/>
          <p:nvPr/>
        </p:nvSpPr>
        <p:spPr>
          <a:xfrm>
            <a:off x="2689731" y="3492000"/>
            <a:ext cx="15268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Ingresa a ventanilla Defensa Civil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54"/>
          <p:cNvSpPr/>
          <p:nvPr/>
        </p:nvSpPr>
        <p:spPr>
          <a:xfrm>
            <a:off x="5283131" y="5376633"/>
            <a:ext cx="15268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Completa Anexo 4 (Declaración Jurada)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54"/>
          <p:cNvSpPr/>
          <p:nvPr/>
        </p:nvSpPr>
        <p:spPr>
          <a:xfrm>
            <a:off x="7020235" y="5141033"/>
            <a:ext cx="15268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Solicita Ticket Atención Defensa Civil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54"/>
          <p:cNvSpPr/>
          <p:nvPr/>
        </p:nvSpPr>
        <p:spPr>
          <a:xfrm>
            <a:off x="8815965" y="4669900"/>
            <a:ext cx="15268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Ingresa a ventanilla Defensa Civil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54"/>
          <p:cNvSpPr/>
          <p:nvPr/>
        </p:nvSpPr>
        <p:spPr>
          <a:xfrm>
            <a:off x="10491500" y="4434320"/>
            <a:ext cx="1371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Cola para CAJA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54"/>
          <p:cNvSpPr/>
          <p:nvPr/>
        </p:nvSpPr>
        <p:spPr>
          <a:xfrm>
            <a:off x="3755671" y="4669907"/>
            <a:ext cx="1371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Completa Anexos 1, 2, 3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595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5"/>
          <p:cNvSpPr txBox="1"/>
          <p:nvPr/>
        </p:nvSpPr>
        <p:spPr>
          <a:xfrm>
            <a:off x="720533" y="620600"/>
            <a:ext cx="779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x-none" sz="2400" b="1">
                <a:latin typeface="Roboto"/>
                <a:ea typeface="Roboto"/>
                <a:cs typeface="Roboto"/>
                <a:sym typeface="Roboto"/>
              </a:rPr>
              <a:t>Licencia de funcionamiento - Customer Journey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" name="Google Shape;2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00" y="564000"/>
            <a:ext cx="114000" cy="4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55"/>
          <p:cNvCxnSpPr/>
          <p:nvPr/>
        </p:nvCxnSpPr>
        <p:spPr>
          <a:xfrm>
            <a:off x="1434267" y="1962267"/>
            <a:ext cx="10428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55"/>
          <p:cNvCxnSpPr/>
          <p:nvPr/>
        </p:nvCxnSpPr>
        <p:spPr>
          <a:xfrm>
            <a:off x="1434267" y="3375717"/>
            <a:ext cx="1042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55"/>
          <p:cNvCxnSpPr/>
          <p:nvPr/>
        </p:nvCxnSpPr>
        <p:spPr>
          <a:xfrm>
            <a:off x="1434267" y="5260328"/>
            <a:ext cx="104228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275" name="Google Shape;27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33" y="4760131"/>
            <a:ext cx="1276400" cy="127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33" y="1827002"/>
            <a:ext cx="1276400" cy="127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35" y="3261211"/>
            <a:ext cx="1276397" cy="1276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55"/>
          <p:cNvCxnSpPr/>
          <p:nvPr/>
        </p:nvCxnSpPr>
        <p:spPr>
          <a:xfrm>
            <a:off x="1434267" y="2904565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55"/>
          <p:cNvCxnSpPr/>
          <p:nvPr/>
        </p:nvCxnSpPr>
        <p:spPr>
          <a:xfrm>
            <a:off x="1434267" y="2433412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55"/>
          <p:cNvCxnSpPr/>
          <p:nvPr/>
        </p:nvCxnSpPr>
        <p:spPr>
          <a:xfrm>
            <a:off x="1434267" y="4789176"/>
            <a:ext cx="10428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81" name="Google Shape;281;p55"/>
          <p:cNvCxnSpPr/>
          <p:nvPr/>
        </p:nvCxnSpPr>
        <p:spPr>
          <a:xfrm>
            <a:off x="1434267" y="4318023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55"/>
          <p:cNvCxnSpPr/>
          <p:nvPr/>
        </p:nvCxnSpPr>
        <p:spPr>
          <a:xfrm>
            <a:off x="1434267" y="6202633"/>
            <a:ext cx="10428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55"/>
          <p:cNvCxnSpPr/>
          <p:nvPr/>
        </p:nvCxnSpPr>
        <p:spPr>
          <a:xfrm>
            <a:off x="1434267" y="5731481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55"/>
          <p:cNvCxnSpPr/>
          <p:nvPr/>
        </p:nvCxnSpPr>
        <p:spPr>
          <a:xfrm>
            <a:off x="1434267" y="3846871"/>
            <a:ext cx="104284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85" name="Google Shape;285;p55"/>
          <p:cNvSpPr/>
          <p:nvPr/>
        </p:nvSpPr>
        <p:spPr>
          <a:xfrm>
            <a:off x="1576965" y="4669900"/>
            <a:ext cx="1371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Ingresa a ventanilla Defensa Civil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55"/>
          <p:cNvSpPr/>
          <p:nvPr/>
        </p:nvSpPr>
        <p:spPr>
          <a:xfrm>
            <a:off x="3150900" y="4434320"/>
            <a:ext cx="1371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Cola para CAJA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55"/>
          <p:cNvSpPr/>
          <p:nvPr/>
        </p:nvSpPr>
        <p:spPr>
          <a:xfrm>
            <a:off x="4732379" y="3963161"/>
            <a:ext cx="1371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Paga según código generado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55"/>
          <p:cNvSpPr/>
          <p:nvPr/>
        </p:nvSpPr>
        <p:spPr>
          <a:xfrm>
            <a:off x="6415468" y="4905467"/>
            <a:ext cx="1371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Solicita Ticket Atención Mesa de Partes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55"/>
          <p:cNvSpPr/>
          <p:nvPr/>
        </p:nvSpPr>
        <p:spPr>
          <a:xfrm>
            <a:off x="7728600" y="3727600"/>
            <a:ext cx="14572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Ingresa a ventanilla 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Mesa de Partes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55"/>
          <p:cNvSpPr/>
          <p:nvPr/>
        </p:nvSpPr>
        <p:spPr>
          <a:xfrm>
            <a:off x="9490557" y="3020856"/>
            <a:ext cx="1246800" cy="709600"/>
          </a:xfrm>
          <a:prstGeom prst="rect">
            <a:avLst/>
          </a:prstGeom>
          <a:solidFill>
            <a:srgbClr val="F6F5FA"/>
          </a:solidFill>
          <a:ln w="9525" cap="flat" cmpd="sng">
            <a:solidFill>
              <a:srgbClr val="3027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x-none" sz="1333">
                <a:solidFill>
                  <a:srgbClr val="302745"/>
                </a:solidFill>
                <a:latin typeface="Roboto"/>
                <a:ea typeface="Roboto"/>
                <a:cs typeface="Roboto"/>
                <a:sym typeface="Roboto"/>
              </a:rPr>
              <a:t>Entrega documentos</a:t>
            </a:r>
            <a:endParaRPr sz="1333">
              <a:solidFill>
                <a:srgbClr val="3027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148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8700654" y="6858000"/>
            <a:ext cx="581891" cy="581891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9282545" y="6858000"/>
            <a:ext cx="581891" cy="581891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9864436" y="6858000"/>
            <a:ext cx="581891" cy="581891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10446327" y="6858000"/>
            <a:ext cx="581891" cy="581891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11028218" y="6858000"/>
            <a:ext cx="581891" cy="581891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11610109" y="6858000"/>
            <a:ext cx="581891" cy="581891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F7854F96-A900-4ABF-8A8A-D92535D6B261}"/>
              </a:ext>
            </a:extLst>
          </p:cNvPr>
          <p:cNvGrpSpPr/>
          <p:nvPr/>
        </p:nvGrpSpPr>
        <p:grpSpPr>
          <a:xfrm>
            <a:off x="-185803" y="-130242"/>
            <a:ext cx="12563605" cy="8375737"/>
            <a:chOff x="-185803" y="-130242"/>
            <a:chExt cx="12563605" cy="837573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09D217D4-162F-4615-8BF6-84F400A80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5803" y="-130242"/>
              <a:ext cx="12563605" cy="8375737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xmlns="" id="{F247D12C-3A72-42E2-B5DE-BE2417224ECA}"/>
                </a:ext>
              </a:extLst>
            </p:cNvPr>
            <p:cNvSpPr txBox="1"/>
            <p:nvPr/>
          </p:nvSpPr>
          <p:spPr>
            <a:xfrm>
              <a:off x="197834" y="4107732"/>
              <a:ext cx="407354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</a:t>
              </a:r>
              <a:r>
                <a:rPr lang="es-ES" sz="3200" b="1" dirty="0">
                  <a:solidFill>
                    <a:prstClr val="white"/>
                  </a:solidFill>
                  <a:latin typeface="Calibri" panose="020F0502020204030204"/>
                </a:rPr>
                <a:t>70</a:t>
              </a: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millones de visitas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+ 600 páginas de orientación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13B54F55-61D8-4333-9746-C868A783EC09}"/>
                </a:ext>
              </a:extLst>
            </p:cNvPr>
            <p:cNvSpPr txBox="1"/>
            <p:nvPr/>
          </p:nvSpPr>
          <p:spPr>
            <a:xfrm>
              <a:off x="7974080" y="908723"/>
              <a:ext cx="40735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Accesibilidad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Líderes en Alianza del Pacífico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02">
            <a:extLst>
              <a:ext uri="{FF2B5EF4-FFF2-40B4-BE49-F238E27FC236}">
                <a16:creationId xmlns:a16="http://schemas.microsoft.com/office/drawing/2014/main" xmlns="" id="{80642DB8-3D9A-410B-84B6-E8211EF8FD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827" b="18500"/>
          <a:stretch/>
        </p:blipFill>
        <p:spPr>
          <a:xfrm>
            <a:off x="0" y="2854960"/>
            <a:ext cx="12192000" cy="40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02BA134-DA07-4960-AADE-86C6C08E6B1B}"/>
              </a:ext>
            </a:extLst>
          </p:cNvPr>
          <p:cNvSpPr/>
          <p:nvPr/>
        </p:nvSpPr>
        <p:spPr>
          <a:xfrm>
            <a:off x="232919" y="3244924"/>
            <a:ext cx="4376821" cy="2925973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76364DE-D2BD-4409-8A00-F688C2234C9C}"/>
              </a:ext>
            </a:extLst>
          </p:cNvPr>
          <p:cNvSpPr txBox="1"/>
          <p:nvPr/>
        </p:nvSpPr>
        <p:spPr>
          <a:xfrm>
            <a:off x="997525" y="687103"/>
            <a:ext cx="10523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C00000"/>
                </a:solidFill>
              </a:rPr>
              <a:t>Laboratorio de Gobierno</a:t>
            </a:r>
          </a:p>
          <a:p>
            <a:pPr algn="ctr"/>
            <a:r>
              <a:rPr lang="es-ES" sz="4800" b="1" dirty="0">
                <a:solidFill>
                  <a:srgbClr val="C00000"/>
                </a:solidFill>
              </a:rPr>
              <a:t>y Transformación Digital</a:t>
            </a:r>
            <a:endParaRPr lang="es-ES" sz="1200" b="1" dirty="0">
              <a:solidFill>
                <a:srgbClr val="C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4863DFB-E3D3-4401-AF35-360303BBE897}"/>
              </a:ext>
            </a:extLst>
          </p:cNvPr>
          <p:cNvSpPr txBox="1"/>
          <p:nvPr/>
        </p:nvSpPr>
        <p:spPr>
          <a:xfrm>
            <a:off x="384558" y="3369082"/>
            <a:ext cx="4073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Tecnologías Cuarta Revolución industrial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800" b="1" dirty="0">
                <a:solidFill>
                  <a:prstClr val="white"/>
                </a:solidFill>
                <a:latin typeface="Calibri" panose="020F0502020204030204"/>
              </a:rPr>
              <a:t>Metodologías ágiles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Futuro del trabajo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800" b="1" dirty="0">
                <a:solidFill>
                  <a:prstClr val="white"/>
                </a:solidFill>
                <a:latin typeface="Calibri" panose="020F0502020204030204"/>
              </a:rPr>
              <a:t>Riesgos digitales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Innovación digital</a:t>
            </a:r>
          </a:p>
        </p:txBody>
      </p:sp>
    </p:spTree>
    <p:extLst>
      <p:ext uri="{BB962C8B-B14F-4D97-AF65-F5344CB8AC3E}">
        <p14:creationId xmlns:p14="http://schemas.microsoft.com/office/powerpoint/2010/main" val="25009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79B1EA8-CED9-4C83-B29B-798E8694622D}"/>
              </a:ext>
            </a:extLst>
          </p:cNvPr>
          <p:cNvSpPr txBox="1"/>
          <p:nvPr/>
        </p:nvSpPr>
        <p:spPr>
          <a:xfrm>
            <a:off x="2325709" y="555698"/>
            <a:ext cx="242085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4400" b="1" dirty="0">
                <a:solidFill>
                  <a:srgbClr val="C00000"/>
                </a:solidFill>
              </a:rPr>
              <a:t>3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3B6EA2E-C179-4B65-AA2B-62E2B7E1DD6F}"/>
              </a:ext>
            </a:extLst>
          </p:cNvPr>
          <p:cNvSpPr txBox="1"/>
          <p:nvPr/>
        </p:nvSpPr>
        <p:spPr>
          <a:xfrm>
            <a:off x="4746565" y="2587023"/>
            <a:ext cx="43579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 dirty="0">
                <a:solidFill>
                  <a:srgbClr val="C00000"/>
                </a:solidFill>
              </a:rPr>
              <a:t>Confianza</a:t>
            </a:r>
            <a:endParaRPr lang="es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149A53E-154E-4553-B79F-8B0358FBE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699" y="0"/>
            <a:ext cx="16159397" cy="72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7F6F1-7731-4FA7-A978-9555308438AD}" type="slidenum">
              <a:rPr lang="es-PE" smtClean="0"/>
              <a:pPr/>
              <a:t>27</a:t>
            </a:fld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4867096-053A-4BFB-8A74-2CC85B378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3"/>
            <a:ext cx="12192000" cy="84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8A8E85F-7C58-4CEB-961F-6DDA6B6A0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365760"/>
            <a:ext cx="1225296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3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43F9C35-1EC7-4D44-AB20-EB094BD05F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07D095E-1BC6-43A7-93E1-E7AB942C753D}"/>
              </a:ext>
            </a:extLst>
          </p:cNvPr>
          <p:cNvSpPr txBox="1"/>
          <p:nvPr/>
        </p:nvSpPr>
        <p:spPr>
          <a:xfrm>
            <a:off x="423061" y="766126"/>
            <a:ext cx="115678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0" b="1" dirty="0">
                <a:solidFill>
                  <a:srgbClr val="C00000"/>
                </a:solidFill>
              </a:rPr>
              <a:t>transformación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B1A7F11-7CBC-472A-B2FD-4CB799155423}"/>
              </a:ext>
            </a:extLst>
          </p:cNvPr>
          <p:cNvSpPr txBox="1"/>
          <p:nvPr/>
        </p:nvSpPr>
        <p:spPr>
          <a:xfrm>
            <a:off x="3800653" y="2622602"/>
            <a:ext cx="48126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0" b="1" dirty="0">
                <a:solidFill>
                  <a:srgbClr val="7030A0"/>
                </a:solidFill>
              </a:rPr>
              <a:t>digital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53C5C14-BBC6-43CE-941C-EE6AF9272C4C}"/>
              </a:ext>
            </a:extLst>
          </p:cNvPr>
          <p:cNvSpPr txBox="1"/>
          <p:nvPr/>
        </p:nvSpPr>
        <p:spPr>
          <a:xfrm>
            <a:off x="2719189" y="4888399"/>
            <a:ext cx="7741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solidFill>
                  <a:srgbClr val="FFC000"/>
                </a:solidFill>
              </a:rPr>
              <a:t>es un tema de personas</a:t>
            </a:r>
          </a:p>
        </p:txBody>
      </p:sp>
    </p:spTree>
    <p:extLst>
      <p:ext uri="{BB962C8B-B14F-4D97-AF65-F5344CB8AC3E}">
        <p14:creationId xmlns:p14="http://schemas.microsoft.com/office/powerpoint/2010/main" val="33006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43F9C35-1EC7-4D44-AB20-EB094BD05F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07D095E-1BC6-43A7-93E1-E7AB942C753D}"/>
              </a:ext>
            </a:extLst>
          </p:cNvPr>
          <p:cNvSpPr txBox="1"/>
          <p:nvPr/>
        </p:nvSpPr>
        <p:spPr>
          <a:xfrm>
            <a:off x="456269" y="-72620"/>
            <a:ext cx="60279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b="1" dirty="0">
                <a:solidFill>
                  <a:srgbClr val="C00000"/>
                </a:solidFill>
              </a:rPr>
              <a:t>+ digital</a:t>
            </a:r>
            <a:endParaRPr lang="es-ES" sz="2800" b="1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B1A7F11-7CBC-472A-B2FD-4CB799155423}"/>
              </a:ext>
            </a:extLst>
          </p:cNvPr>
          <p:cNvSpPr txBox="1"/>
          <p:nvPr/>
        </p:nvSpPr>
        <p:spPr>
          <a:xfrm>
            <a:off x="4875869" y="4777574"/>
            <a:ext cx="74530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800" b="1" dirty="0">
                <a:solidFill>
                  <a:srgbClr val="7030A0"/>
                </a:solidFill>
              </a:rPr>
              <a:t>+ impacto</a:t>
            </a:r>
            <a:endParaRPr lang="es-ES" sz="2800" b="1" dirty="0">
              <a:solidFill>
                <a:srgbClr val="7030A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2207E27-0673-4C82-B24D-51293405D9C1}"/>
              </a:ext>
            </a:extLst>
          </p:cNvPr>
          <p:cNvSpPr txBox="1"/>
          <p:nvPr/>
        </p:nvSpPr>
        <p:spPr>
          <a:xfrm>
            <a:off x="513349" y="1960060"/>
            <a:ext cx="2274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FFC000"/>
                </a:solidFill>
              </a:rPr>
              <a:t>+ datos</a:t>
            </a:r>
            <a:endParaRPr lang="es-ES" sz="1050" b="1" dirty="0">
              <a:solidFill>
                <a:srgbClr val="FFC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8B02238-4437-46D7-91F4-7D5BCEEE18C5}"/>
              </a:ext>
            </a:extLst>
          </p:cNvPr>
          <p:cNvSpPr txBox="1"/>
          <p:nvPr/>
        </p:nvSpPr>
        <p:spPr>
          <a:xfrm>
            <a:off x="2139326" y="3159960"/>
            <a:ext cx="4621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FFC000"/>
                </a:solidFill>
              </a:rPr>
              <a:t>+ transparencia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A303C33-428E-442B-A0C8-ABE2AD7EA1EB}"/>
              </a:ext>
            </a:extLst>
          </p:cNvPr>
          <p:cNvSpPr txBox="1"/>
          <p:nvPr/>
        </p:nvSpPr>
        <p:spPr>
          <a:xfrm>
            <a:off x="513349" y="4471605"/>
            <a:ext cx="4600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FFC000"/>
                </a:solidFill>
              </a:rPr>
              <a:t>+ conocimiento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2848CC9-D86E-4093-848B-D93F60D0D493}"/>
              </a:ext>
            </a:extLst>
          </p:cNvPr>
          <p:cNvSpPr txBox="1"/>
          <p:nvPr/>
        </p:nvSpPr>
        <p:spPr>
          <a:xfrm>
            <a:off x="6554659" y="2266029"/>
            <a:ext cx="4690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FFC000"/>
                </a:solidFill>
              </a:rPr>
              <a:t>+ sostenibilidad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095F4C8-7926-4F65-B2E0-9917560BE912}"/>
              </a:ext>
            </a:extLst>
          </p:cNvPr>
          <p:cNvSpPr txBox="1"/>
          <p:nvPr/>
        </p:nvSpPr>
        <p:spPr>
          <a:xfrm>
            <a:off x="7959694" y="3802673"/>
            <a:ext cx="3033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rgbClr val="FFC000"/>
                </a:solidFill>
              </a:rPr>
              <a:t>+ equidad</a:t>
            </a:r>
          </a:p>
        </p:txBody>
      </p:sp>
    </p:spTree>
    <p:extLst>
      <p:ext uri="{BB962C8B-B14F-4D97-AF65-F5344CB8AC3E}">
        <p14:creationId xmlns:p14="http://schemas.microsoft.com/office/powerpoint/2010/main" val="24975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5FBF2BF-30A1-43C2-9263-295F8F40E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207" y="0"/>
            <a:ext cx="12866413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7798428-8711-4376-9B23-8242060EF204}"/>
              </a:ext>
            </a:extLst>
          </p:cNvPr>
          <p:cNvSpPr/>
          <p:nvPr/>
        </p:nvSpPr>
        <p:spPr>
          <a:xfrm>
            <a:off x="-1" y="4752734"/>
            <a:ext cx="12192000" cy="93474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prstClr val="white"/>
                </a:solidFill>
                <a:latin typeface="Calibri" panose="020F0502020204030204"/>
              </a:rPr>
              <a:t>DISEÑO DEL CENTRO NACIONAL DE DATOS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 de Cooperación en Gobierno Digital Perú – Corea </a:t>
            </a:r>
            <a:endParaRPr kumimoji="0" lang="es-E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0654" y="6858000"/>
            <a:ext cx="581891" cy="581891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2545" y="6858000"/>
            <a:ext cx="581891" cy="581891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436" y="6858000"/>
            <a:ext cx="581891" cy="581891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46327" y="6858000"/>
            <a:ext cx="581891" cy="581891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8218" y="6858000"/>
            <a:ext cx="581891" cy="581891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0109" y="6858000"/>
            <a:ext cx="581891" cy="581891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064B6AA-A8C0-4285-98FD-05DBAA1DBE7D}"/>
              </a:ext>
            </a:extLst>
          </p:cNvPr>
          <p:cNvSpPr txBox="1"/>
          <p:nvPr/>
        </p:nvSpPr>
        <p:spPr>
          <a:xfrm>
            <a:off x="602167" y="487743"/>
            <a:ext cx="1111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Confianza digital</a:t>
            </a:r>
            <a:endParaRPr kumimoji="0" lang="es-PE" sz="2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DB14AEED-82C0-492C-96CF-B84060B5D05A}"/>
              </a:ext>
            </a:extLst>
          </p:cNvPr>
          <p:cNvCxnSpPr>
            <a:cxnSpLocks/>
          </p:cNvCxnSpPr>
          <p:nvPr/>
        </p:nvCxnSpPr>
        <p:spPr>
          <a:xfrm>
            <a:off x="718562" y="1064204"/>
            <a:ext cx="45399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96" y="1877633"/>
            <a:ext cx="781408" cy="78140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580" y="1830452"/>
            <a:ext cx="828589" cy="82858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96" y="1877633"/>
            <a:ext cx="781408" cy="781408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1111624" y="4566351"/>
            <a:ext cx="10033355" cy="1057835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Transparencia en la Gestión de Datos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 Información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1111624" y="2898751"/>
            <a:ext cx="2653553" cy="672453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Identidad digital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4792362" y="2898751"/>
            <a:ext cx="2653553" cy="672453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Privacidad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8473099" y="2898751"/>
            <a:ext cx="2653553" cy="672453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Seguridad</a:t>
            </a:r>
            <a:endParaRPr kumimoji="0" lang="es-ES_tradnl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802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79B1EA8-CED9-4C83-B29B-798E8694622D}"/>
              </a:ext>
            </a:extLst>
          </p:cNvPr>
          <p:cNvSpPr txBox="1"/>
          <p:nvPr/>
        </p:nvSpPr>
        <p:spPr>
          <a:xfrm>
            <a:off x="2325709" y="555698"/>
            <a:ext cx="242085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4400" b="1" dirty="0">
                <a:solidFill>
                  <a:srgbClr val="C00000"/>
                </a:solidFill>
              </a:rPr>
              <a:t>4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3B6EA2E-C179-4B65-AA2B-62E2B7E1DD6F}"/>
              </a:ext>
            </a:extLst>
          </p:cNvPr>
          <p:cNvSpPr txBox="1"/>
          <p:nvPr/>
        </p:nvSpPr>
        <p:spPr>
          <a:xfrm>
            <a:off x="4746565" y="2587023"/>
            <a:ext cx="48356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 dirty="0">
                <a:solidFill>
                  <a:srgbClr val="C00000"/>
                </a:solidFill>
              </a:rPr>
              <a:t>Resultados</a:t>
            </a:r>
            <a:endParaRPr lang="es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6626368-946A-4970-AD39-2D67389F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6" y="155647"/>
            <a:ext cx="5167924" cy="267899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4EF88E56-CDE9-456C-A688-D87CDD6E9A2B}"/>
              </a:ext>
            </a:extLst>
          </p:cNvPr>
          <p:cNvSpPr txBox="1"/>
          <p:nvPr/>
        </p:nvSpPr>
        <p:spPr>
          <a:xfrm>
            <a:off x="474346" y="2843034"/>
            <a:ext cx="516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Plataforma</a:t>
            </a:r>
            <a:r>
              <a:rPr kumimoji="0" lang="es-ES" sz="2000" b="1" i="0" u="none" strike="noStrike" kern="0" cap="none" spc="0" normalizeH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 Digital Única de Orientación al Ciudadano GOB.PE</a:t>
            </a: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EBDFE57-41DD-4E91-89FE-371BAC773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133430"/>
            <a:ext cx="5167924" cy="279749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35081AE2-265D-47B2-9C47-B69E33C5AE51}"/>
              </a:ext>
            </a:extLst>
          </p:cNvPr>
          <p:cNvSpPr txBox="1"/>
          <p:nvPr/>
        </p:nvSpPr>
        <p:spPr>
          <a:xfrm>
            <a:off x="6126480" y="2873556"/>
            <a:ext cx="516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000" b="1" kern="0" dirty="0">
                <a:solidFill>
                  <a:srgbClr val="A20000"/>
                </a:solidFill>
                <a:latin typeface="Arial"/>
                <a:ea typeface="Roboto" charset="0"/>
                <a:cs typeface="Roboto" charset="0"/>
                <a:sym typeface="Arial"/>
              </a:rPr>
              <a:t>Plataforma de Interoperabilidad del Estado Peruano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FC34796-4B00-40D5-9186-F418A2955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6" y="3559313"/>
            <a:ext cx="5167924" cy="267899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9D1BD541-29F8-4418-97CA-7F1DA74DD51F}"/>
              </a:ext>
            </a:extLst>
          </p:cNvPr>
          <p:cNvSpPr txBox="1"/>
          <p:nvPr/>
        </p:nvSpPr>
        <p:spPr>
          <a:xfrm>
            <a:off x="474346" y="6234817"/>
            <a:ext cx="516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000" b="1" kern="0" dirty="0">
                <a:solidFill>
                  <a:srgbClr val="A20000"/>
                </a:solidFill>
                <a:latin typeface="Arial"/>
                <a:ea typeface="Roboto" charset="0"/>
                <a:cs typeface="Roboto" charset="0"/>
                <a:sym typeface="Arial"/>
              </a:rPr>
              <a:t>Plataforma Nacional Georreferenciada GEOPERÚ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6380E50-A016-41FE-B9C0-CB61162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702" y="3479820"/>
            <a:ext cx="5198279" cy="267029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0CA3A272-5175-497C-BE37-717665C998A6}"/>
              </a:ext>
            </a:extLst>
          </p:cNvPr>
          <p:cNvSpPr txBox="1"/>
          <p:nvPr/>
        </p:nvSpPr>
        <p:spPr>
          <a:xfrm>
            <a:off x="6263702" y="6150114"/>
            <a:ext cx="516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000" b="1" kern="0" dirty="0">
                <a:solidFill>
                  <a:srgbClr val="A20000"/>
                </a:solidFill>
                <a:latin typeface="Arial"/>
                <a:ea typeface="Roboto" charset="0"/>
                <a:cs typeface="Roboto" charset="0"/>
                <a:sym typeface="Arial"/>
              </a:rPr>
              <a:t>Plataforma Digital de Datos Abiertos del Estado Peruano</a:t>
            </a:r>
          </a:p>
        </p:txBody>
      </p:sp>
    </p:spTree>
    <p:extLst>
      <p:ext uri="{BB962C8B-B14F-4D97-AF65-F5344CB8AC3E}">
        <p14:creationId xmlns:p14="http://schemas.microsoft.com/office/powerpoint/2010/main" val="119071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4EF88E56-CDE9-456C-A688-D87CDD6E9A2B}"/>
              </a:ext>
            </a:extLst>
          </p:cNvPr>
          <p:cNvSpPr txBox="1"/>
          <p:nvPr/>
        </p:nvSpPr>
        <p:spPr>
          <a:xfrm>
            <a:off x="474346" y="2843034"/>
            <a:ext cx="516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Plataforma</a:t>
            </a:r>
            <a:r>
              <a:rPr kumimoji="0" lang="es-ES" sz="2000" b="1" i="0" u="none" strike="noStrike" kern="0" cap="none" spc="0" normalizeH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 Declaración Jurada de Intereses</a:t>
            </a: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35081AE2-265D-47B2-9C47-B69E33C5AE51}"/>
              </a:ext>
            </a:extLst>
          </p:cNvPr>
          <p:cNvSpPr txBox="1"/>
          <p:nvPr/>
        </p:nvSpPr>
        <p:spPr>
          <a:xfrm>
            <a:off x="6096000" y="2843034"/>
            <a:ext cx="516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000" b="1" kern="0" dirty="0">
                <a:solidFill>
                  <a:srgbClr val="A20000"/>
                </a:solidFill>
                <a:latin typeface="Arial"/>
                <a:ea typeface="Roboto" charset="0"/>
                <a:cs typeface="Roboto" charset="0"/>
                <a:sym typeface="Arial"/>
              </a:rPr>
              <a:t>Plataforma de Transparencia y Acceso a la Información Pública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9D1BD541-29F8-4418-97CA-7F1DA74DD51F}"/>
              </a:ext>
            </a:extLst>
          </p:cNvPr>
          <p:cNvSpPr txBox="1"/>
          <p:nvPr/>
        </p:nvSpPr>
        <p:spPr>
          <a:xfrm>
            <a:off x="474346" y="6234817"/>
            <a:ext cx="5167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000" b="1" kern="0" dirty="0">
                <a:solidFill>
                  <a:srgbClr val="A20000"/>
                </a:solidFill>
                <a:latin typeface="Arial"/>
                <a:ea typeface="Roboto" charset="0"/>
                <a:cs typeface="Roboto" charset="0"/>
                <a:sym typeface="Arial"/>
              </a:rPr>
              <a:t>Centro Nacional de Seguridad Digital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0CA3A272-5175-497C-BE37-717665C998A6}"/>
              </a:ext>
            </a:extLst>
          </p:cNvPr>
          <p:cNvSpPr txBox="1"/>
          <p:nvPr/>
        </p:nvSpPr>
        <p:spPr>
          <a:xfrm>
            <a:off x="6263702" y="6150114"/>
            <a:ext cx="516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000" b="1" kern="0" dirty="0">
                <a:solidFill>
                  <a:srgbClr val="A20000"/>
                </a:solidFill>
                <a:latin typeface="Arial"/>
                <a:ea typeface="Roboto" charset="0"/>
                <a:cs typeface="Roboto" charset="0"/>
                <a:sym typeface="Arial"/>
              </a:rPr>
              <a:t>Centro Nacional de Datos</a:t>
            </a:r>
          </a:p>
          <a:p>
            <a:pPr lvl="0" algn="ctr">
              <a:defRPr/>
            </a:pPr>
            <a:r>
              <a:rPr lang="es-ES" sz="1600" b="1" kern="0" dirty="0">
                <a:solidFill>
                  <a:srgbClr val="A20000"/>
                </a:solidFill>
                <a:latin typeface="Arial"/>
                <a:ea typeface="Roboto" charset="0"/>
                <a:cs typeface="Roboto" charset="0"/>
                <a:sym typeface="Arial"/>
              </a:rPr>
              <a:t>(en proceso de diseño)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84ACF14-B5B7-4DFF-B6AE-B216513D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6" y="133430"/>
            <a:ext cx="5167924" cy="26702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5497F7A-3F5D-4A85-980D-405C0F8C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057" y="133430"/>
            <a:ext cx="5167924" cy="26789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FB29AC0-4A65-4E9F-8CD4-5500D66FC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86" y="3564523"/>
            <a:ext cx="5124450" cy="267029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15AF186-D417-4ED6-8AB3-6EB0EA341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702" y="3550920"/>
            <a:ext cx="5124450" cy="265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4.googleusercontent.com/ZlXC5zu_9sPoU7JqbjSIPO1ZnrelSK4oM0cA0Vmy8b3QtDlZoE9y5yyAFrc_SBexFuWZg2v0uVUKUg76DuJodJecITWOwoBgKN3g0CRb3_79xrp5aAFlI8PaHam2_yCeCQdoUYvNHf8">
            <a:extLst>
              <a:ext uri="{FF2B5EF4-FFF2-40B4-BE49-F238E27FC236}">
                <a16:creationId xmlns:a16="http://schemas.microsoft.com/office/drawing/2014/main" xmlns="" id="{2589E124-6E06-5A49-9D73-C741C5E16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"/>
            <a:ext cx="121793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535EAC0-DBE4-9A41-A444-BFA8AE447096}"/>
              </a:ext>
            </a:extLst>
          </p:cNvPr>
          <p:cNvSpPr/>
          <p:nvPr/>
        </p:nvSpPr>
        <p:spPr>
          <a:xfrm>
            <a:off x="0" y="-1"/>
            <a:ext cx="5181600" cy="6858001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462;p89">
            <a:extLst>
              <a:ext uri="{FF2B5EF4-FFF2-40B4-BE49-F238E27FC236}">
                <a16:creationId xmlns:a16="http://schemas.microsoft.com/office/drawing/2014/main" xmlns="" id="{8FFC5F84-D8D6-5B46-B305-16BEE4756119}"/>
              </a:ext>
            </a:extLst>
          </p:cNvPr>
          <p:cNvSpPr txBox="1"/>
          <p:nvPr/>
        </p:nvSpPr>
        <p:spPr>
          <a:xfrm>
            <a:off x="649932" y="3428999"/>
            <a:ext cx="4184274" cy="137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Para escuchar directamente a los ciudadanos</a:t>
            </a:r>
          </a:p>
        </p:txBody>
      </p:sp>
      <p:sp>
        <p:nvSpPr>
          <p:cNvPr id="7" name="Google Shape;462;p89">
            <a:extLst>
              <a:ext uri="{FF2B5EF4-FFF2-40B4-BE49-F238E27FC236}">
                <a16:creationId xmlns:a16="http://schemas.microsoft.com/office/drawing/2014/main" xmlns="" id="{16E68605-4080-2A42-B3C4-65F4AA3DF65E}"/>
              </a:ext>
            </a:extLst>
          </p:cNvPr>
          <p:cNvSpPr txBox="1"/>
          <p:nvPr/>
        </p:nvSpPr>
        <p:spPr>
          <a:xfrm>
            <a:off x="302538" y="1773568"/>
            <a:ext cx="4879062" cy="818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GOB.PE/participa</a:t>
            </a:r>
            <a:endParaRPr kumimoji="0" lang="e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97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7A00368-275E-4602-94B3-D883B31FBE9E}"/>
              </a:ext>
            </a:extLst>
          </p:cNvPr>
          <p:cNvSpPr/>
          <p:nvPr/>
        </p:nvSpPr>
        <p:spPr>
          <a:xfrm>
            <a:off x="0" y="-1"/>
            <a:ext cx="5181600" cy="6858001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D42666E-73D3-4ECE-ACFD-1D25EE66A50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9" y="0"/>
            <a:ext cx="8200571" cy="838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77;p49">
            <a:extLst>
              <a:ext uri="{FF2B5EF4-FFF2-40B4-BE49-F238E27FC236}">
                <a16:creationId xmlns:a16="http://schemas.microsoft.com/office/drawing/2014/main" xmlns="" id="{2B7535B7-8B08-4CFB-B95F-D67DA1B7CF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2181" y="2985483"/>
            <a:ext cx="887067" cy="887033"/>
          </a:xfrm>
          <a:prstGeom prst="rect">
            <a:avLst/>
          </a:prstGeom>
          <a:noFill/>
          <a:ln>
            <a:noFill/>
          </a:ln>
          <a:effectLst>
            <a:outerShdw blurRad="142875" dist="38100" dir="5400000" algn="b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6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30A22281-E10E-4A7E-BEE2-6C8D3D1FD309}"/>
              </a:ext>
            </a:extLst>
          </p:cNvPr>
          <p:cNvSpPr txBox="1"/>
          <p:nvPr/>
        </p:nvSpPr>
        <p:spPr>
          <a:xfrm>
            <a:off x="815975" y="884941"/>
            <a:ext cx="10808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Estudio de Gobierno Digital OCDE 2019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Perú sube 46 posiciones en el indicador de participación digital de los ciudadanos de la ONU</a:t>
            </a:r>
            <a:endParaRPr kumimoji="0" lang="es-PE" sz="4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D37EFE4B-2058-4BA5-A471-56DFA61AF247}"/>
              </a:ext>
            </a:extLst>
          </p:cNvPr>
          <p:cNvSpPr txBox="1"/>
          <p:nvPr/>
        </p:nvSpPr>
        <p:spPr>
          <a:xfrm>
            <a:off x="815974" y="3082751"/>
            <a:ext cx="10624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Ranking Mundial de Innovación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Perú sube 44 posiciones en el indicador de participación digital de los ciudadanos y 16 posiciones en los servicios digitales del Estado</a:t>
            </a:r>
            <a:endParaRPr kumimoji="0" lang="es-PE" sz="4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D79F8B7E-F81B-45CA-A870-8B3A1D609FCC}"/>
              </a:ext>
            </a:extLst>
          </p:cNvPr>
          <p:cNvSpPr txBox="1"/>
          <p:nvPr/>
        </p:nvSpPr>
        <p:spPr>
          <a:xfrm>
            <a:off x="783907" y="5557560"/>
            <a:ext cx="1062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Meta al 2022: Subir 20</a:t>
            </a:r>
            <a:r>
              <a:rPr kumimoji="0" lang="es-ES" sz="2400" b="1" i="0" u="none" strike="noStrike" kern="0" cap="none" spc="0" normalizeH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 posiciones en el Índice Mundial de Gobierno Digital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 de ONU</a:t>
            </a:r>
            <a:endParaRPr kumimoji="0" lang="es-PE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2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43F9C35-1EC7-4D44-AB20-EB094BD05F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07D095E-1BC6-43A7-93E1-E7AB942C753D}"/>
              </a:ext>
            </a:extLst>
          </p:cNvPr>
          <p:cNvSpPr txBox="1"/>
          <p:nvPr/>
        </p:nvSpPr>
        <p:spPr>
          <a:xfrm>
            <a:off x="2264749" y="1481860"/>
            <a:ext cx="77200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500" b="1" dirty="0">
                <a:solidFill>
                  <a:srgbClr val="C00000"/>
                </a:solidFill>
              </a:rPr>
              <a:t>#</a:t>
            </a:r>
            <a:r>
              <a:rPr lang="es-ES" sz="11500" b="1" dirty="0" err="1">
                <a:solidFill>
                  <a:srgbClr val="C00000"/>
                </a:solidFill>
              </a:rPr>
              <a:t>retweet</a:t>
            </a:r>
            <a:r>
              <a:rPr lang="es-ES" sz="115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s-ES" sz="11500" b="1" dirty="0">
                <a:solidFill>
                  <a:srgbClr val="C00000"/>
                </a:solidFill>
              </a:rPr>
              <a:t>de lo bueno</a:t>
            </a:r>
            <a:endParaRPr lang="es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79B1EA8-CED9-4C83-B29B-798E8694622D}"/>
              </a:ext>
            </a:extLst>
          </p:cNvPr>
          <p:cNvSpPr txBox="1"/>
          <p:nvPr/>
        </p:nvSpPr>
        <p:spPr>
          <a:xfrm>
            <a:off x="2325709" y="555698"/>
            <a:ext cx="242085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4400" b="1" dirty="0">
                <a:solidFill>
                  <a:srgbClr val="C00000"/>
                </a:solidFill>
              </a:rPr>
              <a:t>5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3B6EA2E-C179-4B65-AA2B-62E2B7E1DD6F}"/>
              </a:ext>
            </a:extLst>
          </p:cNvPr>
          <p:cNvSpPr txBox="1"/>
          <p:nvPr/>
        </p:nvSpPr>
        <p:spPr>
          <a:xfrm>
            <a:off x="4746565" y="2619107"/>
            <a:ext cx="63064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rgbClr val="C00000"/>
                </a:solidFill>
              </a:rPr>
              <a:t>Política de Gobierno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0654" y="6858000"/>
            <a:ext cx="581891" cy="581891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2545" y="6858000"/>
            <a:ext cx="581891" cy="581891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436" y="6858000"/>
            <a:ext cx="581891" cy="581891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46327" y="6858000"/>
            <a:ext cx="581891" cy="581891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8218" y="6858000"/>
            <a:ext cx="581891" cy="581891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0109" y="6858000"/>
            <a:ext cx="581891" cy="581891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8" y="2009140"/>
            <a:ext cx="2839720" cy="2839720"/>
          </a:xfrm>
          <a:prstGeom prst="rect">
            <a:avLst/>
          </a:prstGeom>
        </p:spPr>
      </p:pic>
      <p:sp>
        <p:nvSpPr>
          <p:cNvPr id="19" name="Rectángulo redondeado 18"/>
          <p:cNvSpPr/>
          <p:nvPr/>
        </p:nvSpPr>
        <p:spPr>
          <a:xfrm>
            <a:off x="6372924" y="2309633"/>
            <a:ext cx="1954451" cy="195445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/>
              <a:t>79%</a:t>
            </a:r>
          </a:p>
          <a:p>
            <a:pPr algn="ctr"/>
            <a:r>
              <a:rPr lang="es-ES_tradnl" sz="1600" dirty="0"/>
              <a:t>de las personas que usan Internet, se conecta desde un celular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8618435" y="824864"/>
            <a:ext cx="1790288" cy="144965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/>
              <a:t> 84%</a:t>
            </a:r>
          </a:p>
          <a:p>
            <a:pPr algn="ctr"/>
            <a:r>
              <a:rPr lang="es-ES_tradnl" sz="1800" dirty="0"/>
              <a:t>Lima Metropolitana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8656039" y="2487733"/>
            <a:ext cx="1790288" cy="144965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/>
              <a:t>77% </a:t>
            </a:r>
          </a:p>
          <a:p>
            <a:pPr algn="ctr"/>
            <a:r>
              <a:rPr lang="es-ES_tradnl" sz="1800" dirty="0"/>
              <a:t>Regiones urbano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8656039" y="4162648"/>
            <a:ext cx="1790288" cy="144965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/>
              <a:t>67%</a:t>
            </a:r>
          </a:p>
          <a:p>
            <a:pPr algn="ctr"/>
            <a:r>
              <a:rPr lang="es-ES_tradnl" sz="1800" dirty="0"/>
              <a:t>Rural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1101533" y="2274518"/>
            <a:ext cx="1954451" cy="195445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/>
              <a:t>90% </a:t>
            </a:r>
            <a:r>
              <a:rPr lang="es-ES_tradnl" sz="1600" dirty="0"/>
              <a:t>de los hogares del país tiene al menos un miembro con celular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1281795C-33D3-446C-B5AA-80516E48705C}"/>
              </a:ext>
            </a:extLst>
          </p:cNvPr>
          <p:cNvSpPr txBox="1"/>
          <p:nvPr/>
        </p:nvSpPr>
        <p:spPr>
          <a:xfrm>
            <a:off x="244232" y="6386719"/>
            <a:ext cx="94865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PE" sz="900" b="1" dirty="0">
                <a:solidFill>
                  <a:srgbClr val="000000">
                    <a:lumMod val="65000"/>
                    <a:lumOff val="35000"/>
                  </a:srgbClr>
                </a:solidFill>
                <a:ea typeface="Roboto" charset="0"/>
                <a:cs typeface="Roboto" charset="0"/>
              </a:rPr>
              <a:t>FUENTE: INEI: informe técnico Estadísticas de las Tecnologías de Información y Comunicación en los Hogares.</a:t>
            </a:r>
          </a:p>
        </p:txBody>
      </p:sp>
    </p:spTree>
    <p:extLst>
      <p:ext uri="{BB962C8B-B14F-4D97-AF65-F5344CB8AC3E}">
        <p14:creationId xmlns:p14="http://schemas.microsoft.com/office/powerpoint/2010/main" val="3279000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20" grpId="0" animBg="1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D7F62DB-F1E8-462E-9CED-86F17DC0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014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008BA02-EEB9-4171-B8A1-E57F986B424A}"/>
              </a:ext>
            </a:extLst>
          </p:cNvPr>
          <p:cNvSpPr/>
          <p:nvPr/>
        </p:nvSpPr>
        <p:spPr>
          <a:xfrm>
            <a:off x="0" y="5133474"/>
            <a:ext cx="12192000" cy="105979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99CA6E4-6276-4155-A987-82323E81F69F}"/>
              </a:ext>
            </a:extLst>
          </p:cNvPr>
          <p:cNvSpPr txBox="1"/>
          <p:nvPr/>
        </p:nvSpPr>
        <p:spPr>
          <a:xfrm>
            <a:off x="609600" y="5309428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“En este gobierno, hemos tomado la firma decisión de garantizar la transformación digital del Estado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</a:rPr>
              <a:t>como pilar fundamental para el logro de los objetivos del país”</a:t>
            </a:r>
          </a:p>
        </p:txBody>
      </p:sp>
    </p:spTree>
    <p:extLst>
      <p:ext uri="{BB962C8B-B14F-4D97-AF65-F5344CB8AC3E}">
        <p14:creationId xmlns:p14="http://schemas.microsoft.com/office/powerpoint/2010/main" val="35685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48B9536-71D7-4EC9-95C8-BE514145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795" y="94014"/>
            <a:ext cx="5600700" cy="65627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58ACC72-7EF9-485F-9624-445BF16F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08" y="33930"/>
            <a:ext cx="5686425" cy="60864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2A76900-C582-4611-8814-10172AAED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58" y="222669"/>
            <a:ext cx="7500536" cy="41870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5712548-E0D8-453B-BD53-EAFABF737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967" y="1191380"/>
            <a:ext cx="12192000" cy="50187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CDD9B4C-AC2A-417C-939C-CACBC1BBD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10" y="422398"/>
            <a:ext cx="10401300" cy="6238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60C1EE2-6C17-406D-8223-8D4726650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873" y="560440"/>
            <a:ext cx="8172450" cy="5410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EAFDEE8-A606-44B1-A53E-EC332675D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374" y="607461"/>
            <a:ext cx="7500537" cy="5185154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10657114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7F6F1-7731-4FA7-A978-9555308438A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3A2EF38-3FD8-456B-8110-698F1E136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3160" y="1191380"/>
            <a:ext cx="8248650" cy="60674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F757EE7-623B-4609-A8DD-64B72ACC0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074" y="1062308"/>
            <a:ext cx="9820275" cy="4905375"/>
          </a:xfrm>
          <a:prstGeom prst="rect">
            <a:avLst/>
          </a:prstGeom>
        </p:spPr>
      </p:pic>
      <p:sp>
        <p:nvSpPr>
          <p:cNvPr id="17" name="Marcador de número de diapositiva 3">
            <a:extLst>
              <a:ext uri="{FF2B5EF4-FFF2-40B4-BE49-F238E27FC236}">
                <a16:creationId xmlns:a16="http://schemas.microsoft.com/office/drawing/2014/main" xmlns="" id="{5DB7DB6B-FD41-43C3-9ED0-C0A22F5967E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7F6F1-7731-4FA7-A978-9555308438A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347CEE8D-0636-4091-9423-7D500B8EDC26}"/>
              </a:ext>
            </a:extLst>
          </p:cNvPr>
          <p:cNvGrpSpPr/>
          <p:nvPr/>
        </p:nvGrpSpPr>
        <p:grpSpPr>
          <a:xfrm>
            <a:off x="1503374" y="491679"/>
            <a:ext cx="9001125" cy="4848225"/>
            <a:chOff x="1503374" y="491679"/>
            <a:chExt cx="9001125" cy="484822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xmlns="" id="{B6B9D655-3301-46DB-83DC-B0E5BCA0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3374" y="491679"/>
              <a:ext cx="9001125" cy="484822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9F5E482C-A436-47C2-AF39-BD0B48A9D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25479" y="495704"/>
              <a:ext cx="3676331" cy="1252136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D596174-C545-404D-9360-6E21A8D7A7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9904" y="33930"/>
            <a:ext cx="7703176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7BAC6CE-CD02-4C8B-958D-72D03F3029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434571"/>
            <a:ext cx="12192000" cy="37976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E0A06312-0AA8-4A11-AFF2-880797AAB4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717"/>
            <a:ext cx="12192000" cy="533167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E5583F4F-D32A-4E50-8C98-2141C67758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41"/>
            <a:ext cx="12112901" cy="319207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3D7CE9D0-C298-402A-9BC0-7F56CEE97A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6" y="98302"/>
            <a:ext cx="10727310" cy="651630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3AF5F35E-1FA4-481B-AAC7-740BE2D87B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0" y="88099"/>
            <a:ext cx="10409830" cy="6858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F0F87B85-5381-4EE2-B7C2-1B7830DB67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90193" y="98302"/>
            <a:ext cx="7784312" cy="953319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65A2CE6D-EE25-45F4-8913-10C9EC6B59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11077" y="-49278"/>
            <a:ext cx="8290730" cy="696477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9CAC302D-A148-4BCF-8805-ECC923AB92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37503" y="314916"/>
            <a:ext cx="9127563" cy="954119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26A8B99D-74DD-4977-B54F-EEB4362EA3C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727" y="-9447"/>
            <a:ext cx="11403412" cy="682042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48D29479-C30E-41B5-AD35-B650AAA7DB7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9735" y="-9447"/>
            <a:ext cx="8610587" cy="783578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0B76D788-E991-477F-9CFB-1C5FD6E7945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14189" y="98302"/>
            <a:ext cx="6811241" cy="6858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C594A8EC-2115-428F-BC35-EA3CAEFB9CF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94442" y="-178207"/>
            <a:ext cx="8610587" cy="1205482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FEDA1CCF-5E3F-4CB3-B475-FF27951481E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9212" y="433085"/>
            <a:ext cx="6300961" cy="689476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2552B70C-FCFF-4453-B48A-D17AFD1F0DC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3212" y="1008795"/>
            <a:ext cx="7637745" cy="68580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B5214D00-184C-410A-880C-E4E341B480E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38512" y="695325"/>
            <a:ext cx="8070766" cy="800107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E183D400-7EEA-4E50-A892-A6087FF511D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7981" y="382948"/>
            <a:ext cx="9682341" cy="68580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CE04B384-8369-43E4-9572-FD63C2FAA18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16814" y="-20239"/>
            <a:ext cx="698601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6682924-BCBE-42C9-B6A0-D58706CF6DC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1425" y="113261"/>
            <a:ext cx="6411621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0DD5B01-ED7A-49E3-BAAD-3DFF738A815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502435" y="-9447"/>
            <a:ext cx="6232141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489DE3A7-C299-430A-B58F-2DC1AE832C6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263693" y="-171385"/>
            <a:ext cx="585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E841DF2-8B94-4936-B509-CB8F8567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82" y="254166"/>
            <a:ext cx="11244436" cy="63496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9D7E38D-B8EC-479E-B4DA-52E8D563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4" y="359884"/>
            <a:ext cx="11532432" cy="613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D03F169-9A88-4A6A-9726-815FC59958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VVQi53Ps8aCbuCwX">
            <a:hlinkClick r:id="" action="ppaction://media"/>
            <a:extLst>
              <a:ext uri="{FF2B5EF4-FFF2-40B4-BE49-F238E27FC236}">
                <a16:creationId xmlns:a16="http://schemas.microsoft.com/office/drawing/2014/main" xmlns="" id="{01BDCF2F-0BFE-4BE7-8BAD-0613677C5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035" y="0"/>
            <a:ext cx="8248650" cy="68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9"/>
          <p:cNvSpPr/>
          <p:nvPr/>
        </p:nvSpPr>
        <p:spPr>
          <a:xfrm>
            <a:off x="67" y="0"/>
            <a:ext cx="12192000" cy="6858000"/>
          </a:xfrm>
          <a:prstGeom prst="rect">
            <a:avLst/>
          </a:prstGeom>
          <a:solidFill>
            <a:srgbClr val="C72B27">
              <a:alpha val="7764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49"/>
          <p:cNvSpPr txBox="1"/>
          <p:nvPr/>
        </p:nvSpPr>
        <p:spPr>
          <a:xfrm>
            <a:off x="655967" y="4058360"/>
            <a:ext cx="5093200" cy="2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" sz="3200" b="1" dirty="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¡</a:t>
            </a:r>
            <a:r>
              <a:rPr lang="es-ES" sz="3200" b="1" dirty="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MUCHAS </a:t>
            </a:r>
            <a:r>
              <a:rPr lang="en" sz="3200" b="1" dirty="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GRACIAS!</a:t>
            </a:r>
            <a:endParaRPr sz="3200" b="1" dirty="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977" name="Google Shape;97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9033" y="2684504"/>
            <a:ext cx="887067" cy="887033"/>
          </a:xfrm>
          <a:prstGeom prst="rect">
            <a:avLst/>
          </a:prstGeom>
          <a:noFill/>
          <a:ln>
            <a:noFill/>
          </a:ln>
          <a:effectLst>
            <a:outerShdw blurRad="142875" dist="38100" dir="54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978" name="Google Shape;9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907" y="6318933"/>
            <a:ext cx="985392" cy="2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94">
            <a:extLst>
              <a:ext uri="{FF2B5EF4-FFF2-40B4-BE49-F238E27FC236}">
                <a16:creationId xmlns:a16="http://schemas.microsoft.com/office/drawing/2014/main" xmlns="" id="{4EDFC391-B77D-4DE6-95B5-BDC650FD5EFA}"/>
              </a:ext>
            </a:extLst>
          </p:cNvPr>
          <p:cNvSpPr txBox="1"/>
          <p:nvPr/>
        </p:nvSpPr>
        <p:spPr>
          <a:xfrm>
            <a:off x="5943294" y="2440508"/>
            <a:ext cx="6092281" cy="29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PE" sz="30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SECRETARÍA DE GOBIERNO DIGITAL</a:t>
            </a:r>
            <a:endParaRPr lang="es-PE" sz="3000" dirty="0">
              <a:solidFill>
                <a:schemeClr val="bg1"/>
              </a:solidFill>
            </a:endParaRPr>
          </a:p>
          <a:p>
            <a:pPr lvl="0"/>
            <a:r>
              <a:rPr lang="es-PE" sz="24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Marushka Chocobar</a:t>
            </a:r>
          </a:p>
          <a:p>
            <a:pPr lvl="0"/>
            <a:r>
              <a:rPr lang="es-PE" sz="24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994604896</a:t>
            </a:r>
          </a:p>
          <a:p>
            <a:pPr lvl="0"/>
            <a:r>
              <a:rPr lang="es-PE" sz="24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@</a:t>
            </a:r>
            <a:r>
              <a:rPr lang="es-PE" sz="2400" dirty="0" err="1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mchocobar</a:t>
            </a:r>
            <a:endParaRPr lang="es-PE" sz="24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es-PE" sz="24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mchocobar@pcm.gob.pe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C5D73F12-3257-40E9-9DE0-FA3FDF94B10F}"/>
              </a:ext>
            </a:extLst>
          </p:cNvPr>
          <p:cNvGrpSpPr/>
          <p:nvPr/>
        </p:nvGrpSpPr>
        <p:grpSpPr>
          <a:xfrm>
            <a:off x="502872" y="672797"/>
            <a:ext cx="11170572" cy="5514247"/>
            <a:chOff x="669126" y="1527820"/>
            <a:chExt cx="7867650" cy="4145306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xmlns="" id="{9B0B2FCF-B25E-4F34-9A2F-4A1937B5ABD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0884732"/>
                </p:ext>
              </p:extLst>
            </p:nvPr>
          </p:nvGraphicFramePr>
          <p:xfrm>
            <a:off x="669126" y="1527820"/>
            <a:ext cx="7867650" cy="37576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xmlns="" id="{13DD598F-C20A-491D-BD06-0C994840464A}"/>
                </a:ext>
              </a:extLst>
            </p:cNvPr>
            <p:cNvSpPr txBox="1"/>
            <p:nvPr/>
          </p:nvSpPr>
          <p:spPr>
            <a:xfrm>
              <a:off x="669126" y="5422247"/>
              <a:ext cx="5541566" cy="250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Fuente: Estadísticas de las Tecnologías de Información y Comunicación en los Hogares (INEI, 2018) 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5AF280E-E7BC-4962-BA63-8600FDD01977}"/>
              </a:ext>
            </a:extLst>
          </p:cNvPr>
          <p:cNvSpPr/>
          <p:nvPr/>
        </p:nvSpPr>
        <p:spPr>
          <a:xfrm>
            <a:off x="403761" y="2173184"/>
            <a:ext cx="6139543" cy="6412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57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47"/>
            <a:fld id="{3A10AC81-0BCF-4A88-91DD-6D952CB3253A}" type="slidenum">
              <a:rPr lang="es-ES" b="1">
                <a:solidFill>
                  <a:prstClr val="white"/>
                </a:solidFill>
                <a:latin typeface="Arial" panose="020B0604020202020204" pitchFamily="34" charset="0"/>
              </a:rPr>
              <a:pPr defTabSz="1217947"/>
              <a:t>6</a:t>
            </a:fld>
            <a:endParaRPr lang="es-ES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352" y="1"/>
            <a:ext cx="12191296" cy="9109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947"/>
            <a:endParaRPr lang="es-PE" sz="23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ítulo 2"/>
          <p:cNvSpPr txBox="1">
            <a:spLocks/>
          </p:cNvSpPr>
          <p:nvPr/>
        </p:nvSpPr>
        <p:spPr>
          <a:xfrm>
            <a:off x="406376" y="69874"/>
            <a:ext cx="11379248" cy="7727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8072"/>
            <a:r>
              <a:rPr lang="es-ES" sz="266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competitividad de los países se encuentra estrechamente relacionada a sus niveles de digitalización</a:t>
            </a:r>
            <a:endParaRPr lang="es-ES" sz="2664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1828"/>
          <a:stretch/>
        </p:blipFill>
        <p:spPr>
          <a:xfrm>
            <a:off x="38242" y="1850088"/>
            <a:ext cx="8094522" cy="4506262"/>
          </a:xfrm>
          <a:prstGeom prst="rect">
            <a:avLst/>
          </a:prstGeom>
        </p:spPr>
      </p:pic>
      <p:sp>
        <p:nvSpPr>
          <p:cNvPr id="90" name="Rectángulo 89"/>
          <p:cNvSpPr/>
          <p:nvPr/>
        </p:nvSpPr>
        <p:spPr>
          <a:xfrm>
            <a:off x="353" y="6256130"/>
            <a:ext cx="3851571" cy="52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7947">
              <a:buClr>
                <a:srgbClr val="C00000"/>
              </a:buClr>
              <a:buSzPct val="100000"/>
            </a:pPr>
            <a:r>
              <a:rPr lang="es-ES" sz="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 Últimos valores disponibles para cada variable</a:t>
            </a:r>
          </a:p>
          <a:p>
            <a:pPr algn="just" defTabSz="1217947">
              <a:buClr>
                <a:srgbClr val="C00000"/>
              </a:buClr>
              <a:buSzPct val="100000"/>
            </a:pPr>
            <a:r>
              <a:rPr lang="es-ES" sz="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Foro Económico Mundial, Banco Mundial</a:t>
            </a:r>
          </a:p>
          <a:p>
            <a:pPr algn="just" defTabSz="1217947">
              <a:buClr>
                <a:srgbClr val="C00000"/>
              </a:buClr>
              <a:buSzPct val="100000"/>
            </a:pPr>
            <a:r>
              <a:rPr lang="es-ES" sz="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Ministerio de Economía y Finanzas</a:t>
            </a:r>
          </a:p>
        </p:txBody>
      </p:sp>
      <p:sp>
        <p:nvSpPr>
          <p:cNvPr id="91" name="Título 1"/>
          <p:cNvSpPr txBox="1">
            <a:spLocks/>
          </p:cNvSpPr>
          <p:nvPr/>
        </p:nvSpPr>
        <p:spPr bwMode="auto">
          <a:xfrm>
            <a:off x="980855" y="1284422"/>
            <a:ext cx="6403807" cy="54173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defPPr>
              <a:defRPr lang="es-ES"/>
            </a:defPPr>
            <a:lvl1pPr algn="ctr">
              <a:defRPr sz="15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1217947"/>
            <a:r>
              <a:rPr lang="es-PE" altLang="es-ES" sz="1865" dirty="0">
                <a:solidFill>
                  <a:prstClr val="black"/>
                </a:solidFill>
              </a:rPr>
              <a:t>Competitividad y digitalización</a:t>
            </a:r>
            <a:r>
              <a:rPr lang="es-PE" altLang="es-ES" sz="1865" baseline="30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373042" y="1284423"/>
            <a:ext cx="3713428" cy="83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7947"/>
            <a:r>
              <a:rPr lang="es-PE" sz="1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proceso de </a:t>
            </a:r>
            <a:r>
              <a:rPr lang="es-PE" sz="1599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digitalización</a:t>
            </a:r>
            <a:r>
              <a:rPr lang="es-PE" sz="1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un país compromete al </a:t>
            </a:r>
            <a:r>
              <a:rPr lang="es-PE" sz="1599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ciudadano, a las empresas y al gobierno</a:t>
            </a:r>
            <a:r>
              <a:rPr lang="es-PE" sz="1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988" y="1349585"/>
            <a:ext cx="565378" cy="62060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051883" y="2365045"/>
            <a:ext cx="3034588" cy="1035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947">
              <a:buClr>
                <a:srgbClr val="C00000"/>
              </a:buClr>
              <a:buSzPct val="105000"/>
            </a:pPr>
            <a:r>
              <a:rPr lang="es-PE" sz="15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ciudadano más digitalizado posee </a:t>
            </a:r>
            <a:r>
              <a:rPr lang="es-PE" sz="1532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mayores herramientas</a:t>
            </a:r>
            <a:r>
              <a:rPr lang="es-PE" sz="15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aprovechar sus habilidades.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081777" y="3666284"/>
            <a:ext cx="2842926" cy="799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947">
              <a:buClr>
                <a:srgbClr val="C00000"/>
              </a:buClr>
              <a:buSzPct val="105000"/>
            </a:pPr>
            <a:r>
              <a:rPr lang="es-PE" sz="15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empresas digitalizadas aumentan su </a:t>
            </a:r>
            <a:r>
              <a:rPr lang="es-PE" sz="1532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 y acceso a nuevos mercados</a:t>
            </a:r>
            <a:r>
              <a:rPr lang="es-PE" sz="15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435570" y="4784321"/>
            <a:ext cx="2583231" cy="1271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7947">
              <a:buClr>
                <a:srgbClr val="C00000"/>
              </a:buClr>
              <a:buSzPct val="105000"/>
            </a:pPr>
            <a:r>
              <a:rPr lang="es-PE" sz="15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del gobierno digital aumenta la </a:t>
            </a:r>
            <a:r>
              <a:rPr lang="es-PE" sz="1532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 en la provisión de servicios públicos.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764" y="2471978"/>
            <a:ext cx="848446" cy="8677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814" y="3655001"/>
            <a:ext cx="787412" cy="8101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804" y="5008783"/>
            <a:ext cx="863471" cy="9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C63BD54-17F4-4ABB-BC90-E1FE3855C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92" y="51478"/>
            <a:ext cx="11756016" cy="67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6BD81BE-C3F7-4D6A-B985-37AC2FD5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12" y="-1272360"/>
            <a:ext cx="12326912" cy="8332266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8</a:t>
            </a:fld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0B45BE6-99E9-4B84-AFCB-15B6637904D0}"/>
              </a:ext>
            </a:extLst>
          </p:cNvPr>
          <p:cNvSpPr/>
          <p:nvPr/>
        </p:nvSpPr>
        <p:spPr>
          <a:xfrm>
            <a:off x="0" y="4742539"/>
            <a:ext cx="12192000" cy="93474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3200" b="1" dirty="0">
                <a:solidFill>
                  <a:prstClr val="white"/>
                </a:solidFill>
              </a:rPr>
              <a:t>Nuestra responsabilidad desde el Estado</a:t>
            </a:r>
          </a:p>
        </p:txBody>
      </p:sp>
    </p:spTree>
    <p:extLst>
      <p:ext uri="{BB962C8B-B14F-4D97-AF65-F5344CB8AC3E}">
        <p14:creationId xmlns:p14="http://schemas.microsoft.com/office/powerpoint/2010/main" val="38424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79B1EA8-CED9-4C83-B29B-798E8694622D}"/>
              </a:ext>
            </a:extLst>
          </p:cNvPr>
          <p:cNvSpPr txBox="1"/>
          <p:nvPr/>
        </p:nvSpPr>
        <p:spPr>
          <a:xfrm>
            <a:off x="2325709" y="555698"/>
            <a:ext cx="242085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4400" b="1" dirty="0">
                <a:solidFill>
                  <a:srgbClr val="C00000"/>
                </a:solidFill>
              </a:rPr>
              <a:t>1</a:t>
            </a:r>
            <a:endParaRPr lang="es-ES" sz="2400" b="1" dirty="0">
              <a:solidFill>
                <a:srgbClr val="C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3B6EA2E-C179-4B65-AA2B-62E2B7E1DD6F}"/>
              </a:ext>
            </a:extLst>
          </p:cNvPr>
          <p:cNvSpPr txBox="1"/>
          <p:nvPr/>
        </p:nvSpPr>
        <p:spPr>
          <a:xfrm>
            <a:off x="4746565" y="2587023"/>
            <a:ext cx="5328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 dirty="0">
                <a:solidFill>
                  <a:srgbClr val="C00000"/>
                </a:solidFill>
              </a:rPr>
              <a:t>Gobernanza</a:t>
            </a:r>
            <a:endParaRPr lang="es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6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3749</TotalTime>
  <Words>836</Words>
  <Application>Microsoft Office PowerPoint</Application>
  <PresentationFormat>Panorámica</PresentationFormat>
  <Paragraphs>160</Paragraphs>
  <Slides>44</Slides>
  <Notes>12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Overpass</vt:lpstr>
      <vt:lpstr>Overpass ExtraLight</vt:lpstr>
      <vt:lpstr>Roboto</vt:lpstr>
      <vt:lpstr>Roboto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User</cp:lastModifiedBy>
  <cp:revision>186</cp:revision>
  <dcterms:created xsi:type="dcterms:W3CDTF">2018-11-20T05:07:04Z</dcterms:created>
  <dcterms:modified xsi:type="dcterms:W3CDTF">2019-11-20T18:45:15Z</dcterms:modified>
</cp:coreProperties>
</file>