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2"/>
  </p:handoutMasterIdLst>
  <p:sldIdLst>
    <p:sldId id="294" r:id="rId2"/>
    <p:sldId id="295" r:id="rId3"/>
    <p:sldId id="296" r:id="rId4"/>
    <p:sldId id="256" r:id="rId5"/>
    <p:sldId id="284" r:id="rId6"/>
    <p:sldId id="285" r:id="rId7"/>
    <p:sldId id="277" r:id="rId8"/>
    <p:sldId id="258" r:id="rId9"/>
    <p:sldId id="259" r:id="rId10"/>
    <p:sldId id="260" r:id="rId11"/>
    <p:sldId id="261" r:id="rId12"/>
    <p:sldId id="293" r:id="rId13"/>
    <p:sldId id="263" r:id="rId14"/>
    <p:sldId id="264" r:id="rId15"/>
    <p:sldId id="265" r:id="rId16"/>
    <p:sldId id="283" r:id="rId17"/>
    <p:sldId id="282" r:id="rId18"/>
    <p:sldId id="276" r:id="rId19"/>
    <p:sldId id="266" r:id="rId20"/>
    <p:sldId id="267" r:id="rId21"/>
    <p:sldId id="281" r:id="rId22"/>
    <p:sldId id="290" r:id="rId23"/>
    <p:sldId id="291" r:id="rId24"/>
    <p:sldId id="274" r:id="rId25"/>
    <p:sldId id="278" r:id="rId26"/>
    <p:sldId id="275" r:id="rId27"/>
    <p:sldId id="280" r:id="rId28"/>
    <p:sldId id="272" r:id="rId29"/>
    <p:sldId id="273" r:id="rId30"/>
    <p:sldId id="292" r:id="rId31"/>
  </p:sldIdLst>
  <p:sldSz cx="12192000" cy="6858000"/>
  <p:notesSz cx="6808788" cy="9939338"/>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50475" cy="498693"/>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sz="quarter" idx="1"/>
          </p:nvPr>
        </p:nvSpPr>
        <p:spPr>
          <a:xfrm>
            <a:off x="3856737" y="0"/>
            <a:ext cx="2950475" cy="498693"/>
          </a:xfrm>
          <a:prstGeom prst="rect">
            <a:avLst/>
          </a:prstGeom>
        </p:spPr>
        <p:txBody>
          <a:bodyPr vert="horz" lIns="91440" tIns="45720" rIns="91440" bIns="45720" rtlCol="0"/>
          <a:lstStyle>
            <a:lvl1pPr algn="r">
              <a:defRPr sz="1200"/>
            </a:lvl1pPr>
          </a:lstStyle>
          <a:p>
            <a:fld id="{53EF0EC4-320F-4B30-9148-CB9A77FEFD20}" type="datetimeFigureOut">
              <a:rPr lang="es-PE" smtClean="0"/>
              <a:t>06/10/2015</a:t>
            </a:fld>
            <a:endParaRPr lang="es-PE"/>
          </a:p>
        </p:txBody>
      </p:sp>
      <p:sp>
        <p:nvSpPr>
          <p:cNvPr id="4" name="Marcador de pie de página 3"/>
          <p:cNvSpPr>
            <a:spLocks noGrp="1"/>
          </p:cNvSpPr>
          <p:nvPr>
            <p:ph type="ftr" sz="quarter" idx="2"/>
          </p:nvPr>
        </p:nvSpPr>
        <p:spPr>
          <a:xfrm>
            <a:off x="0" y="9440647"/>
            <a:ext cx="2950475" cy="498692"/>
          </a:xfrm>
          <a:prstGeom prst="rect">
            <a:avLst/>
          </a:prstGeom>
        </p:spPr>
        <p:txBody>
          <a:bodyPr vert="horz" lIns="91440" tIns="45720" rIns="91440" bIns="45720" rtlCol="0" anchor="b"/>
          <a:lstStyle>
            <a:lvl1pPr algn="l">
              <a:defRPr sz="1200"/>
            </a:lvl1pPr>
          </a:lstStyle>
          <a:p>
            <a:endParaRPr lang="es-PE"/>
          </a:p>
        </p:txBody>
      </p:sp>
      <p:sp>
        <p:nvSpPr>
          <p:cNvPr id="5" name="Marcador de número de diapositiva 4"/>
          <p:cNvSpPr>
            <a:spLocks noGrp="1"/>
          </p:cNvSpPr>
          <p:nvPr>
            <p:ph type="sldNum" sz="quarter" idx="3"/>
          </p:nvPr>
        </p:nvSpPr>
        <p:spPr>
          <a:xfrm>
            <a:off x="3856737" y="9440647"/>
            <a:ext cx="2950475" cy="498692"/>
          </a:xfrm>
          <a:prstGeom prst="rect">
            <a:avLst/>
          </a:prstGeom>
        </p:spPr>
        <p:txBody>
          <a:bodyPr vert="horz" lIns="91440" tIns="45720" rIns="91440" bIns="45720" rtlCol="0" anchor="b"/>
          <a:lstStyle>
            <a:lvl1pPr algn="r">
              <a:defRPr sz="1200"/>
            </a:lvl1pPr>
          </a:lstStyle>
          <a:p>
            <a:fld id="{93731373-D15E-46AB-8A1D-887429D750B0}" type="slidenum">
              <a:rPr lang="es-PE" smtClean="0"/>
              <a:t>‹Nº›</a:t>
            </a:fld>
            <a:endParaRPr lang="es-PE"/>
          </a:p>
        </p:txBody>
      </p:sp>
    </p:spTree>
    <p:extLst>
      <p:ext uri="{BB962C8B-B14F-4D97-AF65-F5344CB8AC3E}">
        <p14:creationId xmlns:p14="http://schemas.microsoft.com/office/powerpoint/2010/main" val="12977778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11064541-F972-49E5-A6C3-550465D6CC4E}"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03CC100E-AD2F-450F-8244-514AB99BB0AF}" type="slidenum">
              <a:rPr lang="es-PE" smtClean="0"/>
              <a:t>‹Nº›</a:t>
            </a:fld>
            <a:endParaRPr lang="es-PE"/>
          </a:p>
        </p:txBody>
      </p:sp>
    </p:spTree>
    <p:extLst>
      <p:ext uri="{BB962C8B-B14F-4D97-AF65-F5344CB8AC3E}">
        <p14:creationId xmlns:p14="http://schemas.microsoft.com/office/powerpoint/2010/main" val="2373393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11064541-F972-49E5-A6C3-550465D6CC4E}"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03CC100E-AD2F-450F-8244-514AB99BB0AF}" type="slidenum">
              <a:rPr lang="es-PE" smtClean="0"/>
              <a:t>‹Nº›</a:t>
            </a:fld>
            <a:endParaRPr lang="es-PE"/>
          </a:p>
        </p:txBody>
      </p:sp>
    </p:spTree>
    <p:extLst>
      <p:ext uri="{BB962C8B-B14F-4D97-AF65-F5344CB8AC3E}">
        <p14:creationId xmlns:p14="http://schemas.microsoft.com/office/powerpoint/2010/main" val="69908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11064541-F972-49E5-A6C3-550465D6CC4E}"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03CC100E-AD2F-450F-8244-514AB99BB0AF}" type="slidenum">
              <a:rPr lang="es-PE" smtClean="0"/>
              <a:t>‹Nº›</a:t>
            </a:fld>
            <a:endParaRPr lang="es-PE"/>
          </a:p>
        </p:txBody>
      </p:sp>
    </p:spTree>
    <p:extLst>
      <p:ext uri="{BB962C8B-B14F-4D97-AF65-F5344CB8AC3E}">
        <p14:creationId xmlns:p14="http://schemas.microsoft.com/office/powerpoint/2010/main" val="3989930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11064541-F972-49E5-A6C3-550465D6CC4E}"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03CC100E-AD2F-450F-8244-514AB99BB0AF}" type="slidenum">
              <a:rPr lang="es-PE" smtClean="0"/>
              <a:t>‹Nº›</a:t>
            </a:fld>
            <a:endParaRPr lang="es-PE"/>
          </a:p>
        </p:txBody>
      </p:sp>
    </p:spTree>
    <p:extLst>
      <p:ext uri="{BB962C8B-B14F-4D97-AF65-F5344CB8AC3E}">
        <p14:creationId xmlns:p14="http://schemas.microsoft.com/office/powerpoint/2010/main" val="644557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1064541-F972-49E5-A6C3-550465D6CC4E}"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03CC100E-AD2F-450F-8244-514AB99BB0AF}" type="slidenum">
              <a:rPr lang="es-PE" smtClean="0"/>
              <a:t>‹Nº›</a:t>
            </a:fld>
            <a:endParaRPr lang="es-PE"/>
          </a:p>
        </p:txBody>
      </p:sp>
    </p:spTree>
    <p:extLst>
      <p:ext uri="{BB962C8B-B14F-4D97-AF65-F5344CB8AC3E}">
        <p14:creationId xmlns:p14="http://schemas.microsoft.com/office/powerpoint/2010/main" val="1270535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11064541-F972-49E5-A6C3-550465D6CC4E}" type="datetimeFigureOut">
              <a:rPr lang="es-PE" smtClean="0"/>
              <a:t>06/10/2015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03CC100E-AD2F-450F-8244-514AB99BB0AF}" type="slidenum">
              <a:rPr lang="es-PE" smtClean="0"/>
              <a:t>‹Nº›</a:t>
            </a:fld>
            <a:endParaRPr lang="es-PE"/>
          </a:p>
        </p:txBody>
      </p:sp>
    </p:spTree>
    <p:extLst>
      <p:ext uri="{BB962C8B-B14F-4D97-AF65-F5344CB8AC3E}">
        <p14:creationId xmlns:p14="http://schemas.microsoft.com/office/powerpoint/2010/main" val="3057357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11064541-F972-49E5-A6C3-550465D6CC4E}" type="datetimeFigureOut">
              <a:rPr lang="es-PE" smtClean="0"/>
              <a:t>06/10/2015</a:t>
            </a:fld>
            <a:endParaRPr lang="es-PE"/>
          </a:p>
        </p:txBody>
      </p:sp>
      <p:sp>
        <p:nvSpPr>
          <p:cNvPr id="8" name="Marcador de pie de página 7"/>
          <p:cNvSpPr>
            <a:spLocks noGrp="1"/>
          </p:cNvSpPr>
          <p:nvPr>
            <p:ph type="ftr" sz="quarter" idx="11"/>
          </p:nvPr>
        </p:nvSpPr>
        <p:spPr/>
        <p:txBody>
          <a:bodyPr/>
          <a:lstStyle/>
          <a:p>
            <a:endParaRPr lang="es-PE"/>
          </a:p>
        </p:txBody>
      </p:sp>
      <p:sp>
        <p:nvSpPr>
          <p:cNvPr id="9" name="Marcador de número de diapositiva 8"/>
          <p:cNvSpPr>
            <a:spLocks noGrp="1"/>
          </p:cNvSpPr>
          <p:nvPr>
            <p:ph type="sldNum" sz="quarter" idx="12"/>
          </p:nvPr>
        </p:nvSpPr>
        <p:spPr/>
        <p:txBody>
          <a:bodyPr/>
          <a:lstStyle/>
          <a:p>
            <a:fld id="{03CC100E-AD2F-450F-8244-514AB99BB0AF}" type="slidenum">
              <a:rPr lang="es-PE" smtClean="0"/>
              <a:t>‹Nº›</a:t>
            </a:fld>
            <a:endParaRPr lang="es-PE"/>
          </a:p>
        </p:txBody>
      </p:sp>
    </p:spTree>
    <p:extLst>
      <p:ext uri="{BB962C8B-B14F-4D97-AF65-F5344CB8AC3E}">
        <p14:creationId xmlns:p14="http://schemas.microsoft.com/office/powerpoint/2010/main" val="298482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11064541-F972-49E5-A6C3-550465D6CC4E}" type="datetimeFigureOut">
              <a:rPr lang="es-PE" smtClean="0"/>
              <a:t>06/10/2015</a:t>
            </a:fld>
            <a:endParaRPr lang="es-PE"/>
          </a:p>
        </p:txBody>
      </p:sp>
      <p:sp>
        <p:nvSpPr>
          <p:cNvPr id="4" name="Marcador de pie de página 3"/>
          <p:cNvSpPr>
            <a:spLocks noGrp="1"/>
          </p:cNvSpPr>
          <p:nvPr>
            <p:ph type="ftr" sz="quarter" idx="11"/>
          </p:nvPr>
        </p:nvSpPr>
        <p:spPr/>
        <p:txBody>
          <a:bodyPr/>
          <a:lstStyle/>
          <a:p>
            <a:endParaRPr lang="es-PE"/>
          </a:p>
        </p:txBody>
      </p:sp>
      <p:sp>
        <p:nvSpPr>
          <p:cNvPr id="5" name="Marcador de número de diapositiva 4"/>
          <p:cNvSpPr>
            <a:spLocks noGrp="1"/>
          </p:cNvSpPr>
          <p:nvPr>
            <p:ph type="sldNum" sz="quarter" idx="12"/>
          </p:nvPr>
        </p:nvSpPr>
        <p:spPr/>
        <p:txBody>
          <a:bodyPr/>
          <a:lstStyle/>
          <a:p>
            <a:fld id="{03CC100E-AD2F-450F-8244-514AB99BB0AF}" type="slidenum">
              <a:rPr lang="es-PE" smtClean="0"/>
              <a:t>‹Nº›</a:t>
            </a:fld>
            <a:endParaRPr lang="es-PE"/>
          </a:p>
        </p:txBody>
      </p:sp>
    </p:spTree>
    <p:extLst>
      <p:ext uri="{BB962C8B-B14F-4D97-AF65-F5344CB8AC3E}">
        <p14:creationId xmlns:p14="http://schemas.microsoft.com/office/powerpoint/2010/main" val="2672371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1064541-F972-49E5-A6C3-550465D6CC4E}" type="datetimeFigureOut">
              <a:rPr lang="es-PE" smtClean="0"/>
              <a:t>06/10/2015</a:t>
            </a:fld>
            <a:endParaRPr lang="es-PE"/>
          </a:p>
        </p:txBody>
      </p:sp>
      <p:sp>
        <p:nvSpPr>
          <p:cNvPr id="3" name="Marcador de pie de página 2"/>
          <p:cNvSpPr>
            <a:spLocks noGrp="1"/>
          </p:cNvSpPr>
          <p:nvPr>
            <p:ph type="ftr" sz="quarter" idx="11"/>
          </p:nvPr>
        </p:nvSpPr>
        <p:spPr/>
        <p:txBody>
          <a:bodyPr/>
          <a:lstStyle/>
          <a:p>
            <a:endParaRPr lang="es-PE"/>
          </a:p>
        </p:txBody>
      </p:sp>
      <p:sp>
        <p:nvSpPr>
          <p:cNvPr id="4" name="Marcador de número de diapositiva 3"/>
          <p:cNvSpPr>
            <a:spLocks noGrp="1"/>
          </p:cNvSpPr>
          <p:nvPr>
            <p:ph type="sldNum" sz="quarter" idx="12"/>
          </p:nvPr>
        </p:nvSpPr>
        <p:spPr/>
        <p:txBody>
          <a:bodyPr/>
          <a:lstStyle/>
          <a:p>
            <a:fld id="{03CC100E-AD2F-450F-8244-514AB99BB0AF}" type="slidenum">
              <a:rPr lang="es-PE" smtClean="0"/>
              <a:t>‹Nº›</a:t>
            </a:fld>
            <a:endParaRPr lang="es-PE"/>
          </a:p>
        </p:txBody>
      </p:sp>
    </p:spTree>
    <p:extLst>
      <p:ext uri="{BB962C8B-B14F-4D97-AF65-F5344CB8AC3E}">
        <p14:creationId xmlns:p14="http://schemas.microsoft.com/office/powerpoint/2010/main" val="990637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1064541-F972-49E5-A6C3-550465D6CC4E}" type="datetimeFigureOut">
              <a:rPr lang="es-PE" smtClean="0"/>
              <a:t>06/10/2015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03CC100E-AD2F-450F-8244-514AB99BB0AF}" type="slidenum">
              <a:rPr lang="es-PE" smtClean="0"/>
              <a:t>‹Nº›</a:t>
            </a:fld>
            <a:endParaRPr lang="es-PE"/>
          </a:p>
        </p:txBody>
      </p:sp>
    </p:spTree>
    <p:extLst>
      <p:ext uri="{BB962C8B-B14F-4D97-AF65-F5344CB8AC3E}">
        <p14:creationId xmlns:p14="http://schemas.microsoft.com/office/powerpoint/2010/main" val="2387687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1064541-F972-49E5-A6C3-550465D6CC4E}" type="datetimeFigureOut">
              <a:rPr lang="es-PE" smtClean="0"/>
              <a:t>06/10/2015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03CC100E-AD2F-450F-8244-514AB99BB0AF}" type="slidenum">
              <a:rPr lang="es-PE" smtClean="0"/>
              <a:t>‹Nº›</a:t>
            </a:fld>
            <a:endParaRPr lang="es-PE"/>
          </a:p>
        </p:txBody>
      </p:sp>
    </p:spTree>
    <p:extLst>
      <p:ext uri="{BB962C8B-B14F-4D97-AF65-F5344CB8AC3E}">
        <p14:creationId xmlns:p14="http://schemas.microsoft.com/office/powerpoint/2010/main" val="413189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064541-F972-49E5-A6C3-550465D6CC4E}" type="datetimeFigureOut">
              <a:rPr lang="es-PE" smtClean="0"/>
              <a:t>06/10/2015</a:t>
            </a:fld>
            <a:endParaRPr lang="es-PE"/>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CC100E-AD2F-450F-8244-514AB99BB0AF}" type="slidenum">
              <a:rPr lang="es-PE" smtClean="0"/>
              <a:t>‹Nº›</a:t>
            </a:fld>
            <a:endParaRPr lang="es-PE"/>
          </a:p>
        </p:txBody>
      </p:sp>
    </p:spTree>
    <p:extLst>
      <p:ext uri="{BB962C8B-B14F-4D97-AF65-F5344CB8AC3E}">
        <p14:creationId xmlns:p14="http://schemas.microsoft.com/office/powerpoint/2010/main" val="28259320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PE" dirty="0" smtClean="0"/>
              <a:t>Sumario </a:t>
            </a:r>
            <a:endParaRPr lang="es-PE" dirty="0"/>
          </a:p>
        </p:txBody>
      </p:sp>
      <p:sp>
        <p:nvSpPr>
          <p:cNvPr id="3" name="Subtítulo 2"/>
          <p:cNvSpPr>
            <a:spLocks noGrp="1"/>
          </p:cNvSpPr>
          <p:nvPr>
            <p:ph type="subTitle" idx="1"/>
          </p:nvPr>
        </p:nvSpPr>
        <p:spPr/>
        <p:txBody>
          <a:bodyPr>
            <a:normAutofit fontScale="25000" lnSpcReduction="20000"/>
          </a:bodyPr>
          <a:lstStyle/>
          <a:p>
            <a:r>
              <a:rPr lang="es-PE" sz="9000" dirty="0" smtClean="0"/>
              <a:t>Acto Administrativo </a:t>
            </a:r>
            <a:r>
              <a:rPr lang="es-PE" sz="9000" dirty="0" smtClean="0"/>
              <a:t>/ Acto de Administración</a:t>
            </a:r>
          </a:p>
          <a:p>
            <a:endParaRPr lang="es-PE" sz="9000" dirty="0" smtClean="0"/>
          </a:p>
          <a:p>
            <a:pPr marL="342900" indent="-342900" algn="l">
              <a:buFont typeface="Arial" panose="020B0604020202020204" pitchFamily="34" charset="0"/>
              <a:buChar char="•"/>
            </a:pPr>
            <a:r>
              <a:rPr lang="es-PE" sz="9000" dirty="0" smtClean="0"/>
              <a:t>Pretensión</a:t>
            </a:r>
            <a:endParaRPr lang="es-PE" sz="9000" dirty="0"/>
          </a:p>
          <a:p>
            <a:pPr marL="342900" indent="-342900" algn="l">
              <a:buFont typeface="Arial" panose="020B0604020202020204" pitchFamily="34" charset="0"/>
              <a:buChar char="•"/>
            </a:pPr>
            <a:r>
              <a:rPr lang="es-PE" sz="9000" dirty="0" smtClean="0"/>
              <a:t>Admisibilidad/observaciones</a:t>
            </a:r>
            <a:r>
              <a:rPr lang="es-PE" sz="9000" dirty="0"/>
              <a:t> </a:t>
            </a:r>
          </a:p>
          <a:p>
            <a:pPr marL="342900" lvl="0" indent="-342900" algn="l">
              <a:buFont typeface="Arial" panose="020B0604020202020204" pitchFamily="34" charset="0"/>
              <a:buChar char="•"/>
            </a:pPr>
            <a:r>
              <a:rPr lang="es-PE" sz="9000" dirty="0" smtClean="0"/>
              <a:t>Validez/Eficacia </a:t>
            </a:r>
            <a:endParaRPr lang="es-PE" sz="9000" dirty="0"/>
          </a:p>
          <a:p>
            <a:endParaRPr lang="es-PE" dirty="0"/>
          </a:p>
        </p:txBody>
      </p:sp>
    </p:spTree>
    <p:extLst>
      <p:ext uri="{BB962C8B-B14F-4D97-AF65-F5344CB8AC3E}">
        <p14:creationId xmlns:p14="http://schemas.microsoft.com/office/powerpoint/2010/main" val="194557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199" y="1825625"/>
            <a:ext cx="11100515" cy="4351338"/>
          </a:xfrm>
        </p:spPr>
        <p:txBody>
          <a:bodyPr/>
          <a:lstStyle/>
          <a:p>
            <a:endParaRPr lang="es-ES" dirty="0" smtClean="0"/>
          </a:p>
          <a:p>
            <a:endParaRPr lang="es-ES" dirty="0" smtClean="0"/>
          </a:p>
          <a:p>
            <a:r>
              <a:rPr lang="es-ES" dirty="0" smtClean="0"/>
              <a:t>El </a:t>
            </a:r>
            <a:r>
              <a:rPr lang="es-ES" dirty="0"/>
              <a:t>artículo </a:t>
            </a:r>
            <a:r>
              <a:rPr lang="es-ES" dirty="0" smtClean="0"/>
              <a:t>3º </a:t>
            </a:r>
            <a:r>
              <a:rPr lang="es-ES" dirty="0"/>
              <a:t>de la </a:t>
            </a:r>
            <a:r>
              <a:rPr lang="es-ES" dirty="0" smtClean="0"/>
              <a:t>Ley del Procedimiento Administrativo General, Ley </a:t>
            </a:r>
            <a:r>
              <a:rPr lang="es-ES" dirty="0"/>
              <a:t>Nº 27444 establece estos elementos esenciales, denominándolos como los </a:t>
            </a:r>
            <a:r>
              <a:rPr lang="es-ES" b="1" dirty="0"/>
              <a:t>«requisitos de validez»</a:t>
            </a:r>
            <a:r>
              <a:rPr lang="es-ES" dirty="0"/>
              <a:t> que debe cumplir todo acto administrativo.</a:t>
            </a:r>
          </a:p>
          <a:p>
            <a:endParaRPr lang="es-PE" dirty="0"/>
          </a:p>
        </p:txBody>
      </p:sp>
      <p:sp>
        <p:nvSpPr>
          <p:cNvPr id="4" name="1 Título"/>
          <p:cNvSpPr>
            <a:spLocks noGrp="1"/>
          </p:cNvSpPr>
          <p:nvPr>
            <p:ph type="title"/>
          </p:nvPr>
        </p:nvSpPr>
        <p:spPr>
          <a:xfrm>
            <a:off x="838199" y="500062"/>
            <a:ext cx="10515600" cy="1325563"/>
          </a:xfrm>
        </p:spPr>
        <p:txBody>
          <a:bodyPr>
            <a:normAutofit/>
          </a:bodyPr>
          <a:lstStyle/>
          <a:p>
            <a:pPr algn="ctr"/>
            <a:r>
              <a:rPr lang="es-PE" sz="4000" b="1" dirty="0" smtClean="0">
                <a:latin typeface="+mn-lt"/>
              </a:rPr>
              <a:t>REQUISITOS DE VALIDEZ DEL ACTO ADMINISTRATIVO EN GENERAL </a:t>
            </a:r>
            <a:endParaRPr lang="es-PE" sz="4000" b="1" dirty="0">
              <a:latin typeface="+mn-lt"/>
            </a:endParaRPr>
          </a:p>
        </p:txBody>
      </p:sp>
    </p:spTree>
    <p:extLst>
      <p:ext uri="{BB962C8B-B14F-4D97-AF65-F5344CB8AC3E}">
        <p14:creationId xmlns:p14="http://schemas.microsoft.com/office/powerpoint/2010/main" val="27083776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5307" y="237238"/>
            <a:ext cx="10921285" cy="6923415"/>
          </a:xfrm>
        </p:spPr>
        <p:txBody>
          <a:bodyPr>
            <a:normAutofit fontScale="85000" lnSpcReduction="20000"/>
          </a:bodyPr>
          <a:lstStyle/>
          <a:p>
            <a:pPr marL="0" indent="0">
              <a:buNone/>
            </a:pPr>
            <a:r>
              <a:rPr lang="es-PE" b="1" dirty="0"/>
              <a:t>Artículo 3.- Requisitos de validez de los actos administrativos </a:t>
            </a:r>
          </a:p>
          <a:p>
            <a:pPr marL="0" indent="0" algn="just">
              <a:buNone/>
            </a:pPr>
            <a:r>
              <a:rPr lang="es-PE" dirty="0"/>
              <a:t> Son requisitos de validez de los actos administrativos: </a:t>
            </a:r>
          </a:p>
          <a:p>
            <a:pPr marL="0" indent="0" algn="just">
              <a:buNone/>
            </a:pPr>
            <a:r>
              <a:rPr lang="es-PE" dirty="0"/>
              <a:t> 1. </a:t>
            </a:r>
            <a:r>
              <a:rPr lang="es-PE" b="1" dirty="0"/>
              <a:t>Competencia.- </a:t>
            </a:r>
            <a:r>
              <a:rPr lang="es-PE" dirty="0"/>
              <a:t>Ser emitido por el órgano facultado en razón de la materia, </a:t>
            </a:r>
            <a:r>
              <a:rPr lang="es-PE" dirty="0" smtClean="0"/>
              <a:t>territorio</a:t>
            </a:r>
            <a:r>
              <a:rPr lang="es-PE" dirty="0"/>
              <a:t>, grado, tiempo o cuantía, a través de la autoridad regularmente nominada al </a:t>
            </a:r>
            <a:r>
              <a:rPr lang="es-PE" dirty="0" smtClean="0"/>
              <a:t> momento </a:t>
            </a:r>
            <a:r>
              <a:rPr lang="es-PE" dirty="0"/>
              <a:t>del dictado y en caso de órganos colegiados, cumpliendo los requisitos de </a:t>
            </a:r>
            <a:r>
              <a:rPr lang="es-PE" dirty="0" smtClean="0"/>
              <a:t> sesión</a:t>
            </a:r>
            <a:r>
              <a:rPr lang="es-PE" dirty="0"/>
              <a:t>, quórum y deliberación indispensables para su emisión. </a:t>
            </a:r>
            <a:endParaRPr lang="es-PE" dirty="0" smtClean="0"/>
          </a:p>
          <a:p>
            <a:pPr marL="0" indent="0" algn="just">
              <a:buNone/>
            </a:pPr>
            <a:r>
              <a:rPr lang="es-PE" dirty="0" smtClean="0"/>
              <a:t>2</a:t>
            </a:r>
            <a:r>
              <a:rPr lang="es-PE" dirty="0"/>
              <a:t>. </a:t>
            </a:r>
            <a:r>
              <a:rPr lang="es-PE" b="1" dirty="0"/>
              <a:t>Objeto o contenido.- </a:t>
            </a:r>
            <a:r>
              <a:rPr lang="es-PE" dirty="0"/>
              <a:t>Los actos administrativos deben expresar su respectivo </a:t>
            </a:r>
            <a:r>
              <a:rPr lang="es-PE" dirty="0" smtClean="0"/>
              <a:t>objeto</a:t>
            </a:r>
            <a:r>
              <a:rPr lang="es-PE" dirty="0"/>
              <a:t>, de tal modo que pueda determinarse inequívocamente sus efectos jurídicos. Su </a:t>
            </a:r>
            <a:r>
              <a:rPr lang="es-PE" dirty="0" smtClean="0"/>
              <a:t>contenido </a:t>
            </a:r>
            <a:r>
              <a:rPr lang="es-PE" dirty="0"/>
              <a:t>se ajustará a lo dispuesto en el ordenamiento jurídico, debiendo ser lícito, </a:t>
            </a:r>
            <a:r>
              <a:rPr lang="es-PE" dirty="0" smtClean="0"/>
              <a:t>preciso</a:t>
            </a:r>
            <a:r>
              <a:rPr lang="es-PE" dirty="0"/>
              <a:t>, posible física y jurídicamente, y comprender las cuestiones surgidas de la </a:t>
            </a:r>
            <a:r>
              <a:rPr lang="es-PE" dirty="0" smtClean="0"/>
              <a:t>motivación</a:t>
            </a:r>
            <a:r>
              <a:rPr lang="es-PE" dirty="0"/>
              <a:t>.  </a:t>
            </a:r>
            <a:endParaRPr lang="es-PE" dirty="0" smtClean="0"/>
          </a:p>
          <a:p>
            <a:pPr marL="0" indent="0" algn="just">
              <a:buNone/>
            </a:pPr>
            <a:r>
              <a:rPr lang="es-PE" dirty="0" smtClean="0"/>
              <a:t>3</a:t>
            </a:r>
            <a:r>
              <a:rPr lang="es-PE" dirty="0"/>
              <a:t>. </a:t>
            </a:r>
            <a:r>
              <a:rPr lang="es-PE" b="1" dirty="0"/>
              <a:t>Finalidad Pública.- </a:t>
            </a:r>
            <a:r>
              <a:rPr lang="es-PE" dirty="0"/>
              <a:t>Adecuarse a las finalidades de interés público asumidas </a:t>
            </a:r>
            <a:r>
              <a:rPr lang="es-PE" dirty="0" smtClean="0"/>
              <a:t>por </a:t>
            </a:r>
            <a:r>
              <a:rPr lang="es-PE" dirty="0"/>
              <a:t>las normas que otorgan las facultades al órgano emisor, sin que pueda </a:t>
            </a:r>
            <a:r>
              <a:rPr lang="es-PE" dirty="0" smtClean="0"/>
              <a:t>habilitársele </a:t>
            </a:r>
            <a:r>
              <a:rPr lang="es-PE" dirty="0"/>
              <a:t>a perseguir mediante el acto, aun encubiertamente, alguna finalidad sea </a:t>
            </a:r>
            <a:r>
              <a:rPr lang="es-PE" dirty="0" smtClean="0"/>
              <a:t>personal </a:t>
            </a:r>
            <a:r>
              <a:rPr lang="es-PE" dirty="0"/>
              <a:t>de la propia autoridad, a favor de un tercero, u otra finalidad pública distinta a </a:t>
            </a:r>
            <a:r>
              <a:rPr lang="es-PE" dirty="0" smtClean="0"/>
              <a:t>la </a:t>
            </a:r>
            <a:r>
              <a:rPr lang="es-PE" dirty="0"/>
              <a:t>prevista en la ley. La ausencia de normas que indique los fines de una facultad no </a:t>
            </a:r>
            <a:r>
              <a:rPr lang="es-PE" dirty="0" smtClean="0"/>
              <a:t>genera </a:t>
            </a:r>
            <a:r>
              <a:rPr lang="es-PE" dirty="0"/>
              <a:t>discrecionalidad. </a:t>
            </a:r>
            <a:endParaRPr lang="es-PE" dirty="0" smtClean="0"/>
          </a:p>
          <a:p>
            <a:pPr marL="0" indent="0" algn="just">
              <a:buNone/>
            </a:pPr>
            <a:r>
              <a:rPr lang="es-PE" dirty="0" smtClean="0"/>
              <a:t>4</a:t>
            </a:r>
            <a:r>
              <a:rPr lang="es-PE" dirty="0"/>
              <a:t>. </a:t>
            </a:r>
            <a:r>
              <a:rPr lang="es-PE" b="1" dirty="0"/>
              <a:t>Motivación.- </a:t>
            </a:r>
            <a:r>
              <a:rPr lang="es-PE" dirty="0"/>
              <a:t>El acto administrativo debe estar debidamente motivado </a:t>
            </a:r>
            <a:r>
              <a:rPr lang="es-PE" dirty="0" smtClean="0"/>
              <a:t>en proporción </a:t>
            </a:r>
            <a:r>
              <a:rPr lang="es-PE" dirty="0"/>
              <a:t>al contenido y conforme al ordenamiento jurídico. </a:t>
            </a:r>
            <a:endParaRPr lang="es-PE" dirty="0" smtClean="0"/>
          </a:p>
          <a:p>
            <a:pPr marL="0" indent="0" algn="just">
              <a:buNone/>
            </a:pPr>
            <a:r>
              <a:rPr lang="es-PE" dirty="0" smtClean="0"/>
              <a:t> </a:t>
            </a:r>
            <a:r>
              <a:rPr lang="es-PE" dirty="0"/>
              <a:t>5. </a:t>
            </a:r>
            <a:r>
              <a:rPr lang="es-PE" b="1" dirty="0"/>
              <a:t>Procedimiento regular.- </a:t>
            </a:r>
            <a:r>
              <a:rPr lang="es-PE" dirty="0"/>
              <a:t>Antes de su emisión, el acto debe ser </a:t>
            </a:r>
            <a:r>
              <a:rPr lang="es-PE" dirty="0" smtClean="0"/>
              <a:t>conformado mediante </a:t>
            </a:r>
            <a:r>
              <a:rPr lang="es-PE" dirty="0"/>
              <a:t>el cumplimiento del procedimiento administrativo previsto para su </a:t>
            </a:r>
            <a:r>
              <a:rPr lang="es-PE" dirty="0" smtClean="0"/>
              <a:t> generación</a:t>
            </a:r>
            <a:r>
              <a:rPr lang="es-PE" dirty="0"/>
              <a:t>.</a:t>
            </a:r>
          </a:p>
        </p:txBody>
      </p:sp>
    </p:spTree>
    <p:extLst>
      <p:ext uri="{BB962C8B-B14F-4D97-AF65-F5344CB8AC3E}">
        <p14:creationId xmlns:p14="http://schemas.microsoft.com/office/powerpoint/2010/main" val="1310329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PE" sz="4000" b="1" dirty="0">
                <a:latin typeface="+mn-lt"/>
              </a:rPr>
              <a:t>REQUISITOS DE VALIDEZ DEL ACTO ADMINISTRATIVO</a:t>
            </a:r>
            <a:endParaRPr lang="es-PE" sz="4000" dirty="0">
              <a:latin typeface="+mn-lt"/>
            </a:endParaRPr>
          </a:p>
        </p:txBody>
      </p:sp>
      <p:sp>
        <p:nvSpPr>
          <p:cNvPr id="3" name="Marcador de contenido 2"/>
          <p:cNvSpPr>
            <a:spLocks noGrp="1"/>
          </p:cNvSpPr>
          <p:nvPr>
            <p:ph idx="1"/>
          </p:nvPr>
        </p:nvSpPr>
        <p:spPr/>
        <p:txBody>
          <a:bodyPr/>
          <a:lstStyle/>
          <a:p>
            <a:pPr lvl="1"/>
            <a:endParaRPr lang="es-ES" sz="3200" dirty="0" smtClean="0"/>
          </a:p>
          <a:p>
            <a:pPr lvl="1"/>
            <a:r>
              <a:rPr lang="es-ES" sz="3200" dirty="0" smtClean="0"/>
              <a:t>COMPETENCIA</a:t>
            </a:r>
            <a:endParaRPr lang="es-ES" sz="3200" dirty="0"/>
          </a:p>
          <a:p>
            <a:pPr lvl="1"/>
            <a:r>
              <a:rPr lang="es-ES" sz="3200" dirty="0"/>
              <a:t>OBJETO </a:t>
            </a:r>
          </a:p>
          <a:p>
            <a:pPr lvl="1"/>
            <a:r>
              <a:rPr lang="es-ES" sz="3200" dirty="0"/>
              <a:t>FINALIDAD PÚBLICA</a:t>
            </a:r>
          </a:p>
          <a:p>
            <a:pPr lvl="1"/>
            <a:r>
              <a:rPr lang="es-ES" sz="3200" dirty="0"/>
              <a:t>MOTIVACIÓN</a:t>
            </a:r>
          </a:p>
          <a:p>
            <a:pPr lvl="1"/>
            <a:r>
              <a:rPr lang="es-ES" sz="3200" dirty="0"/>
              <a:t>PROCEDIMIENTO REGULAR</a:t>
            </a:r>
          </a:p>
          <a:p>
            <a:endParaRPr lang="es-PE" dirty="0"/>
          </a:p>
          <a:p>
            <a:endParaRPr lang="es-PE" dirty="0"/>
          </a:p>
        </p:txBody>
      </p:sp>
    </p:spTree>
    <p:extLst>
      <p:ext uri="{BB962C8B-B14F-4D97-AF65-F5344CB8AC3E}">
        <p14:creationId xmlns:p14="http://schemas.microsoft.com/office/powerpoint/2010/main" val="28392937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PE" sz="4000" b="1" dirty="0" smtClean="0">
                <a:latin typeface="+mn-lt"/>
              </a:rPr>
              <a:t>COMPETENCIA</a:t>
            </a:r>
            <a:endParaRPr lang="es-PE" sz="4000" b="1" dirty="0">
              <a:latin typeface="+mn-lt"/>
            </a:endParaRPr>
          </a:p>
        </p:txBody>
      </p:sp>
      <p:sp>
        <p:nvSpPr>
          <p:cNvPr id="3" name="2 Marcador de contenido"/>
          <p:cNvSpPr>
            <a:spLocks noGrp="1"/>
          </p:cNvSpPr>
          <p:nvPr>
            <p:ph idx="1"/>
          </p:nvPr>
        </p:nvSpPr>
        <p:spPr>
          <a:xfrm>
            <a:off x="838200" y="1219593"/>
            <a:ext cx="10515600" cy="4968552"/>
          </a:xfrm>
        </p:spPr>
        <p:txBody>
          <a:bodyPr>
            <a:normAutofit/>
          </a:bodyPr>
          <a:lstStyle/>
          <a:p>
            <a:endParaRPr lang="es-PE" dirty="0" smtClean="0"/>
          </a:p>
          <a:p>
            <a:r>
              <a:rPr lang="es-PE" dirty="0" smtClean="0"/>
              <a:t>Se refiere a la habilitación que tiene un órgano de la Administración para adoptar una decisión o generar una actuación administrativa determinada.</a:t>
            </a:r>
          </a:p>
          <a:p>
            <a:endParaRPr lang="es-PE" dirty="0" smtClean="0"/>
          </a:p>
          <a:p>
            <a:r>
              <a:rPr lang="es-PE" dirty="0" smtClean="0"/>
              <a:t>Es la medida de la potestad o atribución que le ha sido conferida por norma expresa.</a:t>
            </a:r>
          </a:p>
          <a:p>
            <a:pPr marL="0" indent="0">
              <a:buNone/>
            </a:pPr>
            <a:endParaRPr lang="es-PE" dirty="0" smtClean="0"/>
          </a:p>
          <a:p>
            <a:r>
              <a:rPr lang="es-PE" dirty="0" smtClean="0"/>
              <a:t>Es a la vez un deber: la autoridad competente tiene el deber de buscar cumplirla por los medios permitidos por el ordenamiento, no puede desentenderse de la competencia, ni dejar de resolver.</a:t>
            </a:r>
          </a:p>
          <a:p>
            <a:pPr marL="0" indent="0">
              <a:buNone/>
            </a:pPr>
            <a:endParaRPr lang="es-PE" dirty="0" smtClean="0"/>
          </a:p>
          <a:p>
            <a:endParaRPr lang="es-PE" dirty="0" smtClean="0"/>
          </a:p>
        </p:txBody>
      </p:sp>
    </p:spTree>
    <p:extLst>
      <p:ext uri="{BB962C8B-B14F-4D97-AF65-F5344CB8AC3E}">
        <p14:creationId xmlns:p14="http://schemas.microsoft.com/office/powerpoint/2010/main" val="11177184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PE" sz="4000" b="1" dirty="0" smtClean="0">
                <a:latin typeface="+mn-lt"/>
              </a:rPr>
              <a:t>OBJETO O CONTENIDO</a:t>
            </a:r>
            <a:endParaRPr lang="es-PE" sz="4000" b="1" dirty="0">
              <a:latin typeface="+mn-lt"/>
            </a:endParaRPr>
          </a:p>
        </p:txBody>
      </p:sp>
      <p:sp>
        <p:nvSpPr>
          <p:cNvPr id="3" name="2 Marcador de contenido"/>
          <p:cNvSpPr>
            <a:spLocks noGrp="1"/>
          </p:cNvSpPr>
          <p:nvPr>
            <p:ph idx="1"/>
          </p:nvPr>
        </p:nvSpPr>
        <p:spPr>
          <a:xfrm>
            <a:off x="682580" y="772733"/>
            <a:ext cx="10671220" cy="6085268"/>
          </a:xfrm>
        </p:spPr>
        <p:txBody>
          <a:bodyPr>
            <a:normAutofit fontScale="25000" lnSpcReduction="20000"/>
          </a:bodyPr>
          <a:lstStyle/>
          <a:p>
            <a:endParaRPr lang="es-ES" i="1" dirty="0" smtClean="0"/>
          </a:p>
          <a:p>
            <a:endParaRPr lang="es-ES" sz="3800" dirty="0"/>
          </a:p>
          <a:p>
            <a:endParaRPr lang="es-ES" sz="7700" dirty="0" smtClean="0"/>
          </a:p>
          <a:p>
            <a:r>
              <a:rPr lang="es-ES" sz="12000" dirty="0" smtClean="0"/>
              <a:t>Es </a:t>
            </a:r>
            <a:r>
              <a:rPr lang="es-ES" sz="12000" dirty="0"/>
              <a:t>el efecto práctico que se pretende obtener con el acto administrativo.</a:t>
            </a:r>
          </a:p>
          <a:p>
            <a:r>
              <a:rPr lang="es-ES" sz="12000" dirty="0"/>
              <a:t> Es aquello que decide, declara o certifica la autoridad, dentro de su competencia.</a:t>
            </a:r>
          </a:p>
          <a:p>
            <a:r>
              <a:rPr lang="es-ES" sz="12000" dirty="0"/>
              <a:t>Resulta indispensable a fin de que pueda determinarse con claridad los efectos jurídicos del acto. </a:t>
            </a:r>
          </a:p>
          <a:p>
            <a:r>
              <a:rPr lang="es-PE" sz="12000" dirty="0"/>
              <a:t>El objeto debe ser posible, física y jurídicamente. </a:t>
            </a:r>
          </a:p>
          <a:p>
            <a:r>
              <a:rPr lang="es-PE" sz="12000" dirty="0"/>
              <a:t>El objeto es físicamente imposible cuando no es posible materialmente.</a:t>
            </a:r>
          </a:p>
          <a:p>
            <a:r>
              <a:rPr lang="es-PE" sz="12000" dirty="0"/>
              <a:t>El objeto es jurídicamente imposible cuando es incompatible con los supuestos de hecho y derecho existentes en el ordenamiento jurídico.</a:t>
            </a:r>
          </a:p>
          <a:p>
            <a:pPr marL="0" indent="0">
              <a:buNone/>
            </a:pPr>
            <a:endParaRPr lang="es-ES" dirty="0" smtClean="0"/>
          </a:p>
          <a:p>
            <a:pPr marL="0" indent="0">
              <a:buNone/>
            </a:pPr>
            <a:r>
              <a:rPr lang="es-ES" dirty="0"/>
              <a:t> </a:t>
            </a:r>
            <a:endParaRPr lang="es-PE" dirty="0"/>
          </a:p>
          <a:p>
            <a:endParaRPr lang="es-PE" dirty="0"/>
          </a:p>
        </p:txBody>
      </p:sp>
    </p:spTree>
    <p:extLst>
      <p:ext uri="{BB962C8B-B14F-4D97-AF65-F5344CB8AC3E}">
        <p14:creationId xmlns:p14="http://schemas.microsoft.com/office/powerpoint/2010/main" val="10695348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PE" sz="4000" b="1" dirty="0" smtClean="0">
                <a:latin typeface="+mn-lt"/>
              </a:rPr>
              <a:t>MOTIVACIÓN</a:t>
            </a:r>
            <a:endParaRPr lang="es-PE" sz="4000" b="1" dirty="0">
              <a:latin typeface="+mn-lt"/>
            </a:endParaRPr>
          </a:p>
        </p:txBody>
      </p:sp>
      <p:sp>
        <p:nvSpPr>
          <p:cNvPr id="3" name="2 Marcador de contenido"/>
          <p:cNvSpPr>
            <a:spLocks noGrp="1"/>
          </p:cNvSpPr>
          <p:nvPr>
            <p:ph idx="1"/>
          </p:nvPr>
        </p:nvSpPr>
        <p:spPr>
          <a:xfrm>
            <a:off x="718884" y="576218"/>
            <a:ext cx="10634916" cy="5824581"/>
          </a:xfrm>
        </p:spPr>
        <p:txBody>
          <a:bodyPr>
            <a:normAutofit/>
          </a:bodyPr>
          <a:lstStyle/>
          <a:p>
            <a:endParaRPr lang="es-PE" dirty="0" smtClean="0"/>
          </a:p>
          <a:p>
            <a:endParaRPr lang="es-PE" dirty="0" smtClean="0"/>
          </a:p>
          <a:p>
            <a:endParaRPr lang="es-PE" dirty="0" smtClean="0"/>
          </a:p>
          <a:p>
            <a:pPr algn="just"/>
            <a:r>
              <a:rPr lang="es-PE" dirty="0" smtClean="0"/>
              <a:t>Es la expresión </a:t>
            </a:r>
            <a:r>
              <a:rPr lang="es-PE" dirty="0"/>
              <a:t>de las razones que </a:t>
            </a:r>
            <a:r>
              <a:rPr lang="es-PE" dirty="0" smtClean="0"/>
              <a:t>han </a:t>
            </a:r>
            <a:r>
              <a:rPr lang="es-PE" dirty="0"/>
              <a:t>llevado </a:t>
            </a:r>
            <a:r>
              <a:rPr lang="es-PE" dirty="0" smtClean="0"/>
              <a:t>a la autoridad administrativa </a:t>
            </a:r>
            <a:r>
              <a:rPr lang="es-PE" dirty="0"/>
              <a:t>a dictar el </a:t>
            </a:r>
            <a:r>
              <a:rPr lang="es-PE" dirty="0" smtClean="0"/>
              <a:t>acto administrativo.</a:t>
            </a:r>
          </a:p>
          <a:p>
            <a:pPr marL="0" indent="0" algn="just">
              <a:buNone/>
            </a:pPr>
            <a:endParaRPr lang="es-PE" dirty="0" smtClean="0"/>
          </a:p>
          <a:p>
            <a:pPr algn="just"/>
            <a:r>
              <a:rPr lang="es-PE" dirty="0" smtClean="0"/>
              <a:t>Estas razones comprenden la expresión clara y concreta </a:t>
            </a:r>
            <a:r>
              <a:rPr lang="es-PE" dirty="0"/>
              <a:t>de los F</a:t>
            </a:r>
            <a:r>
              <a:rPr lang="es-PE" dirty="0" smtClean="0"/>
              <a:t>undamentos </a:t>
            </a:r>
            <a:r>
              <a:rPr lang="es-PE" dirty="0"/>
              <a:t>de hecho y </a:t>
            </a:r>
            <a:r>
              <a:rPr lang="es-PE" dirty="0" smtClean="0"/>
              <a:t>los Fundamentos de derecho </a:t>
            </a:r>
            <a:r>
              <a:rPr lang="es-PE" dirty="0"/>
              <a:t>que </a:t>
            </a:r>
            <a:r>
              <a:rPr lang="es-PE" dirty="0" smtClean="0"/>
              <a:t>sustentan y justifican la </a:t>
            </a:r>
            <a:r>
              <a:rPr lang="es-PE" dirty="0"/>
              <a:t>decisión </a:t>
            </a:r>
            <a:r>
              <a:rPr lang="es-PE" dirty="0" smtClean="0"/>
              <a:t>administrativa que se está </a:t>
            </a:r>
            <a:r>
              <a:rPr lang="es-PE" dirty="0" err="1" smtClean="0"/>
              <a:t>expediendo</a:t>
            </a:r>
            <a:r>
              <a:rPr lang="es-PE" dirty="0" smtClean="0"/>
              <a:t>: Hechos y Marco legal.  </a:t>
            </a:r>
          </a:p>
          <a:p>
            <a:endParaRPr lang="es-PE" dirty="0"/>
          </a:p>
          <a:p>
            <a:pPr marL="0" indent="0">
              <a:buNone/>
            </a:pPr>
            <a:endParaRPr lang="es-ES" dirty="0" smtClean="0"/>
          </a:p>
          <a:p>
            <a:endParaRPr lang="es-PE" dirty="0"/>
          </a:p>
          <a:p>
            <a:endParaRPr lang="es-PE" dirty="0"/>
          </a:p>
        </p:txBody>
      </p:sp>
    </p:spTree>
    <p:extLst>
      <p:ext uri="{BB962C8B-B14F-4D97-AF65-F5344CB8AC3E}">
        <p14:creationId xmlns:p14="http://schemas.microsoft.com/office/powerpoint/2010/main" val="31766780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PE" sz="4000" b="1" dirty="0">
                <a:latin typeface="+mn-lt"/>
              </a:rPr>
              <a:t>MOTIVACIÓN</a:t>
            </a:r>
            <a:endParaRPr lang="es-PE" sz="4000" dirty="0">
              <a:latin typeface="+mn-lt"/>
            </a:endParaRPr>
          </a:p>
        </p:txBody>
      </p:sp>
      <p:sp>
        <p:nvSpPr>
          <p:cNvPr id="3" name="Marcador de contenido 2"/>
          <p:cNvSpPr>
            <a:spLocks noGrp="1"/>
          </p:cNvSpPr>
          <p:nvPr>
            <p:ph idx="1"/>
          </p:nvPr>
        </p:nvSpPr>
        <p:spPr/>
        <p:txBody>
          <a:bodyPr/>
          <a:lstStyle/>
          <a:p>
            <a:pPr algn="just"/>
            <a:r>
              <a:rPr lang="es-PE" dirty="0" smtClean="0"/>
              <a:t>Motivar permite que </a:t>
            </a:r>
            <a:r>
              <a:rPr lang="es-PE" dirty="0"/>
              <a:t>haya un nexo causal </a:t>
            </a:r>
            <a:r>
              <a:rPr lang="es-PE" dirty="0" smtClean="0"/>
              <a:t>en </a:t>
            </a:r>
            <a:r>
              <a:rPr lang="es-PE" dirty="0"/>
              <a:t>lo que se está resolviendo, </a:t>
            </a:r>
            <a:r>
              <a:rPr lang="es-PE" dirty="0" smtClean="0"/>
              <a:t>otorgando</a:t>
            </a:r>
            <a:r>
              <a:rPr lang="es-PE" dirty="0"/>
              <a:t>, declarando, </a:t>
            </a:r>
            <a:r>
              <a:rPr lang="es-PE" dirty="0" smtClean="0"/>
              <a:t>etc., en el acto administrativo.</a:t>
            </a:r>
          </a:p>
          <a:p>
            <a:pPr marL="0" indent="0" algn="ctr">
              <a:buNone/>
            </a:pPr>
            <a:endParaRPr lang="es-PE" dirty="0" smtClean="0"/>
          </a:p>
          <a:p>
            <a:pPr marL="0" indent="0" algn="ctr">
              <a:buNone/>
            </a:pPr>
            <a:r>
              <a:rPr lang="es-PE" b="1" dirty="0" smtClean="0"/>
              <a:t>Si </a:t>
            </a:r>
            <a:r>
              <a:rPr lang="es-PE" b="1" dirty="0"/>
              <a:t>como </a:t>
            </a:r>
            <a:r>
              <a:rPr lang="es-PE" b="1" dirty="0" smtClean="0"/>
              <a:t>pretensión el administrado pide a la autoridad resuelva “A”</a:t>
            </a:r>
          </a:p>
          <a:p>
            <a:pPr marL="0" indent="0">
              <a:buNone/>
            </a:pPr>
            <a:endParaRPr lang="es-PE" b="1" dirty="0"/>
          </a:p>
          <a:p>
            <a:pPr marL="0" indent="0" algn="ctr">
              <a:buNone/>
            </a:pPr>
            <a:endParaRPr lang="es-PE" b="1" dirty="0" smtClean="0"/>
          </a:p>
          <a:p>
            <a:pPr marL="0" indent="0" algn="ctr">
              <a:buNone/>
            </a:pPr>
            <a:endParaRPr lang="es-PE" b="1" dirty="0" smtClean="0"/>
          </a:p>
          <a:p>
            <a:pPr marL="0" indent="0" algn="ctr">
              <a:buNone/>
            </a:pPr>
            <a:r>
              <a:rPr lang="es-PE" b="1" dirty="0" smtClean="0"/>
              <a:t>La </a:t>
            </a:r>
            <a:r>
              <a:rPr lang="es-PE" b="1" dirty="0"/>
              <a:t>autoridad </a:t>
            </a:r>
            <a:r>
              <a:rPr lang="es-PE" b="1" dirty="0" smtClean="0"/>
              <a:t>resuelve sobre “A”</a:t>
            </a:r>
            <a:endParaRPr lang="es-PE" b="1" dirty="0"/>
          </a:p>
          <a:p>
            <a:endParaRPr lang="es-PE" dirty="0"/>
          </a:p>
        </p:txBody>
      </p:sp>
      <p:sp>
        <p:nvSpPr>
          <p:cNvPr id="6" name="Flecha abajo 5"/>
          <p:cNvSpPr/>
          <p:nvPr/>
        </p:nvSpPr>
        <p:spPr>
          <a:xfrm>
            <a:off x="5574405" y="3825025"/>
            <a:ext cx="1043189" cy="1283853"/>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34694179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PE" sz="4000" b="1" dirty="0">
                <a:latin typeface="+mn-lt"/>
              </a:rPr>
              <a:t>MOTIVACIÓN</a:t>
            </a:r>
            <a:endParaRPr lang="es-PE" sz="4000" dirty="0">
              <a:latin typeface="+mn-lt"/>
            </a:endParaRPr>
          </a:p>
        </p:txBody>
      </p:sp>
      <p:sp>
        <p:nvSpPr>
          <p:cNvPr id="3" name="Marcador de contenido 2"/>
          <p:cNvSpPr>
            <a:spLocks noGrp="1"/>
          </p:cNvSpPr>
          <p:nvPr>
            <p:ph idx="1"/>
          </p:nvPr>
        </p:nvSpPr>
        <p:spPr>
          <a:xfrm>
            <a:off x="838200" y="1426379"/>
            <a:ext cx="10515600" cy="5296393"/>
          </a:xfrm>
        </p:spPr>
        <p:txBody>
          <a:bodyPr>
            <a:normAutofit lnSpcReduction="10000"/>
          </a:bodyPr>
          <a:lstStyle/>
          <a:p>
            <a:pPr algn="just"/>
            <a:r>
              <a:rPr lang="es-ES" dirty="0" smtClean="0"/>
              <a:t>Determina </a:t>
            </a:r>
            <a:r>
              <a:rPr lang="es-ES" dirty="0"/>
              <a:t>la </a:t>
            </a:r>
            <a:r>
              <a:rPr lang="es-ES" dirty="0" smtClean="0"/>
              <a:t>legalidad </a:t>
            </a:r>
            <a:r>
              <a:rPr lang="es-ES" dirty="0"/>
              <a:t>del </a:t>
            </a:r>
            <a:r>
              <a:rPr lang="es-ES" dirty="0" smtClean="0"/>
              <a:t>acto y limita </a:t>
            </a:r>
            <a:r>
              <a:rPr lang="es-ES" dirty="0"/>
              <a:t>la arbitrariedad en la actuación </a:t>
            </a:r>
            <a:r>
              <a:rPr lang="es-ES" dirty="0" smtClean="0"/>
              <a:t>pública.  Es decir: permite </a:t>
            </a:r>
            <a:r>
              <a:rPr lang="es-ES" dirty="0"/>
              <a:t>un ejercicio de la competencia acorde con la proporcionalidad y razonabilidad.</a:t>
            </a:r>
          </a:p>
          <a:p>
            <a:pPr marL="0" indent="0" algn="ctr">
              <a:buNone/>
            </a:pPr>
            <a:endParaRPr lang="es-PE" b="1" dirty="0" smtClean="0"/>
          </a:p>
          <a:p>
            <a:pPr marL="0" indent="0" algn="ctr">
              <a:buNone/>
            </a:pPr>
            <a:r>
              <a:rPr lang="es-PE" b="1" dirty="0" smtClean="0"/>
              <a:t>¿A qué apunta la proporcionalidad y razonabilidad?</a:t>
            </a:r>
          </a:p>
          <a:p>
            <a:pPr marL="0" indent="0" algn="ctr">
              <a:buNone/>
            </a:pPr>
            <a:endParaRPr lang="es-PE" dirty="0" smtClean="0"/>
          </a:p>
          <a:p>
            <a:pPr marL="0" indent="0" algn="just">
              <a:buNone/>
            </a:pPr>
            <a:r>
              <a:rPr lang="es-PE" dirty="0" smtClean="0"/>
              <a:t>A que las </a:t>
            </a:r>
            <a:r>
              <a:rPr lang="es-PE" dirty="0"/>
              <a:t>decisiones de la autoridad administrativa, cuando creen obligaciones, califiquen infracciones, impongan sanciones, o establezcan restricciones a los administrados, </a:t>
            </a:r>
            <a:r>
              <a:rPr lang="es-PE"/>
              <a:t>deben </a:t>
            </a:r>
            <a:r>
              <a:rPr lang="es-PE" smtClean="0"/>
              <a:t>adoptarse </a:t>
            </a:r>
            <a:r>
              <a:rPr lang="es-PE" dirty="0"/>
              <a:t>dentro de los límites de la facultad atribuida y manteniendo la debida proporción entre los medios a emplear y los fines públicos que deba tutelar, a fin de que respondan a lo estrictamente necesario para la satisfacción de su cometido.</a:t>
            </a:r>
          </a:p>
        </p:txBody>
      </p:sp>
    </p:spTree>
    <p:extLst>
      <p:ext uri="{BB962C8B-B14F-4D97-AF65-F5344CB8AC3E}">
        <p14:creationId xmlns:p14="http://schemas.microsoft.com/office/powerpoint/2010/main" val="16687408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426344"/>
            <a:ext cx="10515600" cy="1325563"/>
          </a:xfrm>
        </p:spPr>
        <p:txBody>
          <a:bodyPr>
            <a:normAutofit/>
          </a:bodyPr>
          <a:lstStyle/>
          <a:p>
            <a:pPr algn="ctr"/>
            <a:r>
              <a:rPr lang="es-PE" sz="4000" b="1" dirty="0">
                <a:latin typeface="+mn-lt"/>
              </a:rPr>
              <a:t>MOTIVACIÓN</a:t>
            </a:r>
            <a:endParaRPr lang="es-PE" sz="4000" dirty="0">
              <a:latin typeface="+mn-lt"/>
            </a:endParaRPr>
          </a:p>
        </p:txBody>
      </p:sp>
      <p:sp>
        <p:nvSpPr>
          <p:cNvPr id="3" name="Marcador de contenido 2"/>
          <p:cNvSpPr>
            <a:spLocks noGrp="1"/>
          </p:cNvSpPr>
          <p:nvPr>
            <p:ph idx="1"/>
          </p:nvPr>
        </p:nvSpPr>
        <p:spPr>
          <a:xfrm>
            <a:off x="838200" y="1967292"/>
            <a:ext cx="10515600" cy="4665327"/>
          </a:xfrm>
        </p:spPr>
        <p:txBody>
          <a:bodyPr>
            <a:normAutofit/>
          </a:bodyPr>
          <a:lstStyle/>
          <a:p>
            <a:pPr algn="just"/>
            <a:r>
              <a:rPr lang="es-PE" u="sng" dirty="0" smtClean="0"/>
              <a:t>Permite al administrado</a:t>
            </a:r>
            <a:r>
              <a:rPr lang="es-PE" dirty="0" smtClean="0"/>
              <a:t>: conocer los fundamentos y presupuestos que dan lugar a la resolución, para efectos de la ejecución del acto o la interposición de los recursos que correspondan. Es finalmente el sustento de la parte resolutiva del acto administrativo.</a:t>
            </a:r>
          </a:p>
          <a:p>
            <a:pPr marL="0" indent="0" algn="just">
              <a:buNone/>
            </a:pPr>
            <a:endParaRPr lang="es-PE" dirty="0" smtClean="0"/>
          </a:p>
          <a:p>
            <a:pPr algn="just"/>
            <a:r>
              <a:rPr lang="es-PE" u="sng" dirty="0" smtClean="0"/>
              <a:t>Permite a la Administración</a:t>
            </a:r>
            <a:r>
              <a:rPr lang="es-PE" dirty="0" smtClean="0"/>
              <a:t>: una ejecución adecuada de las resoluciones que emite.</a:t>
            </a:r>
          </a:p>
          <a:p>
            <a:endParaRPr lang="es-PE" dirty="0"/>
          </a:p>
        </p:txBody>
      </p:sp>
    </p:spTree>
    <p:extLst>
      <p:ext uri="{BB962C8B-B14F-4D97-AF65-F5344CB8AC3E}">
        <p14:creationId xmlns:p14="http://schemas.microsoft.com/office/powerpoint/2010/main" val="39808057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PE" sz="4000" b="1" dirty="0">
                <a:latin typeface="+mn-lt"/>
              </a:rPr>
              <a:t>FINALIDAD PÚBLICA</a:t>
            </a:r>
          </a:p>
        </p:txBody>
      </p:sp>
      <p:sp>
        <p:nvSpPr>
          <p:cNvPr id="3" name="2 Marcador de contenido"/>
          <p:cNvSpPr>
            <a:spLocks noGrp="1"/>
          </p:cNvSpPr>
          <p:nvPr>
            <p:ph idx="1"/>
          </p:nvPr>
        </p:nvSpPr>
        <p:spPr>
          <a:xfrm>
            <a:off x="450761" y="1690688"/>
            <a:ext cx="10903039" cy="5050680"/>
          </a:xfrm>
        </p:spPr>
        <p:txBody>
          <a:bodyPr>
            <a:normAutofit/>
          </a:bodyPr>
          <a:lstStyle/>
          <a:p>
            <a:endParaRPr lang="es-PE" dirty="0" smtClean="0"/>
          </a:p>
          <a:p>
            <a:r>
              <a:rPr lang="es-PE" dirty="0" smtClean="0"/>
              <a:t>El </a:t>
            </a:r>
            <a:r>
              <a:rPr lang="es-PE" dirty="0"/>
              <a:t>fin </a:t>
            </a:r>
            <a:r>
              <a:rPr lang="es-PE" dirty="0" smtClean="0"/>
              <a:t>de cualquier </a:t>
            </a:r>
            <a:r>
              <a:rPr lang="es-PE" dirty="0"/>
              <a:t>acto administrativo consiste en la satisfacción del interés general</a:t>
            </a:r>
            <a:r>
              <a:rPr lang="es-PE" dirty="0" smtClean="0"/>
              <a:t>.</a:t>
            </a:r>
          </a:p>
          <a:p>
            <a:pPr marL="0" indent="0">
              <a:buNone/>
            </a:pPr>
            <a:endParaRPr lang="es-PE" dirty="0" smtClean="0"/>
          </a:p>
          <a:p>
            <a:r>
              <a:rPr lang="es-PE" dirty="0" smtClean="0"/>
              <a:t>No pueden perseguirse: </a:t>
            </a:r>
            <a:r>
              <a:rPr lang="es-PE" dirty="0"/>
              <a:t>fines encubiertos</a:t>
            </a:r>
            <a:r>
              <a:rPr lang="es-PE" dirty="0" smtClean="0"/>
              <a:t>, fines personales del funcionario, fines en favor de un tercero, o contrarios </a:t>
            </a:r>
            <a:r>
              <a:rPr lang="es-PE" dirty="0"/>
              <a:t>a la ley</a:t>
            </a:r>
            <a:r>
              <a:rPr lang="es-PE" dirty="0" smtClean="0"/>
              <a:t>.</a:t>
            </a:r>
          </a:p>
          <a:p>
            <a:endParaRPr lang="es-PE" dirty="0"/>
          </a:p>
        </p:txBody>
      </p:sp>
    </p:spTree>
    <p:extLst>
      <p:ext uri="{BB962C8B-B14F-4D97-AF65-F5344CB8AC3E}">
        <p14:creationId xmlns:p14="http://schemas.microsoft.com/office/powerpoint/2010/main" val="3830015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PE" b="1" dirty="0" smtClean="0"/>
              <a:t>Acto administrativo / acto de administración </a:t>
            </a:r>
            <a:endParaRPr lang="es-PE" b="1" dirty="0"/>
          </a:p>
        </p:txBody>
      </p:sp>
      <p:sp>
        <p:nvSpPr>
          <p:cNvPr id="3" name="2 Marcador de contenido"/>
          <p:cNvSpPr>
            <a:spLocks noGrp="1"/>
          </p:cNvSpPr>
          <p:nvPr>
            <p:ph idx="1"/>
          </p:nvPr>
        </p:nvSpPr>
        <p:spPr/>
        <p:txBody>
          <a:bodyPr>
            <a:normAutofit fontScale="70000" lnSpcReduction="20000"/>
          </a:bodyPr>
          <a:lstStyle/>
          <a:p>
            <a:pPr marL="0" indent="0" algn="just">
              <a:buNone/>
            </a:pPr>
            <a:r>
              <a:rPr lang="es-PE" b="1" dirty="0"/>
              <a:t>Artículo 1. - Concepto de acto administrativo</a:t>
            </a:r>
          </a:p>
          <a:p>
            <a:pPr algn="just"/>
            <a:endParaRPr lang="es-PE" dirty="0"/>
          </a:p>
          <a:p>
            <a:pPr marL="0" indent="0" algn="just">
              <a:buNone/>
            </a:pPr>
            <a:r>
              <a:rPr lang="es-PE" dirty="0" smtClean="0"/>
              <a:t>1.1 </a:t>
            </a:r>
            <a:r>
              <a:rPr lang="es-PE" dirty="0"/>
              <a:t>Son actos administrativos, las declaraciones de las entidades que, en el marco de normas de derecho público, están destinadas a producir efectos jurídicos sobre los intereses, obligaciones o derechos de los administrados dentro de una situación concreta.</a:t>
            </a:r>
          </a:p>
          <a:p>
            <a:pPr marL="0" indent="0" algn="just">
              <a:buNone/>
            </a:pPr>
            <a:endParaRPr lang="es-PE" dirty="0" smtClean="0"/>
          </a:p>
          <a:p>
            <a:pPr marL="0" indent="0" algn="just">
              <a:buNone/>
            </a:pPr>
            <a:r>
              <a:rPr lang="es-PE" b="1" dirty="0" smtClean="0"/>
              <a:t>1.2 </a:t>
            </a:r>
            <a:r>
              <a:rPr lang="es-PE" b="1" dirty="0"/>
              <a:t>No son actos </a:t>
            </a:r>
            <a:r>
              <a:rPr lang="es-PE" b="1" dirty="0" smtClean="0"/>
              <a:t>administrativos:</a:t>
            </a:r>
            <a:endParaRPr lang="es-PE" b="1" dirty="0"/>
          </a:p>
          <a:p>
            <a:pPr algn="just"/>
            <a:endParaRPr lang="es-PE" dirty="0"/>
          </a:p>
          <a:p>
            <a:pPr marL="0" indent="0" algn="just">
              <a:buNone/>
            </a:pPr>
            <a:r>
              <a:rPr lang="es-PE" dirty="0" smtClean="0"/>
              <a:t>1.2.1 </a:t>
            </a:r>
            <a:r>
              <a:rPr lang="es-PE" dirty="0"/>
              <a:t>Los actos de administración interna de las entidades destinados a organizar o hacer funcionar sus propias actividades o servicios.  Estos actos son regulados por cada entidad, con sujeción a las disposiciones del Título Preliminar de esta Ley, y de aquellas normas que expresamente así lo establezcan.</a:t>
            </a:r>
          </a:p>
          <a:p>
            <a:pPr marL="0" indent="0" algn="just">
              <a:buNone/>
            </a:pPr>
            <a:endParaRPr lang="es-PE" dirty="0" smtClean="0"/>
          </a:p>
          <a:p>
            <a:pPr marL="0" indent="0" algn="just">
              <a:buNone/>
            </a:pPr>
            <a:r>
              <a:rPr lang="es-PE" dirty="0" smtClean="0"/>
              <a:t>1.2.2 </a:t>
            </a:r>
            <a:r>
              <a:rPr lang="es-PE" dirty="0"/>
              <a:t>Los comportamientos y actividades materiales de las entidades.</a:t>
            </a:r>
          </a:p>
        </p:txBody>
      </p:sp>
    </p:spTree>
    <p:extLst>
      <p:ext uri="{BB962C8B-B14F-4D97-AF65-F5344CB8AC3E}">
        <p14:creationId xmlns:p14="http://schemas.microsoft.com/office/powerpoint/2010/main" val="30196494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PE" sz="4000" b="1" dirty="0" smtClean="0">
                <a:latin typeface="+mn-lt"/>
              </a:rPr>
              <a:t>PROCEDIMIENTO REGULAR</a:t>
            </a:r>
            <a:endParaRPr lang="es-PE" sz="4000" b="1" dirty="0">
              <a:latin typeface="+mn-lt"/>
            </a:endParaRPr>
          </a:p>
        </p:txBody>
      </p:sp>
      <p:sp>
        <p:nvSpPr>
          <p:cNvPr id="3" name="2 Marcador de contenido"/>
          <p:cNvSpPr>
            <a:spLocks noGrp="1"/>
          </p:cNvSpPr>
          <p:nvPr>
            <p:ph idx="1"/>
          </p:nvPr>
        </p:nvSpPr>
        <p:spPr>
          <a:xfrm>
            <a:off x="412124" y="1600200"/>
            <a:ext cx="9798676" cy="4925144"/>
          </a:xfrm>
        </p:spPr>
        <p:txBody>
          <a:bodyPr>
            <a:normAutofit/>
          </a:bodyPr>
          <a:lstStyle/>
          <a:p>
            <a:pPr algn="just"/>
            <a:r>
              <a:rPr lang="es-ES" dirty="0" smtClean="0"/>
              <a:t>Entendemos como procedimiento administrativo al conjunto de actos y diligencias tramitados en las entidades, conducentes a la emisión de un acto administrativo que produzca efectos jurídicos individuales o individualizables sobre intereses, obligaciones o derechos de los administrados.</a:t>
            </a:r>
          </a:p>
          <a:p>
            <a:pPr marL="0" indent="0" algn="just">
              <a:buNone/>
            </a:pPr>
            <a:endParaRPr lang="es-ES" dirty="0" smtClean="0"/>
          </a:p>
          <a:p>
            <a:pPr algn="just"/>
            <a:r>
              <a:rPr lang="es-PE" dirty="0"/>
              <a:t>La declaración de la «voluntad administrativa</a:t>
            </a:r>
            <a:r>
              <a:rPr lang="es-PE" dirty="0" smtClean="0"/>
              <a:t>», los actos administrativos, se conforman </a:t>
            </a:r>
            <a:r>
              <a:rPr lang="es-PE" dirty="0"/>
              <a:t>a través del recorrido de un procedimiento predeterminado por la ley, que importa un elemento medular para </a:t>
            </a:r>
            <a:r>
              <a:rPr lang="es-PE" dirty="0" smtClean="0"/>
              <a:t>generarlo: no se innova, no se obvia.</a:t>
            </a:r>
            <a:endParaRPr lang="es-PE" dirty="0"/>
          </a:p>
          <a:p>
            <a:endParaRPr lang="es-PE" dirty="0"/>
          </a:p>
          <a:p>
            <a:endParaRPr lang="es-PE" dirty="0"/>
          </a:p>
        </p:txBody>
      </p:sp>
    </p:spTree>
    <p:extLst>
      <p:ext uri="{BB962C8B-B14F-4D97-AF65-F5344CB8AC3E}">
        <p14:creationId xmlns:p14="http://schemas.microsoft.com/office/powerpoint/2010/main" val="26527596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PE" sz="4000" b="1" dirty="0">
                <a:latin typeface="+mn-lt"/>
              </a:rPr>
              <a:t>PROCEDIMIENTO REGULAR</a:t>
            </a:r>
            <a:endParaRPr lang="es-PE" sz="4000" dirty="0">
              <a:latin typeface="+mn-lt"/>
            </a:endParaRPr>
          </a:p>
        </p:txBody>
      </p:sp>
      <p:sp>
        <p:nvSpPr>
          <p:cNvPr id="3" name="Marcador de contenido 2"/>
          <p:cNvSpPr>
            <a:spLocks noGrp="1"/>
          </p:cNvSpPr>
          <p:nvPr>
            <p:ph idx="1"/>
          </p:nvPr>
        </p:nvSpPr>
        <p:spPr>
          <a:xfrm>
            <a:off x="838200" y="1825624"/>
            <a:ext cx="10515600" cy="4781237"/>
          </a:xfrm>
        </p:spPr>
        <p:txBody>
          <a:bodyPr>
            <a:normAutofit/>
          </a:bodyPr>
          <a:lstStyle/>
          <a:p>
            <a:r>
              <a:rPr lang="es-PE" dirty="0"/>
              <a:t>E</a:t>
            </a:r>
            <a:r>
              <a:rPr lang="es-PE" dirty="0" smtClean="0"/>
              <a:t>l acto administrativo </a:t>
            </a:r>
            <a:r>
              <a:rPr lang="es-PE" dirty="0"/>
              <a:t>debe ser conformado </a:t>
            </a:r>
            <a:r>
              <a:rPr lang="es-PE" dirty="0" smtClean="0"/>
              <a:t>siguiendo los actos necesarios dentro del procedimiento legalmente previsto, en </a:t>
            </a:r>
            <a:r>
              <a:rPr lang="es-PE" dirty="0"/>
              <a:t>armonía con el principio de legalidad y debido procedimiento</a:t>
            </a:r>
            <a:r>
              <a:rPr lang="es-PE" dirty="0" smtClean="0"/>
              <a:t>.</a:t>
            </a:r>
          </a:p>
          <a:p>
            <a:endParaRPr lang="es-PE" dirty="0"/>
          </a:p>
          <a:p>
            <a:pPr marL="0" indent="0">
              <a:buNone/>
            </a:pPr>
            <a:endParaRPr lang="es-PE" dirty="0" smtClean="0"/>
          </a:p>
          <a:p>
            <a:pPr marL="0" indent="0">
              <a:buNone/>
            </a:pPr>
            <a:r>
              <a:rPr lang="es-PE" dirty="0" smtClean="0"/>
              <a:t> </a:t>
            </a:r>
            <a:endParaRPr lang="es-PE" dirty="0"/>
          </a:p>
          <a:p>
            <a:endParaRPr lang="es-PE" dirty="0"/>
          </a:p>
        </p:txBody>
      </p:sp>
    </p:spTree>
    <p:extLst>
      <p:ext uri="{BB962C8B-B14F-4D97-AF65-F5344CB8AC3E}">
        <p14:creationId xmlns:p14="http://schemas.microsoft.com/office/powerpoint/2010/main" val="13466032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0"/>
            <a:ext cx="10515600" cy="1325563"/>
          </a:xfrm>
        </p:spPr>
        <p:txBody>
          <a:bodyPr>
            <a:normAutofit/>
          </a:bodyPr>
          <a:lstStyle/>
          <a:p>
            <a:pPr algn="ctr"/>
            <a:r>
              <a:rPr lang="es-PE" sz="4000" b="1" dirty="0">
                <a:latin typeface="+mn-lt"/>
              </a:rPr>
              <a:t>PROCEDIMIENTO REGULAR</a:t>
            </a:r>
            <a:endParaRPr lang="es-PE" sz="4000" dirty="0">
              <a:latin typeface="+mn-lt"/>
            </a:endParaRPr>
          </a:p>
        </p:txBody>
      </p:sp>
      <p:sp>
        <p:nvSpPr>
          <p:cNvPr id="3" name="Marcador de contenido 2"/>
          <p:cNvSpPr>
            <a:spLocks noGrp="1"/>
          </p:cNvSpPr>
          <p:nvPr>
            <p:ph idx="1"/>
          </p:nvPr>
        </p:nvSpPr>
        <p:spPr>
          <a:xfrm>
            <a:off x="838200" y="1825625"/>
            <a:ext cx="3952741" cy="4351338"/>
          </a:xfrm>
        </p:spPr>
        <p:txBody>
          <a:bodyPr>
            <a:normAutofit/>
          </a:bodyPr>
          <a:lstStyle/>
          <a:p>
            <a:r>
              <a:rPr lang="es-PE" dirty="0" smtClean="0"/>
              <a:t>Ejemplo :</a:t>
            </a:r>
            <a:endParaRPr lang="es-PE" dirty="0"/>
          </a:p>
          <a:p>
            <a:pPr marL="0" indent="0">
              <a:buNone/>
            </a:pPr>
            <a:endParaRPr lang="es-PE" dirty="0"/>
          </a:p>
          <a:p>
            <a:pPr marL="0" indent="0">
              <a:buNone/>
            </a:pPr>
            <a:r>
              <a:rPr lang="es-PE" dirty="0"/>
              <a:t>Subsanación de documentación luego de iniciado el trámite en Mesa de Partes, por única vez y no repetidas veces. </a:t>
            </a:r>
          </a:p>
          <a:p>
            <a:endParaRPr lang="es-PE" dirty="0"/>
          </a:p>
        </p:txBody>
      </p:sp>
      <p:sp>
        <p:nvSpPr>
          <p:cNvPr id="4" name="CuadroTexto 3"/>
          <p:cNvSpPr txBox="1"/>
          <p:nvPr/>
        </p:nvSpPr>
        <p:spPr>
          <a:xfrm>
            <a:off x="5950039" y="1221235"/>
            <a:ext cx="5692462" cy="4524315"/>
          </a:xfrm>
          <a:prstGeom prst="rect">
            <a:avLst/>
          </a:prstGeom>
          <a:noFill/>
        </p:spPr>
        <p:txBody>
          <a:bodyPr wrap="square" rtlCol="0">
            <a:spAutoFit/>
          </a:bodyPr>
          <a:lstStyle/>
          <a:p>
            <a:r>
              <a:rPr lang="es-PE" b="1" dirty="0"/>
              <a:t>Artículo 126.- Subsanación documental</a:t>
            </a:r>
          </a:p>
          <a:p>
            <a:pPr algn="just"/>
            <a:r>
              <a:rPr lang="es-PE" dirty="0" smtClean="0"/>
              <a:t>126.2 </a:t>
            </a:r>
            <a:r>
              <a:rPr lang="es-PE" dirty="0"/>
              <a:t>Las entidades de la Administración Pública se encuentran obligadas a realizar una revisión integral del cumplimiento de todos los requisitos de las solicitudes que presentan los administrados y, en una sola oportunidad, formular todas las observaciones que correspondan.</a:t>
            </a:r>
          </a:p>
          <a:p>
            <a:pPr algn="just"/>
            <a:r>
              <a:rPr lang="es-PE" dirty="0"/>
              <a:t>Sin perjuicio de lo señalado en el párrafo precedente, la entidad mantiene la facultad de requerir única y exclusivamente la subsanación de aquellos requisitos que no hayan sido subsanados por el administrado o cuya subsanación no resulte satisfactoria, de conformidad con lo dispuesto por la norma correspondiente. En ningún caso la entidad podrá realizar nuevas observaciones invocando la facultad señalada en el presente párrafo.</a:t>
            </a:r>
          </a:p>
          <a:p>
            <a:pPr algn="just"/>
            <a:r>
              <a:rPr lang="es-PE" dirty="0" smtClean="0"/>
              <a:t>(…)</a:t>
            </a:r>
            <a:endParaRPr lang="es-PE" dirty="0"/>
          </a:p>
          <a:p>
            <a:endParaRPr lang="es-PE" dirty="0"/>
          </a:p>
        </p:txBody>
      </p:sp>
      <p:sp>
        <p:nvSpPr>
          <p:cNvPr id="5" name="Rectángulo 4"/>
          <p:cNvSpPr/>
          <p:nvPr/>
        </p:nvSpPr>
        <p:spPr>
          <a:xfrm>
            <a:off x="5718219" y="1235075"/>
            <a:ext cx="6156102" cy="55324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37756357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PE" sz="4000" b="1" dirty="0">
                <a:latin typeface="+mn-lt"/>
              </a:rPr>
              <a:t>PROCEDIMIENTO REGULAR</a:t>
            </a:r>
            <a:endParaRPr lang="es-PE" sz="4000" dirty="0">
              <a:latin typeface="+mn-lt"/>
            </a:endParaRPr>
          </a:p>
        </p:txBody>
      </p:sp>
      <p:sp>
        <p:nvSpPr>
          <p:cNvPr id="3" name="Marcador de contenido 2"/>
          <p:cNvSpPr>
            <a:spLocks noGrp="1"/>
          </p:cNvSpPr>
          <p:nvPr>
            <p:ph idx="1"/>
          </p:nvPr>
        </p:nvSpPr>
        <p:spPr>
          <a:xfrm>
            <a:off x="838200" y="1799867"/>
            <a:ext cx="3630769" cy="4351338"/>
          </a:xfrm>
        </p:spPr>
        <p:txBody>
          <a:bodyPr/>
          <a:lstStyle/>
          <a:p>
            <a:r>
              <a:rPr lang="es-PE" dirty="0"/>
              <a:t>Ejemplo :</a:t>
            </a:r>
          </a:p>
          <a:p>
            <a:pPr marL="0" indent="0">
              <a:buNone/>
            </a:pPr>
            <a:endParaRPr lang="es-PE" dirty="0" smtClean="0"/>
          </a:p>
          <a:p>
            <a:pPr marL="0" indent="0">
              <a:buNone/>
            </a:pPr>
            <a:r>
              <a:rPr lang="es-PE" dirty="0" smtClean="0"/>
              <a:t>Solicitud </a:t>
            </a:r>
            <a:r>
              <a:rPr lang="es-PE" dirty="0"/>
              <a:t>de informes, </a:t>
            </a:r>
            <a:r>
              <a:rPr lang="es-PE" dirty="0" smtClean="0"/>
              <a:t>  cuando </a:t>
            </a:r>
            <a:r>
              <a:rPr lang="es-PE" dirty="0"/>
              <a:t>sean indispensables. </a:t>
            </a:r>
          </a:p>
        </p:txBody>
      </p:sp>
      <p:sp>
        <p:nvSpPr>
          <p:cNvPr id="4" name="CuadroTexto 3"/>
          <p:cNvSpPr txBox="1"/>
          <p:nvPr/>
        </p:nvSpPr>
        <p:spPr>
          <a:xfrm>
            <a:off x="5434885" y="1799867"/>
            <a:ext cx="6336406" cy="4247317"/>
          </a:xfrm>
          <a:prstGeom prst="rect">
            <a:avLst/>
          </a:prstGeom>
          <a:noFill/>
        </p:spPr>
        <p:txBody>
          <a:bodyPr wrap="square" rtlCol="0">
            <a:spAutoFit/>
          </a:bodyPr>
          <a:lstStyle/>
          <a:p>
            <a:r>
              <a:rPr lang="es-PE" b="1" dirty="0"/>
              <a:t>Artículo 172.- Petición de informes</a:t>
            </a:r>
          </a:p>
          <a:p>
            <a:endParaRPr lang="es-PE" dirty="0"/>
          </a:p>
          <a:p>
            <a:pPr algn="just"/>
            <a:r>
              <a:rPr lang="es-PE" dirty="0"/>
              <a:t>172.1 Las entidades sólo solicitan informes que sean preceptivos en la legislación o aquellos que juzguen absolutamente indispensables para el esclarecimiento de la cuestión a resolver. La solicitud debe indicar con precisión y claridad las cuestiones sobre las que se estime necesario su pronunciamiento.</a:t>
            </a:r>
          </a:p>
          <a:p>
            <a:pPr algn="just"/>
            <a:endParaRPr lang="es-PE" dirty="0"/>
          </a:p>
          <a:p>
            <a:pPr algn="just"/>
            <a:r>
              <a:rPr lang="es-PE" dirty="0"/>
              <a:t>172.2 La solicitud de informes o dictámenes legales es reservada exclusivamente para asuntos en que el fundamento jurídico de la pretensión sea razonablemente discutible, o los hechos sean controvertidos jurídicamente, y que tal situación no pueda ser dilucidada por el propio instructor.</a:t>
            </a:r>
          </a:p>
          <a:p>
            <a:pPr algn="just"/>
            <a:r>
              <a:rPr lang="es-PE" dirty="0" smtClean="0"/>
              <a:t>(…)</a:t>
            </a:r>
            <a:endParaRPr lang="es-PE" dirty="0"/>
          </a:p>
          <a:p>
            <a:endParaRPr lang="es-PE" dirty="0"/>
          </a:p>
        </p:txBody>
      </p:sp>
      <p:sp>
        <p:nvSpPr>
          <p:cNvPr id="5" name="Rectángulo 4"/>
          <p:cNvSpPr/>
          <p:nvPr/>
        </p:nvSpPr>
        <p:spPr>
          <a:xfrm>
            <a:off x="5434885" y="1690688"/>
            <a:ext cx="6490952" cy="446051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7475540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38200" y="1506828"/>
            <a:ext cx="5575479" cy="4997003"/>
          </a:xfrm>
        </p:spPr>
        <p:txBody>
          <a:bodyPr>
            <a:normAutofit lnSpcReduction="10000"/>
          </a:bodyPr>
          <a:lstStyle/>
          <a:p>
            <a:pPr algn="just"/>
            <a:endParaRPr lang="es-ES" dirty="0" smtClean="0"/>
          </a:p>
          <a:p>
            <a:pPr algn="just"/>
            <a:r>
              <a:rPr lang="es-ES" dirty="0" smtClean="0"/>
              <a:t>Lo </a:t>
            </a:r>
            <a:r>
              <a:rPr lang="es-ES" dirty="0"/>
              <a:t>que se busca </a:t>
            </a:r>
            <a:r>
              <a:rPr lang="es-ES" dirty="0" smtClean="0"/>
              <a:t>con la </a:t>
            </a:r>
            <a:r>
              <a:rPr lang="es-ES" dirty="0"/>
              <a:t>notificación </a:t>
            </a:r>
            <a:r>
              <a:rPr lang="es-ES" dirty="0" smtClean="0"/>
              <a:t>es precisamente</a:t>
            </a:r>
            <a:r>
              <a:rPr lang="es-ES" dirty="0"/>
              <a:t>, que una decisión de la </a:t>
            </a:r>
            <a:r>
              <a:rPr lang="es-ES" dirty="0" smtClean="0"/>
              <a:t>Administración </a:t>
            </a:r>
            <a:r>
              <a:rPr lang="es-ES" dirty="0"/>
              <a:t>que </a:t>
            </a:r>
            <a:r>
              <a:rPr lang="es-ES" dirty="0" smtClean="0"/>
              <a:t>modifica la esfera jurídica </a:t>
            </a:r>
            <a:r>
              <a:rPr lang="es-ES" dirty="0"/>
              <a:t>de un administrado, sea </a:t>
            </a:r>
            <a:r>
              <a:rPr lang="es-ES" dirty="0" smtClean="0"/>
              <a:t>conocido por </a:t>
            </a:r>
            <a:r>
              <a:rPr lang="es-ES" dirty="0"/>
              <a:t>é</a:t>
            </a:r>
            <a:r>
              <a:rPr lang="es-ES" dirty="0" smtClean="0"/>
              <a:t>ste </a:t>
            </a:r>
            <a:r>
              <a:rPr lang="es-ES" dirty="0"/>
              <a:t>a fin de que pueda </a:t>
            </a:r>
            <a:r>
              <a:rPr lang="es-ES" dirty="0" smtClean="0"/>
              <a:t>ejercer su derecho de defensa y/o </a:t>
            </a:r>
            <a:r>
              <a:rPr lang="es-ES" dirty="0"/>
              <a:t>cumplir el mandato</a:t>
            </a:r>
            <a:r>
              <a:rPr lang="es-ES" dirty="0" smtClean="0"/>
              <a:t>.</a:t>
            </a:r>
          </a:p>
          <a:p>
            <a:pPr algn="just"/>
            <a:endParaRPr lang="es-ES" dirty="0"/>
          </a:p>
          <a:p>
            <a:r>
              <a:rPr lang="es-ES" dirty="0" smtClean="0"/>
              <a:t>Traduce </a:t>
            </a:r>
            <a:r>
              <a:rPr lang="es-ES" dirty="0"/>
              <a:t>un efectivo </a:t>
            </a:r>
            <a:r>
              <a:rPr lang="es-ES" dirty="0" smtClean="0"/>
              <a:t>conocimiento </a:t>
            </a:r>
            <a:r>
              <a:rPr lang="es-ES" dirty="0"/>
              <a:t>del acto </a:t>
            </a:r>
            <a:r>
              <a:rPr lang="es-ES" dirty="0" smtClean="0"/>
              <a:t>administrativo por </a:t>
            </a:r>
            <a:r>
              <a:rPr lang="es-ES" dirty="0"/>
              <a:t>parte del </a:t>
            </a:r>
            <a:r>
              <a:rPr lang="es-ES" dirty="0" smtClean="0"/>
              <a:t>administrado</a:t>
            </a:r>
          </a:p>
          <a:p>
            <a:pPr marL="0" indent="0">
              <a:buNone/>
            </a:pPr>
            <a:endParaRPr lang="es-ES" dirty="0" smtClean="0"/>
          </a:p>
          <a:p>
            <a:endParaRPr lang="es-ES" dirty="0"/>
          </a:p>
        </p:txBody>
      </p:sp>
      <p:sp>
        <p:nvSpPr>
          <p:cNvPr id="4" name="1 Título"/>
          <p:cNvSpPr>
            <a:spLocks noGrp="1"/>
          </p:cNvSpPr>
          <p:nvPr>
            <p:ph type="title"/>
          </p:nvPr>
        </p:nvSpPr>
        <p:spPr/>
        <p:txBody>
          <a:bodyPr>
            <a:normAutofit/>
          </a:bodyPr>
          <a:lstStyle/>
          <a:p>
            <a:pPr algn="ctr"/>
            <a:r>
              <a:rPr lang="es-PE" sz="4000" b="1" dirty="0">
                <a:latin typeface="+mn-lt"/>
              </a:rPr>
              <a:t>EFICACIA DEL ACTO ADMINISTRATIVO</a:t>
            </a:r>
            <a:endParaRPr lang="es-PE" sz="4000" dirty="0">
              <a:latin typeface="+mn-lt"/>
            </a:endParaRPr>
          </a:p>
        </p:txBody>
      </p:sp>
      <p:sp>
        <p:nvSpPr>
          <p:cNvPr id="2" name="CuadroTexto 1"/>
          <p:cNvSpPr txBox="1"/>
          <p:nvPr/>
        </p:nvSpPr>
        <p:spPr>
          <a:xfrm>
            <a:off x="6941713" y="2228045"/>
            <a:ext cx="4842455" cy="2585323"/>
          </a:xfrm>
          <a:prstGeom prst="rect">
            <a:avLst/>
          </a:prstGeom>
          <a:noFill/>
        </p:spPr>
        <p:txBody>
          <a:bodyPr wrap="square" rtlCol="0">
            <a:spAutoFit/>
          </a:bodyPr>
          <a:lstStyle/>
          <a:p>
            <a:pPr algn="just"/>
            <a:r>
              <a:rPr lang="es-PE" b="1" i="1" dirty="0"/>
              <a:t>Artículo 16.- Eficacia del acto administrativo </a:t>
            </a:r>
          </a:p>
          <a:p>
            <a:pPr algn="just"/>
            <a:r>
              <a:rPr lang="es-PE" i="1" dirty="0"/>
              <a:t>16.1 El acto administrativo es eficaz a partir de que la notificación legalmente realizada produce sus efectos, conforme a lo dispuesto en el presente capítulo. </a:t>
            </a:r>
          </a:p>
          <a:p>
            <a:pPr algn="just"/>
            <a:r>
              <a:rPr lang="es-PE" i="1" dirty="0"/>
              <a:t>16.2 El acto administrativo que otorga beneficio al administrado se entiende eficaz desde la fecha de su emisión, salvo disposición diferente del mismo acto.</a:t>
            </a:r>
          </a:p>
        </p:txBody>
      </p:sp>
      <p:sp>
        <p:nvSpPr>
          <p:cNvPr id="5" name="Rectángulo 4"/>
          <p:cNvSpPr/>
          <p:nvPr/>
        </p:nvSpPr>
        <p:spPr>
          <a:xfrm>
            <a:off x="6645499" y="1996225"/>
            <a:ext cx="5434884" cy="40053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28964177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PE" sz="4000" b="1" dirty="0">
                <a:latin typeface="+mn-lt"/>
              </a:rPr>
              <a:t>EFICACIA DEL ACTO ADMINISTRATIVO</a:t>
            </a:r>
            <a:endParaRPr lang="es-PE" sz="4000" dirty="0">
              <a:latin typeface="+mn-lt"/>
            </a:endParaRPr>
          </a:p>
        </p:txBody>
      </p:sp>
      <p:sp>
        <p:nvSpPr>
          <p:cNvPr id="3" name="Marcador de contenido 2"/>
          <p:cNvSpPr>
            <a:spLocks noGrp="1"/>
          </p:cNvSpPr>
          <p:nvPr>
            <p:ph idx="1"/>
          </p:nvPr>
        </p:nvSpPr>
        <p:spPr/>
        <p:txBody>
          <a:bodyPr/>
          <a:lstStyle/>
          <a:p>
            <a:endParaRPr lang="es-ES" dirty="0" smtClean="0"/>
          </a:p>
          <a:p>
            <a:r>
              <a:rPr lang="es-ES" dirty="0" smtClean="0"/>
              <a:t>Mediante la notificación, se comunica al administrado que la entidad administrativa correspondiente ha tomado una decisión respecto de sus derechos o intereses, para que este pueda decidir apelar, aceptar, cumplir, oponerse para que no le pueda crear una situación de indefensión. </a:t>
            </a:r>
          </a:p>
          <a:p>
            <a:endParaRPr lang="es-ES" dirty="0"/>
          </a:p>
          <a:p>
            <a:r>
              <a:rPr lang="es-ES" dirty="0" smtClean="0"/>
              <a:t>Asimismo, permite asegurar el debido procedimiento, evitando que el acto resulte inválido.</a:t>
            </a:r>
          </a:p>
          <a:p>
            <a:endParaRPr lang="es-PE" dirty="0"/>
          </a:p>
        </p:txBody>
      </p:sp>
    </p:spTree>
    <p:extLst>
      <p:ext uri="{BB962C8B-B14F-4D97-AF65-F5344CB8AC3E}">
        <p14:creationId xmlns:p14="http://schemas.microsoft.com/office/powerpoint/2010/main" val="6315866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95459" y="1600200"/>
            <a:ext cx="10560676" cy="4530144"/>
          </a:xfrm>
        </p:spPr>
        <p:txBody>
          <a:bodyPr>
            <a:normAutofit lnSpcReduction="10000"/>
          </a:bodyPr>
          <a:lstStyle/>
          <a:p>
            <a:endParaRPr lang="es-ES" dirty="0" smtClean="0"/>
          </a:p>
          <a:p>
            <a:r>
              <a:rPr lang="es-ES" dirty="0"/>
              <a:t>Permite que el acto administrativo sea eficaz, que surta efectos jurídicos en la esfera del administrado.</a:t>
            </a:r>
          </a:p>
          <a:p>
            <a:endParaRPr lang="es-ES" dirty="0"/>
          </a:p>
          <a:p>
            <a:r>
              <a:rPr lang="es-ES" dirty="0" smtClean="0"/>
              <a:t>Si </a:t>
            </a:r>
            <a:r>
              <a:rPr lang="es-ES" dirty="0"/>
              <a:t>un acto administrativo es emitido pero no es notificado, no es un acto administrativo eficaz, por más que sea un acto administrativo válido</a:t>
            </a:r>
            <a:r>
              <a:rPr lang="es-ES" dirty="0" smtClean="0"/>
              <a:t>.</a:t>
            </a:r>
            <a:endParaRPr lang="es-ES" dirty="0"/>
          </a:p>
          <a:p>
            <a:endParaRPr lang="es-ES" dirty="0" smtClean="0"/>
          </a:p>
          <a:p>
            <a:r>
              <a:rPr lang="es-ES" dirty="0" smtClean="0"/>
              <a:t>Que </a:t>
            </a:r>
            <a:r>
              <a:rPr lang="es-ES" dirty="0"/>
              <a:t>el acto administrativo sea eficaz significa que logre </a:t>
            </a:r>
            <a:r>
              <a:rPr lang="es-ES" dirty="0" smtClean="0"/>
              <a:t>la finalidad </a:t>
            </a:r>
            <a:r>
              <a:rPr lang="es-ES" dirty="0"/>
              <a:t>para la cual fue emitido: sancionar, cobrar la multa, otorgar </a:t>
            </a:r>
            <a:r>
              <a:rPr lang="es-ES" dirty="0" smtClean="0"/>
              <a:t>el derecho</a:t>
            </a:r>
            <a:r>
              <a:rPr lang="es-ES" dirty="0"/>
              <a:t>, suspender un derecho, denegar un </a:t>
            </a:r>
            <a:r>
              <a:rPr lang="es-ES" dirty="0" smtClean="0"/>
              <a:t>pedido.</a:t>
            </a:r>
            <a:endParaRPr lang="es-ES" dirty="0"/>
          </a:p>
        </p:txBody>
      </p:sp>
      <p:sp>
        <p:nvSpPr>
          <p:cNvPr id="4" name="1 Título"/>
          <p:cNvSpPr>
            <a:spLocks noGrp="1"/>
          </p:cNvSpPr>
          <p:nvPr>
            <p:ph type="title"/>
          </p:nvPr>
        </p:nvSpPr>
        <p:spPr/>
        <p:txBody>
          <a:bodyPr>
            <a:normAutofit/>
          </a:bodyPr>
          <a:lstStyle/>
          <a:p>
            <a:pPr algn="ctr"/>
            <a:r>
              <a:rPr lang="es-PE" sz="4000" b="1" dirty="0">
                <a:latin typeface="+mn-lt"/>
              </a:rPr>
              <a:t>EFICACIA DEL ACTO ADMINISTRATIVO</a:t>
            </a:r>
            <a:endParaRPr lang="es-PE" sz="4000" dirty="0">
              <a:latin typeface="+mn-lt"/>
            </a:endParaRPr>
          </a:p>
        </p:txBody>
      </p:sp>
    </p:spTree>
    <p:extLst>
      <p:ext uri="{BB962C8B-B14F-4D97-AF65-F5344CB8AC3E}">
        <p14:creationId xmlns:p14="http://schemas.microsoft.com/office/powerpoint/2010/main" val="9215828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PE" sz="4000" b="1" dirty="0">
                <a:latin typeface="+mn-lt"/>
              </a:rPr>
              <a:t>EFICACIA DEL ACTO ADMINISTRATIVO</a:t>
            </a:r>
            <a:endParaRPr lang="es-PE" sz="4000" dirty="0">
              <a:latin typeface="+mn-lt"/>
            </a:endParaRPr>
          </a:p>
        </p:txBody>
      </p:sp>
      <p:sp>
        <p:nvSpPr>
          <p:cNvPr id="3" name="Marcador de contenido 2"/>
          <p:cNvSpPr>
            <a:spLocks noGrp="1"/>
          </p:cNvSpPr>
          <p:nvPr>
            <p:ph idx="1"/>
          </p:nvPr>
        </p:nvSpPr>
        <p:spPr/>
        <p:txBody>
          <a:bodyPr/>
          <a:lstStyle/>
          <a:p>
            <a:pPr marL="0" indent="0" algn="ctr">
              <a:buNone/>
            </a:pPr>
            <a:r>
              <a:rPr lang="es-PE" dirty="0" smtClean="0"/>
              <a:t>¿Cómo se cuentan los plazos en la Administración Pública?</a:t>
            </a:r>
          </a:p>
          <a:p>
            <a:pPr algn="ctr"/>
            <a:endParaRPr lang="es-PE" dirty="0"/>
          </a:p>
          <a:p>
            <a:r>
              <a:rPr lang="es-PE" dirty="0" smtClean="0"/>
              <a:t>En días hábiles.</a:t>
            </a:r>
          </a:p>
          <a:p>
            <a:pPr marL="0" indent="0">
              <a:buNone/>
            </a:pPr>
            <a:endParaRPr lang="es-PE" dirty="0" smtClean="0"/>
          </a:p>
          <a:p>
            <a:r>
              <a:rPr lang="es-PE" dirty="0" smtClean="0"/>
              <a:t>El cómputo del plazo inicia a partir del día hábil siguiente de la notificación.</a:t>
            </a:r>
            <a:endParaRPr lang="es-PE" dirty="0"/>
          </a:p>
        </p:txBody>
      </p:sp>
    </p:spTree>
    <p:extLst>
      <p:ext uri="{BB962C8B-B14F-4D97-AF65-F5344CB8AC3E}">
        <p14:creationId xmlns:p14="http://schemas.microsoft.com/office/powerpoint/2010/main" val="15375356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32138" y="1275009"/>
            <a:ext cx="10668000" cy="4790940"/>
          </a:xfrm>
        </p:spPr>
        <p:txBody>
          <a:bodyPr>
            <a:normAutofit lnSpcReduction="10000"/>
          </a:bodyPr>
          <a:lstStyle/>
          <a:p>
            <a:pPr marL="0" indent="0">
              <a:buNone/>
            </a:pPr>
            <a:endParaRPr lang="es-PE" sz="3200" dirty="0" smtClean="0"/>
          </a:p>
          <a:p>
            <a:pPr marL="0" indent="0">
              <a:buNone/>
            </a:pPr>
            <a:r>
              <a:rPr lang="es-PE" sz="3200" dirty="0" smtClean="0"/>
              <a:t>      Hay que diferenciar dos fechas o momentos:</a:t>
            </a:r>
          </a:p>
          <a:p>
            <a:pPr marL="0" indent="0">
              <a:buNone/>
            </a:pPr>
            <a:endParaRPr lang="es-PE" sz="3200" dirty="0" smtClean="0"/>
          </a:p>
          <a:p>
            <a:pPr lvl="1"/>
            <a:r>
              <a:rPr lang="es-PE" sz="3200" dirty="0"/>
              <a:t>Fecha de producción del acto administrativo: permite computar el plazo para realizar la notificación debidamente.</a:t>
            </a:r>
          </a:p>
          <a:p>
            <a:pPr marL="457200" lvl="1" indent="0">
              <a:buNone/>
            </a:pPr>
            <a:endParaRPr lang="es-PE" sz="3200" dirty="0"/>
          </a:p>
          <a:p>
            <a:pPr lvl="1"/>
            <a:r>
              <a:rPr lang="es-PE" sz="3200" dirty="0"/>
              <a:t>Fecha de notificación del acto administrativo: permite computar el plazo para interponer los recursos administrativos </a:t>
            </a:r>
            <a:r>
              <a:rPr lang="es-PE" sz="3200" dirty="0" smtClean="0"/>
              <a:t>y para declarar la nulidad de oficio.</a:t>
            </a:r>
            <a:endParaRPr lang="es-PE" sz="3200" dirty="0"/>
          </a:p>
          <a:p>
            <a:pPr lvl="1"/>
            <a:endParaRPr lang="es-PE" sz="3200" dirty="0"/>
          </a:p>
        </p:txBody>
      </p:sp>
      <p:sp>
        <p:nvSpPr>
          <p:cNvPr id="4" name="1 Título"/>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PE" sz="4000" b="1" dirty="0" smtClean="0">
                <a:latin typeface="+mn-lt"/>
              </a:rPr>
              <a:t>EFICACIA DEL ACTO ADMINISTRATIVO</a:t>
            </a:r>
            <a:endParaRPr lang="es-PE" sz="4000" dirty="0">
              <a:latin typeface="+mn-lt"/>
            </a:endParaRPr>
          </a:p>
        </p:txBody>
      </p:sp>
    </p:spTree>
    <p:extLst>
      <p:ext uri="{BB962C8B-B14F-4D97-AF65-F5344CB8AC3E}">
        <p14:creationId xmlns:p14="http://schemas.microsoft.com/office/powerpoint/2010/main" val="376325189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60042" y="1686396"/>
            <a:ext cx="5588358" cy="4862512"/>
          </a:xfrm>
        </p:spPr>
        <p:txBody>
          <a:bodyPr>
            <a:normAutofit lnSpcReduction="10000"/>
          </a:bodyPr>
          <a:lstStyle/>
          <a:p>
            <a:r>
              <a:rPr lang="es-PE" dirty="0" smtClean="0"/>
              <a:t>El plazo legal para notificar un acto administrativo es de </a:t>
            </a:r>
            <a:r>
              <a:rPr lang="es-PE" b="1" dirty="0" smtClean="0"/>
              <a:t>5 días hábiles </a:t>
            </a:r>
            <a:r>
              <a:rPr lang="es-PE" dirty="0" smtClean="0"/>
              <a:t>contados a partir de la expedición del acto que se notifique.</a:t>
            </a:r>
          </a:p>
          <a:p>
            <a:pPr marL="0" indent="0">
              <a:buNone/>
            </a:pPr>
            <a:endParaRPr lang="es-PE" dirty="0" smtClean="0"/>
          </a:p>
          <a:p>
            <a:r>
              <a:rPr lang="es-PE" dirty="0" smtClean="0"/>
              <a:t>La Ley Nº 27444 exige como contenido de la notificación: la identificación del destinatario, el texto íntegro del acto administrativo, la identificación del procedimiento, de la autoridad, la fecha de vigencia y si agota la vía administrativa.</a:t>
            </a:r>
          </a:p>
          <a:p>
            <a:endParaRPr lang="es-PE" dirty="0"/>
          </a:p>
        </p:txBody>
      </p:sp>
      <p:sp>
        <p:nvSpPr>
          <p:cNvPr id="4" name="1 Título"/>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PE" sz="4000" b="1" smtClean="0">
                <a:latin typeface="+mn-lt"/>
              </a:rPr>
              <a:t>EFICACIA DEL ACTO ADMINISTRATIVO</a:t>
            </a:r>
            <a:endParaRPr lang="es-PE" sz="4000" dirty="0">
              <a:latin typeface="+mn-lt"/>
            </a:endParaRPr>
          </a:p>
        </p:txBody>
      </p:sp>
      <p:sp>
        <p:nvSpPr>
          <p:cNvPr id="2" name="CuadroTexto 1"/>
          <p:cNvSpPr txBox="1"/>
          <p:nvPr/>
        </p:nvSpPr>
        <p:spPr>
          <a:xfrm>
            <a:off x="6646572" y="1678777"/>
            <a:ext cx="5190186" cy="4524315"/>
          </a:xfrm>
          <a:prstGeom prst="rect">
            <a:avLst/>
          </a:prstGeom>
          <a:noFill/>
        </p:spPr>
        <p:txBody>
          <a:bodyPr wrap="square" rtlCol="0">
            <a:spAutoFit/>
          </a:bodyPr>
          <a:lstStyle/>
          <a:p>
            <a:r>
              <a:rPr lang="es-PE" b="1" dirty="0"/>
              <a:t>Artículo 24.- Plazo y contenido para efectuar la notificación</a:t>
            </a:r>
          </a:p>
          <a:p>
            <a:endParaRPr lang="es-PE" dirty="0"/>
          </a:p>
          <a:p>
            <a:r>
              <a:rPr lang="es-PE" dirty="0" smtClean="0"/>
              <a:t>24.1 </a:t>
            </a:r>
            <a:r>
              <a:rPr lang="es-PE" dirty="0"/>
              <a:t>Toda notificación deberá practicarse a más tardar dentro del plazo de cinco (5) días, a partir de la expedición del acto que se notifique, y deberá contener:</a:t>
            </a:r>
          </a:p>
          <a:p>
            <a:r>
              <a:rPr lang="es-PE" dirty="0" smtClean="0"/>
              <a:t>24.1.1 </a:t>
            </a:r>
            <a:r>
              <a:rPr lang="es-PE" dirty="0"/>
              <a:t>El texto íntegro del acto administrativo, incluyendo su motivación.</a:t>
            </a:r>
          </a:p>
          <a:p>
            <a:r>
              <a:rPr lang="es-PE" dirty="0" smtClean="0"/>
              <a:t>24.1.2 </a:t>
            </a:r>
            <a:r>
              <a:rPr lang="es-PE" dirty="0"/>
              <a:t>La identificación del procedimiento dentro del cual haya sido dictado.</a:t>
            </a:r>
          </a:p>
          <a:p>
            <a:r>
              <a:rPr lang="es-PE" dirty="0" smtClean="0"/>
              <a:t>24.1.3 </a:t>
            </a:r>
            <a:r>
              <a:rPr lang="es-PE" dirty="0"/>
              <a:t>La autoridad e institución de la cual procede el acto y su dirección.</a:t>
            </a:r>
          </a:p>
          <a:p>
            <a:r>
              <a:rPr lang="es-PE" dirty="0" smtClean="0"/>
              <a:t>24.1.4 </a:t>
            </a:r>
            <a:r>
              <a:rPr lang="es-PE" dirty="0"/>
              <a:t>La fecha de vigencia del acto notificado, y con la mención de si agotare la vía administrativa</a:t>
            </a:r>
            <a:r>
              <a:rPr lang="es-PE" dirty="0" smtClean="0"/>
              <a:t>.</a:t>
            </a:r>
          </a:p>
          <a:p>
            <a:r>
              <a:rPr lang="es-PE" dirty="0" smtClean="0"/>
              <a:t>(…)</a:t>
            </a:r>
            <a:endParaRPr lang="es-PE" dirty="0"/>
          </a:p>
        </p:txBody>
      </p:sp>
      <p:sp>
        <p:nvSpPr>
          <p:cNvPr id="5" name="Rectángulo 4"/>
          <p:cNvSpPr/>
          <p:nvPr/>
        </p:nvSpPr>
        <p:spPr>
          <a:xfrm>
            <a:off x="6646572" y="1614741"/>
            <a:ext cx="5420932" cy="48424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4092100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PE" b="1" dirty="0" smtClean="0"/>
              <a:t>Actos de administración </a:t>
            </a:r>
            <a:endParaRPr lang="es-PE" b="1" dirty="0"/>
          </a:p>
        </p:txBody>
      </p:sp>
      <p:sp>
        <p:nvSpPr>
          <p:cNvPr id="3" name="2 Marcador de contenido"/>
          <p:cNvSpPr>
            <a:spLocks noGrp="1"/>
          </p:cNvSpPr>
          <p:nvPr>
            <p:ph idx="1"/>
          </p:nvPr>
        </p:nvSpPr>
        <p:spPr/>
        <p:txBody>
          <a:bodyPr>
            <a:noAutofit/>
          </a:bodyPr>
          <a:lstStyle/>
          <a:p>
            <a:pPr marL="0" indent="0" algn="just">
              <a:buNone/>
            </a:pPr>
            <a:r>
              <a:rPr lang="es-PE" sz="2400" b="1" dirty="0"/>
              <a:t>Artículo 7.- Régimen de los actos de administración interna</a:t>
            </a:r>
          </a:p>
          <a:p>
            <a:pPr marL="0" indent="0" algn="just">
              <a:buNone/>
            </a:pPr>
            <a:endParaRPr lang="es-PE" sz="2400" dirty="0" smtClean="0"/>
          </a:p>
          <a:p>
            <a:pPr marL="0" indent="0" algn="just">
              <a:buNone/>
            </a:pPr>
            <a:r>
              <a:rPr lang="es-PE" sz="2400" dirty="0" smtClean="0"/>
              <a:t>7.1 </a:t>
            </a:r>
            <a:r>
              <a:rPr lang="es-PE" sz="2400" dirty="0"/>
              <a:t>Los actos de administración interna se orientan a la eficacia y eficiencia de los servicios y a los fines permanentes de las entidades. Son emitidos por el órgano competente, su objeto debe ser física y jurídicamente posible, su motivación será facultativa cuando los superiores jerárquicos impartan las órdenes a sus subalternos en la forma legalmente prevista.</a:t>
            </a:r>
          </a:p>
          <a:p>
            <a:pPr marL="0" indent="0" algn="just">
              <a:buNone/>
            </a:pPr>
            <a:endParaRPr lang="es-PE" sz="2400" dirty="0" smtClean="0"/>
          </a:p>
          <a:p>
            <a:pPr marL="0" indent="0" algn="just">
              <a:buNone/>
            </a:pPr>
            <a:r>
              <a:rPr lang="es-PE" sz="2400" dirty="0" smtClean="0"/>
              <a:t>7.2 </a:t>
            </a:r>
            <a:r>
              <a:rPr lang="es-PE" sz="2400" dirty="0"/>
              <a:t>Las decisiones internas de mero trámite, pueden impartirse verbalmente por el órgano competente, en cuyo caso el órgano inferior que las reciba las documentará por escrito y comunicará de inmediato, indicando la autoridad de quien procede mediante la fórmula, “Por orden de ...”.</a:t>
            </a:r>
          </a:p>
        </p:txBody>
      </p:sp>
    </p:spTree>
    <p:extLst>
      <p:ext uri="{BB962C8B-B14F-4D97-AF65-F5344CB8AC3E}">
        <p14:creationId xmlns:p14="http://schemas.microsoft.com/office/powerpoint/2010/main" val="33078569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PE"/>
          </a:p>
        </p:txBody>
      </p:sp>
      <p:sp>
        <p:nvSpPr>
          <p:cNvPr id="3" name="Marcador de contenido 2"/>
          <p:cNvSpPr>
            <a:spLocks noGrp="1"/>
          </p:cNvSpPr>
          <p:nvPr>
            <p:ph idx="1"/>
          </p:nvPr>
        </p:nvSpPr>
        <p:spPr/>
        <p:txBody>
          <a:bodyPr/>
          <a:lstStyle/>
          <a:p>
            <a:pPr marL="0" indent="0" algn="ctr">
              <a:buNone/>
            </a:pPr>
            <a:endParaRPr lang="es-PE" dirty="0" smtClean="0"/>
          </a:p>
          <a:p>
            <a:pPr marL="0" indent="0" algn="ctr">
              <a:buNone/>
            </a:pPr>
            <a:endParaRPr lang="es-PE" dirty="0"/>
          </a:p>
          <a:p>
            <a:pPr marL="0" indent="0" algn="ctr">
              <a:buNone/>
            </a:pPr>
            <a:endParaRPr lang="es-PE" dirty="0" smtClean="0"/>
          </a:p>
          <a:p>
            <a:pPr marL="0" indent="0" algn="ctr">
              <a:buNone/>
            </a:pPr>
            <a:r>
              <a:rPr lang="es-PE" sz="4000" dirty="0" smtClean="0"/>
              <a:t>Muchas gracias </a:t>
            </a:r>
            <a:endParaRPr lang="es-PE" sz="4000" dirty="0"/>
          </a:p>
        </p:txBody>
      </p:sp>
    </p:spTree>
    <p:extLst>
      <p:ext uri="{BB962C8B-B14F-4D97-AF65-F5344CB8AC3E}">
        <p14:creationId xmlns:p14="http://schemas.microsoft.com/office/powerpoint/2010/main" val="32615911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20969" y="388267"/>
            <a:ext cx="9144000" cy="706437"/>
          </a:xfrm>
        </p:spPr>
        <p:txBody>
          <a:bodyPr>
            <a:normAutofit fontScale="90000"/>
          </a:bodyPr>
          <a:lstStyle/>
          <a:p>
            <a:r>
              <a:rPr lang="es-PE" sz="4000" b="1" dirty="0" smtClean="0">
                <a:latin typeface="+mn-lt"/>
              </a:rPr>
              <a:t/>
            </a:r>
            <a:br>
              <a:rPr lang="es-PE" sz="4000" b="1" dirty="0" smtClean="0">
                <a:latin typeface="+mn-lt"/>
              </a:rPr>
            </a:br>
            <a:r>
              <a:rPr lang="es-PE" sz="4000" b="1" dirty="0">
                <a:latin typeface="+mn-lt"/>
              </a:rPr>
              <a:t/>
            </a:r>
            <a:br>
              <a:rPr lang="es-PE" sz="4000" b="1" dirty="0">
                <a:latin typeface="+mn-lt"/>
              </a:rPr>
            </a:br>
            <a:r>
              <a:rPr lang="es-PE" sz="4000" b="1" dirty="0" smtClean="0">
                <a:latin typeface="+mn-lt"/>
              </a:rPr>
              <a:t/>
            </a:r>
            <a:br>
              <a:rPr lang="es-PE" sz="4000" b="1" dirty="0" smtClean="0">
                <a:latin typeface="+mn-lt"/>
              </a:rPr>
            </a:br>
            <a:r>
              <a:rPr lang="es-PE" sz="4000" b="1" dirty="0" smtClean="0">
                <a:latin typeface="+mn-lt"/>
              </a:rPr>
              <a:t/>
            </a:r>
            <a:br>
              <a:rPr lang="es-PE" sz="4000" b="1" dirty="0" smtClean="0">
                <a:latin typeface="+mn-lt"/>
              </a:rPr>
            </a:br>
            <a:r>
              <a:rPr lang="es-PE" sz="4000" b="1" dirty="0">
                <a:latin typeface="+mn-lt"/>
              </a:rPr>
              <a:t/>
            </a:r>
            <a:br>
              <a:rPr lang="es-PE" sz="4000" b="1" dirty="0">
                <a:latin typeface="+mn-lt"/>
              </a:rPr>
            </a:br>
            <a:r>
              <a:rPr lang="es-PE" sz="4000" b="1" dirty="0" smtClean="0">
                <a:latin typeface="+mn-lt"/>
              </a:rPr>
              <a:t/>
            </a:r>
            <a:br>
              <a:rPr lang="es-PE" sz="4000" b="1" dirty="0" smtClean="0">
                <a:latin typeface="+mn-lt"/>
              </a:rPr>
            </a:br>
            <a:r>
              <a:rPr lang="es-PE" sz="4000" b="1" dirty="0">
                <a:latin typeface="+mn-lt"/>
              </a:rPr>
              <a:t/>
            </a:r>
            <a:br>
              <a:rPr lang="es-PE" sz="4000" b="1" dirty="0">
                <a:latin typeface="+mn-lt"/>
              </a:rPr>
            </a:br>
            <a:r>
              <a:rPr lang="es-PE" sz="4000" b="1" dirty="0" smtClean="0">
                <a:latin typeface="+mn-lt"/>
              </a:rPr>
              <a:t/>
            </a:r>
            <a:br>
              <a:rPr lang="es-PE" sz="4000" b="1" dirty="0" smtClean="0">
                <a:latin typeface="+mn-lt"/>
              </a:rPr>
            </a:br>
            <a:r>
              <a:rPr lang="es-PE" sz="4000" b="1" dirty="0">
                <a:latin typeface="+mn-lt"/>
              </a:rPr>
              <a:t/>
            </a:r>
            <a:br>
              <a:rPr lang="es-PE" sz="4000" b="1" dirty="0">
                <a:latin typeface="+mn-lt"/>
              </a:rPr>
            </a:br>
            <a:r>
              <a:rPr lang="es-PE" sz="4000" b="1" dirty="0" smtClean="0">
                <a:latin typeface="+mn-lt"/>
              </a:rPr>
              <a:t/>
            </a:r>
            <a:br>
              <a:rPr lang="es-PE" sz="4000" b="1" dirty="0" smtClean="0">
                <a:latin typeface="+mn-lt"/>
              </a:rPr>
            </a:br>
            <a:r>
              <a:rPr lang="es-PE" sz="3600" b="1" dirty="0" smtClean="0">
                <a:latin typeface="+mn-lt"/>
              </a:rPr>
              <a:t>Acto Administrativo  en Procedimiento de parte </a:t>
            </a:r>
            <a:br>
              <a:rPr lang="es-PE" sz="3600" b="1" dirty="0" smtClean="0">
                <a:latin typeface="+mn-lt"/>
              </a:rPr>
            </a:br>
            <a:r>
              <a:rPr lang="es-PE" sz="2200" b="1" dirty="0" smtClean="0">
                <a:latin typeface="+mn-lt"/>
              </a:rPr>
              <a:t>PRETENSIONES y ADMISIBILIDAD</a:t>
            </a:r>
            <a:endParaRPr lang="es-PE" sz="2200" b="1" dirty="0">
              <a:latin typeface="+mn-lt"/>
            </a:endParaRPr>
          </a:p>
        </p:txBody>
      </p:sp>
      <p:sp>
        <p:nvSpPr>
          <p:cNvPr id="5" name="CuadroTexto 4"/>
          <p:cNvSpPr txBox="1"/>
          <p:nvPr/>
        </p:nvSpPr>
        <p:spPr>
          <a:xfrm>
            <a:off x="296213" y="2415673"/>
            <a:ext cx="1687133" cy="646331"/>
          </a:xfrm>
          <a:prstGeom prst="rect">
            <a:avLst/>
          </a:prstGeom>
          <a:noFill/>
        </p:spPr>
        <p:txBody>
          <a:bodyPr wrap="square" rtlCol="0">
            <a:spAutoFit/>
          </a:bodyPr>
          <a:lstStyle/>
          <a:p>
            <a:r>
              <a:rPr lang="es-PE" dirty="0" smtClean="0"/>
              <a:t>Presentación del documento</a:t>
            </a:r>
            <a:endParaRPr lang="es-PE" dirty="0"/>
          </a:p>
        </p:txBody>
      </p:sp>
      <p:sp>
        <p:nvSpPr>
          <p:cNvPr id="6" name="Rectángulo 5"/>
          <p:cNvSpPr/>
          <p:nvPr/>
        </p:nvSpPr>
        <p:spPr>
          <a:xfrm>
            <a:off x="231820" y="2356834"/>
            <a:ext cx="1764405" cy="9233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 name="CuadroTexto 7"/>
          <p:cNvSpPr txBox="1"/>
          <p:nvPr/>
        </p:nvSpPr>
        <p:spPr>
          <a:xfrm>
            <a:off x="296213" y="3490175"/>
            <a:ext cx="1700012" cy="369332"/>
          </a:xfrm>
          <a:prstGeom prst="rect">
            <a:avLst/>
          </a:prstGeom>
          <a:noFill/>
        </p:spPr>
        <p:txBody>
          <a:bodyPr wrap="square" rtlCol="0">
            <a:spAutoFit/>
          </a:bodyPr>
          <a:lstStyle/>
          <a:p>
            <a:r>
              <a:rPr lang="es-PE" dirty="0" smtClean="0"/>
              <a:t>“PRETENSIÓN”</a:t>
            </a:r>
            <a:endParaRPr lang="es-PE" dirty="0"/>
          </a:p>
        </p:txBody>
      </p:sp>
      <p:sp>
        <p:nvSpPr>
          <p:cNvPr id="9" name="CuadroTexto 8"/>
          <p:cNvSpPr txBox="1"/>
          <p:nvPr/>
        </p:nvSpPr>
        <p:spPr>
          <a:xfrm>
            <a:off x="2781837" y="2356834"/>
            <a:ext cx="1635617" cy="923330"/>
          </a:xfrm>
          <a:prstGeom prst="rect">
            <a:avLst/>
          </a:prstGeom>
          <a:noFill/>
        </p:spPr>
        <p:txBody>
          <a:bodyPr wrap="square" rtlCol="0">
            <a:spAutoFit/>
          </a:bodyPr>
          <a:lstStyle/>
          <a:p>
            <a:r>
              <a:rPr lang="es-PE" dirty="0" smtClean="0"/>
              <a:t>Verificación de requisitos (TUPA)</a:t>
            </a:r>
            <a:endParaRPr lang="es-PE" dirty="0"/>
          </a:p>
        </p:txBody>
      </p:sp>
      <p:sp>
        <p:nvSpPr>
          <p:cNvPr id="11" name="CuadroTexto 10"/>
          <p:cNvSpPr txBox="1"/>
          <p:nvPr/>
        </p:nvSpPr>
        <p:spPr>
          <a:xfrm>
            <a:off x="2781837" y="3490175"/>
            <a:ext cx="1519707" cy="369332"/>
          </a:xfrm>
          <a:prstGeom prst="rect">
            <a:avLst/>
          </a:prstGeom>
          <a:noFill/>
        </p:spPr>
        <p:txBody>
          <a:bodyPr wrap="square" rtlCol="0">
            <a:spAutoFit/>
          </a:bodyPr>
          <a:lstStyle/>
          <a:p>
            <a:r>
              <a:rPr lang="es-PE" dirty="0" smtClean="0"/>
              <a:t>Artículo 113º </a:t>
            </a:r>
            <a:endParaRPr lang="es-PE" dirty="0"/>
          </a:p>
        </p:txBody>
      </p:sp>
      <p:sp>
        <p:nvSpPr>
          <p:cNvPr id="12" name="Rectángulo 11"/>
          <p:cNvSpPr/>
          <p:nvPr/>
        </p:nvSpPr>
        <p:spPr>
          <a:xfrm>
            <a:off x="2678806" y="2356834"/>
            <a:ext cx="1803042" cy="92333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cxnSp>
        <p:nvCxnSpPr>
          <p:cNvPr id="14" name="Conector recto de flecha 13"/>
          <p:cNvCxnSpPr/>
          <p:nvPr/>
        </p:nvCxnSpPr>
        <p:spPr>
          <a:xfrm>
            <a:off x="2099256" y="2794715"/>
            <a:ext cx="42500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CuadroTexto 15"/>
          <p:cNvSpPr txBox="1"/>
          <p:nvPr/>
        </p:nvSpPr>
        <p:spPr>
          <a:xfrm>
            <a:off x="5007734" y="1755680"/>
            <a:ext cx="2297295" cy="369332"/>
          </a:xfrm>
          <a:prstGeom prst="rect">
            <a:avLst/>
          </a:prstGeom>
          <a:noFill/>
        </p:spPr>
        <p:txBody>
          <a:bodyPr wrap="square" rtlCol="0">
            <a:spAutoFit/>
          </a:bodyPr>
          <a:lstStyle/>
          <a:p>
            <a:r>
              <a:rPr lang="es-PE" dirty="0" smtClean="0"/>
              <a:t>Trámite</a:t>
            </a:r>
            <a:endParaRPr lang="es-PE" dirty="0"/>
          </a:p>
        </p:txBody>
      </p:sp>
      <p:sp>
        <p:nvSpPr>
          <p:cNvPr id="17" name="CuadroTexto 16"/>
          <p:cNvSpPr txBox="1"/>
          <p:nvPr/>
        </p:nvSpPr>
        <p:spPr>
          <a:xfrm>
            <a:off x="5007735" y="3490175"/>
            <a:ext cx="1405944" cy="646331"/>
          </a:xfrm>
          <a:prstGeom prst="rect">
            <a:avLst/>
          </a:prstGeom>
          <a:noFill/>
        </p:spPr>
        <p:txBody>
          <a:bodyPr wrap="square" rtlCol="0">
            <a:spAutoFit/>
          </a:bodyPr>
          <a:lstStyle/>
          <a:p>
            <a:r>
              <a:rPr lang="es-PE" dirty="0" smtClean="0"/>
              <a:t>Observación</a:t>
            </a:r>
          </a:p>
          <a:p>
            <a:r>
              <a:rPr lang="es-PE" dirty="0" smtClean="0"/>
              <a:t>(ÚNICA VEZ)</a:t>
            </a:r>
            <a:endParaRPr lang="es-PE" dirty="0"/>
          </a:p>
        </p:txBody>
      </p:sp>
      <p:sp>
        <p:nvSpPr>
          <p:cNvPr id="18" name="Rectángulo 17"/>
          <p:cNvSpPr/>
          <p:nvPr/>
        </p:nvSpPr>
        <p:spPr>
          <a:xfrm>
            <a:off x="5007735" y="1755680"/>
            <a:ext cx="1405944" cy="4594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9" name="Rectángulo 18"/>
          <p:cNvSpPr/>
          <p:nvPr/>
        </p:nvSpPr>
        <p:spPr>
          <a:xfrm>
            <a:off x="5007735" y="3490175"/>
            <a:ext cx="1405944" cy="6825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0" name="CuadroTexto 19"/>
          <p:cNvSpPr txBox="1"/>
          <p:nvPr/>
        </p:nvSpPr>
        <p:spPr>
          <a:xfrm>
            <a:off x="4921877" y="4213780"/>
            <a:ext cx="1491802" cy="369332"/>
          </a:xfrm>
          <a:prstGeom prst="rect">
            <a:avLst/>
          </a:prstGeom>
          <a:noFill/>
        </p:spPr>
        <p:txBody>
          <a:bodyPr wrap="square" rtlCol="0">
            <a:spAutoFit/>
          </a:bodyPr>
          <a:lstStyle/>
          <a:p>
            <a:r>
              <a:rPr lang="es-PE" dirty="0" smtClean="0"/>
              <a:t>Artículo 125º</a:t>
            </a:r>
            <a:endParaRPr lang="es-PE" dirty="0"/>
          </a:p>
        </p:txBody>
      </p:sp>
      <p:cxnSp>
        <p:nvCxnSpPr>
          <p:cNvPr id="22" name="Conector recto de flecha 21"/>
          <p:cNvCxnSpPr/>
          <p:nvPr/>
        </p:nvCxnSpPr>
        <p:spPr>
          <a:xfrm flipV="1">
            <a:off x="4537657" y="2137891"/>
            <a:ext cx="384220" cy="2318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Conector recto de flecha 23"/>
          <p:cNvCxnSpPr/>
          <p:nvPr/>
        </p:nvCxnSpPr>
        <p:spPr>
          <a:xfrm>
            <a:off x="4537657" y="3280164"/>
            <a:ext cx="384220" cy="3946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CuadroTexto 24"/>
          <p:cNvSpPr txBox="1"/>
          <p:nvPr/>
        </p:nvSpPr>
        <p:spPr>
          <a:xfrm>
            <a:off x="7070501" y="3003165"/>
            <a:ext cx="1725769" cy="369332"/>
          </a:xfrm>
          <a:prstGeom prst="rect">
            <a:avLst/>
          </a:prstGeom>
          <a:noFill/>
        </p:spPr>
        <p:txBody>
          <a:bodyPr wrap="square" rtlCol="0">
            <a:spAutoFit/>
          </a:bodyPr>
          <a:lstStyle/>
          <a:p>
            <a:r>
              <a:rPr lang="es-PE" dirty="0" smtClean="0"/>
              <a:t>Subsana</a:t>
            </a:r>
            <a:endParaRPr lang="es-PE" dirty="0"/>
          </a:p>
        </p:txBody>
      </p:sp>
      <p:sp>
        <p:nvSpPr>
          <p:cNvPr id="26" name="Rectángulo 25"/>
          <p:cNvSpPr/>
          <p:nvPr/>
        </p:nvSpPr>
        <p:spPr>
          <a:xfrm>
            <a:off x="7070501" y="3003165"/>
            <a:ext cx="1223493" cy="3693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7" name="CuadroTexto 26"/>
          <p:cNvSpPr txBox="1"/>
          <p:nvPr/>
        </p:nvSpPr>
        <p:spPr>
          <a:xfrm>
            <a:off x="7070501" y="4172755"/>
            <a:ext cx="1313645" cy="369332"/>
          </a:xfrm>
          <a:prstGeom prst="rect">
            <a:avLst/>
          </a:prstGeom>
          <a:noFill/>
        </p:spPr>
        <p:txBody>
          <a:bodyPr wrap="square" rtlCol="0">
            <a:spAutoFit/>
          </a:bodyPr>
          <a:lstStyle/>
          <a:p>
            <a:r>
              <a:rPr lang="es-PE" dirty="0" smtClean="0"/>
              <a:t>No subsana</a:t>
            </a:r>
            <a:endParaRPr lang="es-PE" dirty="0"/>
          </a:p>
        </p:txBody>
      </p:sp>
      <p:sp>
        <p:nvSpPr>
          <p:cNvPr id="28" name="Rectángulo 27"/>
          <p:cNvSpPr/>
          <p:nvPr/>
        </p:nvSpPr>
        <p:spPr>
          <a:xfrm>
            <a:off x="7070501" y="4172755"/>
            <a:ext cx="1313645" cy="3693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cxnSp>
        <p:nvCxnSpPr>
          <p:cNvPr id="30" name="Conector recto de flecha 29"/>
          <p:cNvCxnSpPr/>
          <p:nvPr/>
        </p:nvCxnSpPr>
        <p:spPr>
          <a:xfrm flipV="1">
            <a:off x="6593983" y="3280164"/>
            <a:ext cx="373487" cy="3946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Conector recto de flecha 31"/>
          <p:cNvCxnSpPr/>
          <p:nvPr/>
        </p:nvCxnSpPr>
        <p:spPr>
          <a:xfrm>
            <a:off x="6593983" y="4172755"/>
            <a:ext cx="373487" cy="2189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CuadroTexto 32"/>
          <p:cNvSpPr txBox="1"/>
          <p:nvPr/>
        </p:nvSpPr>
        <p:spPr>
          <a:xfrm>
            <a:off x="8899301" y="2992674"/>
            <a:ext cx="1429555" cy="369332"/>
          </a:xfrm>
          <a:prstGeom prst="rect">
            <a:avLst/>
          </a:prstGeom>
          <a:noFill/>
        </p:spPr>
        <p:txBody>
          <a:bodyPr wrap="square" rtlCol="0">
            <a:spAutoFit/>
          </a:bodyPr>
          <a:lstStyle/>
          <a:p>
            <a:r>
              <a:rPr lang="es-PE" dirty="0" smtClean="0"/>
              <a:t>Trámite</a:t>
            </a:r>
            <a:endParaRPr lang="es-PE" dirty="0"/>
          </a:p>
        </p:txBody>
      </p:sp>
      <p:sp>
        <p:nvSpPr>
          <p:cNvPr id="34" name="Rectángulo 33"/>
          <p:cNvSpPr/>
          <p:nvPr/>
        </p:nvSpPr>
        <p:spPr>
          <a:xfrm>
            <a:off x="8931497" y="2992674"/>
            <a:ext cx="1249251" cy="3693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35" name="CuadroTexto 34"/>
          <p:cNvSpPr txBox="1"/>
          <p:nvPr/>
        </p:nvSpPr>
        <p:spPr>
          <a:xfrm>
            <a:off x="8854224" y="4146998"/>
            <a:ext cx="1519707" cy="646331"/>
          </a:xfrm>
          <a:prstGeom prst="rect">
            <a:avLst/>
          </a:prstGeom>
          <a:noFill/>
        </p:spPr>
        <p:txBody>
          <a:bodyPr wrap="square" rtlCol="0">
            <a:spAutoFit/>
          </a:bodyPr>
          <a:lstStyle/>
          <a:p>
            <a:r>
              <a:rPr lang="es-PE" dirty="0" smtClean="0"/>
              <a:t>Se da por no presentada</a:t>
            </a:r>
            <a:endParaRPr lang="es-PE" dirty="0"/>
          </a:p>
        </p:txBody>
      </p:sp>
      <p:sp>
        <p:nvSpPr>
          <p:cNvPr id="36" name="Rectángulo 35"/>
          <p:cNvSpPr/>
          <p:nvPr/>
        </p:nvSpPr>
        <p:spPr>
          <a:xfrm>
            <a:off x="8931497" y="4159876"/>
            <a:ext cx="1519707" cy="6463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cxnSp>
        <p:nvCxnSpPr>
          <p:cNvPr id="38" name="Conector recto de flecha 37"/>
          <p:cNvCxnSpPr>
            <a:endCxn id="25" idx="3"/>
          </p:cNvCxnSpPr>
          <p:nvPr/>
        </p:nvCxnSpPr>
        <p:spPr>
          <a:xfrm>
            <a:off x="8454980" y="3177340"/>
            <a:ext cx="341290" cy="104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Conector recto de flecha 39"/>
          <p:cNvCxnSpPr/>
          <p:nvPr/>
        </p:nvCxnSpPr>
        <p:spPr>
          <a:xfrm>
            <a:off x="8512935" y="4357421"/>
            <a:ext cx="2833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Cerrar llave 44"/>
          <p:cNvSpPr/>
          <p:nvPr/>
        </p:nvSpPr>
        <p:spPr>
          <a:xfrm rot="5400000">
            <a:off x="6292251" y="1308039"/>
            <a:ext cx="841722" cy="8068614"/>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s-PE"/>
          </a:p>
        </p:txBody>
      </p:sp>
      <p:sp>
        <p:nvSpPr>
          <p:cNvPr id="46" name="CuadroTexto 45"/>
          <p:cNvSpPr txBox="1"/>
          <p:nvPr/>
        </p:nvSpPr>
        <p:spPr>
          <a:xfrm>
            <a:off x="4407283" y="5899246"/>
            <a:ext cx="4362718" cy="461665"/>
          </a:xfrm>
          <a:prstGeom prst="rect">
            <a:avLst/>
          </a:prstGeom>
          <a:noFill/>
        </p:spPr>
        <p:txBody>
          <a:bodyPr wrap="square" rtlCol="0">
            <a:spAutoFit/>
          </a:bodyPr>
          <a:lstStyle/>
          <a:p>
            <a:pPr algn="ctr"/>
            <a:r>
              <a:rPr lang="es-PE" sz="2400" b="1" dirty="0" smtClean="0"/>
              <a:t>MESA DE PARTES </a:t>
            </a:r>
            <a:endParaRPr lang="es-PE" sz="2400" b="1" dirty="0"/>
          </a:p>
        </p:txBody>
      </p:sp>
    </p:spTree>
    <p:extLst>
      <p:ext uri="{BB962C8B-B14F-4D97-AF65-F5344CB8AC3E}">
        <p14:creationId xmlns:p14="http://schemas.microsoft.com/office/powerpoint/2010/main" val="929373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257577"/>
            <a:ext cx="10515600" cy="5919386"/>
          </a:xfrm>
        </p:spPr>
        <p:txBody>
          <a:bodyPr>
            <a:normAutofit fontScale="85000" lnSpcReduction="20000"/>
          </a:bodyPr>
          <a:lstStyle/>
          <a:p>
            <a:pPr marL="0" indent="0">
              <a:buNone/>
            </a:pPr>
            <a:r>
              <a:rPr lang="es-PE" b="1" dirty="0" smtClean="0"/>
              <a:t>Artículo </a:t>
            </a:r>
            <a:r>
              <a:rPr lang="es-PE" b="1" dirty="0"/>
              <a:t>113.- Requisitos de los </a:t>
            </a:r>
            <a:r>
              <a:rPr lang="es-PE" b="1" dirty="0" smtClean="0"/>
              <a:t>escritos</a:t>
            </a:r>
          </a:p>
          <a:p>
            <a:pPr marL="0" indent="0" algn="just">
              <a:buNone/>
            </a:pPr>
            <a:r>
              <a:rPr lang="es-PE" dirty="0" smtClean="0"/>
              <a:t>Todo </a:t>
            </a:r>
            <a:r>
              <a:rPr lang="es-PE" dirty="0"/>
              <a:t>escrito que se presente ante cualquier entidad debe contener lo siguiente:</a:t>
            </a:r>
          </a:p>
          <a:p>
            <a:pPr marL="0" indent="0" algn="just">
              <a:buNone/>
            </a:pPr>
            <a:r>
              <a:rPr lang="es-PE" dirty="0" smtClean="0"/>
              <a:t>1</a:t>
            </a:r>
            <a:r>
              <a:rPr lang="es-PE" dirty="0"/>
              <a:t>. Nombres y apellidos completos, domicilio y número de Documento Nacional de Identidad o carné de extranjería del administrado, y en su caso, la calidad de representante y de la persona a quien represente.</a:t>
            </a:r>
          </a:p>
          <a:p>
            <a:pPr marL="0" indent="0" algn="just">
              <a:buNone/>
            </a:pPr>
            <a:r>
              <a:rPr lang="es-PE" dirty="0" smtClean="0"/>
              <a:t>2</a:t>
            </a:r>
            <a:r>
              <a:rPr lang="es-PE" dirty="0"/>
              <a:t>. La expresión concreta de lo pedido, los fundamentos de hecho que lo apoye y, cuando le sea posible, los de derecho.</a:t>
            </a:r>
          </a:p>
          <a:p>
            <a:pPr marL="0" indent="0" algn="just">
              <a:buNone/>
            </a:pPr>
            <a:r>
              <a:rPr lang="es-PE" dirty="0" smtClean="0"/>
              <a:t>3</a:t>
            </a:r>
            <a:r>
              <a:rPr lang="es-PE" dirty="0"/>
              <a:t>. Lugar, fecha, firma o huella digital, en caso de no saber firmar o estar impedido.</a:t>
            </a:r>
          </a:p>
          <a:p>
            <a:pPr marL="0" indent="0" algn="just">
              <a:buNone/>
            </a:pPr>
            <a:r>
              <a:rPr lang="es-PE" dirty="0" smtClean="0"/>
              <a:t>4</a:t>
            </a:r>
            <a:r>
              <a:rPr lang="es-PE" dirty="0"/>
              <a:t>. La indicación del órgano, la entidad o la autoridad a la cual es dirigida, entendiéndose por tal, en lo posible, a la autoridad de grado más cercano al usuario, según la jerarquía, con competencia para conocerlo y resolverlo.</a:t>
            </a:r>
          </a:p>
          <a:p>
            <a:pPr marL="0" indent="0" algn="just">
              <a:buNone/>
            </a:pPr>
            <a:r>
              <a:rPr lang="es-PE" dirty="0" smtClean="0"/>
              <a:t>5</a:t>
            </a:r>
            <a:r>
              <a:rPr lang="es-PE" dirty="0"/>
              <a:t>. La dirección del lugar donde se desea recibir las notificaciones del procedimiento, cuando sea diferente al domicilio real expuesto en virtud del numeral 1. Este señalamiento de domicilio surte sus efectos desde su indicación y es presumido subsistente, mientras no sea comunicado expresamente su cambio.</a:t>
            </a:r>
          </a:p>
          <a:p>
            <a:pPr marL="0" indent="0" algn="just">
              <a:buNone/>
            </a:pPr>
            <a:r>
              <a:rPr lang="es-PE" dirty="0" smtClean="0"/>
              <a:t>6</a:t>
            </a:r>
            <a:r>
              <a:rPr lang="es-PE" dirty="0"/>
              <a:t>. La relación de los documentos y anexos que acompaña, indicados en el TUPA.</a:t>
            </a:r>
          </a:p>
          <a:p>
            <a:pPr marL="0" indent="0" algn="just">
              <a:buNone/>
            </a:pPr>
            <a:r>
              <a:rPr lang="es-PE" dirty="0" smtClean="0"/>
              <a:t>7</a:t>
            </a:r>
            <a:r>
              <a:rPr lang="es-PE" dirty="0"/>
              <a:t>. La identificación del expediente de la materia, tratándose de procedimientos ya iniciados.</a:t>
            </a:r>
          </a:p>
        </p:txBody>
      </p:sp>
    </p:spTree>
    <p:extLst>
      <p:ext uri="{BB962C8B-B14F-4D97-AF65-F5344CB8AC3E}">
        <p14:creationId xmlns:p14="http://schemas.microsoft.com/office/powerpoint/2010/main" val="14823211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154546"/>
            <a:ext cx="10515600" cy="6703454"/>
          </a:xfrm>
        </p:spPr>
        <p:txBody>
          <a:bodyPr>
            <a:normAutofit fontScale="92500" lnSpcReduction="20000"/>
          </a:bodyPr>
          <a:lstStyle/>
          <a:p>
            <a:pPr marL="0" indent="0">
              <a:buNone/>
            </a:pPr>
            <a:r>
              <a:rPr lang="es-PE" b="1" dirty="0" smtClean="0"/>
              <a:t>Artículo </a:t>
            </a:r>
            <a:r>
              <a:rPr lang="es-PE" b="1" dirty="0"/>
              <a:t>125.- Observaciones a documentación </a:t>
            </a:r>
            <a:r>
              <a:rPr lang="es-PE" b="1" dirty="0" smtClean="0"/>
              <a:t>presentada</a:t>
            </a:r>
          </a:p>
          <a:p>
            <a:pPr marL="0" indent="0">
              <a:buNone/>
            </a:pPr>
            <a:r>
              <a:rPr lang="es-PE" dirty="0" smtClean="0"/>
              <a:t>125.1 </a:t>
            </a:r>
            <a:r>
              <a:rPr lang="es-PE" dirty="0"/>
              <a:t>Deben ser recibidos todos los formularios o escritos presentados, no obstante incumplir los requisitos establecidos en la presente Ley, que no estén acompañados de los recaudos correspondientes o se encuentren afectados por otro defecto u omisión formal prevista en el TUPA, que amerite corrección. </a:t>
            </a:r>
            <a:endParaRPr lang="es-PE" dirty="0" smtClean="0"/>
          </a:p>
          <a:p>
            <a:pPr marL="0" indent="0">
              <a:buNone/>
            </a:pPr>
            <a:r>
              <a:rPr lang="es-PE" dirty="0" smtClean="0"/>
              <a:t>125.4 </a:t>
            </a:r>
            <a:r>
              <a:rPr lang="es-PE" dirty="0"/>
              <a:t>Transcurrido el plazo sin que ocurra la subsanación, la entidad considera como no presentada la solicitud o formulario y la devuelve con sus recaudos cuando el interesado se apersone a reclamarles, reembolsándole el monto de los derechos de tramitación que hubiese abonado.</a:t>
            </a:r>
          </a:p>
          <a:p>
            <a:pPr marL="0" indent="0">
              <a:buNone/>
            </a:pPr>
            <a:r>
              <a:rPr lang="es-PE" dirty="0" smtClean="0"/>
              <a:t>"</a:t>
            </a:r>
            <a:r>
              <a:rPr lang="es-PE" dirty="0"/>
              <a:t>125.5 Si la documentación presentada no se ajusta a lo requerido impidiendo la continuación del procedimiento, lo cual por su naturaleza no pudo ser advertido por la unidad de recepción al momento de su presentación, así como si resultara necesaria una actuación del administrado para continuar con el procedimiento, la Administración, por única vez, deberá emplazar inmediatamente al administrado, a fin de que realice la subsanación correspondiente. Mientras esté pendiente dicha subsanación son aplicables las reglas establecidas en los numerales 125.3.1 y 125.3.2. De no subsanar oportunamente lo requerido resulta de aplicación lo dispuesto en el artículo 191</a:t>
            </a:r>
            <a:r>
              <a:rPr lang="es-PE" dirty="0" smtClean="0"/>
              <a:t>.</a:t>
            </a:r>
            <a:endParaRPr lang="es-PE" dirty="0"/>
          </a:p>
        </p:txBody>
      </p:sp>
    </p:spTree>
    <p:extLst>
      <p:ext uri="{BB962C8B-B14F-4D97-AF65-F5344CB8AC3E}">
        <p14:creationId xmlns:p14="http://schemas.microsoft.com/office/powerpoint/2010/main" val="706875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PE" sz="4000" b="1" dirty="0" smtClean="0">
                <a:latin typeface="+mn-lt"/>
              </a:rPr>
              <a:t>VALIDEZ Y EFICACIA: ¿SON LO MISMO?</a:t>
            </a:r>
            <a:endParaRPr lang="es-PE" sz="4000" b="1" dirty="0">
              <a:latin typeface="+mn-lt"/>
            </a:endParaRPr>
          </a:p>
        </p:txBody>
      </p:sp>
      <p:sp>
        <p:nvSpPr>
          <p:cNvPr id="4" name="CuadroTexto 3"/>
          <p:cNvSpPr txBox="1"/>
          <p:nvPr/>
        </p:nvSpPr>
        <p:spPr>
          <a:xfrm>
            <a:off x="811370" y="2884868"/>
            <a:ext cx="2305318" cy="707886"/>
          </a:xfrm>
          <a:prstGeom prst="rect">
            <a:avLst/>
          </a:prstGeom>
          <a:noFill/>
        </p:spPr>
        <p:txBody>
          <a:bodyPr wrap="square" rtlCol="0">
            <a:spAutoFit/>
          </a:bodyPr>
          <a:lstStyle/>
          <a:p>
            <a:r>
              <a:rPr lang="es-PE" sz="2000" dirty="0" smtClean="0"/>
              <a:t>ACTO </a:t>
            </a:r>
          </a:p>
          <a:p>
            <a:r>
              <a:rPr lang="es-PE" sz="2000" dirty="0" smtClean="0"/>
              <a:t>ADMINISTRATIVO</a:t>
            </a:r>
            <a:endParaRPr lang="es-PE" sz="2000" dirty="0"/>
          </a:p>
        </p:txBody>
      </p:sp>
      <p:sp>
        <p:nvSpPr>
          <p:cNvPr id="5" name="Rectángulo 4"/>
          <p:cNvSpPr/>
          <p:nvPr/>
        </p:nvSpPr>
        <p:spPr>
          <a:xfrm>
            <a:off x="566671" y="2743199"/>
            <a:ext cx="2322490" cy="13419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6" name="CuadroTexto 5"/>
          <p:cNvSpPr txBox="1"/>
          <p:nvPr/>
        </p:nvSpPr>
        <p:spPr>
          <a:xfrm>
            <a:off x="4430332" y="2154259"/>
            <a:ext cx="2472744" cy="461665"/>
          </a:xfrm>
          <a:prstGeom prst="rect">
            <a:avLst/>
          </a:prstGeom>
          <a:noFill/>
        </p:spPr>
        <p:txBody>
          <a:bodyPr wrap="square" rtlCol="0">
            <a:spAutoFit/>
          </a:bodyPr>
          <a:lstStyle/>
          <a:p>
            <a:r>
              <a:rPr lang="es-PE" sz="2400" dirty="0" smtClean="0"/>
              <a:t>VALIDEZ</a:t>
            </a:r>
            <a:endParaRPr lang="es-PE" sz="2400" dirty="0"/>
          </a:p>
        </p:txBody>
      </p:sp>
      <p:sp>
        <p:nvSpPr>
          <p:cNvPr id="7" name="Rectángulo 6"/>
          <p:cNvSpPr/>
          <p:nvPr/>
        </p:nvSpPr>
        <p:spPr>
          <a:xfrm>
            <a:off x="4430332" y="2089193"/>
            <a:ext cx="1506828" cy="52803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 name="CuadroTexto 7"/>
          <p:cNvSpPr txBox="1"/>
          <p:nvPr/>
        </p:nvSpPr>
        <p:spPr>
          <a:xfrm>
            <a:off x="4430332" y="4032805"/>
            <a:ext cx="1893195" cy="461665"/>
          </a:xfrm>
          <a:prstGeom prst="rect">
            <a:avLst/>
          </a:prstGeom>
          <a:noFill/>
        </p:spPr>
        <p:txBody>
          <a:bodyPr wrap="square" rtlCol="0">
            <a:spAutoFit/>
          </a:bodyPr>
          <a:lstStyle/>
          <a:p>
            <a:r>
              <a:rPr lang="es-PE" sz="2400" dirty="0" smtClean="0"/>
              <a:t>EFICACIA</a:t>
            </a:r>
            <a:endParaRPr lang="es-PE" sz="2400" dirty="0"/>
          </a:p>
        </p:txBody>
      </p:sp>
      <p:sp>
        <p:nvSpPr>
          <p:cNvPr id="9" name="Rectángulo 8"/>
          <p:cNvSpPr/>
          <p:nvPr/>
        </p:nvSpPr>
        <p:spPr>
          <a:xfrm>
            <a:off x="4430332" y="4032805"/>
            <a:ext cx="1506829" cy="7146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cxnSp>
        <p:nvCxnSpPr>
          <p:cNvPr id="11" name="Conector recto de flecha 10"/>
          <p:cNvCxnSpPr/>
          <p:nvPr/>
        </p:nvCxnSpPr>
        <p:spPr>
          <a:xfrm flipV="1">
            <a:off x="3644720" y="2524261"/>
            <a:ext cx="631066" cy="3606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ector recto de flecha 12"/>
          <p:cNvCxnSpPr/>
          <p:nvPr/>
        </p:nvCxnSpPr>
        <p:spPr>
          <a:xfrm>
            <a:off x="3644721" y="3863662"/>
            <a:ext cx="631065" cy="3999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ector recto de flecha 16"/>
          <p:cNvCxnSpPr/>
          <p:nvPr/>
        </p:nvCxnSpPr>
        <p:spPr>
          <a:xfrm>
            <a:off x="3116688" y="3258355"/>
            <a:ext cx="892936"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0" name="CuadroTexto 19"/>
          <p:cNvSpPr txBox="1"/>
          <p:nvPr/>
        </p:nvSpPr>
        <p:spPr>
          <a:xfrm>
            <a:off x="4386331" y="2960480"/>
            <a:ext cx="2356834" cy="461665"/>
          </a:xfrm>
          <a:prstGeom prst="rect">
            <a:avLst/>
          </a:prstGeom>
          <a:noFill/>
        </p:spPr>
        <p:txBody>
          <a:bodyPr wrap="square" rtlCol="0">
            <a:spAutoFit/>
          </a:bodyPr>
          <a:lstStyle/>
          <a:p>
            <a:r>
              <a:rPr lang="es-PE" sz="2400" b="1" dirty="0" err="1" smtClean="0"/>
              <a:t>Ejecutoriable</a:t>
            </a:r>
            <a:endParaRPr lang="es-PE" sz="2400" b="1" dirty="0"/>
          </a:p>
        </p:txBody>
      </p:sp>
      <p:sp>
        <p:nvSpPr>
          <p:cNvPr id="3" name="CuadroTexto 2"/>
          <p:cNvSpPr txBox="1"/>
          <p:nvPr/>
        </p:nvSpPr>
        <p:spPr>
          <a:xfrm>
            <a:off x="6537100" y="1447482"/>
            <a:ext cx="5344732" cy="2308324"/>
          </a:xfrm>
          <a:prstGeom prst="rect">
            <a:avLst/>
          </a:prstGeom>
          <a:noFill/>
        </p:spPr>
        <p:txBody>
          <a:bodyPr wrap="square" rtlCol="0">
            <a:spAutoFit/>
          </a:bodyPr>
          <a:lstStyle/>
          <a:p>
            <a:r>
              <a:rPr lang="es-PE" b="1" dirty="0"/>
              <a:t>Artículo 3.- Requisitos de validez de los actos administrativos</a:t>
            </a:r>
          </a:p>
          <a:p>
            <a:pPr algn="just"/>
            <a:r>
              <a:rPr lang="es-PE" dirty="0" smtClean="0"/>
              <a:t>Son </a:t>
            </a:r>
            <a:r>
              <a:rPr lang="es-PE" dirty="0"/>
              <a:t>requisitos de validez de los actos administrativos:</a:t>
            </a:r>
          </a:p>
          <a:p>
            <a:pPr marL="342900" indent="-342900" algn="just">
              <a:buAutoNum type="arabicPeriod"/>
            </a:pPr>
            <a:r>
              <a:rPr lang="es-PE" dirty="0" smtClean="0"/>
              <a:t>Competencia.</a:t>
            </a:r>
          </a:p>
          <a:p>
            <a:pPr algn="just"/>
            <a:r>
              <a:rPr lang="es-PE" dirty="0" smtClean="0"/>
              <a:t>2</a:t>
            </a:r>
            <a:r>
              <a:rPr lang="es-PE" dirty="0"/>
              <a:t>. Objeto o contenido</a:t>
            </a:r>
            <a:r>
              <a:rPr lang="es-PE" dirty="0" smtClean="0"/>
              <a:t>.</a:t>
            </a:r>
          </a:p>
          <a:p>
            <a:pPr algn="just"/>
            <a:r>
              <a:rPr lang="es-PE" dirty="0" smtClean="0"/>
              <a:t>3</a:t>
            </a:r>
            <a:r>
              <a:rPr lang="es-PE" dirty="0"/>
              <a:t>. Finalidad Pública</a:t>
            </a:r>
            <a:r>
              <a:rPr lang="es-PE" dirty="0" smtClean="0"/>
              <a:t>.-</a:t>
            </a:r>
          </a:p>
          <a:p>
            <a:pPr algn="just"/>
            <a:r>
              <a:rPr lang="es-PE" dirty="0" smtClean="0"/>
              <a:t>4</a:t>
            </a:r>
            <a:r>
              <a:rPr lang="es-PE" dirty="0"/>
              <a:t>. Motivación</a:t>
            </a:r>
            <a:r>
              <a:rPr lang="es-PE" dirty="0" smtClean="0"/>
              <a:t>.</a:t>
            </a:r>
          </a:p>
          <a:p>
            <a:pPr algn="just"/>
            <a:r>
              <a:rPr lang="es-PE" dirty="0" smtClean="0"/>
              <a:t>5</a:t>
            </a:r>
            <a:r>
              <a:rPr lang="es-PE" dirty="0"/>
              <a:t>. Procedimiento regular</a:t>
            </a:r>
            <a:r>
              <a:rPr lang="es-PE" dirty="0" smtClean="0"/>
              <a:t>.</a:t>
            </a:r>
            <a:endParaRPr lang="es-PE" dirty="0"/>
          </a:p>
        </p:txBody>
      </p:sp>
      <p:sp>
        <p:nvSpPr>
          <p:cNvPr id="12" name="CuadroTexto 11"/>
          <p:cNvSpPr txBox="1"/>
          <p:nvPr/>
        </p:nvSpPr>
        <p:spPr>
          <a:xfrm>
            <a:off x="6537101" y="4085196"/>
            <a:ext cx="5234190" cy="2031325"/>
          </a:xfrm>
          <a:prstGeom prst="rect">
            <a:avLst/>
          </a:prstGeom>
          <a:noFill/>
        </p:spPr>
        <p:txBody>
          <a:bodyPr wrap="square" rtlCol="0">
            <a:spAutoFit/>
          </a:bodyPr>
          <a:lstStyle/>
          <a:p>
            <a:r>
              <a:rPr lang="es-PE" b="1" dirty="0"/>
              <a:t>Artículo 16.- Eficacia del acto administrativo</a:t>
            </a:r>
          </a:p>
          <a:p>
            <a:pPr algn="just"/>
            <a:r>
              <a:rPr lang="es-PE" dirty="0" smtClean="0"/>
              <a:t>16.1 </a:t>
            </a:r>
            <a:r>
              <a:rPr lang="es-PE" dirty="0"/>
              <a:t>El acto administrativo es eficaz a partir de que la notificación legalmente realizada produce sus efectos, conforme a lo dispuesto en el presente capítulo.</a:t>
            </a:r>
          </a:p>
          <a:p>
            <a:pPr algn="just"/>
            <a:r>
              <a:rPr lang="es-PE" dirty="0"/>
              <a:t>16.2 El acto administrativo que otorga beneficio al administrado se entiende eficaz desde la fecha de su emisión, salvo disposición diferente del mismo acto.</a:t>
            </a:r>
          </a:p>
        </p:txBody>
      </p:sp>
      <p:sp>
        <p:nvSpPr>
          <p:cNvPr id="18" name="Rectángulo 17"/>
          <p:cNvSpPr/>
          <p:nvPr/>
        </p:nvSpPr>
        <p:spPr>
          <a:xfrm>
            <a:off x="6323527" y="1447482"/>
            <a:ext cx="5558305" cy="49919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15796025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PE" sz="4000" b="1" dirty="0" smtClean="0">
                <a:latin typeface="+mn-lt"/>
              </a:rPr>
              <a:t>VALIDEZ DEL ACTO ADMINISTRATIVO</a:t>
            </a:r>
            <a:endParaRPr lang="es-PE" sz="4000" b="1" dirty="0">
              <a:latin typeface="+mn-lt"/>
            </a:endParaRPr>
          </a:p>
        </p:txBody>
      </p:sp>
      <p:sp>
        <p:nvSpPr>
          <p:cNvPr id="3" name="2 Marcador de contenido"/>
          <p:cNvSpPr>
            <a:spLocks noGrp="1"/>
          </p:cNvSpPr>
          <p:nvPr>
            <p:ph idx="1"/>
          </p:nvPr>
        </p:nvSpPr>
        <p:spPr/>
        <p:txBody>
          <a:bodyPr>
            <a:normAutofit/>
          </a:bodyPr>
          <a:lstStyle/>
          <a:p>
            <a:pPr algn="just"/>
            <a:r>
              <a:rPr lang="es-PE" dirty="0" smtClean="0"/>
              <a:t>Un acto administrativo es válido cuando ha sido emitido en conformidad con las normas jurídicas previamente vigentes ordenadoras de dicha actuación y consta de todos sus elementos esenciales.</a:t>
            </a:r>
          </a:p>
          <a:p>
            <a:pPr marL="0" indent="0" algn="just">
              <a:buNone/>
            </a:pPr>
            <a:endParaRPr lang="es-PE" dirty="0" smtClean="0"/>
          </a:p>
          <a:p>
            <a:pPr algn="just"/>
            <a:r>
              <a:rPr lang="es-PE" dirty="0" smtClean="0"/>
              <a:t>La validez se presenta en la emisión del acto, mientras que la eficacia se refiere a la consumación de sus efectos.</a:t>
            </a:r>
          </a:p>
          <a:p>
            <a:pPr marL="0" indent="0">
              <a:buNone/>
            </a:pPr>
            <a:endParaRPr lang="es-PE" dirty="0" smtClean="0"/>
          </a:p>
          <a:p>
            <a:endParaRPr lang="es-PE" dirty="0"/>
          </a:p>
        </p:txBody>
      </p:sp>
    </p:spTree>
    <p:extLst>
      <p:ext uri="{BB962C8B-B14F-4D97-AF65-F5344CB8AC3E}">
        <p14:creationId xmlns:p14="http://schemas.microsoft.com/office/powerpoint/2010/main" val="3992751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43944" y="2073498"/>
            <a:ext cx="5357611" cy="4595861"/>
          </a:xfrm>
        </p:spPr>
        <p:txBody>
          <a:bodyPr>
            <a:normAutofit/>
          </a:bodyPr>
          <a:lstStyle/>
          <a:p>
            <a:endParaRPr lang="es-PE" dirty="0" smtClean="0"/>
          </a:p>
          <a:p>
            <a:r>
              <a:rPr lang="es-PE" dirty="0" smtClean="0"/>
              <a:t>Tener </a:t>
            </a:r>
            <a:r>
              <a:rPr lang="es-PE" dirty="0"/>
              <a:t>muy en cuenta que por mandato expreso de la </a:t>
            </a:r>
            <a:r>
              <a:rPr lang="es-PE" dirty="0" smtClean="0"/>
              <a:t>Ley          Nº 27444 </a:t>
            </a:r>
            <a:r>
              <a:rPr lang="es-PE" dirty="0"/>
              <a:t>todo acto administrativo se presume </a:t>
            </a:r>
            <a:r>
              <a:rPr lang="es-PE" dirty="0" smtClean="0"/>
              <a:t>válido.</a:t>
            </a:r>
          </a:p>
          <a:p>
            <a:endParaRPr lang="es-PE" dirty="0"/>
          </a:p>
          <a:p>
            <a:pPr marL="0" indent="0" algn="just">
              <a:buNone/>
            </a:pPr>
            <a:endParaRPr lang="es-PE" dirty="0"/>
          </a:p>
        </p:txBody>
      </p:sp>
      <p:sp>
        <p:nvSpPr>
          <p:cNvPr id="4" name="1 Título"/>
          <p:cNvSpPr>
            <a:spLocks noGrp="1"/>
          </p:cNvSpPr>
          <p:nvPr>
            <p:ph type="title"/>
          </p:nvPr>
        </p:nvSpPr>
        <p:spPr/>
        <p:txBody>
          <a:bodyPr>
            <a:normAutofit/>
          </a:bodyPr>
          <a:lstStyle/>
          <a:p>
            <a:pPr algn="ctr"/>
            <a:r>
              <a:rPr lang="es-PE" sz="4000" b="1" dirty="0" smtClean="0">
                <a:latin typeface="+mn-lt"/>
              </a:rPr>
              <a:t>VALIDEZ DEL ACTO ADMINISTRATIVO</a:t>
            </a:r>
            <a:endParaRPr lang="es-PE" sz="4000" b="1" dirty="0">
              <a:latin typeface="+mn-lt"/>
            </a:endParaRPr>
          </a:p>
        </p:txBody>
      </p:sp>
      <p:sp>
        <p:nvSpPr>
          <p:cNvPr id="5" name="CuadroTexto 4"/>
          <p:cNvSpPr txBox="1"/>
          <p:nvPr/>
        </p:nvSpPr>
        <p:spPr>
          <a:xfrm>
            <a:off x="6761408" y="2305318"/>
            <a:ext cx="5009882" cy="1477328"/>
          </a:xfrm>
          <a:prstGeom prst="rect">
            <a:avLst/>
          </a:prstGeom>
          <a:noFill/>
        </p:spPr>
        <p:txBody>
          <a:bodyPr wrap="square" rtlCol="0">
            <a:spAutoFit/>
          </a:bodyPr>
          <a:lstStyle/>
          <a:p>
            <a:pPr algn="just"/>
            <a:r>
              <a:rPr lang="es-PE" b="1" dirty="0" smtClean="0"/>
              <a:t>Artículo </a:t>
            </a:r>
            <a:r>
              <a:rPr lang="es-PE" b="1" dirty="0"/>
              <a:t>9.- Presunción de validez </a:t>
            </a:r>
          </a:p>
          <a:p>
            <a:pPr algn="just"/>
            <a:r>
              <a:rPr lang="es-PE" dirty="0" smtClean="0"/>
              <a:t>Todo </a:t>
            </a:r>
            <a:r>
              <a:rPr lang="es-PE" dirty="0"/>
              <a:t>acto administrativo se considera válido en tanto su 	pretendida nulidad no  	sea declarada por autoridad 	administrativa o jurisdiccional, según </a:t>
            </a:r>
            <a:r>
              <a:rPr lang="es-PE" dirty="0" smtClean="0"/>
              <a:t>corresponda.</a:t>
            </a:r>
            <a:endParaRPr lang="es-PE" dirty="0"/>
          </a:p>
        </p:txBody>
      </p:sp>
      <p:sp>
        <p:nvSpPr>
          <p:cNvPr id="6" name="Rectángulo 5"/>
          <p:cNvSpPr/>
          <p:nvPr/>
        </p:nvSpPr>
        <p:spPr>
          <a:xfrm>
            <a:off x="6761408" y="2202287"/>
            <a:ext cx="5009882" cy="23954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Tree>
    <p:extLst>
      <p:ext uri="{BB962C8B-B14F-4D97-AF65-F5344CB8AC3E}">
        <p14:creationId xmlns:p14="http://schemas.microsoft.com/office/powerpoint/2010/main" val="231510824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TotalTime>
  <Words>2643</Words>
  <Application>Microsoft Office PowerPoint</Application>
  <PresentationFormat>Personalizado</PresentationFormat>
  <Paragraphs>219</Paragraphs>
  <Slides>30</Slides>
  <Notes>0</Notes>
  <HiddenSlides>0</HiddenSlides>
  <MMClips>0</MMClips>
  <ScaleCrop>false</ScaleCrop>
  <HeadingPairs>
    <vt:vector size="4" baseType="variant">
      <vt:variant>
        <vt:lpstr>Tema</vt:lpstr>
      </vt:variant>
      <vt:variant>
        <vt:i4>1</vt:i4>
      </vt:variant>
      <vt:variant>
        <vt:lpstr>Títulos de diapositiva</vt:lpstr>
      </vt:variant>
      <vt:variant>
        <vt:i4>30</vt:i4>
      </vt:variant>
    </vt:vector>
  </HeadingPairs>
  <TitlesOfParts>
    <vt:vector size="31" baseType="lpstr">
      <vt:lpstr>Tema de Office</vt:lpstr>
      <vt:lpstr>Sumario </vt:lpstr>
      <vt:lpstr>Acto administrativo / acto de administración </vt:lpstr>
      <vt:lpstr>Actos de administración </vt:lpstr>
      <vt:lpstr>          Acto Administrativo  en Procedimiento de parte  PRETENSIONES y ADMISIBILIDAD</vt:lpstr>
      <vt:lpstr>Presentación de PowerPoint</vt:lpstr>
      <vt:lpstr>Presentación de PowerPoint</vt:lpstr>
      <vt:lpstr>VALIDEZ Y EFICACIA: ¿SON LO MISMO?</vt:lpstr>
      <vt:lpstr>VALIDEZ DEL ACTO ADMINISTRATIVO</vt:lpstr>
      <vt:lpstr>VALIDEZ DEL ACTO ADMINISTRATIVO</vt:lpstr>
      <vt:lpstr>REQUISITOS DE VALIDEZ DEL ACTO ADMINISTRATIVO EN GENERAL </vt:lpstr>
      <vt:lpstr>Presentación de PowerPoint</vt:lpstr>
      <vt:lpstr>REQUISITOS DE VALIDEZ DEL ACTO ADMINISTRATIVO</vt:lpstr>
      <vt:lpstr>COMPETENCIA</vt:lpstr>
      <vt:lpstr>OBJETO O CONTENIDO</vt:lpstr>
      <vt:lpstr>MOTIVACIÓN</vt:lpstr>
      <vt:lpstr>MOTIVACIÓN</vt:lpstr>
      <vt:lpstr>MOTIVACIÓN</vt:lpstr>
      <vt:lpstr>MOTIVACIÓN</vt:lpstr>
      <vt:lpstr>FINALIDAD PÚBLICA</vt:lpstr>
      <vt:lpstr>PROCEDIMIENTO REGULAR</vt:lpstr>
      <vt:lpstr>PROCEDIMIENTO REGULAR</vt:lpstr>
      <vt:lpstr>PROCEDIMIENTO REGULAR</vt:lpstr>
      <vt:lpstr>PROCEDIMIENTO REGULAR</vt:lpstr>
      <vt:lpstr>EFICACIA DEL ACTO ADMINISTRATIVO</vt:lpstr>
      <vt:lpstr>EFICACIA DEL ACTO ADMINISTRATIVO</vt:lpstr>
      <vt:lpstr>EFICACIA DEL ACTO ADMINISTRATIVO</vt:lpstr>
      <vt:lpstr>EFICACIA DEL ACTO ADMINISTRATIVO</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Flujograma</dc:title>
  <dc:creator>Carlos Roberto Santos Loyola</dc:creator>
  <cp:lastModifiedBy>JOSE</cp:lastModifiedBy>
  <cp:revision>37</cp:revision>
  <cp:lastPrinted>2015-09-11T13:19:50Z</cp:lastPrinted>
  <dcterms:created xsi:type="dcterms:W3CDTF">2015-09-09T13:46:20Z</dcterms:created>
  <dcterms:modified xsi:type="dcterms:W3CDTF">2015-10-06T05:55:08Z</dcterms:modified>
</cp:coreProperties>
</file>