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FF"/>
    <a:srgbClr val="7CE0DE"/>
    <a:srgbClr val="99CC00"/>
    <a:srgbClr val="FFCCFF"/>
    <a:srgbClr val="FF99FF"/>
    <a:srgbClr val="33CCCC"/>
    <a:srgbClr val="FFCC66"/>
    <a:srgbClr val="FFCC00"/>
    <a:srgbClr val="FF99CC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EB101-43B7-42DE-B39D-999C9B76DE67}" type="datetimeFigureOut">
              <a:rPr lang="es-PE" smtClean="0"/>
              <a:t>31/07/2014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7D585-2E0D-415D-8BB1-6AFB745E63B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560491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EB101-43B7-42DE-B39D-999C9B76DE67}" type="datetimeFigureOut">
              <a:rPr lang="es-PE" smtClean="0"/>
              <a:t>31/07/2014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7D585-2E0D-415D-8BB1-6AFB745E63B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643974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EB101-43B7-42DE-B39D-999C9B76DE67}" type="datetimeFigureOut">
              <a:rPr lang="es-PE" smtClean="0"/>
              <a:t>31/07/2014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7D585-2E0D-415D-8BB1-6AFB745E63B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392100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EB101-43B7-42DE-B39D-999C9B76DE67}" type="datetimeFigureOut">
              <a:rPr lang="es-PE" smtClean="0"/>
              <a:t>31/07/2014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7D585-2E0D-415D-8BB1-6AFB745E63B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332187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EB101-43B7-42DE-B39D-999C9B76DE67}" type="datetimeFigureOut">
              <a:rPr lang="es-PE" smtClean="0"/>
              <a:t>31/07/2014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7D585-2E0D-415D-8BB1-6AFB745E63B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497788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EB101-43B7-42DE-B39D-999C9B76DE67}" type="datetimeFigureOut">
              <a:rPr lang="es-PE" smtClean="0"/>
              <a:t>31/07/2014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7D585-2E0D-415D-8BB1-6AFB745E63B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506121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EB101-43B7-42DE-B39D-999C9B76DE67}" type="datetimeFigureOut">
              <a:rPr lang="es-PE" smtClean="0"/>
              <a:t>31/07/2014</a:t>
            </a:fld>
            <a:endParaRPr lang="es-PE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7D585-2E0D-415D-8BB1-6AFB745E63B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279796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EB101-43B7-42DE-B39D-999C9B76DE67}" type="datetimeFigureOut">
              <a:rPr lang="es-PE" smtClean="0"/>
              <a:t>31/07/2014</a:t>
            </a:fld>
            <a:endParaRPr lang="es-PE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7D585-2E0D-415D-8BB1-6AFB745E63B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945405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EB101-43B7-42DE-B39D-999C9B76DE67}" type="datetimeFigureOut">
              <a:rPr lang="es-PE" smtClean="0"/>
              <a:t>31/07/2014</a:t>
            </a:fld>
            <a:endParaRPr lang="es-PE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7D585-2E0D-415D-8BB1-6AFB745E63B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6138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EB101-43B7-42DE-B39D-999C9B76DE67}" type="datetimeFigureOut">
              <a:rPr lang="es-PE" smtClean="0"/>
              <a:t>31/07/2014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7D585-2E0D-415D-8BB1-6AFB745E63B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308758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EB101-43B7-42DE-B39D-999C9B76DE67}" type="datetimeFigureOut">
              <a:rPr lang="es-PE" smtClean="0"/>
              <a:t>31/07/2014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7D585-2E0D-415D-8BB1-6AFB745E63B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529299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4EB101-43B7-42DE-B39D-999C9B76DE67}" type="datetimeFigureOut">
              <a:rPr lang="es-PE" smtClean="0"/>
              <a:t>31/07/2014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7D585-2E0D-415D-8BB1-6AFB745E63B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005914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rma libre 7"/>
          <p:cNvSpPr/>
          <p:nvPr/>
        </p:nvSpPr>
        <p:spPr>
          <a:xfrm>
            <a:off x="6016881" y="2381622"/>
            <a:ext cx="1859998" cy="228000"/>
          </a:xfrm>
          <a:custGeom>
            <a:avLst/>
            <a:gdLst/>
            <a:ahLst/>
            <a:cxnLst/>
            <a:rect l="0" t="0" r="0" b="0"/>
            <a:pathLst>
              <a:path w="1860000" h="228000" stroke="0">
                <a:moveTo>
                  <a:pt x="228000" y="0"/>
                </a:moveTo>
                <a:lnTo>
                  <a:pt x="1632000" y="0"/>
                </a:lnTo>
                <a:cubicBezTo>
                  <a:pt x="1632000" y="0"/>
                  <a:pt x="1860000" y="0"/>
                  <a:pt x="1860000" y="134520"/>
                </a:cubicBezTo>
                <a:cubicBezTo>
                  <a:pt x="1860000" y="228000"/>
                  <a:pt x="1674000" y="228000"/>
                  <a:pt x="1767000" y="228000"/>
                </a:cubicBezTo>
                <a:lnTo>
                  <a:pt x="93000" y="228000"/>
                </a:lnTo>
                <a:cubicBezTo>
                  <a:pt x="186000" y="228000"/>
                  <a:pt x="0" y="228000"/>
                  <a:pt x="0" y="134520"/>
                </a:cubicBezTo>
                <a:cubicBezTo>
                  <a:pt x="0" y="0"/>
                  <a:pt x="228000" y="0"/>
                  <a:pt x="228000" y="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80000"/>
                </a:srgbClr>
              </a:gs>
              <a:gs pos="100000">
                <a:srgbClr val="FFFFFF">
                  <a:alpha val="0"/>
                </a:srgbClr>
              </a:gs>
            </a:gsLst>
            <a:lin ang="5400000" scaled="0"/>
          </a:gradFill>
          <a:ln w="6000" cap="flat">
            <a:solidFill>
              <a:srgbClr val="366092"/>
            </a:solidFill>
            <a:bevel/>
          </a:ln>
        </p:spPr>
        <p:txBody>
          <a:bodyPr/>
          <a:lstStyle/>
          <a:p>
            <a:endParaRPr lang="es-PE"/>
          </a:p>
        </p:txBody>
      </p:sp>
      <p:sp>
        <p:nvSpPr>
          <p:cNvPr id="10" name="Forma libre 9"/>
          <p:cNvSpPr/>
          <p:nvPr/>
        </p:nvSpPr>
        <p:spPr>
          <a:xfrm>
            <a:off x="3262135" y="1843624"/>
            <a:ext cx="1561498" cy="141000"/>
          </a:xfrm>
          <a:custGeom>
            <a:avLst/>
            <a:gdLst/>
            <a:ahLst/>
            <a:cxnLst/>
            <a:rect l="0" t="0" r="0" b="0"/>
            <a:pathLst>
              <a:path w="1561500" h="141000" stroke="0">
                <a:moveTo>
                  <a:pt x="141000" y="0"/>
                </a:moveTo>
                <a:lnTo>
                  <a:pt x="1420500" y="0"/>
                </a:lnTo>
                <a:cubicBezTo>
                  <a:pt x="1420500" y="0"/>
                  <a:pt x="1561500" y="0"/>
                  <a:pt x="1561500" y="83190"/>
                </a:cubicBezTo>
                <a:cubicBezTo>
                  <a:pt x="1561500" y="141000"/>
                  <a:pt x="1405350" y="141000"/>
                  <a:pt x="1483428" y="141000"/>
                </a:cubicBezTo>
                <a:lnTo>
                  <a:pt x="78075" y="141000"/>
                </a:lnTo>
                <a:cubicBezTo>
                  <a:pt x="156150" y="141000"/>
                  <a:pt x="0" y="141000"/>
                  <a:pt x="0" y="83190"/>
                </a:cubicBezTo>
                <a:cubicBezTo>
                  <a:pt x="0" y="0"/>
                  <a:pt x="141000" y="0"/>
                  <a:pt x="141000" y="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80000"/>
                </a:srgbClr>
              </a:gs>
              <a:gs pos="100000">
                <a:srgbClr val="FFFFFF">
                  <a:alpha val="0"/>
                </a:srgbClr>
              </a:gs>
            </a:gsLst>
            <a:lin ang="5400000" scaled="0"/>
          </a:gradFill>
          <a:ln w="6000" cap="flat">
            <a:solidFill>
              <a:srgbClr val="366092"/>
            </a:solidFill>
            <a:bevel/>
          </a:ln>
        </p:spPr>
        <p:txBody>
          <a:bodyPr/>
          <a:lstStyle/>
          <a:p>
            <a:endParaRPr lang="es-PE"/>
          </a:p>
        </p:txBody>
      </p:sp>
      <p:sp>
        <p:nvSpPr>
          <p:cNvPr id="19" name="Forma libre 18"/>
          <p:cNvSpPr/>
          <p:nvPr/>
        </p:nvSpPr>
        <p:spPr>
          <a:xfrm>
            <a:off x="7404554" y="6551920"/>
            <a:ext cx="4489665" cy="254572"/>
          </a:xfrm>
          <a:custGeom>
            <a:avLst/>
            <a:gdLst/>
            <a:ahLst/>
            <a:cxnLst/>
            <a:rect l="l" t="t" r="r" b="b"/>
            <a:pathLst>
              <a:path w="5298562" h="254572">
                <a:moveTo>
                  <a:pt x="254572" y="0"/>
                </a:moveTo>
                <a:lnTo>
                  <a:pt x="5298562" y="0"/>
                </a:lnTo>
                <a:lnTo>
                  <a:pt x="5298562" y="254572"/>
                </a:lnTo>
                <a:lnTo>
                  <a:pt x="0" y="254572"/>
                </a:lnTo>
                <a:lnTo>
                  <a:pt x="254572" y="0"/>
                </a:lnTo>
                <a:close/>
              </a:path>
            </a:pathLst>
          </a:custGeom>
          <a:gradFill>
            <a:gsLst>
              <a:gs pos="0">
                <a:srgbClr val="DBDBDB"/>
              </a:gs>
              <a:gs pos="100000">
                <a:srgbClr val="B7B7B7"/>
              </a:gs>
            </a:gsLst>
            <a:lin ang="5400000" scaled="0"/>
          </a:gradFill>
          <a:ln w="6000" cap="flat">
            <a:solidFill>
              <a:srgbClr val="FFFFFF"/>
            </a:solidFill>
            <a:bevel/>
          </a:ln>
        </p:spPr>
        <p:txBody>
          <a:bodyPr wrap="square" lIns="36000" tIns="0" rIns="36000" bIns="0" rtlCol="0" anchor="ctr"/>
          <a:lstStyle/>
          <a:p>
            <a:pPr algn="ctr">
              <a:spcAft>
                <a:spcPts val="0"/>
              </a:spcAft>
            </a:pPr>
            <a:r>
              <a:rPr lang="en-US" sz="95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Equipo</a:t>
            </a:r>
            <a:r>
              <a:rPr lang="en-US" sz="95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950" b="1" kern="1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Técnico</a:t>
            </a:r>
            <a:r>
              <a:rPr lang="en-US" sz="950" b="1" kern="1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95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de </a:t>
            </a:r>
            <a:r>
              <a:rPr lang="en-US" sz="95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Planeamiento</a:t>
            </a:r>
            <a:r>
              <a:rPr lang="en-US" sz="95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950" b="1" kern="1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Estratégico</a:t>
            </a:r>
            <a:r>
              <a:rPr lang="en-US" sz="950" b="1" kern="1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del Sector Cultura</a:t>
            </a:r>
            <a:endParaRPr lang="es-PE" sz="1050" kern="1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0" name="Forma libre 19"/>
          <p:cNvSpPr/>
          <p:nvPr/>
        </p:nvSpPr>
        <p:spPr>
          <a:xfrm>
            <a:off x="82200" y="94593"/>
            <a:ext cx="6047994" cy="361032"/>
          </a:xfrm>
          <a:custGeom>
            <a:avLst/>
            <a:gdLst>
              <a:gd name="rtl" fmla="*/ 1301640 w 6048000"/>
              <a:gd name="rtr" fmla="*/ 5666724 w 6048000"/>
            </a:gdLst>
            <a:ahLst/>
            <a:cxnLst/>
            <a:rect l="rtl" t="t" r="rtr" b="b"/>
            <a:pathLst>
              <a:path w="6048000" h="324000">
                <a:moveTo>
                  <a:pt x="0" y="0"/>
                </a:moveTo>
                <a:lnTo>
                  <a:pt x="6048000" y="0"/>
                </a:lnTo>
                <a:lnTo>
                  <a:pt x="6048000" y="324000"/>
                </a:lnTo>
                <a:lnTo>
                  <a:pt x="0" y="32400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DBDBDB"/>
              </a:gs>
              <a:gs pos="100000">
                <a:srgbClr val="B7B7B7"/>
              </a:gs>
            </a:gsLst>
            <a:lin ang="5400000" scaled="0"/>
          </a:gradFill>
          <a:ln w="6000" cap="flat">
            <a:solidFill>
              <a:srgbClr val="FFFFFF"/>
            </a:solidFill>
            <a:bevel/>
          </a:ln>
        </p:spPr>
        <p:txBody>
          <a:bodyPr wrap="square" lIns="36000" tIns="0" rIns="36000" bIns="0" rtlCol="0" anchor="ctr"/>
          <a:lstStyle/>
          <a:p>
            <a:pPr algn="ctr">
              <a:spcAft>
                <a:spcPts val="0"/>
              </a:spcAft>
            </a:pPr>
            <a:r>
              <a:rPr lang="en-US" sz="1200" b="1" kern="1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MODELO CONCEPTUAL DEL SECTOR CULTURA</a:t>
            </a:r>
          </a:p>
          <a:p>
            <a:pPr algn="ctr">
              <a:spcAft>
                <a:spcPts val="0"/>
              </a:spcAft>
            </a:pPr>
            <a:r>
              <a:rPr lang="en-US" sz="1400" b="1" kern="1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Version </a:t>
            </a:r>
            <a:r>
              <a:rPr lang="en-US" sz="1400" b="1" kern="100" dirty="0" smtClean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23</a:t>
            </a:r>
            <a:r>
              <a:rPr lang="en-US" sz="1400" b="1" kern="1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.07.2014</a:t>
            </a:r>
            <a:endParaRPr lang="es-PE" b="1" kern="1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1" name="Forma libre 20"/>
          <p:cNvSpPr/>
          <p:nvPr/>
        </p:nvSpPr>
        <p:spPr>
          <a:xfrm>
            <a:off x="376200" y="161625"/>
            <a:ext cx="264000" cy="264000"/>
          </a:xfrm>
          <a:custGeom>
            <a:avLst/>
            <a:gdLst/>
            <a:ahLst/>
            <a:cxnLst/>
            <a:rect l="0" t="0" r="0" b="0"/>
            <a:pathLst>
              <a:path w="264000" h="264000">
                <a:moveTo>
                  <a:pt x="0" y="0"/>
                </a:moveTo>
                <a:lnTo>
                  <a:pt x="264000" y="0"/>
                </a:lnTo>
                <a:lnTo>
                  <a:pt x="264000" y="264000"/>
                </a:lnTo>
                <a:lnTo>
                  <a:pt x="0" y="264000"/>
                </a:lnTo>
                <a:lnTo>
                  <a:pt x="0" y="0"/>
                </a:lnTo>
                <a:close/>
              </a:path>
            </a:pathLst>
          </a:custGeom>
          <a:solidFill>
            <a:srgbClr val="B7B7B7"/>
          </a:solidFill>
          <a:ln w="6000" cap="flat">
            <a:solidFill>
              <a:srgbClr val="FFFFFF"/>
            </a:solidFill>
            <a:bevel/>
          </a:ln>
        </p:spPr>
        <p:txBody>
          <a:bodyPr/>
          <a:lstStyle/>
          <a:p>
            <a:endParaRPr lang="es-PE"/>
          </a:p>
        </p:txBody>
      </p:sp>
      <p:sp>
        <p:nvSpPr>
          <p:cNvPr id="23" name="Terminador 22"/>
          <p:cNvSpPr/>
          <p:nvPr/>
        </p:nvSpPr>
        <p:spPr>
          <a:xfrm>
            <a:off x="535948" y="3969433"/>
            <a:ext cx="947916" cy="438150"/>
          </a:xfrm>
          <a:prstGeom prst="flowChartTerminator">
            <a:avLst/>
          </a:prstGeom>
          <a:solidFill>
            <a:schemeClr val="accent6">
              <a:lumMod val="60000"/>
              <a:lumOff val="40000"/>
            </a:schemeClr>
          </a:solidFill>
          <a:ln w="6000" cap="flat">
            <a:noFill/>
            <a:beve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algn="ctr"/>
            <a:r>
              <a:rPr lang="es-PE" sz="1200" b="1" dirty="0" smtClean="0"/>
              <a:t>Economía Cultural</a:t>
            </a:r>
            <a:endParaRPr lang="es-PE" sz="1200" b="1" dirty="0">
              <a:solidFill>
                <a:schemeClr val="tx1"/>
              </a:solidFill>
            </a:endParaRPr>
          </a:p>
        </p:txBody>
      </p:sp>
      <p:sp>
        <p:nvSpPr>
          <p:cNvPr id="24" name="Terminador 23"/>
          <p:cNvSpPr/>
          <p:nvPr/>
        </p:nvSpPr>
        <p:spPr>
          <a:xfrm>
            <a:off x="376200" y="5202688"/>
            <a:ext cx="1151595" cy="573106"/>
          </a:xfrm>
          <a:prstGeom prst="flowChartTerminator">
            <a:avLst/>
          </a:prstGeom>
          <a:solidFill>
            <a:schemeClr val="accent6">
              <a:lumMod val="60000"/>
              <a:lumOff val="40000"/>
            </a:schemeClr>
          </a:solidFill>
          <a:ln w="6000" cap="flat">
            <a:noFill/>
            <a:beve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algn="ctr"/>
            <a:r>
              <a:rPr lang="es-PE" sz="1200" b="1" dirty="0" smtClean="0"/>
              <a:t>Capital Social y humano</a:t>
            </a:r>
          </a:p>
        </p:txBody>
      </p:sp>
      <p:sp>
        <p:nvSpPr>
          <p:cNvPr id="25" name="Terminador 24"/>
          <p:cNvSpPr/>
          <p:nvPr/>
        </p:nvSpPr>
        <p:spPr>
          <a:xfrm>
            <a:off x="1874678" y="5612394"/>
            <a:ext cx="947916" cy="438150"/>
          </a:xfrm>
          <a:prstGeom prst="flowChartTerminator">
            <a:avLst/>
          </a:prstGeom>
          <a:solidFill>
            <a:schemeClr val="accent6">
              <a:lumMod val="60000"/>
              <a:lumOff val="40000"/>
            </a:schemeClr>
          </a:solidFill>
          <a:ln w="6000" cap="flat">
            <a:noFill/>
            <a:beve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algn="ctr"/>
            <a:r>
              <a:rPr lang="es-PE" sz="1200" b="1" dirty="0" smtClean="0"/>
              <a:t>Bienestar</a:t>
            </a:r>
            <a:endParaRPr lang="es-PE" sz="1200" b="1" dirty="0">
              <a:solidFill>
                <a:schemeClr val="tx1"/>
              </a:solidFill>
            </a:endParaRPr>
          </a:p>
        </p:txBody>
      </p:sp>
      <p:sp>
        <p:nvSpPr>
          <p:cNvPr id="71" name="Curve Connector 1"/>
          <p:cNvSpPr/>
          <p:nvPr/>
        </p:nvSpPr>
        <p:spPr>
          <a:xfrm flipH="1" flipV="1">
            <a:off x="4548012" y="1704645"/>
            <a:ext cx="1094262" cy="1315001"/>
          </a:xfrm>
          <a:custGeom>
            <a:avLst/>
            <a:gdLst>
              <a:gd name="connsiteX0" fmla="*/ 0 w 430634"/>
              <a:gd name="connsiteY0" fmla="*/ 0 h 1660606"/>
              <a:gd name="connsiteX1" fmla="*/ 430634 w 430634"/>
              <a:gd name="connsiteY1" fmla="*/ 1660606 h 1660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0" t="0" r="0" b="0"/>
            <a:pathLst>
              <a:path w="430634" h="1660606" fill="none">
                <a:moveTo>
                  <a:pt x="0" y="0"/>
                </a:moveTo>
                <a:cubicBezTo>
                  <a:pt x="322976" y="0"/>
                  <a:pt x="107659" y="1660606"/>
                  <a:pt x="430634" y="1660606"/>
                </a:cubicBezTo>
              </a:path>
            </a:pathLst>
          </a:custGeom>
          <a:solidFill>
            <a:srgbClr val="C000FF"/>
          </a:solidFill>
          <a:ln w="36000" cap="rnd">
            <a:solidFill>
              <a:srgbClr val="FFC000"/>
            </a:solidFill>
            <a:bevel/>
          </a:ln>
          <a:effectLst>
            <a:outerShdw blurRad="60000" dist="24000" dir="5400000" algn="tl">
              <a:srgbClr val="000000">
                <a:alpha val="60000"/>
              </a:srgbClr>
            </a:outerShdw>
          </a:effectLst>
        </p:spPr>
        <p:txBody>
          <a:bodyPr/>
          <a:lstStyle/>
          <a:p>
            <a:endParaRPr lang="es-PE"/>
          </a:p>
        </p:txBody>
      </p:sp>
      <p:sp>
        <p:nvSpPr>
          <p:cNvPr id="72" name="Curve Connector 1"/>
          <p:cNvSpPr/>
          <p:nvPr/>
        </p:nvSpPr>
        <p:spPr>
          <a:xfrm flipV="1">
            <a:off x="3770510" y="3624773"/>
            <a:ext cx="1053123" cy="1127471"/>
          </a:xfrm>
          <a:custGeom>
            <a:avLst/>
            <a:gdLst>
              <a:gd name="connsiteX0" fmla="*/ 0 w 1577322"/>
              <a:gd name="connsiteY0" fmla="*/ 0 h 779392"/>
              <a:gd name="connsiteX1" fmla="*/ 1577322 w 1577322"/>
              <a:gd name="connsiteY1" fmla="*/ 779392 h 7793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0" t="0" r="0" b="0"/>
            <a:pathLst>
              <a:path w="1577322" h="779392" fill="none">
                <a:moveTo>
                  <a:pt x="0" y="0"/>
                </a:moveTo>
                <a:cubicBezTo>
                  <a:pt x="1182992" y="0"/>
                  <a:pt x="394331" y="779392"/>
                  <a:pt x="1577322" y="779392"/>
                </a:cubicBezTo>
              </a:path>
            </a:pathLst>
          </a:custGeom>
          <a:solidFill>
            <a:srgbClr val="C000FF"/>
          </a:solidFill>
          <a:ln w="36000" cap="rnd">
            <a:solidFill>
              <a:srgbClr val="80FF57"/>
            </a:solidFill>
            <a:bevel/>
          </a:ln>
          <a:effectLst>
            <a:outerShdw blurRad="60000" dist="24000" dir="5400000" algn="tl">
              <a:srgbClr val="000000">
                <a:alpha val="60000"/>
              </a:srgbClr>
            </a:outerShdw>
          </a:effectLst>
        </p:spPr>
        <p:txBody>
          <a:bodyPr/>
          <a:lstStyle/>
          <a:p>
            <a:endParaRPr lang="es-PE"/>
          </a:p>
        </p:txBody>
      </p:sp>
      <p:sp>
        <p:nvSpPr>
          <p:cNvPr id="73" name="Curve Connector 2"/>
          <p:cNvSpPr/>
          <p:nvPr/>
        </p:nvSpPr>
        <p:spPr>
          <a:xfrm flipH="1" flipV="1">
            <a:off x="6766054" y="3715375"/>
            <a:ext cx="1156622" cy="1073404"/>
          </a:xfrm>
          <a:custGeom>
            <a:avLst/>
            <a:gdLst>
              <a:gd name="connsiteX0" fmla="*/ 0 w 397661"/>
              <a:gd name="connsiteY0" fmla="*/ 0 h 1612998"/>
              <a:gd name="connsiteX1" fmla="*/ 397661 w 397661"/>
              <a:gd name="connsiteY1" fmla="*/ 1612998 h 161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0" t="0" r="0" b="0"/>
            <a:pathLst>
              <a:path w="397661" h="1612998" fill="none">
                <a:moveTo>
                  <a:pt x="0" y="0"/>
                </a:moveTo>
                <a:cubicBezTo>
                  <a:pt x="298246" y="0"/>
                  <a:pt x="99415" y="1612998"/>
                  <a:pt x="397661" y="1612998"/>
                </a:cubicBezTo>
              </a:path>
            </a:pathLst>
          </a:custGeom>
          <a:solidFill>
            <a:srgbClr val="51AEC7"/>
          </a:solidFill>
          <a:ln w="36000" cap="rnd">
            <a:solidFill>
              <a:srgbClr val="2D798E"/>
            </a:solidFill>
            <a:bevel/>
          </a:ln>
          <a:effectLst>
            <a:outerShdw blurRad="60000" dist="24000" dir="5400000" algn="tl">
              <a:srgbClr val="000000">
                <a:alpha val="60000"/>
              </a:srgbClr>
            </a:outerShdw>
          </a:effectLst>
        </p:spPr>
        <p:txBody>
          <a:bodyPr/>
          <a:lstStyle/>
          <a:p>
            <a:endParaRPr lang="es-PE"/>
          </a:p>
        </p:txBody>
      </p:sp>
      <p:sp>
        <p:nvSpPr>
          <p:cNvPr id="18" name="Terminador 17"/>
          <p:cNvSpPr/>
          <p:nvPr/>
        </p:nvSpPr>
        <p:spPr>
          <a:xfrm>
            <a:off x="7048204" y="4723372"/>
            <a:ext cx="2369734" cy="530120"/>
          </a:xfrm>
          <a:prstGeom prst="flowChartTerminator">
            <a:avLst/>
          </a:prstGeom>
          <a:solidFill>
            <a:srgbClr val="33CCCC"/>
          </a:solidFill>
          <a:ln w="6000" cap="flat">
            <a:noFill/>
            <a:beve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algn="ctr"/>
            <a:r>
              <a:rPr lang="es-P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CIUDADANIA INTERCULTURAL</a:t>
            </a:r>
            <a:endParaRPr lang="es-PE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5" name="Terminador 74"/>
          <p:cNvSpPr/>
          <p:nvPr/>
        </p:nvSpPr>
        <p:spPr>
          <a:xfrm>
            <a:off x="829107" y="711718"/>
            <a:ext cx="1528540" cy="438150"/>
          </a:xfrm>
          <a:prstGeom prst="flowChartTerminator">
            <a:avLst/>
          </a:prstGeom>
          <a:solidFill>
            <a:srgbClr val="FFCC66"/>
          </a:solidFill>
          <a:ln w="6000" cap="flat">
            <a:solidFill>
              <a:srgbClr val="FFCC00"/>
            </a:solidFill>
            <a:beve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algn="ctr"/>
            <a:r>
              <a:rPr lang="es-PE" sz="1200" b="1" dirty="0" smtClean="0"/>
              <a:t>Inversión en cultura</a:t>
            </a:r>
            <a:endParaRPr lang="es-PE" sz="1200" b="1" dirty="0"/>
          </a:p>
        </p:txBody>
      </p:sp>
      <p:sp>
        <p:nvSpPr>
          <p:cNvPr id="76" name="Terminador 75"/>
          <p:cNvSpPr/>
          <p:nvPr/>
        </p:nvSpPr>
        <p:spPr>
          <a:xfrm>
            <a:off x="1310618" y="2397895"/>
            <a:ext cx="2578477" cy="438150"/>
          </a:xfrm>
          <a:prstGeom prst="flowChartTerminator">
            <a:avLst/>
          </a:prstGeom>
          <a:solidFill>
            <a:srgbClr val="FFCC66"/>
          </a:solidFill>
          <a:ln w="6000" cap="flat">
            <a:solidFill>
              <a:srgbClr val="FFCC00"/>
            </a:solidFill>
            <a:beve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algn="ctr"/>
            <a:r>
              <a:rPr lang="es-PE" sz="1200" b="1" dirty="0" smtClean="0"/>
              <a:t>Cooperación y gestión interinstitucional e intersectorial</a:t>
            </a:r>
            <a:endParaRPr lang="es-PE" sz="1200" b="1" dirty="0"/>
          </a:p>
        </p:txBody>
      </p:sp>
      <p:sp>
        <p:nvSpPr>
          <p:cNvPr id="77" name="Terminador 76"/>
          <p:cNvSpPr/>
          <p:nvPr/>
        </p:nvSpPr>
        <p:spPr>
          <a:xfrm>
            <a:off x="3432504" y="502241"/>
            <a:ext cx="2152941" cy="570019"/>
          </a:xfrm>
          <a:prstGeom prst="flowChartTerminator">
            <a:avLst/>
          </a:prstGeom>
          <a:solidFill>
            <a:srgbClr val="FFCC66"/>
          </a:solidFill>
          <a:ln w="6000" cap="flat">
            <a:solidFill>
              <a:srgbClr val="FFCC00"/>
            </a:solidFill>
            <a:beve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algn="ctr"/>
            <a:r>
              <a:rPr lang="es-PE" sz="1200" b="1" dirty="0" smtClean="0"/>
              <a:t>Política cultural</a:t>
            </a:r>
            <a:endParaRPr lang="es-PE" sz="1200" b="1" dirty="0"/>
          </a:p>
        </p:txBody>
      </p:sp>
      <p:sp>
        <p:nvSpPr>
          <p:cNvPr id="78" name="Terminador 77"/>
          <p:cNvSpPr/>
          <p:nvPr/>
        </p:nvSpPr>
        <p:spPr>
          <a:xfrm>
            <a:off x="740807" y="1704646"/>
            <a:ext cx="1085203" cy="438150"/>
          </a:xfrm>
          <a:prstGeom prst="flowChartTerminator">
            <a:avLst/>
          </a:prstGeom>
          <a:solidFill>
            <a:srgbClr val="FFCC66"/>
          </a:solidFill>
          <a:ln w="6000" cap="flat">
            <a:solidFill>
              <a:srgbClr val="FFCC00"/>
            </a:solidFill>
            <a:beve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algn="ctr"/>
            <a:r>
              <a:rPr lang="es-PE" sz="1200" b="1" dirty="0" smtClean="0"/>
              <a:t>Gobernanza</a:t>
            </a:r>
            <a:endParaRPr lang="es-PE" sz="1200" b="1" dirty="0"/>
          </a:p>
        </p:txBody>
      </p:sp>
      <p:sp>
        <p:nvSpPr>
          <p:cNvPr id="79" name="Terminador 78"/>
          <p:cNvSpPr/>
          <p:nvPr/>
        </p:nvSpPr>
        <p:spPr>
          <a:xfrm>
            <a:off x="7786073" y="3452086"/>
            <a:ext cx="3191294" cy="530120"/>
          </a:xfrm>
          <a:prstGeom prst="flowChartTerminator">
            <a:avLst/>
          </a:prstGeom>
          <a:solidFill>
            <a:srgbClr val="7CE0DE"/>
          </a:solidFill>
          <a:ln w="6000" cap="flat">
            <a:noFill/>
            <a:beve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algn="ctr"/>
            <a:r>
              <a:rPr lang="es-PE" sz="1200" b="1" dirty="0" smtClean="0">
                <a:solidFill>
                  <a:schemeClr val="tx1"/>
                </a:solidFill>
              </a:rPr>
              <a:t>Reconocimiento, visibilización, valoración de la diversidad y patrimonio cultural</a:t>
            </a:r>
            <a:endParaRPr lang="es-PE" sz="1200" b="1" dirty="0">
              <a:solidFill>
                <a:schemeClr val="tx1"/>
              </a:solidFill>
            </a:endParaRPr>
          </a:p>
        </p:txBody>
      </p:sp>
      <p:sp>
        <p:nvSpPr>
          <p:cNvPr id="85" name="Terminador 84"/>
          <p:cNvSpPr/>
          <p:nvPr/>
        </p:nvSpPr>
        <p:spPr>
          <a:xfrm>
            <a:off x="6820068" y="5859316"/>
            <a:ext cx="2036757" cy="520436"/>
          </a:xfrm>
          <a:prstGeom prst="flowChartTerminator">
            <a:avLst/>
          </a:prstGeom>
          <a:solidFill>
            <a:srgbClr val="7CE0DE"/>
          </a:solidFill>
          <a:ln w="6000" cap="flat">
            <a:noFill/>
            <a:beve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algn="ctr"/>
            <a:r>
              <a:rPr lang="es-PE" sz="1200" b="1" dirty="0" smtClean="0">
                <a:solidFill>
                  <a:schemeClr val="tx1"/>
                </a:solidFill>
              </a:rPr>
              <a:t>Derechos Colectivos de la Población Indígena</a:t>
            </a:r>
            <a:endParaRPr lang="es-PE" sz="1200" b="1" dirty="0">
              <a:solidFill>
                <a:schemeClr val="tx1"/>
              </a:solidFill>
            </a:endParaRPr>
          </a:p>
        </p:txBody>
      </p:sp>
      <p:sp>
        <p:nvSpPr>
          <p:cNvPr id="87" name="Terminador 86"/>
          <p:cNvSpPr/>
          <p:nvPr/>
        </p:nvSpPr>
        <p:spPr>
          <a:xfrm>
            <a:off x="5319256" y="5360886"/>
            <a:ext cx="1621875" cy="522302"/>
          </a:xfrm>
          <a:prstGeom prst="flowChartTerminator">
            <a:avLst/>
          </a:prstGeom>
          <a:solidFill>
            <a:srgbClr val="7CE0DE"/>
          </a:solidFill>
          <a:ln w="6000" cap="flat">
            <a:noFill/>
            <a:beve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algn="ctr"/>
            <a:r>
              <a:rPr lang="es-PE" sz="1200" b="1" dirty="0" smtClean="0">
                <a:solidFill>
                  <a:schemeClr val="tx1"/>
                </a:solidFill>
              </a:rPr>
              <a:t>Eliminación de la Discriminación</a:t>
            </a:r>
            <a:endParaRPr lang="es-PE" sz="1200" b="1" dirty="0">
              <a:solidFill>
                <a:schemeClr val="tx1"/>
              </a:solidFill>
            </a:endParaRPr>
          </a:p>
        </p:txBody>
      </p:sp>
      <p:sp>
        <p:nvSpPr>
          <p:cNvPr id="88" name="Terminador 87"/>
          <p:cNvSpPr/>
          <p:nvPr/>
        </p:nvSpPr>
        <p:spPr>
          <a:xfrm>
            <a:off x="8981319" y="5622037"/>
            <a:ext cx="2345931" cy="530120"/>
          </a:xfrm>
          <a:prstGeom prst="flowChartTerminator">
            <a:avLst/>
          </a:prstGeom>
          <a:solidFill>
            <a:srgbClr val="7CE0DE"/>
          </a:solidFill>
          <a:ln w="6000" cap="flat">
            <a:noFill/>
            <a:beve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algn="ctr"/>
            <a:r>
              <a:rPr lang="es-PE" sz="1200" b="1" dirty="0" smtClean="0">
                <a:solidFill>
                  <a:schemeClr val="tx1"/>
                </a:solidFill>
              </a:rPr>
              <a:t>Ejercicio de los deberes y derechos culturales</a:t>
            </a:r>
            <a:endParaRPr lang="es-PE" sz="1200" b="1" dirty="0">
              <a:solidFill>
                <a:schemeClr val="tx1"/>
              </a:solidFill>
            </a:endParaRPr>
          </a:p>
        </p:txBody>
      </p:sp>
      <p:sp>
        <p:nvSpPr>
          <p:cNvPr id="89" name="Terminador 88"/>
          <p:cNvSpPr/>
          <p:nvPr/>
        </p:nvSpPr>
        <p:spPr>
          <a:xfrm>
            <a:off x="10145052" y="4880257"/>
            <a:ext cx="1733401" cy="530120"/>
          </a:xfrm>
          <a:prstGeom prst="flowChartTerminator">
            <a:avLst/>
          </a:prstGeom>
          <a:solidFill>
            <a:srgbClr val="7CE0DE"/>
          </a:solidFill>
          <a:ln w="6000" cap="flat">
            <a:noFill/>
            <a:beve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algn="ctr"/>
            <a:r>
              <a:rPr lang="es-PE" sz="1200" b="1" dirty="0" smtClean="0">
                <a:solidFill>
                  <a:schemeClr val="tx1"/>
                </a:solidFill>
              </a:rPr>
              <a:t>Diálogo Intercultural</a:t>
            </a:r>
            <a:endParaRPr lang="es-PE" sz="1200" b="1" dirty="0">
              <a:solidFill>
                <a:schemeClr val="tx1"/>
              </a:solidFill>
            </a:endParaRPr>
          </a:p>
        </p:txBody>
      </p:sp>
      <p:sp>
        <p:nvSpPr>
          <p:cNvPr id="90" name="Terminador 89"/>
          <p:cNvSpPr/>
          <p:nvPr/>
        </p:nvSpPr>
        <p:spPr>
          <a:xfrm>
            <a:off x="9798815" y="4150405"/>
            <a:ext cx="1733401" cy="530120"/>
          </a:xfrm>
          <a:prstGeom prst="flowChartTerminator">
            <a:avLst/>
          </a:prstGeom>
          <a:solidFill>
            <a:srgbClr val="7CE0DE"/>
          </a:solidFill>
          <a:ln w="6000" cap="flat">
            <a:noFill/>
            <a:beve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algn="ctr"/>
            <a:r>
              <a:rPr lang="es-PE" sz="1200" b="1" dirty="0" smtClean="0">
                <a:solidFill>
                  <a:schemeClr val="tx1"/>
                </a:solidFill>
              </a:rPr>
              <a:t>Memoria e Identidad</a:t>
            </a:r>
            <a:endParaRPr lang="es-PE" sz="1200" b="1" dirty="0">
              <a:solidFill>
                <a:schemeClr val="tx1"/>
              </a:solidFill>
            </a:endParaRPr>
          </a:p>
        </p:txBody>
      </p:sp>
      <p:sp>
        <p:nvSpPr>
          <p:cNvPr id="15" name="Terminador 14"/>
          <p:cNvSpPr/>
          <p:nvPr/>
        </p:nvSpPr>
        <p:spPr>
          <a:xfrm>
            <a:off x="1817706" y="4407583"/>
            <a:ext cx="2009776" cy="580053"/>
          </a:xfrm>
          <a:prstGeom prst="flowChartTerminator">
            <a:avLst/>
          </a:prstGeom>
          <a:solidFill>
            <a:schemeClr val="accent6">
              <a:lumMod val="60000"/>
              <a:lumOff val="40000"/>
            </a:schemeClr>
          </a:solidFill>
          <a:ln w="6000" cap="flat">
            <a:noFill/>
            <a:beve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algn="ctr"/>
            <a:r>
              <a:rPr lang="es-PE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DESARROLLO</a:t>
            </a:r>
          </a:p>
        </p:txBody>
      </p:sp>
      <p:sp>
        <p:nvSpPr>
          <p:cNvPr id="16" name="Terminador 15"/>
          <p:cNvSpPr/>
          <p:nvPr/>
        </p:nvSpPr>
        <p:spPr>
          <a:xfrm>
            <a:off x="2443493" y="1484853"/>
            <a:ext cx="2380139" cy="504453"/>
          </a:xfrm>
          <a:prstGeom prst="flowChartTerminator">
            <a:avLst/>
          </a:prstGeom>
          <a:solidFill>
            <a:srgbClr val="FFCC66"/>
          </a:solidFill>
          <a:ln w="6000" cap="flat">
            <a:solidFill>
              <a:srgbClr val="FFCC00"/>
            </a:solidFill>
            <a:beve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algn="ctr"/>
            <a:r>
              <a:rPr lang="es-P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INSTITUCIONALIDAD</a:t>
            </a:r>
            <a:endParaRPr lang="es-PE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7" name="Terminador 96"/>
          <p:cNvSpPr/>
          <p:nvPr/>
        </p:nvSpPr>
        <p:spPr>
          <a:xfrm>
            <a:off x="6502117" y="754396"/>
            <a:ext cx="1084175" cy="463840"/>
          </a:xfrm>
          <a:prstGeom prst="flowChartTerminator">
            <a:avLst/>
          </a:prstGeom>
          <a:solidFill>
            <a:srgbClr val="CCCCFF"/>
          </a:solidFill>
          <a:ln w="6000" cap="flat">
            <a:noFill/>
            <a:beve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algn="ctr"/>
            <a:r>
              <a:rPr lang="es-PE" sz="1200" b="1" dirty="0" smtClean="0">
                <a:solidFill>
                  <a:schemeClr val="tx1"/>
                </a:solidFill>
              </a:rPr>
              <a:t>Creación </a:t>
            </a:r>
            <a:endParaRPr lang="es-PE" sz="1200" b="1" dirty="0">
              <a:solidFill>
                <a:schemeClr val="tx1"/>
              </a:solidFill>
            </a:endParaRPr>
          </a:p>
        </p:txBody>
      </p:sp>
      <p:sp>
        <p:nvSpPr>
          <p:cNvPr id="98" name="Terminador 97"/>
          <p:cNvSpPr/>
          <p:nvPr/>
        </p:nvSpPr>
        <p:spPr>
          <a:xfrm>
            <a:off x="8235703" y="628311"/>
            <a:ext cx="1189793" cy="463840"/>
          </a:xfrm>
          <a:prstGeom prst="flowChartTerminator">
            <a:avLst/>
          </a:prstGeom>
          <a:solidFill>
            <a:srgbClr val="CCCCFF"/>
          </a:solidFill>
          <a:ln w="6000" cap="flat">
            <a:noFill/>
            <a:beve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algn="ctr"/>
            <a:r>
              <a:rPr lang="es-PE" sz="1200" b="1" dirty="0" smtClean="0">
                <a:solidFill>
                  <a:schemeClr val="tx1"/>
                </a:solidFill>
              </a:rPr>
              <a:t>Investigación</a:t>
            </a:r>
            <a:endParaRPr lang="es-PE" sz="1200" b="1" dirty="0">
              <a:solidFill>
                <a:schemeClr val="tx1"/>
              </a:solidFill>
            </a:endParaRPr>
          </a:p>
        </p:txBody>
      </p:sp>
      <p:sp>
        <p:nvSpPr>
          <p:cNvPr id="100" name="Terminador 99"/>
          <p:cNvSpPr/>
          <p:nvPr/>
        </p:nvSpPr>
        <p:spPr>
          <a:xfrm>
            <a:off x="9893191" y="819832"/>
            <a:ext cx="1300325" cy="463840"/>
          </a:xfrm>
          <a:prstGeom prst="flowChartTerminator">
            <a:avLst/>
          </a:prstGeom>
          <a:solidFill>
            <a:srgbClr val="CCCCFF"/>
          </a:solidFill>
          <a:ln w="6000" cap="flat">
            <a:noFill/>
            <a:beve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algn="ctr"/>
            <a:r>
              <a:rPr lang="es-PE" sz="1200" b="1" dirty="0" smtClean="0">
                <a:solidFill>
                  <a:schemeClr val="tx1"/>
                </a:solidFill>
              </a:rPr>
              <a:t>Conservación</a:t>
            </a:r>
            <a:endParaRPr lang="es-PE" sz="1200" b="1" dirty="0">
              <a:solidFill>
                <a:schemeClr val="tx1"/>
              </a:solidFill>
            </a:endParaRPr>
          </a:p>
        </p:txBody>
      </p:sp>
      <p:sp>
        <p:nvSpPr>
          <p:cNvPr id="101" name="Terminador 100"/>
          <p:cNvSpPr/>
          <p:nvPr/>
        </p:nvSpPr>
        <p:spPr>
          <a:xfrm>
            <a:off x="10767718" y="1985962"/>
            <a:ext cx="1212584" cy="463840"/>
          </a:xfrm>
          <a:prstGeom prst="flowChartTerminator">
            <a:avLst/>
          </a:prstGeom>
          <a:solidFill>
            <a:srgbClr val="CCCCFF"/>
          </a:solidFill>
          <a:ln w="6000" cap="flat">
            <a:noFill/>
            <a:beve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algn="ctr"/>
            <a:r>
              <a:rPr lang="es-PE" sz="1200" b="1" dirty="0" smtClean="0">
                <a:solidFill>
                  <a:schemeClr val="tx1"/>
                </a:solidFill>
              </a:rPr>
              <a:t>Comunicación</a:t>
            </a:r>
            <a:endParaRPr lang="es-PE" sz="1200" b="1" dirty="0">
              <a:solidFill>
                <a:schemeClr val="tx1"/>
              </a:solidFill>
            </a:endParaRPr>
          </a:p>
        </p:txBody>
      </p:sp>
      <p:cxnSp>
        <p:nvCxnSpPr>
          <p:cNvPr id="106" name="Conector recto de flecha 105"/>
          <p:cNvCxnSpPr/>
          <p:nvPr/>
        </p:nvCxnSpPr>
        <p:spPr>
          <a:xfrm>
            <a:off x="1482978" y="4294761"/>
            <a:ext cx="321443" cy="22564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Conector recto de flecha 107"/>
          <p:cNvCxnSpPr/>
          <p:nvPr/>
        </p:nvCxnSpPr>
        <p:spPr>
          <a:xfrm flipV="1">
            <a:off x="1531338" y="5066487"/>
            <a:ext cx="343340" cy="26786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ector recto de flecha 111"/>
          <p:cNvCxnSpPr/>
          <p:nvPr/>
        </p:nvCxnSpPr>
        <p:spPr>
          <a:xfrm flipV="1">
            <a:off x="2413208" y="5169677"/>
            <a:ext cx="70062" cy="40755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Conector recto de flecha 115"/>
          <p:cNvCxnSpPr/>
          <p:nvPr/>
        </p:nvCxnSpPr>
        <p:spPr>
          <a:xfrm flipV="1">
            <a:off x="7895494" y="5381686"/>
            <a:ext cx="70062" cy="40755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Conector recto de flecha 120"/>
          <p:cNvCxnSpPr/>
          <p:nvPr/>
        </p:nvCxnSpPr>
        <p:spPr>
          <a:xfrm flipV="1">
            <a:off x="6946880" y="5253493"/>
            <a:ext cx="305623" cy="17499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Conector recto de flecha 122"/>
          <p:cNvCxnSpPr/>
          <p:nvPr/>
        </p:nvCxnSpPr>
        <p:spPr>
          <a:xfrm flipH="1">
            <a:off x="8729680" y="3982206"/>
            <a:ext cx="251639" cy="54717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Conector recto de flecha 125"/>
          <p:cNvCxnSpPr/>
          <p:nvPr/>
        </p:nvCxnSpPr>
        <p:spPr>
          <a:xfrm flipH="1">
            <a:off x="9333779" y="4463898"/>
            <a:ext cx="450467" cy="26617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Conector recto de flecha 127"/>
          <p:cNvCxnSpPr/>
          <p:nvPr/>
        </p:nvCxnSpPr>
        <p:spPr>
          <a:xfrm flipH="1" flipV="1">
            <a:off x="9569971" y="5001773"/>
            <a:ext cx="575081" cy="6471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Conector recto de flecha 130"/>
          <p:cNvCxnSpPr/>
          <p:nvPr/>
        </p:nvCxnSpPr>
        <p:spPr>
          <a:xfrm flipH="1" flipV="1">
            <a:off x="9398946" y="5268731"/>
            <a:ext cx="384961" cy="3195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Conector recto de flecha 134"/>
          <p:cNvCxnSpPr/>
          <p:nvPr/>
        </p:nvCxnSpPr>
        <p:spPr>
          <a:xfrm flipH="1">
            <a:off x="9434007" y="432295"/>
            <a:ext cx="314835" cy="33059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Conector recto de flecha 136"/>
          <p:cNvCxnSpPr/>
          <p:nvPr/>
        </p:nvCxnSpPr>
        <p:spPr>
          <a:xfrm flipH="1" flipV="1">
            <a:off x="10249966" y="1969190"/>
            <a:ext cx="475764" cy="15714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Conector recto de flecha 139"/>
          <p:cNvCxnSpPr/>
          <p:nvPr/>
        </p:nvCxnSpPr>
        <p:spPr>
          <a:xfrm flipH="1">
            <a:off x="8475264" y="1123163"/>
            <a:ext cx="151526" cy="47696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Conector recto de flecha 141"/>
          <p:cNvCxnSpPr/>
          <p:nvPr/>
        </p:nvCxnSpPr>
        <p:spPr>
          <a:xfrm>
            <a:off x="7164116" y="1248015"/>
            <a:ext cx="282025" cy="36552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Curve Connector 2"/>
          <p:cNvSpPr/>
          <p:nvPr/>
        </p:nvSpPr>
        <p:spPr>
          <a:xfrm flipV="1">
            <a:off x="7319369" y="2171495"/>
            <a:ext cx="979398" cy="1049202"/>
          </a:xfrm>
          <a:custGeom>
            <a:avLst/>
            <a:gdLst>
              <a:gd name="connsiteX0" fmla="*/ 0 w 354344"/>
              <a:gd name="connsiteY0" fmla="*/ 0 h 873752"/>
              <a:gd name="connsiteX1" fmla="*/ 354344 w 354344"/>
              <a:gd name="connsiteY1" fmla="*/ 873752 h 8737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0" t="0" r="0" b="0"/>
            <a:pathLst>
              <a:path w="354344" h="873752" fill="none">
                <a:moveTo>
                  <a:pt x="0" y="0"/>
                </a:moveTo>
                <a:cubicBezTo>
                  <a:pt x="265758" y="0"/>
                  <a:pt x="88586" y="873752"/>
                  <a:pt x="354344" y="873752"/>
                </a:cubicBezTo>
              </a:path>
            </a:pathLst>
          </a:custGeom>
          <a:solidFill>
            <a:srgbClr val="C0009D"/>
          </a:solidFill>
          <a:ln w="36000" cap="rnd">
            <a:solidFill>
              <a:srgbClr val="CCCCFF"/>
            </a:solidFill>
            <a:bevel/>
          </a:ln>
          <a:effectLst>
            <a:outerShdw blurRad="60000" dist="24000" dir="5400000" algn="tl">
              <a:srgbClr val="000000">
                <a:alpha val="60000"/>
              </a:srgbClr>
            </a:outerShdw>
          </a:effectLst>
        </p:spPr>
        <p:txBody>
          <a:bodyPr/>
          <a:lstStyle/>
          <a:p>
            <a:endParaRPr lang="es-PE"/>
          </a:p>
        </p:txBody>
      </p:sp>
      <p:sp>
        <p:nvSpPr>
          <p:cNvPr id="17" name="Terminador 16"/>
          <p:cNvSpPr/>
          <p:nvPr/>
        </p:nvSpPr>
        <p:spPr>
          <a:xfrm>
            <a:off x="7016533" y="1640799"/>
            <a:ext cx="3220515" cy="571901"/>
          </a:xfrm>
          <a:prstGeom prst="flowChartTerminator">
            <a:avLst/>
          </a:prstGeom>
          <a:solidFill>
            <a:srgbClr val="CCCCFF"/>
          </a:solidFill>
          <a:ln w="6000" cap="flat">
            <a:noFill/>
            <a:beve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algn="ctr"/>
            <a:r>
              <a:rPr lang="es-P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PRODUCCION Y GESTION DEL CONOCIMIENTO</a:t>
            </a:r>
            <a:endParaRPr lang="es-PE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2" name="Grupo 11"/>
          <p:cNvGrpSpPr/>
          <p:nvPr/>
        </p:nvGrpSpPr>
        <p:grpSpPr>
          <a:xfrm>
            <a:off x="4714392" y="2969414"/>
            <a:ext cx="2604977" cy="1012791"/>
            <a:chOff x="3828595" y="3205900"/>
            <a:chExt cx="2600349" cy="727925"/>
          </a:xfrm>
        </p:grpSpPr>
        <p:sp>
          <p:nvSpPr>
            <p:cNvPr id="11" name="Rounded rectangle"/>
            <p:cNvSpPr/>
            <p:nvPr/>
          </p:nvSpPr>
          <p:spPr>
            <a:xfrm>
              <a:off x="3828595" y="3548247"/>
              <a:ext cx="2600349" cy="385578"/>
            </a:xfrm>
            <a:custGeom>
              <a:avLst/>
              <a:gdLst>
                <a:gd name="connsiteX0" fmla="*/ 1300176 w 2600352"/>
                <a:gd name="connsiteY0" fmla="*/ 300000 h 300000"/>
                <a:gd name="connsiteX1" fmla="*/ 1300176 w 2600352"/>
                <a:gd name="connsiteY1" fmla="*/ 0 h 300000"/>
                <a:gd name="connsiteX2" fmla="*/ 2600352 w 2600352"/>
                <a:gd name="connsiteY2" fmla="*/ 150000 h 300000"/>
                <a:gd name="connsiteX3" fmla="*/ 0 w 2600352"/>
                <a:gd name="connsiteY3" fmla="*/ 150000 h 300000"/>
                <a:gd name="connsiteX4" fmla="*/ 1300176 w 2600352"/>
                <a:gd name="connsiteY4" fmla="*/ 150000 h 300000"/>
                <a:gd name="connsiteX5" fmla="*/ 625320 w 2600352"/>
                <a:gd name="connsiteY5" fmla="*/ -1250 h 300000"/>
                <a:gd name="connsiteX6" fmla="*/ 1931688 w 2600352"/>
                <a:gd name="connsiteY6" fmla="*/ -1250 h 300000"/>
                <a:gd name="connsiteX7" fmla="*/ 2600352 w 2600352"/>
                <a:gd name="connsiteY7" fmla="*/ 71250 h 300000"/>
                <a:gd name="connsiteX8" fmla="*/ 2594160 w 2600352"/>
                <a:gd name="connsiteY8" fmla="*/ 223750 h 300000"/>
                <a:gd name="connsiteX9" fmla="*/ 1975032 w 2600352"/>
                <a:gd name="connsiteY9" fmla="*/ 298750 h 300000"/>
                <a:gd name="connsiteX10" fmla="*/ 656280 w 2600352"/>
                <a:gd name="connsiteY10" fmla="*/ 300000 h 300000"/>
                <a:gd name="connsiteX11" fmla="*/ -6192 w 2600352"/>
                <a:gd name="connsiteY11" fmla="*/ 216250 h 300000"/>
                <a:gd name="connsiteX12" fmla="*/ -6192 w 2600352"/>
                <a:gd name="connsiteY12" fmla="*/ 73750 h 3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600352" h="300000">
                  <a:moveTo>
                    <a:pt x="2528352" y="300000"/>
                  </a:moveTo>
                  <a:cubicBezTo>
                    <a:pt x="2568120" y="300000"/>
                    <a:pt x="2600352" y="267766"/>
                    <a:pt x="2600352" y="228000"/>
                  </a:cubicBezTo>
                  <a:lnTo>
                    <a:pt x="2600352" y="72000"/>
                  </a:lnTo>
                  <a:cubicBezTo>
                    <a:pt x="2600352" y="32234"/>
                    <a:pt x="2568120" y="0"/>
                    <a:pt x="2528352" y="0"/>
                  </a:cubicBezTo>
                  <a:lnTo>
                    <a:pt x="72000" y="0"/>
                  </a:lnTo>
                  <a:cubicBezTo>
                    <a:pt x="32234" y="0"/>
                    <a:pt x="0" y="32234"/>
                    <a:pt x="0" y="72000"/>
                  </a:cubicBezTo>
                  <a:lnTo>
                    <a:pt x="0" y="228000"/>
                  </a:lnTo>
                  <a:cubicBezTo>
                    <a:pt x="0" y="267766"/>
                    <a:pt x="32234" y="300000"/>
                    <a:pt x="72000" y="300000"/>
                  </a:cubicBezTo>
                  <a:lnTo>
                    <a:pt x="2528352" y="30000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30000" cap="flat">
              <a:solidFill>
                <a:srgbClr val="000000"/>
              </a:solidFill>
              <a:bevel/>
            </a:ln>
          </p:spPr>
          <p:txBody>
            <a:bodyPr wrap="square" lIns="36000" tIns="0" rIns="36000" bIns="0" rtlCol="0" anchor="b"/>
            <a:lstStyle/>
            <a:p>
              <a:pPr algn="ctr">
                <a:spcAft>
                  <a:spcPts val="0"/>
                </a:spcAft>
              </a:pPr>
              <a:r>
                <a:rPr lang="en-US" sz="1100" b="1" kern="100" dirty="0" smtClean="0">
                  <a:solidFill>
                    <a:srgbClr val="FFFFFF"/>
                  </a:solidFill>
                  <a:effectLst/>
                  <a:latin typeface="Arial" panose="020B060402020202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  <a:t>“</a:t>
              </a:r>
              <a:r>
                <a:rPr lang="en-US" sz="1100" b="1" kern="100" dirty="0" err="1" smtClean="0">
                  <a:solidFill>
                    <a:srgbClr val="FFFFFF"/>
                  </a:solidFill>
                  <a:effectLst/>
                  <a:latin typeface="Arial" panose="020B060402020202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  <a:t>Gestión</a:t>
              </a:r>
              <a:r>
                <a:rPr lang="en-US" sz="1100" b="1" kern="100" dirty="0" smtClean="0">
                  <a:solidFill>
                    <a:srgbClr val="FFFFFF"/>
                  </a:solidFill>
                  <a:effectLst/>
                  <a:latin typeface="Arial" panose="020B060402020202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  <a:t> de la </a:t>
              </a:r>
              <a:r>
                <a:rPr lang="en-US" sz="1100" b="1" kern="100" dirty="0" err="1" smtClean="0">
                  <a:solidFill>
                    <a:srgbClr val="FFFFFF"/>
                  </a:solidFill>
                  <a:effectLst/>
                  <a:latin typeface="Arial" panose="020B060402020202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  <a:t>Diversidad</a:t>
              </a:r>
              <a:r>
                <a:rPr lang="en-US" sz="1100" b="1" kern="100" dirty="0" smtClean="0">
                  <a:solidFill>
                    <a:srgbClr val="FFFFFF"/>
                  </a:solidFill>
                  <a:effectLst/>
                  <a:latin typeface="Arial" panose="020B060402020202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  <a:t> Cultural, </a:t>
              </a:r>
              <a:r>
                <a:rPr lang="en-US" sz="1100" b="1" kern="100" dirty="0" err="1" smtClean="0">
                  <a:solidFill>
                    <a:srgbClr val="FFFFFF"/>
                  </a:solidFill>
                  <a:effectLst/>
                  <a:latin typeface="Arial" panose="020B060402020202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  <a:t>memoria</a:t>
              </a:r>
              <a:r>
                <a:rPr lang="en-US" sz="1100" b="1" kern="100" dirty="0" smtClean="0">
                  <a:solidFill>
                    <a:srgbClr val="FFFFFF"/>
                  </a:solidFill>
                  <a:effectLst/>
                  <a:latin typeface="Arial" panose="020B060402020202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  <a:t> e </a:t>
              </a:r>
              <a:r>
                <a:rPr lang="en-US" sz="1100" b="1" kern="100" dirty="0" err="1" smtClean="0">
                  <a:solidFill>
                    <a:srgbClr val="FFFFFF"/>
                  </a:solidFill>
                  <a:effectLst/>
                  <a:latin typeface="Arial" panose="020B060402020202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  <a:t>identidad</a:t>
              </a:r>
              <a:endParaRPr lang="en-US" sz="1100" b="1" kern="100" dirty="0" smtClean="0">
                <a:solidFill>
                  <a:srgbClr val="FFFFFF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4" name="Rounded rectangle"/>
            <p:cNvSpPr/>
            <p:nvPr/>
          </p:nvSpPr>
          <p:spPr>
            <a:xfrm>
              <a:off x="3828595" y="3205900"/>
              <a:ext cx="2600349" cy="484997"/>
            </a:xfrm>
            <a:custGeom>
              <a:avLst/>
              <a:gdLst>
                <a:gd name="connsiteX0" fmla="*/ 1300176 w 2600352"/>
                <a:gd name="connsiteY0" fmla="*/ 300000 h 300000"/>
                <a:gd name="connsiteX1" fmla="*/ 1300176 w 2600352"/>
                <a:gd name="connsiteY1" fmla="*/ 0 h 300000"/>
                <a:gd name="connsiteX2" fmla="*/ 2600352 w 2600352"/>
                <a:gd name="connsiteY2" fmla="*/ 150000 h 300000"/>
                <a:gd name="connsiteX3" fmla="*/ 0 w 2600352"/>
                <a:gd name="connsiteY3" fmla="*/ 150000 h 300000"/>
                <a:gd name="connsiteX4" fmla="*/ 1300176 w 2600352"/>
                <a:gd name="connsiteY4" fmla="*/ 150000 h 300000"/>
                <a:gd name="connsiteX5" fmla="*/ 625320 w 2600352"/>
                <a:gd name="connsiteY5" fmla="*/ -1250 h 300000"/>
                <a:gd name="connsiteX6" fmla="*/ 1931688 w 2600352"/>
                <a:gd name="connsiteY6" fmla="*/ -1250 h 300000"/>
                <a:gd name="connsiteX7" fmla="*/ 2600352 w 2600352"/>
                <a:gd name="connsiteY7" fmla="*/ 71250 h 300000"/>
                <a:gd name="connsiteX8" fmla="*/ 2594160 w 2600352"/>
                <a:gd name="connsiteY8" fmla="*/ 223750 h 300000"/>
                <a:gd name="connsiteX9" fmla="*/ 1975032 w 2600352"/>
                <a:gd name="connsiteY9" fmla="*/ 298750 h 300000"/>
                <a:gd name="connsiteX10" fmla="*/ 656280 w 2600352"/>
                <a:gd name="connsiteY10" fmla="*/ 300000 h 300000"/>
                <a:gd name="connsiteX11" fmla="*/ -6192 w 2600352"/>
                <a:gd name="connsiteY11" fmla="*/ 216250 h 300000"/>
                <a:gd name="connsiteX12" fmla="*/ -6192 w 2600352"/>
                <a:gd name="connsiteY12" fmla="*/ 73750 h 3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600352" h="300000">
                  <a:moveTo>
                    <a:pt x="2528352" y="300000"/>
                  </a:moveTo>
                  <a:cubicBezTo>
                    <a:pt x="2568120" y="300000"/>
                    <a:pt x="2600352" y="267766"/>
                    <a:pt x="2600352" y="228000"/>
                  </a:cubicBezTo>
                  <a:lnTo>
                    <a:pt x="2600352" y="72000"/>
                  </a:lnTo>
                  <a:cubicBezTo>
                    <a:pt x="2600352" y="32234"/>
                    <a:pt x="2568120" y="0"/>
                    <a:pt x="2528352" y="0"/>
                  </a:cubicBezTo>
                  <a:lnTo>
                    <a:pt x="72000" y="0"/>
                  </a:lnTo>
                  <a:cubicBezTo>
                    <a:pt x="32234" y="0"/>
                    <a:pt x="0" y="32234"/>
                    <a:pt x="0" y="72000"/>
                  </a:cubicBezTo>
                  <a:lnTo>
                    <a:pt x="0" y="228000"/>
                  </a:lnTo>
                  <a:cubicBezTo>
                    <a:pt x="0" y="267766"/>
                    <a:pt x="32234" y="300000"/>
                    <a:pt x="72000" y="300000"/>
                  </a:cubicBezTo>
                  <a:lnTo>
                    <a:pt x="2528352" y="300000"/>
                  </a:lnTo>
                  <a:close/>
                </a:path>
              </a:pathLst>
            </a:custGeom>
            <a:solidFill>
              <a:srgbClr val="FF1418"/>
            </a:solidFill>
            <a:ln w="30000" cap="flat">
              <a:solidFill>
                <a:srgbClr val="000000"/>
              </a:solidFill>
              <a:bevel/>
            </a:ln>
          </p:spPr>
          <p:txBody>
            <a:bodyPr wrap="square" lIns="36000" tIns="0" rIns="36000" bIns="0" rtlCol="0" anchor="ctr"/>
            <a:lstStyle/>
            <a:p>
              <a:pPr algn="ctr">
                <a:spcAft>
                  <a:spcPts val="0"/>
                </a:spcAft>
              </a:pPr>
              <a:r>
                <a:rPr lang="en-US" b="1" kern="1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  <a:t>SECTOR CULTURA</a:t>
              </a:r>
              <a:endParaRPr lang="es-PE" sz="14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  <p:cxnSp>
        <p:nvCxnSpPr>
          <p:cNvPr id="150" name="Conector recto de flecha 149"/>
          <p:cNvCxnSpPr/>
          <p:nvPr/>
        </p:nvCxnSpPr>
        <p:spPr>
          <a:xfrm>
            <a:off x="2094830" y="1165340"/>
            <a:ext cx="505026" cy="23390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Conector recto de flecha 151"/>
          <p:cNvCxnSpPr/>
          <p:nvPr/>
        </p:nvCxnSpPr>
        <p:spPr>
          <a:xfrm flipH="1">
            <a:off x="3633562" y="1174960"/>
            <a:ext cx="193920" cy="25581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Conector recto de flecha 153"/>
          <p:cNvCxnSpPr/>
          <p:nvPr/>
        </p:nvCxnSpPr>
        <p:spPr>
          <a:xfrm flipV="1">
            <a:off x="1840724" y="1870900"/>
            <a:ext cx="528821" cy="6680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Conector recto de flecha 154"/>
          <p:cNvCxnSpPr/>
          <p:nvPr/>
        </p:nvCxnSpPr>
        <p:spPr>
          <a:xfrm flipV="1">
            <a:off x="2809629" y="2087532"/>
            <a:ext cx="364124" cy="29920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de flecha 134"/>
          <p:cNvCxnSpPr/>
          <p:nvPr/>
        </p:nvCxnSpPr>
        <p:spPr>
          <a:xfrm flipH="1">
            <a:off x="9683678" y="1363701"/>
            <a:ext cx="314835" cy="33059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rminador 100"/>
          <p:cNvSpPr/>
          <p:nvPr/>
        </p:nvSpPr>
        <p:spPr>
          <a:xfrm>
            <a:off x="9591425" y="112612"/>
            <a:ext cx="1074089" cy="343013"/>
          </a:xfrm>
          <a:prstGeom prst="flowChartTerminator">
            <a:avLst/>
          </a:prstGeom>
          <a:solidFill>
            <a:srgbClr val="CCCCFF"/>
          </a:solidFill>
          <a:ln w="6000" cap="flat">
            <a:noFill/>
            <a:beve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algn="ctr"/>
            <a:r>
              <a:rPr lang="es-PE" sz="1200" b="1" dirty="0" smtClean="0">
                <a:solidFill>
                  <a:schemeClr val="tx1"/>
                </a:solidFill>
              </a:rPr>
              <a:t>Información</a:t>
            </a:r>
            <a:endParaRPr lang="es-PE" sz="1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89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93</Words>
  <Application>Microsoft Office PowerPoint</Application>
  <PresentationFormat>Panorámica</PresentationFormat>
  <Paragraphs>27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SimSun</vt:lpstr>
      <vt:lpstr>Arial</vt:lpstr>
      <vt:lpstr>Calibri</vt:lpstr>
      <vt:lpstr>Calibri Light</vt:lpstr>
      <vt:lpstr>Times New Roman</vt:lpstr>
      <vt:lpstr>Tema de Office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Joanna Elizabeth Osorio Dominguez</dc:creator>
  <cp:lastModifiedBy>Joanna Elizabeth Osorio Dominguez</cp:lastModifiedBy>
  <cp:revision>14</cp:revision>
  <dcterms:created xsi:type="dcterms:W3CDTF">2014-07-10T17:56:15Z</dcterms:created>
  <dcterms:modified xsi:type="dcterms:W3CDTF">2014-07-31T20:40:57Z</dcterms:modified>
</cp:coreProperties>
</file>