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02" r:id="rId3"/>
    <p:sldId id="325" r:id="rId4"/>
    <p:sldId id="324" r:id="rId5"/>
    <p:sldId id="323" r:id="rId6"/>
    <p:sldId id="327" r:id="rId7"/>
    <p:sldId id="257" r:id="rId8"/>
    <p:sldId id="258" r:id="rId9"/>
    <p:sldId id="321" r:id="rId10"/>
    <p:sldId id="303" r:id="rId11"/>
    <p:sldId id="312" r:id="rId12"/>
    <p:sldId id="313" r:id="rId13"/>
    <p:sldId id="314" r:id="rId14"/>
    <p:sldId id="304" r:id="rId15"/>
    <p:sldId id="322" r:id="rId16"/>
    <p:sldId id="306" r:id="rId17"/>
    <p:sldId id="307" r:id="rId18"/>
    <p:sldId id="308" r:id="rId19"/>
    <p:sldId id="315" r:id="rId20"/>
    <p:sldId id="309" r:id="rId21"/>
    <p:sldId id="310" r:id="rId22"/>
    <p:sldId id="311" r:id="rId23"/>
    <p:sldId id="326" r:id="rId24"/>
    <p:sldId id="316" r:id="rId25"/>
    <p:sldId id="318" r:id="rId26"/>
    <p:sldId id="317" r:id="rId27"/>
    <p:sldId id="320" r:id="rId28"/>
    <p:sldId id="32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1ADCC-0923-4BDD-A290-782B17C1288A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E0275-88BD-4A34-A813-D306628BB1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904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90545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88983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787832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97490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9150" y="2574463"/>
            <a:ext cx="4193117" cy="2116070"/>
          </a:xfrm>
        </p:spPr>
        <p:txBody>
          <a:bodyPr anchor="ctr">
            <a:noAutofit/>
          </a:bodyPr>
          <a:lstStyle>
            <a:lvl1pPr algn="ctr"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3426" y="4962063"/>
            <a:ext cx="2921924" cy="6608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63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909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306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185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924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592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8844"/>
            <a:ext cx="7886700" cy="73082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36359"/>
            <a:ext cx="3868340" cy="5518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68385"/>
            <a:ext cx="3868340" cy="3521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36359"/>
            <a:ext cx="3887391" cy="5518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68385"/>
            <a:ext cx="3887391" cy="3521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63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852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200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587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8833" y="2834005"/>
            <a:ext cx="3368232" cy="29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45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10.png"/><Relationship Id="rId21" Type="http://schemas.openxmlformats.org/officeDocument/2006/relationships/image" Target="../media/image26.jpeg"/><Relationship Id="rId7" Type="http://schemas.openxmlformats.org/officeDocument/2006/relationships/hyperlink" Target="https://www.polysistemas.com.pe/index.html" TargetMode="External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image" Target="../media/image9.png"/><Relationship Id="rId16" Type="http://schemas.openxmlformats.org/officeDocument/2006/relationships/image" Target="../media/image21.jp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6.png"/><Relationship Id="rId5" Type="http://schemas.openxmlformats.org/officeDocument/2006/relationships/image" Target="../media/image3.jpg"/><Relationship Id="rId15" Type="http://schemas.openxmlformats.org/officeDocument/2006/relationships/image" Target="../media/image20.gif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11.jpeg"/><Relationship Id="rId9" Type="http://schemas.openxmlformats.org/officeDocument/2006/relationships/image" Target="../media/image14.jpg"/><Relationship Id="rId14" Type="http://schemas.openxmlformats.org/officeDocument/2006/relationships/image" Target="../media/image19.jpg"/><Relationship Id="rId2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o@archiverosdelperu.org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10.png"/><Relationship Id="rId21" Type="http://schemas.openxmlformats.org/officeDocument/2006/relationships/image" Target="../media/image26.jpeg"/><Relationship Id="rId7" Type="http://schemas.openxmlformats.org/officeDocument/2006/relationships/hyperlink" Target="https://www.polysistemas.com.pe/index.html" TargetMode="External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image" Target="../media/image9.png"/><Relationship Id="rId16" Type="http://schemas.openxmlformats.org/officeDocument/2006/relationships/image" Target="../media/image21.jp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6.png"/><Relationship Id="rId5" Type="http://schemas.openxmlformats.org/officeDocument/2006/relationships/image" Target="../media/image3.jpg"/><Relationship Id="rId15" Type="http://schemas.openxmlformats.org/officeDocument/2006/relationships/image" Target="../media/image20.gif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11.jpeg"/><Relationship Id="rId9" Type="http://schemas.openxmlformats.org/officeDocument/2006/relationships/image" Target="../media/image14.jpg"/><Relationship Id="rId14" Type="http://schemas.openxmlformats.org/officeDocument/2006/relationships/image" Target="../media/image19.jpg"/><Relationship Id="rId22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A0E6C-8B46-4DED-B7BB-05EAEB3B7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4438" y="2432808"/>
            <a:ext cx="5114332" cy="1375794"/>
          </a:xfrm>
        </p:spPr>
        <p:txBody>
          <a:bodyPr/>
          <a:lstStyle/>
          <a:p>
            <a:r>
              <a:rPr lang="es-PE" b="1" dirty="0"/>
              <a:t>Normalizando la </a:t>
            </a:r>
            <a:br>
              <a:rPr lang="es-PE" b="1" dirty="0"/>
            </a:br>
            <a:r>
              <a:rPr lang="es-PE" b="1" dirty="0"/>
              <a:t>Gestión Documental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2B788B-BF3B-44D7-B00D-D7155E209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7284" y="4011024"/>
            <a:ext cx="3641346" cy="1167285"/>
          </a:xfrm>
        </p:spPr>
        <p:txBody>
          <a:bodyPr/>
          <a:lstStyle/>
          <a:p>
            <a:r>
              <a:rPr lang="es-PE" b="1" dirty="0"/>
              <a:t>Ricardo A. Moreau Heredia</a:t>
            </a:r>
          </a:p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Secretario del CTN N° 152 </a:t>
            </a:r>
            <a:r>
              <a:rPr lang="es-PE" sz="220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 INACAL</a:t>
            </a: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779F9A8-25CB-4ED9-87B5-7867032DB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01" y="5065244"/>
            <a:ext cx="1861319" cy="1188716"/>
          </a:xfrm>
          <a:prstGeom prst="rect">
            <a:avLst/>
          </a:prstGeom>
        </p:spPr>
      </p:pic>
      <p:pic>
        <p:nvPicPr>
          <p:cNvPr id="6" name="Imagen 5" descr="Imagen que contiene reloj, dibujo, medidor&#10;&#10;Descripción generada automáticamente">
            <a:extLst>
              <a:ext uri="{FF2B5EF4-FFF2-40B4-BE49-F238E27FC236}">
                <a16:creationId xmlns:a16="http://schemas.microsoft.com/office/drawing/2014/main" id="{B91D08F9-ABAD-43D4-9124-3E4F11357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57" y="5242824"/>
            <a:ext cx="1861319" cy="8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522ED10-B3F0-44C8-90AE-5867611C1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204"/>
            <a:ext cx="9144000" cy="37426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05D647-532A-4D34-91D5-B3AAEE714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2" y="4880898"/>
            <a:ext cx="4905375" cy="10287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0D8844-D9BB-4C6F-BAEF-7CCE2CF5F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358" y="5723860"/>
            <a:ext cx="4067175" cy="3714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7ED1131-129C-4473-9314-902F854051BC}"/>
              </a:ext>
            </a:extLst>
          </p:cNvPr>
          <p:cNvSpPr txBox="1"/>
          <p:nvPr/>
        </p:nvSpPr>
        <p:spPr>
          <a:xfrm>
            <a:off x="4060272" y="6249798"/>
            <a:ext cx="227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54 vigentes</a:t>
            </a:r>
          </a:p>
        </p:txBody>
      </p:sp>
    </p:spTree>
    <p:extLst>
      <p:ext uri="{BB962C8B-B14F-4D97-AF65-F5344CB8AC3E}">
        <p14:creationId xmlns:p14="http://schemas.microsoft.com/office/powerpoint/2010/main" val="811731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7ED1131-129C-4473-9314-902F854051BC}"/>
              </a:ext>
            </a:extLst>
          </p:cNvPr>
          <p:cNvSpPr txBox="1"/>
          <p:nvPr/>
        </p:nvSpPr>
        <p:spPr>
          <a:xfrm>
            <a:off x="4060272" y="6249798"/>
            <a:ext cx="227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44 vigentes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F15905-DC0E-47F1-A217-B92B215BD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3" y="947589"/>
            <a:ext cx="8128932" cy="496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2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7ED1131-129C-4473-9314-902F854051BC}"/>
              </a:ext>
            </a:extLst>
          </p:cNvPr>
          <p:cNvSpPr txBox="1"/>
          <p:nvPr/>
        </p:nvSpPr>
        <p:spPr>
          <a:xfrm>
            <a:off x="4060272" y="6249798"/>
            <a:ext cx="227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26 vigentes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030D30-D77F-423A-A866-DA10A11A6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180"/>
            <a:ext cx="9060110" cy="47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1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7ED1131-129C-4473-9314-902F854051BC}"/>
              </a:ext>
            </a:extLst>
          </p:cNvPr>
          <p:cNvSpPr txBox="1"/>
          <p:nvPr/>
        </p:nvSpPr>
        <p:spPr>
          <a:xfrm>
            <a:off x="4060272" y="6249798"/>
            <a:ext cx="227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12 vigentes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627636-A9AF-40B5-A7EB-859756138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643"/>
            <a:ext cx="9144000" cy="53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38A25AA-4C9F-4269-B362-3E95AE997D0F}"/>
              </a:ext>
            </a:extLst>
          </p:cNvPr>
          <p:cNvSpPr txBox="1"/>
          <p:nvPr/>
        </p:nvSpPr>
        <p:spPr>
          <a:xfrm>
            <a:off x="1971412" y="1350629"/>
            <a:ext cx="5662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Avances en el Perú y estándares por adoptar</a:t>
            </a:r>
          </a:p>
        </p:txBody>
      </p:sp>
      <p:pic>
        <p:nvPicPr>
          <p:cNvPr id="6" name="Imagen 5" descr="Imagen que contiene reloj&#10;&#10;Descripción generada automáticamente">
            <a:extLst>
              <a:ext uri="{FF2B5EF4-FFF2-40B4-BE49-F238E27FC236}">
                <a16:creationId xmlns:a16="http://schemas.microsoft.com/office/drawing/2014/main" id="{C0C8D785-F7A8-48E7-8AEB-9AFD4AC51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31" y="2252444"/>
            <a:ext cx="4605556" cy="46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7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38A25AA-4C9F-4269-B362-3E95AE997D0F}"/>
              </a:ext>
            </a:extLst>
          </p:cNvPr>
          <p:cNvSpPr txBox="1"/>
          <p:nvPr/>
        </p:nvSpPr>
        <p:spPr>
          <a:xfrm>
            <a:off x="2491531" y="1577131"/>
            <a:ext cx="4605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/>
              <a:t>Y en el Perú, como vamos en materia de normalización de la gestión documental?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47C0DA-D0F8-4828-A1BA-6D656B00E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9" y="2629221"/>
            <a:ext cx="8775195" cy="181694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4949EC9-712D-44C2-88CB-A26893E2301A}"/>
              </a:ext>
            </a:extLst>
          </p:cNvPr>
          <p:cNvSpPr txBox="1"/>
          <p:nvPr/>
        </p:nvSpPr>
        <p:spPr>
          <a:xfrm>
            <a:off x="3657601" y="5373040"/>
            <a:ext cx="227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1 norma en proceso de aprobación</a:t>
            </a:r>
          </a:p>
        </p:txBody>
      </p:sp>
    </p:spTree>
    <p:extLst>
      <p:ext uri="{BB962C8B-B14F-4D97-AF65-F5344CB8AC3E}">
        <p14:creationId xmlns:p14="http://schemas.microsoft.com/office/powerpoint/2010/main" val="4224264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0164CDD-D8E2-46F8-A885-4E28710514D0}"/>
              </a:ext>
            </a:extLst>
          </p:cNvPr>
          <p:cNvSpPr txBox="1"/>
          <p:nvPr/>
        </p:nvSpPr>
        <p:spPr>
          <a:xfrm>
            <a:off x="1639546" y="1291905"/>
            <a:ext cx="57548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/>
              <a:t>Cómo contribuiremos a  la normalización gestión documental?</a:t>
            </a:r>
          </a:p>
          <a:p>
            <a:pPr algn="ctr"/>
            <a:endParaRPr lang="es-PE" sz="2200" b="1" dirty="0"/>
          </a:p>
          <a:p>
            <a:pPr algn="ctr"/>
            <a:endParaRPr lang="es-PE" sz="2200" b="1" dirty="0"/>
          </a:p>
          <a:p>
            <a:pPr algn="ctr"/>
            <a:endParaRPr lang="es-PE" sz="22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46EF1E-77E8-4326-AC3F-CC25D597CA25}"/>
              </a:ext>
            </a:extLst>
          </p:cNvPr>
          <p:cNvSpPr txBox="1"/>
          <p:nvPr/>
        </p:nvSpPr>
        <p:spPr>
          <a:xfrm>
            <a:off x="2031535" y="3004658"/>
            <a:ext cx="46055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s-PE" sz="2200" b="1" dirty="0"/>
              <a:t>Adoptando normas (tipo 1)</a:t>
            </a:r>
          </a:p>
          <a:p>
            <a:pPr algn="ctr"/>
            <a:r>
              <a:rPr lang="es-PE" sz="2000" dirty="0"/>
              <a:t>La Norma Técnica Peruana ISO 30301:2019</a:t>
            </a:r>
          </a:p>
          <a:p>
            <a:pPr marL="457200" indent="-457200" algn="ctr">
              <a:buAutoNum type="arabicPeriod"/>
            </a:pPr>
            <a:endParaRPr lang="es-PE" sz="2200" b="1" dirty="0"/>
          </a:p>
          <a:p>
            <a:pPr algn="ctr"/>
            <a:r>
              <a:rPr lang="es-PE" sz="2200" b="1" dirty="0"/>
              <a:t>2. Adaptando normas (tipo 2)</a:t>
            </a:r>
          </a:p>
          <a:p>
            <a:pPr algn="ctr"/>
            <a:r>
              <a:rPr lang="es-PE" sz="2000" dirty="0"/>
              <a:t>La Norma Técnica Peruana 933.961:2015, que es una adaptación de la ISO 9001</a:t>
            </a:r>
            <a:endParaRPr lang="es-PE" sz="2000" b="1" dirty="0"/>
          </a:p>
          <a:p>
            <a:pPr algn="ctr"/>
            <a:endParaRPr lang="es-PE" sz="2200" b="1" dirty="0"/>
          </a:p>
          <a:p>
            <a:pPr algn="ctr"/>
            <a:endParaRPr lang="es-PE" sz="2200" b="1" dirty="0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0432B7B-C384-4528-B7D9-D90B40753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60" y="4538444"/>
            <a:ext cx="1509191" cy="9429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C8B50B-C56B-41F1-A1EA-FB59DC6BE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394" y="2704377"/>
            <a:ext cx="1116522" cy="12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1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0164CDD-D8E2-46F8-A885-4E28710514D0}"/>
              </a:ext>
            </a:extLst>
          </p:cNvPr>
          <p:cNvSpPr txBox="1"/>
          <p:nvPr/>
        </p:nvSpPr>
        <p:spPr>
          <a:xfrm>
            <a:off x="1954634" y="1291905"/>
            <a:ext cx="54192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/>
              <a:t>Normas prioritarias para la normalizar la gestión documental en el Perú</a:t>
            </a:r>
          </a:p>
          <a:p>
            <a:pPr algn="ctr"/>
            <a:endParaRPr lang="es-PE" sz="22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7048D2-7FED-4D3C-96D1-4EB178083174}"/>
              </a:ext>
            </a:extLst>
          </p:cNvPr>
          <p:cNvSpPr txBox="1"/>
          <p:nvPr/>
        </p:nvSpPr>
        <p:spPr>
          <a:xfrm>
            <a:off x="1954633" y="4334990"/>
            <a:ext cx="54192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chemeClr val="accent1">
                    <a:lumMod val="50000"/>
                  </a:schemeClr>
                </a:solidFill>
              </a:rPr>
              <a:t>ISO 13028:2010</a:t>
            </a:r>
          </a:p>
          <a:p>
            <a:pPr algn="ctr"/>
            <a:r>
              <a:rPr lang="es-PE" b="1" i="1" dirty="0">
                <a:solidFill>
                  <a:schemeClr val="accent1">
                    <a:lumMod val="50000"/>
                  </a:schemeClr>
                </a:solidFill>
              </a:rPr>
              <a:t>Directrices para la implementación de la digitalización de documentos</a:t>
            </a:r>
            <a:r>
              <a:rPr lang="es-PE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s-PE" dirty="0"/>
          </a:p>
          <a:p>
            <a:pPr algn="ctr"/>
            <a:endParaRPr lang="es-PE" sz="22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2C0E5E-595D-4303-A1D9-DEB4B0A54B7D}"/>
              </a:ext>
            </a:extLst>
          </p:cNvPr>
          <p:cNvSpPr txBox="1"/>
          <p:nvPr/>
        </p:nvSpPr>
        <p:spPr>
          <a:xfrm>
            <a:off x="1862355" y="2523011"/>
            <a:ext cx="5419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chemeClr val="accent1">
                    <a:lumMod val="50000"/>
                  </a:schemeClr>
                </a:solidFill>
              </a:rPr>
              <a:t>ISO 15489:2016</a:t>
            </a:r>
          </a:p>
          <a:p>
            <a:pPr algn="ctr"/>
            <a:r>
              <a:rPr lang="es-PE" b="1" i="1" dirty="0">
                <a:solidFill>
                  <a:schemeClr val="accent1">
                    <a:lumMod val="50000"/>
                  </a:schemeClr>
                </a:solidFill>
              </a:rPr>
              <a:t>Parte 1: Conceptos y principios</a:t>
            </a:r>
            <a:r>
              <a:rPr lang="es-PE" b="1" i="1" dirty="0"/>
              <a:t>.</a:t>
            </a:r>
          </a:p>
          <a:p>
            <a:pPr algn="ctr"/>
            <a:endParaRPr lang="es-PE" sz="2200" b="1" dirty="0"/>
          </a:p>
        </p:txBody>
      </p:sp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B4DF573-ACE0-48A4-9134-23634F6B8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02" y="2098340"/>
            <a:ext cx="1330660" cy="13306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32BC963-947E-4CF6-9D62-FA5196CA6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22" y="4643318"/>
            <a:ext cx="1694577" cy="11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0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0164CDD-D8E2-46F8-A885-4E28710514D0}"/>
              </a:ext>
            </a:extLst>
          </p:cNvPr>
          <p:cNvSpPr txBox="1"/>
          <p:nvPr/>
        </p:nvSpPr>
        <p:spPr>
          <a:xfrm>
            <a:off x="1954634" y="1291905"/>
            <a:ext cx="54192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/>
              <a:t>Normas prioritarias para la normalizar la gestión documental en el Perú</a:t>
            </a:r>
          </a:p>
          <a:p>
            <a:pPr algn="ctr"/>
            <a:endParaRPr lang="es-PE" sz="22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7048D2-7FED-4D3C-96D1-4EB178083174}"/>
              </a:ext>
            </a:extLst>
          </p:cNvPr>
          <p:cNvSpPr txBox="1"/>
          <p:nvPr/>
        </p:nvSpPr>
        <p:spPr>
          <a:xfrm>
            <a:off x="1862354" y="4726159"/>
            <a:ext cx="541928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chemeClr val="accent1">
                    <a:lumMod val="50000"/>
                  </a:schemeClr>
                </a:solidFill>
              </a:rPr>
              <a:t>ISO 23081-1:2017</a:t>
            </a:r>
          </a:p>
          <a:p>
            <a:pPr algn="ctr"/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Metadatos para la gestión de documentos. Parte 1: Principios.</a:t>
            </a:r>
          </a:p>
          <a:p>
            <a:pPr algn="ctr"/>
            <a:endParaRPr lang="es-PE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PE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2C0E5E-595D-4303-A1D9-DEB4B0A54B7D}"/>
              </a:ext>
            </a:extLst>
          </p:cNvPr>
          <p:cNvSpPr txBox="1"/>
          <p:nvPr/>
        </p:nvSpPr>
        <p:spPr>
          <a:xfrm>
            <a:off x="1862354" y="2465592"/>
            <a:ext cx="54192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chemeClr val="accent1">
                    <a:lumMod val="50000"/>
                  </a:schemeClr>
                </a:solidFill>
              </a:rPr>
              <a:t>ISO 30300:2011</a:t>
            </a:r>
          </a:p>
          <a:p>
            <a:pPr algn="ctr"/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Sistemas de gestión para los documentos. Fundamentos y vocabulario.</a:t>
            </a:r>
          </a:p>
        </p:txBody>
      </p:sp>
      <p:pic>
        <p:nvPicPr>
          <p:cNvPr id="4" name="Imagen 3" descr="Imagen que contiene dibujo, alimentos, plato&#10;&#10;Descripción generada automáticamente">
            <a:extLst>
              <a:ext uri="{FF2B5EF4-FFF2-40B4-BE49-F238E27FC236}">
                <a16:creationId xmlns:a16="http://schemas.microsoft.com/office/drawing/2014/main" id="{9D0F5E78-9D6F-4174-882B-F662D2C66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21" y="3242020"/>
            <a:ext cx="1814644" cy="7077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967C15-CDDE-4791-8528-0111A6738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74" y="4961216"/>
            <a:ext cx="1907491" cy="110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73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0164CDD-D8E2-46F8-A885-4E28710514D0}"/>
              </a:ext>
            </a:extLst>
          </p:cNvPr>
          <p:cNvSpPr txBox="1"/>
          <p:nvPr/>
        </p:nvSpPr>
        <p:spPr>
          <a:xfrm>
            <a:off x="1954634" y="1291905"/>
            <a:ext cx="54192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/>
              <a:t>Normas prioritarias para la normalizar la gestión documental en el Perú</a:t>
            </a:r>
          </a:p>
          <a:p>
            <a:pPr algn="ctr"/>
            <a:endParaRPr lang="es-PE" sz="22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2C0E5E-595D-4303-A1D9-DEB4B0A54B7D}"/>
              </a:ext>
            </a:extLst>
          </p:cNvPr>
          <p:cNvSpPr txBox="1"/>
          <p:nvPr/>
        </p:nvSpPr>
        <p:spPr>
          <a:xfrm>
            <a:off x="1770077" y="2243266"/>
            <a:ext cx="5419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chemeClr val="accent1">
                    <a:lumMod val="50000"/>
                  </a:schemeClr>
                </a:solidFill>
              </a:rPr>
              <a:t>ISO 16175-1 :2010</a:t>
            </a:r>
          </a:p>
          <a:p>
            <a:pPr algn="ctr"/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Principios y requisitos funcionales para documentos en entornos de oficina electrónica. Parte 1: Generalidades y declaración de principios.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B8E3B3-24F7-49FF-B063-94A2AFCBFC84}"/>
              </a:ext>
            </a:extLst>
          </p:cNvPr>
          <p:cNvSpPr txBox="1"/>
          <p:nvPr/>
        </p:nvSpPr>
        <p:spPr>
          <a:xfrm>
            <a:off x="1400961" y="3611914"/>
            <a:ext cx="61575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chemeClr val="accent1">
                    <a:lumMod val="50000"/>
                  </a:schemeClr>
                </a:solidFill>
              </a:rPr>
              <a:t>ISO 16175-2 :2010</a:t>
            </a:r>
          </a:p>
          <a:p>
            <a:pPr algn="ctr"/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Principios y requisitos funcionales para documentos en entornos de oficina electrónica. Parte 2: Directrices y requisitos funcionales para sistemas que gestionan documentos electrónicos.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89BC19C-2F09-46DF-95B1-52769BF7F4C7}"/>
              </a:ext>
            </a:extLst>
          </p:cNvPr>
          <p:cNvSpPr txBox="1"/>
          <p:nvPr/>
        </p:nvSpPr>
        <p:spPr>
          <a:xfrm>
            <a:off x="1493240" y="5257562"/>
            <a:ext cx="61575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chemeClr val="accent1">
                    <a:lumMod val="50000"/>
                  </a:schemeClr>
                </a:solidFill>
              </a:rPr>
              <a:t>ISO 16175-3 :2010</a:t>
            </a:r>
          </a:p>
          <a:p>
            <a:pPr algn="ctr"/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Principios y requisitos funcionales para documentos en entornos de oficina electrónica. Parte 3: Directrices y requisitos funcionales para documentos en los sistemas de la organización.</a:t>
            </a:r>
          </a:p>
        </p:txBody>
      </p:sp>
    </p:spTree>
    <p:extLst>
      <p:ext uri="{BB962C8B-B14F-4D97-AF65-F5344CB8AC3E}">
        <p14:creationId xmlns:p14="http://schemas.microsoft.com/office/powerpoint/2010/main" val="109364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88ED3282-C500-4D83-8F5D-4CCFD906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15" y="3046667"/>
            <a:ext cx="7886700" cy="32800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br>
              <a:rPr lang="es-PE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PE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7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PE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obre la labor de INACAL y el alcance del CTN 152.</a:t>
            </a:r>
            <a:br>
              <a:rPr lang="es-PE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PE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Normalización en G.D en el panorama. </a:t>
            </a:r>
            <a:br>
              <a:rPr lang="es-PE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internacional.</a:t>
            </a:r>
            <a:br>
              <a:rPr lang="es-PE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PE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Avances en el Perú y estándares que adoptar.</a:t>
            </a:r>
            <a:br>
              <a:rPr lang="es-PE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PE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Conclusiones.</a:t>
            </a:r>
            <a:endParaRPr lang="es-PE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Imagen 2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2A0971C-5F35-4E51-B31D-0077DD483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08" y="3429000"/>
            <a:ext cx="574514" cy="574514"/>
          </a:xfrm>
          <a:prstGeom prst="rect">
            <a:avLst/>
          </a:prstGeom>
        </p:spPr>
      </p:pic>
      <p:pic>
        <p:nvPicPr>
          <p:cNvPr id="27" name="Imagen 2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C69F35C-4DD6-43C3-A6CE-3BB201766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38" y="4112201"/>
            <a:ext cx="574514" cy="574514"/>
          </a:xfrm>
          <a:prstGeom prst="rect">
            <a:avLst/>
          </a:prstGeom>
        </p:spPr>
      </p:pic>
      <p:pic>
        <p:nvPicPr>
          <p:cNvPr id="28" name="Imagen 2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7B971AF-5EB2-4698-A74C-343D5C027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23" y="5045410"/>
            <a:ext cx="574514" cy="574514"/>
          </a:xfrm>
          <a:prstGeom prst="rect">
            <a:avLst/>
          </a:prstGeom>
        </p:spPr>
      </p:pic>
      <p:pic>
        <p:nvPicPr>
          <p:cNvPr id="29" name="Imagen 2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F617938-B1DC-41D0-86B1-7A55126F1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97" y="5701618"/>
            <a:ext cx="574514" cy="574514"/>
          </a:xfrm>
          <a:prstGeom prst="rect">
            <a:avLst/>
          </a:prstGeom>
        </p:spPr>
      </p:pic>
      <p:pic>
        <p:nvPicPr>
          <p:cNvPr id="30" name="Imagen 29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268E0FF6-FC16-4B34-BB89-301D3F8FB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03" y="1156382"/>
            <a:ext cx="1983734" cy="150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69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0164CDD-D8E2-46F8-A885-4E28710514D0}"/>
              </a:ext>
            </a:extLst>
          </p:cNvPr>
          <p:cNvSpPr txBox="1"/>
          <p:nvPr/>
        </p:nvSpPr>
        <p:spPr>
          <a:xfrm>
            <a:off x="1954634" y="1291905"/>
            <a:ext cx="54192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/>
              <a:t>Normas prioritarias para la normalizar la gestión documental en el Perú</a:t>
            </a:r>
          </a:p>
          <a:p>
            <a:pPr algn="ctr"/>
            <a:endParaRPr lang="es-PE" sz="22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7048D2-7FED-4D3C-96D1-4EB178083174}"/>
              </a:ext>
            </a:extLst>
          </p:cNvPr>
          <p:cNvSpPr txBox="1"/>
          <p:nvPr/>
        </p:nvSpPr>
        <p:spPr>
          <a:xfrm>
            <a:off x="1862353" y="4329179"/>
            <a:ext cx="5419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chemeClr val="accent1">
                    <a:lumMod val="50000"/>
                  </a:schemeClr>
                </a:solidFill>
              </a:rPr>
              <a:t>ISO 14721:2012</a:t>
            </a:r>
          </a:p>
          <a:p>
            <a:pPr algn="ctr"/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Confirmado en 2018 - Sistema abierto de información de archivo (OAIS).</a:t>
            </a:r>
          </a:p>
          <a:p>
            <a:pPr algn="ctr"/>
            <a:endParaRPr lang="es-PE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2C0E5E-595D-4303-A1D9-DEB4B0A54B7D}"/>
              </a:ext>
            </a:extLst>
          </p:cNvPr>
          <p:cNvSpPr txBox="1"/>
          <p:nvPr/>
        </p:nvSpPr>
        <p:spPr>
          <a:xfrm>
            <a:off x="1862353" y="2657235"/>
            <a:ext cx="54192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chemeClr val="accent1">
                    <a:lumMod val="50000"/>
                  </a:schemeClr>
                </a:solidFill>
              </a:rPr>
              <a:t>ISO 17068:2017</a:t>
            </a:r>
          </a:p>
          <a:p>
            <a:pPr algn="ctr"/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Repositorio de tercero de confianza para documentos electrónicos.</a:t>
            </a:r>
          </a:p>
        </p:txBody>
      </p:sp>
      <p:pic>
        <p:nvPicPr>
          <p:cNvPr id="4" name="Imagen 3" descr="Imagen que contiene tabla, blanco, cuarto&#10;&#10;Descripción generada automáticamente">
            <a:extLst>
              <a:ext uri="{FF2B5EF4-FFF2-40B4-BE49-F238E27FC236}">
                <a16:creationId xmlns:a16="http://schemas.microsoft.com/office/drawing/2014/main" id="{C9E79BBA-0DB5-4A93-8693-35B5BD1E6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366" y="2128140"/>
            <a:ext cx="1637602" cy="982561"/>
          </a:xfrm>
          <a:prstGeom prst="rect">
            <a:avLst/>
          </a:prstGeom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EE2A529-CAA2-46B0-9A7C-02CB96E08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05" y="3968304"/>
            <a:ext cx="1338263" cy="13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38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0164CDD-D8E2-46F8-A885-4E28710514D0}"/>
              </a:ext>
            </a:extLst>
          </p:cNvPr>
          <p:cNvSpPr txBox="1"/>
          <p:nvPr/>
        </p:nvSpPr>
        <p:spPr>
          <a:xfrm>
            <a:off x="1954634" y="1291905"/>
            <a:ext cx="54192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/>
              <a:t>Normas prioritarias para la normalizar la gestión documental en el Perú</a:t>
            </a:r>
          </a:p>
          <a:p>
            <a:pPr algn="ctr"/>
            <a:endParaRPr lang="es-PE" sz="22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7048D2-7FED-4D3C-96D1-4EB178083174}"/>
              </a:ext>
            </a:extLst>
          </p:cNvPr>
          <p:cNvSpPr txBox="1"/>
          <p:nvPr/>
        </p:nvSpPr>
        <p:spPr>
          <a:xfrm>
            <a:off x="1862353" y="4519655"/>
            <a:ext cx="54192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chemeClr val="accent1">
                    <a:lumMod val="50000"/>
                  </a:schemeClr>
                </a:solidFill>
              </a:rPr>
              <a:t>ISO 13008:2012</a:t>
            </a:r>
          </a:p>
          <a:p>
            <a:pPr algn="ctr"/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Proceso de migración y conversión de documentos electrónicos.</a:t>
            </a:r>
            <a:endParaRPr lang="es-PE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2C0E5E-595D-4303-A1D9-DEB4B0A54B7D}"/>
              </a:ext>
            </a:extLst>
          </p:cNvPr>
          <p:cNvSpPr txBox="1"/>
          <p:nvPr/>
        </p:nvSpPr>
        <p:spPr>
          <a:xfrm>
            <a:off x="1862353" y="2657235"/>
            <a:ext cx="5419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chemeClr val="accent1">
                    <a:lumMod val="50000"/>
                  </a:schemeClr>
                </a:solidFill>
              </a:rPr>
              <a:t>ISO 14641:2018</a:t>
            </a:r>
          </a:p>
          <a:p>
            <a:pPr algn="ctr"/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Especificaciones para el diseño y funcionamiento de un sistema de información para la preservación de información digital.</a:t>
            </a:r>
          </a:p>
        </p:txBody>
      </p:sp>
      <p:pic>
        <p:nvPicPr>
          <p:cNvPr id="5" name="Imagen 4" descr="Imagen que contiene transporte, rueda&#10;&#10;Descripción generada automáticamente">
            <a:extLst>
              <a:ext uri="{FF2B5EF4-FFF2-40B4-BE49-F238E27FC236}">
                <a16:creationId xmlns:a16="http://schemas.microsoft.com/office/drawing/2014/main" id="{8E437743-F66F-4BF2-AF16-F34711236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42" y="2168035"/>
            <a:ext cx="1833563" cy="12239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D12223E-F159-41C4-9738-018DC5D22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723" y="4387442"/>
            <a:ext cx="1359400" cy="9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54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0164CDD-D8E2-46F8-A885-4E28710514D0}"/>
              </a:ext>
            </a:extLst>
          </p:cNvPr>
          <p:cNvSpPr txBox="1"/>
          <p:nvPr/>
        </p:nvSpPr>
        <p:spPr>
          <a:xfrm>
            <a:off x="1954634" y="1291905"/>
            <a:ext cx="54192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/>
              <a:t>Normas prioritarias para la normalizar la gestión documental en el Perú</a:t>
            </a:r>
          </a:p>
          <a:p>
            <a:pPr algn="ctr"/>
            <a:endParaRPr lang="es-PE" sz="22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7048D2-7FED-4D3C-96D1-4EB178083174}"/>
              </a:ext>
            </a:extLst>
          </p:cNvPr>
          <p:cNvSpPr txBox="1"/>
          <p:nvPr/>
        </p:nvSpPr>
        <p:spPr>
          <a:xfrm>
            <a:off x="1770074" y="2599177"/>
            <a:ext cx="54192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chemeClr val="accent1">
                    <a:lumMod val="50000"/>
                  </a:schemeClr>
                </a:solidFill>
              </a:rPr>
              <a:t>ISO 16363:2012</a:t>
            </a:r>
          </a:p>
          <a:p>
            <a:pPr algn="ctr"/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Auditoría y certificación de repositorios digitales de confianza.</a:t>
            </a:r>
            <a:endParaRPr lang="es-PE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2C0E5E-595D-4303-A1D9-DEB4B0A54B7D}"/>
              </a:ext>
            </a:extLst>
          </p:cNvPr>
          <p:cNvSpPr txBox="1"/>
          <p:nvPr/>
        </p:nvSpPr>
        <p:spPr>
          <a:xfrm>
            <a:off x="1862355" y="4768223"/>
            <a:ext cx="54192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chemeClr val="accent1">
                    <a:lumMod val="50000"/>
                  </a:schemeClr>
                </a:solidFill>
              </a:rPr>
              <a:t>ISO 18128:2014</a:t>
            </a:r>
          </a:p>
          <a:p>
            <a:pPr algn="ctr"/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Apreciación del riesgo en procesos y sistemas de gestión documental.</a:t>
            </a:r>
          </a:p>
        </p:txBody>
      </p:sp>
      <p:pic>
        <p:nvPicPr>
          <p:cNvPr id="4" name="Imagen 3" descr="Imagen que contiene lego, competencia de atletismo&#10;&#10;Descripción generada automáticamente">
            <a:extLst>
              <a:ext uri="{FF2B5EF4-FFF2-40B4-BE49-F238E27FC236}">
                <a16:creationId xmlns:a16="http://schemas.microsoft.com/office/drawing/2014/main" id="{C40779FC-CE12-457C-BB0A-6993E7C5E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44" y="2866437"/>
            <a:ext cx="1560352" cy="779180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BE2E584-A983-4E2E-B185-180E5EBDC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97" y="5566095"/>
            <a:ext cx="2194884" cy="8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30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AFB00CD-B920-4DC2-9131-4CC418B1C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6" y="1786855"/>
            <a:ext cx="8129564" cy="296699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763433E-BB83-4C37-9762-63000D6D851E}"/>
              </a:ext>
            </a:extLst>
          </p:cNvPr>
          <p:cNvSpPr txBox="1"/>
          <p:nvPr/>
        </p:nvSpPr>
        <p:spPr>
          <a:xfrm>
            <a:off x="4232246" y="2652074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652425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0164CDD-D8E2-46F8-A885-4E28710514D0}"/>
              </a:ext>
            </a:extLst>
          </p:cNvPr>
          <p:cNvSpPr txBox="1"/>
          <p:nvPr/>
        </p:nvSpPr>
        <p:spPr>
          <a:xfrm>
            <a:off x="1954634" y="1291905"/>
            <a:ext cx="5419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>
                <a:latin typeface="Arial" panose="020B0604020202020204" pitchFamily="34" charset="0"/>
                <a:cs typeface="Arial" panose="020B0604020202020204" pitchFamily="34" charset="0"/>
              </a:rPr>
              <a:t>1. Tenemos en ciernes… </a:t>
            </a:r>
          </a:p>
          <a:p>
            <a:pPr algn="ctr"/>
            <a:endParaRPr lang="es-PE" sz="2200" b="1" dirty="0"/>
          </a:p>
        </p:txBody>
      </p:sp>
      <p:pic>
        <p:nvPicPr>
          <p:cNvPr id="5" name="Imagen 4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7FDEDACF-2F5E-4087-BB1C-36821EA46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71" y="1845577"/>
            <a:ext cx="4932857" cy="49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04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0164CDD-D8E2-46F8-A885-4E28710514D0}"/>
              </a:ext>
            </a:extLst>
          </p:cNvPr>
          <p:cNvSpPr txBox="1"/>
          <p:nvPr/>
        </p:nvSpPr>
        <p:spPr>
          <a:xfrm>
            <a:off x="1954634" y="1291905"/>
            <a:ext cx="54192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>
                <a:latin typeface="Arial" panose="020B0604020202020204" pitchFamily="34" charset="0"/>
                <a:cs typeface="Arial" panose="020B0604020202020204" pitchFamily="34" charset="0"/>
              </a:rPr>
              <a:t>2. Basta de lamentos</a:t>
            </a:r>
            <a:endParaRPr lang="es-P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La cara de una persona&#10;&#10;Descripción generada automáticamente">
            <a:extLst>
              <a:ext uri="{FF2B5EF4-FFF2-40B4-BE49-F238E27FC236}">
                <a16:creationId xmlns:a16="http://schemas.microsoft.com/office/drawing/2014/main" id="{890F147B-3E55-4A58-B197-2D55282A7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2321872"/>
            <a:ext cx="74580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22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0164CDD-D8E2-46F8-A885-4E28710514D0}"/>
              </a:ext>
            </a:extLst>
          </p:cNvPr>
          <p:cNvSpPr txBox="1"/>
          <p:nvPr/>
        </p:nvSpPr>
        <p:spPr>
          <a:xfrm>
            <a:off x="1744909" y="1430078"/>
            <a:ext cx="5419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>
                <a:latin typeface="Arial" panose="020B0604020202020204" pitchFamily="34" charset="0"/>
                <a:cs typeface="Arial" panose="020B0604020202020204" pitchFamily="34" charset="0"/>
              </a:rPr>
              <a:t>3. Nos toca hacerlo… juntos.</a:t>
            </a:r>
          </a:p>
          <a:p>
            <a:pPr algn="ctr"/>
            <a:endParaRPr lang="es-PE" sz="22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120510-68CE-4DE4-BEEA-498983DDB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40" y="2161519"/>
            <a:ext cx="66770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71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8E5346-37D1-4A28-B4D2-37C91C2E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4943" y="1366868"/>
            <a:ext cx="1003442" cy="1170264"/>
          </a:xfrm>
          <a:prstGeom prst="rect">
            <a:avLst/>
          </a:prstGeom>
        </p:spPr>
      </p:pic>
      <p:pic>
        <p:nvPicPr>
          <p:cNvPr id="6" name="Picture 2" descr="Universidad Ricardo Palma">
            <a:extLst>
              <a:ext uri="{FF2B5EF4-FFF2-40B4-BE49-F238E27FC236}">
                <a16:creationId xmlns:a16="http://schemas.microsoft.com/office/drawing/2014/main" id="{B13C06B0-5842-4ADC-A3D8-0DCE47F44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51" y="1390126"/>
            <a:ext cx="1275826" cy="12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53627C1-5DFE-4DB6-B5B0-FBC3ABA1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88" y="1390126"/>
            <a:ext cx="2374477" cy="118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141531-21A5-437D-B258-719A727DF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" y="2791893"/>
            <a:ext cx="2322384" cy="1641115"/>
          </a:xfrm>
          <a:prstGeom prst="rect">
            <a:avLst/>
          </a:prstGeom>
        </p:spPr>
      </p:pic>
      <p:pic>
        <p:nvPicPr>
          <p:cNvPr id="9" name="Imagen 8" descr="Imagen que contiene señal&#10;&#10;Descripción generada automáticamente">
            <a:extLst>
              <a:ext uri="{FF2B5EF4-FFF2-40B4-BE49-F238E27FC236}">
                <a16:creationId xmlns:a16="http://schemas.microsoft.com/office/drawing/2014/main" id="{C4E237E9-A874-4668-9234-4EB4172B5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06" y="3106732"/>
            <a:ext cx="910209" cy="910209"/>
          </a:xfrm>
          <a:prstGeom prst="rect">
            <a:avLst/>
          </a:prstGeom>
        </p:spPr>
      </p:pic>
      <p:pic>
        <p:nvPicPr>
          <p:cNvPr id="10" name="Picture 6">
            <a:hlinkClick r:id="rId7"/>
            <a:extLst>
              <a:ext uri="{FF2B5EF4-FFF2-40B4-BE49-F238E27FC236}">
                <a16:creationId xmlns:a16="http://schemas.microsoft.com/office/drawing/2014/main" id="{9D26DCDB-8180-4D69-A954-0E5235D1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37" y="3157537"/>
            <a:ext cx="11620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3F9DC71-5D3E-4A82-A05C-07CFDD6242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75" y="3082104"/>
            <a:ext cx="1391163" cy="927442"/>
          </a:xfrm>
          <a:prstGeom prst="rect">
            <a:avLst/>
          </a:prstGeom>
        </p:spPr>
      </p:pic>
      <p:pic>
        <p:nvPicPr>
          <p:cNvPr id="12" name="Imagen 11" descr="Imagen que contiene rojo, firmar&#10;&#10;Descripción generada automáticamente">
            <a:extLst>
              <a:ext uri="{FF2B5EF4-FFF2-40B4-BE49-F238E27FC236}">
                <a16:creationId xmlns:a16="http://schemas.microsoft.com/office/drawing/2014/main" id="{8D8976B0-9585-4D1B-ABA2-C899823543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9" y="1539549"/>
            <a:ext cx="1632881" cy="69529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CE34641-E258-4E7D-BB65-6B5EAAD873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26" y="3182058"/>
            <a:ext cx="1757215" cy="634289"/>
          </a:xfrm>
          <a:prstGeom prst="rect">
            <a:avLst/>
          </a:prstGeom>
        </p:spPr>
      </p:pic>
      <p:pic>
        <p:nvPicPr>
          <p:cNvPr id="14" name="Imagen 1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20EAA3AE-106C-4E7F-94B6-7C99F8EE33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07" y="4449617"/>
            <a:ext cx="1354909" cy="1354909"/>
          </a:xfrm>
          <a:prstGeom prst="rect">
            <a:avLst/>
          </a:prstGeom>
        </p:spPr>
      </p:pic>
      <p:pic>
        <p:nvPicPr>
          <p:cNvPr id="15" name="Imagen 14" descr="Imagen que contiene cuchillo, dibujo&#10;&#10;Descripción generada automáticamente">
            <a:extLst>
              <a:ext uri="{FF2B5EF4-FFF2-40B4-BE49-F238E27FC236}">
                <a16:creationId xmlns:a16="http://schemas.microsoft.com/office/drawing/2014/main" id="{747510DE-DED0-40D6-A5B1-EA3C284085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905" y="4633490"/>
            <a:ext cx="1890189" cy="987161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A6B7102-F8C9-49E3-8EA8-827EAB4E16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85" y="4833584"/>
            <a:ext cx="1651373" cy="634290"/>
          </a:xfrm>
          <a:prstGeom prst="rect">
            <a:avLst/>
          </a:prstGeom>
        </p:spPr>
      </p:pic>
      <p:pic>
        <p:nvPicPr>
          <p:cNvPr id="17" name="Imagen 16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79C3264C-9FB8-4A30-B630-97F7D90BEB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1" y="4726204"/>
            <a:ext cx="1704047" cy="865656"/>
          </a:xfrm>
          <a:prstGeom prst="rect">
            <a:avLst/>
          </a:prstGeom>
        </p:spPr>
      </p:pic>
      <p:pic>
        <p:nvPicPr>
          <p:cNvPr id="18" name="Imagen 1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BE14BB2-24C5-4C49-B1D9-985639FCCA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22" y="4915949"/>
            <a:ext cx="1759472" cy="551925"/>
          </a:xfrm>
          <a:prstGeom prst="rect">
            <a:avLst/>
          </a:prstGeom>
        </p:spPr>
      </p:pic>
      <p:pic>
        <p:nvPicPr>
          <p:cNvPr id="19" name="Picture 8" descr="Resultado de imagen para logo essalud&quot;">
            <a:extLst>
              <a:ext uri="{FF2B5EF4-FFF2-40B4-BE49-F238E27FC236}">
                <a16:creationId xmlns:a16="http://schemas.microsoft.com/office/drawing/2014/main" id="{78CF7B32-8174-4EA5-AB11-963002ED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3" y="5804526"/>
            <a:ext cx="1832385" cy="103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 descr="Imagen que contiene dibujo, tabla&#10;&#10;Descripción generada automáticamente">
            <a:extLst>
              <a:ext uri="{FF2B5EF4-FFF2-40B4-BE49-F238E27FC236}">
                <a16:creationId xmlns:a16="http://schemas.microsoft.com/office/drawing/2014/main" id="{018756D4-9E51-490B-B12E-8DCEB16C01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39" y="5660848"/>
            <a:ext cx="1354909" cy="1016182"/>
          </a:xfrm>
          <a:prstGeom prst="rect">
            <a:avLst/>
          </a:prstGeom>
        </p:spPr>
      </p:pic>
      <p:pic>
        <p:nvPicPr>
          <p:cNvPr id="21" name="Picture 10" descr="Resultado de imagen para logo sunarp&quot;">
            <a:extLst>
              <a:ext uri="{FF2B5EF4-FFF2-40B4-BE49-F238E27FC236}">
                <a16:creationId xmlns:a16="http://schemas.microsoft.com/office/drawing/2014/main" id="{03006FC5-BA47-4563-B2F2-55ADDE8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57" y="5804525"/>
            <a:ext cx="1653120" cy="7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Resultado de imagen para logo pnipa&quot;">
            <a:extLst>
              <a:ext uri="{FF2B5EF4-FFF2-40B4-BE49-F238E27FC236}">
                <a16:creationId xmlns:a16="http://schemas.microsoft.com/office/drawing/2014/main" id="{D1F71D77-3057-4037-B4A7-F11C0F00F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68" y="5836814"/>
            <a:ext cx="1871138" cy="6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Resultado de imagen para logo contraloria&quot;">
            <a:extLst>
              <a:ext uri="{FF2B5EF4-FFF2-40B4-BE49-F238E27FC236}">
                <a16:creationId xmlns:a16="http://schemas.microsoft.com/office/drawing/2014/main" id="{0327F513-4804-4045-8839-004ED5742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235" y="5660848"/>
            <a:ext cx="1692765" cy="103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Resultado de imagen para logo sunat&quot;">
            <a:extLst>
              <a:ext uri="{FF2B5EF4-FFF2-40B4-BE49-F238E27FC236}">
                <a16:creationId xmlns:a16="http://schemas.microsoft.com/office/drawing/2014/main" id="{8186C2B9-0F90-4C6A-BDC6-A4735DD8D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26" y="3653606"/>
            <a:ext cx="1565858" cy="11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38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0164CDD-D8E2-46F8-A885-4E28710514D0}"/>
              </a:ext>
            </a:extLst>
          </p:cNvPr>
          <p:cNvSpPr txBox="1"/>
          <p:nvPr/>
        </p:nvSpPr>
        <p:spPr>
          <a:xfrm>
            <a:off x="1744909" y="1430078"/>
            <a:ext cx="54192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PE" sz="22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3A7D9E-DCED-472D-8648-20BD9E08B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8" y="1164237"/>
            <a:ext cx="5429003" cy="37600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F1A563E-1A90-4AD3-8962-A72A49377A9A}"/>
              </a:ext>
            </a:extLst>
          </p:cNvPr>
          <p:cNvSpPr txBox="1"/>
          <p:nvPr/>
        </p:nvSpPr>
        <p:spPr>
          <a:xfrm>
            <a:off x="1744909" y="4843185"/>
            <a:ext cx="6023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contacto@archiverosdelperu.org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0102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F341B5BE-4A92-4C31-80C1-4125D9142819}"/>
              </a:ext>
            </a:extLst>
          </p:cNvPr>
          <p:cNvSpPr txBox="1"/>
          <p:nvPr/>
        </p:nvSpPr>
        <p:spPr>
          <a:xfrm>
            <a:off x="1166070" y="1463034"/>
            <a:ext cx="70131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Sobre la labor de INACAL y el alcance del  CTN 152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2CD7619-6309-4B62-B288-580C15563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65" y="2774658"/>
            <a:ext cx="3519269" cy="35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2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79C3580-994D-4D1A-8E03-359EAED4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427"/>
            <a:ext cx="9144000" cy="482631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7F95088-9FB6-4497-B22D-CAD434A49EC4}"/>
              </a:ext>
            </a:extLst>
          </p:cNvPr>
          <p:cNvSpPr txBox="1"/>
          <p:nvPr/>
        </p:nvSpPr>
        <p:spPr>
          <a:xfrm>
            <a:off x="817923" y="6005865"/>
            <a:ext cx="234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highlight>
                  <a:srgbClr val="FFFF00"/>
                </a:highlight>
              </a:rPr>
              <a:t>154 comités técnicos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23F0E5-6FC8-4D73-ACA5-036105EE89FA}"/>
              </a:ext>
            </a:extLst>
          </p:cNvPr>
          <p:cNvSpPr txBox="1"/>
          <p:nvPr/>
        </p:nvSpPr>
        <p:spPr>
          <a:xfrm>
            <a:off x="620783" y="6358745"/>
            <a:ext cx="273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highlight>
                  <a:srgbClr val="FFFF00"/>
                </a:highlight>
              </a:rPr>
              <a:t>124 sub comités técnicos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A772E-7D84-4EC6-8D45-331EEB9D0809}"/>
              </a:ext>
            </a:extLst>
          </p:cNvPr>
          <p:cNvSpPr txBox="1"/>
          <p:nvPr/>
        </p:nvSpPr>
        <p:spPr>
          <a:xfrm>
            <a:off x="5313728" y="5989413"/>
            <a:ext cx="36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highlight>
                  <a:srgbClr val="FFFF00"/>
                </a:highlight>
              </a:rPr>
              <a:t>779 comités y sub comités técnicos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41B5BE-4A92-4C31-80C1-4125D9142819}"/>
              </a:ext>
            </a:extLst>
          </p:cNvPr>
          <p:cNvSpPr txBox="1"/>
          <p:nvPr/>
        </p:nvSpPr>
        <p:spPr>
          <a:xfrm>
            <a:off x="5226342" y="6383474"/>
            <a:ext cx="383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highlight>
                  <a:srgbClr val="FFFF00"/>
                </a:highlight>
              </a:rPr>
              <a:t>Casi 23 mil estándares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114011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76" y="2869045"/>
            <a:ext cx="780124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/>
            <a:r>
              <a:rPr lang="es-PE" altLang="es-P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CTN 152: Sistemas de Gestión Documental y Gestión de Archivos</a:t>
            </a:r>
          </a:p>
          <a:p>
            <a:pPr marL="0" indent="0" algn="ctr"/>
            <a:endParaRPr lang="es-PE" altLang="es-PE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 algn="just"/>
            <a:r>
              <a:rPr lang="es-PE" altLang="es-P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Normalización de los </a:t>
            </a:r>
            <a:r>
              <a:rPr lang="es-PE" altLang="es-PE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procesos</a:t>
            </a:r>
            <a:r>
              <a:rPr lang="es-PE" altLang="es-P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 la gestión documental en sus diferentes soportes (convencionales y electrónicos), así como las actividades de planeación, producción, distribución, intercambio, trámite, organización, valoración (cuadro de clasificación de documentos y tabla de valoración de documentos), transferencias, automatización, selección, uso de nuevas tecnologías (microfilmación, digitalización, microformas), eliminación, depuración, custodia, conservación y preservación, servicio de información y disposición final; y la normalización de los procesos de la gestión de archivos y del ciclo vital de documentos en los diferentes niveles de archivo (gestión, central, intermedio e histórico).</a:t>
            </a:r>
            <a:endParaRPr lang="en-US" altLang="es-PE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9ED0307-2ECE-4724-A4A3-C1B261029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32" y="1100391"/>
            <a:ext cx="2590639" cy="1830677"/>
          </a:xfrm>
          <a:prstGeom prst="rect">
            <a:avLst/>
          </a:prstGeom>
        </p:spPr>
      </p:pic>
      <p:pic>
        <p:nvPicPr>
          <p:cNvPr id="7" name="Imagen 6" descr="Imagen que contiene reloj, dibujo, medidor&#10;&#10;Descripción generada automáticamente">
            <a:extLst>
              <a:ext uri="{FF2B5EF4-FFF2-40B4-BE49-F238E27FC236}">
                <a16:creationId xmlns:a16="http://schemas.microsoft.com/office/drawing/2014/main" id="{866CE43A-2EA1-4F67-96F7-665DC8800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54" y="1347757"/>
            <a:ext cx="2877423" cy="13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069EB96-EFA2-40F9-B125-252618A39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4943" y="1366868"/>
            <a:ext cx="1003442" cy="1170264"/>
          </a:xfrm>
          <a:prstGeom prst="rect">
            <a:avLst/>
          </a:prstGeom>
        </p:spPr>
      </p:pic>
      <p:pic>
        <p:nvPicPr>
          <p:cNvPr id="1026" name="Picture 2" descr="Universidad Ricardo Palma">
            <a:extLst>
              <a:ext uri="{FF2B5EF4-FFF2-40B4-BE49-F238E27FC236}">
                <a16:creationId xmlns:a16="http://schemas.microsoft.com/office/drawing/2014/main" id="{7D274246-2832-4A11-BC1D-32E40CDAB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51" y="1390126"/>
            <a:ext cx="1275826" cy="12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57C7FA9-D4FF-496A-B65F-BC2EF327D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88" y="1390126"/>
            <a:ext cx="2374477" cy="118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10F9919-62A6-4734-9FCC-ECC077BED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" y="2791893"/>
            <a:ext cx="2322384" cy="1641115"/>
          </a:xfrm>
          <a:prstGeom prst="rect">
            <a:avLst/>
          </a:prstGeom>
        </p:spPr>
      </p:pic>
      <p:pic>
        <p:nvPicPr>
          <p:cNvPr id="9" name="Imagen 8" descr="Imagen que contiene señal&#10;&#10;Descripción generada automáticamente">
            <a:extLst>
              <a:ext uri="{FF2B5EF4-FFF2-40B4-BE49-F238E27FC236}">
                <a16:creationId xmlns:a16="http://schemas.microsoft.com/office/drawing/2014/main" id="{E3736613-B1CC-43BB-974B-D30A29E44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06" y="3106732"/>
            <a:ext cx="910209" cy="910209"/>
          </a:xfrm>
          <a:prstGeom prst="rect">
            <a:avLst/>
          </a:prstGeom>
        </p:spPr>
      </p:pic>
      <p:pic>
        <p:nvPicPr>
          <p:cNvPr id="1030" name="Picture 6">
            <a:hlinkClick r:id="rId7"/>
            <a:extLst>
              <a:ext uri="{FF2B5EF4-FFF2-40B4-BE49-F238E27FC236}">
                <a16:creationId xmlns:a16="http://schemas.microsoft.com/office/drawing/2014/main" id="{3E8DED07-9760-49F6-8AD6-6D4C9C25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37" y="3157537"/>
            <a:ext cx="11620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83F6B9A-5FA9-4111-ABA1-C9644AE622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75" y="3082104"/>
            <a:ext cx="1391163" cy="927442"/>
          </a:xfrm>
          <a:prstGeom prst="rect">
            <a:avLst/>
          </a:prstGeom>
        </p:spPr>
      </p:pic>
      <p:pic>
        <p:nvPicPr>
          <p:cNvPr id="13" name="Imagen 12" descr="Imagen que contiene rojo, firmar&#10;&#10;Descripción generada automáticamente">
            <a:extLst>
              <a:ext uri="{FF2B5EF4-FFF2-40B4-BE49-F238E27FC236}">
                <a16:creationId xmlns:a16="http://schemas.microsoft.com/office/drawing/2014/main" id="{22364699-2496-43DB-A5A5-1106A30856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9" y="1539549"/>
            <a:ext cx="1632881" cy="69529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9D27A19-3584-460B-8063-7938EF09F2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26" y="3182058"/>
            <a:ext cx="1757215" cy="634289"/>
          </a:xfrm>
          <a:prstGeom prst="rect">
            <a:avLst/>
          </a:prstGeom>
        </p:spPr>
      </p:pic>
      <p:pic>
        <p:nvPicPr>
          <p:cNvPr id="17" name="Imagen 16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3120BC9-BCB0-4E6A-BC38-71691AADBA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07" y="4449617"/>
            <a:ext cx="1354909" cy="1354909"/>
          </a:xfrm>
          <a:prstGeom prst="rect">
            <a:avLst/>
          </a:prstGeom>
        </p:spPr>
      </p:pic>
      <p:pic>
        <p:nvPicPr>
          <p:cNvPr id="19" name="Imagen 18" descr="Imagen que contiene cuchillo, dibujo&#10;&#10;Descripción generada automáticamente">
            <a:extLst>
              <a:ext uri="{FF2B5EF4-FFF2-40B4-BE49-F238E27FC236}">
                <a16:creationId xmlns:a16="http://schemas.microsoft.com/office/drawing/2014/main" id="{681F8820-D787-4223-AEC1-D3463949F9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905" y="4633490"/>
            <a:ext cx="1890189" cy="987161"/>
          </a:xfrm>
          <a:prstGeom prst="rect">
            <a:avLst/>
          </a:prstGeom>
        </p:spPr>
      </p:pic>
      <p:pic>
        <p:nvPicPr>
          <p:cNvPr id="21" name="Imagen 2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55FC164-3C79-4B7F-98A9-E04D425D26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85" y="4833584"/>
            <a:ext cx="1651373" cy="634290"/>
          </a:xfrm>
          <a:prstGeom prst="rect">
            <a:avLst/>
          </a:prstGeom>
        </p:spPr>
      </p:pic>
      <p:pic>
        <p:nvPicPr>
          <p:cNvPr id="23" name="Imagen 22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2C886123-9401-4736-8A04-43D4172775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1" y="4726204"/>
            <a:ext cx="1704047" cy="865656"/>
          </a:xfrm>
          <a:prstGeom prst="rect">
            <a:avLst/>
          </a:prstGeom>
        </p:spPr>
      </p:pic>
      <p:pic>
        <p:nvPicPr>
          <p:cNvPr id="25" name="Imagen 2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114A095-3E9F-48E5-8E36-F5ABEEA388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22" y="4915949"/>
            <a:ext cx="1759472" cy="551925"/>
          </a:xfrm>
          <a:prstGeom prst="rect">
            <a:avLst/>
          </a:prstGeom>
        </p:spPr>
      </p:pic>
      <p:pic>
        <p:nvPicPr>
          <p:cNvPr id="1032" name="Picture 8" descr="Resultado de imagen para logo essalud&quot;">
            <a:extLst>
              <a:ext uri="{FF2B5EF4-FFF2-40B4-BE49-F238E27FC236}">
                <a16:creationId xmlns:a16="http://schemas.microsoft.com/office/drawing/2014/main" id="{05150D9B-0BAA-4A8F-B314-362627252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3" y="5804526"/>
            <a:ext cx="1832385" cy="103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 descr="Imagen que contiene dibujo, tabla&#10;&#10;Descripción generada automáticamente">
            <a:extLst>
              <a:ext uri="{FF2B5EF4-FFF2-40B4-BE49-F238E27FC236}">
                <a16:creationId xmlns:a16="http://schemas.microsoft.com/office/drawing/2014/main" id="{85BADC81-F01E-4155-AD71-BAC661FA8E5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39" y="5660848"/>
            <a:ext cx="1354909" cy="1016182"/>
          </a:xfrm>
          <a:prstGeom prst="rect">
            <a:avLst/>
          </a:prstGeom>
        </p:spPr>
      </p:pic>
      <p:pic>
        <p:nvPicPr>
          <p:cNvPr id="1034" name="Picture 10" descr="Resultado de imagen para logo sunarp&quot;">
            <a:extLst>
              <a:ext uri="{FF2B5EF4-FFF2-40B4-BE49-F238E27FC236}">
                <a16:creationId xmlns:a16="http://schemas.microsoft.com/office/drawing/2014/main" id="{03DE7174-6ED0-4422-B54E-FC94E521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57" y="5804525"/>
            <a:ext cx="1653120" cy="7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logo pnipa&quot;">
            <a:extLst>
              <a:ext uri="{FF2B5EF4-FFF2-40B4-BE49-F238E27FC236}">
                <a16:creationId xmlns:a16="http://schemas.microsoft.com/office/drawing/2014/main" id="{1A23F2BD-ADD4-4FE1-BE6B-EFC61644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68" y="5836814"/>
            <a:ext cx="1871138" cy="6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logo contraloria&quot;">
            <a:extLst>
              <a:ext uri="{FF2B5EF4-FFF2-40B4-BE49-F238E27FC236}">
                <a16:creationId xmlns:a16="http://schemas.microsoft.com/office/drawing/2014/main" id="{90977B72-1BFA-4B26-A51C-41FCDEC8A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235" y="5660848"/>
            <a:ext cx="1692765" cy="103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logo sunat&quot;">
            <a:extLst>
              <a:ext uri="{FF2B5EF4-FFF2-40B4-BE49-F238E27FC236}">
                <a16:creationId xmlns:a16="http://schemas.microsoft.com/office/drawing/2014/main" id="{444A0BE9-05D8-47FD-80F0-7B138EC05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26" y="3653606"/>
            <a:ext cx="1565858" cy="11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13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45EB8EA-3A5A-403D-AAB7-D384BB182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77" y="1736423"/>
            <a:ext cx="7461133" cy="41020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5DBAD72-822C-4A15-937C-E9E88723EF94}"/>
              </a:ext>
            </a:extLst>
          </p:cNvPr>
          <p:cNvSpPr txBox="1"/>
          <p:nvPr/>
        </p:nvSpPr>
        <p:spPr>
          <a:xfrm>
            <a:off x="2885813" y="6182686"/>
            <a:ext cx="333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El CTN N° 152</a:t>
            </a:r>
          </a:p>
        </p:txBody>
      </p:sp>
    </p:spTree>
    <p:extLst>
      <p:ext uri="{BB962C8B-B14F-4D97-AF65-F5344CB8AC3E}">
        <p14:creationId xmlns:p14="http://schemas.microsoft.com/office/powerpoint/2010/main" val="237687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11A45A-7603-4808-B9B6-607C7EEF8CA5}"/>
              </a:ext>
            </a:extLst>
          </p:cNvPr>
          <p:cNvSpPr txBox="1"/>
          <p:nvPr/>
        </p:nvSpPr>
        <p:spPr>
          <a:xfrm>
            <a:off x="1199627" y="1568741"/>
            <a:ext cx="70299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Normalización de la Gestión Documental en el panorama internacional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3E3E444-8B4A-4818-8234-D522A93B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3" y="2710347"/>
            <a:ext cx="8148834" cy="3692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22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2475B8-CFD0-425C-81F8-C746041C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1" y="1271574"/>
            <a:ext cx="8590328" cy="486665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45073F-AE99-4835-8B95-42B32AC07098}"/>
              </a:ext>
            </a:extLst>
          </p:cNvPr>
          <p:cNvSpPr txBox="1"/>
          <p:nvPr/>
        </p:nvSpPr>
        <p:spPr>
          <a:xfrm>
            <a:off x="4060272" y="6249798"/>
            <a:ext cx="227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91 vigentes</a:t>
            </a:r>
          </a:p>
        </p:txBody>
      </p:sp>
    </p:spTree>
    <p:extLst>
      <p:ext uri="{BB962C8B-B14F-4D97-AF65-F5344CB8AC3E}">
        <p14:creationId xmlns:p14="http://schemas.microsoft.com/office/powerpoint/2010/main" val="1757408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944</TotalTime>
  <Words>634</Words>
  <Application>Microsoft Office PowerPoint</Application>
  <PresentationFormat>Presentación en pantalla (4:3)</PresentationFormat>
  <Paragraphs>66</Paragraphs>
  <Slides>28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Normalizando la  Gestión Documental</vt:lpstr>
      <vt:lpstr>  1. Sobre la labor de INACAL y el alcance del CTN 152.  2. Normalización en G.D en el panorama.      internacional.  3. Avances en el Perú y estándares que adoptar.  4. Conclusiones.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Milagros Ballon Ballon</dc:creator>
  <cp:lastModifiedBy>Patricia Elizabeth Chavez Quispe</cp:lastModifiedBy>
  <cp:revision>56</cp:revision>
  <dcterms:created xsi:type="dcterms:W3CDTF">2019-11-13T15:26:14Z</dcterms:created>
  <dcterms:modified xsi:type="dcterms:W3CDTF">2019-11-21T16:01:58Z</dcterms:modified>
</cp:coreProperties>
</file>