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91" r:id="rId2"/>
    <p:sldId id="315" r:id="rId3"/>
    <p:sldId id="331" r:id="rId4"/>
    <p:sldId id="334" r:id="rId5"/>
    <p:sldId id="335" r:id="rId6"/>
    <p:sldId id="337" r:id="rId7"/>
    <p:sldId id="294" r:id="rId8"/>
    <p:sldId id="325" r:id="rId9"/>
    <p:sldId id="322" r:id="rId10"/>
    <p:sldId id="338" r:id="rId11"/>
    <p:sldId id="299" r:id="rId12"/>
  </p:sldIdLst>
  <p:sldSz cx="9144000" cy="6858000" type="screen4x3"/>
  <p:notesSz cx="6797675" cy="9872663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6858" autoAdjust="0"/>
  </p:normalViewPr>
  <p:slideViewPr>
    <p:cSldViewPr>
      <p:cViewPr>
        <p:scale>
          <a:sx n="70" d="100"/>
          <a:sy n="70" d="100"/>
        </p:scale>
        <p:origin x="-115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80EBB-C96D-4144-9162-6334F714C39D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4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8EFA1-5586-482D-B172-747DD4E8A254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1580655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1348A-62C3-49DB-BA44-D440925A8C18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689516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4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B8F16-3C7C-4B6B-A127-FA292F3CF56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136047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B8F16-3C7C-4B6B-A127-FA292F3CF56A}" type="slidenum">
              <a:rPr lang="es-PE" smtClean="0"/>
              <a:pPr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1215052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65715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B8F16-3C7C-4B6B-A127-FA292F3CF56A}" type="slidenum">
              <a:rPr lang="es-PE" smtClean="0"/>
              <a:pPr/>
              <a:t>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640961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56934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B8F16-3C7C-4B6B-A127-FA292F3CF56A}" type="slidenum">
              <a:rPr lang="es-PE" smtClean="0"/>
              <a:pPr/>
              <a:t>11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873270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2918353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1235763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618671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32487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36381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2451510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177160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463271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687632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14420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822093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E56E1-A40A-42EB-9816-D3DB88309CC6}" type="datetimeFigureOut">
              <a:rPr lang="es-PE" smtClean="0"/>
              <a:pPr/>
              <a:t>09/05/2014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440CB-B1ED-400E-8EBB-C0F0CB60807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100159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9119" y="1442710"/>
            <a:ext cx="9144000" cy="389089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846" y="0"/>
            <a:ext cx="217646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DB9B7-5760-4EF0-8400-A71788FFDEFC}" type="slidenum">
              <a:rPr lang="es-ES" smtClean="0"/>
              <a:pPr/>
              <a:t>1</a:t>
            </a:fld>
            <a:endParaRPr lang="es-ES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9798" y="5317735"/>
            <a:ext cx="1942643" cy="919577"/>
          </a:xfrm>
          <a:prstGeom prst="rect">
            <a:avLst/>
          </a:prstGeom>
        </p:spPr>
      </p:pic>
      <p:sp>
        <p:nvSpPr>
          <p:cNvPr id="11" name="1 Título"/>
          <p:cNvSpPr>
            <a:spLocks noGrp="1"/>
          </p:cNvSpPr>
          <p:nvPr/>
        </p:nvSpPr>
        <p:spPr bwMode="auto">
          <a:xfrm>
            <a:off x="179510" y="2941648"/>
            <a:ext cx="8784977" cy="154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9pPr>
          </a:lstStyle>
          <a:p>
            <a:r>
              <a:rPr lang="es-PE" sz="2400" dirty="0" smtClean="0">
                <a:solidFill>
                  <a:schemeClr val="bg1"/>
                </a:solidFill>
              </a:rPr>
              <a:t>Propuesta de Asesoría y acompañamiento técnico al proceso de Planeamiento Estratégico del sector Cultura</a:t>
            </a:r>
          </a:p>
          <a:p>
            <a:endParaRPr lang="es-PE" sz="2400" dirty="0" smtClean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327523" y="1311151"/>
            <a:ext cx="571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200" dirty="0" smtClean="0">
                <a:solidFill>
                  <a:schemeClr val="bg1"/>
                </a:solidFill>
              </a:rPr>
              <a:t>Mayo </a:t>
            </a:r>
          </a:p>
          <a:p>
            <a:pPr algn="ctr"/>
            <a:r>
              <a:rPr lang="es-PE" sz="1200" dirty="0" smtClean="0">
                <a:solidFill>
                  <a:schemeClr val="bg1"/>
                </a:solidFill>
              </a:rPr>
              <a:t>2014</a:t>
            </a:r>
            <a:endParaRPr lang="es-PE" sz="1200" dirty="0">
              <a:solidFill>
                <a:schemeClr val="bg1"/>
              </a:solidFill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360454"/>
            <a:ext cx="853442" cy="90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8712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2"/>
          <p:cNvSpPr txBox="1">
            <a:spLocks noChangeArrowheads="1"/>
          </p:cNvSpPr>
          <p:nvPr/>
        </p:nvSpPr>
        <p:spPr bwMode="auto">
          <a:xfrm>
            <a:off x="1403649" y="-27384"/>
            <a:ext cx="691276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algn="ctr">
              <a:spcBef>
                <a:spcPct val="20000"/>
              </a:spcBef>
              <a:buClr>
                <a:schemeClr val="tx2"/>
              </a:buClr>
              <a:defRPr/>
            </a:pP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36" name="35 Conector recto"/>
          <p:cNvCxnSpPr/>
          <p:nvPr/>
        </p:nvCxnSpPr>
        <p:spPr>
          <a:xfrm>
            <a:off x="1475656" y="980728"/>
            <a:ext cx="720080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323528" y="6309320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17 Marcador de número de diapositiva"/>
          <p:cNvSpPr txBox="1">
            <a:spLocks/>
          </p:cNvSpPr>
          <p:nvPr/>
        </p:nvSpPr>
        <p:spPr>
          <a:xfrm>
            <a:off x="3518520" y="63042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10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984760"/>
              </p:ext>
            </p:extLst>
          </p:nvPr>
        </p:nvGraphicFramePr>
        <p:xfrm>
          <a:off x="179512" y="415010"/>
          <a:ext cx="8784976" cy="5845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912"/>
                <a:gridCol w="1403245"/>
                <a:gridCol w="114888"/>
                <a:gridCol w="4168701"/>
                <a:gridCol w="960115"/>
                <a:gridCol w="960115"/>
              </a:tblGrid>
              <a:tr h="42062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FASES CEPLAN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ETAPAS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rowSpan="2"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OBJETIVO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Grupos de Trabajo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9945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effectLst/>
                        </a:rPr>
                        <a:t>Equipo </a:t>
                      </a:r>
                      <a:r>
                        <a:rPr lang="es-PE" sz="1400" b="1" dirty="0" smtClean="0">
                          <a:effectLst/>
                        </a:rPr>
                        <a:t>Técnico </a:t>
                      </a:r>
                      <a:endParaRPr lang="es-PE" sz="14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effectLst/>
                        </a:rPr>
                        <a:t>Comisión de </a:t>
                      </a:r>
                      <a:r>
                        <a:rPr lang="es-PE" sz="1400" b="1" dirty="0" smtClean="0">
                          <a:effectLst/>
                        </a:rPr>
                        <a:t>PE</a:t>
                      </a:r>
                      <a:endParaRPr lang="es-PE" sz="14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 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Taller de sensibilización sobre la importancia de realizar Planeamiento Estratégico y Análisis Prospectivo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1 taller</a:t>
                      </a:r>
                      <a:r>
                        <a:rPr lang="es-PE" sz="1400" dirty="0">
                          <a:effectLst/>
                        </a:rPr>
                        <a:t> 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420624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FASE  </a:t>
                      </a:r>
                      <a:r>
                        <a:rPr lang="es-PE" sz="1400" dirty="0" smtClean="0">
                          <a:effectLst/>
                        </a:rPr>
                        <a:t>DE</a:t>
                      </a:r>
                      <a:r>
                        <a:rPr lang="es-PE" sz="1400" baseline="0" dirty="0" smtClean="0">
                          <a:effectLst/>
                        </a:rPr>
                        <a:t> ANALISIS </a:t>
                      </a:r>
                      <a:r>
                        <a:rPr lang="es-PE" sz="1400" dirty="0" smtClean="0">
                          <a:effectLst/>
                        </a:rPr>
                        <a:t>PROSPECTIVO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Comprensión del problema y diagnóstico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Analizar y</a:t>
                      </a:r>
                      <a:r>
                        <a:rPr lang="es-PE" sz="1400" baseline="0" dirty="0" smtClean="0">
                          <a:effectLst/>
                        </a:rPr>
                        <a:t> comprender el sector 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1 sesión 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26743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Seleccionar</a:t>
                      </a:r>
                      <a:r>
                        <a:rPr lang="es-PE" sz="1400" baseline="0" dirty="0" smtClean="0">
                          <a:effectLst/>
                        </a:rPr>
                        <a:t> las tendencias e identificar su impacto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1 sesión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dirty="0" smtClean="0">
                          <a:effectLst/>
                        </a:rPr>
                        <a:t>1 taller</a:t>
                      </a:r>
                      <a:r>
                        <a:rPr lang="es-PE" sz="1400" dirty="0">
                          <a:effectLst/>
                        </a:rPr>
                        <a:t> 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6283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Identificar las causas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1 sesión 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21827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Establecer las causas</a:t>
                      </a:r>
                      <a:r>
                        <a:rPr lang="es-PE" sz="1400" baseline="0" dirty="0" smtClean="0">
                          <a:effectLst/>
                        </a:rPr>
                        <a:t> principales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1 sesión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2296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Escenarios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Determinar las variables 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1 sesión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31312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Selección de variables</a:t>
                      </a:r>
                      <a:r>
                        <a:rPr lang="es-PE" sz="1400" baseline="0" dirty="0" smtClean="0">
                          <a:effectLst/>
                        </a:rPr>
                        <a:t> estratégicas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1 sesión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1 taller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25254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Elaborar un diagnóstico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1 sesión 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33597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effectLst/>
                        </a:rPr>
                        <a:t>Escenario Óptimo y Tendencial </a:t>
                      </a:r>
                      <a:endParaRPr lang="es-PE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Elaboración de escenarios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4</a:t>
                      </a:r>
                      <a:r>
                        <a:rPr lang="es-PE" sz="1400" dirty="0" smtClean="0">
                          <a:effectLst/>
                        </a:rPr>
                        <a:t> </a:t>
                      </a:r>
                      <a:r>
                        <a:rPr lang="es-PE" sz="1400" dirty="0">
                          <a:effectLst/>
                        </a:rPr>
                        <a:t>sesiones 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20528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ESTRATÉGICA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Escenario Apuesta 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Construir Escenario </a:t>
                      </a:r>
                      <a:r>
                        <a:rPr lang="es-PE" sz="1400" dirty="0" smtClean="0">
                          <a:effectLst/>
                        </a:rPr>
                        <a:t>Apuesta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1 sesión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1 taller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42062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Acciones Estratégicas y rutas estratégicas 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Determinar las acciones estratégicas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1 sesión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22813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Determinar la ruta estratégica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1 sesión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1 taller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SEGUIMIENTO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Asegurar</a:t>
                      </a:r>
                      <a:r>
                        <a:rPr lang="es-PE" sz="1400" baseline="0" dirty="0" smtClean="0">
                          <a:effectLst/>
                        </a:rPr>
                        <a:t> el logro de los objetivos estratégicos a través de seguimientos continuos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effectLst/>
                        </a:rPr>
                        <a:t>1</a:t>
                      </a:r>
                      <a:r>
                        <a:rPr lang="es-PE" sz="1400" baseline="0" dirty="0" smtClean="0">
                          <a:effectLst/>
                        </a:rPr>
                        <a:t> </a:t>
                      </a:r>
                      <a:r>
                        <a:rPr lang="es-PE" sz="1400" dirty="0" smtClean="0">
                          <a:effectLst/>
                        </a:rPr>
                        <a:t>sesión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FINALIZACIÓN DEL PROCESO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effectLst/>
                        </a:rPr>
                        <a:t>Presentación y entrega del PESEM y del documento prospectivo</a:t>
                      </a:r>
                      <a:endParaRPr lang="es-PE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1 taller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22" marR="5722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629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1426836"/>
            <a:ext cx="9144000" cy="358634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846" y="0"/>
            <a:ext cx="217646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DB9B7-5760-4EF0-8400-A71788FFDEFC}" type="slidenum">
              <a:rPr lang="es-ES" smtClean="0"/>
              <a:pPr/>
              <a:t>11</a:t>
            </a:fld>
            <a:endParaRPr lang="es-ES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9798" y="5317735"/>
            <a:ext cx="1942643" cy="919577"/>
          </a:xfrm>
          <a:prstGeom prst="rect">
            <a:avLst/>
          </a:prstGeom>
        </p:spPr>
      </p:pic>
      <p:sp>
        <p:nvSpPr>
          <p:cNvPr id="11" name="1 Título"/>
          <p:cNvSpPr>
            <a:spLocks noGrp="1"/>
          </p:cNvSpPr>
          <p:nvPr/>
        </p:nvSpPr>
        <p:spPr bwMode="auto">
          <a:xfrm>
            <a:off x="251520" y="3112086"/>
            <a:ext cx="7632848" cy="154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3600" dirty="0" smtClean="0">
                <a:solidFill>
                  <a:schemeClr val="bg1"/>
                </a:solidFill>
                <a:latin typeface="Arial (Títulos)"/>
                <a:cs typeface="Arial" pitchFamily="34" charset="0"/>
              </a:rPr>
              <a:t>Gracias.</a:t>
            </a:r>
            <a:endParaRPr lang="es-PE" sz="3600" dirty="0" smtClean="0">
              <a:solidFill>
                <a:schemeClr val="bg1"/>
              </a:solidFill>
              <a:latin typeface="Arial (Títulos)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289114" y="1116033"/>
            <a:ext cx="647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600" dirty="0" smtClean="0">
                <a:solidFill>
                  <a:schemeClr val="bg1"/>
                </a:solidFill>
              </a:rPr>
              <a:t>Mayo</a:t>
            </a:r>
          </a:p>
          <a:p>
            <a:pPr algn="ctr"/>
            <a:r>
              <a:rPr lang="es-PE" sz="1600" dirty="0" smtClean="0">
                <a:solidFill>
                  <a:schemeClr val="bg1"/>
                </a:solidFill>
              </a:rPr>
              <a:t> 2014</a:t>
            </a:r>
            <a:endParaRPr lang="es-PE" sz="1600" dirty="0">
              <a:solidFill>
                <a:schemeClr val="bg1"/>
              </a:solidFill>
            </a:endParaRPr>
          </a:p>
        </p:txBody>
      </p:sp>
      <p:pic>
        <p:nvPicPr>
          <p:cNvPr id="13" name="1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260648"/>
            <a:ext cx="853442" cy="908306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9" y="176159"/>
            <a:ext cx="4536504" cy="3180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5907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323528" y="764704"/>
            <a:ext cx="8352928" cy="5256584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2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cxnSp>
        <p:nvCxnSpPr>
          <p:cNvPr id="21" name="20 Conector recto"/>
          <p:cNvCxnSpPr/>
          <p:nvPr/>
        </p:nvCxnSpPr>
        <p:spPr>
          <a:xfrm>
            <a:off x="155575" y="592386"/>
            <a:ext cx="866368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7300" y="6334197"/>
            <a:ext cx="779156" cy="40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6314" y="6309320"/>
            <a:ext cx="912150" cy="476672"/>
          </a:xfrm>
          <a:prstGeom prst="rect">
            <a:avLst/>
          </a:prstGeom>
          <a:noFill/>
        </p:spPr>
      </p:pic>
      <p:sp>
        <p:nvSpPr>
          <p:cNvPr id="33" name="15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D647FC-643C-4E67-8857-EC44B8799FC4}" type="slidenum">
              <a:rPr lang="es-ES" smtClean="0"/>
              <a:pPr/>
              <a:t>2</a:t>
            </a:fld>
            <a:endParaRPr lang="es-E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444313" y="160338"/>
            <a:ext cx="705678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Participación de CEPLAN en el proceso de Planeamiento Estratégico</a:t>
            </a:r>
            <a:endParaRPr lang="es-ES" sz="1800" b="1" kern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1" name="30 Llamada de flecha a la izquierda"/>
          <p:cNvSpPr/>
          <p:nvPr/>
        </p:nvSpPr>
        <p:spPr>
          <a:xfrm>
            <a:off x="6084168" y="1413612"/>
            <a:ext cx="2602632" cy="2807476"/>
          </a:xfrm>
          <a:prstGeom prst="leftArrowCallou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s-ES" sz="1400" b="1" dirty="0" smtClean="0">
                <a:solidFill>
                  <a:schemeClr val="bg1"/>
                </a:solidFill>
              </a:rPr>
              <a:t>Ha formulado una metodología para el desarrollo del proceso de planeamiento estratégico que incluye análisis prospectivo y el desarrollo de la anticipación estratégica</a:t>
            </a:r>
            <a:endParaRPr lang="es-ES" sz="1400" b="1" dirty="0">
              <a:solidFill>
                <a:schemeClr val="bg1"/>
              </a:solidFill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7575" y="1700808"/>
            <a:ext cx="3092267" cy="2026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29 Llamada de flecha hacia arriba"/>
          <p:cNvSpPr/>
          <p:nvPr/>
        </p:nvSpPr>
        <p:spPr>
          <a:xfrm>
            <a:off x="1979712" y="4221088"/>
            <a:ext cx="4752528" cy="1584176"/>
          </a:xfrm>
          <a:prstGeom prst="upArrowCallou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es-ES" sz="1600" b="1" dirty="0" smtClean="0">
                <a:solidFill>
                  <a:schemeClr val="bg1"/>
                </a:solidFill>
              </a:rPr>
              <a:t>Brinda asesoramiento y acompañamiento técnico a los operadores públicos a fin de fortalecer sus competencias y habilidades en su utilización.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29" name="28 Llamada de flecha a la derecha"/>
          <p:cNvSpPr/>
          <p:nvPr/>
        </p:nvSpPr>
        <p:spPr>
          <a:xfrm>
            <a:off x="611560" y="1413612"/>
            <a:ext cx="2406015" cy="2807476"/>
          </a:xfrm>
          <a:prstGeom prst="rightArrowCallou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/>
            <a:r>
              <a:rPr lang="es-ES" sz="1200" b="1" dirty="0" smtClean="0">
                <a:solidFill>
                  <a:schemeClr val="bg1"/>
                </a:solidFill>
              </a:rPr>
              <a:t>Es el órgano rector del Sistema Administrativo de Planeamiento Estratégico </a:t>
            </a:r>
          </a:p>
          <a:p>
            <a:pPr lvl="0" algn="ctr" fontAlgn="base"/>
            <a:r>
              <a:rPr lang="es-ES" sz="1200" b="1" dirty="0" smtClean="0">
                <a:solidFill>
                  <a:schemeClr val="bg1"/>
                </a:solidFill>
              </a:rPr>
              <a:t>DL N°1088 y la Ley Orgánica del Poder Ejecutivo N° 29158</a:t>
            </a:r>
            <a:endParaRPr lang="es-ES" sz="1200" b="1" dirty="0">
              <a:solidFill>
                <a:schemeClr val="bg1"/>
              </a:solidFill>
            </a:endParaRPr>
          </a:p>
          <a:p>
            <a:pPr algn="ctr" fontAlgn="base"/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323852" y="692696"/>
            <a:ext cx="8352604" cy="5328592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781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430330" y="883508"/>
            <a:ext cx="8352604" cy="5328592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23852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1314524" y="548680"/>
            <a:ext cx="7372351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6"/>
            <a:ext cx="2133600" cy="365125"/>
          </a:xfrm>
        </p:spPr>
        <p:txBody>
          <a:bodyPr/>
          <a:lstStyle/>
          <a:p>
            <a:pPr algn="ctr">
              <a:defRPr/>
            </a:pPr>
            <a:fld id="{FC3EB930-8334-4AC3-9200-8287529D0EAC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3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6993" y="6323016"/>
            <a:ext cx="779463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334157" y="75683"/>
            <a:ext cx="734229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s-ES" dirty="0" smtClean="0"/>
              <a:t>Fases del proceso de planeamiento estratégico</a:t>
            </a:r>
            <a:endParaRPr lang="es-ES" dirty="0"/>
          </a:p>
        </p:txBody>
      </p:sp>
      <p:sp>
        <p:nvSpPr>
          <p:cNvPr id="57" name="56 Rectángulo"/>
          <p:cNvSpPr/>
          <p:nvPr/>
        </p:nvSpPr>
        <p:spPr>
          <a:xfrm>
            <a:off x="415692" y="883508"/>
            <a:ext cx="5868308" cy="52565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PE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2873" y="986765"/>
            <a:ext cx="6987519" cy="482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47613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Rectángulo"/>
          <p:cNvSpPr/>
          <p:nvPr/>
        </p:nvSpPr>
        <p:spPr>
          <a:xfrm>
            <a:off x="1467272" y="1052736"/>
            <a:ext cx="7353200" cy="5112568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sp>
        <p:nvSpPr>
          <p:cNvPr id="45" name="Rectangle 2"/>
          <p:cNvSpPr txBox="1">
            <a:spLocks noChangeArrowheads="1"/>
          </p:cNvSpPr>
          <p:nvPr/>
        </p:nvSpPr>
        <p:spPr bwMode="auto">
          <a:xfrm>
            <a:off x="1403649" y="-27384"/>
            <a:ext cx="691276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403648" y="548680"/>
            <a:ext cx="741483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Fase de Análisis Prospectivo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36" name="35 Conector recto"/>
          <p:cNvCxnSpPr/>
          <p:nvPr/>
        </p:nvCxnSpPr>
        <p:spPr>
          <a:xfrm>
            <a:off x="1475656" y="980728"/>
            <a:ext cx="720080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Rectángulo"/>
          <p:cNvSpPr/>
          <p:nvPr/>
        </p:nvSpPr>
        <p:spPr>
          <a:xfrm>
            <a:off x="1484547" y="2443700"/>
            <a:ext cx="2033973" cy="7200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Análisis Prospectivo</a:t>
            </a:r>
            <a:endParaRPr lang="es-P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28 Conector recto"/>
          <p:cNvCxnSpPr/>
          <p:nvPr/>
        </p:nvCxnSpPr>
        <p:spPr>
          <a:xfrm>
            <a:off x="323528" y="6309320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17 Marcador de número de diapositiva"/>
          <p:cNvSpPr txBox="1">
            <a:spLocks/>
          </p:cNvSpPr>
          <p:nvPr/>
        </p:nvSpPr>
        <p:spPr>
          <a:xfrm>
            <a:off x="3518520" y="63042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4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4547" y="1340768"/>
            <a:ext cx="2033973" cy="1021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39 Elipse"/>
          <p:cNvSpPr/>
          <p:nvPr/>
        </p:nvSpPr>
        <p:spPr>
          <a:xfrm>
            <a:off x="3960440" y="1792601"/>
            <a:ext cx="360000" cy="360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 smtClean="0"/>
          </a:p>
        </p:txBody>
      </p:sp>
      <p:sp>
        <p:nvSpPr>
          <p:cNvPr id="41" name="40 Elipse"/>
          <p:cNvSpPr/>
          <p:nvPr/>
        </p:nvSpPr>
        <p:spPr>
          <a:xfrm>
            <a:off x="3960440" y="2512681"/>
            <a:ext cx="360000" cy="360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 smtClean="0"/>
          </a:p>
        </p:txBody>
      </p:sp>
      <p:sp>
        <p:nvSpPr>
          <p:cNvPr id="42" name="41 CuadroTexto"/>
          <p:cNvSpPr txBox="1"/>
          <p:nvPr/>
        </p:nvSpPr>
        <p:spPr>
          <a:xfrm>
            <a:off x="4673967" y="1340768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i="1" dirty="0" smtClean="0">
                <a:solidFill>
                  <a:schemeClr val="tx2">
                    <a:lumMod val="75000"/>
                  </a:schemeClr>
                </a:solidFill>
              </a:rPr>
              <a:t>Comprende:</a:t>
            </a:r>
            <a:endParaRPr lang="es-ES" sz="12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8" name="47 CuadroTexto"/>
          <p:cNvSpPr txBox="1"/>
          <p:nvPr/>
        </p:nvSpPr>
        <p:spPr>
          <a:xfrm>
            <a:off x="1795616" y="3665497"/>
            <a:ext cx="1818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i="1" dirty="0">
                <a:solidFill>
                  <a:schemeClr val="tx2">
                    <a:lumMod val="75000"/>
                  </a:schemeClr>
                </a:solidFill>
              </a:rPr>
              <a:t>Principales resultados:</a:t>
            </a:r>
            <a:endParaRPr lang="es-ES" sz="1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1774854" y="4221088"/>
            <a:ext cx="3168352" cy="1224136"/>
          </a:xfrm>
          <a:prstGeom prst="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lvl="0" indent="-95250" algn="ctr"/>
            <a:r>
              <a:rPr lang="es-PE" sz="1400" b="1" i="1" dirty="0" smtClean="0">
                <a:solidFill>
                  <a:schemeClr val="tx2">
                    <a:lumMod val="75000"/>
                  </a:schemeClr>
                </a:solidFill>
              </a:rPr>
              <a:t>Genera información para la definición de estrategias, objetivos estratégicos y para el proceso de planeamiento en general </a:t>
            </a:r>
          </a:p>
        </p:txBody>
      </p:sp>
      <p:sp>
        <p:nvSpPr>
          <p:cNvPr id="50" name="49 Rectángulo"/>
          <p:cNvSpPr/>
          <p:nvPr/>
        </p:nvSpPr>
        <p:spPr>
          <a:xfrm>
            <a:off x="5364088" y="4221088"/>
            <a:ext cx="3024336" cy="1224136"/>
          </a:xfrm>
          <a:prstGeom prst="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lvl="0" indent="-95250" algn="ctr"/>
            <a:r>
              <a:rPr lang="es-PE" sz="1400" b="1" i="1" dirty="0" smtClean="0">
                <a:solidFill>
                  <a:schemeClr val="tx2">
                    <a:lumMod val="75000"/>
                  </a:schemeClr>
                </a:solidFill>
              </a:rPr>
              <a:t>Visualiza posibles realidades del futuro, para que el gestor público se anticipe, gestionando riesgos y aprovechando oportunidades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7236297" y="1664832"/>
            <a:ext cx="1512167" cy="6840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lvl="0"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s-PE" dirty="0"/>
              <a:t>Selección de variables</a:t>
            </a:r>
          </a:p>
        </p:txBody>
      </p:sp>
      <p:sp>
        <p:nvSpPr>
          <p:cNvPr id="23" name="22 CuadroTexto"/>
          <p:cNvSpPr txBox="1"/>
          <p:nvPr/>
        </p:nvSpPr>
        <p:spPr>
          <a:xfrm>
            <a:off x="3635896" y="1664832"/>
            <a:ext cx="1512167" cy="6840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r>
              <a:rPr lang="es-PE" sz="1400" dirty="0" smtClean="0">
                <a:solidFill>
                  <a:schemeClr val="tx1"/>
                </a:solidFill>
              </a:rPr>
              <a:t>Diseño del modelo conceptual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436097" y="1664832"/>
            <a:ext cx="1512167" cy="6840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r>
              <a:rPr lang="es-PE" sz="1400" dirty="0" smtClean="0">
                <a:solidFill>
                  <a:schemeClr val="tx1"/>
                </a:solidFill>
              </a:rPr>
              <a:t>Identificación de Tendencias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635896" y="2456920"/>
            <a:ext cx="1512167" cy="6840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lvl="0"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s-PE" dirty="0"/>
              <a:t>Construcción de escenarios </a:t>
            </a:r>
          </a:p>
        </p:txBody>
      </p:sp>
      <p:sp>
        <p:nvSpPr>
          <p:cNvPr id="26" name="25 CuadroTexto"/>
          <p:cNvSpPr txBox="1"/>
          <p:nvPr/>
        </p:nvSpPr>
        <p:spPr>
          <a:xfrm>
            <a:off x="5436097" y="2456920"/>
            <a:ext cx="1512167" cy="6840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lvl="0"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s-PE" dirty="0"/>
              <a:t>Análisis de riesgos y oportunidades</a:t>
            </a:r>
          </a:p>
        </p:txBody>
      </p:sp>
      <p:sp>
        <p:nvSpPr>
          <p:cNvPr id="32" name="31 Elipse"/>
          <p:cNvSpPr/>
          <p:nvPr/>
        </p:nvSpPr>
        <p:spPr>
          <a:xfrm>
            <a:off x="3563888" y="2168888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1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33" name="32 Elipse"/>
          <p:cNvSpPr/>
          <p:nvPr/>
        </p:nvSpPr>
        <p:spPr>
          <a:xfrm>
            <a:off x="5368185" y="2159296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2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34" name="33 Elipse"/>
          <p:cNvSpPr/>
          <p:nvPr/>
        </p:nvSpPr>
        <p:spPr>
          <a:xfrm>
            <a:off x="7164288" y="2168888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3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37" name="36 Elipse"/>
          <p:cNvSpPr/>
          <p:nvPr/>
        </p:nvSpPr>
        <p:spPr>
          <a:xfrm>
            <a:off x="3559791" y="2970568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4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38" name="37 Elipse"/>
          <p:cNvSpPr/>
          <p:nvPr/>
        </p:nvSpPr>
        <p:spPr>
          <a:xfrm>
            <a:off x="5364088" y="2960976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5</a:t>
            </a:r>
            <a:endParaRPr lang="es-PE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06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Rectángulo"/>
          <p:cNvSpPr/>
          <p:nvPr/>
        </p:nvSpPr>
        <p:spPr>
          <a:xfrm>
            <a:off x="336153" y="1088740"/>
            <a:ext cx="8505328" cy="5112568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403648" y="548680"/>
            <a:ext cx="741483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Fase Estratégica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36" name="35 Conector recto"/>
          <p:cNvCxnSpPr/>
          <p:nvPr/>
        </p:nvCxnSpPr>
        <p:spPr>
          <a:xfrm>
            <a:off x="1475656" y="980728"/>
            <a:ext cx="720080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Rectángulo"/>
          <p:cNvSpPr/>
          <p:nvPr/>
        </p:nvSpPr>
        <p:spPr>
          <a:xfrm>
            <a:off x="467544" y="2324767"/>
            <a:ext cx="2033973" cy="6721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Fase Estratégica</a:t>
            </a:r>
            <a:endParaRPr lang="es-P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28 Conector recto"/>
          <p:cNvCxnSpPr/>
          <p:nvPr/>
        </p:nvCxnSpPr>
        <p:spPr>
          <a:xfrm>
            <a:off x="323528" y="6309320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17 Marcador de número de diapositiva"/>
          <p:cNvSpPr txBox="1">
            <a:spLocks/>
          </p:cNvSpPr>
          <p:nvPr/>
        </p:nvSpPr>
        <p:spPr>
          <a:xfrm>
            <a:off x="3518520" y="63042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5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2" name="Picture 11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5" y="1268760"/>
            <a:ext cx="2033973" cy="1021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39 Elipse"/>
          <p:cNvSpPr/>
          <p:nvPr/>
        </p:nvSpPr>
        <p:spPr>
          <a:xfrm>
            <a:off x="2627785" y="1637552"/>
            <a:ext cx="360000" cy="360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Elipse"/>
          <p:cNvSpPr/>
          <p:nvPr/>
        </p:nvSpPr>
        <p:spPr>
          <a:xfrm>
            <a:off x="2627784" y="2420888"/>
            <a:ext cx="360000" cy="360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CuadroTexto"/>
          <p:cNvSpPr txBox="1"/>
          <p:nvPr/>
        </p:nvSpPr>
        <p:spPr>
          <a:xfrm>
            <a:off x="3233807" y="1124744"/>
            <a:ext cx="978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i="1" dirty="0" smtClean="0">
                <a:solidFill>
                  <a:schemeClr val="tx2">
                    <a:lumMod val="75000"/>
                  </a:schemeClr>
                </a:solidFill>
              </a:rPr>
              <a:t>Comprende :</a:t>
            </a:r>
            <a:endParaRPr lang="es-ES" sz="12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3" name="42 CuadroTexto"/>
          <p:cNvSpPr txBox="1"/>
          <p:nvPr/>
        </p:nvSpPr>
        <p:spPr>
          <a:xfrm>
            <a:off x="6876257" y="1484784"/>
            <a:ext cx="1800199" cy="6840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r>
              <a:rPr lang="es-PE" sz="1400" dirty="0" smtClean="0">
                <a:solidFill>
                  <a:schemeClr val="tx1"/>
                </a:solidFill>
              </a:rPr>
              <a:t>Formulación de objetivos estratégicos, indicadores y metas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44" name="43 CuadroTexto"/>
          <p:cNvSpPr txBox="1"/>
          <p:nvPr/>
        </p:nvSpPr>
        <p:spPr>
          <a:xfrm>
            <a:off x="3275856" y="1484784"/>
            <a:ext cx="1512167" cy="68407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r>
              <a:rPr lang="es-PE" sz="1400" dirty="0" smtClean="0">
                <a:solidFill>
                  <a:schemeClr val="tx1"/>
                </a:solidFill>
              </a:rPr>
              <a:t>Construcción del escenario apuesta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46" name="45 CuadroTexto"/>
          <p:cNvSpPr txBox="1"/>
          <p:nvPr/>
        </p:nvSpPr>
        <p:spPr>
          <a:xfrm>
            <a:off x="5076057" y="1484784"/>
            <a:ext cx="1512167" cy="68407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r>
              <a:rPr lang="es-PE" sz="1400" dirty="0" smtClean="0">
                <a:solidFill>
                  <a:schemeClr val="tx1"/>
                </a:solidFill>
              </a:rPr>
              <a:t>Formulación de la visión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47" name="46 CuadroTexto"/>
          <p:cNvSpPr txBox="1"/>
          <p:nvPr/>
        </p:nvSpPr>
        <p:spPr>
          <a:xfrm>
            <a:off x="3275856" y="2276872"/>
            <a:ext cx="1512167" cy="68407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r>
              <a:rPr lang="es-PE" sz="1400" dirty="0" smtClean="0">
                <a:solidFill>
                  <a:schemeClr val="tx1"/>
                </a:solidFill>
              </a:rPr>
              <a:t>Identificación de acciones estratégicas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48" name="47 CuadroTexto"/>
          <p:cNvSpPr txBox="1"/>
          <p:nvPr/>
        </p:nvSpPr>
        <p:spPr>
          <a:xfrm>
            <a:off x="5076057" y="2276872"/>
            <a:ext cx="1512167" cy="6840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r>
              <a:rPr lang="es-PE" sz="1400" dirty="0" smtClean="0">
                <a:solidFill>
                  <a:schemeClr val="tx1"/>
                </a:solidFill>
              </a:rPr>
              <a:t>Elaboración de ruta estratégica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50" name="49 Elipse"/>
          <p:cNvSpPr/>
          <p:nvPr/>
        </p:nvSpPr>
        <p:spPr>
          <a:xfrm>
            <a:off x="3203848" y="1988840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1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51" name="50 Elipse"/>
          <p:cNvSpPr/>
          <p:nvPr/>
        </p:nvSpPr>
        <p:spPr>
          <a:xfrm>
            <a:off x="5008145" y="1979248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2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52" name="51 Elipse"/>
          <p:cNvSpPr/>
          <p:nvPr/>
        </p:nvSpPr>
        <p:spPr>
          <a:xfrm>
            <a:off x="6804248" y="1988840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3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53" name="52 Elipse"/>
          <p:cNvSpPr/>
          <p:nvPr/>
        </p:nvSpPr>
        <p:spPr>
          <a:xfrm>
            <a:off x="3199751" y="2790520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4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54" name="53 Elipse"/>
          <p:cNvSpPr/>
          <p:nvPr/>
        </p:nvSpPr>
        <p:spPr>
          <a:xfrm>
            <a:off x="5004048" y="2780928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5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58" name="57 CuadroTexto"/>
          <p:cNvSpPr txBox="1"/>
          <p:nvPr/>
        </p:nvSpPr>
        <p:spPr>
          <a:xfrm>
            <a:off x="464167" y="3645024"/>
            <a:ext cx="1818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i="1" dirty="0">
                <a:solidFill>
                  <a:schemeClr val="tx2">
                    <a:lumMod val="75000"/>
                  </a:schemeClr>
                </a:solidFill>
              </a:rPr>
              <a:t>Principales resultados:</a:t>
            </a:r>
            <a:endParaRPr lang="es-ES" sz="1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9" name="58 Rectángulo"/>
          <p:cNvSpPr/>
          <p:nvPr/>
        </p:nvSpPr>
        <p:spPr>
          <a:xfrm>
            <a:off x="2014500" y="4091299"/>
            <a:ext cx="2378695" cy="1224136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indent="-95250" algn="ctr"/>
            <a:r>
              <a:rPr lang="es-PE" sz="1400" b="1" i="1" dirty="0" smtClean="0">
                <a:solidFill>
                  <a:schemeClr val="tx2">
                    <a:lumMod val="75000"/>
                  </a:schemeClr>
                </a:solidFill>
              </a:rPr>
              <a:t>Documentos que orientan y promueven la Fase Institucional</a:t>
            </a:r>
          </a:p>
        </p:txBody>
      </p:sp>
      <p:sp>
        <p:nvSpPr>
          <p:cNvPr id="60" name="59 Rectángulo"/>
          <p:cNvSpPr/>
          <p:nvPr/>
        </p:nvSpPr>
        <p:spPr>
          <a:xfrm>
            <a:off x="5076056" y="4091299"/>
            <a:ext cx="2579012" cy="1224136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indent="-95250" algn="ctr"/>
            <a:r>
              <a:rPr lang="es-PE" sz="1400" b="1" i="1" dirty="0" smtClean="0">
                <a:solidFill>
                  <a:schemeClr val="tx2">
                    <a:lumMod val="75000"/>
                  </a:schemeClr>
                </a:solidFill>
              </a:rPr>
              <a:t>Articulación de los objetivos estratégicos sectoriales y territoriales con los objetivos nacionales del PEDN</a:t>
            </a:r>
          </a:p>
        </p:txBody>
      </p:sp>
    </p:spTree>
    <p:extLst>
      <p:ext uri="{BB962C8B-B14F-4D97-AF65-F5344CB8AC3E}">
        <p14:creationId xmlns:p14="http://schemas.microsoft.com/office/powerpoint/2010/main" xmlns="" val="19206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Rectángulo"/>
          <p:cNvSpPr/>
          <p:nvPr/>
        </p:nvSpPr>
        <p:spPr>
          <a:xfrm>
            <a:off x="465656" y="1221623"/>
            <a:ext cx="8505328" cy="5112568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sp>
        <p:nvSpPr>
          <p:cNvPr id="45" name="Rectangle 2"/>
          <p:cNvSpPr txBox="1">
            <a:spLocks noChangeArrowheads="1"/>
          </p:cNvSpPr>
          <p:nvPr/>
        </p:nvSpPr>
        <p:spPr bwMode="auto">
          <a:xfrm>
            <a:off x="1403649" y="-27384"/>
            <a:ext cx="691276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403648" y="548680"/>
            <a:ext cx="741483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Fase de Seguimiento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36" name="35 Conector recto"/>
          <p:cNvCxnSpPr/>
          <p:nvPr/>
        </p:nvCxnSpPr>
        <p:spPr>
          <a:xfrm>
            <a:off x="1475656" y="980728"/>
            <a:ext cx="720080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323528" y="6309320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17 Marcador de número de diapositiva"/>
          <p:cNvSpPr txBox="1">
            <a:spLocks/>
          </p:cNvSpPr>
          <p:nvPr/>
        </p:nvSpPr>
        <p:spPr>
          <a:xfrm>
            <a:off x="3518520" y="63042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6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0" name="39 Elipse"/>
          <p:cNvSpPr/>
          <p:nvPr/>
        </p:nvSpPr>
        <p:spPr>
          <a:xfrm>
            <a:off x="2699792" y="1792601"/>
            <a:ext cx="360000" cy="36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40 Elipse"/>
          <p:cNvSpPr/>
          <p:nvPr/>
        </p:nvSpPr>
        <p:spPr>
          <a:xfrm>
            <a:off x="2699792" y="2512681"/>
            <a:ext cx="360000" cy="36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CuadroTexto"/>
          <p:cNvSpPr txBox="1"/>
          <p:nvPr/>
        </p:nvSpPr>
        <p:spPr>
          <a:xfrm>
            <a:off x="3755380" y="1515602"/>
            <a:ext cx="9428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i="1" dirty="0" smtClean="0">
                <a:solidFill>
                  <a:schemeClr val="tx2">
                    <a:lumMod val="75000"/>
                  </a:schemeClr>
                </a:solidFill>
              </a:rPr>
              <a:t>Comprende:</a:t>
            </a:r>
            <a:endParaRPr lang="es-ES" sz="12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3" name="42 Rectángulo"/>
          <p:cNvSpPr/>
          <p:nvPr/>
        </p:nvSpPr>
        <p:spPr>
          <a:xfrm>
            <a:off x="4718320" y="1896327"/>
            <a:ext cx="1944216" cy="99083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PE" sz="1200" dirty="0" smtClean="0">
                <a:solidFill>
                  <a:schemeClr val="tx1"/>
                </a:solidFill>
              </a:rPr>
              <a:t>Seguimiento a las metas de los indicadores </a:t>
            </a:r>
          </a:p>
        </p:txBody>
      </p:sp>
      <p:sp>
        <p:nvSpPr>
          <p:cNvPr id="48" name="47 CuadroTexto"/>
          <p:cNvSpPr txBox="1"/>
          <p:nvPr/>
        </p:nvSpPr>
        <p:spPr>
          <a:xfrm>
            <a:off x="713911" y="3471167"/>
            <a:ext cx="1818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i="1" dirty="0">
                <a:solidFill>
                  <a:schemeClr val="tx2">
                    <a:lumMod val="75000"/>
                  </a:schemeClr>
                </a:solidFill>
              </a:rPr>
              <a:t>Principales resultados:</a:t>
            </a:r>
            <a:endParaRPr lang="es-ES" sz="1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938541" y="4005064"/>
            <a:ext cx="2160240" cy="1152128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</a:rPr>
              <a:t>Retroalimenta todo el proceso de planeamiento estratégico</a:t>
            </a: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3314164" y="4045365"/>
            <a:ext cx="2376264" cy="1152128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1400" dirty="0" smtClean="0">
                <a:solidFill>
                  <a:schemeClr val="tx2">
                    <a:lumMod val="75000"/>
                  </a:schemeClr>
                </a:solidFill>
              </a:rPr>
              <a:t>Permite detectar las necesidades de cambios y ajustes a los planes</a:t>
            </a: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5994412" y="4018756"/>
            <a:ext cx="2322005" cy="1152128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dirty="0" err="1" smtClean="0">
                <a:solidFill>
                  <a:schemeClr val="tx2">
                    <a:lumMod val="75000"/>
                  </a:schemeClr>
                </a:solidFill>
              </a:rPr>
              <a:t>Contribuye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 a la </a:t>
            </a:r>
            <a:r>
              <a:rPr lang="en-US" sz="1400" dirty="0" err="1" smtClean="0">
                <a:solidFill>
                  <a:schemeClr val="tx2">
                    <a:lumMod val="75000"/>
                  </a:schemeClr>
                </a:solidFill>
              </a:rPr>
              <a:t>toma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n-US" sz="1400" dirty="0" err="1" smtClean="0">
                <a:solidFill>
                  <a:schemeClr val="tx2">
                    <a:lumMod val="75000"/>
                  </a:schemeClr>
                </a:solidFill>
              </a:rPr>
              <a:t>decisiones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 y a la </a:t>
            </a:r>
            <a:r>
              <a:rPr lang="en-US" sz="1400" dirty="0" err="1" smtClean="0">
                <a:solidFill>
                  <a:schemeClr val="tx2">
                    <a:lumMod val="75000"/>
                  </a:schemeClr>
                </a:solidFill>
              </a:rPr>
              <a:t>mejora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 continua de la </a:t>
            </a:r>
            <a:r>
              <a:rPr lang="en-US" sz="1400" dirty="0" err="1" smtClean="0">
                <a:solidFill>
                  <a:schemeClr val="tx2">
                    <a:lumMod val="75000"/>
                  </a:schemeClr>
                </a:solidFill>
              </a:rPr>
              <a:t>gestión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 de la </a:t>
            </a:r>
            <a:r>
              <a:rPr lang="en-US" sz="1400" dirty="0" err="1" smtClean="0">
                <a:solidFill>
                  <a:schemeClr val="tx2">
                    <a:lumMod val="75000"/>
                  </a:schemeClr>
                </a:solidFill>
              </a:rPr>
              <a:t>entidad</a:t>
            </a: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611560" y="2468037"/>
            <a:ext cx="2033973" cy="72008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Seguimiento</a:t>
            </a:r>
            <a:endParaRPr lang="es-P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2023598" cy="102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624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Rectángulo"/>
          <p:cNvSpPr/>
          <p:nvPr/>
        </p:nvSpPr>
        <p:spPr>
          <a:xfrm>
            <a:off x="270087" y="687969"/>
            <a:ext cx="8550385" cy="5706711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sp>
        <p:nvSpPr>
          <p:cNvPr id="45" name="Rectangle 2"/>
          <p:cNvSpPr txBox="1">
            <a:spLocks noChangeArrowheads="1"/>
          </p:cNvSpPr>
          <p:nvPr/>
        </p:nvSpPr>
        <p:spPr bwMode="auto">
          <a:xfrm>
            <a:off x="1403649" y="-27384"/>
            <a:ext cx="691276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244094" y="195060"/>
            <a:ext cx="741483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Objeto y alcances de la propuesta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36" name="35 Conector recto"/>
          <p:cNvCxnSpPr/>
          <p:nvPr/>
        </p:nvCxnSpPr>
        <p:spPr>
          <a:xfrm>
            <a:off x="1259633" y="653438"/>
            <a:ext cx="720080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Rectángulo"/>
          <p:cNvSpPr/>
          <p:nvPr/>
        </p:nvSpPr>
        <p:spPr>
          <a:xfrm>
            <a:off x="1244094" y="1422817"/>
            <a:ext cx="2193528" cy="741718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Objeto</a:t>
            </a:r>
            <a:endParaRPr lang="es-P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28 Conector recto"/>
          <p:cNvCxnSpPr/>
          <p:nvPr/>
        </p:nvCxnSpPr>
        <p:spPr>
          <a:xfrm>
            <a:off x="323528" y="6309320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17 Marcador de número de diapositiva"/>
          <p:cNvSpPr txBox="1">
            <a:spLocks/>
          </p:cNvSpPr>
          <p:nvPr/>
        </p:nvSpPr>
        <p:spPr>
          <a:xfrm>
            <a:off x="3518520" y="63042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7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4020957" y="1325624"/>
            <a:ext cx="4351998" cy="93610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1400" dirty="0">
                <a:solidFill>
                  <a:schemeClr val="tx1"/>
                </a:solidFill>
              </a:rPr>
              <a:t>Brindar asesoría </a:t>
            </a:r>
            <a:r>
              <a:rPr lang="es-PE" sz="1400" dirty="0" smtClean="0">
                <a:solidFill>
                  <a:schemeClr val="tx1"/>
                </a:solidFill>
              </a:rPr>
              <a:t>y realizar el acompañamiento técnico al proceso de elaboración del PESEM </a:t>
            </a:r>
          </a:p>
        </p:txBody>
      </p:sp>
      <p:sp>
        <p:nvSpPr>
          <p:cNvPr id="46" name="45 Cheurón"/>
          <p:cNvSpPr/>
          <p:nvPr/>
        </p:nvSpPr>
        <p:spPr>
          <a:xfrm>
            <a:off x="3626736" y="1633630"/>
            <a:ext cx="202222" cy="301713"/>
          </a:xfrm>
          <a:prstGeom prst="chevron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 smtClean="0"/>
          </a:p>
        </p:txBody>
      </p:sp>
      <p:sp>
        <p:nvSpPr>
          <p:cNvPr id="49" name="48 Rectángulo"/>
          <p:cNvSpPr/>
          <p:nvPr/>
        </p:nvSpPr>
        <p:spPr>
          <a:xfrm>
            <a:off x="3727847" y="4005064"/>
            <a:ext cx="2033973" cy="612068"/>
          </a:xfrm>
          <a:prstGeom prst="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lvl="0" indent="-95250" algn="ctr"/>
            <a:r>
              <a:rPr lang="es-PE" sz="1400" b="1" i="1" dirty="0" smtClean="0">
                <a:solidFill>
                  <a:schemeClr val="tx2">
                    <a:lumMod val="75000"/>
                  </a:schemeClr>
                </a:solidFill>
              </a:rPr>
              <a:t>Documento Prospectivo</a:t>
            </a:r>
          </a:p>
        </p:txBody>
      </p:sp>
      <p:sp>
        <p:nvSpPr>
          <p:cNvPr id="50" name="49 Rectángulo"/>
          <p:cNvSpPr/>
          <p:nvPr/>
        </p:nvSpPr>
        <p:spPr>
          <a:xfrm>
            <a:off x="3727847" y="4941168"/>
            <a:ext cx="2033973" cy="612068"/>
          </a:xfrm>
          <a:prstGeom prst="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lvl="0" indent="-95250" algn="ctr"/>
            <a:r>
              <a:rPr lang="es-PE" sz="1400" b="1" i="1" dirty="0" smtClean="0">
                <a:solidFill>
                  <a:schemeClr val="tx2">
                    <a:lumMod val="75000"/>
                  </a:schemeClr>
                </a:solidFill>
              </a:rPr>
              <a:t>PESEM</a:t>
            </a:r>
          </a:p>
        </p:txBody>
      </p:sp>
      <p:sp>
        <p:nvSpPr>
          <p:cNvPr id="98" name="97 Rectángulo"/>
          <p:cNvSpPr/>
          <p:nvPr/>
        </p:nvSpPr>
        <p:spPr>
          <a:xfrm>
            <a:off x="3568333" y="2706923"/>
            <a:ext cx="2033973" cy="36004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  <a:endParaRPr lang="es-P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Flecha abajo"/>
          <p:cNvSpPr/>
          <p:nvPr/>
        </p:nvSpPr>
        <p:spPr>
          <a:xfrm>
            <a:off x="4534205" y="3339909"/>
            <a:ext cx="324036" cy="508088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36857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Rectángulo"/>
          <p:cNvSpPr/>
          <p:nvPr/>
        </p:nvSpPr>
        <p:spPr>
          <a:xfrm>
            <a:off x="362195" y="658523"/>
            <a:ext cx="8386269" cy="5650797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244094" y="195060"/>
            <a:ext cx="741483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Acciones a Cargo del Sector Cultura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36" name="35 Conector recto"/>
          <p:cNvCxnSpPr/>
          <p:nvPr/>
        </p:nvCxnSpPr>
        <p:spPr>
          <a:xfrm>
            <a:off x="1259633" y="653438"/>
            <a:ext cx="720080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Rectángulo"/>
          <p:cNvSpPr/>
          <p:nvPr/>
        </p:nvSpPr>
        <p:spPr>
          <a:xfrm>
            <a:off x="907371" y="980728"/>
            <a:ext cx="5920193" cy="741718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Conformación de dos grupos de trabajo</a:t>
            </a:r>
            <a:endParaRPr lang="es-P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28 Conector recto"/>
          <p:cNvCxnSpPr/>
          <p:nvPr/>
        </p:nvCxnSpPr>
        <p:spPr>
          <a:xfrm>
            <a:off x="323528" y="6309320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17 Marcador de número de diapositiva"/>
          <p:cNvSpPr txBox="1">
            <a:spLocks/>
          </p:cNvSpPr>
          <p:nvPr/>
        </p:nvSpPr>
        <p:spPr>
          <a:xfrm>
            <a:off x="3518520" y="63042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8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1" name="90 Rectángulo"/>
          <p:cNvSpPr/>
          <p:nvPr/>
        </p:nvSpPr>
        <p:spPr>
          <a:xfrm>
            <a:off x="2246014" y="2001958"/>
            <a:ext cx="2407363" cy="5319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 smtClean="0">
                <a:solidFill>
                  <a:schemeClr val="tx1"/>
                </a:solidFill>
              </a:rPr>
              <a:t>Comisión de Planeamiento Estratégico</a:t>
            </a:r>
            <a:endParaRPr lang="es-PE" sz="1600" b="1" dirty="0">
              <a:solidFill>
                <a:schemeClr val="tx1"/>
              </a:solidFill>
            </a:endParaRPr>
          </a:p>
        </p:txBody>
      </p:sp>
      <p:sp>
        <p:nvSpPr>
          <p:cNvPr id="96" name="95 Rectángulo"/>
          <p:cNvSpPr/>
          <p:nvPr/>
        </p:nvSpPr>
        <p:spPr>
          <a:xfrm>
            <a:off x="5796136" y="3212975"/>
            <a:ext cx="2952327" cy="1942236"/>
          </a:xfrm>
          <a:prstGeom prst="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es-PE" sz="1600" dirty="0" smtClean="0">
                <a:solidFill>
                  <a:schemeClr val="tx2">
                    <a:lumMod val="75000"/>
                  </a:schemeClr>
                </a:solidFill>
              </a:rPr>
              <a:t>Ejerce rol de secretaría técnica.</a:t>
            </a:r>
          </a:p>
          <a:p>
            <a:pPr algn="ctr"/>
            <a:r>
              <a:rPr lang="es-PE" sz="1600" dirty="0" smtClean="0">
                <a:solidFill>
                  <a:schemeClr val="tx2">
                    <a:lumMod val="75000"/>
                  </a:schemeClr>
                </a:solidFill>
              </a:rPr>
              <a:t>Conformada por los alternos de los miembros de la Comisión de P.E.</a:t>
            </a:r>
          </a:p>
          <a:p>
            <a:pPr algn="ctr"/>
            <a:r>
              <a:rPr lang="es-PE" sz="1600" dirty="0" smtClean="0">
                <a:solidFill>
                  <a:schemeClr val="tx2">
                    <a:lumMod val="75000"/>
                  </a:schemeClr>
                </a:solidFill>
              </a:rPr>
              <a:t>(Especialistas de las Direcciones Generales, Representantes de las </a:t>
            </a:r>
            <a:r>
              <a:rPr lang="es-PE" sz="1600" dirty="0" err="1" smtClean="0">
                <a:solidFill>
                  <a:schemeClr val="tx2">
                    <a:lumMod val="75000"/>
                  </a:schemeClr>
                </a:solidFill>
              </a:rPr>
              <a:t>OPDs</a:t>
            </a:r>
            <a:r>
              <a:rPr lang="es-PE" sz="1600" dirty="0" smtClean="0">
                <a:solidFill>
                  <a:schemeClr val="tx2">
                    <a:lumMod val="75000"/>
                  </a:schemeClr>
                </a:solidFill>
              </a:rPr>
              <a:t> - OPP y de las Oficinas </a:t>
            </a:r>
            <a:r>
              <a:rPr lang="es-PE" sz="1600" smtClean="0">
                <a:solidFill>
                  <a:schemeClr val="tx2">
                    <a:lumMod val="75000"/>
                  </a:schemeClr>
                </a:solidFill>
              </a:rPr>
              <a:t>Desconcentradas Regionales)</a:t>
            </a:r>
            <a:endParaRPr lang="es-PE" sz="1600" dirty="0">
              <a:solidFill>
                <a:schemeClr val="tx2">
                  <a:lumMod val="75000"/>
                </a:schemeClr>
              </a:solidFill>
            </a:endParaRPr>
          </a:p>
          <a:p>
            <a:pPr marL="95250" indent="-95250" algn="ctr">
              <a:buFont typeface="Wingdings" pitchFamily="2" charset="2"/>
              <a:buChar char="§"/>
            </a:pPr>
            <a:endParaRPr lang="es-PE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7" name="96 Rectángulo"/>
          <p:cNvSpPr/>
          <p:nvPr/>
        </p:nvSpPr>
        <p:spPr>
          <a:xfrm>
            <a:off x="1619672" y="2737645"/>
            <a:ext cx="3240361" cy="1839358"/>
          </a:xfrm>
          <a:prstGeom prst="rect">
            <a:avLst/>
          </a:prstGeom>
          <a:noFill/>
          <a:ln w="19050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dirty="0" smtClean="0">
                <a:solidFill>
                  <a:schemeClr val="tx2">
                    <a:lumMod val="75000"/>
                  </a:schemeClr>
                </a:solidFill>
              </a:rPr>
              <a:t>Miembros de la Alta Dirección, jefes de órganos de línea, órganos de apoyo y asesoramiento y órganos adscritos.</a:t>
            </a:r>
          </a:p>
          <a:p>
            <a:pPr algn="ctr"/>
            <a:r>
              <a:rPr lang="es-PE" sz="1600" dirty="0" smtClean="0">
                <a:solidFill>
                  <a:schemeClr val="tx2">
                    <a:lumMod val="75000"/>
                  </a:schemeClr>
                </a:solidFill>
              </a:rPr>
              <a:t>Designada por la máxima autoridad ejecutiva o normativa del sector</a:t>
            </a:r>
            <a:endParaRPr lang="es-PE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6065413" y="2537038"/>
            <a:ext cx="2407363" cy="5319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 smtClean="0">
                <a:solidFill>
                  <a:schemeClr val="tx1"/>
                </a:solidFill>
              </a:rPr>
              <a:t>Equipo Técnico</a:t>
            </a:r>
            <a:endParaRPr lang="es-PE" sz="1600" b="1" dirty="0">
              <a:solidFill>
                <a:schemeClr val="tx1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6245912" y="5678519"/>
            <a:ext cx="2033973" cy="612068"/>
          </a:xfrm>
          <a:prstGeom prst="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lvl="0" indent="-95250" algn="ctr"/>
            <a:r>
              <a:rPr lang="es-PE" b="1" i="1" dirty="0" smtClean="0">
                <a:solidFill>
                  <a:schemeClr val="tx2">
                    <a:lumMod val="75000"/>
                  </a:schemeClr>
                </a:solidFill>
              </a:rPr>
              <a:t> Sesiones</a:t>
            </a:r>
          </a:p>
        </p:txBody>
      </p:sp>
      <p:sp>
        <p:nvSpPr>
          <p:cNvPr id="14" name="13 Flecha abajo"/>
          <p:cNvSpPr/>
          <p:nvPr/>
        </p:nvSpPr>
        <p:spPr>
          <a:xfrm>
            <a:off x="7110845" y="5155211"/>
            <a:ext cx="324036" cy="508088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14 Rectángulo"/>
          <p:cNvSpPr/>
          <p:nvPr/>
        </p:nvSpPr>
        <p:spPr>
          <a:xfrm>
            <a:off x="1970711" y="5472752"/>
            <a:ext cx="2826313" cy="612068"/>
          </a:xfrm>
          <a:prstGeom prst="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5250" indent="-95250" algn="ctr"/>
            <a:r>
              <a:rPr lang="es-PE" b="1" i="1" dirty="0">
                <a:solidFill>
                  <a:schemeClr val="tx2">
                    <a:lumMod val="75000"/>
                  </a:schemeClr>
                </a:solidFill>
              </a:rPr>
              <a:t>Talleres</a:t>
            </a:r>
          </a:p>
        </p:txBody>
      </p:sp>
      <p:sp>
        <p:nvSpPr>
          <p:cNvPr id="16" name="15 Flecha abajo"/>
          <p:cNvSpPr/>
          <p:nvPr/>
        </p:nvSpPr>
        <p:spPr>
          <a:xfrm>
            <a:off x="3287677" y="4789963"/>
            <a:ext cx="324036" cy="508088"/>
          </a:xfrm>
          <a:prstGeom prst="down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cxnSp>
        <p:nvCxnSpPr>
          <p:cNvPr id="4" name="3 Conector angular"/>
          <p:cNvCxnSpPr/>
          <p:nvPr/>
        </p:nvCxnSpPr>
        <p:spPr>
          <a:xfrm flipV="1">
            <a:off x="4860033" y="2834768"/>
            <a:ext cx="1188874" cy="544310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4951510" y="3472658"/>
            <a:ext cx="9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Designan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xmlns="" val="380532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"/>
          <p:cNvSpPr/>
          <p:nvPr/>
        </p:nvSpPr>
        <p:spPr>
          <a:xfrm>
            <a:off x="460375" y="989053"/>
            <a:ext cx="8226425" cy="5248259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cxnSp>
        <p:nvCxnSpPr>
          <p:cNvPr id="22" name="21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9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cxnSp>
        <p:nvCxnSpPr>
          <p:cNvPr id="27" name="26 Conector recto"/>
          <p:cNvCxnSpPr/>
          <p:nvPr/>
        </p:nvCxnSpPr>
        <p:spPr>
          <a:xfrm flipV="1">
            <a:off x="460375" y="980728"/>
            <a:ext cx="8216081" cy="8326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7300" y="6334197"/>
            <a:ext cx="779156" cy="40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6314" y="6309320"/>
            <a:ext cx="912150" cy="476672"/>
          </a:xfrm>
          <a:prstGeom prst="rect">
            <a:avLst/>
          </a:prstGeom>
          <a:noFill/>
        </p:spPr>
      </p:pic>
      <p:sp>
        <p:nvSpPr>
          <p:cNvPr id="30" name="15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D647FC-643C-4E67-8857-EC44B8799FC4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460375" y="548680"/>
            <a:ext cx="8216081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</a:rPr>
              <a:t>Equipo de Monitores de CEPLAN</a:t>
            </a:r>
            <a:endParaRPr lang="es-ES" sz="1800" b="1" kern="0" dirty="0">
              <a:solidFill>
                <a:schemeClr val="tx2"/>
              </a:solidFill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64667443"/>
              </p:ext>
            </p:extLst>
          </p:nvPr>
        </p:nvGraphicFramePr>
        <p:xfrm>
          <a:off x="1320000" y="1790872"/>
          <a:ext cx="6300000" cy="2279307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3484951"/>
                <a:gridCol w="2815049"/>
              </a:tblGrid>
              <a:tr h="4541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/>
                        </a:rPr>
                        <a:t>Función</a:t>
                      </a:r>
                      <a:r>
                        <a:rPr lang="es-PE" sz="1800" b="1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/>
                        </a:rPr>
                        <a:t> </a:t>
                      </a:r>
                      <a:endParaRPr lang="es-PE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dirty="0" smtClean="0">
                          <a:effectLst/>
                          <a:latin typeface="+mj-lt"/>
                          <a:ea typeface="Times New Roman"/>
                        </a:rPr>
                        <a:t>Responsable</a:t>
                      </a:r>
                      <a:endParaRPr lang="es-PE" sz="18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4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dirty="0">
                          <a:effectLst/>
                        </a:rPr>
                        <a:t>Coordinador General</a:t>
                      </a:r>
                      <a:endParaRPr lang="es-PE" sz="18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dirty="0" smtClean="0">
                          <a:effectLst/>
                        </a:rPr>
                        <a:t>Alvaro Velezmoro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69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dirty="0">
                          <a:effectLst/>
                        </a:rPr>
                        <a:t>Coordinador del equipo</a:t>
                      </a:r>
                      <a:endParaRPr lang="es-PE" sz="18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dirty="0" smtClean="0">
                          <a:effectLst/>
                        </a:rPr>
                        <a:t>Martha Vicente 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69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dirty="0">
                          <a:effectLst/>
                        </a:rPr>
                        <a:t>Profesional de enlace</a:t>
                      </a:r>
                      <a:endParaRPr lang="es-PE" sz="18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dirty="0" smtClean="0">
                          <a:effectLst/>
                        </a:rPr>
                        <a:t>Carmen </a:t>
                      </a:r>
                      <a:r>
                        <a:rPr lang="es-PE" sz="1800" dirty="0" err="1" smtClean="0">
                          <a:effectLst/>
                        </a:rPr>
                        <a:t>Zana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69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Facilitador metodológico</a:t>
                      </a:r>
                      <a:endParaRPr lang="es-PE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dirty="0" smtClean="0">
                          <a:effectLst/>
                          <a:latin typeface="Times New Roman"/>
                          <a:ea typeface="Times New Roman"/>
                        </a:rPr>
                        <a:t>Mariana López</a:t>
                      </a:r>
                      <a:endParaRPr lang="es-PE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89401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2858</TotalTime>
  <Words>595</Words>
  <Application>Microsoft Office PowerPoint</Application>
  <PresentationFormat>Presentación en pantalla (4:3)</PresentationFormat>
  <Paragraphs>148</Paragraphs>
  <Slides>11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Reyes Pires</dc:creator>
  <cp:lastModifiedBy>jmontoya</cp:lastModifiedBy>
  <cp:revision>164</cp:revision>
  <cp:lastPrinted>2013-11-28T00:17:50Z</cp:lastPrinted>
  <dcterms:created xsi:type="dcterms:W3CDTF">2013-10-30T18:03:17Z</dcterms:created>
  <dcterms:modified xsi:type="dcterms:W3CDTF">2014-05-09T20:00:54Z</dcterms:modified>
</cp:coreProperties>
</file>