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26"/>
  </p:notesMasterIdLst>
  <p:handoutMasterIdLst>
    <p:handoutMasterId r:id="rId27"/>
  </p:handoutMasterIdLst>
  <p:sldIdLst>
    <p:sldId id="2153" r:id="rId2"/>
    <p:sldId id="2276" r:id="rId3"/>
    <p:sldId id="2263" r:id="rId4"/>
    <p:sldId id="2267" r:id="rId5"/>
    <p:sldId id="2269" r:id="rId6"/>
    <p:sldId id="2277" r:id="rId7"/>
    <p:sldId id="2278" r:id="rId8"/>
    <p:sldId id="2279" r:id="rId9"/>
    <p:sldId id="2281" r:id="rId10"/>
    <p:sldId id="2282" r:id="rId11"/>
    <p:sldId id="2283" r:id="rId12"/>
    <p:sldId id="2284" r:id="rId13"/>
    <p:sldId id="2288" r:id="rId14"/>
    <p:sldId id="2287" r:id="rId15"/>
    <p:sldId id="2286" r:id="rId16"/>
    <p:sldId id="2285" r:id="rId17"/>
    <p:sldId id="2289" r:id="rId18"/>
    <p:sldId id="2290" r:id="rId19"/>
    <p:sldId id="2300" r:id="rId20"/>
    <p:sldId id="2296" r:id="rId21"/>
    <p:sldId id="2297" r:id="rId22"/>
    <p:sldId id="2298" r:id="rId23"/>
    <p:sldId id="2299" r:id="rId24"/>
    <p:sldId id="2177" r:id="rId25"/>
  </p:sldIdLst>
  <p:sldSz cx="12601575" cy="9001125"/>
  <p:notesSz cx="6789738" cy="9929813"/>
  <p:defaultTextStyle>
    <a:defPPr>
      <a:defRPr lang="es-ES"/>
    </a:defPPr>
    <a:lvl1pPr algn="ctr" rtl="0" eaLnBrk="0" fontAlgn="base" hangingPunct="0">
      <a:spcBef>
        <a:spcPct val="0"/>
      </a:spcBef>
      <a:spcAft>
        <a:spcPct val="0"/>
      </a:spcAft>
      <a:defRPr sz="1500" b="1" kern="1200">
        <a:solidFill>
          <a:srgbClr val="767676"/>
        </a:solidFill>
        <a:latin typeface="Verdana" pitchFamily="34" charset="0"/>
        <a:ea typeface="+mn-ea"/>
        <a:cs typeface="+mn-cs"/>
      </a:defRPr>
    </a:lvl1pPr>
    <a:lvl2pPr marL="617220" algn="ctr" rtl="0" eaLnBrk="0" fontAlgn="base" hangingPunct="0">
      <a:spcBef>
        <a:spcPct val="0"/>
      </a:spcBef>
      <a:spcAft>
        <a:spcPct val="0"/>
      </a:spcAft>
      <a:defRPr sz="1500" b="1" kern="1200">
        <a:solidFill>
          <a:srgbClr val="767676"/>
        </a:solidFill>
        <a:latin typeface="Verdana" pitchFamily="34" charset="0"/>
        <a:ea typeface="+mn-ea"/>
        <a:cs typeface="+mn-cs"/>
      </a:defRPr>
    </a:lvl2pPr>
    <a:lvl3pPr marL="1234440" algn="ctr" rtl="0" eaLnBrk="0" fontAlgn="base" hangingPunct="0">
      <a:spcBef>
        <a:spcPct val="0"/>
      </a:spcBef>
      <a:spcAft>
        <a:spcPct val="0"/>
      </a:spcAft>
      <a:defRPr sz="1500" b="1" kern="1200">
        <a:solidFill>
          <a:srgbClr val="767676"/>
        </a:solidFill>
        <a:latin typeface="Verdana" pitchFamily="34" charset="0"/>
        <a:ea typeface="+mn-ea"/>
        <a:cs typeface="+mn-cs"/>
      </a:defRPr>
    </a:lvl3pPr>
    <a:lvl4pPr marL="1851660" algn="ctr" rtl="0" eaLnBrk="0" fontAlgn="base" hangingPunct="0">
      <a:spcBef>
        <a:spcPct val="0"/>
      </a:spcBef>
      <a:spcAft>
        <a:spcPct val="0"/>
      </a:spcAft>
      <a:defRPr sz="1500" b="1" kern="1200">
        <a:solidFill>
          <a:srgbClr val="767676"/>
        </a:solidFill>
        <a:latin typeface="Verdana" pitchFamily="34" charset="0"/>
        <a:ea typeface="+mn-ea"/>
        <a:cs typeface="+mn-cs"/>
      </a:defRPr>
    </a:lvl4pPr>
    <a:lvl5pPr marL="2468880" algn="ctr" rtl="0" eaLnBrk="0" fontAlgn="base" hangingPunct="0">
      <a:spcBef>
        <a:spcPct val="0"/>
      </a:spcBef>
      <a:spcAft>
        <a:spcPct val="0"/>
      </a:spcAft>
      <a:defRPr sz="1500" b="1" kern="1200">
        <a:solidFill>
          <a:srgbClr val="767676"/>
        </a:solidFill>
        <a:latin typeface="Verdana" pitchFamily="34" charset="0"/>
        <a:ea typeface="+mn-ea"/>
        <a:cs typeface="+mn-cs"/>
      </a:defRPr>
    </a:lvl5pPr>
    <a:lvl6pPr marL="3086100" algn="l" defTabSz="1234440" rtl="0" eaLnBrk="1" latinLnBrk="0" hangingPunct="1">
      <a:defRPr sz="1500" b="1" kern="1200">
        <a:solidFill>
          <a:srgbClr val="767676"/>
        </a:solidFill>
        <a:latin typeface="Verdana" pitchFamily="34" charset="0"/>
        <a:ea typeface="+mn-ea"/>
        <a:cs typeface="+mn-cs"/>
      </a:defRPr>
    </a:lvl6pPr>
    <a:lvl7pPr marL="3703320" algn="l" defTabSz="1234440" rtl="0" eaLnBrk="1" latinLnBrk="0" hangingPunct="1">
      <a:defRPr sz="1500" b="1" kern="1200">
        <a:solidFill>
          <a:srgbClr val="767676"/>
        </a:solidFill>
        <a:latin typeface="Verdana" pitchFamily="34" charset="0"/>
        <a:ea typeface="+mn-ea"/>
        <a:cs typeface="+mn-cs"/>
      </a:defRPr>
    </a:lvl7pPr>
    <a:lvl8pPr marL="4320540" algn="l" defTabSz="1234440" rtl="0" eaLnBrk="1" latinLnBrk="0" hangingPunct="1">
      <a:defRPr sz="1500" b="1" kern="1200">
        <a:solidFill>
          <a:srgbClr val="767676"/>
        </a:solidFill>
        <a:latin typeface="Verdana" pitchFamily="34" charset="0"/>
        <a:ea typeface="+mn-ea"/>
        <a:cs typeface="+mn-cs"/>
      </a:defRPr>
    </a:lvl8pPr>
    <a:lvl9pPr marL="4937760" algn="l" defTabSz="1234440" rtl="0" eaLnBrk="1" latinLnBrk="0" hangingPunct="1">
      <a:defRPr sz="1500" b="1" kern="1200">
        <a:solidFill>
          <a:srgbClr val="767676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  <p15:guide id="3" pos="396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080">
          <p15:clr>
            <a:srgbClr val="A4A3A4"/>
          </p15:clr>
        </p15:guide>
        <p15:guide id="2" pos="296">
          <p15:clr>
            <a:srgbClr val="A4A3A4"/>
          </p15:clr>
        </p15:guide>
        <p15:guide id="3" orient="horz" pos="2909">
          <p15:clr>
            <a:srgbClr val="A4A3A4"/>
          </p15:clr>
        </p15:guide>
        <p15:guide id="4" pos="19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nzalo Sanchez Lorenzo" initials="GS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208"/>
    <a:srgbClr val="000099"/>
    <a:srgbClr val="DCE6F2"/>
    <a:srgbClr val="009999"/>
    <a:srgbClr val="FF99CC"/>
    <a:srgbClr val="808000"/>
    <a:srgbClr val="FFFFCC"/>
    <a:srgbClr val="E6E638"/>
    <a:srgbClr val="99CC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30" autoAdjust="0"/>
    <p:restoredTop sz="98129" autoAdjust="0"/>
  </p:normalViewPr>
  <p:slideViewPr>
    <p:cSldViewPr>
      <p:cViewPr>
        <p:scale>
          <a:sx n="70" d="100"/>
          <a:sy n="70" d="100"/>
        </p:scale>
        <p:origin x="-1260" y="-66"/>
      </p:cViewPr>
      <p:guideLst>
        <p:guide orient="horz"/>
        <p:guide/>
        <p:guide pos="3969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8310"/>
    </p:cViewPr>
  </p:sorterViewPr>
  <p:notesViewPr>
    <p:cSldViewPr>
      <p:cViewPr varScale="1">
        <p:scale>
          <a:sx n="69" d="100"/>
          <a:sy n="69" d="100"/>
        </p:scale>
        <p:origin x="-2796" y="-96"/>
      </p:cViewPr>
      <p:guideLst>
        <p:guide orient="horz" pos="2081"/>
        <p:guide orient="horz" pos="2910"/>
        <p:guide pos="296"/>
        <p:guide pos="19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765275-E026-4720-8314-720675DB4358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EB662F47-628F-45A8-B0B8-99B089F13F0F}">
      <dgm:prSet/>
      <dgm:spPr/>
      <dgm:t>
        <a:bodyPr/>
        <a:lstStyle/>
        <a:p>
          <a:pPr rtl="0"/>
          <a:endParaRPr lang="es-PE"/>
        </a:p>
      </dgm:t>
    </dgm:pt>
    <dgm:pt modelId="{FCF99908-F40E-4B09-A697-4DF5CFF99ABE}" type="parTrans" cxnId="{399B369B-7F84-4AD5-8E7C-128D0471175F}">
      <dgm:prSet/>
      <dgm:spPr/>
      <dgm:t>
        <a:bodyPr/>
        <a:lstStyle/>
        <a:p>
          <a:endParaRPr lang="es-PE"/>
        </a:p>
      </dgm:t>
    </dgm:pt>
    <dgm:pt modelId="{254CAFD0-4BA2-42FF-809B-B2BAB930B663}" type="sibTrans" cxnId="{399B369B-7F84-4AD5-8E7C-128D0471175F}">
      <dgm:prSet/>
      <dgm:spPr/>
      <dgm:t>
        <a:bodyPr/>
        <a:lstStyle/>
        <a:p>
          <a:endParaRPr lang="es-PE"/>
        </a:p>
      </dgm:t>
    </dgm:pt>
    <dgm:pt modelId="{9E0D7803-E3CD-45DD-8792-3827FA389107}">
      <dgm:prSet/>
      <dgm:spPr/>
      <dgm:t>
        <a:bodyPr/>
        <a:lstStyle/>
        <a:p>
          <a:pPr algn="just" rtl="0"/>
          <a:endParaRPr lang="es-PE" dirty="0" smtClean="0"/>
        </a:p>
        <a:p>
          <a:pPr algn="just" rtl="0"/>
          <a:r>
            <a:rPr lang="es-PE" dirty="0" smtClean="0"/>
            <a:t>Es una serie de  herramientas metodologías y sistemáticas que se han considerado buenas practicas adoptadas en </a:t>
          </a:r>
          <a:r>
            <a:rPr lang="es-PE" b="1" dirty="0" smtClean="0"/>
            <a:t>RENIEC </a:t>
          </a:r>
          <a:r>
            <a:rPr lang="es-PE" dirty="0" smtClean="0"/>
            <a:t>a través de un proceso de maduración de aproximadamente diez (10) años para hacer efectivas y eficaces sus comunicaciones (internas y externas), fortaleciendo de esta manera su gestión documental con el uso de la </a:t>
          </a:r>
          <a:r>
            <a:rPr lang="es-PE" dirty="0" err="1" smtClean="0"/>
            <a:t>TICs</a:t>
          </a:r>
          <a:r>
            <a:rPr lang="es-PE" dirty="0" smtClean="0"/>
            <a:t> disponibles facilitando el transito hacia una </a:t>
          </a:r>
          <a:r>
            <a:rPr lang="es-PE" i="1" u="sng" dirty="0" smtClean="0"/>
            <a:t>gestión documental digital</a:t>
          </a:r>
          <a:r>
            <a:rPr lang="es-PE" dirty="0" smtClean="0"/>
            <a:t>.</a:t>
          </a:r>
          <a:endParaRPr lang="es-PE" dirty="0"/>
        </a:p>
      </dgm:t>
    </dgm:pt>
    <dgm:pt modelId="{CB594345-CF1E-4383-979C-6DCBD217E388}" type="parTrans" cxnId="{D15BD724-6820-4ADF-8BA4-C845E3DAEC4A}">
      <dgm:prSet/>
      <dgm:spPr/>
      <dgm:t>
        <a:bodyPr/>
        <a:lstStyle/>
        <a:p>
          <a:endParaRPr lang="es-PE"/>
        </a:p>
      </dgm:t>
    </dgm:pt>
    <dgm:pt modelId="{75D88E15-718D-4619-948F-A4D36CA024C1}" type="sibTrans" cxnId="{D15BD724-6820-4ADF-8BA4-C845E3DAEC4A}">
      <dgm:prSet/>
      <dgm:spPr/>
      <dgm:t>
        <a:bodyPr/>
        <a:lstStyle/>
        <a:p>
          <a:endParaRPr lang="es-PE"/>
        </a:p>
      </dgm:t>
    </dgm:pt>
    <dgm:pt modelId="{7E9CA9EA-BC93-4CCA-8C8E-E623B3F49DA9}" type="pres">
      <dgm:prSet presAssocID="{8E765275-E026-4720-8314-720675DB4358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B2499F8F-7535-4574-9470-315E4D42DD3E}" type="pres">
      <dgm:prSet presAssocID="{EB662F47-628F-45A8-B0B8-99B089F13F0F}" presName="circle1" presStyleLbl="lnNode1" presStyleIdx="0" presStyleCnt="2"/>
      <dgm:spPr/>
    </dgm:pt>
    <dgm:pt modelId="{A35A252A-E526-44B9-BA0C-F577CA383D59}" type="pres">
      <dgm:prSet presAssocID="{EB662F47-628F-45A8-B0B8-99B089F13F0F}" presName="text1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33528D7-6993-456A-B8D3-8EDAA587A4A1}" type="pres">
      <dgm:prSet presAssocID="{EB662F47-628F-45A8-B0B8-99B089F13F0F}" presName="line1" presStyleLbl="callout" presStyleIdx="0" presStyleCnt="4"/>
      <dgm:spPr/>
    </dgm:pt>
    <dgm:pt modelId="{B03FBE01-57F4-4E88-8334-0921E12DB9AA}" type="pres">
      <dgm:prSet presAssocID="{EB662F47-628F-45A8-B0B8-99B089F13F0F}" presName="d1" presStyleLbl="callout" presStyleIdx="1" presStyleCnt="4" custScaleX="101531" custScaleY="100919"/>
      <dgm:spPr/>
    </dgm:pt>
    <dgm:pt modelId="{C006DC10-C81E-46CF-9AD5-7B3F20DCD92D}" type="pres">
      <dgm:prSet presAssocID="{9E0D7803-E3CD-45DD-8792-3827FA389107}" presName="circle2" presStyleLbl="lnNode1" presStyleIdx="1" presStyleCnt="2" custLinFactNeighborX="-1870" custLinFactNeighborY="-14286"/>
      <dgm:spPr/>
    </dgm:pt>
    <dgm:pt modelId="{BF2007A1-D90D-45A6-8BBD-26F45D4C8732}" type="pres">
      <dgm:prSet presAssocID="{9E0D7803-E3CD-45DD-8792-3827FA389107}" presName="text2" presStyleLbl="revTx" presStyleIdx="1" presStyleCnt="2" custScaleX="205180" custScaleY="284354" custLinFactNeighborX="22475" custLinFactNeighborY="-79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51D373F-28AE-476A-8E03-2AE15EFCAB2A}" type="pres">
      <dgm:prSet presAssocID="{9E0D7803-E3CD-45DD-8792-3827FA389107}" presName="line2" presStyleLbl="callout" presStyleIdx="2" presStyleCnt="4"/>
      <dgm:spPr/>
    </dgm:pt>
    <dgm:pt modelId="{CA6DBAC4-81DA-46F8-A272-0F8A298D1062}" type="pres">
      <dgm:prSet presAssocID="{9E0D7803-E3CD-45DD-8792-3827FA389107}" presName="d2" presStyleLbl="callout" presStyleIdx="3" presStyleCnt="4"/>
      <dgm:spPr/>
    </dgm:pt>
  </dgm:ptLst>
  <dgm:cxnLst>
    <dgm:cxn modelId="{567EA85F-2B0C-4A20-B3C9-99A279EAE38A}" type="presOf" srcId="{8E765275-E026-4720-8314-720675DB4358}" destId="{7E9CA9EA-BC93-4CCA-8C8E-E623B3F49DA9}" srcOrd="0" destOrd="0" presId="urn:microsoft.com/office/officeart/2005/8/layout/target1"/>
    <dgm:cxn modelId="{9654C276-E574-4D8F-9A54-1CCEE15B05DC}" type="presOf" srcId="{EB662F47-628F-45A8-B0B8-99B089F13F0F}" destId="{A35A252A-E526-44B9-BA0C-F577CA383D59}" srcOrd="0" destOrd="0" presId="urn:microsoft.com/office/officeart/2005/8/layout/target1"/>
    <dgm:cxn modelId="{E5EE5643-52F0-4080-85F9-1CBD26F44641}" type="presOf" srcId="{9E0D7803-E3CD-45DD-8792-3827FA389107}" destId="{BF2007A1-D90D-45A6-8BBD-26F45D4C8732}" srcOrd="0" destOrd="0" presId="urn:microsoft.com/office/officeart/2005/8/layout/target1"/>
    <dgm:cxn modelId="{D15BD724-6820-4ADF-8BA4-C845E3DAEC4A}" srcId="{8E765275-E026-4720-8314-720675DB4358}" destId="{9E0D7803-E3CD-45DD-8792-3827FA389107}" srcOrd="1" destOrd="0" parTransId="{CB594345-CF1E-4383-979C-6DCBD217E388}" sibTransId="{75D88E15-718D-4619-948F-A4D36CA024C1}"/>
    <dgm:cxn modelId="{399B369B-7F84-4AD5-8E7C-128D0471175F}" srcId="{8E765275-E026-4720-8314-720675DB4358}" destId="{EB662F47-628F-45A8-B0B8-99B089F13F0F}" srcOrd="0" destOrd="0" parTransId="{FCF99908-F40E-4B09-A697-4DF5CFF99ABE}" sibTransId="{254CAFD0-4BA2-42FF-809B-B2BAB930B663}"/>
    <dgm:cxn modelId="{A7E2437E-DCC1-4473-90B4-4445270CB805}" type="presParOf" srcId="{7E9CA9EA-BC93-4CCA-8C8E-E623B3F49DA9}" destId="{B2499F8F-7535-4574-9470-315E4D42DD3E}" srcOrd="0" destOrd="0" presId="urn:microsoft.com/office/officeart/2005/8/layout/target1"/>
    <dgm:cxn modelId="{BE68D369-AD55-4337-9020-423A7F4FE2FB}" type="presParOf" srcId="{7E9CA9EA-BC93-4CCA-8C8E-E623B3F49DA9}" destId="{A35A252A-E526-44B9-BA0C-F577CA383D59}" srcOrd="1" destOrd="0" presId="urn:microsoft.com/office/officeart/2005/8/layout/target1"/>
    <dgm:cxn modelId="{40391C4A-C867-49EE-8DE1-BBBFF77EF54C}" type="presParOf" srcId="{7E9CA9EA-BC93-4CCA-8C8E-E623B3F49DA9}" destId="{633528D7-6993-456A-B8D3-8EDAA587A4A1}" srcOrd="2" destOrd="0" presId="urn:microsoft.com/office/officeart/2005/8/layout/target1"/>
    <dgm:cxn modelId="{697F9938-5C30-4D22-80E3-8B327B619A39}" type="presParOf" srcId="{7E9CA9EA-BC93-4CCA-8C8E-E623B3F49DA9}" destId="{B03FBE01-57F4-4E88-8334-0921E12DB9AA}" srcOrd="3" destOrd="0" presId="urn:microsoft.com/office/officeart/2005/8/layout/target1"/>
    <dgm:cxn modelId="{4A63F48E-44A9-47C7-928C-FE0DABE3ABA1}" type="presParOf" srcId="{7E9CA9EA-BC93-4CCA-8C8E-E623B3F49DA9}" destId="{C006DC10-C81E-46CF-9AD5-7B3F20DCD92D}" srcOrd="4" destOrd="0" presId="urn:microsoft.com/office/officeart/2005/8/layout/target1"/>
    <dgm:cxn modelId="{020530FE-B5FF-4CD1-84A6-3E86A295A538}" type="presParOf" srcId="{7E9CA9EA-BC93-4CCA-8C8E-E623B3F49DA9}" destId="{BF2007A1-D90D-45A6-8BBD-26F45D4C8732}" srcOrd="5" destOrd="0" presId="urn:microsoft.com/office/officeart/2005/8/layout/target1"/>
    <dgm:cxn modelId="{A03A2DCC-9111-4BB4-B576-700B5A43F5BB}" type="presParOf" srcId="{7E9CA9EA-BC93-4CCA-8C8E-E623B3F49DA9}" destId="{551D373F-28AE-476A-8E03-2AE15EFCAB2A}" srcOrd="6" destOrd="0" presId="urn:microsoft.com/office/officeart/2005/8/layout/target1"/>
    <dgm:cxn modelId="{3476DBB2-0405-4DEF-AD9D-944DFBA363F8}" type="presParOf" srcId="{7E9CA9EA-BC93-4CCA-8C8E-E623B3F49DA9}" destId="{CA6DBAC4-81DA-46F8-A272-0F8A298D1062}" srcOrd="7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ED1866-21AD-441F-8D2C-4C8F644F08FC}" type="doc">
      <dgm:prSet loTypeId="urn:microsoft.com/office/officeart/2005/8/layout/radial6" loCatId="cycle" qsTypeId="urn:microsoft.com/office/officeart/2005/8/quickstyle/3d9" qsCatId="3D" csTypeId="urn:microsoft.com/office/officeart/2005/8/colors/accent0_3" csCatId="mainScheme" phldr="1"/>
      <dgm:spPr>
        <a:scene3d>
          <a:camera prst="perspectiveRelaxed" fov="1800000">
            <a:rot lat="20750739" lon="1945944" rev="2053782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es-PE"/>
        </a:p>
      </dgm:t>
    </dgm:pt>
    <dgm:pt modelId="{DFB325B9-DE7A-4E1A-80FF-04EF646D361E}">
      <dgm:prSet phldrT="[Texto]" custT="1"/>
      <dgm:spPr>
        <a:scene3d>
          <a:camera prst="perspectiveRelaxed" fov="1800000">
            <a:rot lat="20750739" lon="1945944" rev="2053782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gm:spPr>
      <dgm:t>
        <a:bodyPr/>
        <a:lstStyle/>
        <a:p>
          <a:r>
            <a:rPr lang="es-PE" sz="1800" b="0" dirty="0" smtClean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rPr>
            <a:t>Líneas Elaboración Microformas</a:t>
          </a:r>
          <a:endParaRPr lang="es-PE" sz="1800" b="0" dirty="0">
            <a:solidFill>
              <a:schemeClr val="tx2">
                <a:lumMod val="20000"/>
                <a:lumOff val="80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0EDFE488-3BEA-4C07-8A82-C5874BA905E9}" type="parTrans" cxnId="{7CEC9D51-3345-420F-887F-90C898C95F5E}">
      <dgm:prSet/>
      <dgm:spPr/>
      <dgm:t>
        <a:bodyPr/>
        <a:lstStyle/>
        <a:p>
          <a:endParaRPr lang="es-PE" b="1">
            <a:effectLst/>
          </a:endParaRPr>
        </a:p>
      </dgm:t>
    </dgm:pt>
    <dgm:pt modelId="{74BC43EE-9C45-42E2-ADF5-2B395128FDB2}" type="sibTrans" cxnId="{7CEC9D51-3345-420F-887F-90C898C95F5E}">
      <dgm:prSet/>
      <dgm:spPr/>
      <dgm:t>
        <a:bodyPr/>
        <a:lstStyle/>
        <a:p>
          <a:endParaRPr lang="es-PE" b="1">
            <a:effectLst/>
          </a:endParaRPr>
        </a:p>
      </dgm:t>
    </dgm:pt>
    <dgm:pt modelId="{0635895D-0B94-4E5D-ABF9-0A234B946EAC}">
      <dgm:prSet phldrT="[Texto]" custT="1"/>
      <dgm:spPr>
        <a:solidFill>
          <a:srgbClr val="FFC000"/>
        </a:solidFill>
        <a:scene3d>
          <a:camera prst="perspectiveRelaxed" fov="1800000">
            <a:rot lat="20750739" lon="1945944" rev="2053782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gm:spPr>
      <dgm:t>
        <a:bodyPr/>
        <a:lstStyle/>
        <a:p>
          <a:r>
            <a:rPr lang="es-PE" sz="1800" b="0" dirty="0" smtClean="0"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rPr>
            <a:t>Mesa de Partes</a:t>
          </a:r>
          <a:endParaRPr lang="es-PE" sz="1800" b="0" dirty="0">
            <a:solidFill>
              <a:schemeClr val="accent2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F835ED6F-D67B-43AF-853B-8BEF2C96DC77}" type="parTrans" cxnId="{52B09AFF-6F51-432D-8192-FE5CD5D555D7}">
      <dgm:prSet/>
      <dgm:spPr/>
      <dgm:t>
        <a:bodyPr/>
        <a:lstStyle/>
        <a:p>
          <a:endParaRPr lang="es-PE" b="1">
            <a:effectLst/>
          </a:endParaRPr>
        </a:p>
      </dgm:t>
    </dgm:pt>
    <dgm:pt modelId="{56216ACD-41C3-48D1-8093-BAACE472E228}" type="sibTrans" cxnId="{52B09AFF-6F51-432D-8192-FE5CD5D555D7}">
      <dgm:prSet/>
      <dgm:spPr>
        <a:scene3d>
          <a:camera prst="perspectiveRelaxed" fov="1800000">
            <a:rot lat="20750739" lon="1945944" rev="2053782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gm:spPr>
      <dgm:t>
        <a:bodyPr/>
        <a:lstStyle/>
        <a:p>
          <a:endParaRPr lang="es-PE" b="1">
            <a:effectLst/>
          </a:endParaRPr>
        </a:p>
      </dgm:t>
    </dgm:pt>
    <dgm:pt modelId="{85289041-FADA-490A-9CC6-1AE05F6E01D6}">
      <dgm:prSet phldrT="[Texto]" custT="1"/>
      <dgm:spPr>
        <a:solidFill>
          <a:srgbClr val="10B6B6"/>
        </a:solidFill>
        <a:scene3d>
          <a:camera prst="perspectiveRelaxed" fov="1800000">
            <a:rot lat="20750739" lon="1945944" rev="2053782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gm:spPr>
      <dgm:t>
        <a:bodyPr/>
        <a:lstStyle/>
        <a:p>
          <a:r>
            <a:rPr lang="es-PE" sz="1800" b="0" dirty="0" smtClean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rPr>
            <a:t>Archivo Central</a:t>
          </a:r>
          <a:endParaRPr lang="es-PE" sz="1800" b="0" dirty="0">
            <a:solidFill>
              <a:srgbClr val="0066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F7408EB-106D-44F1-9E6C-50C028B6A5B7}" type="parTrans" cxnId="{E00C1AAA-D158-4337-96DA-3F7CCAA6C0D7}">
      <dgm:prSet/>
      <dgm:spPr/>
      <dgm:t>
        <a:bodyPr/>
        <a:lstStyle/>
        <a:p>
          <a:endParaRPr lang="es-PE" b="1">
            <a:effectLst/>
          </a:endParaRPr>
        </a:p>
      </dgm:t>
    </dgm:pt>
    <dgm:pt modelId="{3D0B5336-A0AD-4020-A5BE-855A0B03190E}" type="sibTrans" cxnId="{E00C1AAA-D158-4337-96DA-3F7CCAA6C0D7}">
      <dgm:prSet/>
      <dgm:spPr>
        <a:scene3d>
          <a:camera prst="perspectiveRelaxed" fov="1800000">
            <a:rot lat="20750739" lon="1945944" rev="2053782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gm:spPr>
      <dgm:t>
        <a:bodyPr/>
        <a:lstStyle/>
        <a:p>
          <a:endParaRPr lang="es-PE" b="1">
            <a:effectLst/>
          </a:endParaRPr>
        </a:p>
      </dgm:t>
    </dgm:pt>
    <dgm:pt modelId="{D6A62772-4335-4D97-96FD-5B1C2376CD27}">
      <dgm:prSet phldrT="[Texto]" custT="1"/>
      <dgm:spPr>
        <a:solidFill>
          <a:srgbClr val="ED4327"/>
        </a:solidFill>
        <a:scene3d>
          <a:camera prst="perspectiveRelaxed" fov="1800000">
            <a:rot lat="20750739" lon="1945944" rev="2053782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gm:spPr>
      <dgm:t>
        <a:bodyPr/>
        <a:lstStyle/>
        <a:p>
          <a:r>
            <a:rPr lang="es-PE" sz="1800" b="0" dirty="0" smtClean="0"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rPr>
            <a:t>URD San Borja</a:t>
          </a:r>
          <a:endParaRPr lang="es-PE" sz="1800" b="0" dirty="0">
            <a:solidFill>
              <a:srgbClr val="FFC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EEFB1DE9-1C88-4DA0-A424-6F5D71B24AD6}" type="parTrans" cxnId="{FAA916B0-B3B6-43DC-9506-9C71D1A52C58}">
      <dgm:prSet/>
      <dgm:spPr/>
      <dgm:t>
        <a:bodyPr/>
        <a:lstStyle/>
        <a:p>
          <a:endParaRPr lang="es-PE" b="1">
            <a:effectLst/>
          </a:endParaRPr>
        </a:p>
      </dgm:t>
    </dgm:pt>
    <dgm:pt modelId="{6CB5CA89-49CF-4A5D-8BFD-A102DC0B6702}" type="sibTrans" cxnId="{FAA916B0-B3B6-43DC-9506-9C71D1A52C58}">
      <dgm:prSet/>
      <dgm:spPr>
        <a:scene3d>
          <a:camera prst="perspectiveRelaxed" fov="1800000">
            <a:rot lat="20750739" lon="1945944" rev="2053782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gm:spPr>
      <dgm:t>
        <a:bodyPr/>
        <a:lstStyle/>
        <a:p>
          <a:endParaRPr lang="es-PE" b="1">
            <a:effectLst/>
          </a:endParaRPr>
        </a:p>
      </dgm:t>
    </dgm:pt>
    <dgm:pt modelId="{4C0D32C5-DF73-44EB-B251-118722067202}">
      <dgm:prSet phldrT="[Texto]" custT="1"/>
      <dgm:spPr>
        <a:solidFill>
          <a:srgbClr val="FF6699"/>
        </a:solidFill>
        <a:scene3d>
          <a:camera prst="perspectiveRelaxed" fov="1800000">
            <a:rot lat="20750739" lon="1945944" rev="2053782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gm:spPr>
      <dgm:t>
        <a:bodyPr/>
        <a:lstStyle/>
        <a:p>
          <a:r>
            <a:rPr lang="es-PE" sz="1800" b="0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URD Venezuela</a:t>
          </a:r>
          <a:endParaRPr lang="es-PE" sz="1800" b="0" dirty="0">
            <a:solidFill>
              <a:srgbClr val="C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55A24928-F34F-477F-9591-7105FDE40117}" type="parTrans" cxnId="{B72A4B51-2975-4E77-B0BA-33FAF68ED2EB}">
      <dgm:prSet/>
      <dgm:spPr/>
      <dgm:t>
        <a:bodyPr/>
        <a:lstStyle/>
        <a:p>
          <a:endParaRPr lang="es-PE" b="1">
            <a:effectLst/>
          </a:endParaRPr>
        </a:p>
      </dgm:t>
    </dgm:pt>
    <dgm:pt modelId="{2D547548-7365-4070-83F8-CE9A012E0209}" type="sibTrans" cxnId="{B72A4B51-2975-4E77-B0BA-33FAF68ED2EB}">
      <dgm:prSet/>
      <dgm:spPr>
        <a:scene3d>
          <a:camera prst="perspectiveRelaxed" fov="1800000">
            <a:rot lat="20750739" lon="1945944" rev="2053782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gm:spPr>
      <dgm:t>
        <a:bodyPr/>
        <a:lstStyle/>
        <a:p>
          <a:endParaRPr lang="es-PE" b="1">
            <a:effectLst/>
          </a:endParaRPr>
        </a:p>
      </dgm:t>
    </dgm:pt>
    <dgm:pt modelId="{2739602B-D11F-4422-B85D-EF924933F539}" type="pres">
      <dgm:prSet presAssocID="{35ED1866-21AD-441F-8D2C-4C8F644F08F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42B2A479-6A39-44EB-A6D0-E334449B7283}" type="pres">
      <dgm:prSet presAssocID="{DFB325B9-DE7A-4E1A-80FF-04EF646D361E}" presName="centerShape" presStyleLbl="node0" presStyleIdx="0" presStyleCnt="1" custScaleX="109327" custScaleY="109327"/>
      <dgm:spPr/>
      <dgm:t>
        <a:bodyPr/>
        <a:lstStyle/>
        <a:p>
          <a:endParaRPr lang="es-PE"/>
        </a:p>
      </dgm:t>
    </dgm:pt>
    <dgm:pt modelId="{838D92F0-7AE9-48CC-BD6F-40E173B08EA3}" type="pres">
      <dgm:prSet presAssocID="{0635895D-0B94-4E5D-ABF9-0A234B946EAC}" presName="node" presStyleLbl="node1" presStyleIdx="0" presStyleCnt="4" custScaleX="127785" custScaleY="127785" custRadScaleRad="10220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904EE3F-704C-4C23-A163-8DA340DEADED}" type="pres">
      <dgm:prSet presAssocID="{0635895D-0B94-4E5D-ABF9-0A234B946EAC}" presName="dummy" presStyleCnt="0"/>
      <dgm:spPr>
        <a:scene3d>
          <a:camera prst="perspectiveRelaxed" fov="1800000">
            <a:rot lat="20750739" lon="1945944" rev="2053782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/>
      </dgm:spPr>
    </dgm:pt>
    <dgm:pt modelId="{BB72DC82-DED1-4A21-81D7-A5F82AFCCAE3}" type="pres">
      <dgm:prSet presAssocID="{56216ACD-41C3-48D1-8093-BAACE472E228}" presName="sibTrans" presStyleLbl="sibTrans2D1" presStyleIdx="0" presStyleCnt="4"/>
      <dgm:spPr/>
      <dgm:t>
        <a:bodyPr/>
        <a:lstStyle/>
        <a:p>
          <a:endParaRPr lang="es-PE"/>
        </a:p>
      </dgm:t>
    </dgm:pt>
    <dgm:pt modelId="{9400B85A-64F3-4CFE-A831-AF29DEE1F958}" type="pres">
      <dgm:prSet presAssocID="{85289041-FADA-490A-9CC6-1AE05F6E01D6}" presName="node" presStyleLbl="node1" presStyleIdx="1" presStyleCnt="4" custScaleX="127785" custScaleY="127785" custRadScaleRad="103187" custRadScaleInc="702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208D3E7-8DCB-4558-A7C5-CCF629EEABD1}" type="pres">
      <dgm:prSet presAssocID="{85289041-FADA-490A-9CC6-1AE05F6E01D6}" presName="dummy" presStyleCnt="0"/>
      <dgm:spPr>
        <a:scene3d>
          <a:camera prst="perspectiveRelaxed" fov="1800000">
            <a:rot lat="20750739" lon="1945944" rev="2053782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/>
      </dgm:spPr>
    </dgm:pt>
    <dgm:pt modelId="{9EDB983C-803F-4F22-824C-D39697CAA760}" type="pres">
      <dgm:prSet presAssocID="{3D0B5336-A0AD-4020-A5BE-855A0B03190E}" presName="sibTrans" presStyleLbl="sibTrans2D1" presStyleIdx="1" presStyleCnt="4"/>
      <dgm:spPr/>
      <dgm:t>
        <a:bodyPr/>
        <a:lstStyle/>
        <a:p>
          <a:endParaRPr lang="es-PE"/>
        </a:p>
      </dgm:t>
    </dgm:pt>
    <dgm:pt modelId="{CA8C315A-223B-4D7B-B5D0-636A84978D29}" type="pres">
      <dgm:prSet presAssocID="{D6A62772-4335-4D97-96FD-5B1C2376CD27}" presName="node" presStyleLbl="node1" presStyleIdx="2" presStyleCnt="4" custScaleX="127785" custScaleY="12778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5E2EBE8-35E0-4A22-9B6B-6FD5370DCAED}" type="pres">
      <dgm:prSet presAssocID="{D6A62772-4335-4D97-96FD-5B1C2376CD27}" presName="dummy" presStyleCnt="0"/>
      <dgm:spPr>
        <a:scene3d>
          <a:camera prst="perspectiveRelaxed" fov="1800000">
            <a:rot lat="20750739" lon="1945944" rev="2053782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/>
      </dgm:spPr>
    </dgm:pt>
    <dgm:pt modelId="{9579434F-0034-450C-9CA0-F0A126843CE8}" type="pres">
      <dgm:prSet presAssocID="{6CB5CA89-49CF-4A5D-8BFD-A102DC0B6702}" presName="sibTrans" presStyleLbl="sibTrans2D1" presStyleIdx="2" presStyleCnt="4"/>
      <dgm:spPr/>
      <dgm:t>
        <a:bodyPr/>
        <a:lstStyle/>
        <a:p>
          <a:endParaRPr lang="es-PE"/>
        </a:p>
      </dgm:t>
    </dgm:pt>
    <dgm:pt modelId="{FB708098-D5D3-45AA-9974-84E109046460}" type="pres">
      <dgm:prSet presAssocID="{4C0D32C5-DF73-44EB-B251-118722067202}" presName="node" presStyleLbl="node1" presStyleIdx="3" presStyleCnt="4" custScaleX="127785" custScaleY="127785" custRadScaleRad="12034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5D93A1D-BC29-48B6-B1AA-F6B04C3A8DE1}" type="pres">
      <dgm:prSet presAssocID="{4C0D32C5-DF73-44EB-B251-118722067202}" presName="dummy" presStyleCnt="0"/>
      <dgm:spPr>
        <a:scene3d>
          <a:camera prst="perspectiveRelaxed" fov="1800000">
            <a:rot lat="20750739" lon="1945944" rev="2053782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/>
      </dgm:spPr>
    </dgm:pt>
    <dgm:pt modelId="{9B9B9DD7-8A81-4C3B-A842-68ADF309B146}" type="pres">
      <dgm:prSet presAssocID="{2D547548-7365-4070-83F8-CE9A012E0209}" presName="sibTrans" presStyleLbl="sibTrans2D1" presStyleIdx="3" presStyleCnt="4"/>
      <dgm:spPr/>
      <dgm:t>
        <a:bodyPr/>
        <a:lstStyle/>
        <a:p>
          <a:endParaRPr lang="es-PE"/>
        </a:p>
      </dgm:t>
    </dgm:pt>
  </dgm:ptLst>
  <dgm:cxnLst>
    <dgm:cxn modelId="{E00C1AAA-D158-4337-96DA-3F7CCAA6C0D7}" srcId="{DFB325B9-DE7A-4E1A-80FF-04EF646D361E}" destId="{85289041-FADA-490A-9CC6-1AE05F6E01D6}" srcOrd="1" destOrd="0" parTransId="{DF7408EB-106D-44F1-9E6C-50C028B6A5B7}" sibTransId="{3D0B5336-A0AD-4020-A5BE-855A0B03190E}"/>
    <dgm:cxn modelId="{FAA916B0-B3B6-43DC-9506-9C71D1A52C58}" srcId="{DFB325B9-DE7A-4E1A-80FF-04EF646D361E}" destId="{D6A62772-4335-4D97-96FD-5B1C2376CD27}" srcOrd="2" destOrd="0" parTransId="{EEFB1DE9-1C88-4DA0-A424-6F5D71B24AD6}" sibTransId="{6CB5CA89-49CF-4A5D-8BFD-A102DC0B6702}"/>
    <dgm:cxn modelId="{324288A9-BF60-4FC5-818D-8D250808E512}" type="presOf" srcId="{3D0B5336-A0AD-4020-A5BE-855A0B03190E}" destId="{9EDB983C-803F-4F22-824C-D39697CAA760}" srcOrd="0" destOrd="0" presId="urn:microsoft.com/office/officeart/2005/8/layout/radial6"/>
    <dgm:cxn modelId="{2FED9A23-D938-408E-ABD2-C90830D502A6}" type="presOf" srcId="{4C0D32C5-DF73-44EB-B251-118722067202}" destId="{FB708098-D5D3-45AA-9974-84E109046460}" srcOrd="0" destOrd="0" presId="urn:microsoft.com/office/officeart/2005/8/layout/radial6"/>
    <dgm:cxn modelId="{2B84526C-C64C-4FC9-9968-3EA5D40B1EC2}" type="presOf" srcId="{D6A62772-4335-4D97-96FD-5B1C2376CD27}" destId="{CA8C315A-223B-4D7B-B5D0-636A84978D29}" srcOrd="0" destOrd="0" presId="urn:microsoft.com/office/officeart/2005/8/layout/radial6"/>
    <dgm:cxn modelId="{C50BB642-8F00-4BA8-B279-EDDED35486C9}" type="presOf" srcId="{6CB5CA89-49CF-4A5D-8BFD-A102DC0B6702}" destId="{9579434F-0034-450C-9CA0-F0A126843CE8}" srcOrd="0" destOrd="0" presId="urn:microsoft.com/office/officeart/2005/8/layout/radial6"/>
    <dgm:cxn modelId="{F1774CB8-A361-4AE2-A2B3-F4DEC572A164}" type="presOf" srcId="{56216ACD-41C3-48D1-8093-BAACE472E228}" destId="{BB72DC82-DED1-4A21-81D7-A5F82AFCCAE3}" srcOrd="0" destOrd="0" presId="urn:microsoft.com/office/officeart/2005/8/layout/radial6"/>
    <dgm:cxn modelId="{D01E348C-5972-43E2-A537-D7290CFA2BD5}" type="presOf" srcId="{85289041-FADA-490A-9CC6-1AE05F6E01D6}" destId="{9400B85A-64F3-4CFE-A831-AF29DEE1F958}" srcOrd="0" destOrd="0" presId="urn:microsoft.com/office/officeart/2005/8/layout/radial6"/>
    <dgm:cxn modelId="{52B09AFF-6F51-432D-8192-FE5CD5D555D7}" srcId="{DFB325B9-DE7A-4E1A-80FF-04EF646D361E}" destId="{0635895D-0B94-4E5D-ABF9-0A234B946EAC}" srcOrd="0" destOrd="0" parTransId="{F835ED6F-D67B-43AF-853B-8BEF2C96DC77}" sibTransId="{56216ACD-41C3-48D1-8093-BAACE472E228}"/>
    <dgm:cxn modelId="{680B63AF-55E7-4CE5-A816-8F578B2A2E9F}" type="presOf" srcId="{DFB325B9-DE7A-4E1A-80FF-04EF646D361E}" destId="{42B2A479-6A39-44EB-A6D0-E334449B7283}" srcOrd="0" destOrd="0" presId="urn:microsoft.com/office/officeart/2005/8/layout/radial6"/>
    <dgm:cxn modelId="{B72A4B51-2975-4E77-B0BA-33FAF68ED2EB}" srcId="{DFB325B9-DE7A-4E1A-80FF-04EF646D361E}" destId="{4C0D32C5-DF73-44EB-B251-118722067202}" srcOrd="3" destOrd="0" parTransId="{55A24928-F34F-477F-9591-7105FDE40117}" sibTransId="{2D547548-7365-4070-83F8-CE9A012E0209}"/>
    <dgm:cxn modelId="{B7044694-E71E-4C6E-9CA5-B675376CCDB0}" type="presOf" srcId="{0635895D-0B94-4E5D-ABF9-0A234B946EAC}" destId="{838D92F0-7AE9-48CC-BD6F-40E173B08EA3}" srcOrd="0" destOrd="0" presId="urn:microsoft.com/office/officeart/2005/8/layout/radial6"/>
    <dgm:cxn modelId="{A4EF591C-97D2-45FB-8BBE-E4AFABB11D03}" type="presOf" srcId="{2D547548-7365-4070-83F8-CE9A012E0209}" destId="{9B9B9DD7-8A81-4C3B-A842-68ADF309B146}" srcOrd="0" destOrd="0" presId="urn:microsoft.com/office/officeart/2005/8/layout/radial6"/>
    <dgm:cxn modelId="{BB703D42-D2B0-4464-9155-86E9DF3ADB14}" type="presOf" srcId="{35ED1866-21AD-441F-8D2C-4C8F644F08FC}" destId="{2739602B-D11F-4422-B85D-EF924933F539}" srcOrd="0" destOrd="0" presId="urn:microsoft.com/office/officeart/2005/8/layout/radial6"/>
    <dgm:cxn modelId="{7CEC9D51-3345-420F-887F-90C898C95F5E}" srcId="{35ED1866-21AD-441F-8D2C-4C8F644F08FC}" destId="{DFB325B9-DE7A-4E1A-80FF-04EF646D361E}" srcOrd="0" destOrd="0" parTransId="{0EDFE488-3BEA-4C07-8A82-C5874BA905E9}" sibTransId="{74BC43EE-9C45-42E2-ADF5-2B395128FDB2}"/>
    <dgm:cxn modelId="{A0CAD3E7-EA6C-4CF6-9372-0C892350EA5C}" type="presParOf" srcId="{2739602B-D11F-4422-B85D-EF924933F539}" destId="{42B2A479-6A39-44EB-A6D0-E334449B7283}" srcOrd="0" destOrd="0" presId="urn:microsoft.com/office/officeart/2005/8/layout/radial6"/>
    <dgm:cxn modelId="{4AC53A01-C080-44B7-BF8A-78F42DE7E024}" type="presParOf" srcId="{2739602B-D11F-4422-B85D-EF924933F539}" destId="{838D92F0-7AE9-48CC-BD6F-40E173B08EA3}" srcOrd="1" destOrd="0" presId="urn:microsoft.com/office/officeart/2005/8/layout/radial6"/>
    <dgm:cxn modelId="{61E75749-37A9-4491-BE1E-3CC6CA66D332}" type="presParOf" srcId="{2739602B-D11F-4422-B85D-EF924933F539}" destId="{0904EE3F-704C-4C23-A163-8DA340DEADED}" srcOrd="2" destOrd="0" presId="urn:microsoft.com/office/officeart/2005/8/layout/radial6"/>
    <dgm:cxn modelId="{FC9C5637-B6ED-41D9-91F4-1C1C3BC59BBC}" type="presParOf" srcId="{2739602B-D11F-4422-B85D-EF924933F539}" destId="{BB72DC82-DED1-4A21-81D7-A5F82AFCCAE3}" srcOrd="3" destOrd="0" presId="urn:microsoft.com/office/officeart/2005/8/layout/radial6"/>
    <dgm:cxn modelId="{8F563631-F25A-4776-AA2B-D8DB0914741F}" type="presParOf" srcId="{2739602B-D11F-4422-B85D-EF924933F539}" destId="{9400B85A-64F3-4CFE-A831-AF29DEE1F958}" srcOrd="4" destOrd="0" presId="urn:microsoft.com/office/officeart/2005/8/layout/radial6"/>
    <dgm:cxn modelId="{2B12FD89-C26A-48BA-9A61-CCFC1BFD22CC}" type="presParOf" srcId="{2739602B-D11F-4422-B85D-EF924933F539}" destId="{D208D3E7-8DCB-4558-A7C5-CCF629EEABD1}" srcOrd="5" destOrd="0" presId="urn:microsoft.com/office/officeart/2005/8/layout/radial6"/>
    <dgm:cxn modelId="{475E2DD1-505E-4FDD-AA9F-0A2654F21413}" type="presParOf" srcId="{2739602B-D11F-4422-B85D-EF924933F539}" destId="{9EDB983C-803F-4F22-824C-D39697CAA760}" srcOrd="6" destOrd="0" presId="urn:microsoft.com/office/officeart/2005/8/layout/radial6"/>
    <dgm:cxn modelId="{6CCE8DB9-C29D-446C-8723-D8AD0ECE5AAC}" type="presParOf" srcId="{2739602B-D11F-4422-B85D-EF924933F539}" destId="{CA8C315A-223B-4D7B-B5D0-636A84978D29}" srcOrd="7" destOrd="0" presId="urn:microsoft.com/office/officeart/2005/8/layout/radial6"/>
    <dgm:cxn modelId="{DEC749EC-C7BB-4EFD-BB39-3B23EF897993}" type="presParOf" srcId="{2739602B-D11F-4422-B85D-EF924933F539}" destId="{E5E2EBE8-35E0-4A22-9B6B-6FD5370DCAED}" srcOrd="8" destOrd="0" presId="urn:microsoft.com/office/officeart/2005/8/layout/radial6"/>
    <dgm:cxn modelId="{D28CABA0-5504-400B-9CB8-984E9238ABAA}" type="presParOf" srcId="{2739602B-D11F-4422-B85D-EF924933F539}" destId="{9579434F-0034-450C-9CA0-F0A126843CE8}" srcOrd="9" destOrd="0" presId="urn:microsoft.com/office/officeart/2005/8/layout/radial6"/>
    <dgm:cxn modelId="{A545E690-A6A7-4A52-BF00-9D3ED11D8130}" type="presParOf" srcId="{2739602B-D11F-4422-B85D-EF924933F539}" destId="{FB708098-D5D3-45AA-9974-84E109046460}" srcOrd="10" destOrd="0" presId="urn:microsoft.com/office/officeart/2005/8/layout/radial6"/>
    <dgm:cxn modelId="{954B6585-F77E-4F88-A108-1DB1770E979C}" type="presParOf" srcId="{2739602B-D11F-4422-B85D-EF924933F539}" destId="{95D93A1D-BC29-48B6-B1AA-F6B04C3A8DE1}" srcOrd="11" destOrd="0" presId="urn:microsoft.com/office/officeart/2005/8/layout/radial6"/>
    <dgm:cxn modelId="{096BC228-7303-439C-A59F-A3CC834FBD0E}" type="presParOf" srcId="{2739602B-D11F-4422-B85D-EF924933F539}" destId="{9B9B9DD7-8A81-4C3B-A842-68ADF309B14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6DC10-C81E-46CF-9AD5-7B3F20DCD92D}">
      <dsp:nvSpPr>
        <dsp:cNvPr id="0" name=""/>
        <dsp:cNvSpPr/>
      </dsp:nvSpPr>
      <dsp:spPr>
        <a:xfrm>
          <a:off x="675052" y="936102"/>
          <a:ext cx="4914609" cy="49146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99F8F-7535-4574-9470-315E4D42DD3E}">
      <dsp:nvSpPr>
        <dsp:cNvPr id="0" name=""/>
        <dsp:cNvSpPr/>
      </dsp:nvSpPr>
      <dsp:spPr>
        <a:xfrm>
          <a:off x="2405158" y="3276406"/>
          <a:ext cx="1638203" cy="16382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A252A-E526-44B9-BA0C-F577CA383D59}">
      <dsp:nvSpPr>
        <dsp:cNvPr id="0" name=""/>
        <dsp:cNvSpPr/>
      </dsp:nvSpPr>
      <dsp:spPr>
        <a:xfrm>
          <a:off x="6500666" y="0"/>
          <a:ext cx="2457304" cy="2047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800" kern="1200"/>
        </a:p>
      </dsp:txBody>
      <dsp:txXfrm>
        <a:off x="6500666" y="0"/>
        <a:ext cx="2457304" cy="2047754"/>
      </dsp:txXfrm>
    </dsp:sp>
    <dsp:sp modelId="{633528D7-6993-456A-B8D3-8EDAA587A4A1}">
      <dsp:nvSpPr>
        <dsp:cNvPr id="0" name=""/>
        <dsp:cNvSpPr/>
      </dsp:nvSpPr>
      <dsp:spPr>
        <a:xfrm>
          <a:off x="5886340" y="1023877"/>
          <a:ext cx="6143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3FBE01-57F4-4E88-8334-0921E12DB9AA}">
      <dsp:nvSpPr>
        <dsp:cNvPr id="0" name=""/>
        <dsp:cNvSpPr/>
      </dsp:nvSpPr>
      <dsp:spPr>
        <a:xfrm rot="5400000">
          <a:off x="3003520" y="1208494"/>
          <a:ext cx="3101512" cy="270075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2007A1-D90D-45A6-8BBD-26F45D4C8732}">
      <dsp:nvSpPr>
        <dsp:cNvPr id="0" name=""/>
        <dsp:cNvSpPr/>
      </dsp:nvSpPr>
      <dsp:spPr>
        <a:xfrm>
          <a:off x="5760649" y="144018"/>
          <a:ext cx="5041898" cy="582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800" kern="1200" dirty="0" smtClean="0"/>
        </a:p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kern="1200" dirty="0" smtClean="0"/>
            <a:t>Es una serie de  herramientas metodologías y sistemáticas que se han considerado buenas practicas adoptadas en </a:t>
          </a:r>
          <a:r>
            <a:rPr lang="es-PE" sz="2800" b="1" kern="1200" dirty="0" smtClean="0"/>
            <a:t>RENIEC </a:t>
          </a:r>
          <a:r>
            <a:rPr lang="es-PE" sz="2800" kern="1200" dirty="0" smtClean="0"/>
            <a:t>a través de un proceso de maduración de aproximadamente diez (10) años para hacer efectivas y eficaces sus comunicaciones (internas y externas), fortaleciendo de esta manera su gestión documental con el uso de la </a:t>
          </a:r>
          <a:r>
            <a:rPr lang="es-PE" sz="2800" kern="1200" dirty="0" err="1" smtClean="0"/>
            <a:t>TICs</a:t>
          </a:r>
          <a:r>
            <a:rPr lang="es-PE" sz="2800" kern="1200" dirty="0" smtClean="0"/>
            <a:t> disponibles facilitando el transito hacia una </a:t>
          </a:r>
          <a:r>
            <a:rPr lang="es-PE" sz="2800" i="1" u="sng" kern="1200" dirty="0" smtClean="0"/>
            <a:t>gestión documental digital</a:t>
          </a:r>
          <a:r>
            <a:rPr lang="es-PE" sz="2800" kern="1200" dirty="0" smtClean="0"/>
            <a:t>.</a:t>
          </a:r>
          <a:endParaRPr lang="es-PE" sz="2800" kern="1200" dirty="0"/>
        </a:p>
      </dsp:txBody>
      <dsp:txXfrm>
        <a:off x="5760649" y="144018"/>
        <a:ext cx="5041898" cy="5822870"/>
      </dsp:txXfrm>
    </dsp:sp>
    <dsp:sp modelId="{551D373F-28AE-476A-8E03-2AE15EFCAB2A}">
      <dsp:nvSpPr>
        <dsp:cNvPr id="0" name=""/>
        <dsp:cNvSpPr/>
      </dsp:nvSpPr>
      <dsp:spPr>
        <a:xfrm>
          <a:off x="5886340" y="3071631"/>
          <a:ext cx="6143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6DBAC4-81DA-46F8-A272-0F8A298D1062}">
      <dsp:nvSpPr>
        <dsp:cNvPr id="0" name=""/>
        <dsp:cNvSpPr/>
      </dsp:nvSpPr>
      <dsp:spPr>
        <a:xfrm rot="5400000">
          <a:off x="4065313" y="3406889"/>
          <a:ext cx="2151288" cy="148666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B9DD7-8A81-4C3B-A842-68ADF309B146}">
      <dsp:nvSpPr>
        <dsp:cNvPr id="0" name=""/>
        <dsp:cNvSpPr/>
      </dsp:nvSpPr>
      <dsp:spPr>
        <a:xfrm>
          <a:off x="1124944" y="719704"/>
          <a:ext cx="5165104" cy="5165104"/>
        </a:xfrm>
        <a:prstGeom prst="blockArc">
          <a:avLst>
            <a:gd name="adj1" fmla="val 10727953"/>
            <a:gd name="adj2" fmla="val 16905028"/>
            <a:gd name="adj3" fmla="val 463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Relaxed" fov="1800000">
            <a:rot lat="20750739" lon="1945944" rev="2053782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9434F-0034-450C-9CA0-F0A126843CE8}">
      <dsp:nvSpPr>
        <dsp:cNvPr id="0" name=""/>
        <dsp:cNvSpPr/>
      </dsp:nvSpPr>
      <dsp:spPr>
        <a:xfrm>
          <a:off x="1124944" y="825437"/>
          <a:ext cx="5165104" cy="5165104"/>
        </a:xfrm>
        <a:prstGeom prst="blockArc">
          <a:avLst>
            <a:gd name="adj1" fmla="val 4694972"/>
            <a:gd name="adj2" fmla="val 10872047"/>
            <a:gd name="adj3" fmla="val 463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Relaxed" fov="1800000">
            <a:rot lat="20750739" lon="1945944" rev="2053782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B983C-803F-4F22-824C-D39697CAA760}">
      <dsp:nvSpPr>
        <dsp:cNvPr id="0" name=""/>
        <dsp:cNvSpPr/>
      </dsp:nvSpPr>
      <dsp:spPr>
        <a:xfrm>
          <a:off x="1719101" y="773852"/>
          <a:ext cx="5165104" cy="5165104"/>
        </a:xfrm>
        <a:prstGeom prst="blockArc">
          <a:avLst>
            <a:gd name="adj1" fmla="val 128790"/>
            <a:gd name="adj2" fmla="val 5509590"/>
            <a:gd name="adj3" fmla="val 463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Relaxed" fov="1800000">
            <a:rot lat="20750739" lon="1945944" rev="2053782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2DC82-DED1-4A21-81D7-A5F82AFCCAE3}">
      <dsp:nvSpPr>
        <dsp:cNvPr id="0" name=""/>
        <dsp:cNvSpPr/>
      </dsp:nvSpPr>
      <dsp:spPr>
        <a:xfrm>
          <a:off x="1719199" y="771285"/>
          <a:ext cx="5165104" cy="5165104"/>
        </a:xfrm>
        <a:prstGeom prst="blockArc">
          <a:avLst>
            <a:gd name="adj1" fmla="val 16090277"/>
            <a:gd name="adj2" fmla="val 132290"/>
            <a:gd name="adj3" fmla="val 463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Relaxed" fov="1800000">
            <a:rot lat="20750739" lon="1945944" rev="2053782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B2A479-6A39-44EB-A6D0-E334449B7283}">
      <dsp:nvSpPr>
        <dsp:cNvPr id="0" name=""/>
        <dsp:cNvSpPr/>
      </dsp:nvSpPr>
      <dsp:spPr>
        <a:xfrm>
          <a:off x="2923288" y="2057164"/>
          <a:ext cx="2595916" cy="259591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perspectiveRelaxed" fov="1800000">
            <a:rot lat="20750739" lon="1945944" rev="2053782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0" kern="1200" dirty="0" smtClean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rPr>
            <a:t>Líneas Elaboración Microformas</a:t>
          </a:r>
          <a:endParaRPr lang="es-PE" sz="1800" b="0" kern="1200" dirty="0">
            <a:solidFill>
              <a:schemeClr val="tx2">
                <a:lumMod val="20000"/>
                <a:lumOff val="80000"/>
              </a:schemeClr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303451" y="2437327"/>
        <a:ext cx="1835590" cy="1835590"/>
      </dsp:txXfrm>
    </dsp:sp>
    <dsp:sp modelId="{838D92F0-7AE9-48CC-BD6F-40E173B08EA3}">
      <dsp:nvSpPr>
        <dsp:cNvPr id="0" name=""/>
        <dsp:cNvSpPr/>
      </dsp:nvSpPr>
      <dsp:spPr>
        <a:xfrm>
          <a:off x="3159279" y="-229560"/>
          <a:ext cx="2123934" cy="2123934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perspectiveRelaxed" fov="1800000">
            <a:rot lat="20750739" lon="1945944" rev="2053782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0" kern="1200" dirty="0" smtClean="0"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rPr>
            <a:t>Mesa de Partes</a:t>
          </a:r>
          <a:endParaRPr lang="es-PE" sz="1800" b="0" kern="1200" dirty="0">
            <a:solidFill>
              <a:schemeClr val="accent2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470322" y="81483"/>
        <a:ext cx="1501848" cy="1501848"/>
      </dsp:txXfrm>
    </dsp:sp>
    <dsp:sp modelId="{9400B85A-64F3-4CFE-A831-AF29DEE1F958}">
      <dsp:nvSpPr>
        <dsp:cNvPr id="0" name=""/>
        <dsp:cNvSpPr/>
      </dsp:nvSpPr>
      <dsp:spPr>
        <a:xfrm>
          <a:off x="5760632" y="2388924"/>
          <a:ext cx="2123934" cy="2123934"/>
        </a:xfrm>
        <a:prstGeom prst="ellipse">
          <a:avLst/>
        </a:prstGeom>
        <a:solidFill>
          <a:srgbClr val="10B6B6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perspectiveRelaxed" fov="1800000">
            <a:rot lat="20750739" lon="1945944" rev="2053782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0" kern="1200" dirty="0" smtClean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rPr>
            <a:t>Archivo Central</a:t>
          </a:r>
          <a:endParaRPr lang="es-PE" sz="1800" b="0" kern="1200" dirty="0">
            <a:solidFill>
              <a:srgbClr val="00660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6071675" y="2699967"/>
        <a:ext cx="1501848" cy="1501848"/>
      </dsp:txXfrm>
    </dsp:sp>
    <dsp:sp modelId="{CA8C315A-223B-4D7B-B5D0-636A84978D29}">
      <dsp:nvSpPr>
        <dsp:cNvPr id="0" name=""/>
        <dsp:cNvSpPr/>
      </dsp:nvSpPr>
      <dsp:spPr>
        <a:xfrm>
          <a:off x="3159279" y="4815871"/>
          <a:ext cx="2123934" cy="2123934"/>
        </a:xfrm>
        <a:prstGeom prst="ellipse">
          <a:avLst/>
        </a:prstGeom>
        <a:solidFill>
          <a:srgbClr val="ED4327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perspectiveRelaxed" fov="1800000">
            <a:rot lat="20750739" lon="1945944" rev="2053782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0" kern="1200" dirty="0" smtClean="0"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rPr>
            <a:t>URD San Borja</a:t>
          </a:r>
          <a:endParaRPr lang="es-PE" sz="1800" b="0" kern="1200" dirty="0">
            <a:solidFill>
              <a:srgbClr val="FFC00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470322" y="5126914"/>
        <a:ext cx="1501848" cy="1501848"/>
      </dsp:txXfrm>
    </dsp:sp>
    <dsp:sp modelId="{FB708098-D5D3-45AA-9974-84E109046460}">
      <dsp:nvSpPr>
        <dsp:cNvPr id="0" name=""/>
        <dsp:cNvSpPr/>
      </dsp:nvSpPr>
      <dsp:spPr>
        <a:xfrm>
          <a:off x="123367" y="2293155"/>
          <a:ext cx="2123934" cy="2123934"/>
        </a:xfrm>
        <a:prstGeom prst="ellipse">
          <a:avLst/>
        </a:prstGeom>
        <a:solidFill>
          <a:srgbClr val="FF6699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perspectiveRelaxed" fov="1800000">
            <a:rot lat="20750739" lon="1945944" rev="2053782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0" kern="1200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URD Venezuela</a:t>
          </a:r>
          <a:endParaRPr lang="es-PE" sz="1800" b="0" kern="1200" dirty="0">
            <a:solidFill>
              <a:srgbClr val="C0000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434410" y="2604198"/>
        <a:ext cx="1501848" cy="1501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2"/>
            <a:ext cx="2942705" cy="49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752" tIns="42876" rIns="85752" bIns="4287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1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5416" y="2"/>
            <a:ext cx="2942704" cy="49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752" tIns="42876" rIns="85752" bIns="4287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431240"/>
            <a:ext cx="2942705" cy="49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752" tIns="42876" rIns="85752" bIns="42876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1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5416" y="9431240"/>
            <a:ext cx="2942704" cy="49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752" tIns="42876" rIns="85752" bIns="4287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EF6E6A5-86E2-4483-ACE9-DDFA30DF43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99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2"/>
            <a:ext cx="2942705" cy="49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752" tIns="42876" rIns="85752" bIns="4287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1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5416" y="2"/>
            <a:ext cx="2942704" cy="49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752" tIns="42876" rIns="85752" bIns="4287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1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0575" y="744538"/>
            <a:ext cx="521176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0" y="4716424"/>
            <a:ext cx="5430820" cy="446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752" tIns="42876" rIns="85752" bIns="428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431240"/>
            <a:ext cx="2942705" cy="49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752" tIns="42876" rIns="85752" bIns="42876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1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5416" y="9431240"/>
            <a:ext cx="2942704" cy="49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752" tIns="42876" rIns="85752" bIns="4287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CD97F43-5401-4EE1-BE1D-001900D1E7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0550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1722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3444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5166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688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8610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70332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32054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3776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97F43-5401-4EE1-BE1D-001900D1E704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2883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97F43-5401-4EE1-BE1D-001900D1E704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4972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97F43-5401-4EE1-BE1D-001900D1E704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26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974247" y="472366"/>
            <a:ext cx="10207276" cy="1932242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974247" y="2428209"/>
            <a:ext cx="10207276" cy="2300288"/>
          </a:xfrm>
        </p:spPr>
        <p:txBody>
          <a:bodyPr tIns="0"/>
          <a:lstStyle>
            <a:lvl1pPr marL="37033" indent="0" algn="l">
              <a:buNone/>
              <a:defRPr sz="35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617220" indent="0" algn="ctr">
              <a:buNone/>
            </a:lvl2pPr>
            <a:lvl3pPr marL="1234440" indent="0" algn="ctr">
              <a:buNone/>
            </a:lvl3pPr>
            <a:lvl4pPr marL="1851660" indent="0" algn="ctr">
              <a:buNone/>
            </a:lvl4pPr>
            <a:lvl5pPr marL="2468880" indent="0" algn="ctr">
              <a:buNone/>
            </a:lvl5pPr>
            <a:lvl6pPr marL="3086100" indent="0" algn="ctr">
              <a:buNone/>
            </a:lvl6pPr>
            <a:lvl7pPr marL="3703320" indent="0" algn="ctr">
              <a:buNone/>
            </a:lvl7pPr>
            <a:lvl8pPr marL="4320540" indent="0" algn="ctr">
              <a:buNone/>
            </a:lvl8pPr>
            <a:lvl9pPr marL="493776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4FBFF2-280C-4159-99C2-D6C932E2E8CD}" type="datetime1">
              <a:rPr lang="es-ES" smtClean="0"/>
              <a:pPr>
                <a:defRPr/>
              </a:pPr>
              <a:t>13/06/2016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5B0F845-7555-4CD7-87E4-26FDF1649E3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1269850" y="1855615"/>
            <a:ext cx="289836" cy="276035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3444" tIns="61722" rIns="123444" bIns="6172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594733" y="1765333"/>
            <a:ext cx="88211" cy="84011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3444" tIns="61722" rIns="123444" bIns="6172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32"/>
            <a:ext cx="12601575" cy="163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24DD509-77E3-4B63-9A2E-9CB40DD91DB0}" type="datetime1">
              <a:rPr lang="es-ES" smtClean="0"/>
              <a:pPr>
                <a:defRPr/>
              </a:pPr>
              <a:t>13/06/2016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2D616E-307D-41E3-A0DB-5FC59A62228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451181" y="360464"/>
            <a:ext cx="2520315" cy="7680127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75197" y="360465"/>
            <a:ext cx="7665958" cy="7680127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5E2BA02-280A-4A42-956E-7CD5BD1A8BCF}" type="datetime1">
              <a:rPr lang="es-ES" smtClean="0"/>
              <a:pPr>
                <a:defRPr/>
              </a:pPr>
              <a:t>13/06/2016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2687A93-7628-4B1E-B27B-470DFB41AC9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‹Nº›</a:t>
            </a:fld>
            <a:endParaRPr kumimoji="0"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32"/>
            <a:ext cx="12601575" cy="163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146108" y="-71"/>
            <a:ext cx="9451181" cy="9001196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3444" tIns="61722" rIns="123444" bIns="6172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53346" y="3412927"/>
            <a:ext cx="8821103" cy="3000375"/>
          </a:xfrm>
        </p:spPr>
        <p:txBody>
          <a:bodyPr anchor="t"/>
          <a:lstStyle>
            <a:lvl1pPr algn="l">
              <a:lnSpc>
                <a:spcPts val="6075"/>
              </a:lnSpc>
              <a:buNone/>
              <a:defRPr sz="54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553346" y="1400175"/>
            <a:ext cx="8821103" cy="1981497"/>
          </a:xfrm>
        </p:spPr>
        <p:txBody>
          <a:bodyPr anchor="b"/>
          <a:lstStyle>
            <a:lvl1pPr marL="24689" indent="0">
              <a:lnSpc>
                <a:spcPts val="3105"/>
              </a:lnSpc>
              <a:spcBef>
                <a:spcPts val="0"/>
              </a:spcBef>
              <a:buNone/>
              <a:defRPr sz="27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8CACAA5-A818-4829-A5C2-31B455E883CF}" type="datetime1">
              <a:rPr lang="es-ES" smtClean="0"/>
              <a:pPr>
                <a:defRPr/>
              </a:pPr>
              <a:t>13/06/2016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38E19F6-9C8B-4040-8BDB-20192EC9173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3150394" y="0"/>
            <a:ext cx="105013" cy="9001196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3444" tIns="61722" rIns="123444" bIns="6172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993730" y="3694236"/>
            <a:ext cx="289836" cy="276035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3444" tIns="61722" rIns="123444" bIns="6172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3318613" y="3603954"/>
            <a:ext cx="88211" cy="84011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3444" tIns="61722" rIns="123444" bIns="6172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32"/>
            <a:ext cx="12601575" cy="163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8447" y="360045"/>
            <a:ext cx="10333292" cy="150018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978447" y="2000250"/>
            <a:ext cx="5040630" cy="612076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7271109" y="2000250"/>
            <a:ext cx="5040630" cy="612076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123835-BECA-49D4-A008-AFCEDD897A33}" type="datetime1">
              <a:rPr lang="es-ES" smtClean="0"/>
              <a:pPr>
                <a:defRPr/>
              </a:pPr>
              <a:t>13/06/2016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9672A44-D922-4FB6-B413-B51712B8840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32"/>
            <a:ext cx="12601575" cy="163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0079" y="6772941"/>
            <a:ext cx="11341418" cy="1500188"/>
          </a:xfrm>
        </p:spPr>
        <p:txBody>
          <a:bodyPr anchor="ctr"/>
          <a:lstStyle>
            <a:lvl1pPr algn="ctr">
              <a:defRPr sz="61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30079" y="430865"/>
            <a:ext cx="5544693" cy="840105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86411" indent="0" algn="l">
              <a:lnSpc>
                <a:spcPct val="100000"/>
              </a:lnSpc>
              <a:spcBef>
                <a:spcPts val="135"/>
              </a:spcBef>
              <a:buNone/>
              <a:defRPr sz="2600" b="0">
                <a:solidFill>
                  <a:schemeClr val="tx1"/>
                </a:solidFill>
              </a:defRPr>
            </a:lvl1pPr>
            <a:lvl2pPr>
              <a:buNone/>
              <a:defRPr sz="2700" b="1"/>
            </a:lvl2pPr>
            <a:lvl3pPr>
              <a:buNone/>
              <a:defRPr sz="24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426803" y="430865"/>
            <a:ext cx="5544693" cy="840105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86411" indent="0" algn="l">
              <a:lnSpc>
                <a:spcPct val="100000"/>
              </a:lnSpc>
              <a:spcBef>
                <a:spcPts val="135"/>
              </a:spcBef>
              <a:buNone/>
              <a:defRPr sz="2600" b="0">
                <a:solidFill>
                  <a:schemeClr val="tx1"/>
                </a:solidFill>
              </a:defRPr>
            </a:lvl1pPr>
            <a:lvl2pPr>
              <a:buNone/>
              <a:defRPr sz="2700" b="1"/>
            </a:lvl2pPr>
            <a:lvl3pPr>
              <a:buNone/>
              <a:defRPr sz="24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30079" y="1272254"/>
            <a:ext cx="5544693" cy="5400675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530809" indent="-370332">
              <a:lnSpc>
                <a:spcPct val="100000"/>
              </a:lnSpc>
              <a:spcBef>
                <a:spcPts val="945"/>
              </a:spcBef>
              <a:defRPr sz="3200"/>
            </a:lvl1pPr>
            <a:lvl2pPr>
              <a:lnSpc>
                <a:spcPct val="100000"/>
              </a:lnSpc>
              <a:spcBef>
                <a:spcPts val="945"/>
              </a:spcBef>
              <a:defRPr sz="2700"/>
            </a:lvl2pPr>
            <a:lvl3pPr>
              <a:lnSpc>
                <a:spcPct val="100000"/>
              </a:lnSpc>
              <a:spcBef>
                <a:spcPts val="945"/>
              </a:spcBef>
              <a:defRPr sz="2400"/>
            </a:lvl3pPr>
            <a:lvl4pPr>
              <a:lnSpc>
                <a:spcPct val="100000"/>
              </a:lnSpc>
              <a:spcBef>
                <a:spcPts val="945"/>
              </a:spcBef>
              <a:defRPr sz="2200"/>
            </a:lvl4pPr>
            <a:lvl5pPr>
              <a:lnSpc>
                <a:spcPct val="100000"/>
              </a:lnSpc>
              <a:spcBef>
                <a:spcPts val="945"/>
              </a:spcBef>
              <a:defRPr sz="22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426803" y="1272254"/>
            <a:ext cx="5544693" cy="5400675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530809" indent="-370332">
              <a:lnSpc>
                <a:spcPct val="100000"/>
              </a:lnSpc>
              <a:spcBef>
                <a:spcPts val="945"/>
              </a:spcBef>
              <a:defRPr sz="3200"/>
            </a:lvl1pPr>
            <a:lvl2pPr>
              <a:lnSpc>
                <a:spcPct val="100000"/>
              </a:lnSpc>
              <a:spcBef>
                <a:spcPts val="945"/>
              </a:spcBef>
              <a:defRPr sz="2700"/>
            </a:lvl2pPr>
            <a:lvl3pPr>
              <a:lnSpc>
                <a:spcPct val="100000"/>
              </a:lnSpc>
              <a:spcBef>
                <a:spcPts val="945"/>
              </a:spcBef>
              <a:defRPr sz="2400"/>
            </a:lvl3pPr>
            <a:lvl4pPr>
              <a:lnSpc>
                <a:spcPct val="100000"/>
              </a:lnSpc>
              <a:spcBef>
                <a:spcPts val="945"/>
              </a:spcBef>
              <a:defRPr sz="2200"/>
            </a:lvl4pPr>
            <a:lvl5pPr>
              <a:lnSpc>
                <a:spcPct val="100000"/>
              </a:lnSpc>
              <a:spcBef>
                <a:spcPts val="945"/>
              </a:spcBef>
              <a:defRPr sz="22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A342A90-18EE-499C-B22F-A3B794F1E7F3}" type="datetime1">
              <a:rPr lang="es-ES" smtClean="0"/>
              <a:pPr>
                <a:defRPr/>
              </a:pPr>
              <a:t>13/06/2016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6D1A03C-407E-4F79-8863-D1655ED1F90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8447" y="360045"/>
            <a:ext cx="10333292" cy="1500188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40B3E9-E198-43E5-B269-B73ACD597C72}" type="datetime1">
              <a:rPr lang="es-ES" smtClean="0"/>
              <a:pPr>
                <a:defRPr/>
              </a:pPr>
              <a:t>13/06/2016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DCD4E27-01E8-4E09-8DE5-9AD05AA3945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32"/>
            <a:ext cx="12601575" cy="163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398775" y="0"/>
            <a:ext cx="11202800" cy="900112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3444" tIns="61722" rIns="123444" bIns="6172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008E02F-097F-4115-A5E7-F2F2386390DB}" type="datetime1">
              <a:rPr lang="es-ES" smtClean="0"/>
              <a:pPr>
                <a:defRPr/>
              </a:pPr>
              <a:t>13/06/2016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F851CD7-2363-4872-B174-CB06DC30AE3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398775" y="-71"/>
            <a:ext cx="100813" cy="9001196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3444" tIns="61722" rIns="123444" bIns="6172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0079" y="284521"/>
            <a:ext cx="5250656" cy="1525191"/>
          </a:xfrm>
          <a:ln>
            <a:noFill/>
          </a:ln>
        </p:spPr>
        <p:txBody>
          <a:bodyPr anchor="b"/>
          <a:lstStyle>
            <a:lvl1pPr algn="l">
              <a:lnSpc>
                <a:spcPts val="2700"/>
              </a:lnSpc>
              <a:buNone/>
              <a:defRPr sz="30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0079" y="1846640"/>
            <a:ext cx="5250656" cy="916781"/>
          </a:xfrm>
        </p:spPr>
        <p:txBody>
          <a:bodyPr/>
          <a:lstStyle>
            <a:lvl1pPr marL="61722" indent="0">
              <a:lnSpc>
                <a:spcPct val="100000"/>
              </a:lnSpc>
              <a:spcBef>
                <a:spcPts val="0"/>
              </a:spcBef>
              <a:buNone/>
              <a:defRPr sz="1900"/>
            </a:lvl1pPr>
            <a:lvl2pPr>
              <a:buNone/>
              <a:defRPr sz="1600"/>
            </a:lvl2pPr>
            <a:lvl3pPr>
              <a:buNone/>
              <a:defRPr sz="1400"/>
            </a:lvl3pPr>
            <a:lvl4pPr>
              <a:buNone/>
              <a:defRPr sz="1200"/>
            </a:lvl4pPr>
            <a:lvl5pPr>
              <a:buNone/>
              <a:defRPr sz="12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630079" y="2800351"/>
            <a:ext cx="11236404" cy="5240239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F7D73B-4A9D-44C8-B10F-AD1BBEDC8B61}" type="datetime1">
              <a:rPr lang="es-ES" smtClean="0"/>
              <a:pPr>
                <a:defRPr/>
              </a:pPr>
              <a:t>13/06/2016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24C347-EB10-4B48-A2F6-D4DAC5575BD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12878" y="1400175"/>
            <a:ext cx="3780473" cy="2600325"/>
          </a:xfrm>
        </p:spPr>
        <p:txBody>
          <a:bodyPr anchor="b">
            <a:noAutofit/>
          </a:bodyPr>
          <a:lstStyle>
            <a:lvl1pPr algn="l">
              <a:buNone/>
              <a:defRPr sz="28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9E1B2B-FE42-40AC-A32C-96CD0EFCDD73}" type="datetime1">
              <a:rPr lang="es-ES" smtClean="0"/>
              <a:pPr>
                <a:defRPr/>
              </a:pPr>
              <a:t>13/06/2016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01C69AB-5871-4DA1-8C72-AA4A3D086C9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050131" y="1400175"/>
            <a:ext cx="6300788" cy="600075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23444" tIns="370332" rIns="123444" bIns="61722" rtlCol="0" anchor="t">
            <a:normAutofit/>
          </a:bodyPr>
          <a:lstStyle>
            <a:extLst/>
          </a:lstStyle>
          <a:p>
            <a:pPr marL="0" indent="-382676" algn="l" rtl="0" eaLnBrk="1" latinLnBrk="0" hangingPunct="1">
              <a:lnSpc>
                <a:spcPts val="4050"/>
              </a:lnSpc>
              <a:spcBef>
                <a:spcPts val="81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43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55145" y="1500192"/>
            <a:ext cx="6090761" cy="4612822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123444" tIns="370332" anchor="t"/>
          <a:lstStyle>
            <a:lvl1pPr marL="0" indent="0" algn="l" eaLnBrk="1" latinLnBrk="0" hangingPunct="1">
              <a:buNone/>
              <a:defRPr sz="43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546737" y="1252573"/>
            <a:ext cx="945118" cy="26815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3444" tIns="61722" rIns="123444" bIns="6172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6895678" y="1229532"/>
            <a:ext cx="894712" cy="26815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3444" tIns="61722" rIns="123444" bIns="61722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55145" y="6300788"/>
            <a:ext cx="6090761" cy="1000125"/>
          </a:xfrm>
        </p:spPr>
        <p:txBody>
          <a:bodyPr anchor="ctr"/>
          <a:lstStyle>
            <a:lvl1pPr marL="0" indent="0" algn="l">
              <a:lnSpc>
                <a:spcPts val="2160"/>
              </a:lnSpc>
              <a:spcBef>
                <a:spcPts val="0"/>
              </a:spcBef>
              <a:buNone/>
              <a:defRPr sz="1900">
                <a:solidFill>
                  <a:srgbClr val="777777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1124449" y="-1070897"/>
            <a:ext cx="2258591" cy="2151039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3444" tIns="61722" rIns="123444" bIns="6172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32650" y="27697"/>
            <a:ext cx="2345832" cy="2234126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3444" tIns="61722" rIns="123444" bIns="6172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252033" y="1384789"/>
            <a:ext cx="1551379" cy="144719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3444" tIns="61722" rIns="123444" bIns="6172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395866" y="-71"/>
            <a:ext cx="11205709" cy="9001196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3444" tIns="61722" rIns="123444" bIns="6172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978447" y="360462"/>
            <a:ext cx="10333292" cy="1500188"/>
          </a:xfrm>
          <a:prstGeom prst="rect">
            <a:avLst/>
          </a:prstGeom>
        </p:spPr>
        <p:txBody>
          <a:bodyPr lIns="123444" tIns="61722" rIns="123444" bIns="61722"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978447" y="1900237"/>
            <a:ext cx="10333292" cy="6300788"/>
          </a:xfrm>
          <a:prstGeom prst="rect">
            <a:avLst/>
          </a:prstGeom>
        </p:spPr>
        <p:txBody>
          <a:bodyPr lIns="123444" tIns="61722" rIns="123444" bIns="61722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4935617" y="8276034"/>
            <a:ext cx="2940368" cy="625078"/>
          </a:xfrm>
          <a:prstGeom prst="rect">
            <a:avLst/>
          </a:prstGeom>
        </p:spPr>
        <p:txBody>
          <a:bodyPr lIns="123444" tIns="61722" rIns="123444" bIns="61722" anchor="b"/>
          <a:lstStyle>
            <a:lvl1pPr algn="r" eaLnBrk="1" latinLnBrk="0" hangingPunct="1">
              <a:defRPr kumimoji="0" sz="16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F4634732-DB7D-4F2D-A367-1D8D5981D020}" type="datetime1">
              <a:rPr lang="es-ES" smtClean="0"/>
              <a:pPr>
                <a:defRPr/>
              </a:pPr>
              <a:t>13/06/2016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7875984" y="8276034"/>
            <a:ext cx="3990499" cy="625078"/>
          </a:xfrm>
          <a:prstGeom prst="rect">
            <a:avLst/>
          </a:prstGeom>
        </p:spPr>
        <p:txBody>
          <a:bodyPr lIns="123444" tIns="61722" rIns="123444" bIns="61722" anchor="b"/>
          <a:lstStyle>
            <a:lvl1pPr eaLnBrk="1" latinLnBrk="0" hangingPunct="1">
              <a:defRPr kumimoji="0" sz="16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870684" y="8276034"/>
            <a:ext cx="630079" cy="625078"/>
          </a:xfrm>
          <a:prstGeom prst="rect">
            <a:avLst/>
          </a:prstGeom>
        </p:spPr>
        <p:txBody>
          <a:bodyPr lIns="123444" tIns="61722" rIns="123444" bIns="61722" anchor="b"/>
          <a:lstStyle>
            <a:lvl1pPr algn="ctr" eaLnBrk="1" latinLnBrk="0" hangingPunct="1">
              <a:defRPr kumimoji="0" sz="16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0A3FACDF-D380-4B20-B66B-0BA919BC486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398775" y="-71"/>
            <a:ext cx="100813" cy="9001196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3444" tIns="61722" rIns="123444" bIns="6172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rtl="0" eaLnBrk="1" latinLnBrk="0" hangingPunct="1">
        <a:spcBef>
          <a:spcPct val="0"/>
        </a:spcBef>
        <a:buNone/>
        <a:defRPr kumimoji="0" sz="58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93776" indent="-382676" algn="l" rtl="0" eaLnBrk="1" latinLnBrk="0" hangingPunct="1">
        <a:lnSpc>
          <a:spcPct val="100000"/>
        </a:lnSpc>
        <a:spcBef>
          <a:spcPts val="810"/>
        </a:spcBef>
        <a:buClr>
          <a:schemeClr val="accent1"/>
        </a:buClr>
        <a:buSzPct val="80000"/>
        <a:buFont typeface="Wingdings 2"/>
        <a:buChar char="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320954" algn="l" rtl="0" eaLnBrk="1" latinLnBrk="0" hangingPunct="1">
        <a:lnSpc>
          <a:spcPct val="100000"/>
        </a:lnSpc>
        <a:spcBef>
          <a:spcPts val="743"/>
        </a:spcBef>
        <a:buClr>
          <a:schemeClr val="accent1"/>
        </a:buClr>
        <a:buFont typeface="Verdana"/>
        <a:buChar char="◦"/>
        <a:defRPr kumimoji="0"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407" indent="-30861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indent="-234544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2905" indent="-246888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2036826" indent="-246888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2320747" indent="-246888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2592324" indent="-246888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2876245" indent="-246888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34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516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861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703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9377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openxmlformats.org/officeDocument/2006/relationships/image" Target="../media/image31.jpeg"/><Relationship Id="rId4" Type="http://schemas.openxmlformats.org/officeDocument/2006/relationships/image" Target="../media/image27.png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36291" y="1980282"/>
            <a:ext cx="10081120" cy="62646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s-PE" sz="8000" b="1" dirty="0" smtClean="0">
                <a:solidFill>
                  <a:schemeClr val="tx2"/>
                </a:solidFill>
                <a:latin typeface="Britannic Bold" pitchFamily="34" charset="0"/>
              </a:rPr>
              <a:t/>
            </a:r>
            <a:br>
              <a:rPr lang="es-PE" sz="8000" b="1" dirty="0" smtClean="0">
                <a:solidFill>
                  <a:schemeClr val="tx2"/>
                </a:solidFill>
                <a:latin typeface="Britannic Bold" pitchFamily="34" charset="0"/>
              </a:rPr>
            </a:br>
            <a:r>
              <a:rPr lang="es-PE" sz="8000" b="1" dirty="0">
                <a:solidFill>
                  <a:schemeClr val="tx2"/>
                </a:solidFill>
                <a:latin typeface="Britannic Bold" pitchFamily="34" charset="0"/>
              </a:rPr>
              <a:t/>
            </a:r>
            <a:br>
              <a:rPr lang="es-PE" sz="8000" b="1" dirty="0">
                <a:solidFill>
                  <a:schemeClr val="tx2"/>
                </a:solidFill>
                <a:latin typeface="Britannic Bold" pitchFamily="34" charset="0"/>
              </a:rPr>
            </a:br>
            <a:r>
              <a:rPr lang="es-PE" sz="8000" b="1" dirty="0" smtClean="0">
                <a:solidFill>
                  <a:schemeClr val="tx2"/>
                </a:solidFill>
                <a:latin typeface="Britannic Bold" pitchFamily="34" charset="0"/>
              </a:rPr>
              <a:t/>
            </a:r>
            <a:br>
              <a:rPr lang="es-PE" sz="8000" b="1" dirty="0" smtClean="0">
                <a:solidFill>
                  <a:schemeClr val="tx2"/>
                </a:solidFill>
                <a:latin typeface="Britannic Bold" pitchFamily="34" charset="0"/>
              </a:rPr>
            </a:br>
            <a:r>
              <a:rPr lang="es-PE" sz="8000" b="1" dirty="0" smtClean="0">
                <a:solidFill>
                  <a:schemeClr val="tx2"/>
                </a:solidFill>
                <a:latin typeface="Britannic Bold" pitchFamily="34" charset="0"/>
              </a:rPr>
              <a:t/>
            </a:r>
            <a:br>
              <a:rPr lang="es-PE" sz="8000" b="1" dirty="0" smtClean="0">
                <a:solidFill>
                  <a:schemeClr val="tx2"/>
                </a:solidFill>
                <a:latin typeface="Britannic Bold" pitchFamily="34" charset="0"/>
              </a:rPr>
            </a:br>
            <a:r>
              <a:rPr lang="es-PE" sz="8000" b="1" dirty="0">
                <a:solidFill>
                  <a:schemeClr val="tx2"/>
                </a:solidFill>
                <a:latin typeface="Britannic Bold" pitchFamily="34" charset="0"/>
              </a:rPr>
              <a:t/>
            </a:r>
            <a:br>
              <a:rPr lang="es-PE" sz="8000" b="1" dirty="0">
                <a:solidFill>
                  <a:schemeClr val="tx2"/>
                </a:solidFill>
                <a:latin typeface="Britannic Bold" pitchFamily="34" charset="0"/>
              </a:rPr>
            </a:br>
            <a:r>
              <a:rPr lang="es-PE" sz="8000" b="1" dirty="0" smtClean="0">
                <a:solidFill>
                  <a:schemeClr val="tx2"/>
                </a:solidFill>
                <a:latin typeface="Britannic Bold" pitchFamily="34" charset="0"/>
              </a:rPr>
              <a:t/>
            </a:r>
            <a:br>
              <a:rPr lang="es-PE" sz="8000" b="1" dirty="0" smtClean="0">
                <a:solidFill>
                  <a:schemeClr val="tx2"/>
                </a:solidFill>
                <a:latin typeface="Britannic Bold" pitchFamily="34" charset="0"/>
              </a:rPr>
            </a:br>
            <a:r>
              <a:rPr lang="es-PE" sz="8000" b="1" dirty="0">
                <a:solidFill>
                  <a:schemeClr val="tx2"/>
                </a:solidFill>
                <a:latin typeface="Britannic Bold" pitchFamily="34" charset="0"/>
              </a:rPr>
              <a:t/>
            </a:r>
            <a:br>
              <a:rPr lang="es-PE" sz="8000" b="1" dirty="0">
                <a:solidFill>
                  <a:schemeClr val="tx2"/>
                </a:solidFill>
                <a:latin typeface="Britannic Bold" pitchFamily="34" charset="0"/>
              </a:rPr>
            </a:br>
            <a:r>
              <a:rPr lang="es-PE" sz="8000" b="1" dirty="0" smtClean="0">
                <a:solidFill>
                  <a:schemeClr val="tx2"/>
                </a:solidFill>
                <a:latin typeface="Britannic Bold" pitchFamily="34" charset="0"/>
              </a:rPr>
              <a:t/>
            </a:r>
            <a:br>
              <a:rPr lang="es-PE" sz="8000" b="1" dirty="0" smtClean="0">
                <a:solidFill>
                  <a:schemeClr val="tx2"/>
                </a:solidFill>
                <a:latin typeface="Britannic Bold" pitchFamily="34" charset="0"/>
              </a:rPr>
            </a:br>
            <a:r>
              <a:rPr lang="es-PE" sz="8000" b="1" dirty="0" smtClean="0">
                <a:solidFill>
                  <a:schemeClr val="tx2"/>
                </a:solidFill>
                <a:latin typeface="Britannic Bold" pitchFamily="34" charset="0"/>
              </a:rPr>
              <a:t/>
            </a:r>
            <a:br>
              <a:rPr lang="es-PE" sz="8000" b="1" dirty="0" smtClean="0">
                <a:solidFill>
                  <a:schemeClr val="tx2"/>
                </a:solidFill>
                <a:latin typeface="Britannic Bold" pitchFamily="34" charset="0"/>
              </a:rPr>
            </a:br>
            <a:r>
              <a:rPr lang="es-PE" sz="8000" b="1" dirty="0">
                <a:solidFill>
                  <a:schemeClr val="tx2"/>
                </a:solidFill>
                <a:latin typeface="Britannic Bold" pitchFamily="34" charset="0"/>
              </a:rPr>
              <a:t/>
            </a:r>
            <a:br>
              <a:rPr lang="es-PE" sz="8000" b="1" dirty="0">
                <a:solidFill>
                  <a:schemeClr val="tx2"/>
                </a:solidFill>
                <a:latin typeface="Britannic Bold" pitchFamily="34" charset="0"/>
              </a:rPr>
            </a:br>
            <a:r>
              <a:rPr lang="es-PE" sz="8000" b="1" dirty="0" smtClean="0">
                <a:solidFill>
                  <a:schemeClr val="tx2"/>
                </a:solidFill>
                <a:latin typeface="Britannic Bold" pitchFamily="34" charset="0"/>
              </a:rPr>
              <a:t/>
            </a:r>
            <a:br>
              <a:rPr lang="es-PE" sz="8000" b="1" dirty="0" smtClean="0">
                <a:solidFill>
                  <a:schemeClr val="tx2"/>
                </a:solidFill>
                <a:latin typeface="Britannic Bold" pitchFamily="34" charset="0"/>
              </a:rPr>
            </a:br>
            <a:r>
              <a:rPr lang="es-PE" sz="8000" b="1" dirty="0" smtClean="0">
                <a:solidFill>
                  <a:schemeClr val="tx2"/>
                </a:solidFill>
                <a:latin typeface="Microsoft PhagsPa" pitchFamily="34" charset="0"/>
              </a:rPr>
              <a:t>MODELO DE GESTIÓN DOCUMENTAL DEL RENIEC</a:t>
            </a:r>
            <a:r>
              <a:rPr lang="es-PE" sz="8000" b="1" dirty="0" smtClean="0">
                <a:solidFill>
                  <a:schemeClr val="tx2"/>
                </a:solidFill>
              </a:rPr>
              <a:t/>
            </a:r>
            <a:br>
              <a:rPr lang="es-PE" sz="8000" b="1" dirty="0" smtClean="0">
                <a:solidFill>
                  <a:schemeClr val="tx2"/>
                </a:solidFill>
              </a:rPr>
            </a:br>
            <a:r>
              <a:rPr lang="es-PE" sz="8000" b="1" dirty="0" smtClean="0">
                <a:solidFill>
                  <a:schemeClr val="tx2"/>
                </a:solidFill>
                <a:latin typeface="Eras Bold ITC" pitchFamily="34" charset="0"/>
              </a:rPr>
              <a:t> </a:t>
            </a:r>
            <a:br>
              <a:rPr lang="es-PE" sz="8000" b="1" dirty="0" smtClean="0">
                <a:solidFill>
                  <a:schemeClr val="tx2"/>
                </a:solidFill>
                <a:latin typeface="Eras Bold ITC" pitchFamily="34" charset="0"/>
              </a:rPr>
            </a:br>
            <a:r>
              <a:rPr lang="es-PE" sz="8000" b="1" dirty="0" smtClean="0">
                <a:solidFill>
                  <a:schemeClr val="tx2"/>
                </a:solidFill>
                <a:latin typeface="Eras Bold ITC" pitchFamily="34" charset="0"/>
              </a:rPr>
              <a:t/>
            </a:r>
            <a:br>
              <a:rPr lang="es-PE" sz="8000" b="1" dirty="0" smtClean="0">
                <a:solidFill>
                  <a:schemeClr val="tx2"/>
                </a:solidFill>
                <a:latin typeface="Eras Bold ITC" pitchFamily="34" charset="0"/>
              </a:rPr>
            </a:br>
            <a:r>
              <a:rPr lang="es-PE" sz="8000" b="1" dirty="0" smtClean="0">
                <a:solidFill>
                  <a:schemeClr val="tx2"/>
                </a:solidFill>
                <a:latin typeface="Eras Bold ITC" pitchFamily="34" charset="0"/>
              </a:rPr>
              <a:t>                      </a:t>
            </a:r>
            <a:r>
              <a:rPr lang="es-PE" sz="2400" b="1" u="sng" dirty="0" smtClean="0">
                <a:solidFill>
                  <a:schemeClr val="tx2"/>
                </a:solidFill>
                <a:latin typeface="Eras Bold ITC" pitchFamily="34" charset="0"/>
              </a:rPr>
              <a:t>Mg.  Juan Manuel Merino Medina</a:t>
            </a:r>
            <a:endParaRPr lang="es-PE" sz="2400" b="1" u="sng" dirty="0">
              <a:solidFill>
                <a:schemeClr val="tx2"/>
              </a:solidFill>
              <a:latin typeface="Eras Bold IT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986" y="4860602"/>
            <a:ext cx="3230171" cy="182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02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4363" y="1692250"/>
            <a:ext cx="9793088" cy="13681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PE" dirty="0" smtClean="0"/>
              <a:t>LINEAMIENTOS DE GESTION Y FORMALIDAD</a:t>
            </a:r>
            <a:endParaRPr lang="es-PE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620267" y="3420442"/>
            <a:ext cx="10369152" cy="5400685"/>
          </a:xfrm>
        </p:spPr>
        <p:txBody>
          <a:bodyPr>
            <a:normAutofit/>
          </a:bodyPr>
          <a:lstStyle/>
          <a:p>
            <a:endParaRPr lang="es-PE" dirty="0" smtClean="0"/>
          </a:p>
          <a:p>
            <a:r>
              <a:rPr lang="es-PE" dirty="0" smtClean="0"/>
              <a:t>Determina </a:t>
            </a:r>
            <a:r>
              <a:rPr lang="es-PE" dirty="0"/>
              <a:t>los lineamientos de obligatorio cumplimiento y estricta observancia por parte de los actores de la </a:t>
            </a:r>
            <a:r>
              <a:rPr lang="es-PE" dirty="0" smtClean="0"/>
              <a:t>gestión documental es decir, lo que comúnmente denominamos las reglas de juego.</a:t>
            </a:r>
            <a:endParaRPr lang="es-PE" dirty="0"/>
          </a:p>
          <a:p>
            <a:pPr marL="111100" indent="0">
              <a:buNone/>
            </a:pPr>
            <a:endParaRPr lang="es-P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8" t="24564" r="53532" b="12391"/>
          <a:stretch/>
        </p:blipFill>
        <p:spPr bwMode="auto">
          <a:xfrm>
            <a:off x="-539973" y="3348434"/>
            <a:ext cx="3182324" cy="4484699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48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4363" y="1692250"/>
            <a:ext cx="9793088" cy="13681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PE" dirty="0" smtClean="0"/>
              <a:t>RESPONSABLE</a:t>
            </a:r>
            <a:endParaRPr lang="es-PE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556371" y="3492450"/>
            <a:ext cx="9937104" cy="5328677"/>
          </a:xfrm>
        </p:spPr>
        <p:txBody>
          <a:bodyPr>
            <a:normAutofit/>
          </a:bodyPr>
          <a:lstStyle/>
          <a:p>
            <a:pPr marL="111100" indent="0">
              <a:buNone/>
            </a:pPr>
            <a:endParaRPr lang="es-PE" dirty="0" smtClean="0"/>
          </a:p>
          <a:p>
            <a:pPr marL="111100" indent="0">
              <a:buNone/>
            </a:pPr>
            <a:r>
              <a:rPr lang="es-PE" dirty="0"/>
              <a:t> </a:t>
            </a:r>
            <a:r>
              <a:rPr lang="es-PE" dirty="0" smtClean="0"/>
              <a:t>  Determina </a:t>
            </a:r>
            <a:r>
              <a:rPr lang="es-PE" dirty="0"/>
              <a:t>que en la estructura organizacional exista un área debidamente empoderada que administre la GD.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997" y="4356546"/>
            <a:ext cx="3552395" cy="2664296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0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4363" y="1692250"/>
            <a:ext cx="9793088" cy="13681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PE" dirty="0" smtClean="0"/>
              <a:t>PROCEDIMIENTOS FORMALIZADOS</a:t>
            </a:r>
            <a:endParaRPr lang="es-PE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268339" y="3204418"/>
            <a:ext cx="9937104" cy="5328677"/>
          </a:xfrm>
        </p:spPr>
        <p:txBody>
          <a:bodyPr/>
          <a:lstStyle/>
          <a:p>
            <a:endParaRPr lang="es-PE" dirty="0" smtClean="0"/>
          </a:p>
          <a:p>
            <a:pPr marL="111100" indent="0">
              <a:buNone/>
            </a:pPr>
            <a:r>
              <a:rPr lang="es-PE" dirty="0" smtClean="0"/>
              <a:t>Determina </a:t>
            </a:r>
            <a:r>
              <a:rPr lang="es-PE" dirty="0"/>
              <a:t>el desarrollo de los procedimientos claves de la </a:t>
            </a:r>
            <a:r>
              <a:rPr lang="es-PE" dirty="0" smtClean="0"/>
              <a:t>Gestión Documental (emisión, envío, recepción, archivo y control) considerando a los </a:t>
            </a:r>
            <a:r>
              <a:rPr lang="es-PE" dirty="0"/>
              <a:t>documentos físicos y electrónicos.</a:t>
            </a:r>
          </a:p>
          <a:p>
            <a:pPr marL="111100" indent="0">
              <a:buNone/>
            </a:pPr>
            <a:endParaRPr lang="es-P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2" y="6300762"/>
            <a:ext cx="3384376" cy="2343030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0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4363" y="1692250"/>
            <a:ext cx="9793088" cy="13681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PE" dirty="0" smtClean="0"/>
              <a:t>USO DE FIRMAS Y CERTIFICADOS DIGITALES</a:t>
            </a:r>
            <a:endParaRPr lang="es-PE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052315" y="3492450"/>
            <a:ext cx="9937104" cy="5328677"/>
          </a:xfrm>
        </p:spPr>
        <p:txBody>
          <a:bodyPr>
            <a:normAutofit/>
          </a:bodyPr>
          <a:lstStyle/>
          <a:p>
            <a:pPr algn="just"/>
            <a:r>
              <a:rPr lang="es-PE" dirty="0"/>
              <a:t>La gestión documental moderna promueve el uso de firmas y certificados digitales, el uso de las tecnologías de la información y las comunicaciones disponibles, alineándose a las políticas de Gobierno Electrónico y a los diferentes Modelos de Gestión Pública.</a:t>
            </a:r>
          </a:p>
          <a:p>
            <a:pPr algn="just"/>
            <a:endParaRPr lang="es-P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" t="14057" r="1293" b="4749"/>
          <a:stretch/>
        </p:blipFill>
        <p:spPr bwMode="auto">
          <a:xfrm>
            <a:off x="-467965" y="3103645"/>
            <a:ext cx="3443082" cy="496855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1253576" y="3204418"/>
            <a:ext cx="1230787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30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4363" y="1692250"/>
            <a:ext cx="9793088" cy="13681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PE" dirty="0" smtClean="0"/>
              <a:t>HERRAMIENTA DE GESTION DOCUMENTAL</a:t>
            </a:r>
            <a:endParaRPr lang="es-PE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484363" y="3996506"/>
            <a:ext cx="9937104" cy="5328677"/>
          </a:xfrm>
        </p:spPr>
        <p:txBody>
          <a:bodyPr>
            <a:normAutofit/>
          </a:bodyPr>
          <a:lstStyle/>
          <a:p>
            <a:pPr marL="111100" indent="0" algn="just">
              <a:buNone/>
            </a:pPr>
            <a:r>
              <a:rPr lang="es-PE" dirty="0"/>
              <a:t>Determina que la GD debe contar con un software que permita la trazabilidad, digitalización y la firma digital de los documentos que se emplean.</a:t>
            </a:r>
          </a:p>
          <a:p>
            <a:pPr marL="111100" indent="0">
              <a:buNone/>
            </a:pPr>
            <a:endParaRPr lang="es-PE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2"/>
          <a:stretch/>
        </p:blipFill>
        <p:spPr bwMode="auto">
          <a:xfrm>
            <a:off x="-395957" y="4458366"/>
            <a:ext cx="3600400" cy="2068158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0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4363" y="1692250"/>
            <a:ext cx="9793088" cy="13681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PE" dirty="0" smtClean="0"/>
              <a:t>CAPACITACION</a:t>
            </a:r>
            <a:endParaRPr lang="es-PE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052315" y="3492450"/>
            <a:ext cx="9937104" cy="5328677"/>
          </a:xfrm>
        </p:spPr>
        <p:txBody>
          <a:bodyPr>
            <a:normAutofit/>
          </a:bodyPr>
          <a:lstStyle/>
          <a:p>
            <a:pPr algn="just"/>
            <a:r>
              <a:rPr lang="es-PE" dirty="0"/>
              <a:t>Reconoce el nivel de involucramiento del personal de la institución en la GD, debiendo estas dotado de las capacidades y competencias para la Gestión Administrativa Digital.</a:t>
            </a:r>
          </a:p>
          <a:p>
            <a:pPr marL="111100" indent="0">
              <a:buNone/>
            </a:pPr>
            <a:endParaRPr lang="es-PE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939" y="6156746"/>
            <a:ext cx="3600400" cy="2229606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0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4363" y="1692250"/>
            <a:ext cx="9793088" cy="13681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PE" dirty="0" smtClean="0"/>
              <a:t>DISPONIBILIDAD</a:t>
            </a:r>
            <a:endParaRPr lang="es-PE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052315" y="3492450"/>
            <a:ext cx="9937104" cy="5328677"/>
          </a:xfrm>
        </p:spPr>
        <p:txBody>
          <a:bodyPr>
            <a:normAutofit/>
          </a:bodyPr>
          <a:lstStyle/>
          <a:p>
            <a:pPr algn="just"/>
            <a:r>
              <a:rPr lang="es-PE" dirty="0"/>
              <a:t>Determina la adaptación de la GD ante cualquier cambio en la estructura de la Entidad, así como la estandarización de la GD y su replicación en otras Entidades del Sector Público.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771" y="5834181"/>
            <a:ext cx="3024336" cy="3024336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0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RMARINI\Desktop\entregables del MGD - RENIEC\ModeloGestionDocumentalv1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291" y="1620242"/>
            <a:ext cx="9792072" cy="734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54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908299" y="1188194"/>
            <a:ext cx="10333292" cy="1500188"/>
          </a:xfrm>
        </p:spPr>
        <p:txBody>
          <a:bodyPr/>
          <a:lstStyle/>
          <a:p>
            <a:pPr algn="ctr"/>
            <a:r>
              <a:rPr lang="es-PE" b="1" dirty="0" smtClean="0"/>
              <a:t>BENEFICIOS DEL MGD</a:t>
            </a:r>
            <a:endParaRPr lang="es-PE" b="1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828179" y="2556346"/>
            <a:ext cx="11593288" cy="6300788"/>
          </a:xfrm>
        </p:spPr>
        <p:txBody>
          <a:bodyPr>
            <a:normAutofit fontScale="70000" lnSpcReduction="20000"/>
          </a:bodyPr>
          <a:lstStyle/>
          <a:p>
            <a:pPr marL="111100" lvl="0" indent="0" algn="just">
              <a:buNone/>
            </a:pPr>
            <a:r>
              <a:rPr lang="es-ES_tradnl" dirty="0" smtClean="0"/>
              <a:t>                                   </a:t>
            </a:r>
            <a:r>
              <a:rPr lang="es-ES_tradnl" b="1" dirty="0" smtClean="0"/>
              <a:t>16 </a:t>
            </a:r>
            <a:r>
              <a:rPr lang="es-ES_tradnl" b="1" dirty="0"/>
              <a:t>Jefaturas Regionales </a:t>
            </a:r>
            <a:endParaRPr lang="es-ES_tradnl" b="1" dirty="0" smtClean="0"/>
          </a:p>
          <a:p>
            <a:pPr marL="111100" lvl="0" indent="0" algn="just">
              <a:buNone/>
            </a:pPr>
            <a:r>
              <a:rPr lang="es-ES_tradnl" b="1" dirty="0" smtClean="0"/>
              <a:t>                                   interconectadas en virtud</a:t>
            </a:r>
          </a:p>
          <a:p>
            <a:pPr marL="111100" lvl="0" indent="0" algn="just">
              <a:buNone/>
            </a:pPr>
            <a:r>
              <a:rPr lang="es-ES_tradnl" b="1" dirty="0" smtClean="0"/>
              <a:t>                                   del </a:t>
            </a:r>
            <a:r>
              <a:rPr lang="es-ES_tradnl" b="1" dirty="0"/>
              <a:t>Modelo de Gestión </a:t>
            </a:r>
            <a:r>
              <a:rPr lang="es-ES_tradnl" b="1" dirty="0" smtClean="0"/>
              <a:t>Documental</a:t>
            </a:r>
          </a:p>
          <a:p>
            <a:pPr lvl="0" algn="just"/>
            <a:endParaRPr lang="es-ES_tradnl" dirty="0" smtClean="0"/>
          </a:p>
          <a:p>
            <a:pPr algn="just"/>
            <a:endParaRPr lang="es-ES_tradnl" dirty="0" smtClean="0"/>
          </a:p>
          <a:p>
            <a:r>
              <a:rPr lang="es-ES_tradnl" b="1" dirty="0" smtClean="0"/>
              <a:t>En los últimos diez años, el </a:t>
            </a:r>
            <a:r>
              <a:rPr lang="es-ES_tradnl" b="1" dirty="0"/>
              <a:t>MGD constituyó </a:t>
            </a:r>
            <a:r>
              <a:rPr lang="es-ES_tradnl" b="1" dirty="0" smtClean="0"/>
              <a:t/>
            </a:r>
            <a:br>
              <a:rPr lang="es-ES_tradnl" b="1" dirty="0" smtClean="0"/>
            </a:br>
            <a:r>
              <a:rPr lang="es-ES_tradnl" b="1" dirty="0" smtClean="0"/>
              <a:t>un </a:t>
            </a:r>
            <a:r>
              <a:rPr lang="es-ES_tradnl" b="1" dirty="0"/>
              <a:t>ahorro a la Entidad </a:t>
            </a:r>
            <a:r>
              <a:rPr lang="es-ES_tradnl" b="1" dirty="0" smtClean="0"/>
              <a:t>de</a:t>
            </a:r>
            <a:br>
              <a:rPr lang="es-ES_tradnl" b="1" dirty="0" smtClean="0"/>
            </a:br>
            <a:r>
              <a:rPr lang="es-ES_tradnl" b="1" dirty="0" smtClean="0"/>
              <a:t>(</a:t>
            </a:r>
            <a:r>
              <a:rPr lang="es-ES_tradnl" b="1" dirty="0"/>
              <a:t>S/. 3, 394,801.02), </a:t>
            </a:r>
            <a:r>
              <a:rPr lang="es-ES_tradnl" b="1" dirty="0" smtClean="0"/>
              <a:t>es decir 696.37 </a:t>
            </a:r>
            <a:r>
              <a:rPr lang="es-ES_tradnl" b="1" dirty="0"/>
              <a:t>Toneladas </a:t>
            </a:r>
            <a:r>
              <a:rPr lang="es-ES_tradnl" b="1" dirty="0" smtClean="0"/>
              <a:t/>
            </a:r>
            <a:br>
              <a:rPr lang="es-ES_tradnl" b="1" dirty="0" smtClean="0"/>
            </a:br>
            <a:r>
              <a:rPr lang="es-ES_tradnl" b="1" dirty="0" smtClean="0"/>
              <a:t>de </a:t>
            </a:r>
            <a:r>
              <a:rPr lang="es-ES_tradnl" b="1" dirty="0"/>
              <a:t>Papel.  </a:t>
            </a:r>
            <a:endParaRPr lang="es-ES_tradnl" b="1" dirty="0" smtClean="0"/>
          </a:p>
          <a:p>
            <a:pPr algn="just"/>
            <a:endParaRPr lang="es-ES_tradnl" dirty="0" smtClean="0"/>
          </a:p>
          <a:p>
            <a:pPr lvl="0" algn="just"/>
            <a:r>
              <a:rPr lang="es-PE" b="1" dirty="0" smtClean="0"/>
              <a:t>Se </a:t>
            </a:r>
            <a:r>
              <a:rPr lang="es-PE" b="1" dirty="0"/>
              <a:t>recibieron un total de 69,603 documentos </a:t>
            </a:r>
            <a:r>
              <a:rPr lang="es-PE" b="1" dirty="0" smtClean="0"/>
              <a:t>que </a:t>
            </a:r>
            <a:br>
              <a:rPr lang="es-PE" b="1" dirty="0" smtClean="0"/>
            </a:br>
            <a:r>
              <a:rPr lang="es-PE" b="1" dirty="0" smtClean="0"/>
              <a:t>siguieron </a:t>
            </a:r>
            <a:r>
              <a:rPr lang="es-PE" b="1" dirty="0"/>
              <a:t>el proceso para la producción de microformas, lo que representa un total de  732,321 folios procesados</a:t>
            </a:r>
          </a:p>
          <a:p>
            <a:pPr algn="just"/>
            <a:endParaRPr lang="es-PE" dirty="0"/>
          </a:p>
          <a:p>
            <a:pPr lvl="0" algn="just"/>
            <a:endParaRPr lang="es-ES_trad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355" y="2239176"/>
            <a:ext cx="2146926" cy="2696380"/>
          </a:xfrm>
          <a:prstGeom prst="rect">
            <a:avLst/>
          </a:prstGeom>
          <a:noFill/>
          <a:ln>
            <a:noFill/>
          </a:ln>
          <a:effectLst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131" y="4140522"/>
            <a:ext cx="3391943" cy="2592288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3" t="59749" r="53930" b="28152"/>
          <a:stretch/>
        </p:blipFill>
        <p:spPr bwMode="auto">
          <a:xfrm>
            <a:off x="10909299" y="7740922"/>
            <a:ext cx="1460310" cy="1037228"/>
          </a:xfrm>
          <a:prstGeom prst="rect">
            <a:avLst/>
          </a:prstGeom>
          <a:noFill/>
          <a:ln>
            <a:noFill/>
          </a:ln>
          <a:effectLst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2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908299" y="1188194"/>
            <a:ext cx="10333292" cy="1500188"/>
          </a:xfrm>
        </p:spPr>
        <p:txBody>
          <a:bodyPr/>
          <a:lstStyle/>
          <a:p>
            <a:pPr algn="ctr"/>
            <a:r>
              <a:rPr lang="es-PE" b="1" dirty="0" smtClean="0"/>
              <a:t>BENEFICIOS DEL MGD</a:t>
            </a:r>
            <a:endParaRPr lang="es-PE" b="1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828179" y="2556346"/>
            <a:ext cx="11593288" cy="630078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s-PE" b="1" dirty="0"/>
              <a:t>R</a:t>
            </a:r>
            <a:r>
              <a:rPr lang="es-PE" b="1" dirty="0" smtClean="0"/>
              <a:t>ealiza </a:t>
            </a:r>
            <a:r>
              <a:rPr lang="es-PE" b="1" dirty="0"/>
              <a:t>el 100% del despacho </a:t>
            </a:r>
            <a:r>
              <a:rPr lang="es-PE" b="1" dirty="0" smtClean="0"/>
              <a:t/>
            </a:r>
            <a:br>
              <a:rPr lang="es-PE" b="1" dirty="0" smtClean="0"/>
            </a:br>
            <a:r>
              <a:rPr lang="es-PE" b="1" dirty="0" smtClean="0"/>
              <a:t>de </a:t>
            </a:r>
            <a:r>
              <a:rPr lang="es-PE" b="1" dirty="0"/>
              <a:t>los documentos </a:t>
            </a:r>
            <a:r>
              <a:rPr lang="es-PE" b="1" dirty="0" smtClean="0"/>
              <a:t>para </a:t>
            </a:r>
            <a:r>
              <a:rPr lang="es-PE" b="1" dirty="0"/>
              <a:t>las </a:t>
            </a:r>
            <a:r>
              <a:rPr lang="es-PE" b="1" dirty="0" smtClean="0"/>
              <a:t/>
            </a:r>
            <a:br>
              <a:rPr lang="es-PE" b="1" dirty="0" smtClean="0"/>
            </a:br>
            <a:r>
              <a:rPr lang="es-PE" b="1" dirty="0" smtClean="0"/>
              <a:t>comunicaciones </a:t>
            </a:r>
            <a:r>
              <a:rPr lang="es-PE" b="1" dirty="0"/>
              <a:t>al interior </a:t>
            </a:r>
            <a:r>
              <a:rPr lang="es-PE" b="1" dirty="0" smtClean="0"/>
              <a:t/>
            </a:r>
            <a:br>
              <a:rPr lang="es-PE" b="1" dirty="0" smtClean="0"/>
            </a:br>
            <a:r>
              <a:rPr lang="es-PE" b="1" dirty="0" smtClean="0"/>
              <a:t>de </a:t>
            </a:r>
            <a:r>
              <a:rPr lang="es-PE" b="1" dirty="0"/>
              <a:t>la Entidad con documentos digitales</a:t>
            </a:r>
          </a:p>
          <a:p>
            <a:pPr lvl="0" algn="just"/>
            <a:endParaRPr lang="es-ES_tradnl" dirty="0" smtClean="0"/>
          </a:p>
          <a:p>
            <a:pPr lvl="0"/>
            <a:r>
              <a:rPr lang="es-PE" dirty="0" smtClean="0"/>
              <a:t>En los últimos 4 años </a:t>
            </a:r>
            <a:r>
              <a:rPr lang="es-PE" dirty="0" smtClean="0"/>
              <a:t>se </a:t>
            </a:r>
            <a:r>
              <a:rPr lang="es-PE" dirty="0"/>
              <a:t>realizaron 605,196 envíos de documentos, correspondiendo </a:t>
            </a:r>
            <a:r>
              <a:rPr lang="es-PE" dirty="0" smtClean="0"/>
              <a:t> un </a:t>
            </a:r>
            <a:r>
              <a:rPr lang="es-PE" b="1" dirty="0" smtClean="0"/>
              <a:t>15%</a:t>
            </a:r>
            <a:r>
              <a:rPr lang="es-PE" dirty="0" smtClean="0"/>
              <a:t> </a:t>
            </a:r>
            <a:r>
              <a:rPr lang="es-PE" b="1" dirty="0" smtClean="0"/>
              <a:t>a </a:t>
            </a:r>
            <a:r>
              <a:rPr lang="es-PE" b="1" dirty="0"/>
              <a:t>envíos externos que involucran documentación física</a:t>
            </a:r>
            <a:r>
              <a:rPr lang="es-PE" dirty="0"/>
              <a:t>, </a:t>
            </a:r>
            <a:r>
              <a:rPr lang="es-PE" dirty="0" smtClean="0"/>
              <a:t/>
            </a:r>
            <a:br>
              <a:rPr lang="es-PE" dirty="0" smtClean="0"/>
            </a:br>
            <a:r>
              <a:rPr lang="es-PE" dirty="0" smtClean="0"/>
              <a:t>mientas </a:t>
            </a:r>
            <a:r>
              <a:rPr lang="es-PE" dirty="0"/>
              <a:t>que </a:t>
            </a:r>
            <a:r>
              <a:rPr lang="es-PE" b="1" dirty="0" smtClean="0"/>
              <a:t>el 85%</a:t>
            </a:r>
            <a:r>
              <a:rPr lang="es-PE" b="1" dirty="0" smtClean="0"/>
              <a:t> </a:t>
            </a:r>
            <a:r>
              <a:rPr lang="es-PE" b="1" dirty="0"/>
              <a:t>envíos corresponde </a:t>
            </a:r>
            <a:r>
              <a:rPr lang="es-PE" b="1" dirty="0" smtClean="0"/>
              <a:t/>
            </a:r>
            <a:br>
              <a:rPr lang="es-PE" b="1" dirty="0" smtClean="0"/>
            </a:br>
            <a:r>
              <a:rPr lang="es-PE" b="1" dirty="0" smtClean="0"/>
              <a:t>a </a:t>
            </a:r>
            <a:r>
              <a:rPr lang="es-PE" b="1" dirty="0"/>
              <a:t>comunicaciones internas</a:t>
            </a:r>
            <a:r>
              <a:rPr lang="es-PE" dirty="0"/>
              <a:t> de la Entidad</a:t>
            </a:r>
          </a:p>
          <a:p>
            <a:pPr marL="111100" indent="0" algn="just">
              <a:buNone/>
            </a:pPr>
            <a:endParaRPr lang="es-ES_tradnl" dirty="0"/>
          </a:p>
          <a:p>
            <a:pPr marL="111100" indent="0" algn="just">
              <a:buNone/>
            </a:pPr>
            <a:endParaRPr lang="es-ES_tradnl" dirty="0" smtClean="0"/>
          </a:p>
          <a:p>
            <a:pPr lvl="0"/>
            <a:r>
              <a:rPr lang="es-PE" b="1" dirty="0" smtClean="0"/>
              <a:t>10’147,135 digitalizados </a:t>
            </a:r>
            <a:r>
              <a:rPr lang="es-PE" b="1" dirty="0"/>
              <a:t>bajo el proceso alineado al MGD</a:t>
            </a:r>
            <a:r>
              <a:rPr lang="es-PE" b="1" dirty="0" smtClean="0"/>
              <a:t>.</a:t>
            </a:r>
          </a:p>
          <a:p>
            <a:pPr lvl="0"/>
            <a:endParaRPr lang="es-PE" b="1" dirty="0"/>
          </a:p>
          <a:p>
            <a:r>
              <a:rPr lang="es-PE" dirty="0" smtClean="0"/>
              <a:t>Se realizaron en los últimos 4 años un total de </a:t>
            </a:r>
            <a:r>
              <a:rPr lang="es-PE" b="1" dirty="0"/>
              <a:t>6,684 consultas de documentos archivados</a:t>
            </a:r>
            <a:r>
              <a:rPr lang="es-PE" dirty="0"/>
              <a:t>.</a:t>
            </a:r>
            <a:endParaRPr lang="es-PE" dirty="0"/>
          </a:p>
          <a:p>
            <a:pPr lvl="0"/>
            <a:endParaRPr lang="es-PE" b="1" dirty="0"/>
          </a:p>
          <a:p>
            <a:pPr algn="just"/>
            <a:endParaRPr lang="es-PE" b="1" dirty="0"/>
          </a:p>
          <a:p>
            <a:pPr lvl="0" algn="just"/>
            <a:endParaRPr lang="es-ES_trad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115" y="2460346"/>
            <a:ext cx="2466975" cy="1847850"/>
          </a:xfrm>
          <a:prstGeom prst="rect">
            <a:avLst/>
          </a:prstGeom>
          <a:noFill/>
          <a:ln>
            <a:noFill/>
          </a:ln>
          <a:effectLst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5" y="4860602"/>
            <a:ext cx="22955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89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36291" y="1620242"/>
            <a:ext cx="10207276" cy="1212162"/>
          </a:xfrm>
        </p:spPr>
        <p:txBody>
          <a:bodyPr/>
          <a:lstStyle/>
          <a:p>
            <a:r>
              <a:rPr lang="es-PE" b="1" dirty="0" smtClean="0"/>
              <a:t>GESTION DOCUMENTAL</a:t>
            </a:r>
            <a:endParaRPr lang="es-PE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09699" y="2988394"/>
            <a:ext cx="8856984" cy="5616624"/>
          </a:xfrm>
        </p:spPr>
        <p:txBody>
          <a:bodyPr>
            <a:noAutofit/>
          </a:bodyPr>
          <a:lstStyle/>
          <a:p>
            <a:pPr algn="ctr"/>
            <a:endParaRPr lang="es-PE" sz="2800" dirty="0" smtClean="0"/>
          </a:p>
          <a:p>
            <a:pPr algn="ctr"/>
            <a:endParaRPr lang="es-PE" sz="2800" dirty="0" smtClean="0"/>
          </a:p>
          <a:p>
            <a:pPr algn="ctr"/>
            <a:r>
              <a:rPr lang="es-PE" sz="2800" dirty="0" smtClean="0"/>
              <a:t>‘‘ Conjunto </a:t>
            </a:r>
            <a:r>
              <a:rPr lang="es-PE" sz="2800" dirty="0"/>
              <a:t>de actividades administrativas y técnicas tendientes a la planificación, procesamiento, manejo y organización de la documentación producida y recibida por los sujetos obligados, desde su origen hasta su destino final, con el objeto de facilitar su utilización y </a:t>
            </a:r>
            <a:r>
              <a:rPr lang="es-PE" sz="2800" dirty="0" smtClean="0"/>
              <a:t>conservación’’</a:t>
            </a:r>
            <a:endParaRPr lang="es-PE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412355" y="8028954"/>
            <a:ext cx="8712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I</a:t>
            </a:r>
            <a:r>
              <a:rPr lang="es-PE" sz="1200" dirty="0" smtClean="0"/>
              <a:t>. ().. Definición del Archivo General de la Nación - Colombia.</a:t>
            </a:r>
          </a:p>
        </p:txBody>
      </p:sp>
    </p:spTree>
    <p:extLst>
      <p:ext uri="{BB962C8B-B14F-4D97-AF65-F5344CB8AC3E}">
        <p14:creationId xmlns:p14="http://schemas.microsoft.com/office/powerpoint/2010/main" val="421295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 Título"/>
          <p:cNvSpPr>
            <a:spLocks noGrp="1"/>
          </p:cNvSpPr>
          <p:nvPr>
            <p:ph type="title"/>
          </p:nvPr>
        </p:nvSpPr>
        <p:spPr>
          <a:xfrm>
            <a:off x="324123" y="1548234"/>
            <a:ext cx="11982065" cy="871626"/>
          </a:xfrm>
        </p:spPr>
        <p:txBody>
          <a:bodyPr/>
          <a:lstStyle/>
          <a:p>
            <a:pPr algn="ctr">
              <a:lnSpc>
                <a:spcPts val="2625"/>
              </a:lnSpc>
            </a:pPr>
            <a:r>
              <a:rPr lang="es-ES" sz="4725" b="1" dirty="0">
                <a:solidFill>
                  <a:schemeClr val="accent1">
                    <a:lumMod val="75000"/>
                  </a:schemeClr>
                </a:solidFill>
              </a:rPr>
              <a:t>Líneas de Producción de Microformas</a:t>
            </a:r>
            <a:endParaRPr lang="es-ES" sz="1575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8" name="47 Diagrama"/>
          <p:cNvGraphicFramePr/>
          <p:nvPr>
            <p:extLst>
              <p:ext uri="{D42A27DB-BD31-4B8C-83A1-F6EECF244321}">
                <p14:modId xmlns:p14="http://schemas.microsoft.com/office/powerpoint/2010/main" val="2783423290"/>
              </p:ext>
            </p:extLst>
          </p:nvPr>
        </p:nvGraphicFramePr>
        <p:xfrm>
          <a:off x="2196331" y="2039623"/>
          <a:ext cx="8442494" cy="6710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237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00037" y="2043289"/>
            <a:ext cx="12001500" cy="661574"/>
          </a:xfrm>
          <a:prstGeom prst="rect">
            <a:avLst/>
          </a:prstGeom>
        </p:spPr>
        <p:txBody>
          <a:bodyPr vert="horz" lIns="120015" tIns="60008" rIns="120015" bIns="60008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ts val="4594"/>
              </a:lnSpc>
              <a:spcAft>
                <a:spcPts val="0"/>
              </a:spcAft>
            </a:pPr>
            <a:r>
              <a:rPr lang="es-ES" sz="4725" dirty="0">
                <a:solidFill>
                  <a:srgbClr val="6076B4">
                    <a:lumMod val="75000"/>
                  </a:srgbClr>
                </a:solidFill>
              </a:rPr>
              <a:t>Sistema de Producción de Microformas</a:t>
            </a:r>
          </a:p>
          <a:p>
            <a:pPr fontAlgn="auto">
              <a:lnSpc>
                <a:spcPts val="4594"/>
              </a:lnSpc>
              <a:spcAft>
                <a:spcPts val="0"/>
              </a:spcAft>
            </a:pPr>
            <a:r>
              <a:rPr lang="es-ES" sz="4725" dirty="0">
                <a:solidFill>
                  <a:srgbClr val="6076B4">
                    <a:lumMod val="75000"/>
                  </a:srgbClr>
                </a:solidFill>
              </a:rPr>
              <a:t>de los Órganos de Apoyo a la SGEN </a:t>
            </a:r>
            <a:r>
              <a:rPr lang="es-ES" sz="1838" dirty="0">
                <a:solidFill>
                  <a:srgbClr val="6076B4">
                    <a:lumMod val="75000"/>
                  </a:srgbClr>
                </a:solidFill>
              </a:rPr>
              <a:t>1/2</a:t>
            </a:r>
          </a:p>
        </p:txBody>
      </p:sp>
      <p:sp>
        <p:nvSpPr>
          <p:cNvPr id="37" name="1 Título"/>
          <p:cNvSpPr txBox="1">
            <a:spLocks/>
          </p:cNvSpPr>
          <p:nvPr/>
        </p:nvSpPr>
        <p:spPr>
          <a:xfrm>
            <a:off x="252115" y="2515841"/>
            <a:ext cx="12001500" cy="661574"/>
          </a:xfrm>
          <a:prstGeom prst="rect">
            <a:avLst/>
          </a:prstGeom>
        </p:spPr>
        <p:txBody>
          <a:bodyPr vert="horz" lIns="120015" tIns="60008" rIns="120015" bIns="60008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1838" dirty="0" err="1">
                <a:solidFill>
                  <a:srgbClr val="C00000"/>
                </a:solidFill>
                <a:latin typeface="Arial Black" pitchFamily="34" charset="0"/>
              </a:rPr>
              <a:t>Micrograbación</a:t>
            </a:r>
            <a:r>
              <a:rPr lang="es-ES" sz="1838" dirty="0">
                <a:solidFill>
                  <a:srgbClr val="C00000"/>
                </a:solidFill>
                <a:latin typeface="Arial Black" pitchFamily="34" charset="0"/>
              </a:rPr>
              <a:t> – Parte 1</a:t>
            </a:r>
            <a:endParaRPr lang="es-ES" sz="1838" dirty="0">
              <a:solidFill>
                <a:srgbClr val="C00000"/>
              </a:solidFill>
              <a:effectLst/>
              <a:latin typeface="Arial Black" pitchFamily="34" charset="0"/>
            </a:endParaRPr>
          </a:p>
        </p:txBody>
      </p:sp>
      <p:sp>
        <p:nvSpPr>
          <p:cNvPr id="42" name="41 Forma"/>
          <p:cNvSpPr/>
          <p:nvPr/>
        </p:nvSpPr>
        <p:spPr>
          <a:xfrm>
            <a:off x="1390511" y="2211351"/>
            <a:ext cx="10769927" cy="6731205"/>
          </a:xfrm>
          <a:prstGeom prst="swooshArrow">
            <a:avLst>
              <a:gd name="adj1" fmla="val 25000"/>
              <a:gd name="adj2" fmla="val 25000"/>
            </a:avLst>
          </a:prstGeom>
          <a:scene3d>
            <a:camera prst="orthographicFront">
              <a:rot lat="342970" lon="21106865" rev="18275334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6" name="75 Grupo"/>
          <p:cNvGrpSpPr/>
          <p:nvPr/>
        </p:nvGrpSpPr>
        <p:grpSpPr>
          <a:xfrm>
            <a:off x="5166662" y="4305380"/>
            <a:ext cx="2153984" cy="1518329"/>
            <a:chOff x="3650949" y="3280290"/>
            <a:chExt cx="1641131" cy="1156822"/>
          </a:xfrm>
        </p:grpSpPr>
        <p:sp>
          <p:nvSpPr>
            <p:cNvPr id="49" name="48 Elipse"/>
            <p:cNvSpPr/>
            <p:nvPr/>
          </p:nvSpPr>
          <p:spPr>
            <a:xfrm>
              <a:off x="4654367" y="3280290"/>
              <a:ext cx="508750" cy="50875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shade val="50000"/>
                <a:hueOff val="0"/>
                <a:satOff val="-11595"/>
                <a:lumOff val="38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52 Rectángulo"/>
            <p:cNvSpPr/>
            <p:nvPr/>
          </p:nvSpPr>
          <p:spPr>
            <a:xfrm>
              <a:off x="3650949" y="4046141"/>
              <a:ext cx="1641131" cy="390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3820" tIns="0" rIns="0" bIns="0" numCol="1" spcCol="1270" anchor="t" anchorCtr="0">
              <a:noAutofit/>
            </a:bodyPr>
            <a:lstStyle/>
            <a:p>
              <a:pPr algn="l" defTabSz="816769" eaLnBrk="1" fontAlgn="auto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s-PE" sz="1838" dirty="0">
                  <a:solidFill>
                    <a:srgbClr val="6076B4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Indización</a:t>
              </a:r>
            </a:p>
          </p:txBody>
        </p:sp>
      </p:grpSp>
      <p:sp>
        <p:nvSpPr>
          <p:cNvPr id="61" name="60 Rectángulo"/>
          <p:cNvSpPr/>
          <p:nvPr/>
        </p:nvSpPr>
        <p:spPr>
          <a:xfrm>
            <a:off x="360127" y="7020842"/>
            <a:ext cx="2268252" cy="1648015"/>
          </a:xfrm>
          <a:prstGeom prst="rect">
            <a:avLst/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444" b="0" dirty="0">
                <a:solidFill>
                  <a:sysClr val="windowText" lastClr="000000"/>
                </a:solidFill>
                <a:latin typeface="Palatino Linotype"/>
              </a:rPr>
              <a:t>Series Documentales según el Programa de Control de Documentos del RENIEC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444" b="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Trámite Documentario, Resoluciones </a:t>
            </a:r>
            <a:r>
              <a:rPr lang="es-ES" sz="1444" b="0" i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Jefaturales</a:t>
            </a:r>
            <a:r>
              <a:rPr lang="es-ES" sz="1444" b="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 y Resoluciones Secretariales</a:t>
            </a:r>
          </a:p>
        </p:txBody>
      </p:sp>
      <p:sp>
        <p:nvSpPr>
          <p:cNvPr id="60" name="59 Rectángulo"/>
          <p:cNvSpPr/>
          <p:nvPr/>
        </p:nvSpPr>
        <p:spPr>
          <a:xfrm>
            <a:off x="346626" y="6228754"/>
            <a:ext cx="2268252" cy="759054"/>
          </a:xfrm>
          <a:prstGeom prst="rect">
            <a:avLst/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444" b="0" dirty="0">
                <a:solidFill>
                  <a:sysClr val="windowText" lastClr="000000"/>
                </a:solidFill>
                <a:latin typeface="Palatino Linotype"/>
              </a:rPr>
              <a:t>Documentos de Archivo: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444" b="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Papel a Digital 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444" b="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Digital a Digital</a:t>
            </a:r>
            <a:endParaRPr lang="es-ES" sz="1444" b="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64" name="63 Rectángulo"/>
          <p:cNvSpPr/>
          <p:nvPr/>
        </p:nvSpPr>
        <p:spPr>
          <a:xfrm>
            <a:off x="2626697" y="4005522"/>
            <a:ext cx="2656896" cy="2283178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4" name="73 Grupo"/>
          <p:cNvGrpSpPr/>
          <p:nvPr/>
        </p:nvGrpSpPr>
        <p:grpSpPr>
          <a:xfrm>
            <a:off x="2803899" y="3271925"/>
            <a:ext cx="1890210" cy="898131"/>
            <a:chOff x="1907704" y="2557533"/>
            <a:chExt cx="1440160" cy="684290"/>
          </a:xfrm>
        </p:grpSpPr>
        <p:sp>
          <p:nvSpPr>
            <p:cNvPr id="47" name="46 Elipse"/>
            <p:cNvSpPr/>
            <p:nvPr/>
          </p:nvSpPr>
          <p:spPr>
            <a:xfrm>
              <a:off x="2915816" y="2557533"/>
              <a:ext cx="295403" cy="29540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shade val="50000"/>
                <a:hueOff val="0"/>
                <a:satOff val="-5798"/>
                <a:lumOff val="194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64 Rectángulo"/>
            <p:cNvSpPr/>
            <p:nvPr/>
          </p:nvSpPr>
          <p:spPr>
            <a:xfrm>
              <a:off x="1907704" y="2989581"/>
              <a:ext cx="1440160" cy="252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5443" tIns="0" rIns="0" bIns="0" numCol="1" spcCol="1270" anchor="t" anchorCtr="0">
              <a:noAutofit/>
            </a:bodyPr>
            <a:lstStyle/>
            <a:p>
              <a:pPr algn="l" defTabSz="816769" eaLnBrk="1" fontAlgn="auto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s-PE" sz="1838" dirty="0">
                  <a:solidFill>
                    <a:srgbClr val="6076B4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Preparación</a:t>
              </a:r>
            </a:p>
          </p:txBody>
        </p:sp>
      </p:grpSp>
      <p:sp>
        <p:nvSpPr>
          <p:cNvPr id="67" name="66 Rectángulo"/>
          <p:cNvSpPr/>
          <p:nvPr/>
        </p:nvSpPr>
        <p:spPr>
          <a:xfrm>
            <a:off x="3988072" y="4615398"/>
            <a:ext cx="3327000" cy="2832777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69 Rectángulo"/>
          <p:cNvSpPr/>
          <p:nvPr/>
        </p:nvSpPr>
        <p:spPr>
          <a:xfrm>
            <a:off x="6490254" y="6519778"/>
            <a:ext cx="2220499" cy="816099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7 Grupo"/>
          <p:cNvGrpSpPr/>
          <p:nvPr/>
        </p:nvGrpSpPr>
        <p:grpSpPr>
          <a:xfrm>
            <a:off x="5166662" y="5067625"/>
            <a:ext cx="3308097" cy="1855715"/>
            <a:chOff x="3707904" y="3861048"/>
            <a:chExt cx="2520455" cy="1413878"/>
          </a:xfrm>
        </p:grpSpPr>
        <p:pic>
          <p:nvPicPr>
            <p:cNvPr id="3076" name="Picture 4" descr="C:\Users\nbravo\Pictures\untitled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4437112"/>
              <a:ext cx="830768" cy="680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7" name="76 Grupo"/>
            <p:cNvGrpSpPr/>
            <p:nvPr/>
          </p:nvGrpSpPr>
          <p:grpSpPr>
            <a:xfrm>
              <a:off x="4355976" y="3861048"/>
              <a:ext cx="1872383" cy="1413878"/>
              <a:chOff x="4355976" y="3861048"/>
              <a:chExt cx="1872383" cy="1413878"/>
            </a:xfrm>
          </p:grpSpPr>
          <p:sp>
            <p:nvSpPr>
              <p:cNvPr id="50" name="49 Elipse"/>
              <p:cNvSpPr/>
              <p:nvPr/>
            </p:nvSpPr>
            <p:spPr>
              <a:xfrm>
                <a:off x="5580112" y="3861048"/>
                <a:ext cx="648247" cy="648247"/>
              </a:xfrm>
              <a:prstGeom prst="ellipse">
                <a:avLst/>
              </a:prstGeom>
              <a:solidFill>
                <a:schemeClr val="accent2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2">
                  <a:shade val="50000"/>
                  <a:hueOff val="0"/>
                  <a:satOff val="-5798"/>
                  <a:lumOff val="1946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1" name="70 Rectángulo"/>
              <p:cNvSpPr/>
              <p:nvPr/>
            </p:nvSpPr>
            <p:spPr>
              <a:xfrm>
                <a:off x="4355976" y="4653136"/>
                <a:ext cx="1691809" cy="6217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0835" tIns="0" rIns="0" bIns="0" numCol="1" spcCol="1270" anchor="t" anchorCtr="0">
                <a:noAutofit/>
              </a:bodyPr>
              <a:lstStyle/>
              <a:p>
                <a:pPr algn="l" defTabSz="816769" eaLnBrk="1" fontAlgn="auto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s-PE" sz="1838" dirty="0">
                    <a:solidFill>
                      <a:srgbClr val="6076B4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Control de Calidad de la Línea</a:t>
                </a:r>
              </a:p>
            </p:txBody>
          </p:sp>
        </p:grpSp>
      </p:grpSp>
      <p:grpSp>
        <p:nvGrpSpPr>
          <p:cNvPr id="78" name="77 Grupo"/>
          <p:cNvGrpSpPr/>
          <p:nvPr/>
        </p:nvGrpSpPr>
        <p:grpSpPr>
          <a:xfrm>
            <a:off x="7056871" y="6107241"/>
            <a:ext cx="2835315" cy="1323147"/>
            <a:chOff x="5148064" y="4653136"/>
            <a:chExt cx="2160240" cy="1008112"/>
          </a:xfrm>
        </p:grpSpPr>
        <p:sp>
          <p:nvSpPr>
            <p:cNvPr id="45" name="44 Elipse"/>
            <p:cNvSpPr/>
            <p:nvPr/>
          </p:nvSpPr>
          <p:spPr>
            <a:xfrm>
              <a:off x="6477766" y="4653136"/>
              <a:ext cx="830538" cy="792088"/>
            </a:xfrm>
            <a:prstGeom prst="ellipse">
              <a:avLst/>
            </a:prstGeom>
            <a:solidFill>
              <a:srgbClr val="FFC00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shade val="50000"/>
                <a:hueOff val="0"/>
                <a:satOff val="-5798"/>
                <a:lumOff val="194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71 Rectángulo"/>
            <p:cNvSpPr/>
            <p:nvPr/>
          </p:nvSpPr>
          <p:spPr>
            <a:xfrm>
              <a:off x="5148064" y="5440846"/>
              <a:ext cx="1691809" cy="220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0835" tIns="0" rIns="0" bIns="0" numCol="1" spcCol="1270" anchor="t" anchorCtr="0">
              <a:noAutofit/>
            </a:bodyPr>
            <a:lstStyle/>
            <a:p>
              <a:pPr algn="l" defTabSz="816769" eaLnBrk="1" fontAlgn="auto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s-PE" sz="1838" dirty="0">
                  <a:solidFill>
                    <a:srgbClr val="6076B4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Control de Calidad del Fedatario</a:t>
              </a:r>
            </a:p>
          </p:txBody>
        </p:sp>
      </p:grpSp>
      <p:grpSp>
        <p:nvGrpSpPr>
          <p:cNvPr id="80" name="79 Grupo"/>
          <p:cNvGrpSpPr/>
          <p:nvPr/>
        </p:nvGrpSpPr>
        <p:grpSpPr>
          <a:xfrm>
            <a:off x="8190997" y="2704863"/>
            <a:ext cx="2413651" cy="1564647"/>
            <a:chOff x="1947084" y="1821934"/>
            <a:chExt cx="5101734" cy="3330811"/>
          </a:xfrm>
        </p:grpSpPr>
        <p:pic>
          <p:nvPicPr>
            <p:cNvPr id="8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3" t="17107" r="4438" b="4985"/>
            <a:stretch/>
          </p:blipFill>
          <p:spPr bwMode="auto">
            <a:xfrm rot="20202519">
              <a:off x="1947084" y="1885238"/>
              <a:ext cx="2517042" cy="3267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11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5" t="741" r="1180" b="882"/>
            <a:stretch/>
          </p:blipFill>
          <p:spPr bwMode="auto">
            <a:xfrm rot="1229902">
              <a:off x="4545969" y="1821934"/>
              <a:ext cx="2502849" cy="3252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6 Grupo"/>
          <p:cNvGrpSpPr/>
          <p:nvPr/>
        </p:nvGrpSpPr>
        <p:grpSpPr>
          <a:xfrm>
            <a:off x="2142326" y="3700076"/>
            <a:ext cx="3635802" cy="2501676"/>
            <a:chOff x="1403648" y="2819105"/>
            <a:chExt cx="2770135" cy="1906039"/>
          </a:xfrm>
        </p:grpSpPr>
        <p:grpSp>
          <p:nvGrpSpPr>
            <p:cNvPr id="75" name="74 Grupo"/>
            <p:cNvGrpSpPr/>
            <p:nvPr/>
          </p:nvGrpSpPr>
          <p:grpSpPr>
            <a:xfrm>
              <a:off x="2627784" y="2819105"/>
              <a:ext cx="1545999" cy="925412"/>
              <a:chOff x="2627784" y="2819105"/>
              <a:chExt cx="1545999" cy="925412"/>
            </a:xfrm>
          </p:grpSpPr>
          <p:sp>
            <p:nvSpPr>
              <p:cNvPr id="48" name="47 Elipse"/>
              <p:cNvSpPr/>
              <p:nvPr/>
            </p:nvSpPr>
            <p:spPr>
              <a:xfrm>
                <a:off x="3779912" y="2819105"/>
                <a:ext cx="393871" cy="393871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2">
                  <a:shade val="50000"/>
                  <a:hueOff val="0"/>
                  <a:satOff val="-11595"/>
                  <a:lumOff val="3892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8" name="67 Rectángulo"/>
              <p:cNvSpPr/>
              <p:nvPr/>
            </p:nvSpPr>
            <p:spPr>
              <a:xfrm>
                <a:off x="2627784" y="3429000"/>
                <a:ext cx="1402029" cy="31551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73924" tIns="0" rIns="0" bIns="0" numCol="1" spcCol="1270" anchor="t" anchorCtr="0">
                <a:noAutofit/>
              </a:bodyPr>
              <a:lstStyle/>
              <a:p>
                <a:pPr algn="l" defTabSz="816769" eaLnBrk="1" fontAlgn="auto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s-PE" sz="1838" dirty="0">
                    <a:solidFill>
                      <a:srgbClr val="6076B4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Digitalización</a:t>
                </a:r>
              </a:p>
            </p:txBody>
          </p:sp>
        </p:grpSp>
        <p:pic>
          <p:nvPicPr>
            <p:cNvPr id="85" name="Picture 3" descr="C:\Users\nbravo\Pictures\untitled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3702167"/>
              <a:ext cx="1776002" cy="1022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6" name="85 Grupo"/>
          <p:cNvGrpSpPr/>
          <p:nvPr/>
        </p:nvGrpSpPr>
        <p:grpSpPr>
          <a:xfrm>
            <a:off x="9343025" y="2326821"/>
            <a:ext cx="3006437" cy="2268252"/>
            <a:chOff x="6889894" y="2780928"/>
            <a:chExt cx="2290618" cy="1728192"/>
          </a:xfrm>
        </p:grpSpPr>
        <p:sp>
          <p:nvSpPr>
            <p:cNvPr id="90" name="89 CuadroTexto"/>
            <p:cNvSpPr txBox="1"/>
            <p:nvPr/>
          </p:nvSpPr>
          <p:spPr>
            <a:xfrm>
              <a:off x="6889894" y="3472552"/>
              <a:ext cx="1553783" cy="8399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PE" sz="1838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/>
                </a:rPr>
                <a:t>Depositario de la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PE" sz="1838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/>
                </a:rPr>
                <a:t>Fe Pública: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PE" sz="1444" dirty="0">
                  <a:solidFill>
                    <a:prstClr val="black"/>
                  </a:solidFill>
                  <a:latin typeface="Palatino Linotype"/>
                </a:rPr>
                <a:t>Notario o Fedatario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PE" sz="1444" dirty="0">
                  <a:solidFill>
                    <a:prstClr val="black"/>
                  </a:solidFill>
                  <a:latin typeface="Palatino Linotype"/>
                </a:rPr>
                <a:t>Juramentado RENIEC</a:t>
              </a:r>
            </a:p>
          </p:txBody>
        </p:sp>
        <p:pic>
          <p:nvPicPr>
            <p:cNvPr id="91" name="Picture 2" descr="C:\Users\nbravo\Pictures\Fedatario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6170" y="2780928"/>
              <a:ext cx="1544342" cy="172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3" name="92 Rectángulo"/>
          <p:cNvSpPr/>
          <p:nvPr/>
        </p:nvSpPr>
        <p:spPr>
          <a:xfrm>
            <a:off x="9041474" y="4308109"/>
            <a:ext cx="3302198" cy="1203535"/>
          </a:xfrm>
          <a:prstGeom prst="rect">
            <a:avLst/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444" b="0" dirty="0">
                <a:solidFill>
                  <a:sysClr val="windowText" lastClr="000000"/>
                </a:solidFill>
                <a:latin typeface="Palatino Linotype"/>
              </a:rPr>
              <a:t>Testimonio: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444" b="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Acta de Apertura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444" b="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Acta de Cierre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444" b="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Acta de Verificación del Medio Portador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444" b="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Acta de Conformidad</a:t>
            </a:r>
          </a:p>
        </p:txBody>
      </p:sp>
      <p:sp>
        <p:nvSpPr>
          <p:cNvPr id="94" name="93 Rectángulo"/>
          <p:cNvSpPr/>
          <p:nvPr/>
        </p:nvSpPr>
        <p:spPr>
          <a:xfrm>
            <a:off x="2826319" y="6832140"/>
            <a:ext cx="2457274" cy="1203535"/>
          </a:xfrm>
          <a:prstGeom prst="rect">
            <a:avLst/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444" b="0" dirty="0">
                <a:solidFill>
                  <a:sysClr val="windowText" lastClr="000000"/>
                </a:solidFill>
                <a:latin typeface="Palatino Linotype"/>
              </a:rPr>
              <a:t>El procedimiento informático que genere la </a:t>
            </a:r>
            <a:r>
              <a:rPr lang="es-ES" sz="1444" b="0" dirty="0" err="1">
                <a:solidFill>
                  <a:sysClr val="windowText" lastClr="000000"/>
                </a:solidFill>
                <a:latin typeface="Palatino Linotype"/>
              </a:rPr>
              <a:t>Microforma</a:t>
            </a:r>
            <a:r>
              <a:rPr lang="es-ES" sz="1444" b="0" dirty="0">
                <a:solidFill>
                  <a:sysClr val="windowText" lastClr="000000"/>
                </a:solidFill>
                <a:latin typeface="Palatino Linotype"/>
              </a:rPr>
              <a:t> debe asegurar su inalterabilidad e integridad. </a:t>
            </a:r>
            <a:endParaRPr lang="es-ES" sz="1444" b="0" i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346626" y="2988394"/>
            <a:ext cx="2828518" cy="3496889"/>
            <a:chOff x="35496" y="2276872"/>
            <a:chExt cx="2155061" cy="2664296"/>
          </a:xfrm>
        </p:grpSpPr>
        <p:grpSp>
          <p:nvGrpSpPr>
            <p:cNvPr id="73" name="72 Grupo"/>
            <p:cNvGrpSpPr/>
            <p:nvPr/>
          </p:nvGrpSpPr>
          <p:grpSpPr>
            <a:xfrm>
              <a:off x="1115616" y="2276872"/>
              <a:ext cx="1074941" cy="648072"/>
              <a:chOff x="1115616" y="2356251"/>
              <a:chExt cx="1074941" cy="648072"/>
            </a:xfrm>
          </p:grpSpPr>
          <p:sp>
            <p:nvSpPr>
              <p:cNvPr id="46" name="45 Elipse"/>
              <p:cNvSpPr/>
              <p:nvPr/>
            </p:nvSpPr>
            <p:spPr>
              <a:xfrm>
                <a:off x="1979712" y="2356251"/>
                <a:ext cx="188730" cy="188730"/>
              </a:xfrm>
              <a:prstGeom prst="ellipse">
                <a:avLst/>
              </a:prstGeom>
              <a:solidFill>
                <a:srgbClr val="7030A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6" name="55 Rectángulo"/>
              <p:cNvSpPr/>
              <p:nvPr/>
            </p:nvSpPr>
            <p:spPr>
              <a:xfrm>
                <a:off x="1115616" y="2708920"/>
                <a:ext cx="1074941" cy="2954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1255" tIns="0" rIns="0" bIns="0" numCol="1" spcCol="1270" anchor="t" anchorCtr="0">
                <a:noAutofit/>
              </a:bodyPr>
              <a:lstStyle/>
              <a:p>
                <a:pPr algn="l" defTabSz="816769" eaLnBrk="1" fontAlgn="auto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s-PE" sz="1838" dirty="0">
                    <a:solidFill>
                      <a:srgbClr val="6076B4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Recepción</a:t>
                </a:r>
              </a:p>
            </p:txBody>
          </p:sp>
        </p:grpSp>
        <p:grpSp>
          <p:nvGrpSpPr>
            <p:cNvPr id="3" name="2 Grupo"/>
            <p:cNvGrpSpPr/>
            <p:nvPr/>
          </p:nvGrpSpPr>
          <p:grpSpPr>
            <a:xfrm>
              <a:off x="35496" y="2438970"/>
              <a:ext cx="1276350" cy="2502198"/>
              <a:chOff x="35496" y="2438970"/>
              <a:chExt cx="1276350" cy="2502198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3398118"/>
                <a:ext cx="1276350" cy="1543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6" name="Picture 2" descr="C:\Users\nbravo\Pictures\images10.jp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04" y="2438970"/>
                <a:ext cx="1076326" cy="10620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" name="9 Grupo"/>
          <p:cNvGrpSpPr/>
          <p:nvPr/>
        </p:nvGrpSpPr>
        <p:grpSpPr>
          <a:xfrm>
            <a:off x="6382931" y="7146856"/>
            <a:ext cx="4876448" cy="1417658"/>
            <a:chOff x="4634585" y="5445224"/>
            <a:chExt cx="3715389" cy="1080120"/>
          </a:xfrm>
        </p:grpSpPr>
        <p:grpSp>
          <p:nvGrpSpPr>
            <p:cNvPr id="2" name="1 Grupo"/>
            <p:cNvGrpSpPr/>
            <p:nvPr/>
          </p:nvGrpSpPr>
          <p:grpSpPr>
            <a:xfrm>
              <a:off x="5328463" y="5544924"/>
              <a:ext cx="3021511" cy="980420"/>
              <a:chOff x="5328463" y="5544924"/>
              <a:chExt cx="3021511" cy="980420"/>
            </a:xfrm>
          </p:grpSpPr>
          <p:sp>
            <p:nvSpPr>
              <p:cNvPr id="43" name="42 Elipse"/>
              <p:cNvSpPr/>
              <p:nvPr/>
            </p:nvSpPr>
            <p:spPr>
              <a:xfrm>
                <a:off x="7308304" y="5544924"/>
                <a:ext cx="1041670" cy="980420"/>
              </a:xfrm>
              <a:prstGeom prst="ellipse">
                <a:avLst/>
              </a:prstGeom>
              <a:solidFill>
                <a:srgbClr val="C0000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2">
                  <a:shade val="50000"/>
                  <a:hueOff val="0"/>
                  <a:satOff val="-5798"/>
                  <a:lumOff val="1946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43 Rectángulo"/>
              <p:cNvSpPr/>
              <p:nvPr/>
            </p:nvSpPr>
            <p:spPr>
              <a:xfrm>
                <a:off x="5328463" y="6165304"/>
                <a:ext cx="1691809" cy="31891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0835" tIns="0" rIns="0" bIns="0" numCol="1" spcCol="1270" anchor="t" anchorCtr="0">
                <a:noAutofit/>
              </a:bodyPr>
              <a:lstStyle/>
              <a:p>
                <a:pPr algn="l" defTabSz="816769" eaLnBrk="1" fontAlgn="auto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s-PE" sz="1838" dirty="0" err="1">
                    <a:solidFill>
                      <a:srgbClr val="6076B4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Fedatación</a:t>
                </a:r>
                <a:r>
                  <a:rPr lang="es-PE" sz="1838" dirty="0">
                    <a:solidFill>
                      <a:srgbClr val="6076B4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Juramentada</a:t>
                </a:r>
              </a:p>
            </p:txBody>
          </p:sp>
        </p:grpSp>
        <p:pic>
          <p:nvPicPr>
            <p:cNvPr id="51" name="Picture 11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5" t="741" r="1180" b="882"/>
            <a:stretch/>
          </p:blipFill>
          <p:spPr bwMode="auto">
            <a:xfrm>
              <a:off x="4634585" y="5445224"/>
              <a:ext cx="801511" cy="1034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826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Forma"/>
          <p:cNvSpPr/>
          <p:nvPr/>
        </p:nvSpPr>
        <p:spPr>
          <a:xfrm>
            <a:off x="1390511" y="2211351"/>
            <a:ext cx="10769927" cy="6731205"/>
          </a:xfrm>
          <a:prstGeom prst="swooshArrow">
            <a:avLst>
              <a:gd name="adj1" fmla="val 25000"/>
              <a:gd name="adj2" fmla="val 25000"/>
            </a:avLst>
          </a:prstGeom>
          <a:scene3d>
            <a:camera prst="orthographicFront">
              <a:rot lat="342970" lon="21106865" rev="18275334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" name="63 Rectángulo"/>
          <p:cNvSpPr/>
          <p:nvPr/>
        </p:nvSpPr>
        <p:spPr>
          <a:xfrm>
            <a:off x="2626697" y="4005522"/>
            <a:ext cx="2656896" cy="2283178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4" name="73 Grupo"/>
          <p:cNvGrpSpPr/>
          <p:nvPr/>
        </p:nvGrpSpPr>
        <p:grpSpPr>
          <a:xfrm>
            <a:off x="3087430" y="3356761"/>
            <a:ext cx="1903863" cy="1402181"/>
            <a:chOff x="2411760" y="2766186"/>
            <a:chExt cx="1450562" cy="1068328"/>
          </a:xfrm>
        </p:grpSpPr>
        <p:sp>
          <p:nvSpPr>
            <p:cNvPr id="47" name="46 Elipse"/>
            <p:cNvSpPr/>
            <p:nvPr/>
          </p:nvSpPr>
          <p:spPr>
            <a:xfrm>
              <a:off x="3311858" y="2766186"/>
              <a:ext cx="295403" cy="29540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shade val="50000"/>
                <a:hueOff val="0"/>
                <a:satOff val="-5798"/>
                <a:lumOff val="194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64 Rectángulo"/>
            <p:cNvSpPr/>
            <p:nvPr/>
          </p:nvSpPr>
          <p:spPr>
            <a:xfrm>
              <a:off x="2411760" y="3349621"/>
              <a:ext cx="1450562" cy="4848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5443" tIns="0" rIns="0" bIns="0" numCol="1" spcCol="1270" anchor="t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PE" sz="1838" dirty="0">
                  <a:solidFill>
                    <a:srgbClr val="6076B4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Preparación del Medio Portador</a:t>
              </a:r>
            </a:p>
          </p:txBody>
        </p:sp>
      </p:grpSp>
      <p:sp>
        <p:nvSpPr>
          <p:cNvPr id="67" name="66 Rectángulo"/>
          <p:cNvSpPr/>
          <p:nvPr/>
        </p:nvSpPr>
        <p:spPr>
          <a:xfrm>
            <a:off x="3988072" y="4615398"/>
            <a:ext cx="3327000" cy="2832777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5" name="74 Grupo"/>
          <p:cNvGrpSpPr/>
          <p:nvPr/>
        </p:nvGrpSpPr>
        <p:grpSpPr>
          <a:xfrm>
            <a:off x="3749004" y="3744478"/>
            <a:ext cx="2123634" cy="1453732"/>
            <a:chOff x="3025955" y="3035126"/>
            <a:chExt cx="1618007" cy="1107605"/>
          </a:xfrm>
        </p:grpSpPr>
        <p:sp>
          <p:nvSpPr>
            <p:cNvPr id="48" name="47 Elipse"/>
            <p:cNvSpPr/>
            <p:nvPr/>
          </p:nvSpPr>
          <p:spPr>
            <a:xfrm>
              <a:off x="4250091" y="3035126"/>
              <a:ext cx="393871" cy="39387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shade val="50000"/>
                <a:hueOff val="0"/>
                <a:satOff val="-11595"/>
                <a:lumOff val="38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67 Rectángulo"/>
            <p:cNvSpPr/>
            <p:nvPr/>
          </p:nvSpPr>
          <p:spPr>
            <a:xfrm>
              <a:off x="3025955" y="3827214"/>
              <a:ext cx="1584176" cy="315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3924" tIns="0" rIns="0" bIns="0" numCol="1" spcCol="1270" anchor="t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PE" sz="1838" dirty="0">
                  <a:solidFill>
                    <a:srgbClr val="6076B4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Grabación de las </a:t>
              </a:r>
              <a:r>
                <a:rPr lang="es-PE" sz="1838" dirty="0" err="1">
                  <a:solidFill>
                    <a:srgbClr val="6076B4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Microformas</a:t>
              </a:r>
              <a:endParaRPr lang="es-PE" sz="1838" b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70" name="69 Rectángulo"/>
          <p:cNvSpPr/>
          <p:nvPr/>
        </p:nvSpPr>
        <p:spPr>
          <a:xfrm>
            <a:off x="6490254" y="6519778"/>
            <a:ext cx="2220499" cy="816099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4 Grupo"/>
          <p:cNvGrpSpPr/>
          <p:nvPr/>
        </p:nvGrpSpPr>
        <p:grpSpPr>
          <a:xfrm>
            <a:off x="7812955" y="4755383"/>
            <a:ext cx="4536504" cy="4281683"/>
            <a:chOff x="5724128" y="3623149"/>
            <a:chExt cx="3456384" cy="3262235"/>
          </a:xfrm>
        </p:grpSpPr>
        <p:pic>
          <p:nvPicPr>
            <p:cNvPr id="43" name="Picture 5" descr="C:\Users\nbravo\Pictures\Archivo-Digital-Cloud-Telefonica-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623149"/>
              <a:ext cx="1584176" cy="1205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1 Grupo"/>
            <p:cNvGrpSpPr/>
            <p:nvPr/>
          </p:nvGrpSpPr>
          <p:grpSpPr>
            <a:xfrm>
              <a:off x="5724128" y="5544924"/>
              <a:ext cx="2697854" cy="1340460"/>
              <a:chOff x="5724128" y="5544924"/>
              <a:chExt cx="2697854" cy="1340460"/>
            </a:xfrm>
          </p:grpSpPr>
          <p:sp>
            <p:nvSpPr>
              <p:cNvPr id="36" name="35 Elipse"/>
              <p:cNvSpPr/>
              <p:nvPr/>
            </p:nvSpPr>
            <p:spPr>
              <a:xfrm>
                <a:off x="7380312" y="5544924"/>
                <a:ext cx="1041670" cy="980420"/>
              </a:xfrm>
              <a:prstGeom prst="ellipse">
                <a:avLst/>
              </a:prstGeom>
              <a:solidFill>
                <a:srgbClr val="C0000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2">
                  <a:shade val="50000"/>
                  <a:hueOff val="0"/>
                  <a:satOff val="-5798"/>
                  <a:lumOff val="1946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37 Rectángulo"/>
              <p:cNvSpPr/>
              <p:nvPr/>
            </p:nvSpPr>
            <p:spPr>
              <a:xfrm>
                <a:off x="5724128" y="6237312"/>
                <a:ext cx="1691809" cy="6480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0835" tIns="0" rIns="0" bIns="0" numCol="1" spcCol="1270" anchor="t" anchorCtr="0">
                <a:noAutofit/>
              </a:bodyPr>
              <a:lstStyle/>
              <a:p>
                <a:pPr algn="l" defTabSz="816769" eaLnBrk="1" fontAlgn="auto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s-PE" sz="1838" dirty="0">
                    <a:solidFill>
                      <a:srgbClr val="6076B4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Consultas</a:t>
                </a:r>
              </a:p>
            </p:txBody>
          </p:sp>
        </p:grpSp>
      </p:grpSp>
      <p:grpSp>
        <p:nvGrpSpPr>
          <p:cNvPr id="7" name="6 Grupo"/>
          <p:cNvGrpSpPr/>
          <p:nvPr/>
        </p:nvGrpSpPr>
        <p:grpSpPr>
          <a:xfrm>
            <a:off x="6074189" y="6107240"/>
            <a:ext cx="3817997" cy="2362763"/>
            <a:chOff x="4399354" y="4653136"/>
            <a:chExt cx="2908950" cy="1800200"/>
          </a:xfrm>
        </p:grpSpPr>
        <p:grpSp>
          <p:nvGrpSpPr>
            <p:cNvPr id="78" name="77 Grupo"/>
            <p:cNvGrpSpPr/>
            <p:nvPr/>
          </p:nvGrpSpPr>
          <p:grpSpPr>
            <a:xfrm>
              <a:off x="4824407" y="4653136"/>
              <a:ext cx="2483897" cy="792088"/>
              <a:chOff x="5832519" y="5589240"/>
              <a:chExt cx="2483897" cy="792088"/>
            </a:xfrm>
          </p:grpSpPr>
          <p:sp>
            <p:nvSpPr>
              <p:cNvPr id="45" name="44 Elipse"/>
              <p:cNvSpPr/>
              <p:nvPr/>
            </p:nvSpPr>
            <p:spPr>
              <a:xfrm>
                <a:off x="7485878" y="5589240"/>
                <a:ext cx="830538" cy="792088"/>
              </a:xfrm>
              <a:prstGeom prst="ellipse">
                <a:avLst/>
              </a:prstGeom>
              <a:solidFill>
                <a:srgbClr val="FFC00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2">
                  <a:shade val="50000"/>
                  <a:hueOff val="0"/>
                  <a:satOff val="-5798"/>
                  <a:lumOff val="1946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2" name="71 Rectángulo"/>
              <p:cNvSpPr/>
              <p:nvPr/>
            </p:nvSpPr>
            <p:spPr>
              <a:xfrm>
                <a:off x="5832519" y="6088918"/>
                <a:ext cx="1691809" cy="2204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0835" tIns="0" rIns="0" bIns="0" numCol="1" spcCol="1270" anchor="t" anchorCtr="0">
                <a:noAutofit/>
              </a:bodyPr>
              <a:lstStyle/>
              <a:p>
                <a:pPr algn="l" defTabSz="816769" eaLnBrk="1" fontAlgn="auto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s-PE" sz="1838" dirty="0">
                    <a:solidFill>
                      <a:srgbClr val="6076B4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Entrega al </a:t>
                </a:r>
                <a:r>
                  <a:rPr lang="es-PE" sz="1838" dirty="0" err="1">
                    <a:solidFill>
                      <a:srgbClr val="6076B4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Microarchivo</a:t>
                </a:r>
                <a:endParaRPr lang="es-PE" sz="1838" dirty="0">
                  <a:solidFill>
                    <a:srgbClr val="6076B4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44" name="Picture 3" descr="C:\Users\nbravo\Pictures\images8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13"/>
            <a:stretch/>
          </p:blipFill>
          <p:spPr bwMode="auto">
            <a:xfrm>
              <a:off x="4399354" y="5517232"/>
              <a:ext cx="1397478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5 Grupo"/>
          <p:cNvGrpSpPr/>
          <p:nvPr/>
        </p:nvGrpSpPr>
        <p:grpSpPr>
          <a:xfrm>
            <a:off x="5149955" y="5067625"/>
            <a:ext cx="3324574" cy="2362763"/>
            <a:chOff x="3695175" y="3861048"/>
            <a:chExt cx="2533009" cy="1800200"/>
          </a:xfrm>
        </p:grpSpPr>
        <p:grpSp>
          <p:nvGrpSpPr>
            <p:cNvPr id="77" name="76 Grupo"/>
            <p:cNvGrpSpPr/>
            <p:nvPr/>
          </p:nvGrpSpPr>
          <p:grpSpPr>
            <a:xfrm>
              <a:off x="4536375" y="3861048"/>
              <a:ext cx="1691809" cy="1440160"/>
              <a:chOff x="5293177" y="4436937"/>
              <a:chExt cx="1691809" cy="1440160"/>
            </a:xfrm>
          </p:grpSpPr>
          <p:sp>
            <p:nvSpPr>
              <p:cNvPr id="50" name="49 Elipse"/>
              <p:cNvSpPr/>
              <p:nvPr/>
            </p:nvSpPr>
            <p:spPr>
              <a:xfrm>
                <a:off x="6336020" y="4436937"/>
                <a:ext cx="648247" cy="648247"/>
              </a:xfrm>
              <a:prstGeom prst="ellipse">
                <a:avLst/>
              </a:prstGeom>
              <a:solidFill>
                <a:schemeClr val="accent2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2">
                  <a:shade val="50000"/>
                  <a:hueOff val="0"/>
                  <a:satOff val="-5798"/>
                  <a:lumOff val="1946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1" name="70 Rectángulo"/>
              <p:cNvSpPr/>
              <p:nvPr/>
            </p:nvSpPr>
            <p:spPr>
              <a:xfrm>
                <a:off x="5293177" y="5255307"/>
                <a:ext cx="1691809" cy="6217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0835" tIns="0" rIns="0" bIns="0" numCol="1" spcCol="1270" anchor="t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PE" sz="1838" dirty="0">
                    <a:solidFill>
                      <a:srgbClr val="6076B4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Rotulado</a:t>
                </a:r>
              </a:p>
            </p:txBody>
          </p:sp>
        </p:grpSp>
        <p:pic>
          <p:nvPicPr>
            <p:cNvPr id="51" name="Picture 8" descr="E:\Radicy\CD01_Azul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73" r="749" b="22151"/>
            <a:stretch/>
          </p:blipFill>
          <p:spPr bwMode="auto">
            <a:xfrm>
              <a:off x="3695175" y="4711592"/>
              <a:ext cx="948833" cy="949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7 Grupo"/>
          <p:cNvGrpSpPr/>
          <p:nvPr/>
        </p:nvGrpSpPr>
        <p:grpSpPr>
          <a:xfrm>
            <a:off x="2950237" y="4311541"/>
            <a:ext cx="4579187" cy="2362763"/>
            <a:chOff x="2019200" y="3177940"/>
            <a:chExt cx="3488904" cy="1800200"/>
          </a:xfrm>
        </p:grpSpPr>
        <p:grpSp>
          <p:nvGrpSpPr>
            <p:cNvPr id="76" name="75 Grupo"/>
            <p:cNvGrpSpPr/>
            <p:nvPr/>
          </p:nvGrpSpPr>
          <p:grpSpPr>
            <a:xfrm>
              <a:off x="3742840" y="3177940"/>
              <a:ext cx="1765264" cy="1152128"/>
              <a:chOff x="4246896" y="3533286"/>
              <a:chExt cx="1765264" cy="1152128"/>
            </a:xfrm>
          </p:grpSpPr>
          <p:sp>
            <p:nvSpPr>
              <p:cNvPr id="49" name="48 Elipse"/>
              <p:cNvSpPr/>
              <p:nvPr/>
            </p:nvSpPr>
            <p:spPr>
              <a:xfrm>
                <a:off x="5220072" y="3533286"/>
                <a:ext cx="508750" cy="50875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2">
                  <a:shade val="50000"/>
                  <a:hueOff val="0"/>
                  <a:satOff val="-11595"/>
                  <a:lumOff val="3892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3" name="52 Rectángulo"/>
              <p:cNvSpPr/>
              <p:nvPr/>
            </p:nvSpPr>
            <p:spPr>
              <a:xfrm>
                <a:off x="4246896" y="4294443"/>
                <a:ext cx="1765264" cy="39097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53820" tIns="0" rIns="0" bIns="0" numCol="1" spcCol="1270" anchor="t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PE" sz="1838" dirty="0">
                    <a:solidFill>
                      <a:srgbClr val="6076B4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Control de Calidad del Medio Portador</a:t>
                </a:r>
              </a:p>
            </p:txBody>
          </p:sp>
        </p:grpSp>
        <p:pic>
          <p:nvPicPr>
            <p:cNvPr id="2052" name="Picture 4" descr="C:\Users\nbravo\Pictures\untitled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200" y="4077072"/>
              <a:ext cx="1544688" cy="901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4" name="53 Rectángulo"/>
          <p:cNvSpPr/>
          <p:nvPr/>
        </p:nvSpPr>
        <p:spPr>
          <a:xfrm>
            <a:off x="346625" y="4716586"/>
            <a:ext cx="1795700" cy="759054"/>
          </a:xfrm>
          <a:prstGeom prst="rect">
            <a:avLst/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444" b="0" dirty="0">
                <a:solidFill>
                  <a:sysClr val="windowText" lastClr="000000"/>
                </a:solidFill>
                <a:latin typeface="Palatino Linotype"/>
              </a:rPr>
              <a:t>Medio Portador Idóneo de la </a:t>
            </a:r>
            <a:r>
              <a:rPr lang="es-ES" sz="1444" b="0" dirty="0" err="1">
                <a:solidFill>
                  <a:sysClr val="windowText" lastClr="000000"/>
                </a:solidFill>
                <a:latin typeface="Palatino Linotype"/>
              </a:rPr>
              <a:t>Microforma</a:t>
            </a:r>
            <a:endParaRPr lang="es-ES" sz="1444" b="0" i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346625" y="5508674"/>
            <a:ext cx="2646295" cy="1183337"/>
          </a:xfrm>
          <a:prstGeom prst="rect">
            <a:avLst/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444" b="0" dirty="0" err="1">
                <a:solidFill>
                  <a:sysClr val="windowText" lastClr="000000"/>
                </a:solidFill>
                <a:latin typeface="Palatino Linotype"/>
              </a:rPr>
              <a:t>Microduplicado</a:t>
            </a:r>
            <a:r>
              <a:rPr lang="es-ES" sz="1444" b="0" dirty="0">
                <a:solidFill>
                  <a:sysClr val="windowText" lastClr="000000"/>
                </a:solidFill>
                <a:latin typeface="Palatino Linotype"/>
              </a:rPr>
              <a:t> </a:t>
            </a:r>
            <a:r>
              <a:rPr lang="es-ES" sz="1313" b="0" dirty="0">
                <a:solidFill>
                  <a:sysClr val="windowText" lastClr="000000"/>
                </a:solidFill>
                <a:latin typeface="Palatino Linotype"/>
              </a:rPr>
              <a:t>(reproducción exacta contenida en un medio portador similar) </a:t>
            </a:r>
            <a:r>
              <a:rPr lang="es-ES" sz="1444" b="0" dirty="0">
                <a:solidFill>
                  <a:sysClr val="windowText" lastClr="000000"/>
                </a:solidFill>
                <a:latin typeface="Palatino Linotype"/>
              </a:rPr>
              <a:t>tiene el mismo efecto legal y valor probatorio que la </a:t>
            </a:r>
            <a:r>
              <a:rPr lang="es-ES" sz="1444" b="0" dirty="0" err="1">
                <a:solidFill>
                  <a:sysClr val="windowText" lastClr="000000"/>
                </a:solidFill>
                <a:latin typeface="Palatino Linotype"/>
              </a:rPr>
              <a:t>Microforma</a:t>
            </a:r>
            <a:endParaRPr lang="es-ES" sz="1444" b="0" i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66" name="65 Rectángulo"/>
          <p:cNvSpPr/>
          <p:nvPr/>
        </p:nvSpPr>
        <p:spPr>
          <a:xfrm>
            <a:off x="346624" y="6876826"/>
            <a:ext cx="2934461" cy="1648015"/>
          </a:xfrm>
          <a:prstGeom prst="rect">
            <a:avLst/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444" b="0" dirty="0">
                <a:solidFill>
                  <a:sysClr val="windowText" lastClr="000000"/>
                </a:solidFill>
                <a:latin typeface="Palatino Linotype"/>
              </a:rPr>
              <a:t>La </a:t>
            </a:r>
            <a:r>
              <a:rPr lang="es-ES" sz="1444" b="0" dirty="0" err="1">
                <a:solidFill>
                  <a:sysClr val="windowText" lastClr="000000"/>
                </a:solidFill>
                <a:latin typeface="Palatino Linotype"/>
              </a:rPr>
              <a:t>Microforma</a:t>
            </a:r>
            <a:r>
              <a:rPr lang="es-ES" sz="1444" b="0" dirty="0">
                <a:solidFill>
                  <a:sysClr val="windowText" lastClr="000000"/>
                </a:solidFill>
                <a:latin typeface="Palatino Linotype"/>
              </a:rPr>
              <a:t> reproduce el documento original con absoluta fidelidad e integridad, obteniéndose la Copia Fiel (en medio de soporte papel o electrónico) para su uso en Juicio o fuera de el.</a:t>
            </a:r>
            <a:endParaRPr lang="es-ES" sz="1444" b="0" i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69" name="68 Rectángulo"/>
          <p:cNvSpPr/>
          <p:nvPr/>
        </p:nvSpPr>
        <p:spPr>
          <a:xfrm>
            <a:off x="7908379" y="2824141"/>
            <a:ext cx="2267339" cy="1648015"/>
          </a:xfrm>
          <a:prstGeom prst="rect">
            <a:avLst/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444" b="0" dirty="0">
                <a:solidFill>
                  <a:sysClr val="windowText" lastClr="000000"/>
                </a:solidFill>
                <a:latin typeface="Palatino Linotype"/>
              </a:rPr>
              <a:t>La </a:t>
            </a:r>
            <a:r>
              <a:rPr lang="es-ES" sz="1444" b="0" dirty="0" err="1">
                <a:solidFill>
                  <a:sysClr val="windowText" lastClr="000000"/>
                </a:solidFill>
                <a:latin typeface="Palatino Linotype"/>
              </a:rPr>
              <a:t>Microforma</a:t>
            </a:r>
            <a:r>
              <a:rPr lang="es-ES" sz="1444" b="0" dirty="0">
                <a:solidFill>
                  <a:sysClr val="windowText" lastClr="000000"/>
                </a:solidFill>
                <a:latin typeface="Palatino Linotype"/>
              </a:rPr>
              <a:t> con signatura o firma informática debe ser inalterable, fija, durable y comprobable su autenticidad indubitablemente. </a:t>
            </a:r>
            <a:endParaRPr lang="es-ES" sz="1444" b="0" i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83" name="82 Rectángulo"/>
          <p:cNvSpPr/>
          <p:nvPr/>
        </p:nvSpPr>
        <p:spPr>
          <a:xfrm>
            <a:off x="10222476" y="2824141"/>
            <a:ext cx="2032473" cy="1648015"/>
          </a:xfrm>
          <a:prstGeom prst="rect">
            <a:avLst/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444" b="0" dirty="0">
                <a:solidFill>
                  <a:sysClr val="windowText" lastClr="000000"/>
                </a:solidFill>
                <a:latin typeface="Palatino Linotype"/>
              </a:rPr>
              <a:t>Puede ser utilizado en Transferencia Electrónica  y otros Servicios de Valor Añadido con su efecto legal y valor probatorio.</a:t>
            </a:r>
            <a:endParaRPr lang="es-ES" sz="1444" b="0" i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540011" y="3073229"/>
            <a:ext cx="2842383" cy="1574058"/>
            <a:chOff x="182837" y="2341508"/>
            <a:chExt cx="2165625" cy="1199282"/>
          </a:xfrm>
        </p:grpSpPr>
        <p:grpSp>
          <p:nvGrpSpPr>
            <p:cNvPr id="73" name="72 Grupo"/>
            <p:cNvGrpSpPr/>
            <p:nvPr/>
          </p:nvGrpSpPr>
          <p:grpSpPr>
            <a:xfrm>
              <a:off x="1043608" y="2341508"/>
              <a:ext cx="1304854" cy="518799"/>
              <a:chOff x="1043608" y="2420887"/>
              <a:chExt cx="1304854" cy="518799"/>
            </a:xfrm>
          </p:grpSpPr>
          <p:sp>
            <p:nvSpPr>
              <p:cNvPr id="46" name="45 Elipse"/>
              <p:cNvSpPr/>
              <p:nvPr/>
            </p:nvSpPr>
            <p:spPr>
              <a:xfrm>
                <a:off x="2159732" y="2420887"/>
                <a:ext cx="188730" cy="188730"/>
              </a:xfrm>
              <a:prstGeom prst="ellipse">
                <a:avLst/>
              </a:prstGeom>
              <a:solidFill>
                <a:srgbClr val="7030A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6" name="55 Rectángulo"/>
              <p:cNvSpPr/>
              <p:nvPr/>
            </p:nvSpPr>
            <p:spPr>
              <a:xfrm>
                <a:off x="1043608" y="2644283"/>
                <a:ext cx="1232846" cy="2954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1255" tIns="0" rIns="0" bIns="0" numCol="1" spcCol="1270" anchor="t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PE" sz="1838" dirty="0">
                    <a:solidFill>
                      <a:srgbClr val="6076B4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Control de Calidad de la </a:t>
                </a:r>
                <a:r>
                  <a:rPr lang="es-PE" sz="1838" dirty="0" err="1">
                    <a:solidFill>
                      <a:srgbClr val="6076B4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Fedatación</a:t>
                </a:r>
                <a:r>
                  <a:rPr lang="es-PE" sz="1838" dirty="0">
                    <a:solidFill>
                      <a:srgbClr val="6076B4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Juramentada</a:t>
                </a:r>
                <a:endParaRPr lang="es-PE" sz="1838" b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</p:grpSp>
        <p:pic>
          <p:nvPicPr>
            <p:cNvPr id="2050" name="Picture 2" descr="C:\Users\nbravo\Pictures\Fedatari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37" y="2577546"/>
              <a:ext cx="860771" cy="963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1 Título"/>
          <p:cNvSpPr txBox="1">
            <a:spLocks/>
          </p:cNvSpPr>
          <p:nvPr/>
        </p:nvSpPr>
        <p:spPr>
          <a:xfrm>
            <a:off x="300037" y="2038788"/>
            <a:ext cx="12001500" cy="661574"/>
          </a:xfrm>
          <a:prstGeom prst="rect">
            <a:avLst/>
          </a:prstGeom>
        </p:spPr>
        <p:txBody>
          <a:bodyPr vert="horz" lIns="120015" tIns="60008" rIns="120015" bIns="60008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ts val="4594"/>
              </a:lnSpc>
              <a:spcAft>
                <a:spcPts val="0"/>
              </a:spcAft>
            </a:pPr>
            <a:r>
              <a:rPr lang="es-ES" sz="4725" dirty="0">
                <a:solidFill>
                  <a:srgbClr val="6076B4">
                    <a:lumMod val="75000"/>
                  </a:srgbClr>
                </a:solidFill>
              </a:rPr>
              <a:t>Sistema de Producción de </a:t>
            </a:r>
            <a:r>
              <a:rPr lang="es-ES" sz="4725" dirty="0" err="1">
                <a:solidFill>
                  <a:srgbClr val="6076B4">
                    <a:lumMod val="75000"/>
                  </a:srgbClr>
                </a:solidFill>
              </a:rPr>
              <a:t>Microformas</a:t>
            </a:r>
            <a:endParaRPr lang="es-ES" sz="4725" dirty="0">
              <a:solidFill>
                <a:srgbClr val="6076B4">
                  <a:lumMod val="75000"/>
                </a:srgbClr>
              </a:solidFill>
            </a:endParaRPr>
          </a:p>
          <a:p>
            <a:pPr fontAlgn="auto">
              <a:lnSpc>
                <a:spcPts val="4594"/>
              </a:lnSpc>
              <a:spcAft>
                <a:spcPts val="0"/>
              </a:spcAft>
            </a:pPr>
            <a:r>
              <a:rPr lang="es-ES" sz="4725" dirty="0">
                <a:solidFill>
                  <a:srgbClr val="6076B4">
                    <a:lumMod val="75000"/>
                  </a:srgbClr>
                </a:solidFill>
              </a:rPr>
              <a:t>de los Órganos de Apoyo a la SGEN </a:t>
            </a:r>
            <a:r>
              <a:rPr lang="es-ES" sz="1838" dirty="0">
                <a:solidFill>
                  <a:srgbClr val="6076B4">
                    <a:lumMod val="75000"/>
                  </a:srgbClr>
                </a:solidFill>
              </a:rPr>
              <a:t>2/2</a:t>
            </a:r>
          </a:p>
        </p:txBody>
      </p:sp>
      <p:sp>
        <p:nvSpPr>
          <p:cNvPr id="57" name="1 Título"/>
          <p:cNvSpPr txBox="1">
            <a:spLocks/>
          </p:cNvSpPr>
          <p:nvPr/>
        </p:nvSpPr>
        <p:spPr>
          <a:xfrm>
            <a:off x="252115" y="2515841"/>
            <a:ext cx="12001500" cy="661574"/>
          </a:xfrm>
          <a:prstGeom prst="rect">
            <a:avLst/>
          </a:prstGeom>
        </p:spPr>
        <p:txBody>
          <a:bodyPr vert="horz" lIns="120015" tIns="60008" rIns="120015" bIns="60008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1838" dirty="0" err="1">
                <a:solidFill>
                  <a:srgbClr val="C00000"/>
                </a:solidFill>
                <a:latin typeface="Arial Black" pitchFamily="34" charset="0"/>
              </a:rPr>
              <a:t>Micrograbación</a:t>
            </a:r>
            <a:r>
              <a:rPr lang="es-ES" sz="1838" dirty="0">
                <a:solidFill>
                  <a:srgbClr val="C00000"/>
                </a:solidFill>
                <a:latin typeface="Arial Black" pitchFamily="34" charset="0"/>
              </a:rPr>
              <a:t> – Parte 2</a:t>
            </a:r>
            <a:endParaRPr lang="es-ES" sz="1838" dirty="0">
              <a:solidFill>
                <a:srgbClr val="C00000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55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50943" y="972170"/>
            <a:ext cx="10333292" cy="1500188"/>
          </a:xfrm>
        </p:spPr>
        <p:txBody>
          <a:bodyPr>
            <a:normAutofit fontScale="90000"/>
          </a:bodyPr>
          <a:lstStyle/>
          <a:p>
            <a:r>
              <a:rPr lang="es-PE" sz="3200" b="1" dirty="0" smtClean="0">
                <a:solidFill>
                  <a:schemeClr val="accent1">
                    <a:lumMod val="50000"/>
                  </a:schemeClr>
                </a:solidFill>
              </a:rPr>
              <a:t>CERTIFICACIÓN DE NUESTRA LINEA DE MESA DE PARTES PARA LA PRODUCCIÓN DE MICROFORMAS </a:t>
            </a:r>
            <a:endParaRPr lang="es-P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0" t="12133" r="31282" b="7146"/>
          <a:stretch/>
        </p:blipFill>
        <p:spPr bwMode="auto">
          <a:xfrm>
            <a:off x="3060427" y="2556346"/>
            <a:ext cx="7344816" cy="584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70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260227" y="5364658"/>
            <a:ext cx="10711339" cy="1787723"/>
          </a:xfrm>
          <a:noFill/>
          <a:ln>
            <a:noFill/>
          </a:ln>
        </p:spPr>
        <p:txBody>
          <a:bodyPr vert="horz" wrap="square" lIns="123444" tIns="61722" rIns="123444" bIns="61722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s-PE" sz="5000" dirty="0">
                <a:solidFill>
                  <a:schemeClr val="tx2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34049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76451" y="1188194"/>
            <a:ext cx="9865096" cy="1500188"/>
          </a:xfrm>
        </p:spPr>
        <p:txBody>
          <a:bodyPr>
            <a:normAutofit/>
          </a:bodyPr>
          <a:lstStyle/>
          <a:p>
            <a:pPr algn="ctr"/>
            <a:r>
              <a:rPr lang="es-P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¿QUE </a:t>
            </a:r>
            <a:r>
              <a:rPr lang="es-P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EL MODELO DE </a:t>
            </a:r>
            <a:r>
              <a:rPr lang="es-P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</a:t>
            </a:r>
            <a:r>
              <a:rPr lang="es-P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DOCUMENTAL?</a:t>
            </a:r>
            <a:endParaRPr lang="es-PE" sz="36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65233703"/>
              </p:ext>
            </p:extLst>
          </p:nvPr>
        </p:nvGraphicFramePr>
        <p:xfrm>
          <a:off x="1116211" y="1836266"/>
          <a:ext cx="11017224" cy="6552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363" y="3636466"/>
            <a:ext cx="3528392" cy="315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8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36644" y="972170"/>
            <a:ext cx="10333292" cy="1500188"/>
          </a:xfrm>
        </p:spPr>
        <p:txBody>
          <a:bodyPr>
            <a:normAutofit fontScale="90000"/>
          </a:bodyPr>
          <a:lstStyle/>
          <a:p>
            <a:r>
              <a:rPr lang="es-PE" dirty="0"/>
              <a:t/>
            </a:r>
            <a:br>
              <a:rPr lang="es-PE" dirty="0"/>
            </a:br>
            <a:r>
              <a:rPr lang="es-PE" sz="4000" dirty="0"/>
              <a:t/>
            </a:r>
            <a:br>
              <a:rPr lang="es-PE" sz="4000" dirty="0"/>
            </a:br>
            <a:endParaRPr lang="es-PE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16211" y="2124298"/>
            <a:ext cx="5904656" cy="5976664"/>
          </a:xfrm>
        </p:spPr>
        <p:txBody>
          <a:bodyPr>
            <a:normAutofit fontScale="92500" lnSpcReduction="10000"/>
          </a:bodyPr>
          <a:lstStyle/>
          <a:p>
            <a:pPr marL="111100" indent="0" algn="just">
              <a:buNone/>
            </a:pPr>
            <a:r>
              <a:rPr lang="es-PE" dirty="0"/>
              <a:t>Este modelo, alineado a la Visión Institucional en lo referente a promoción del gobierno electrónico a través del uso de las TICS, está alineado con nuestra Misión institucional en lo referente a la promoción de la certificación digital. Más aún, siendo el RENIEC la Entidad Certificadora Nacional para el Estado Peruano.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5" t="35231" r="14527" b="6341"/>
          <a:stretch/>
        </p:blipFill>
        <p:spPr bwMode="auto">
          <a:xfrm>
            <a:off x="7308899" y="2552413"/>
            <a:ext cx="5040560" cy="4332286"/>
          </a:xfrm>
          <a:prstGeom prst="rect">
            <a:avLst/>
          </a:prstGeom>
          <a:noFill/>
          <a:ln>
            <a:noFill/>
          </a:ln>
          <a:effectLst/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53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82642" y="1908274"/>
            <a:ext cx="10333292" cy="6300788"/>
          </a:xfrm>
        </p:spPr>
        <p:txBody>
          <a:bodyPr/>
          <a:lstStyle/>
          <a:p>
            <a:pPr marL="111100" indent="0">
              <a:buNone/>
            </a:pPr>
            <a:r>
              <a:rPr lang="es-PE" sz="5200" b="1" dirty="0">
                <a:solidFill>
                  <a:srgbClr val="2F5897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¿</a:t>
            </a:r>
            <a:r>
              <a:rPr lang="es-PE" sz="5200" b="1" dirty="0" smtClean="0">
                <a:solidFill>
                  <a:srgbClr val="2F5897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Cuáles </a:t>
            </a:r>
            <a:r>
              <a:rPr lang="es-PE" sz="5200" b="1" dirty="0">
                <a:solidFill>
                  <a:srgbClr val="2F5897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son la actividades de la gestión </a:t>
            </a:r>
            <a:r>
              <a:rPr lang="es-PE" sz="5200" b="1" dirty="0" smtClean="0">
                <a:solidFill>
                  <a:srgbClr val="2F5897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documental?</a:t>
            </a:r>
          </a:p>
          <a:p>
            <a:pPr marL="111100" indent="0">
              <a:buNone/>
            </a:pPr>
            <a:endParaRPr lang="es-PE" sz="5200" dirty="0" smtClean="0">
              <a:solidFill>
                <a:srgbClr val="2F5897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+mj-ea"/>
              <a:cs typeface="+mj-cs"/>
            </a:endParaRPr>
          </a:p>
          <a:p>
            <a:pPr marL="111100" indent="0">
              <a:buNone/>
            </a:pPr>
            <a:endParaRPr lang="es-PE" sz="5200" dirty="0">
              <a:solidFill>
                <a:srgbClr val="2F5897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+mj-ea"/>
              <a:cs typeface="+mj-cs"/>
            </a:endParaRPr>
          </a:p>
          <a:p>
            <a:pPr marL="111100" indent="0">
              <a:buNone/>
            </a:pPr>
            <a:endParaRPr lang="es-PE" dirty="0"/>
          </a:p>
        </p:txBody>
      </p:sp>
      <p:pic>
        <p:nvPicPr>
          <p:cNvPr id="4098" name="Picture 2" descr="C:\Users\RMARINI\Desktop\entregables del MGD - RENIEC\ModeloGestionDocumentalv1 (3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5" t="42285" r="23981" b="31247"/>
          <a:stretch/>
        </p:blipFill>
        <p:spPr bwMode="auto">
          <a:xfrm>
            <a:off x="2567611" y="4140522"/>
            <a:ext cx="8606634" cy="298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4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8283" y="972170"/>
            <a:ext cx="10333292" cy="1500188"/>
          </a:xfrm>
        </p:spPr>
        <p:txBody>
          <a:bodyPr/>
          <a:lstStyle/>
          <a:p>
            <a:r>
              <a:rPr lang="es-PE" b="1" dirty="0" smtClean="0"/>
              <a:t>SOLUCIONES DEL MGD</a:t>
            </a:r>
            <a:endParaRPr lang="es-PE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001052" y="2412330"/>
            <a:ext cx="9289032" cy="6120765"/>
          </a:xfrm>
        </p:spPr>
        <p:txBody>
          <a:bodyPr/>
          <a:lstStyle/>
          <a:p>
            <a:pPr marL="675084" indent="-675084">
              <a:buAutoNum type="alphaLcParenR"/>
            </a:pPr>
            <a:r>
              <a:rPr lang="es-PE" b="1" dirty="0"/>
              <a:t>Mejorar la atención </a:t>
            </a:r>
            <a:r>
              <a:rPr lang="es-PE" b="1" dirty="0" smtClean="0"/>
              <a:t/>
            </a:r>
            <a:br>
              <a:rPr lang="es-PE" b="1" dirty="0" smtClean="0"/>
            </a:br>
            <a:r>
              <a:rPr lang="es-PE" b="1" dirty="0" smtClean="0"/>
              <a:t>al </a:t>
            </a:r>
            <a:r>
              <a:rPr lang="es-PE" b="1" dirty="0"/>
              <a:t>administrado.</a:t>
            </a:r>
          </a:p>
          <a:p>
            <a:pPr marL="675084" indent="-675084">
              <a:buAutoNum type="alphaLcParenR"/>
            </a:pPr>
            <a:endParaRPr lang="es-PE" dirty="0"/>
          </a:p>
          <a:p>
            <a:pPr marL="675084" indent="-675084" algn="r">
              <a:buAutoNum type="alphaLcParenR"/>
            </a:pPr>
            <a:r>
              <a:rPr lang="es-PE" b="1" dirty="0"/>
              <a:t>Aplicación e innovación y uso </a:t>
            </a:r>
            <a:r>
              <a:rPr lang="es-PE" b="1" dirty="0" smtClean="0"/>
              <a:t/>
            </a:r>
            <a:br>
              <a:rPr lang="es-PE" b="1" dirty="0" smtClean="0"/>
            </a:br>
            <a:r>
              <a:rPr lang="es-PE" b="1" dirty="0" smtClean="0"/>
              <a:t>intensivo </a:t>
            </a:r>
            <a:r>
              <a:rPr lang="es-PE" b="1" dirty="0"/>
              <a:t>de la tecnología</a:t>
            </a:r>
            <a:r>
              <a:rPr lang="es-PE" dirty="0" smtClean="0"/>
              <a:t>.</a:t>
            </a:r>
            <a:endParaRPr lang="es-PE" dirty="0"/>
          </a:p>
          <a:p>
            <a:pPr marL="675084" indent="-675084">
              <a:buAutoNum type="alphaLcParenR"/>
            </a:pPr>
            <a:endParaRPr lang="es-PE" dirty="0" smtClean="0"/>
          </a:p>
          <a:p>
            <a:pPr marL="675084" indent="-675084">
              <a:buAutoNum type="alphaLcParenR"/>
            </a:pPr>
            <a:endParaRPr lang="es-PE" b="1" dirty="0"/>
          </a:p>
          <a:p>
            <a:pPr marL="675084" indent="-675084">
              <a:buAutoNum type="alphaLcParenR"/>
            </a:pPr>
            <a:r>
              <a:rPr lang="es-PE" b="1" dirty="0"/>
              <a:t>Promover el uso de firmas y certificados digitales.</a:t>
            </a:r>
          </a:p>
          <a:p>
            <a:pPr marL="0" indent="0">
              <a:buNone/>
            </a:pPr>
            <a:endParaRPr lang="es-PE" dirty="0"/>
          </a:p>
          <a:p>
            <a:endParaRPr lang="es-P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11" y="4249238"/>
            <a:ext cx="2680471" cy="201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107" y="6444778"/>
            <a:ext cx="2256656" cy="192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971" y="2332025"/>
            <a:ext cx="3816424" cy="191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84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26229" y="1044178"/>
            <a:ext cx="10333292" cy="1500188"/>
          </a:xfrm>
        </p:spPr>
        <p:txBody>
          <a:bodyPr/>
          <a:lstStyle/>
          <a:p>
            <a:pPr algn="ctr"/>
            <a:r>
              <a:rPr lang="es-PE" b="1" dirty="0" smtClean="0"/>
              <a:t>SOLUCION -MGD</a:t>
            </a:r>
            <a:endParaRPr lang="es-PE" b="1" dirty="0"/>
          </a:p>
        </p:txBody>
      </p:sp>
      <p:pic>
        <p:nvPicPr>
          <p:cNvPr id="8194" name="Picture 2" descr="C:\Users\RMARINI\Desktop\12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7" t="16609" r="18990" b="6813"/>
          <a:stretch/>
        </p:blipFill>
        <p:spPr bwMode="auto">
          <a:xfrm>
            <a:off x="1676882" y="2340322"/>
            <a:ext cx="10801200" cy="650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52115" y="1986022"/>
            <a:ext cx="108012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dirty="0" smtClean="0"/>
              <a:t>C</a:t>
            </a:r>
            <a:br>
              <a:rPr lang="es-PE" sz="4000" dirty="0" smtClean="0"/>
            </a:br>
            <a:r>
              <a:rPr lang="es-PE" sz="4000" dirty="0" smtClean="0"/>
              <a:t>O</a:t>
            </a:r>
            <a:br>
              <a:rPr lang="es-PE" sz="4000" dirty="0" smtClean="0"/>
            </a:br>
            <a:r>
              <a:rPr lang="es-PE" sz="4000" dirty="0" smtClean="0"/>
              <a:t>M</a:t>
            </a:r>
            <a:br>
              <a:rPr lang="es-PE" sz="4000" dirty="0" smtClean="0"/>
            </a:br>
            <a:r>
              <a:rPr lang="es-PE" sz="4000" dirty="0" smtClean="0"/>
              <a:t>P</a:t>
            </a:r>
            <a:br>
              <a:rPr lang="es-PE" sz="4000" dirty="0" smtClean="0"/>
            </a:br>
            <a:r>
              <a:rPr lang="es-PE" sz="4000" dirty="0" smtClean="0"/>
              <a:t>O</a:t>
            </a:r>
            <a:br>
              <a:rPr lang="es-PE" sz="4000" dirty="0" smtClean="0"/>
            </a:br>
            <a:r>
              <a:rPr lang="es-PE" sz="4000" dirty="0" smtClean="0"/>
              <a:t>N</a:t>
            </a:r>
            <a:br>
              <a:rPr lang="es-PE" sz="4000" dirty="0" smtClean="0"/>
            </a:br>
            <a:r>
              <a:rPr lang="es-PE" sz="4000" dirty="0" smtClean="0"/>
              <a:t>E</a:t>
            </a:r>
            <a:br>
              <a:rPr lang="es-PE" sz="4000" dirty="0" smtClean="0"/>
            </a:br>
            <a:r>
              <a:rPr lang="es-PE" sz="4000" dirty="0" smtClean="0"/>
              <a:t>N</a:t>
            </a:r>
            <a:br>
              <a:rPr lang="es-PE" sz="4000" dirty="0" smtClean="0"/>
            </a:br>
            <a:r>
              <a:rPr lang="es-PE" sz="4000" dirty="0" smtClean="0"/>
              <a:t>T</a:t>
            </a:r>
            <a:br>
              <a:rPr lang="es-PE" sz="4000" dirty="0" smtClean="0"/>
            </a:br>
            <a:r>
              <a:rPr lang="es-PE" sz="4000" dirty="0" smtClean="0"/>
              <a:t>E</a:t>
            </a:r>
            <a:br>
              <a:rPr lang="es-PE" sz="4000" dirty="0" smtClean="0"/>
            </a:br>
            <a:r>
              <a:rPr lang="es-PE" sz="4000" dirty="0" smtClean="0"/>
              <a:t>S</a:t>
            </a:r>
            <a:endParaRPr lang="es-PE" sz="4000" dirty="0"/>
          </a:p>
        </p:txBody>
      </p:sp>
    </p:spTree>
    <p:extLst>
      <p:ext uri="{BB962C8B-B14F-4D97-AF65-F5344CB8AC3E}">
        <p14:creationId xmlns:p14="http://schemas.microsoft.com/office/powerpoint/2010/main" val="400339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4363" y="1692250"/>
            <a:ext cx="9793088" cy="136815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PE" dirty="0" smtClean="0"/>
              <a:t>INNOVACION Y MEJORA CONTINUA</a:t>
            </a:r>
            <a:endParaRPr lang="es-PE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052315" y="3348434"/>
            <a:ext cx="9937104" cy="5328677"/>
          </a:xfrm>
        </p:spPr>
        <p:txBody>
          <a:bodyPr/>
          <a:lstStyle/>
          <a:p>
            <a:pPr marL="111100" indent="0">
              <a:buNone/>
            </a:pPr>
            <a:r>
              <a:rPr lang="es-PE" dirty="0"/>
              <a:t>Determina la </a:t>
            </a:r>
            <a:r>
              <a:rPr lang="es-ES_tradnl" dirty="0"/>
              <a:t>permanente revisión y evolución de la </a:t>
            </a:r>
            <a:r>
              <a:rPr lang="es-ES_tradnl" dirty="0" smtClean="0"/>
              <a:t>gestión </a:t>
            </a:r>
            <a:r>
              <a:rPr lang="es-ES_tradnl" dirty="0"/>
              <a:t>Documental de acuerdo a las nuevas tecnologías y tendencias que se presenten.</a:t>
            </a:r>
            <a:endParaRPr lang="es-PE" dirty="0"/>
          </a:p>
          <a:p>
            <a:endParaRPr lang="es-PE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459" y="5766336"/>
            <a:ext cx="3499128" cy="244827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95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4363" y="1692250"/>
            <a:ext cx="9793088" cy="13681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PE" dirty="0" smtClean="0"/>
              <a:t>POLITICA DOCUMENTAL</a:t>
            </a:r>
            <a:endParaRPr lang="es-PE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052315" y="3492450"/>
            <a:ext cx="9937104" cy="5328677"/>
          </a:xfrm>
        </p:spPr>
        <p:txBody>
          <a:bodyPr/>
          <a:lstStyle/>
          <a:p>
            <a:pPr marL="111100" indent="0">
              <a:buNone/>
            </a:pPr>
            <a:endParaRPr lang="es-PE" dirty="0" smtClean="0"/>
          </a:p>
          <a:p>
            <a:pPr marL="111100" indent="0">
              <a:buNone/>
            </a:pPr>
            <a:endParaRPr lang="es-PE" dirty="0"/>
          </a:p>
          <a:p>
            <a:pPr marL="111100" indent="0">
              <a:buNone/>
            </a:pPr>
            <a:r>
              <a:rPr lang="es-PE" dirty="0" smtClean="0"/>
              <a:t>Reconoce </a:t>
            </a:r>
            <a:r>
              <a:rPr lang="es-PE" dirty="0"/>
              <a:t>la </a:t>
            </a:r>
            <a:r>
              <a:rPr lang="es-PE" dirty="0" smtClean="0"/>
              <a:t>gestión </a:t>
            </a:r>
            <a:r>
              <a:rPr lang="es-PE" dirty="0"/>
              <a:t>documental como parte de la filosofía institucional.</a:t>
            </a:r>
          </a:p>
          <a:p>
            <a:pPr marL="111100" indent="0">
              <a:buNone/>
            </a:pPr>
            <a:endParaRPr lang="es-P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8" y="3708473"/>
            <a:ext cx="2661879" cy="3766895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84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2741</TotalTime>
  <Words>801</Words>
  <Application>Microsoft Office PowerPoint</Application>
  <PresentationFormat>Personalizado</PresentationFormat>
  <Paragraphs>115</Paragraphs>
  <Slides>24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Solsticio</vt:lpstr>
      <vt:lpstr>           MODELO DE GESTIÓN DOCUMENTAL DEL RENIEC                          Mg.  Juan Manuel Merino Medina</vt:lpstr>
      <vt:lpstr>GESTION DOCUMENTAL</vt:lpstr>
      <vt:lpstr>¿QUE ES EL MODELO DE GESTIÓN DOCUMENTAL?</vt:lpstr>
      <vt:lpstr>  </vt:lpstr>
      <vt:lpstr>Presentación de PowerPoint</vt:lpstr>
      <vt:lpstr>SOLUCIONES DEL MGD</vt:lpstr>
      <vt:lpstr>SOLUCION -MGD</vt:lpstr>
      <vt:lpstr>INNOVACION Y MEJORA CONTINUA</vt:lpstr>
      <vt:lpstr>POLITICA DOCUMENTAL</vt:lpstr>
      <vt:lpstr>LINEAMIENTOS DE GESTION Y FORMALIDAD</vt:lpstr>
      <vt:lpstr>RESPONSABLE</vt:lpstr>
      <vt:lpstr>PROCEDIMIENTOS FORMALIZADOS</vt:lpstr>
      <vt:lpstr>USO DE FIRMAS Y CERTIFICADOS DIGITALES</vt:lpstr>
      <vt:lpstr>HERRAMIENTA DE GESTION DOCUMENTAL</vt:lpstr>
      <vt:lpstr>CAPACITACION</vt:lpstr>
      <vt:lpstr>DISPONIBILIDAD</vt:lpstr>
      <vt:lpstr>Presentación de PowerPoint</vt:lpstr>
      <vt:lpstr>BENEFICIOS DEL MGD</vt:lpstr>
      <vt:lpstr>BENEFICIOS DEL MGD</vt:lpstr>
      <vt:lpstr>Líneas de Producción de Microformas</vt:lpstr>
      <vt:lpstr>Presentación de PowerPoint</vt:lpstr>
      <vt:lpstr>Presentación de PowerPoint</vt:lpstr>
      <vt:lpstr>CERTIFICACIÓN DE NUESTRA LINEA DE MESA DE PARTES PARA LA PRODUCCIÓN DE MICROFORMAS </vt:lpstr>
      <vt:lpstr>GRACIAS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Gonzalo Sanchez Lorenzo</dc:creator>
  <cp:lastModifiedBy>Richard Marini Lopez</cp:lastModifiedBy>
  <cp:revision>177</cp:revision>
  <cp:lastPrinted>2016-06-13T22:24:13Z</cp:lastPrinted>
  <dcterms:created xsi:type="dcterms:W3CDTF">2014-04-10T17:29:41Z</dcterms:created>
  <dcterms:modified xsi:type="dcterms:W3CDTF">2016-06-13T22:26:58Z</dcterms:modified>
</cp:coreProperties>
</file>