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97" r:id="rId3"/>
    <p:sldId id="298" r:id="rId4"/>
    <p:sldId id="299" r:id="rId5"/>
    <p:sldId id="258" r:id="rId6"/>
    <p:sldId id="261" r:id="rId7"/>
    <p:sldId id="313" r:id="rId8"/>
    <p:sldId id="310" r:id="rId9"/>
    <p:sldId id="302" r:id="rId10"/>
    <p:sldId id="290" r:id="rId11"/>
    <p:sldId id="316" r:id="rId12"/>
    <p:sldId id="311" r:id="rId13"/>
    <p:sldId id="265" r:id="rId14"/>
    <p:sldId id="308" r:id="rId15"/>
    <p:sldId id="317" r:id="rId16"/>
    <p:sldId id="318" r:id="rId17"/>
    <p:sldId id="320" r:id="rId18"/>
    <p:sldId id="266" r:id="rId19"/>
    <p:sldId id="321" r:id="rId20"/>
    <p:sldId id="271" r:id="rId21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07" autoAdjust="0"/>
    <p:restoredTop sz="94660"/>
  </p:normalViewPr>
  <p:slideViewPr>
    <p:cSldViewPr>
      <p:cViewPr varScale="1">
        <p:scale>
          <a:sx n="47" d="100"/>
          <a:sy n="47" d="100"/>
        </p:scale>
        <p:origin x="78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864585-745A-4354-8AC2-63CEF8962844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8A973924-F721-433D-8090-EE74378381F3}">
      <dgm:prSet phldrT="[Texto]" custT="1"/>
      <dgm:spPr/>
      <dgm:t>
        <a:bodyPr/>
        <a:lstStyle/>
        <a:p>
          <a:r>
            <a:rPr lang="es-PE" sz="1600" b="1" dirty="0" smtClean="0"/>
            <a:t>Empoderamiento de los ciudadanos</a:t>
          </a:r>
          <a:endParaRPr lang="es-PE" sz="1600" b="1" dirty="0"/>
        </a:p>
      </dgm:t>
    </dgm:pt>
    <dgm:pt modelId="{B0AF36B3-179E-4E53-9856-5AD413E3067A}" type="parTrans" cxnId="{C681AFA6-DDE3-4F63-A8B7-B9A7699A4F59}">
      <dgm:prSet/>
      <dgm:spPr/>
      <dgm:t>
        <a:bodyPr/>
        <a:lstStyle/>
        <a:p>
          <a:endParaRPr lang="es-PE"/>
        </a:p>
      </dgm:t>
    </dgm:pt>
    <dgm:pt modelId="{661F8AF2-9113-4339-826B-E412B59B7CC5}" type="sibTrans" cxnId="{C681AFA6-DDE3-4F63-A8B7-B9A7699A4F59}">
      <dgm:prSet/>
      <dgm:spPr/>
      <dgm:t>
        <a:bodyPr/>
        <a:lstStyle/>
        <a:p>
          <a:endParaRPr lang="es-PE"/>
        </a:p>
      </dgm:t>
    </dgm:pt>
    <dgm:pt modelId="{A7E05D30-3960-4D66-8D70-6FA94CB6512D}">
      <dgm:prSet phldrT="[Texto]" custT="1"/>
      <dgm:spPr/>
      <dgm:t>
        <a:bodyPr/>
        <a:lstStyle/>
        <a:p>
          <a:r>
            <a:rPr lang="es-PE" sz="1600" b="1" dirty="0" smtClean="0"/>
            <a:t>Escasez de recursos naturales</a:t>
          </a:r>
          <a:endParaRPr lang="es-PE" sz="1600" b="1" dirty="0"/>
        </a:p>
      </dgm:t>
    </dgm:pt>
    <dgm:pt modelId="{F2F48283-D83E-48DD-A18F-3BA2CCAC3D0D}" type="parTrans" cxnId="{74E10CEC-C031-4E4E-B2E8-37B121505ED2}">
      <dgm:prSet/>
      <dgm:spPr/>
      <dgm:t>
        <a:bodyPr/>
        <a:lstStyle/>
        <a:p>
          <a:endParaRPr lang="es-PE"/>
        </a:p>
      </dgm:t>
    </dgm:pt>
    <dgm:pt modelId="{20156415-A502-48AB-9EE6-F42AB9E0AF24}" type="sibTrans" cxnId="{74E10CEC-C031-4E4E-B2E8-37B121505ED2}">
      <dgm:prSet/>
      <dgm:spPr/>
      <dgm:t>
        <a:bodyPr/>
        <a:lstStyle/>
        <a:p>
          <a:endParaRPr lang="es-PE"/>
        </a:p>
      </dgm:t>
    </dgm:pt>
    <dgm:pt modelId="{CE6B07C7-A814-459A-B889-C07F600E8036}">
      <dgm:prSet phldrT="[Texto]" custT="1"/>
      <dgm:spPr/>
      <dgm:t>
        <a:bodyPr/>
        <a:lstStyle/>
        <a:p>
          <a:r>
            <a:rPr lang="es-PE" sz="1600" b="1" dirty="0" smtClean="0"/>
            <a:t>Cambio demográfico y de los centros de poder</a:t>
          </a:r>
          <a:endParaRPr lang="es-PE" sz="1600" b="1" dirty="0"/>
        </a:p>
      </dgm:t>
    </dgm:pt>
    <dgm:pt modelId="{EF0FA59D-5EBA-4712-A884-DC7BB4BB9737}" type="parTrans" cxnId="{3784F206-8EAF-4D33-AEBF-5B9A25CFE829}">
      <dgm:prSet/>
      <dgm:spPr/>
      <dgm:t>
        <a:bodyPr/>
        <a:lstStyle/>
        <a:p>
          <a:endParaRPr lang="es-PE"/>
        </a:p>
      </dgm:t>
    </dgm:pt>
    <dgm:pt modelId="{603B9BC6-9152-4B63-ADC2-B41D87C08B7D}" type="sibTrans" cxnId="{3784F206-8EAF-4D33-AEBF-5B9A25CFE829}">
      <dgm:prSet/>
      <dgm:spPr/>
      <dgm:t>
        <a:bodyPr/>
        <a:lstStyle/>
        <a:p>
          <a:endParaRPr lang="es-PE"/>
        </a:p>
      </dgm:t>
    </dgm:pt>
    <dgm:pt modelId="{87D68631-729B-4A13-A31A-048316B078C7}">
      <dgm:prSet phldrT="[Texto]" custT="1"/>
      <dgm:spPr/>
      <dgm:t>
        <a:bodyPr/>
        <a:lstStyle/>
        <a:p>
          <a:r>
            <a:rPr lang="es-PE" sz="1600" b="1" dirty="0" smtClean="0"/>
            <a:t>Crecimiento de las ciudades y urbanización</a:t>
          </a:r>
          <a:endParaRPr lang="es-PE" sz="1600" b="1" dirty="0"/>
        </a:p>
      </dgm:t>
    </dgm:pt>
    <dgm:pt modelId="{C6213C3E-EBAD-4023-99D6-CEBBEC644683}" type="parTrans" cxnId="{16574E81-2DFD-4C34-86FB-723A8A4CE442}">
      <dgm:prSet/>
      <dgm:spPr/>
      <dgm:t>
        <a:bodyPr/>
        <a:lstStyle/>
        <a:p>
          <a:endParaRPr lang="es-PE"/>
        </a:p>
      </dgm:t>
    </dgm:pt>
    <dgm:pt modelId="{41355A18-8AA2-4F94-9BAB-118E4E83E535}" type="sibTrans" cxnId="{16574E81-2DFD-4C34-86FB-723A8A4CE442}">
      <dgm:prSet/>
      <dgm:spPr/>
      <dgm:t>
        <a:bodyPr/>
        <a:lstStyle/>
        <a:p>
          <a:endParaRPr lang="es-PE"/>
        </a:p>
      </dgm:t>
    </dgm:pt>
    <dgm:pt modelId="{F78843EC-8C8A-4259-985E-FBEBBA331DF3}">
      <dgm:prSet phldrT="[Texto]" custT="1"/>
      <dgm:spPr/>
      <dgm:t>
        <a:bodyPr/>
        <a:lstStyle/>
        <a:p>
          <a:r>
            <a:rPr lang="es-PE" sz="1600" b="1" dirty="0" smtClean="0"/>
            <a:t>Cambio climático</a:t>
          </a:r>
          <a:endParaRPr lang="es-PE" sz="1600" b="1" dirty="0"/>
        </a:p>
      </dgm:t>
    </dgm:pt>
    <dgm:pt modelId="{289DA27C-4B53-418F-9D87-D7889566809F}" type="parTrans" cxnId="{154E690C-E30D-4C3B-8F13-091426B28F87}">
      <dgm:prSet/>
      <dgm:spPr/>
      <dgm:t>
        <a:bodyPr/>
        <a:lstStyle/>
        <a:p>
          <a:endParaRPr lang="es-PE"/>
        </a:p>
      </dgm:t>
    </dgm:pt>
    <dgm:pt modelId="{7E605656-D014-4D84-B049-0E2E8A4D61A4}" type="sibTrans" cxnId="{154E690C-E30D-4C3B-8F13-091426B28F87}">
      <dgm:prSet/>
      <dgm:spPr/>
      <dgm:t>
        <a:bodyPr/>
        <a:lstStyle/>
        <a:p>
          <a:endParaRPr lang="es-PE"/>
        </a:p>
      </dgm:t>
    </dgm:pt>
    <dgm:pt modelId="{15DDBD45-1663-4C9B-968E-0AE25AF99D17}">
      <dgm:prSet phldrT="[Texto]" custT="1"/>
      <dgm:spPr/>
      <dgm:t>
        <a:bodyPr/>
        <a:lstStyle/>
        <a:p>
          <a:r>
            <a:rPr lang="es-PE" sz="1600" b="1" dirty="0" smtClean="0"/>
            <a:t>Gobernabilidad democrática</a:t>
          </a:r>
          <a:endParaRPr lang="es-PE" sz="1600" b="1" dirty="0"/>
        </a:p>
      </dgm:t>
    </dgm:pt>
    <dgm:pt modelId="{01C9A7E8-8EC0-40F5-B717-346F6B4C3858}" type="parTrans" cxnId="{60A3E2A1-BA4B-4661-9C23-F6431C381BBE}">
      <dgm:prSet/>
      <dgm:spPr/>
      <dgm:t>
        <a:bodyPr/>
        <a:lstStyle/>
        <a:p>
          <a:endParaRPr lang="es-PE"/>
        </a:p>
      </dgm:t>
    </dgm:pt>
    <dgm:pt modelId="{C88B6ECF-EBE2-4697-804A-9274F8441D76}" type="sibTrans" cxnId="{60A3E2A1-BA4B-4661-9C23-F6431C381BBE}">
      <dgm:prSet/>
      <dgm:spPr/>
      <dgm:t>
        <a:bodyPr/>
        <a:lstStyle/>
        <a:p>
          <a:endParaRPr lang="es-PE"/>
        </a:p>
      </dgm:t>
    </dgm:pt>
    <dgm:pt modelId="{8FDC86E5-8041-401F-8666-1BED35391533}" type="pres">
      <dgm:prSet presAssocID="{25864585-745A-4354-8AC2-63CEF896284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107FE9B-451E-401E-8F64-07D9CD287875}" type="pres">
      <dgm:prSet presAssocID="{8A973924-F721-433D-8090-EE74378381F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866E65B-8810-4D3E-8CC9-60D057CCC381}" type="pres">
      <dgm:prSet presAssocID="{661F8AF2-9113-4339-826B-E412B59B7CC5}" presName="sibTrans" presStyleCnt="0"/>
      <dgm:spPr/>
    </dgm:pt>
    <dgm:pt modelId="{6B978622-1D5F-41E2-AE32-47EDEB5DD787}" type="pres">
      <dgm:prSet presAssocID="{A7E05D30-3960-4D66-8D70-6FA94CB6512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38B1C4E-B952-45EB-98D3-2477432955A6}" type="pres">
      <dgm:prSet presAssocID="{20156415-A502-48AB-9EE6-F42AB9E0AF24}" presName="sibTrans" presStyleCnt="0"/>
      <dgm:spPr/>
    </dgm:pt>
    <dgm:pt modelId="{B858FE8B-B57A-4F45-A9DD-3FFB5E4EC3C7}" type="pres">
      <dgm:prSet presAssocID="{CE6B07C7-A814-459A-B889-C07F600E803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018A393-79C7-40B3-BD78-3C1B89B6A304}" type="pres">
      <dgm:prSet presAssocID="{603B9BC6-9152-4B63-ADC2-B41D87C08B7D}" presName="sibTrans" presStyleCnt="0"/>
      <dgm:spPr/>
    </dgm:pt>
    <dgm:pt modelId="{F66950EA-DD1E-4E9D-93BF-F23449568090}" type="pres">
      <dgm:prSet presAssocID="{87D68631-729B-4A13-A31A-048316B078C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26E1A69-E912-4849-AB7C-954E17D7ECCD}" type="pres">
      <dgm:prSet presAssocID="{41355A18-8AA2-4F94-9BAB-118E4E83E535}" presName="sibTrans" presStyleCnt="0"/>
      <dgm:spPr/>
    </dgm:pt>
    <dgm:pt modelId="{9D401F52-0FD2-456B-8574-44100BC18367}" type="pres">
      <dgm:prSet presAssocID="{F78843EC-8C8A-4259-985E-FBEBBA331DF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47AA034-E29F-4AFE-A1EA-0AA3B9DF46FD}" type="pres">
      <dgm:prSet presAssocID="{7E605656-D014-4D84-B049-0E2E8A4D61A4}" presName="sibTrans" presStyleCnt="0"/>
      <dgm:spPr/>
    </dgm:pt>
    <dgm:pt modelId="{EC34AC52-0C3A-429F-A062-31C59A4E5723}" type="pres">
      <dgm:prSet presAssocID="{15DDBD45-1663-4C9B-968E-0AE25AF99D1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154E690C-E30D-4C3B-8F13-091426B28F87}" srcId="{25864585-745A-4354-8AC2-63CEF8962844}" destId="{F78843EC-8C8A-4259-985E-FBEBBA331DF3}" srcOrd="4" destOrd="0" parTransId="{289DA27C-4B53-418F-9D87-D7889566809F}" sibTransId="{7E605656-D014-4D84-B049-0E2E8A4D61A4}"/>
    <dgm:cxn modelId="{74E10CEC-C031-4E4E-B2E8-37B121505ED2}" srcId="{25864585-745A-4354-8AC2-63CEF8962844}" destId="{A7E05D30-3960-4D66-8D70-6FA94CB6512D}" srcOrd="1" destOrd="0" parTransId="{F2F48283-D83E-48DD-A18F-3BA2CCAC3D0D}" sibTransId="{20156415-A502-48AB-9EE6-F42AB9E0AF24}"/>
    <dgm:cxn modelId="{C1497D69-534A-45E4-A6E9-F7D35526D77B}" type="presOf" srcId="{A7E05D30-3960-4D66-8D70-6FA94CB6512D}" destId="{6B978622-1D5F-41E2-AE32-47EDEB5DD787}" srcOrd="0" destOrd="0" presId="urn:microsoft.com/office/officeart/2005/8/layout/default"/>
    <dgm:cxn modelId="{16574E81-2DFD-4C34-86FB-723A8A4CE442}" srcId="{25864585-745A-4354-8AC2-63CEF8962844}" destId="{87D68631-729B-4A13-A31A-048316B078C7}" srcOrd="3" destOrd="0" parTransId="{C6213C3E-EBAD-4023-99D6-CEBBEC644683}" sibTransId="{41355A18-8AA2-4F94-9BAB-118E4E83E535}"/>
    <dgm:cxn modelId="{3784F206-8EAF-4D33-AEBF-5B9A25CFE829}" srcId="{25864585-745A-4354-8AC2-63CEF8962844}" destId="{CE6B07C7-A814-459A-B889-C07F600E8036}" srcOrd="2" destOrd="0" parTransId="{EF0FA59D-5EBA-4712-A884-DC7BB4BB9737}" sibTransId="{603B9BC6-9152-4B63-ADC2-B41D87C08B7D}"/>
    <dgm:cxn modelId="{60A3E2A1-BA4B-4661-9C23-F6431C381BBE}" srcId="{25864585-745A-4354-8AC2-63CEF8962844}" destId="{15DDBD45-1663-4C9B-968E-0AE25AF99D17}" srcOrd="5" destOrd="0" parTransId="{01C9A7E8-8EC0-40F5-B717-346F6B4C3858}" sibTransId="{C88B6ECF-EBE2-4697-804A-9274F8441D76}"/>
    <dgm:cxn modelId="{C681AFA6-DDE3-4F63-A8B7-B9A7699A4F59}" srcId="{25864585-745A-4354-8AC2-63CEF8962844}" destId="{8A973924-F721-433D-8090-EE74378381F3}" srcOrd="0" destOrd="0" parTransId="{B0AF36B3-179E-4E53-9856-5AD413E3067A}" sibTransId="{661F8AF2-9113-4339-826B-E412B59B7CC5}"/>
    <dgm:cxn modelId="{C39AB4B6-548E-489F-AE40-C00EE98A212A}" type="presOf" srcId="{25864585-745A-4354-8AC2-63CEF8962844}" destId="{8FDC86E5-8041-401F-8666-1BED35391533}" srcOrd="0" destOrd="0" presId="urn:microsoft.com/office/officeart/2005/8/layout/default"/>
    <dgm:cxn modelId="{F22FC9E2-6208-49E7-A599-C495F1CEB0F4}" type="presOf" srcId="{8A973924-F721-433D-8090-EE74378381F3}" destId="{B107FE9B-451E-401E-8F64-07D9CD287875}" srcOrd="0" destOrd="0" presId="urn:microsoft.com/office/officeart/2005/8/layout/default"/>
    <dgm:cxn modelId="{E3010A8D-B1CE-491E-B1B5-281B9824BE87}" type="presOf" srcId="{CE6B07C7-A814-459A-B889-C07F600E8036}" destId="{B858FE8B-B57A-4F45-A9DD-3FFB5E4EC3C7}" srcOrd="0" destOrd="0" presId="urn:microsoft.com/office/officeart/2005/8/layout/default"/>
    <dgm:cxn modelId="{3FB563D1-9349-4E83-8AA0-217BCC37C1CD}" type="presOf" srcId="{F78843EC-8C8A-4259-985E-FBEBBA331DF3}" destId="{9D401F52-0FD2-456B-8574-44100BC18367}" srcOrd="0" destOrd="0" presId="urn:microsoft.com/office/officeart/2005/8/layout/default"/>
    <dgm:cxn modelId="{D7C8FB99-605B-47FA-ACC7-1FEB596855AE}" type="presOf" srcId="{15DDBD45-1663-4C9B-968E-0AE25AF99D17}" destId="{EC34AC52-0C3A-429F-A062-31C59A4E5723}" srcOrd="0" destOrd="0" presId="urn:microsoft.com/office/officeart/2005/8/layout/default"/>
    <dgm:cxn modelId="{F7366499-9FB8-40E1-8420-5C109DEC6DB6}" type="presOf" srcId="{87D68631-729B-4A13-A31A-048316B078C7}" destId="{F66950EA-DD1E-4E9D-93BF-F23449568090}" srcOrd="0" destOrd="0" presId="urn:microsoft.com/office/officeart/2005/8/layout/default"/>
    <dgm:cxn modelId="{C70EF376-591E-4101-90D2-EF35DEEB188D}" type="presParOf" srcId="{8FDC86E5-8041-401F-8666-1BED35391533}" destId="{B107FE9B-451E-401E-8F64-07D9CD287875}" srcOrd="0" destOrd="0" presId="urn:microsoft.com/office/officeart/2005/8/layout/default"/>
    <dgm:cxn modelId="{34348158-3709-446D-B333-2166C2FD9253}" type="presParOf" srcId="{8FDC86E5-8041-401F-8666-1BED35391533}" destId="{8866E65B-8810-4D3E-8CC9-60D057CCC381}" srcOrd="1" destOrd="0" presId="urn:microsoft.com/office/officeart/2005/8/layout/default"/>
    <dgm:cxn modelId="{34AE45CB-A49B-4587-B42D-4E006284368E}" type="presParOf" srcId="{8FDC86E5-8041-401F-8666-1BED35391533}" destId="{6B978622-1D5F-41E2-AE32-47EDEB5DD787}" srcOrd="2" destOrd="0" presId="urn:microsoft.com/office/officeart/2005/8/layout/default"/>
    <dgm:cxn modelId="{91D76DEF-A18C-43C1-A9A4-81ECEC34C1BA}" type="presParOf" srcId="{8FDC86E5-8041-401F-8666-1BED35391533}" destId="{238B1C4E-B952-45EB-98D3-2477432955A6}" srcOrd="3" destOrd="0" presId="urn:microsoft.com/office/officeart/2005/8/layout/default"/>
    <dgm:cxn modelId="{D34C17A4-1F7F-4BE0-98B1-6D3913DCEB3A}" type="presParOf" srcId="{8FDC86E5-8041-401F-8666-1BED35391533}" destId="{B858FE8B-B57A-4F45-A9DD-3FFB5E4EC3C7}" srcOrd="4" destOrd="0" presId="urn:microsoft.com/office/officeart/2005/8/layout/default"/>
    <dgm:cxn modelId="{2D341D7C-D5D6-4163-9FBA-E6B27E6258D8}" type="presParOf" srcId="{8FDC86E5-8041-401F-8666-1BED35391533}" destId="{0018A393-79C7-40B3-BD78-3C1B89B6A304}" srcOrd="5" destOrd="0" presId="urn:microsoft.com/office/officeart/2005/8/layout/default"/>
    <dgm:cxn modelId="{FA01E2D5-4F5B-4914-B4CC-74EBE644B7D6}" type="presParOf" srcId="{8FDC86E5-8041-401F-8666-1BED35391533}" destId="{F66950EA-DD1E-4E9D-93BF-F23449568090}" srcOrd="6" destOrd="0" presId="urn:microsoft.com/office/officeart/2005/8/layout/default"/>
    <dgm:cxn modelId="{2B6F326C-4E04-44B3-A4B5-FF627993E3A5}" type="presParOf" srcId="{8FDC86E5-8041-401F-8666-1BED35391533}" destId="{F26E1A69-E912-4849-AB7C-954E17D7ECCD}" srcOrd="7" destOrd="0" presId="urn:microsoft.com/office/officeart/2005/8/layout/default"/>
    <dgm:cxn modelId="{0C1BA2CB-BC23-4081-BA24-251D2FAEC97E}" type="presParOf" srcId="{8FDC86E5-8041-401F-8666-1BED35391533}" destId="{9D401F52-0FD2-456B-8574-44100BC18367}" srcOrd="8" destOrd="0" presId="urn:microsoft.com/office/officeart/2005/8/layout/default"/>
    <dgm:cxn modelId="{551C93C3-AFBA-4B99-9681-154DEF1954EA}" type="presParOf" srcId="{8FDC86E5-8041-401F-8666-1BED35391533}" destId="{A47AA034-E29F-4AFE-A1EA-0AA3B9DF46FD}" srcOrd="9" destOrd="0" presId="urn:microsoft.com/office/officeart/2005/8/layout/default"/>
    <dgm:cxn modelId="{F18D5064-4947-408E-8FB1-33D70DCFA278}" type="presParOf" srcId="{8FDC86E5-8041-401F-8666-1BED35391533}" destId="{EC34AC52-0C3A-429F-A062-31C59A4E572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C09FF-92FA-43FD-B352-FA25C48CBE29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C88DC-BB64-4885-B0D0-5A144A2DADE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1789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2095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9086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8067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829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4404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7364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110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2500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53AA34-A3FB-4556-8B70-58C2EEB40E4A}" type="slidenum">
              <a:rPr lang="es-ES" smtClean="0"/>
              <a:pPr>
                <a:defRPr/>
              </a:pPr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6109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2361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39939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7091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726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850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2234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877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9920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33114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7485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619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4771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E7853-751C-47BF-844B-9D5ED4B00108}" type="datetimeFigureOut">
              <a:rPr lang="es-PE" smtClean="0"/>
              <a:t>04/08/2014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7FF23-63B1-4002-8892-F49D5C436FC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5182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119" y="1438033"/>
            <a:ext cx="9144000" cy="3586340"/>
          </a:xfrm>
          <a:prstGeom prst="rect">
            <a:avLst/>
          </a:prstGeom>
          <a:solidFill>
            <a:schemeClr val="tx1">
              <a:lumMod val="85000"/>
              <a:lumOff val="1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46" y="0"/>
            <a:ext cx="21764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DB9B7-5760-4EF0-8400-A71788FFDEFC}" type="slidenum">
              <a:rPr lang="es-ES" smtClean="0"/>
              <a:pPr/>
              <a:t>1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98" y="5317735"/>
            <a:ext cx="1942643" cy="919577"/>
          </a:xfrm>
          <a:prstGeom prst="rect">
            <a:avLst/>
          </a:prstGeom>
        </p:spPr>
      </p:pic>
      <p:sp>
        <p:nvSpPr>
          <p:cNvPr id="11" name="1 Título"/>
          <p:cNvSpPr>
            <a:spLocks noGrp="1"/>
          </p:cNvSpPr>
          <p:nvPr/>
        </p:nvSpPr>
        <p:spPr bwMode="auto">
          <a:xfrm>
            <a:off x="524845" y="2996952"/>
            <a:ext cx="8422171" cy="182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endParaRPr lang="es-PE" sz="3200" dirty="0" smtClean="0">
              <a:solidFill>
                <a:schemeClr val="bg1"/>
              </a:solidFill>
            </a:endParaRPr>
          </a:p>
          <a:p>
            <a:r>
              <a:rPr lang="es-PE" sz="3200" dirty="0" smtClean="0">
                <a:solidFill>
                  <a:schemeClr val="bg1"/>
                </a:solidFill>
              </a:rPr>
              <a:t>Sesión 2.X:</a:t>
            </a:r>
          </a:p>
          <a:p>
            <a:r>
              <a:rPr lang="es-PE" sz="3200" dirty="0" smtClean="0">
                <a:solidFill>
                  <a:schemeClr val="bg1"/>
                </a:solidFill>
              </a:rPr>
              <a:t>Calificación de las Tendencias y Análisis de su Impacto en el Modelo Conceptual</a:t>
            </a:r>
            <a:endParaRPr lang="es-ES" sz="3200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268339" y="1311151"/>
            <a:ext cx="68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dirty="0">
                <a:solidFill>
                  <a:schemeClr val="bg1"/>
                </a:solidFill>
              </a:rPr>
              <a:t>	</a:t>
            </a:r>
            <a:r>
              <a:rPr lang="es-PE" sz="1400" dirty="0" smtClean="0">
                <a:solidFill>
                  <a:schemeClr val="bg1"/>
                </a:solidFill>
              </a:rPr>
              <a:t>Agosto</a:t>
            </a:r>
          </a:p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2014</a:t>
            </a:r>
            <a:endParaRPr lang="es-PE" sz="1400" dirty="0">
              <a:solidFill>
                <a:schemeClr val="bg1"/>
              </a:solidFill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60454"/>
            <a:ext cx="853442" cy="9083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54558"/>
            <a:ext cx="4681384" cy="292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7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10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201342"/>
            <a:ext cx="53276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Criterios de Calificación de Tendencias </a:t>
            </a:r>
            <a:endParaRPr lang="es-ES" sz="2400" b="1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3364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>
                <a:solidFill>
                  <a:schemeClr val="tx2"/>
                </a:solidFill>
                <a:latin typeface="+mn-lt"/>
              </a:rPr>
              <a:t>I</a:t>
            </a: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dentificación de Tendencias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11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1442805" y="1484784"/>
            <a:ext cx="6393095" cy="1584176"/>
            <a:chOff x="-33570" y="2020810"/>
            <a:chExt cx="6393095" cy="1797406"/>
          </a:xfrm>
        </p:grpSpPr>
        <p:sp>
          <p:nvSpPr>
            <p:cNvPr id="13" name="12 Rectángulo"/>
            <p:cNvSpPr/>
            <p:nvPr/>
          </p:nvSpPr>
          <p:spPr>
            <a:xfrm>
              <a:off x="-33570" y="2020810"/>
              <a:ext cx="6264695" cy="179740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13 Rectángulo"/>
            <p:cNvSpPr/>
            <p:nvPr/>
          </p:nvSpPr>
          <p:spPr>
            <a:xfrm>
              <a:off x="94830" y="2127425"/>
              <a:ext cx="6264695" cy="15841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r>
                <a:rPr lang="es-PE" dirty="0">
                  <a:solidFill>
                    <a:schemeClr val="bg1"/>
                  </a:solidFill>
                </a:rPr>
                <a:t>Ejemplo de tendencia identificada:  </a:t>
              </a:r>
              <a:endParaRPr lang="es-PE" dirty="0" smtClean="0">
                <a:solidFill>
                  <a:schemeClr val="bg1"/>
                </a:solidFill>
              </a:endParaRPr>
            </a:p>
            <a:p>
              <a:endParaRPr lang="es-PE" dirty="0">
                <a:solidFill>
                  <a:schemeClr val="tx2"/>
                </a:solidFill>
              </a:endParaRPr>
            </a:p>
            <a:p>
              <a:r>
                <a:rPr lang="es-PE" dirty="0" smtClean="0"/>
                <a:t>“</a:t>
              </a:r>
              <a:r>
                <a:rPr lang="es-PE" dirty="0"/>
                <a:t>Concentración de medios de comunicación en grandes conglomerados”</a:t>
              </a:r>
            </a:p>
          </p:txBody>
        </p:sp>
      </p:grpSp>
      <p:sp>
        <p:nvSpPr>
          <p:cNvPr id="15" name="14 Rectángulo"/>
          <p:cNvSpPr/>
          <p:nvPr/>
        </p:nvSpPr>
        <p:spPr>
          <a:xfrm>
            <a:off x="1047902" y="3380379"/>
            <a:ext cx="662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 smtClean="0">
                <a:solidFill>
                  <a:schemeClr val="tx2"/>
                </a:solidFill>
              </a:rPr>
              <a:t>Esta tendencia está compuesta por una variable y su comportamiento.</a:t>
            </a:r>
            <a:endParaRPr lang="es-PE" sz="1400" dirty="0">
              <a:solidFill>
                <a:schemeClr val="tx2"/>
              </a:solidFill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3154"/>
              </p:ext>
            </p:extLst>
          </p:nvPr>
        </p:nvGraphicFramePr>
        <p:xfrm>
          <a:off x="1500605" y="4077072"/>
          <a:ext cx="6361950" cy="1648342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3071395"/>
                <a:gridCol w="3290555"/>
              </a:tblGrid>
              <a:tr h="8241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Variable</a:t>
                      </a:r>
                      <a:endParaRPr lang="es-P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 smtClean="0">
                          <a:effectLst/>
                        </a:rPr>
                        <a:t>Comportamiento </a:t>
                      </a:r>
                      <a:endParaRPr lang="es-P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41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b="0" dirty="0" smtClean="0">
                          <a:effectLst/>
                        </a:rPr>
                        <a:t>Agrupación de medios de comunicación</a:t>
                      </a:r>
                      <a:endParaRPr lang="es-PE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Concentración</a:t>
                      </a:r>
                      <a:endParaRPr lang="es-P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7512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971600" y="980728"/>
            <a:ext cx="770485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12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06826" y="426436"/>
            <a:ext cx="56886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Listado de Tendencias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10 Imagen"/>
          <p:cNvPicPr/>
          <p:nvPr/>
        </p:nvPicPr>
        <p:blipFill rotWithShape="1">
          <a:blip r:embed="rId3"/>
          <a:srcRect l="2051" t="25912" r="60272" b="12284"/>
          <a:stretch/>
        </p:blipFill>
        <p:spPr bwMode="auto">
          <a:xfrm>
            <a:off x="2267744" y="1268760"/>
            <a:ext cx="5328592" cy="4752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625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772809"/>
              </p:ext>
            </p:extLst>
          </p:nvPr>
        </p:nvGraphicFramePr>
        <p:xfrm>
          <a:off x="1019618" y="2636912"/>
          <a:ext cx="7032756" cy="1682496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792087"/>
                <a:gridCol w="624066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</a:rPr>
                        <a:t>Valor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</a:rPr>
                        <a:t>Grado de Pertinencia 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</a:rPr>
                        <a:t>5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</a:rPr>
                        <a:t>La tendencia tiene muy alta pertinencia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4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La tendencia tiene una alta pertinencia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3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La tendencia tiene una mediana pertinencia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2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La tendencia tiene poca pertinencia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>
                          <a:effectLst/>
                        </a:rPr>
                        <a:t>1</a:t>
                      </a:r>
                      <a:endParaRPr lang="es-PE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dirty="0">
                          <a:effectLst/>
                        </a:rPr>
                        <a:t>La tendencia no es pertinente o lo es en muy escasa medida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7" name="object 9"/>
          <p:cNvSpPr txBox="1"/>
          <p:nvPr/>
        </p:nvSpPr>
        <p:spPr>
          <a:xfrm>
            <a:off x="755576" y="623837"/>
            <a:ext cx="6048672" cy="27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PE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PE" dirty="0" smtClean="0"/>
              <a:t>Criterio para Calificar las </a:t>
            </a:r>
            <a:r>
              <a:rPr lang="es-PE" dirty="0"/>
              <a:t>T</a:t>
            </a:r>
            <a:r>
              <a:rPr lang="es-PE" dirty="0" smtClean="0"/>
              <a:t>endencias</a:t>
            </a:r>
            <a:endParaRPr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755576" y="980728"/>
            <a:ext cx="792088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53211"/>
              </p:ext>
            </p:extLst>
          </p:nvPr>
        </p:nvGraphicFramePr>
        <p:xfrm>
          <a:off x="2264916" y="1484784"/>
          <a:ext cx="4902200" cy="630936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4902200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La pertinencia es el grado de vinculación o relación que tiene la tendencia con el </a:t>
                      </a:r>
                      <a:r>
                        <a:rPr lang="es-PE" sz="1800" dirty="0" smtClean="0">
                          <a:effectLst/>
                        </a:rPr>
                        <a:t>sector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019581" y="5122446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>
                <a:solidFill>
                  <a:schemeClr val="accent1">
                    <a:lumMod val="50000"/>
                  </a:schemeClr>
                </a:solidFill>
              </a:rPr>
              <a:t>Recomendación: Recoger en un documento la justificación de la valoración de las tendencias. </a:t>
            </a:r>
            <a:endParaRPr lang="es-P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3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971600" y="980728"/>
            <a:ext cx="770485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971600" y="428329"/>
            <a:ext cx="770485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Calificación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de T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endencias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10 Imagen"/>
          <p:cNvPicPr/>
          <p:nvPr/>
        </p:nvPicPr>
        <p:blipFill rotWithShape="1">
          <a:blip r:embed="rId3"/>
          <a:srcRect l="1944" t="25144" r="58976" b="18810"/>
          <a:stretch/>
        </p:blipFill>
        <p:spPr bwMode="auto">
          <a:xfrm>
            <a:off x="2030103" y="1268760"/>
            <a:ext cx="5638241" cy="4680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8512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15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016676"/>
            <a:ext cx="53276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Dinámica Grupal: Calificación de las Tendencias Validadas  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00004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16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endParaRPr lang="es-ES" sz="8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016676"/>
            <a:ext cx="53276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Criterios para el Análisis del Impacto de las Tendencias en el Modelo Conceptual  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41314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17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6" name="30 Rectángulo redondeado"/>
          <p:cNvSpPr/>
          <p:nvPr/>
        </p:nvSpPr>
        <p:spPr>
          <a:xfrm>
            <a:off x="5394536" y="1484784"/>
            <a:ext cx="3281152" cy="15841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 smtClean="0">
              <a:solidFill>
                <a:schemeClr val="tx1"/>
              </a:solidFill>
            </a:endParaRPr>
          </a:p>
          <a:p>
            <a:pPr algn="ctr"/>
            <a:r>
              <a:rPr lang="es-AR" dirty="0" smtClean="0">
                <a:solidFill>
                  <a:schemeClr val="tx1"/>
                </a:solidFill>
              </a:rPr>
              <a:t>Se analiza el impacto: </a:t>
            </a:r>
            <a:r>
              <a:rPr lang="es-PE" dirty="0">
                <a:solidFill>
                  <a:schemeClr val="tx1"/>
                </a:solidFill>
              </a:rPr>
              <a:t>L</a:t>
            </a:r>
            <a:r>
              <a:rPr lang="es-PE" dirty="0" smtClean="0">
                <a:solidFill>
                  <a:schemeClr val="tx1"/>
                </a:solidFill>
              </a:rPr>
              <a:t>a </a:t>
            </a:r>
            <a:r>
              <a:rPr lang="es-PE" dirty="0">
                <a:solidFill>
                  <a:schemeClr val="tx1"/>
                </a:solidFill>
              </a:rPr>
              <a:t>capacidad de una tendencia para generar cambios en los componentes del sector</a:t>
            </a:r>
          </a:p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27" name="31 Rectángulo redondeado"/>
          <p:cNvSpPr/>
          <p:nvPr/>
        </p:nvSpPr>
        <p:spPr>
          <a:xfrm>
            <a:off x="1223912" y="3882408"/>
            <a:ext cx="3312368" cy="21602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tx1"/>
                </a:solidFill>
              </a:rPr>
              <a:t>Se determina así la sensibilidad de cada rama o parte del esquema a los posibles comportamientos del entorno, con identificación de las tendencias que producen dicha sensibilidad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28" name="32 Rectángulo redondeado"/>
          <p:cNvSpPr/>
          <p:nvPr/>
        </p:nvSpPr>
        <p:spPr>
          <a:xfrm>
            <a:off x="5363320" y="3887368"/>
            <a:ext cx="3312368" cy="141384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tx1"/>
                </a:solidFill>
              </a:rPr>
              <a:t>Esta información de sensibilidad será muy útil al elaborar la estrategia o mecanismos de Gestión de Riesgos y Prevención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303338" y="476672"/>
            <a:ext cx="4492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tx2"/>
                </a:solidFill>
              </a:rPr>
              <a:t>Análisis del Impacto de las Tendencias</a:t>
            </a:r>
            <a:endParaRPr lang="es-PE" b="1" dirty="0">
              <a:solidFill>
                <a:schemeClr val="tx2"/>
              </a:solidFill>
            </a:endParaRPr>
          </a:p>
        </p:txBody>
      </p:sp>
      <p:sp>
        <p:nvSpPr>
          <p:cNvPr id="29" name="32 Rectángulo redondeado"/>
          <p:cNvSpPr/>
          <p:nvPr/>
        </p:nvSpPr>
        <p:spPr>
          <a:xfrm>
            <a:off x="1223912" y="1484784"/>
            <a:ext cx="3420095" cy="17281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tx1"/>
                </a:solidFill>
              </a:rPr>
              <a:t>El objetivo de esta etapa es identificar las tendencias del posible comportamiento futuro del entorno que tienen alta relación y pueden influir mucho sobre el </a:t>
            </a:r>
            <a:r>
              <a:rPr lang="es-PE" dirty="0" smtClean="0">
                <a:solidFill>
                  <a:schemeClr val="tx1"/>
                </a:solidFill>
              </a:rPr>
              <a:t>sector</a:t>
            </a:r>
            <a:endParaRPr lang="es-P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8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18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755576" y="836712"/>
            <a:ext cx="792088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18</a:t>
            </a:fld>
            <a:endParaRPr lang="es-E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776670" y="428329"/>
            <a:ext cx="818781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lv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Analizar las tendencias que impactan en el modelo conceptual 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3" name="14 Elipse"/>
          <p:cNvSpPr/>
          <p:nvPr/>
        </p:nvSpPr>
        <p:spPr>
          <a:xfrm>
            <a:off x="5398383" y="4551784"/>
            <a:ext cx="523875" cy="421005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PE" sz="110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T1</a:t>
            </a:r>
            <a:endParaRPr lang="es-PE" sz="110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354993"/>
              </p:ext>
            </p:extLst>
          </p:nvPr>
        </p:nvGraphicFramePr>
        <p:xfrm>
          <a:off x="155575" y="975599"/>
          <a:ext cx="8644311" cy="72520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644311"/>
              </a:tblGrid>
              <a:tr h="725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dirty="0">
                          <a:effectLst/>
                        </a:rPr>
                        <a:t>El impacto es la capacidad de una tendencia para generar cambios en los componentes del sector</a:t>
                      </a:r>
                      <a:endParaRPr lang="es-P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174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29997"/>
            <a:ext cx="8608766" cy="467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594600"/>
            <a:ext cx="54927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905912"/>
            <a:ext cx="54927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42087"/>
            <a:ext cx="54927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74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19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981200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 smtClean="0">
                <a:solidFill>
                  <a:schemeClr val="accent6">
                    <a:lumMod val="75000"/>
                  </a:schemeClr>
                </a:solidFill>
              </a:rPr>
              <a:t>7</a:t>
            </a:r>
            <a:endParaRPr lang="es-ES" sz="8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016676"/>
            <a:ext cx="53276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Dinámica Grupal: Análisis del Impacto de las Tendencias Validadas en el Modelo Conceptual  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236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460375" y="981075"/>
            <a:ext cx="8215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2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016676"/>
            <a:ext cx="53276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Estructura y Objetivo de la </a:t>
            </a:r>
          </a:p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Sesión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3844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1426836"/>
            <a:ext cx="9144000" cy="358634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46" y="0"/>
            <a:ext cx="21764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DB9B7-5760-4EF0-8400-A71788FFDEFC}" type="slidenum">
              <a:rPr lang="es-ES" smtClean="0"/>
              <a:pPr/>
              <a:t>20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98" y="5317735"/>
            <a:ext cx="1942643" cy="919577"/>
          </a:xfrm>
          <a:prstGeom prst="rect">
            <a:avLst/>
          </a:prstGeom>
        </p:spPr>
      </p:pic>
      <p:sp>
        <p:nvSpPr>
          <p:cNvPr id="11" name="1 Título"/>
          <p:cNvSpPr>
            <a:spLocks noGrp="1"/>
          </p:cNvSpPr>
          <p:nvPr/>
        </p:nvSpPr>
        <p:spPr bwMode="auto">
          <a:xfrm>
            <a:off x="251520" y="2636912"/>
            <a:ext cx="7632848" cy="154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3600" dirty="0" smtClean="0">
                <a:solidFill>
                  <a:schemeClr val="bg1"/>
                </a:solidFill>
                <a:latin typeface="Arial (Títulos)"/>
                <a:cs typeface="Arial" pitchFamily="34" charset="0"/>
              </a:rPr>
              <a:t>Gracias.</a:t>
            </a:r>
            <a:endParaRPr lang="es-PE" sz="3600" dirty="0" smtClean="0">
              <a:solidFill>
                <a:schemeClr val="bg1"/>
              </a:solidFill>
              <a:latin typeface="Arial (Títulos)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232655" y="1116033"/>
            <a:ext cx="760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dirty="0" smtClean="0">
                <a:solidFill>
                  <a:schemeClr val="bg1"/>
                </a:solidFill>
              </a:rPr>
              <a:t>Agosto</a:t>
            </a:r>
          </a:p>
          <a:p>
            <a:pPr algn="ctr"/>
            <a:r>
              <a:rPr lang="es-PE" sz="1600" dirty="0" smtClean="0">
                <a:solidFill>
                  <a:schemeClr val="bg1"/>
                </a:solidFill>
              </a:rPr>
              <a:t>2014</a:t>
            </a:r>
            <a:endParaRPr lang="es-PE" sz="1600" dirty="0">
              <a:solidFill>
                <a:schemeClr val="bg1"/>
              </a:solidFill>
            </a:endParaRP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648"/>
            <a:ext cx="853442" cy="90830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54558"/>
            <a:ext cx="4681384" cy="292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2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95536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460375" y="836712"/>
            <a:ext cx="821608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95536" y="404664"/>
            <a:ext cx="821608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lvl="0" algn="just">
              <a:spcBef>
                <a:spcPct val="20000"/>
              </a:spcBef>
              <a:buClr>
                <a:schemeClr val="tx2"/>
              </a:buClr>
              <a:defRPr/>
            </a:pPr>
            <a:r>
              <a:rPr lang="es-PE" sz="1800" b="1" kern="0" dirty="0" smtClean="0">
                <a:solidFill>
                  <a:schemeClr val="tx2"/>
                </a:solidFill>
                <a:latin typeface="+mn-lt"/>
              </a:rPr>
              <a:t>Agenda de la Sesión</a:t>
            </a:r>
            <a:endParaRPr lang="es-PE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712379"/>
              </p:ext>
            </p:extLst>
          </p:nvPr>
        </p:nvGraphicFramePr>
        <p:xfrm>
          <a:off x="971600" y="1268758"/>
          <a:ext cx="7150050" cy="477509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55217"/>
                <a:gridCol w="1355217"/>
                <a:gridCol w="4439616"/>
              </a:tblGrid>
              <a:tr h="8885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Hora de </a:t>
                      </a:r>
                      <a:r>
                        <a:rPr lang="es-PE" sz="1400" b="1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Inicio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Minutos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Actividades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7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9:00 - 9:15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15"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Lista de asistencia y entrega de etiquetas</a:t>
                      </a:r>
                    </a:p>
                  </a:txBody>
                  <a:tcPr marL="9525" marR="9525" marT="9525" marB="0" anchor="ctr"/>
                </a:tc>
              </a:tr>
              <a:tr h="47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9:15 - 9:25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Reforzar conceptos de tendencias</a:t>
                      </a:r>
                    </a:p>
                  </a:txBody>
                  <a:tcPr marL="9525" marR="9525" marT="9525" marB="0" anchor="ctr"/>
                </a:tc>
              </a:tr>
              <a:tr h="4967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9:25 - 10:05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Presentación y validación de lista de tendencias por parte del equipo técnico</a:t>
                      </a:r>
                    </a:p>
                  </a:txBody>
                  <a:tcPr marL="9525" marR="9525" marT="9525" marB="0" anchor="ctr"/>
                </a:tc>
              </a:tr>
              <a:tr h="4546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10:05 – 10:10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5"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Criterios para calificar</a:t>
                      </a:r>
                      <a:r>
                        <a:rPr lang="es-PE" sz="14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las t</a:t>
                      </a:r>
                      <a:r>
                        <a:rPr lang="es-PE" sz="14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endencias</a:t>
                      </a:r>
                      <a:r>
                        <a:rPr lang="es-PE" sz="1400" b="0" i="0" u="none" strike="noStrike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validadas</a:t>
                      </a:r>
                      <a:endParaRPr lang="es-PE" sz="1400" b="0" i="0" u="none" strike="noStrike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546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10:10 </a:t>
                      </a:r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- 10:45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35"</a:t>
                      </a:r>
                      <a:endParaRPr lang="es-PE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Dinámica de grupo: Calificación de tendencias</a:t>
                      </a:r>
                    </a:p>
                  </a:txBody>
                  <a:tcPr marL="9525" marR="9525" marT="9525" marB="0" anchor="ctr"/>
                </a:tc>
              </a:tr>
              <a:tr h="4967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10:45 - 11:00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Criterios para analizar el impacto de tendencias en el modelo conceptual </a:t>
                      </a:r>
                    </a:p>
                  </a:txBody>
                  <a:tcPr marL="9525" marR="9525" marT="9525" marB="0" anchor="ctr"/>
                </a:tc>
              </a:tr>
              <a:tr h="5785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11:00 - 11:50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50"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Dinámica de grupo : Impacto de tendencias en modelo conceptual </a:t>
                      </a:r>
                    </a:p>
                  </a:txBody>
                  <a:tcPr marL="9525" marR="9525" marT="9525" marB="0" anchor="ctr"/>
                </a:tc>
              </a:tr>
              <a:tr h="45460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11:50 - 12:00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E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Responsabilidades de próximas tareas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24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460375" y="980728"/>
            <a:ext cx="821608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95536" y="404664"/>
            <a:ext cx="821608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lvl="0" algn="just">
              <a:spcBef>
                <a:spcPct val="20000"/>
              </a:spcBef>
              <a:buClr>
                <a:schemeClr val="tx2"/>
              </a:buClr>
              <a:defRPr/>
            </a:pPr>
            <a:r>
              <a:rPr lang="es-PE" sz="1800" b="1" kern="0" dirty="0" smtClean="0">
                <a:solidFill>
                  <a:schemeClr val="tx2"/>
                </a:solidFill>
                <a:latin typeface="+mn-lt"/>
              </a:rPr>
              <a:t>Objetivos y resultados esperados</a:t>
            </a:r>
            <a:endParaRPr lang="es-PE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1116024" y="4149200"/>
            <a:ext cx="3672000" cy="1080000"/>
          </a:xfrm>
          <a:prstGeom prst="rect">
            <a:avLst/>
          </a:prstGeom>
          <a:solidFill>
            <a:srgbClr val="A7A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PE" b="1" dirty="0" smtClean="0">
                <a:solidFill>
                  <a:schemeClr val="bg1"/>
                </a:solidFill>
              </a:rPr>
              <a:t>Analizar el impacto de las </a:t>
            </a:r>
            <a:r>
              <a:rPr lang="es-PE" b="1" dirty="0">
                <a:solidFill>
                  <a:schemeClr val="bg1"/>
                </a:solidFill>
              </a:rPr>
              <a:t>tendencias </a:t>
            </a:r>
            <a:r>
              <a:rPr lang="es-PE" b="1" dirty="0" smtClean="0">
                <a:solidFill>
                  <a:schemeClr val="bg1"/>
                </a:solidFill>
              </a:rPr>
              <a:t>validadas en </a:t>
            </a:r>
            <a:r>
              <a:rPr lang="es-PE" b="1" dirty="0">
                <a:solidFill>
                  <a:schemeClr val="bg1"/>
                </a:solidFill>
              </a:rPr>
              <a:t>el modelo conceptual del </a:t>
            </a:r>
            <a:r>
              <a:rPr lang="es-PE" b="1" dirty="0" smtClean="0">
                <a:solidFill>
                  <a:schemeClr val="bg1"/>
                </a:solidFill>
              </a:rPr>
              <a:t>sector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116024" y="2403591"/>
            <a:ext cx="367200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PE" b="1" dirty="0" smtClean="0">
                <a:solidFill>
                  <a:schemeClr val="bg1"/>
                </a:solidFill>
              </a:rPr>
              <a:t>Calificar las tendencias validadas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051720" y="1595785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/>
              <a:t>Objetivos </a:t>
            </a:r>
            <a:endParaRPr lang="es-PE" sz="24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5392558" y="1599183"/>
            <a:ext cx="303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 smtClean="0"/>
              <a:t>Resultados esperados</a:t>
            </a:r>
            <a:endParaRPr lang="es-PE" sz="24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251520" y="2198474"/>
            <a:ext cx="10079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88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251520" y="3933056"/>
            <a:ext cx="10079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88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s-ES" sz="8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4932472" y="2403591"/>
            <a:ext cx="3888000" cy="1080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PE" dirty="0" smtClean="0">
                <a:solidFill>
                  <a:schemeClr val="tx1"/>
                </a:solidFill>
              </a:rPr>
              <a:t>Las tendencias tiene un grado de pertinencia con relación al sector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4932472" y="4149200"/>
            <a:ext cx="3888000" cy="1080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PE" dirty="0" smtClean="0">
                <a:solidFill>
                  <a:schemeClr val="tx1"/>
                </a:solidFill>
              </a:rPr>
              <a:t>Las tendencias han sido relacionadas con el modelo conceptual</a:t>
            </a:r>
            <a:endParaRPr lang="es-P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9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es-ES" sz="8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327400"/>
            <a:ext cx="532765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Definición de Tendencia 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1397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539552" y="6243966"/>
            <a:ext cx="8136904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539552" y="980728"/>
            <a:ext cx="8136904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39552" y="476672"/>
            <a:ext cx="698477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lvl="0">
              <a:spcBef>
                <a:spcPct val="20000"/>
              </a:spcBef>
              <a:buClr>
                <a:schemeClr val="tx2"/>
              </a:buClr>
              <a:defRPr/>
            </a:pPr>
            <a:r>
              <a:rPr lang="es-PE" sz="1800" b="1" kern="0" dirty="0" smtClean="0">
                <a:solidFill>
                  <a:schemeClr val="tx2"/>
                </a:solidFill>
                <a:latin typeface="+mn-lt"/>
              </a:rPr>
              <a:t>Definición de Tendencia</a:t>
            </a:r>
            <a:endParaRPr lang="es-PE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47664" y="1844824"/>
            <a:ext cx="6366226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tendencia es el posible comportamiento a futuro de una variable, asumiendo la continuidad de su patrón 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histórico.</a:t>
            </a:r>
          </a:p>
          <a:p>
            <a:pPr lvl="0" algn="ctr"/>
            <a:endParaRPr lang="es-P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s-PE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importancia de la tendencia está en su capacidad de impactar, de forma positiva o negativa, en los componentes del sector</a:t>
            </a:r>
            <a:r>
              <a:rPr lang="es-PE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226116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Ejemplos de Tendencias </a:t>
            </a:r>
            <a:r>
              <a:rPr lang="es-ES" sz="1800" b="1" kern="0" dirty="0">
                <a:solidFill>
                  <a:schemeClr val="tx2"/>
                </a:solidFill>
                <a:latin typeface="+mn-lt"/>
              </a:rPr>
              <a:t>M</a:t>
            </a: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undiales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7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971600" y="544522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>
                <a:solidFill>
                  <a:schemeClr val="tx2"/>
                </a:solidFill>
              </a:rPr>
              <a:t>Fuente: S</a:t>
            </a:r>
            <a:r>
              <a:rPr lang="en-US" sz="1400" dirty="0" err="1">
                <a:solidFill>
                  <a:schemeClr val="tx2"/>
                </a:solidFill>
              </a:rPr>
              <a:t>ergio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en-US" sz="1400" dirty="0" err="1">
                <a:solidFill>
                  <a:schemeClr val="tx2"/>
                </a:solidFill>
              </a:rPr>
              <a:t>Bitar</a:t>
            </a:r>
            <a:r>
              <a:rPr lang="en-US" sz="1400" dirty="0">
                <a:solidFill>
                  <a:schemeClr val="tx2"/>
                </a:solidFill>
              </a:rPr>
              <a:t>. </a:t>
            </a:r>
            <a:r>
              <a:rPr lang="en-US" sz="1400" dirty="0" smtClean="0">
                <a:solidFill>
                  <a:schemeClr val="tx2"/>
                </a:solidFill>
              </a:rPr>
              <a:t>Las </a:t>
            </a:r>
            <a:r>
              <a:rPr lang="en-US" sz="1400" dirty="0" err="1" smtClean="0">
                <a:solidFill>
                  <a:schemeClr val="tx2"/>
                </a:solidFill>
              </a:rPr>
              <a:t>tendencias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 err="1" smtClean="0">
                <a:solidFill>
                  <a:schemeClr val="tx2"/>
                </a:solidFill>
              </a:rPr>
              <a:t>mundiales</a:t>
            </a:r>
            <a:r>
              <a:rPr lang="en-US" sz="1400" dirty="0" smtClean="0">
                <a:solidFill>
                  <a:schemeClr val="tx2"/>
                </a:solidFill>
              </a:rPr>
              <a:t> y el futuro de </a:t>
            </a:r>
            <a:r>
              <a:rPr lang="en-US" sz="1400" dirty="0" err="1" smtClean="0">
                <a:solidFill>
                  <a:schemeClr val="tx2"/>
                </a:solidFill>
              </a:rPr>
              <a:t>América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L</a:t>
            </a:r>
            <a:r>
              <a:rPr lang="en-US" sz="1400" dirty="0" smtClean="0">
                <a:solidFill>
                  <a:schemeClr val="tx2"/>
                </a:solidFill>
              </a:rPr>
              <a:t>atina. </a:t>
            </a:r>
            <a:r>
              <a:rPr lang="es-PE" sz="1400" dirty="0">
                <a:solidFill>
                  <a:schemeClr val="tx2"/>
                </a:solidFill>
              </a:rPr>
              <a:t>Diciembre, 2013. </a:t>
            </a:r>
            <a:r>
              <a:rPr lang="es-PE" sz="1400" dirty="0" smtClean="0">
                <a:solidFill>
                  <a:schemeClr val="tx2"/>
                </a:solidFill>
              </a:rPr>
              <a:t>Diálogo Interamericano. CEPAL.</a:t>
            </a:r>
            <a:endParaRPr lang="es-PE" sz="1400" dirty="0">
              <a:solidFill>
                <a:schemeClr val="tx2"/>
              </a:solidFill>
            </a:endParaRPr>
          </a:p>
        </p:txBody>
      </p:sp>
      <p:graphicFrame>
        <p:nvGraphicFramePr>
          <p:cNvPr id="22" name="21 Diagrama"/>
          <p:cNvGraphicFramePr/>
          <p:nvPr>
            <p:extLst>
              <p:ext uri="{D42A27DB-BD31-4B8C-83A1-F6EECF244321}">
                <p14:modId xmlns:p14="http://schemas.microsoft.com/office/powerpoint/2010/main" val="4100164760"/>
              </p:ext>
            </p:extLst>
          </p:nvPr>
        </p:nvGraphicFramePr>
        <p:xfrm>
          <a:off x="1032061" y="1484784"/>
          <a:ext cx="700844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300331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9"/>
          <p:cNvSpPr txBox="1"/>
          <p:nvPr/>
        </p:nvSpPr>
        <p:spPr>
          <a:xfrm>
            <a:off x="1115616" y="348879"/>
            <a:ext cx="4981072" cy="27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PE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PE" dirty="0" smtClean="0"/>
              <a:t>Ejemplo de </a:t>
            </a:r>
            <a:r>
              <a:rPr lang="es-PE" dirty="0"/>
              <a:t>T</a:t>
            </a:r>
            <a:r>
              <a:rPr lang="es-PE" dirty="0" smtClean="0"/>
              <a:t>endencia en </a:t>
            </a:r>
            <a:r>
              <a:rPr lang="es-PE" dirty="0"/>
              <a:t>T</a:t>
            </a:r>
            <a:r>
              <a:rPr lang="es-PE" dirty="0" smtClean="0"/>
              <a:t>urismo</a:t>
            </a:r>
            <a:endParaRPr dirty="0"/>
          </a:p>
        </p:txBody>
      </p:sp>
      <p:cxnSp>
        <p:nvCxnSpPr>
          <p:cNvPr id="35" name="34 Conector recto"/>
          <p:cNvCxnSpPr/>
          <p:nvPr/>
        </p:nvCxnSpPr>
        <p:spPr>
          <a:xfrm>
            <a:off x="386935" y="6381328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692696"/>
            <a:ext cx="7092186" cy="4304506"/>
          </a:xfrm>
          <a:prstGeom prst="rect">
            <a:avLst/>
          </a:prstGeom>
        </p:spPr>
      </p:pic>
      <p:cxnSp>
        <p:nvCxnSpPr>
          <p:cNvPr id="11" name="10 Conector recto"/>
          <p:cNvCxnSpPr/>
          <p:nvPr/>
        </p:nvCxnSpPr>
        <p:spPr>
          <a:xfrm>
            <a:off x="1042407" y="638557"/>
            <a:ext cx="756007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798064" y="4997202"/>
            <a:ext cx="7612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s-PE" sz="1400" dirty="0">
                <a:solidFill>
                  <a:schemeClr val="accent1">
                    <a:lumMod val="50000"/>
                  </a:schemeClr>
                </a:solidFill>
              </a:rPr>
              <a:t>número de llegadas de </a:t>
            </a:r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turistas internacionales </a:t>
            </a:r>
            <a:r>
              <a:rPr lang="es-PE" sz="1400" dirty="0">
                <a:solidFill>
                  <a:schemeClr val="accent1">
                    <a:lumMod val="50000"/>
                  </a:schemeClr>
                </a:solidFill>
              </a:rPr>
              <a:t>en todo el mundo crecerá un promedio del 3,3% al año </a:t>
            </a:r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durante el </a:t>
            </a:r>
            <a:r>
              <a:rPr lang="es-PE" sz="1400" dirty="0">
                <a:solidFill>
                  <a:schemeClr val="accent1">
                    <a:lumMod val="50000"/>
                  </a:schemeClr>
                </a:solidFill>
              </a:rPr>
              <a:t>periodo comprendido entre 2010 y 2030. Con el tiempo, la tasa </a:t>
            </a:r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de crecimiento </a:t>
            </a:r>
            <a:r>
              <a:rPr lang="es-PE" sz="1400" dirty="0">
                <a:solidFill>
                  <a:schemeClr val="accent1">
                    <a:lumMod val="50000"/>
                  </a:schemeClr>
                </a:solidFill>
              </a:rPr>
              <a:t>irá disminuyendo paulatinamente del 3,8% en 2012 al 2,9% </a:t>
            </a:r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en 2030</a:t>
            </a:r>
            <a:r>
              <a:rPr lang="es-PE" sz="1400" dirty="0">
                <a:solidFill>
                  <a:schemeClr val="accent1">
                    <a:lumMod val="50000"/>
                  </a:schemeClr>
                </a:solidFill>
              </a:rPr>
              <a:t>, partiendo de la base de unas cifras cada vez </a:t>
            </a:r>
            <a:r>
              <a:rPr lang="es-PE" sz="1400" dirty="0" smtClean="0">
                <a:solidFill>
                  <a:schemeClr val="accent1">
                    <a:lumMod val="50000"/>
                  </a:schemeClr>
                </a:solidFill>
              </a:rPr>
              <a:t>mayores.</a:t>
            </a:r>
            <a:endParaRPr lang="es-PE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98064" y="5927222"/>
            <a:ext cx="75414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>
                <a:solidFill>
                  <a:schemeClr val="tx2"/>
                </a:solidFill>
              </a:rPr>
              <a:t>Fuente: </a:t>
            </a:r>
            <a:r>
              <a:rPr lang="es-PE" sz="1400" dirty="0" smtClean="0">
                <a:solidFill>
                  <a:schemeClr val="tx2"/>
                </a:solidFill>
              </a:rPr>
              <a:t>Organización Mundial del Turismo</a:t>
            </a:r>
            <a:r>
              <a:rPr lang="en-US" sz="1400" dirty="0" smtClean="0">
                <a:solidFill>
                  <a:schemeClr val="tx2"/>
                </a:solidFill>
              </a:rPr>
              <a:t>. Panorama OMT del </a:t>
            </a:r>
            <a:r>
              <a:rPr lang="en-US" sz="1400" dirty="0" err="1" smtClean="0">
                <a:solidFill>
                  <a:schemeClr val="tx2"/>
                </a:solidFill>
              </a:rPr>
              <a:t>turismo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 err="1" smtClean="0">
                <a:solidFill>
                  <a:schemeClr val="tx2"/>
                </a:solidFill>
              </a:rPr>
              <a:t>internacional</a:t>
            </a:r>
            <a:r>
              <a:rPr lang="en-US" sz="1400" dirty="0" smtClean="0">
                <a:solidFill>
                  <a:schemeClr val="tx2"/>
                </a:solidFill>
              </a:rPr>
              <a:t>. </a:t>
            </a:r>
            <a:r>
              <a:rPr lang="es-PE" sz="1400" dirty="0" smtClean="0">
                <a:solidFill>
                  <a:schemeClr val="tx2"/>
                </a:solidFill>
              </a:rPr>
              <a:t>Edición </a:t>
            </a:r>
            <a:r>
              <a:rPr lang="es-PE" sz="1400" dirty="0">
                <a:solidFill>
                  <a:schemeClr val="tx2"/>
                </a:solidFill>
              </a:rPr>
              <a:t>2013. </a:t>
            </a:r>
          </a:p>
        </p:txBody>
      </p:sp>
    </p:spTree>
    <p:extLst>
      <p:ext uri="{BB962C8B-B14F-4D97-AF65-F5344CB8AC3E}">
        <p14:creationId xmlns:p14="http://schemas.microsoft.com/office/powerpoint/2010/main" val="8098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38" y="981075"/>
            <a:ext cx="737235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706801E3-786F-48D0-84E7-0EEC5064D2B6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484438" y="2708275"/>
            <a:ext cx="1511300" cy="144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88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512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3492500" y="3016676"/>
            <a:ext cx="53276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4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ヒラギノ角ゴ Pro W3"/>
                <a:cs typeface="ヒラギノ角ゴ Pro W3"/>
              </a:rPr>
              <a:t>Presentación y Validación de Tendencias </a:t>
            </a:r>
            <a:endParaRPr lang="es-ES" sz="2400" b="1" kern="0" dirty="0">
              <a:solidFill>
                <a:schemeClr val="accent1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2621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703</Words>
  <Application>Microsoft Office PowerPoint</Application>
  <PresentationFormat>Presentación en pantalla (4:3)</PresentationFormat>
  <Paragraphs>146</Paragraphs>
  <Slides>20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Arial (Títulos)</vt:lpstr>
      <vt:lpstr>Calibri</vt:lpstr>
      <vt:lpstr>Times New Roman</vt:lpstr>
      <vt:lpstr>ヒラギノ角ゴ Pro W3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Enrique Arias Arostegui</dc:creator>
  <cp:lastModifiedBy>User</cp:lastModifiedBy>
  <cp:revision>110</cp:revision>
  <cp:lastPrinted>2014-08-01T22:55:25Z</cp:lastPrinted>
  <dcterms:created xsi:type="dcterms:W3CDTF">2014-02-27T19:19:42Z</dcterms:created>
  <dcterms:modified xsi:type="dcterms:W3CDTF">2014-08-04T14:35:42Z</dcterms:modified>
</cp:coreProperties>
</file>