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97" r:id="rId3"/>
    <p:sldId id="298" r:id="rId4"/>
    <p:sldId id="299" r:id="rId5"/>
    <p:sldId id="258" r:id="rId6"/>
    <p:sldId id="261" r:id="rId7"/>
    <p:sldId id="313" r:id="rId8"/>
    <p:sldId id="310" r:id="rId9"/>
    <p:sldId id="302" r:id="rId10"/>
    <p:sldId id="290" r:id="rId11"/>
    <p:sldId id="316" r:id="rId12"/>
    <p:sldId id="311" r:id="rId13"/>
    <p:sldId id="265" r:id="rId14"/>
    <p:sldId id="308" r:id="rId15"/>
    <p:sldId id="317" r:id="rId16"/>
    <p:sldId id="318" r:id="rId17"/>
    <p:sldId id="320" r:id="rId18"/>
    <p:sldId id="266" r:id="rId19"/>
    <p:sldId id="321" r:id="rId20"/>
    <p:sldId id="271" r:id="rId21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07" autoAdjust="0"/>
    <p:restoredTop sz="94660"/>
  </p:normalViewPr>
  <p:slideViewPr>
    <p:cSldViewPr>
      <p:cViewPr varScale="1">
        <p:scale>
          <a:sx n="47" d="100"/>
          <a:sy n="47" d="100"/>
        </p:scale>
        <p:origin x="7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864585-745A-4354-8AC2-63CEF8962844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8A973924-F721-433D-8090-EE74378381F3}">
      <dgm:prSet phldrT="[Texto]" custT="1"/>
      <dgm:spPr/>
      <dgm:t>
        <a:bodyPr/>
        <a:lstStyle/>
        <a:p>
          <a:r>
            <a:rPr lang="es-PE" sz="1600" b="1" dirty="0" smtClean="0"/>
            <a:t>Empoderamiento de los ciudadanos</a:t>
          </a:r>
          <a:endParaRPr lang="es-PE" sz="1600" b="1" dirty="0"/>
        </a:p>
      </dgm:t>
    </dgm:pt>
    <dgm:pt modelId="{B0AF36B3-179E-4E53-9856-5AD413E3067A}" type="parTrans" cxnId="{C681AFA6-DDE3-4F63-A8B7-B9A7699A4F59}">
      <dgm:prSet/>
      <dgm:spPr/>
      <dgm:t>
        <a:bodyPr/>
        <a:lstStyle/>
        <a:p>
          <a:endParaRPr lang="es-PE"/>
        </a:p>
      </dgm:t>
    </dgm:pt>
    <dgm:pt modelId="{661F8AF2-9113-4339-826B-E412B59B7CC5}" type="sibTrans" cxnId="{C681AFA6-DDE3-4F63-A8B7-B9A7699A4F59}">
      <dgm:prSet/>
      <dgm:spPr/>
      <dgm:t>
        <a:bodyPr/>
        <a:lstStyle/>
        <a:p>
          <a:endParaRPr lang="es-PE"/>
        </a:p>
      </dgm:t>
    </dgm:pt>
    <dgm:pt modelId="{A7E05D30-3960-4D66-8D70-6FA94CB6512D}">
      <dgm:prSet phldrT="[Texto]" custT="1"/>
      <dgm:spPr/>
      <dgm:t>
        <a:bodyPr/>
        <a:lstStyle/>
        <a:p>
          <a:r>
            <a:rPr lang="es-PE" sz="1600" b="1" dirty="0" smtClean="0"/>
            <a:t>Escasez de recursos naturales</a:t>
          </a:r>
          <a:endParaRPr lang="es-PE" sz="1600" b="1" dirty="0"/>
        </a:p>
      </dgm:t>
    </dgm:pt>
    <dgm:pt modelId="{F2F48283-D83E-48DD-A18F-3BA2CCAC3D0D}" type="parTrans" cxnId="{74E10CEC-C031-4E4E-B2E8-37B121505ED2}">
      <dgm:prSet/>
      <dgm:spPr/>
      <dgm:t>
        <a:bodyPr/>
        <a:lstStyle/>
        <a:p>
          <a:endParaRPr lang="es-PE"/>
        </a:p>
      </dgm:t>
    </dgm:pt>
    <dgm:pt modelId="{20156415-A502-48AB-9EE6-F42AB9E0AF24}" type="sibTrans" cxnId="{74E10CEC-C031-4E4E-B2E8-37B121505ED2}">
      <dgm:prSet/>
      <dgm:spPr/>
      <dgm:t>
        <a:bodyPr/>
        <a:lstStyle/>
        <a:p>
          <a:endParaRPr lang="es-PE"/>
        </a:p>
      </dgm:t>
    </dgm:pt>
    <dgm:pt modelId="{CE6B07C7-A814-459A-B889-C07F600E8036}">
      <dgm:prSet phldrT="[Texto]" custT="1"/>
      <dgm:spPr/>
      <dgm:t>
        <a:bodyPr/>
        <a:lstStyle/>
        <a:p>
          <a:r>
            <a:rPr lang="es-PE" sz="1600" b="1" dirty="0" smtClean="0"/>
            <a:t>Cambio demográfico y de los centros de poder</a:t>
          </a:r>
          <a:endParaRPr lang="es-PE" sz="1600" b="1" dirty="0"/>
        </a:p>
      </dgm:t>
    </dgm:pt>
    <dgm:pt modelId="{EF0FA59D-5EBA-4712-A884-DC7BB4BB9737}" type="parTrans" cxnId="{3784F206-8EAF-4D33-AEBF-5B9A25CFE829}">
      <dgm:prSet/>
      <dgm:spPr/>
      <dgm:t>
        <a:bodyPr/>
        <a:lstStyle/>
        <a:p>
          <a:endParaRPr lang="es-PE"/>
        </a:p>
      </dgm:t>
    </dgm:pt>
    <dgm:pt modelId="{603B9BC6-9152-4B63-ADC2-B41D87C08B7D}" type="sibTrans" cxnId="{3784F206-8EAF-4D33-AEBF-5B9A25CFE829}">
      <dgm:prSet/>
      <dgm:spPr/>
      <dgm:t>
        <a:bodyPr/>
        <a:lstStyle/>
        <a:p>
          <a:endParaRPr lang="es-PE"/>
        </a:p>
      </dgm:t>
    </dgm:pt>
    <dgm:pt modelId="{87D68631-729B-4A13-A31A-048316B078C7}">
      <dgm:prSet phldrT="[Texto]" custT="1"/>
      <dgm:spPr/>
      <dgm:t>
        <a:bodyPr/>
        <a:lstStyle/>
        <a:p>
          <a:r>
            <a:rPr lang="es-PE" sz="1600" b="1" dirty="0" smtClean="0"/>
            <a:t>Crecimiento de las ciudades y urbanización</a:t>
          </a:r>
          <a:endParaRPr lang="es-PE" sz="1600" b="1" dirty="0"/>
        </a:p>
      </dgm:t>
    </dgm:pt>
    <dgm:pt modelId="{C6213C3E-EBAD-4023-99D6-CEBBEC644683}" type="parTrans" cxnId="{16574E81-2DFD-4C34-86FB-723A8A4CE442}">
      <dgm:prSet/>
      <dgm:spPr/>
      <dgm:t>
        <a:bodyPr/>
        <a:lstStyle/>
        <a:p>
          <a:endParaRPr lang="es-PE"/>
        </a:p>
      </dgm:t>
    </dgm:pt>
    <dgm:pt modelId="{41355A18-8AA2-4F94-9BAB-118E4E83E535}" type="sibTrans" cxnId="{16574E81-2DFD-4C34-86FB-723A8A4CE442}">
      <dgm:prSet/>
      <dgm:spPr/>
      <dgm:t>
        <a:bodyPr/>
        <a:lstStyle/>
        <a:p>
          <a:endParaRPr lang="es-PE"/>
        </a:p>
      </dgm:t>
    </dgm:pt>
    <dgm:pt modelId="{F78843EC-8C8A-4259-985E-FBEBBA331DF3}">
      <dgm:prSet phldrT="[Texto]" custT="1"/>
      <dgm:spPr/>
      <dgm:t>
        <a:bodyPr/>
        <a:lstStyle/>
        <a:p>
          <a:r>
            <a:rPr lang="es-PE" sz="1600" b="1" dirty="0" smtClean="0"/>
            <a:t>Cambio climático</a:t>
          </a:r>
          <a:endParaRPr lang="es-PE" sz="1600" b="1" dirty="0"/>
        </a:p>
      </dgm:t>
    </dgm:pt>
    <dgm:pt modelId="{289DA27C-4B53-418F-9D87-D7889566809F}" type="parTrans" cxnId="{154E690C-E30D-4C3B-8F13-091426B28F87}">
      <dgm:prSet/>
      <dgm:spPr/>
      <dgm:t>
        <a:bodyPr/>
        <a:lstStyle/>
        <a:p>
          <a:endParaRPr lang="es-PE"/>
        </a:p>
      </dgm:t>
    </dgm:pt>
    <dgm:pt modelId="{7E605656-D014-4D84-B049-0E2E8A4D61A4}" type="sibTrans" cxnId="{154E690C-E30D-4C3B-8F13-091426B28F87}">
      <dgm:prSet/>
      <dgm:spPr/>
      <dgm:t>
        <a:bodyPr/>
        <a:lstStyle/>
        <a:p>
          <a:endParaRPr lang="es-PE"/>
        </a:p>
      </dgm:t>
    </dgm:pt>
    <dgm:pt modelId="{15DDBD45-1663-4C9B-968E-0AE25AF99D17}">
      <dgm:prSet phldrT="[Texto]" custT="1"/>
      <dgm:spPr/>
      <dgm:t>
        <a:bodyPr/>
        <a:lstStyle/>
        <a:p>
          <a:r>
            <a:rPr lang="es-PE" sz="1600" b="1" dirty="0" smtClean="0"/>
            <a:t>Gobernabilidad democrática</a:t>
          </a:r>
          <a:endParaRPr lang="es-PE" sz="1600" b="1" dirty="0"/>
        </a:p>
      </dgm:t>
    </dgm:pt>
    <dgm:pt modelId="{01C9A7E8-8EC0-40F5-B717-346F6B4C3858}" type="parTrans" cxnId="{60A3E2A1-BA4B-4661-9C23-F6431C381BBE}">
      <dgm:prSet/>
      <dgm:spPr/>
      <dgm:t>
        <a:bodyPr/>
        <a:lstStyle/>
        <a:p>
          <a:endParaRPr lang="es-PE"/>
        </a:p>
      </dgm:t>
    </dgm:pt>
    <dgm:pt modelId="{C88B6ECF-EBE2-4697-804A-9274F8441D76}" type="sibTrans" cxnId="{60A3E2A1-BA4B-4661-9C23-F6431C381BBE}">
      <dgm:prSet/>
      <dgm:spPr/>
      <dgm:t>
        <a:bodyPr/>
        <a:lstStyle/>
        <a:p>
          <a:endParaRPr lang="es-PE"/>
        </a:p>
      </dgm:t>
    </dgm:pt>
    <dgm:pt modelId="{8FDC86E5-8041-401F-8666-1BED35391533}" type="pres">
      <dgm:prSet presAssocID="{25864585-745A-4354-8AC2-63CEF896284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B107FE9B-451E-401E-8F64-07D9CD287875}" type="pres">
      <dgm:prSet presAssocID="{8A973924-F721-433D-8090-EE74378381F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866E65B-8810-4D3E-8CC9-60D057CCC381}" type="pres">
      <dgm:prSet presAssocID="{661F8AF2-9113-4339-826B-E412B59B7CC5}" presName="sibTrans" presStyleCnt="0"/>
      <dgm:spPr/>
    </dgm:pt>
    <dgm:pt modelId="{6B978622-1D5F-41E2-AE32-47EDEB5DD787}" type="pres">
      <dgm:prSet presAssocID="{A7E05D30-3960-4D66-8D70-6FA94CB6512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38B1C4E-B952-45EB-98D3-2477432955A6}" type="pres">
      <dgm:prSet presAssocID="{20156415-A502-48AB-9EE6-F42AB9E0AF24}" presName="sibTrans" presStyleCnt="0"/>
      <dgm:spPr/>
    </dgm:pt>
    <dgm:pt modelId="{B858FE8B-B57A-4F45-A9DD-3FFB5E4EC3C7}" type="pres">
      <dgm:prSet presAssocID="{CE6B07C7-A814-459A-B889-C07F600E803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018A393-79C7-40B3-BD78-3C1B89B6A304}" type="pres">
      <dgm:prSet presAssocID="{603B9BC6-9152-4B63-ADC2-B41D87C08B7D}" presName="sibTrans" presStyleCnt="0"/>
      <dgm:spPr/>
    </dgm:pt>
    <dgm:pt modelId="{F66950EA-DD1E-4E9D-93BF-F23449568090}" type="pres">
      <dgm:prSet presAssocID="{87D68631-729B-4A13-A31A-048316B078C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26E1A69-E912-4849-AB7C-954E17D7ECCD}" type="pres">
      <dgm:prSet presAssocID="{41355A18-8AA2-4F94-9BAB-118E4E83E535}" presName="sibTrans" presStyleCnt="0"/>
      <dgm:spPr/>
    </dgm:pt>
    <dgm:pt modelId="{9D401F52-0FD2-456B-8574-44100BC18367}" type="pres">
      <dgm:prSet presAssocID="{F78843EC-8C8A-4259-985E-FBEBBA331DF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47AA034-E29F-4AFE-A1EA-0AA3B9DF46FD}" type="pres">
      <dgm:prSet presAssocID="{7E605656-D014-4D84-B049-0E2E8A4D61A4}" presName="sibTrans" presStyleCnt="0"/>
      <dgm:spPr/>
    </dgm:pt>
    <dgm:pt modelId="{EC34AC52-0C3A-429F-A062-31C59A4E5723}" type="pres">
      <dgm:prSet presAssocID="{15DDBD45-1663-4C9B-968E-0AE25AF99D1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154E690C-E30D-4C3B-8F13-091426B28F87}" srcId="{25864585-745A-4354-8AC2-63CEF8962844}" destId="{F78843EC-8C8A-4259-985E-FBEBBA331DF3}" srcOrd="4" destOrd="0" parTransId="{289DA27C-4B53-418F-9D87-D7889566809F}" sibTransId="{7E605656-D014-4D84-B049-0E2E8A4D61A4}"/>
    <dgm:cxn modelId="{74E10CEC-C031-4E4E-B2E8-37B121505ED2}" srcId="{25864585-745A-4354-8AC2-63CEF8962844}" destId="{A7E05D30-3960-4D66-8D70-6FA94CB6512D}" srcOrd="1" destOrd="0" parTransId="{F2F48283-D83E-48DD-A18F-3BA2CCAC3D0D}" sibTransId="{20156415-A502-48AB-9EE6-F42AB9E0AF24}"/>
    <dgm:cxn modelId="{C1497D69-534A-45E4-A6E9-F7D35526D77B}" type="presOf" srcId="{A7E05D30-3960-4D66-8D70-6FA94CB6512D}" destId="{6B978622-1D5F-41E2-AE32-47EDEB5DD787}" srcOrd="0" destOrd="0" presId="urn:microsoft.com/office/officeart/2005/8/layout/default"/>
    <dgm:cxn modelId="{16574E81-2DFD-4C34-86FB-723A8A4CE442}" srcId="{25864585-745A-4354-8AC2-63CEF8962844}" destId="{87D68631-729B-4A13-A31A-048316B078C7}" srcOrd="3" destOrd="0" parTransId="{C6213C3E-EBAD-4023-99D6-CEBBEC644683}" sibTransId="{41355A18-8AA2-4F94-9BAB-118E4E83E535}"/>
    <dgm:cxn modelId="{3784F206-8EAF-4D33-AEBF-5B9A25CFE829}" srcId="{25864585-745A-4354-8AC2-63CEF8962844}" destId="{CE6B07C7-A814-459A-B889-C07F600E8036}" srcOrd="2" destOrd="0" parTransId="{EF0FA59D-5EBA-4712-A884-DC7BB4BB9737}" sibTransId="{603B9BC6-9152-4B63-ADC2-B41D87C08B7D}"/>
    <dgm:cxn modelId="{60A3E2A1-BA4B-4661-9C23-F6431C381BBE}" srcId="{25864585-745A-4354-8AC2-63CEF8962844}" destId="{15DDBD45-1663-4C9B-968E-0AE25AF99D17}" srcOrd="5" destOrd="0" parTransId="{01C9A7E8-8EC0-40F5-B717-346F6B4C3858}" sibTransId="{C88B6ECF-EBE2-4697-804A-9274F8441D76}"/>
    <dgm:cxn modelId="{C681AFA6-DDE3-4F63-A8B7-B9A7699A4F59}" srcId="{25864585-745A-4354-8AC2-63CEF8962844}" destId="{8A973924-F721-433D-8090-EE74378381F3}" srcOrd="0" destOrd="0" parTransId="{B0AF36B3-179E-4E53-9856-5AD413E3067A}" sibTransId="{661F8AF2-9113-4339-826B-E412B59B7CC5}"/>
    <dgm:cxn modelId="{C39AB4B6-548E-489F-AE40-C00EE98A212A}" type="presOf" srcId="{25864585-745A-4354-8AC2-63CEF8962844}" destId="{8FDC86E5-8041-401F-8666-1BED35391533}" srcOrd="0" destOrd="0" presId="urn:microsoft.com/office/officeart/2005/8/layout/default"/>
    <dgm:cxn modelId="{F22FC9E2-6208-49E7-A599-C495F1CEB0F4}" type="presOf" srcId="{8A973924-F721-433D-8090-EE74378381F3}" destId="{B107FE9B-451E-401E-8F64-07D9CD287875}" srcOrd="0" destOrd="0" presId="urn:microsoft.com/office/officeart/2005/8/layout/default"/>
    <dgm:cxn modelId="{E3010A8D-B1CE-491E-B1B5-281B9824BE87}" type="presOf" srcId="{CE6B07C7-A814-459A-B889-C07F600E8036}" destId="{B858FE8B-B57A-4F45-A9DD-3FFB5E4EC3C7}" srcOrd="0" destOrd="0" presId="urn:microsoft.com/office/officeart/2005/8/layout/default"/>
    <dgm:cxn modelId="{3FB563D1-9349-4E83-8AA0-217BCC37C1CD}" type="presOf" srcId="{F78843EC-8C8A-4259-985E-FBEBBA331DF3}" destId="{9D401F52-0FD2-456B-8574-44100BC18367}" srcOrd="0" destOrd="0" presId="urn:microsoft.com/office/officeart/2005/8/layout/default"/>
    <dgm:cxn modelId="{D7C8FB99-605B-47FA-ACC7-1FEB596855AE}" type="presOf" srcId="{15DDBD45-1663-4C9B-968E-0AE25AF99D17}" destId="{EC34AC52-0C3A-429F-A062-31C59A4E5723}" srcOrd="0" destOrd="0" presId="urn:microsoft.com/office/officeart/2005/8/layout/default"/>
    <dgm:cxn modelId="{F7366499-9FB8-40E1-8420-5C109DEC6DB6}" type="presOf" srcId="{87D68631-729B-4A13-A31A-048316B078C7}" destId="{F66950EA-DD1E-4E9D-93BF-F23449568090}" srcOrd="0" destOrd="0" presId="urn:microsoft.com/office/officeart/2005/8/layout/default"/>
    <dgm:cxn modelId="{C70EF376-591E-4101-90D2-EF35DEEB188D}" type="presParOf" srcId="{8FDC86E5-8041-401F-8666-1BED35391533}" destId="{B107FE9B-451E-401E-8F64-07D9CD287875}" srcOrd="0" destOrd="0" presId="urn:microsoft.com/office/officeart/2005/8/layout/default"/>
    <dgm:cxn modelId="{34348158-3709-446D-B333-2166C2FD9253}" type="presParOf" srcId="{8FDC86E5-8041-401F-8666-1BED35391533}" destId="{8866E65B-8810-4D3E-8CC9-60D057CCC381}" srcOrd="1" destOrd="0" presId="urn:microsoft.com/office/officeart/2005/8/layout/default"/>
    <dgm:cxn modelId="{34AE45CB-A49B-4587-B42D-4E006284368E}" type="presParOf" srcId="{8FDC86E5-8041-401F-8666-1BED35391533}" destId="{6B978622-1D5F-41E2-AE32-47EDEB5DD787}" srcOrd="2" destOrd="0" presId="urn:microsoft.com/office/officeart/2005/8/layout/default"/>
    <dgm:cxn modelId="{91D76DEF-A18C-43C1-A9A4-81ECEC34C1BA}" type="presParOf" srcId="{8FDC86E5-8041-401F-8666-1BED35391533}" destId="{238B1C4E-B952-45EB-98D3-2477432955A6}" srcOrd="3" destOrd="0" presId="urn:microsoft.com/office/officeart/2005/8/layout/default"/>
    <dgm:cxn modelId="{D34C17A4-1F7F-4BE0-98B1-6D3913DCEB3A}" type="presParOf" srcId="{8FDC86E5-8041-401F-8666-1BED35391533}" destId="{B858FE8B-B57A-4F45-A9DD-3FFB5E4EC3C7}" srcOrd="4" destOrd="0" presId="urn:microsoft.com/office/officeart/2005/8/layout/default"/>
    <dgm:cxn modelId="{2D341D7C-D5D6-4163-9FBA-E6B27E6258D8}" type="presParOf" srcId="{8FDC86E5-8041-401F-8666-1BED35391533}" destId="{0018A393-79C7-40B3-BD78-3C1B89B6A304}" srcOrd="5" destOrd="0" presId="urn:microsoft.com/office/officeart/2005/8/layout/default"/>
    <dgm:cxn modelId="{FA01E2D5-4F5B-4914-B4CC-74EBE644B7D6}" type="presParOf" srcId="{8FDC86E5-8041-401F-8666-1BED35391533}" destId="{F66950EA-DD1E-4E9D-93BF-F23449568090}" srcOrd="6" destOrd="0" presId="urn:microsoft.com/office/officeart/2005/8/layout/default"/>
    <dgm:cxn modelId="{2B6F326C-4E04-44B3-A4B5-FF627993E3A5}" type="presParOf" srcId="{8FDC86E5-8041-401F-8666-1BED35391533}" destId="{F26E1A69-E912-4849-AB7C-954E17D7ECCD}" srcOrd="7" destOrd="0" presId="urn:microsoft.com/office/officeart/2005/8/layout/default"/>
    <dgm:cxn modelId="{0C1BA2CB-BC23-4081-BA24-251D2FAEC97E}" type="presParOf" srcId="{8FDC86E5-8041-401F-8666-1BED35391533}" destId="{9D401F52-0FD2-456B-8574-44100BC18367}" srcOrd="8" destOrd="0" presId="urn:microsoft.com/office/officeart/2005/8/layout/default"/>
    <dgm:cxn modelId="{551C93C3-AFBA-4B99-9681-154DEF1954EA}" type="presParOf" srcId="{8FDC86E5-8041-401F-8666-1BED35391533}" destId="{A47AA034-E29F-4AFE-A1EA-0AA3B9DF46FD}" srcOrd="9" destOrd="0" presId="urn:microsoft.com/office/officeart/2005/8/layout/default"/>
    <dgm:cxn modelId="{F18D5064-4947-408E-8FB1-33D70DCFA278}" type="presParOf" srcId="{8FDC86E5-8041-401F-8666-1BED35391533}" destId="{EC34AC52-0C3A-429F-A062-31C59A4E572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C09FF-92FA-43FD-B352-FA25C48CBE29}" type="datetimeFigureOut">
              <a:rPr lang="es-PE" smtClean="0"/>
              <a:t>04/08/2014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C88DC-BB64-4885-B0D0-5A144A2DADE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31789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53AA34-A3FB-4556-8B70-58C2EEB40E4A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2095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4BC2-7C89-42A4-A201-0AD8CE1F13C7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6934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53AA34-A3FB-4556-8B70-58C2EEB40E4A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9086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53AA34-A3FB-4556-8B70-58C2EEB40E4A}" type="slidenum">
              <a:rPr lang="es-ES" smtClean="0"/>
              <a:pPr>
                <a:defRPr/>
              </a:pPr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8067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53AA34-A3FB-4556-8B70-58C2EEB40E4A}" type="slidenum">
              <a:rPr lang="es-ES" smtClean="0"/>
              <a:pPr>
                <a:defRPr/>
              </a:pPr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0829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4BC2-7C89-42A4-A201-0AD8CE1F13C7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6934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53AA34-A3FB-4556-8B70-58C2EEB40E4A}" type="slidenum">
              <a:rPr lang="es-ES" smtClean="0"/>
              <a:pPr>
                <a:defRPr/>
              </a:pPr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4404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4BC2-7C89-42A4-A201-0AD8CE1F13C7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6934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4BC2-7C89-42A4-A201-0AD8CE1F13C7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6934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53AA34-A3FB-4556-8B70-58C2EEB40E4A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7364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4BC2-7C89-42A4-A201-0AD8CE1F13C7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6934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E849BE-9479-4DD7-9554-BF8F858E67B3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3110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53AA34-A3FB-4556-8B70-58C2EEB40E4A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2500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53AA34-A3FB-4556-8B70-58C2EEB40E4A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6109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E849BE-9479-4DD7-9554-BF8F858E67B3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236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7853-751C-47BF-844B-9D5ED4B00108}" type="datetimeFigureOut">
              <a:rPr lang="es-PE" smtClean="0"/>
              <a:t>04/08/2014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F23-63B1-4002-8892-F49D5C436F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3993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7853-751C-47BF-844B-9D5ED4B00108}" type="datetimeFigureOut">
              <a:rPr lang="es-PE" smtClean="0"/>
              <a:t>04/08/2014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F23-63B1-4002-8892-F49D5C436F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70912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7853-751C-47BF-844B-9D5ED4B00108}" type="datetimeFigureOut">
              <a:rPr lang="es-PE" smtClean="0"/>
              <a:t>04/08/2014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F23-63B1-4002-8892-F49D5C436F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726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7853-751C-47BF-844B-9D5ED4B00108}" type="datetimeFigureOut">
              <a:rPr lang="es-PE" smtClean="0"/>
              <a:t>04/08/2014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F23-63B1-4002-8892-F49D5C436F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850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7853-751C-47BF-844B-9D5ED4B00108}" type="datetimeFigureOut">
              <a:rPr lang="es-PE" smtClean="0"/>
              <a:t>04/08/2014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F23-63B1-4002-8892-F49D5C436F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2234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7853-751C-47BF-844B-9D5ED4B00108}" type="datetimeFigureOut">
              <a:rPr lang="es-PE" smtClean="0"/>
              <a:t>04/08/2014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F23-63B1-4002-8892-F49D5C436F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877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7853-751C-47BF-844B-9D5ED4B00108}" type="datetimeFigureOut">
              <a:rPr lang="es-PE" smtClean="0"/>
              <a:t>04/08/2014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F23-63B1-4002-8892-F49D5C436F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9920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7853-751C-47BF-844B-9D5ED4B00108}" type="datetimeFigureOut">
              <a:rPr lang="es-PE" smtClean="0"/>
              <a:t>04/08/2014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F23-63B1-4002-8892-F49D5C436F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3114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7853-751C-47BF-844B-9D5ED4B00108}" type="datetimeFigureOut">
              <a:rPr lang="es-PE" smtClean="0"/>
              <a:t>04/08/2014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F23-63B1-4002-8892-F49D5C436F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7485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7853-751C-47BF-844B-9D5ED4B00108}" type="datetimeFigureOut">
              <a:rPr lang="es-PE" smtClean="0"/>
              <a:t>04/08/2014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F23-63B1-4002-8892-F49D5C436F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619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7853-751C-47BF-844B-9D5ED4B00108}" type="datetimeFigureOut">
              <a:rPr lang="es-PE" smtClean="0"/>
              <a:t>04/08/2014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F23-63B1-4002-8892-F49D5C436F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4771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E7853-751C-47BF-844B-9D5ED4B00108}" type="datetimeFigureOut">
              <a:rPr lang="es-PE" smtClean="0"/>
              <a:t>04/08/2014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7FF23-63B1-4002-8892-F49D5C436F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5182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119" y="1438033"/>
            <a:ext cx="9144000" cy="3586340"/>
          </a:xfrm>
          <a:prstGeom prst="rect">
            <a:avLst/>
          </a:prstGeom>
          <a:solidFill>
            <a:schemeClr val="tx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46" y="0"/>
            <a:ext cx="217646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B9B7-5760-4EF0-8400-A71788FFDEFC}" type="slidenum">
              <a:rPr lang="es-ES" smtClean="0"/>
              <a:pPr/>
              <a:t>1</a:t>
            </a:fld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798" y="5317735"/>
            <a:ext cx="1942643" cy="919577"/>
          </a:xfrm>
          <a:prstGeom prst="rect">
            <a:avLst/>
          </a:prstGeom>
        </p:spPr>
      </p:pic>
      <p:sp>
        <p:nvSpPr>
          <p:cNvPr id="11" name="1 Título"/>
          <p:cNvSpPr>
            <a:spLocks noGrp="1"/>
          </p:cNvSpPr>
          <p:nvPr/>
        </p:nvSpPr>
        <p:spPr bwMode="auto">
          <a:xfrm>
            <a:off x="524845" y="2996952"/>
            <a:ext cx="8422171" cy="182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  <a:cs typeface="ヒラギノ角ゴ Pro W3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  <a:cs typeface="ヒラギノ角ゴ Pro W3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  <a:cs typeface="ヒラギノ角ゴ Pro W3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  <a:cs typeface="ヒラギノ角ゴ Pro W3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</a:defRPr>
            </a:lvl9pPr>
          </a:lstStyle>
          <a:p>
            <a:endParaRPr lang="es-PE" sz="3200" dirty="0" smtClean="0">
              <a:solidFill>
                <a:schemeClr val="bg1"/>
              </a:solidFill>
            </a:endParaRPr>
          </a:p>
          <a:p>
            <a:r>
              <a:rPr lang="es-PE" sz="3200" dirty="0" smtClean="0">
                <a:solidFill>
                  <a:schemeClr val="bg1"/>
                </a:solidFill>
              </a:rPr>
              <a:t>Sesión 2.X:</a:t>
            </a:r>
          </a:p>
          <a:p>
            <a:r>
              <a:rPr lang="es-PE" sz="3200" dirty="0" smtClean="0">
                <a:solidFill>
                  <a:schemeClr val="bg1"/>
                </a:solidFill>
              </a:rPr>
              <a:t>Calificación de las Tendencias y Análisis de su Impacto en el Modelo Conceptual</a:t>
            </a:r>
            <a:endParaRPr lang="es-ES" sz="3200" dirty="0" smtClean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68339" y="1311151"/>
            <a:ext cx="689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dirty="0">
                <a:solidFill>
                  <a:schemeClr val="bg1"/>
                </a:solidFill>
              </a:rPr>
              <a:t>	</a:t>
            </a:r>
            <a:r>
              <a:rPr lang="es-PE" sz="1400" dirty="0" smtClean="0">
                <a:solidFill>
                  <a:schemeClr val="bg1"/>
                </a:solidFill>
              </a:rPr>
              <a:t>Agosto</a:t>
            </a:r>
          </a:p>
          <a:p>
            <a:pPr algn="ctr"/>
            <a:r>
              <a:rPr lang="es-PE" sz="1400" dirty="0" smtClean="0">
                <a:solidFill>
                  <a:schemeClr val="bg1"/>
                </a:solidFill>
              </a:rPr>
              <a:t>2014</a:t>
            </a:r>
            <a:endParaRPr lang="es-PE" sz="1400" dirty="0">
              <a:solidFill>
                <a:schemeClr val="bg1"/>
              </a:solidFill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60454"/>
            <a:ext cx="853442" cy="90830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354558"/>
            <a:ext cx="4681384" cy="292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7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303338" y="981075"/>
            <a:ext cx="7372350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323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7900" y="6303963"/>
            <a:ext cx="2133600" cy="365125"/>
          </a:xfrm>
        </p:spPr>
        <p:txBody>
          <a:bodyPr/>
          <a:lstStyle/>
          <a:p>
            <a:pPr algn="ctr">
              <a:defRPr/>
            </a:pPr>
            <a:fld id="{706801E3-786F-48D0-84E7-0EEC5064D2B6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>
                <a:defRPr/>
              </a:pPr>
              <a:t>10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484438" y="2708275"/>
            <a:ext cx="1511300" cy="144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8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5126" name="AutoShape 2" descr="data:image/jpeg;base64,/9j/4AAQSkZJRgABAQAAAQABAAD/2wCEAAkGBhMGEBUSERQRFRAWGBcWFhUYFBcWFBcXGRgXFxgdHhsXHighFxomHhUdHy8gJSgqLjEsGB4yNzAqNSYrMCkBCQoKDgwOGg8PGTUiHyQ1LS4pLTUtKiwvLCwsLCouLCkqLCw1LCwsNiosKSwsKiwsLCksLCwpLCwsLCwpKSwpLf/AABEIAHIBuAMBIgACEQEDEQH/xAAcAAEBAAICAwAAAAAAAAAAAAAABgUHBAgBAgP/xABQEAABAwICBQYKBgYHBgcAAAABAAIDBBEFBgcSITGTExYXQVHTMlJTVFVhcZTR0hQiYoGRsSM1coKhswgYM0JzssEVNEOSw/AkY3SiwuHj/8QAGgEBAAMBAQEAAAAAAAAAAAAAAAEDBQIEBv/EAC8RAAIBAgQFAgUFAQEAAAAAAAABAgMRBBITITFRoeHwQVJhcYGRwQUisdHxMzL/2gAMAwEAAhEDEQA/AN4oiIAiIgCIiAIiIAiIgCIiAIiIAiIgCIiAIiIAiIgCIiAIiIAiIgCIiAIiIAiIgCIiAIiIAiIgCIiAIiIAiIgCIiAIiIAiIgCIiAIiIAiL5VdU2hjdI8hrGNLnOO4NaLk/gEBwMw5kgyvCZqh4a3cBve93Y0dZ/wCzYLTmYNOVVWuIpGMgj6nECSU/j9Ueyx9pUlnPNkmcKp0z7iMXEUfUxnUP2jvJ6z6gLYOOMykNaCXE2AAuSTuAA3lUubfA+gw2AhCN6iu+iKU6S8TJ1vpc1/3Lfhq2VHl3TZW0z2sqGMqWkgbGiOW52CxYNUn1Fu3tCmW6OMSczX+iT6u+1gHf8hOt/BZ3RBlR2I4iZJWODaX67muBBEu0Rgg7QQQXfuBQr3LKscPpt2Tty7HYBh1gCRY9nZ+C8oivPmzULv6QAaSPoTveB3a2BkrNPPClFQI+Tu5zdXW1/B672H5Lq9L4R9pXYHQn+qm/4sv5hVRk2zYxuFpUqeaC3+pfKUz9nsZGZE8wmXlHObblNS2qAfFN96q1qfT/AP2FL/iSf5WruTsjPwsI1KsYy4HvhmnuGpla2anfFETYyCTlNX1loYCR222+oraNPUNq2NexzXMcAWuaQWkHcQRvC6gq00f6SZcnPEb9aSjcfrR3+sy+9zL7j1lu4+o7Vwp8zUxP6fG16XHkbaz9pHGRnxMMBl5RrnX5TUtqkC3gm+9YvKemMZorIqX6KY+U1vr8sHW1WOfu1Bfwbb+tTGm3EosaZQ1ED2vie2ezh6jFsPYRfaDtCm9Ev64pvbJ/JkRydzinhabwznKP7rPn6XOyaIitMY1TiWnYYfNJF9DJ5N72X5cC+q4tvbk9m5cb+sEPMne8Du1q7Mv++1P+PN/McrHR3VYPBTPGJCMz8qS3WjmceT1GW2xgjwtb1qlSb9TflhaEIKWRv5XK7A9N4xmphg+iFvKyMj1uXB1dZwF7cmL7+1bRWu8uPwDEKqNtGyI1IOvHaKdpBYNe93tA2at9vYtiKyN/UysSoKSUIuPzC11nLS7zSq3U30blNUMOvy2pfWaHbtQ9vatirrppl/W8v7EX+QJJ2R3gaUKtTLNXVi0w3T5FUysbNTOiiJs6QS6+oO3V1Bcdtje3buW1IZm1DQ5hDmuALXA3BB2ggjeF1AWxtF2kw5ccKWqcTSOP1XHaYST/ACyd46t4678RnzPbisBFRzUlw9DfiL1Y8SAEEEEXBG0EHcpzPOd4slwa7rOmdcRRX2uPaexg6z928qxuxjwhKcssVueueM+w5JjBeOUnf4EIdYkdbibHVaO2207O20N/WCHmR94//JaqxjGJcemfPO4vkebk9Q7AB1NG4BcJVObN+l+n0ox/erv6nazKmPc56OKp1OT5QOOpra1rPc3fYX8G+7rWWUloo/U9L+y/+bIq1WrgYVWKjUkl6NhTOe88R5HhY9zOUke7VZGHapIAu517GwGzq3uCpSdVdZ9I2audlc+RpvAz9HD2agPhfvG7vYQOpRJ2R6MHh9apvwXEuv6wQ8yd7wO7Wy8tY+zM9LHUx7GvG1t7lrhsc0+wgj17D1rrnimTZcLw+nrnX1Z3OBFvBG+M/vBrj7NXtVZoRzZ/s2odRyH9FP8AWjvuEoG795ot7Wt7VwpO+57cRhKTpOdFcPxxN6IiK0xiNz/pEGRXQgwGXlQ8/wBpqauoWjxTe+t/BSX9YIeZH3gd2vj/AEgfDo/2ZvziUPo4njpsUp3TOY2IOdrOeQGD9G8bS7YNtlU5O9jaoYalKhqSjd7+r+Jft/pBNO+jdb1Tg/8ATVVlXStR5pkEQ14Z3eCyS1nHsa4Egn1Gx7FOaWMVwuqonNjdSyVZLeSMWo57frAuu5m5urfYTt2fdp/CKaWsniZAHGZz2hlt+tcWPqtvv1WRyaZMMLRrU3JRcfPidt0XgLyrTEIjSRpBfkYwBkTJOV5S+s4ttqanYNvh/wAFgso6Y5cyVsNM6njY2QkFwe4kWa524j7K4H9ILfR+yf8AOFQWj3EY8JxKCaZwZEwvc5x3Acm/s3nqt2lVOTzGzRw1OeGz5d7P8nZ2WZsDS5xDWtBJcSAABtJJO4LVGYNO7aSYspIWyxN2co5xbrH7IA8H1nf2KO0g6TJc3uMUWtHRg7GbnSW3F9vxDdw9ZX20ZaOBnBxmmeBTRus5jXDlHu322bWN9Z2nq7Qcm9kc0sHClDUr/Y2NkXPVbnR+sKWKOlabPlL3m58Vgt9Z38B19QN+vjSUjKBjY4mtZG0Wa1os0AdQC+ysRmVZRlK8VZBERSVhERAEREAUPpkxA0GFSBuwyuZFf1E6zvxDCPvVwoTTRQmrwp7h/wAOSOQ+y+of891zLgX4a2rG/NHXhbu0H5UjhpzXPaHTPc5sZO3UY06riOxxcCCewDtK0it76D8xsq6M0hIE0LnODet0b3a1x22c4g9n1e1Vw4m7+oOWj+36/I2WvRsLWEuAAc62sQBc22C5617orj5sIiIDqBL4R9pXYHQn+qm/4sv5ha2foZxNxJ5OLf5Zq23ozy9NlmgEFQGiQPe6wcHCziLbQqoJ3NzH1qc6VoyT3Kxan0//ANhS/wCJJ/latsKB0tZQqc2xQNpmtcWPeXazw3YWgDfv3LuXAzcJJRrRcnZdjTGRaVlbiNNHK0PjfJqOaRcEOBH+qz+kPRhJlMmaDWkoyd+90V+p/a3sd9xsbXyOVtFOIYTW080kcYjjlje4iVpIaHDW2dexbzkiEzS1wBaQQQRcEHYQQd4XEY3W5o4jGadVSg7r1OoJkJGrc6oJNr7LmwJt27B+AVbol/XFN7ZP5Mirs6aE3ul5TDtTk3H60Lnauofsk72+o7R6xu9MgaMa7L+IwVEzIxEwv1iJGuO2N7RsG/a4LlRaZ6KmKpToytLinsboREV584dT8y/77U/4838xys9HWjGLOlK+aSWWNzZTHZoaRYMY6+3r+uvONaIcRramaRkcWo+WR7f0rRsc9xHs2FcVmh3FI9zIx7J2hUJfA+klWhKmlGokzZGVtEcOVqplSyeZ7mBwDXNaAdZpb1C/95Xy0Xl3RZieH1lPLI1nJxzRPf8Apgfqte0nZfbsG5b0VsfkY2L/APSefMF100y/reX9iL/IF2LXXTTL+t5f2Iv8gUT4F/6b/wBn8v6IhFlspAHEKS9rfSIb32i3KNurLSjozOXnGqpWk0jj9dg28iT/ANM9R6t3YqrbXNqVaMZqD9eB8shaWX5WhdBO100TWkw2I1mO6mEn/hn8R1A7hG49j02ZJ3Tzu1pHf8rW9TWjqaOz8ySVjlysLwyXGZmQwtL5XmzWj/vYBvJO4BLvgFRpwk6iVm+JxUW088ZFjyTgzBsfUvnj5WXt+pKdVt9zB/HeeoDViNWJpVY1VmjwOyuij9T0v7L/AObIq1SWij9T0v7L/wCbIq1XrgfMV/8ArL5v+SB0xZr/ANg0XIMNp6i7B2tj/wCIfvBDf3j2LQFLqa7eU1uT1hr6ttbVv9a1yBe25bRzzkLFc21sk/JM5PwIgZo9kbb6vXsJuXH1uKy+j/RC2kZI7EoY3yEgMZrawa0C5N2G1yTb931qppyZr0KtLD0eN3624+I4GY9KmHY7QyUYgqmtLA2P6sVmObYxn+03AtH3XWpYJ3Ur2vYS17SHNcN4cDcEesELst0Y4Z5pF/7/AJlr/PWhyWWpD8OiYIHNF2coG6jxsNtY7QRY+26mUWRhcTQjeCuk+ZszJeZW5roo6gW1yNWRo/uyN2OHs6x6iFnFq7RVlbEcoTPZPG0UsoubSsdqyN8E2B6xdpt9nsW0VZF7bmViIRhUag7r0NNf0gfDo/2ZvziWvcl4IzMddDTSF7Y5C4EtIDhZjnbLgje3sW3tLuS6rNrqc0rGuEYkDrva22sWW8I7fBKnMh6Ma/AsRgnmjYImOcXESscRdjmjYDc7SFU08xrUK8IYa2azs/ycDSHon5qw/SKZ75IAQJGvtrsvsDrtABbfYdmy439WC0dZv5oVbXvawwvsyQlgL2tP95rrawtvIGwgbr2I7I1tGzEI3xSDWje0scO1rhYj8CtA1mhfEYpHiNjHxhxDHcqwFzb7DYnYSOpTKNndHOGxUatN06zOwjHiQAggg7QRuIXlTOj2kq8NomQVrQ2SL6jCHtfrRjwfBOwjwfYAqZWIxpxyyavc05/SC30fsn/OFQOj/DY8YxKCGZofE8vDm3IuOTed42g3F7+pbb0uZLqs3Gm+jNY7kxLrazw3wuTtv3+CVNZF0X1+BYhBPMyMRMc4uIkaTtY5u4b9pCrknmNqhXhHC5c1nZ/kx2d9D02A601JrT0+8tteaMesDwx6xt7R1qHwbG58vyiankdHIOsbiOwg7HD1FdtFBZ40TQZn1pYNWCqNyXAfo5D9to3H7Q29oKlw5FeH/ULrJW4c/wCzj5I0wQY/qw1WrBUnYDe0Mh9RPgH7J+4nctirqfj2XajLUpiqY3Mf1dbXDta7c4ez77KryRpaqMs6sU+tPSjZYn9JGPsuO8fZOzsIUKfMV8ApLPR+39HYVFjcBzFT5liEtNI17OsbnNPY5p2tPtWSVpkNOLswiIhAREQBcfEKFmJxPhkF45GuY4docLH81yEQJ2OqmastS5UqX08oOzax9tj2HwXD/UdRBHUsdR1j8Pe2SJ7mSNN2uaS1wPqIXaPNGUqfN0PJVDb2uWPGyRhPW0/mDsNty0zj2hOtw1xNPqVEfVYhklvW15t+BKpcWj6HD46FSNqjs+jOHBpkxOFoBljdbrdEy/8AABfTppxLx4eC1YJ2QsQYbfQ6r7onH+IC8cxcQ8zquC/4KLsu08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qVx/HpcyzmectMrg0EhuqLNFhsHqXM5i4h5nVcF/wTmLiHmdVwX/BRudwVCDvGy+xxsrHVrqU/wDnw/zGrtXLEJ2lrgHNcCCCLgg7CCDvC61YHkuvp6qBzqSqDWyxuJ5J1gA9pJ3dgXZhWQMr9SknKNmaE0gaJ5cIna+iY+SnlcGtYNronuOxp+x2OO7cTuJ2Xo80fx5Lh1nar6t4/SSdQG/Ub9kdvWdvYBYIulFJ3PLUxdSpTUG+5rbTy62HRDtqGfy5VoZdgdNOEzYxRRMp4pJXCcOIY0uIHJyC9h1XI/Fab5i4h5nVcF/wVc+Jq4CcVRs3zMhgulGuwCBlPC6IRMuGgxgna4uO3r2uK53TTiXjw8FqwPMXEPM6rgv+CcxcQ8zquC/4KNz0Onh27tLoZ7ppxLx4eC1OmnEvHh4LVgeYuIeZ1XBf8E5i4h5nVcF/wS7I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hjOk2szBEYqgU8kZ6jC24Pa072u9YUks7zFxDzOq4L/gnMXEPM6rgv8Ago3LYOlBWi0jg4Ljk+XpRLTyOjkHWNxHY4HY4eoreGSNL8GYNWKq1YKk7Ab2hkPqJ8A/ZP3E7lp3mLiHmdVwX/BOYuIeZ1XBf8FKbRTXpUKy/c1fnc39nitqaNjPo1xfW1iBsuLFoJG1oI1rdpAHXY5zCpHywsMl9cjbcarj2Et/uuIsSOokhajyRmHGMtasVRR1k9KNgBidysY+y47x9k/cQtw0lSKxjXgPaHC9nscx49Ra4XBVqdzDr03TSjs/ij7IiLo8oRFhsXyrFjUnKPkqmmwbaOolibYEnwWEC+3eh1G19zMopjo+g8tX++z/ADJ0fQeWr/fZ/mUbneWHu6dymRTPR9B5av8AfZ/mTo+g8tX++z/Mm4yw93TuUyKLwzLNFjBlEVRiDjDI6GT/AMXUiz27xtdt37xsXO6PoPLV/vs/zKLslwgtm39u5TIpno+g8tX++z/MnR9B5av99n+ZTuRlh7uncpkUz0fQeWr/AH2f5k6PoPLV/vs/zJuMsPd07lMimej6Dy1f77P8y8OyBTsBJmr7Db/vs/zJuMsOfTuU6KSosmUmJRtliqK58bwHNcK2cgg/vL1rMn0mH6nKVNc3lHtjYDWz3c9xsABrbT/oCVF2Tkhe139u5Xopno+g8tX++z/MnR9B5av99n+ZTuRlh7uncpkUz0fQeWr/AH2f5k6PoPLV/vs/zJuMsPd07lMii6HLNFiMs0MdRiBkgLWyD6XUgAuBLdpdZ2wdS53R9B5av99n+ZRdkuEFxb+3cpkUz0fQeWr/AH2f5k6PoPLV/vs/zKdyMsPd07lMvKmOj6Dy1f77P8ydH0Hlq/32f5k3GWHu6dynRTHR9B5av99n+ZOj6Dy1f77P8ybjLD3dO5Trwpno+g8tX++z/MnR9B5av99n+ZNxlh7uncpkUz0fQeWr/fZ/mTo+g8tX++z/ADJuMsPd07lMimej6Dy1f77P8ydH0Hlq/wB9n+ZNxlh7uncpkUz0fQeWr/fZ/mTo+g8tX++z/Mm4yw93TuUyKZ6PoPLV/vs/zLB5hosNytYVNXXNe7a1gq6l8hHbqtcSB6zYbFF2TGnGTtFt/TubCRa9y7R4ZmkubT1dc6Rou6N1XUskA3X1XOFxtG0X3hZzo+g8tX++z/Ml2JU4xdpNr6dymRRWH5aosUkmjiqMQL4H6kg+l1Is7fa5d9b2hc/o+g8tX++z/Ml2HCC2bf27lMimej6Dy1f77P8AMnR9B5av99n+ZTuRlh7uncpkUz0fQeWr/fZ/mTo+g8tX++z/ADJuMsPd07lMimej6Dy1f77P8ydH0Hlq/wB9n+ZNxlh7uncpkUz0fQeWr/fZ/mTo+g8tX++z/Mm4yw93TuUyKZ6PoPLV/vs/zJ0fQeWr/fZ/mTcZYe7p3KZeVMdH0Hlq/wB9n+ZZHBstR4G5zmPqXFwseVnklA232B5Nj603IahbZ9DLIiKSsIiIAiIgCFF4QEZo5/tcT/8AXz//ABVooCHKWJ4VPUvpKmkZFPPJPqvic5wLzs227AFkst4FX0lW+oramOVrouTEcYe1gOs1wdqn6t7Ai+/auVyPVVjGTclJFatd0ddiWeXzS0tSykpYpHxRDkWyvlLN7na3gg36vZY2udiKEkybXYHLKcMqYY4J3mR0UzC4Rvd4RYQD+B2bBvRnNFxV+F/S+6MrkbMUuORyx1LWtqqaV0Eur4Di3c4dgP8Ap1XsKZYLKGVxlaFzDI6WaR7pZpXbC+R2826hs3e3tWdUrgV1XFzeXgF86nwHfsn8l9F6St5RpHaCFJWjSuR8Sqsj0MNbZ0+Gza/LRt8OB7ZHxh7b7NU6ovuFzttsJ5FXDWYlXYdX1t4+VqmNgpvJReFc/bdsvsv222AbHyVl52WaCKlkcx7ma9y2+qdaR7+v1OsvXM2XX45NRyMc1op5xM4G93ADcLdftVeXY0XiYuo3Zeu/w3t/pQBQukbP3Nsx00MkbKmUgukkaXMhjNxrkAHWJINht3HZuVypvOeThmdsb43iKrhdrxS6gePW1zT4TD2fntB7d7bHkoOCms/A42RH1NYDM+vjraRwsxwp+SeJAbO3W+qLdd736rba5TOVsLr6B7jVz0rotWzYYYdRode+vrEAg7wRYj2WVMi4EVmnN26f4iPyVilTVVmIQVEolEEkYjOo1lmvD3W+qNuyw233KvJsofIEorq7FJ2bYXzxsa/qcY2EPt22uPxVyojwOq6tP7fwjXOF1mKZ6Y+rpqqOkp9ZzYIuRbIXhpteRztrbkW2X9nbSZGzG/MlM50zQyoikfBMG+DyjLXI9RBH8Vg2ZLxDL5kjw2rhZSSOc8MljLnQlx26hANx2A/ncmlynlpmVKYQtc57i5z5JHeFJI7wnHs3AewDfvUK5bWlTcXa3w23S+PjOTj75Y6WYwOayYMcWOc3WaCBfd93/wBHcYvKxxXMsUNd9NhYyR1zT/RmlgjDy131r62tYG2395XtdB9KiewEAua5oPVtBH+qxmTsEdluhhpnua58bSC5t9U3c52y+3rUtblUJqNN8L35X2M0iIuigKK0j585qtZDE6NtVKRZ0gcWRRkkGR1gb2Itbb22NrG1U9nLKDM1xNAdydRG4SRS6ocWub1EHwmm+72FQ722LaLgprPwMZkSepxAmY4hFW0hBabU/JObKNUkAi31QD19u4K0UtlfCMQoJL1U9KYQ0gRQw6gc42+uTYWOzdtG3qVSi4E1mnPa30/xGvK6rxLFMUmoYquKCJjBO17YA94Y7Va1lnGxsbkm/WeqwGWyRjlTVS1VHWFj6ilcwcq1uqJGSNLmEtGwGw6u0dlzzabLr4cUlrS5vJvgZCG7dYFrg6/ZbYvOD5dfh2IVtU5zSyp5DVaL6zeSZqG/Vt9ShJlspwcXHbgvT12v+TPoiLo8gUBozpGYlJWVsoDqx1TLGSdromMsGsF/BFj+AA6lfqMxTJdRSVL6vDKhsEstjNFI3Wgkd41hta71gdZ3XN+WX0mrSi3a/r+CsbRRskMoYwSkBpfqjXLQbgF28i/UvupzLmE19PK6auq2SXbqthijDYW7b61yNYu6vv69lqJSiuas7XuR+QsUqayauiqpRKYJhG12o1myxO5oH8bqwKn8t5cfgtRWSucxwqZhI0C92ixFjfr29SoEXA6rNOd4/D+DWeEy4vmWWpjbXQwmlldF9WmaRK65IJ1r6rbWGy+7cd5qshZhkzHSa87Q2eOR8Mur4JfGRcj2gj77r3yzl1+BzVkjnNcKiczNAvdoItY36/YmTsuvy3HMx7muMlRLMNW+xr9WwN+vYoSZdVnCSaVvS233M1WVjMPjfLIdWNjS9ztuxrRcnZ6gtUUGd6nOdQ4U+IQ0ji9zaemMHKOkAuQZHFpDbgdV/Z27bewSAggEHYQdoIWvm5ArMCkeMOqKZlO9xe0Swh0kBdv5N1jcdgPxJSuMO4JPNx9L8P4ZfUjXsjaJC10gaNdzRqtLrbSASbC/VdYLPmJVeFUbpKGLlJgduzWLGbbuDP75GzZ672NrLOUbHxRtbI8PkDQHPDdUOcBtOrc6tztsuFmGjqK6AtpJxBPcODywPBsb6pB3A9ql8CiDSmm+xK6P8Rq8XcJRXw1dKWnlGuhEVRFJ1N1WbhfrJtYbO1XqhMsZBnoq91fVSwiYgjk6ZpjjeTvc+9tc7b2tvsb7FdqI8NyzEOLn+3z+AiIujzhERAEREAWJxTAnYk/XbVVcIsBqROjDNl9v143G+3t6gssiEqTW6J3mk/0hiXEh7lOaT/SGJcSHuVRIosd6svEid5pP9IYlxIe5Tmk/0hiXEh7lUSJYasvEid5pP9IYlxIe5Tmk/wBIYlxIe5VEiWGrLxIneaT/AEhiXEh7lOaT/SGJcSHuVRIlhqy8SJ3mk/0hiXEh7lOaT/SGJcSHuVRIlhqy8SJ3mk/0hiXEh7lOaT/SGJcSHuVRIlhqy8SJ3mk/0hiXEh7lOaT/AEhiXEh7lUSJYasvEid5pP8ASGJcSHuU5pP9IYlxIe5VEiWGrLxIneaT/SGJcSHuU5pP9IYlxIO5VEiWGrLxIm2ZNdF4NdiAFydj4BtJuTsh3km917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5+E4K7C3OLqmqmuLWldGQPWNRjdqyaJYh1JNWf4CIik4CIiAIiIAiIgCIiAIiIAiIgCIiAIiIAiIgCIiA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3492500" y="3201342"/>
            <a:ext cx="53276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24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ヒラギノ角ゴ Pro W3"/>
                <a:cs typeface="ヒラギノ角ゴ Pro W3"/>
              </a:rPr>
              <a:t>Criterios de Calificación de Tendencias </a:t>
            </a:r>
            <a:endParaRPr lang="es-ES" sz="2400" b="1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33648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"/>
          <p:cNvCxnSpPr/>
          <p:nvPr/>
        </p:nvCxnSpPr>
        <p:spPr>
          <a:xfrm>
            <a:off x="323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403350" y="549275"/>
            <a:ext cx="74152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es-ES" sz="1800" b="1" kern="0" dirty="0">
                <a:solidFill>
                  <a:schemeClr val="tx2"/>
                </a:solidFill>
                <a:latin typeface="+mn-lt"/>
              </a:rPr>
              <a:t>I</a:t>
            </a:r>
            <a:r>
              <a:rPr lang="es-ES" sz="1800" b="1" kern="0" dirty="0" smtClean="0">
                <a:solidFill>
                  <a:schemeClr val="tx2"/>
                </a:solidFill>
                <a:latin typeface="+mn-lt"/>
              </a:rPr>
              <a:t>dentificación de Tendencias</a:t>
            </a:r>
            <a:endParaRPr lang="es-ES" sz="1800" b="1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7652" name="AutoShape 2" descr="data:image/jpeg;base64,/9j/4AAQSkZJRgABAQAAAQABAAD/2wCEAAkGBhQSERQUExQVFRUWGRUWFRUYFBUVFxQYFRcYFRwYGBgXHCceGBkjGhYXHy8gJCcpLCwsGB4xNTAqNSYsLCkBCQoKDgwOGg8PGiwkHCQsLCwqLSwsKSksLCksLCwsLCwsLCwsLCwsLCwsLywsLCwsLCwpLCwsLCwsLCwsKSwsLP/AABEIAIUA2AMBIgACEQEDEQH/xAAcAAACAwEBAQEAAAAAAAAAAAAAAwECBAUHBgj/xABAEAACAQIEAgYGBwcEAwEAAAABAhEAAwQSITFBUQUiYXGBkRMyUqGxwQYUQmJykqIVI4Ky0dLhBzNT8EOTwnP/xAAbAQACAwEBAQAAAAAAAAAAAAAAAQIDBAUGB//EACcRAAICAQQBAwQDAAAAAAAAAAABAhEDBBIhQTEyYcEFIkLwExRx/9oADAMBAAIRAxEAPwD1iqXrQZSp2Ig6wfAjY9tXorcc4+e6UUKhz3DNoJMTLJ7TL9rtA3g89N/R/SYezbdyFzKCSdFJPJiIp+OCvZuRa9M6NCrAJDMF17AJBNdDoLBGzhrVtjLKgDTG+5Gmm5NZss1tr3NGJPdfsZ5qK3P0XbOyBTzXq/y71h+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/8Am594BFPormSluds6EVSpCRjU4mOxpUnuDQTWfKfR23AJK/vIGubMDmA/MY8K04q7AiJLdVVOzHt7ONUbDH0JRWg5SobkYgGOykMbYvK6hlMqwDA8CCNCKvWfAucsEAFSVhdhG0T2RWgUhgTSrmHV/WRT+JQfjTaKBHPTo63mc+jWJGwjZRypv7LtH7P6m/rU2cSoLyY6x1IIHDiRFX+vW/8AkT86/wBalyAr9kW/vfnb+tZbfQ9u5ZAuZmDKM4LMZMaiO+a6K4tD9tPzD+tUwTdWNDDPtt6xPzotgc650XeUHJcR4GgdCpbsZ1aAe3L4VRjcWS1ogCZOdI05a6jyrsFwoJOgAkkmB5mudiMC11AWMsQsoJUAGJA4kxO/uqcZc8si+FwZUvOQGCdXeC0P5RHhNMt4hWMDQ+ydG8juO0aVtzoIBzLJgEggEnbrDqzyE1W/g7ZEP1vl3cQavU4tVRQ1JO7EUTWU57TQ8unC5HWGmzBR+r4VpVpEiCDqCDuOYqKi2W70FAqapccKCSYA1NIkXrF0ogyMRGdgLayYkuwAUcpJrVdw90IX6qQM0GXaBqdAQAYniam90aFuBpZzaUvLRpJHqgACYRhz1qO5dBR08Zh/SIyTEjQxOU7gxxgwa4LYpgWVoBtmHK65p2Ca6EyuhOk+NbOlL7XSbSZkSAWuqwBJP2EjXbc6RIieEDCqEyDQdm4O8yeM6zzq7Di4tmfLl/GJg+rFXATdgWJJlbeo2HFjJjh1TRW3C4TJJzMxbdmiYGw0AECT5mir9q7Kdz64Q+uB0t9OkwV8W3ts4ZQxZWErvAKnz341368V+kpf63fFxs7ByM3Z6wA5QCB4VRqZbYHW+kaWGozNT8JX8HrvR309wd7a8qHTS51D79K79u6GAKkEHYggg1+cspM5QSeAGpn/ALxr9AdGdEJas27eUdRVWRvIGuo7awxdm76ho4aatr83wzReEug5Zn/LA+LDyp9Z/qkGVdgYA1IYaSftCePAioe46lR1GkxxXYE7a8udSOWWfBKWLSwJABysRMTEgcdfhSMDglC8Tq2pJLHUjVtztxpz4oqCxRoAJMFTt40zC2yqKDuFAPfGvvoAr9VHAsO5jR6Bv+RvJP7adUikMRgpyamTLa7T1jTSdRWTBO/o06oMqp0bmJ4in+lb2P1CmIYyg70jCJGcDYMSP4gGPvNH1kjQo/ZAzT5beNIwdxnNxlZQM5EFGkQANZYEHwoA04xCV01IKmO5gfgKZauhhI+EEdhB1BpeR/bXwQ/NjSHHo7gdm6rAqzEAAEEZZIGn2hJ5igDRibIdSp4jnHcR2jeud0dhQXcySBAkncjUk9pJNbzjE4Gfwgt/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+BzyKHk04a6FhCRJJykDqldwRqerG2vACtdZrHRyISwXrEkk8yWLH3mtNdJKlRgCiiigAryD6ZdGm1i7u5DH0gMHTNJy8jrPlXr9ef/AOqNqGsNnAkMuWDJy6lgeQzxHaKo1EU4c9HX+j5ZQ1KjH8uPn4Pl/oyLZxlj0rBUDqSTtIMqDylo1r3wV+byJFev/wCnX0r+s2vQ3D++tAan/wAibBu8bHwNc2D6O99X08mllXhcP29/32PsaSdbg+6pJ/jMD+RvOnUmzqzntA/KP6k+dTPOlrmHBVlkgMCDHCRGk0q6bix1lMkCCpB8wflWmk3fXQfibwAj4sKdiJzP7KnuY/MVS7ecKYQzBiCp1jTcitFFIZnS9lUAqwAhQSB2AbE1opGMEqADEsonxB+VTkf218UPyYUCHVmBy3iODrm7jbIUz3h0/Kavkf2l/If76y9IYZyuYZWZMzKuUjPp6s5jE93KmB0JrPi3kBRlJaV11A0Jkjj3UWrVtgGAUg6gjUVS7ZVHFzKAIKsQIiSCD3bz4UAarawANTAA11OnPtrHh8GsuZaSxmGYbdgNbQaThjq45MfeAaLChSYVc7AiRCHUk75h/wDNOtYRFJKqoJ3IAE1nu4qLsAFuqc+XrZMpXLIGsnO2m+h5VGJ6RkZbf+4dEzKyiTx6w6wG5js50chwWwuJGa6CQArxJI1lVPxJHhQvTNktkW4rN7KnOdPw1N/DItsyCx56B2JPtCIMncRHZSrfRSwSVUPqV0jJoQvqmZg6meJo4ARiOlVe6LcFchBZzsh9mRIkgwQToGHMVTCmVmIBJKjQQpOmg7NfGuDdsXEuXVJyvcVVPXElgrILgzKZksCY7OIr6Q10MeNR5Rglkc/P7+oKKKKtIBRRRQAV879POihewjH7Vr94p04aEa8xX0VJxmGFy2yMAQwIIYSp7COVRlHcmi7BleLJHIunZ4TWrozpO5h7q3bRh0MidmHFT2GvqfpP9BPRr6XDxl1zWwWYzO6TrETpwivjAa488csbpn0LT6nDrMdw5XafyfoDo3p21ew6X1PUbvJU8VMcQabhc+WQVOYlhIIMEyJ1PCOVeV/6Z9LlMSLJb93cMxExcUaEHhI0PcK9fqado8pq9O9PlcOuv8EG6/FPJgT74pX1oel1VxlTTqFvXb7kj/xjzrZSbPrOe0DyUfMmpGQPrie0o7CYPkaYLq8x5irVQ2V9lfIUhlL/ANn8S/OnVz7WBBk9XVmIBSYgkaQRyq/1WGUHKZnZSp0E75qYjbU0j6ov3vzv/Wj6qOb/APsuf3Uhk4T1fF/5jTSKyYVXywCuhYa5ifWO+tOyP7S/kP8AdTEItXxaGRyBALBtgwnXTgQSNO3Tsz4XD3irdZULuzZgsvlJ00YZQcoA1Bjkaqlu5dvdfqi1mghUOYvIG+aIQSR98TtW5MENZZzqd3Ye5YA8qAG2LOURqTuSdyTuayY+6CQqsouDrAnUINpYTsdo0nhtI0HCIN1HjWBryNGUhFOoKgG5cH3QASB2jWNo3oAYuIzkEupUGQtsF5IkdYgHTsAGo34Vr+sHgjHtMKPeZ91LS8EAGR1XYGAfOCWk84p1q+G0EzyIKnyYAxQB8/07b9EReW0xfSQJcEZhPCFbltJI34brV0MAw2Oo4e47Vn6aV7rqtvQIwzkk5SCDICgwxg8RE84itFu2FEDbvn3mujivYrOfk9botRRRVhEKKKKACiiigChtyQeU6aRrx7/6mvNOk/oTiPrFx7dlHtl2IQXFXqk6jUiDvtMV6dSV0Zh3N5yPlVOeClHk3aHVT0824dqj5T/S3oB7Vy+162y3FCIs5YgySRBOu2u0V6LXzxQgZ5OmY5ho6iTseIEbGfGt9npJl/3BI9tR/Mu/iPIVklicDRl1L1M3kl5OlSsLsTzZvjHyqLeOtts6n+IVmsdI21VFZwGKq5n78mZ2GobyqsrN9TWW10lbacrSAYJAbLP4ojjTBjE9pfOkMjB+oDzk/mJPzqMVmBVgpaA0qCAdY2nTgfOpwaxbQfdX4CnUCELj0mM0HkwKeWYCf8ir/WkgHMsHbrDWpu2lYQwDA6QQCNe+qjCJ7C/lFAEYcet+I/KrX74RSzbASePgOZ7KzWMNkuOLYABCMQS0SS4JA2EwNqjpLP6JicsLDHQ7IQx+FMC+GwZiXLZm6zAOQFJ4DKeG1FjCqc05jDH1mZv5ia1zSsP9r8TfKgBJwyrcU5RDAqdOI6w92b3Ve7gwdV6rCcpGkTGhA3BgSKjpAkW2YesvWUcyNQPHae2tVACLOIklSMrDccxzB4is3SF4Eqo9aZJBgoImZG06Cp6ZMW8wMOCAh7WOXXmNfd2VlsWMigSWPFmMs3ax4mtGHHu+5lGXJX2osiAaDtPiTJ99WooraZAooooAKKKKAEriCRIRiOB6nzap9Mf+N/NP7qXhHAVQdJ27eJ8a0GgBK32jVG47ZP7uVUuXzmH7twdtcgmY2ltaZh8P6QtCxlbXNOsiMy++O0V1hYGQKZYQBqZJjSSefbWfLlSdF+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+J51bGW2IAUAjMCwJiQPA8Yrn2cRdYW2uBUYAkqOsASI37BI8atexV7dSmgPVIIzHhLcBtwq/+vMo/nibHxuUgOFUGdc8xpOsgVhvdNomeCGg5tJaQY2A1Y76Dka5/TdhsRp6EBRrLMudiCIAiRBEgyeXPTfYWFEiDuRvBOpE8datjp1VyK5Z3dRJbpNbgKszIHhBmsuslwRAJ48NeJHOti4lpylrZYROjDU+Oh7KyugIgiQeBqtuwqiAABy/7vTenj0wWeXY/G4O48Ev1V1CKo6zAg6zJ2BAiN6WDWjAXicylpKkRO8EA689Z17KyXcy3mBjIwDWz2ic6ngI6pHPMeRpYXtbgwy1JKaL0UUVpKAooooAKKKKAEWEBtqCJ0FS6P9lh3MPmNanC+ovdTaEDMNvGX7evopZoBVLgZQfbOcDYDhvPlstdK3Ezm8qhFXMHVjqRuCCBHYe+atQROh241CeOMuiUJyj2LQHc6k6k9p+VIs4ZTmJVT1mmQDOvGuT9D77+ie3cJL2nZSxnrCTBBO8wfdzrt4bY/ib41XCO2biy7JPdBSRBwqAeov5R8hQMNb9le7KKfUFauoz2xNzCJB6i7H7Iq1r1R3D4U27aISeBBpVr1R3D4VnyNOqNOFNXZaqYO8bd4Lobd0nTilwAmRzDAeBHGdL0vEWcywCVOhVhEqRqCJ0qlqzQbemMYyJCaO5yocpYAniY0ECTrvFYMH0etvaWY+tcbVnPMn5bVXGX7zKqkI0Ohzg5SIYScpBG0jQ1rrRgVRMmf1BRRRV5SFFFFABRRRQBmu3DaY3UQuSFV1G5UEmR2iT/ANArp420GQtoQozqeRGsz2iRWUmsWUkNbt9S2TDDJA3k5e8aaCND41Tx7mpLyWRntTT8Gi7bLaBso4xE+Z2pVlchYljk6uWZMHUHtHDsrSezesPR15szowYMgXUmVcEesNeYYa61cVM3AztU1iNwW+JAA1XUjU6EMdBqfeJrWvCd6ATLUUUUhnJTpbKMuWY0meXhVv219z9X+KKKhbLKQftr7n6v8Uftv7n6v8UUUWwpHOwuLFq65VTlZU6mbQEF9RpxBA/hFa7HTUD1NyftdvdRRUW+bJJKlHoaOm/ufq/xQenPufq/xU0U3J0RUVYXOnSVjLpB0zf41roWxAHcKKKzyZqgkiaKKKiTK/aHifKB86bRRWrH6THl9QUUUVYVBRRRQAUUUUAFYOmOlPQIGy5pMRMcQOR50UVKKtpEZuotov0bj/ShjlywYiZ247CtlFFElTCLtFHfUDmSPcT8qV9SXOGjYQBw4fCKmikPyDWDACsygTOuYnbi09tFFFFi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cxnSp>
        <p:nvCxnSpPr>
          <p:cNvPr id="21" name="20 Conector recto"/>
          <p:cNvCxnSpPr/>
          <p:nvPr/>
        </p:nvCxnSpPr>
        <p:spPr>
          <a:xfrm>
            <a:off x="1476375" y="981075"/>
            <a:ext cx="719931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3" y="6334125"/>
            <a:ext cx="7778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7" name="Picture 2" descr="https://encrypted-tbn2.google.com/images?q=tbn:ANd9GcRgOUtkHN_ATbU2ig2M8_3WZ135oV8Zlm4EFvblspchC80gMDG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6308725"/>
            <a:ext cx="91281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7900" y="6303963"/>
            <a:ext cx="2133600" cy="365125"/>
          </a:xfrm>
        </p:spPr>
        <p:txBody>
          <a:bodyPr/>
          <a:lstStyle/>
          <a:p>
            <a:pPr algn="ctr">
              <a:defRPr/>
            </a:pPr>
            <a:fld id="{002A8607-3F2F-43D1-BBA6-E32308DD8F6B}" type="slidenum">
              <a:rPr lang="es-ES" b="1">
                <a:solidFill>
                  <a:schemeClr val="accent1">
                    <a:lumMod val="50000"/>
                  </a:schemeClr>
                </a:solidFill>
              </a:rPr>
              <a:pPr algn="ctr">
                <a:defRPr/>
              </a:pPr>
              <a:t>11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1442805" y="1484784"/>
            <a:ext cx="6393095" cy="1584176"/>
            <a:chOff x="-33570" y="2020810"/>
            <a:chExt cx="6393095" cy="1797406"/>
          </a:xfrm>
        </p:grpSpPr>
        <p:sp>
          <p:nvSpPr>
            <p:cNvPr id="13" name="12 Rectángulo"/>
            <p:cNvSpPr/>
            <p:nvPr/>
          </p:nvSpPr>
          <p:spPr>
            <a:xfrm>
              <a:off x="-33570" y="2020810"/>
              <a:ext cx="6264695" cy="17974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94830" y="2127425"/>
              <a:ext cx="6264695" cy="15841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r>
                <a:rPr lang="es-PE" dirty="0">
                  <a:solidFill>
                    <a:schemeClr val="bg1"/>
                  </a:solidFill>
                </a:rPr>
                <a:t>Ejemplo de tendencia identificada:  </a:t>
              </a:r>
              <a:endParaRPr lang="es-PE" dirty="0" smtClean="0">
                <a:solidFill>
                  <a:schemeClr val="bg1"/>
                </a:solidFill>
              </a:endParaRPr>
            </a:p>
            <a:p>
              <a:endParaRPr lang="es-PE" dirty="0">
                <a:solidFill>
                  <a:schemeClr val="tx2"/>
                </a:solidFill>
              </a:endParaRPr>
            </a:p>
            <a:p>
              <a:r>
                <a:rPr lang="es-PE" dirty="0" smtClean="0"/>
                <a:t>“</a:t>
              </a:r>
              <a:r>
                <a:rPr lang="es-PE" dirty="0"/>
                <a:t>Concentración de medios de comunicación en grandes conglomerados”</a:t>
              </a:r>
            </a:p>
          </p:txBody>
        </p:sp>
      </p:grpSp>
      <p:sp>
        <p:nvSpPr>
          <p:cNvPr id="15" name="14 Rectángulo"/>
          <p:cNvSpPr/>
          <p:nvPr/>
        </p:nvSpPr>
        <p:spPr>
          <a:xfrm>
            <a:off x="1047902" y="3380379"/>
            <a:ext cx="6624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dirty="0" smtClean="0">
                <a:solidFill>
                  <a:schemeClr val="tx2"/>
                </a:solidFill>
              </a:rPr>
              <a:t>Esta tendencia está compuesta por una variable y su comportamiento.</a:t>
            </a:r>
            <a:endParaRPr lang="es-PE" sz="1400" dirty="0">
              <a:solidFill>
                <a:schemeClr val="tx2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63154"/>
              </p:ext>
            </p:extLst>
          </p:nvPr>
        </p:nvGraphicFramePr>
        <p:xfrm>
          <a:off x="1500605" y="4077072"/>
          <a:ext cx="6361950" cy="1648342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071395"/>
                <a:gridCol w="3290555"/>
              </a:tblGrid>
              <a:tr h="824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Variable</a:t>
                      </a:r>
                      <a:endParaRPr lang="es-P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</a:rPr>
                        <a:t>Comportamiento </a:t>
                      </a:r>
                      <a:endParaRPr lang="es-P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4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b="0" dirty="0" smtClean="0">
                          <a:effectLst/>
                        </a:rPr>
                        <a:t>Agrupación de medios de comunicación</a:t>
                      </a:r>
                      <a:endParaRPr lang="es-PE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Concentración</a:t>
                      </a:r>
                      <a:endParaRPr lang="es-P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7512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323528" y="6237312"/>
            <a:ext cx="8424936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971600" y="980728"/>
            <a:ext cx="7704856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8520" y="6304235"/>
            <a:ext cx="2133600" cy="365125"/>
          </a:xfrm>
        </p:spPr>
        <p:txBody>
          <a:bodyPr/>
          <a:lstStyle/>
          <a:p>
            <a:pPr algn="ctr"/>
            <a:fld id="{98CDB9B7-5760-4EF0-8400-A71788FFDEFC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/>
              <a:t>12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2" descr="https://encrypted-tbn2.google.com/images?q=tbn:ANd9GcRgOUtkHN_ATbU2ig2M8_3WZ135oV8Zlm4EFvblspchC80gMD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6314" y="6309320"/>
            <a:ext cx="912150" cy="476672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06826" y="426436"/>
            <a:ext cx="56886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s-ES"/>
            </a:defPPr>
            <a:lvl1pPr lv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b="1" kern="0">
                <a:solidFill>
                  <a:schemeClr val="tx2"/>
                </a:solidFill>
                <a:ea typeface="ヒラギノ角ゴ Pro W3"/>
                <a:cs typeface="ヒラギノ角ゴ Pro W3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Listado de Tendencias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10 Imagen"/>
          <p:cNvPicPr/>
          <p:nvPr/>
        </p:nvPicPr>
        <p:blipFill rotWithShape="1">
          <a:blip r:embed="rId3"/>
          <a:srcRect l="2051" t="25912" r="60272" b="12284"/>
          <a:stretch/>
        </p:blipFill>
        <p:spPr bwMode="auto">
          <a:xfrm>
            <a:off x="2267744" y="1268760"/>
            <a:ext cx="5328592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625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data:image/jpeg;base64,/9j/4AAQSkZJRgABAQAAAQABAAD/2wCEAAkGBhQSERQUExQVFRUWGRUWFRUYFBUVFxQYFRcYFRwYGBgXHCceGBkjGhYXHy8gJCcpLCwsGB4xNTAqNSYsLCkBCQoKDgwOGg8PGiwkHCQsLCwqLSwsKSksLCksLCwsLCwsLCwsLCwsLCwsLywsLCwsLCwpLCwsLCwsLCwsKSwsLP/AABEIAIUA2AMBIgACEQEDEQH/xAAcAAACAwEBAQEAAAAAAAAAAAAAAwECBAUHBgj/xABAEAACAQIEAgYGBwcEAwEAAAABAhEAAwQSITFBUQUiYXGBkRMyUqGxwQYUQmJykqIVI4Ky0dLhBzNT8EOTwnP/xAAbAQACAwEBAQAAAAAAAAAAAAAAAQIDBAUGB//EACcRAAICAQQBAwQDAAAAAAAAAAABAhEDBBIhQTEyYcEFIkLwExRx/9oADAMBAAIRAxEAPwD1iqXrQZSp2Ig6wfAjY9tXorcc4+e6UUKhz3DNoJMTLJ7TL9rtA3g89N/R/SYezbdyFzKCSdFJPJiIp+OCvZuRa9M6NCrAJDMF17AJBNdDoLBGzhrVtjLKgDTG+5Gmm5NZss1tr3NGJPdfsZ5qK3P0XbOyBTzXq/y71h+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/8Am594BFPormSluds6EVSpCRjU4mOxpUnuDQTWfKfR23AJK/vIGubMDmA/MY8K04q7AiJLdVVOzHt7ONUbDH0JRWg5SobkYgGOykMbYvK6hlMqwDA8CCNCKvWfAucsEAFSVhdhG0T2RWgUhgTSrmHV/WRT+JQfjTaKBHPTo63mc+jWJGwjZRypv7LtH7P6m/rU2cSoLyY6x1IIHDiRFX+vW/8AkT86/wBalyAr9kW/vfnb+tZbfQ9u5ZAuZmDKM4LMZMaiO+a6K4tD9tPzD+tUwTdWNDDPtt6xPzotgc650XeUHJcR4GgdCpbsZ1aAe3L4VRjcWS1ogCZOdI05a6jyrsFwoJOgAkkmB5mudiMC11AWMsQsoJUAGJA4kxO/uqcZc8si+FwZUvOQGCdXeC0P5RHhNMt4hWMDQ+ydG8juO0aVtzoIBzLJgEggEnbrDqzyE1W/g7ZEP1vl3cQavU4tVRQ1JO7EUTWU57TQ8unC5HWGmzBR+r4VpVpEiCDqCDuOYqKi2W70FAqapccKCSYA1NIkXrF0ogyMRGdgLayYkuwAUcpJrVdw90IX6qQM0GXaBqdAQAYniam90aFuBpZzaUvLRpJHqgACYRhz1qO5dBR08Zh/SIyTEjQxOU7gxxgwa4LYpgWVoBtmHK65p2Ca6EyuhOk+NbOlL7XSbSZkSAWuqwBJP2EjXbc6RIieEDCqEyDQdm4O8yeM6zzq7Di4tmfLl/GJg+rFXATdgWJJlbeo2HFjJjh1TRW3C4TJJzMxbdmiYGw0AECT5mir9q7Kdz64Q+uB0t9OkwV8W3ts4ZQxZWErvAKnz341368V+kpf63fFxs7ByM3Z6wA5QCB4VRqZbYHW+kaWGozNT8JX8HrvR309wd7a8qHTS51D79K79u6GAKkEHYggg1+cspM5QSeAGpn/ALxr9AdGdEJas27eUdRVWRvIGuo7awxdm76ho4aatr83wzReEug5Zn/LA+LDyp9Z/qkGVdgYA1IYaSftCePAioe46lR1GkxxXYE7a8udSOWWfBKWLSwJABysRMTEgcdfhSMDglC8Tq2pJLHUjVtztxpz4oqCxRoAJMFTt40zC2yqKDuFAPfGvvoAr9VHAsO5jR6Bv+RvJP7adUikMRgpyamTLa7T1jTSdRWTBO/o06oMqp0bmJ4in+lb2P1CmIYyg70jCJGcDYMSP4gGPvNH1kjQo/ZAzT5beNIwdxnNxlZQM5EFGkQANZYEHwoA04xCV01IKmO5gfgKZauhhI+EEdhB1BpeR/bXwQ/NjSHHo7gdm6rAqzEAAEEZZIGn2hJ5igDRibIdSp4jnHcR2jeud0dhQXcySBAkncjUk9pJNbzjE4Gfwgt/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+BzyKHk04a6FhCRJJykDqldwRqerG2vACtdZrHRyISwXrEkk8yWLH3mtNdJKlRgCiiigAryD6ZdGm1i7u5DH0gMHTNJy8jrPlXr9ef/AOqNqGsNnAkMuWDJy6lgeQzxHaKo1EU4c9HX+j5ZQ1KjH8uPn4Pl/oyLZxlj0rBUDqSTtIMqDylo1r3wV+byJFev/wCnX0r+s2vQ3D++tAan/wAibBu8bHwNc2D6O99X08mllXhcP29/32PsaSdbg+6pJ/jMD+RvOnUmzqzntA/KP6k+dTPOlrmHBVlkgMCDHCRGk0q6bix1lMkCCpB8wflWmk3fXQfibwAj4sKdiJzP7KnuY/MVS7ecKYQzBiCp1jTcitFFIZnS9lUAqwAhQSB2AbE1opGMEqADEsonxB+VTkf218UPyYUCHVmBy3iODrm7jbIUz3h0/Kavkf2l/If76y9IYZyuYZWZMzKuUjPp6s5jE93KmB0JrPi3kBRlJaV11A0Jkjj3UWrVtgGAUg6gjUVS7ZVHFzKAIKsQIiSCD3bz4UAarawANTAA11OnPtrHh8GsuZaSxmGYbdgNbQaThjq45MfeAaLChSYVc7AiRCHUk75h/wDNOtYRFJKqoJ3IAE1nu4qLsAFuqc+XrZMpXLIGsnO2m+h5VGJ6RkZbf+4dEzKyiTx6w6wG5js50chwWwuJGa6CQArxJI1lVPxJHhQvTNktkW4rN7KnOdPw1N/DItsyCx56B2JPtCIMncRHZSrfRSwSVUPqV0jJoQvqmZg6meJo4ARiOlVe6LcFchBZzsh9mRIkgwQToGHMVTCmVmIBJKjQQpOmg7NfGuDdsXEuXVJyvcVVPXElgrILgzKZksCY7OIr6Q10MeNR5Rglkc/P7+oKKKKtIBRRRQAV879POihewjH7Vr94p04aEa8xX0VJxmGFy2yMAQwIIYSp7COVRlHcmi7BleLJHIunZ4TWrozpO5h7q3bRh0MidmHFT2GvqfpP9BPRr6XDxl1zWwWYzO6TrETpwivjAa488csbpn0LT6nDrMdw5XafyfoDo3p21ew6X1PUbvJU8VMcQabhc+WQVOYlhIIMEyJ1PCOVeV/6Z9LlMSLJb93cMxExcUaEHhI0PcK9fqado8pq9O9PlcOuv8EG6/FPJgT74pX1oel1VxlTTqFvXb7kj/xjzrZSbPrOe0DyUfMmpGQPrie0o7CYPkaYLq8x5irVQ2V9lfIUhlL/ANn8S/OnVz7WBBk9XVmIBSYgkaQRyq/1WGUHKZnZSp0E75qYjbU0j6ov3vzv/Wj6qOb/APsuf3Uhk4T1fF/5jTSKyYVXywCuhYa5ifWO+tOyP7S/kP8AdTEItXxaGRyBALBtgwnXTgQSNO3Tsz4XD3irdZULuzZgsvlJ00YZQcoA1Bjkaqlu5dvdfqi1mghUOYvIG+aIQSR98TtW5MENZZzqd3Ye5YA8qAG2LOURqTuSdyTuayY+6CQqsouDrAnUINpYTsdo0nhtI0HCIN1HjWBryNGUhFOoKgG5cH3QASB2jWNo3oAYuIzkEupUGQtsF5IkdYgHTsAGo34Vr+sHgjHtMKPeZ91LS8EAGR1XYGAfOCWk84p1q+G0EzyIKnyYAxQB8/07b9EReW0xfSQJcEZhPCFbltJI34brV0MAw2Oo4e47Vn6aV7rqtvQIwzkk5SCDICgwxg8RE84itFu2FEDbvn3mujivYrOfk9botRRRVhEKKKKACiiigChtyQeU6aRrx7/6mvNOk/oTiPrFx7dlHtl2IQXFXqk6jUiDvtMV6dSV0Zh3N5yPlVOeClHk3aHVT0824dqj5T/S3oB7Vy+162y3FCIs5YgySRBOu2u0V6LXzxQgZ5OmY5ho6iTseIEbGfGt9npJl/3BI9tR/Mu/iPIVklicDRl1L1M3kl5OlSsLsTzZvjHyqLeOtts6n+IVmsdI21VFZwGKq5n78mZ2GobyqsrN9TWW10lbacrSAYJAbLP4ojjTBjE9pfOkMjB+oDzk/mJPzqMVmBVgpaA0qCAdY2nTgfOpwaxbQfdX4CnUCELj0mM0HkwKeWYCf8ir/WkgHMsHbrDWpu2lYQwDA6QQCNe+qjCJ7C/lFAEYcet+I/KrX74RSzbASePgOZ7KzWMNkuOLYABCMQS0SS4JA2EwNqjpLP6JicsLDHQ7IQx+FMC+GwZiXLZm6zAOQFJ4DKeG1FjCqc05jDH1mZv5ia1zSsP9r8TfKgBJwyrcU5RDAqdOI6w92b3Ve7gwdV6rCcpGkTGhA3BgSKjpAkW2YesvWUcyNQPHae2tVACLOIklSMrDccxzB4is3SF4Eqo9aZJBgoImZG06Cp6ZMW8wMOCAh7WOXXmNfd2VlsWMigSWPFmMs3ax4mtGHHu+5lGXJX2osiAaDtPiTJ99WooraZAooooAKKKKAEriCRIRiOB6nzap9Mf+N/NP7qXhHAVQdJ27eJ8a0GgBK32jVG47ZP7uVUuXzmH7twdtcgmY2ltaZh8P6QtCxlbXNOsiMy++O0V1hYGQKZYQBqZJjSSefbWfLlSdF+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+J51bGW2IAUAjMCwJiQPA8Yrn2cRdYW2uBUYAkqOsASI37BI8atexV7dSmgPVIIzHhLcBtwq/+vMo/nibHxuUgOFUGdc8xpOsgVhvdNomeCGg5tJaQY2A1Y76Dka5/TdhsRp6EBRrLMudiCIAiRBEgyeXPTfYWFEiDuRvBOpE8datjp1VyK5Z3dRJbpNbgKszIHhBmsuslwRAJ48NeJHOti4lpylrZYROjDU+Oh7KyugIgiQeBqtuwqiAABy/7vTenj0wWeXY/G4O48Ev1V1CKo6zAg6zJ2BAiN6WDWjAXicylpKkRO8EA689Z17KyXcy3mBjIwDWz2ic6ngI6pHPMeRpYXtbgwy1JKaL0UUVpKAooooAKKKKAEWEBtqCJ0FS6P9lh3MPmNanC+ovdTaEDMNvGX7evopZoBVLgZQfbOcDYDhvPlstdK3Ezm8qhFXMHVjqRuCCBHYe+atQROh241CeOMuiUJyj2LQHc6k6k9p+VIs4ZTmJVT1mmQDOvGuT9D77+ie3cJL2nZSxnrCTBBO8wfdzrt4bY/ib41XCO2biy7JPdBSRBwqAeov5R8hQMNb9le7KKfUFauoz2xNzCJB6i7H7Iq1r1R3D4U27aISeBBpVr1R3D4VnyNOqNOFNXZaqYO8bd4Lobd0nTilwAmRzDAeBHGdL0vEWcywCVOhVhEqRqCJ0qlqzQbemMYyJCaO5yocpYAniY0ECTrvFYMH0etvaWY+tcbVnPMn5bVXGX7zKqkI0Ohzg5SIYScpBG0jQ1rrRgVRMmf1BRRRV5SFFFFABRRRQBmu3DaY3UQuSFV1G5UEmR2iT/ANArp420GQtoQozqeRGsz2iRWUmsWUkNbt9S2TDDJA3k5e8aaCND41Tx7mpLyWRntTT8Gi7bLaBso4xE+Z2pVlchYljk6uWZMHUHtHDsrSezesPR15szowYMgXUmVcEesNeYYa61cVM3AztU1iNwW+JAA1XUjU6EMdBqfeJrWvCd6ATLUUUUhnJTpbKMuWY0meXhVv219z9X+KKKhbLKQftr7n6v8Uftv7n6v8UUUWwpHOwuLFq65VTlZU6mbQEF9RpxBA/hFa7HTUD1NyftdvdRRUW+bJJKlHoaOm/ufq/xQenPufq/xU0U3J0RUVYXOnSVjLpB0zf41roWxAHcKKKzyZqgkiaKKKiTK/aHifKB86bRRWrH6THl9QUUUVYVBRRRQAUUUUAFYOmOlPQIGy5pMRMcQOR50UVKKtpEZuotov0bj/ShjlywYiZ247CtlFFElTCLtFHfUDmSPcT8qV9SXOGjYQBw4fCKmikPyDWDACsygTOuYnbi09tFFFFi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772809"/>
              </p:ext>
            </p:extLst>
          </p:nvPr>
        </p:nvGraphicFramePr>
        <p:xfrm>
          <a:off x="1019618" y="2636912"/>
          <a:ext cx="7032756" cy="1682496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792087"/>
                <a:gridCol w="624066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</a:rPr>
                        <a:t>Valor</a:t>
                      </a:r>
                      <a:endParaRPr lang="es-P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</a:rPr>
                        <a:t>Grado de Pertinencia </a:t>
                      </a:r>
                      <a:endParaRPr lang="es-P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58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</a:rPr>
                        <a:t>5</a:t>
                      </a:r>
                      <a:endParaRPr lang="es-P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</a:rPr>
                        <a:t>La tendencia tiene muy alta pertinencia</a:t>
                      </a:r>
                      <a:endParaRPr lang="es-P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58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effectLst/>
                        </a:rPr>
                        <a:t>4</a:t>
                      </a:r>
                      <a:endParaRPr lang="es-P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effectLst/>
                        </a:rPr>
                        <a:t>La tendencia tiene una alta pertinencia</a:t>
                      </a:r>
                      <a:endParaRPr lang="es-P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58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effectLst/>
                        </a:rPr>
                        <a:t>3</a:t>
                      </a:r>
                      <a:endParaRPr lang="es-P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effectLst/>
                        </a:rPr>
                        <a:t>La tendencia tiene una mediana pertinencia</a:t>
                      </a:r>
                      <a:endParaRPr lang="es-P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58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effectLst/>
                        </a:rPr>
                        <a:t>2</a:t>
                      </a:r>
                      <a:endParaRPr lang="es-P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effectLst/>
                        </a:rPr>
                        <a:t>La tendencia tiene poca pertinencia</a:t>
                      </a:r>
                      <a:endParaRPr lang="es-P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58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effectLst/>
                        </a:rPr>
                        <a:t>1</a:t>
                      </a:r>
                      <a:endParaRPr lang="es-P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</a:rPr>
                        <a:t>La tendencia no es pertinente o lo es en muy escasa medida</a:t>
                      </a:r>
                      <a:endParaRPr lang="es-P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7" name="object 9"/>
          <p:cNvSpPr txBox="1"/>
          <p:nvPr/>
        </p:nvSpPr>
        <p:spPr>
          <a:xfrm>
            <a:off x="755576" y="623837"/>
            <a:ext cx="6048672" cy="27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s-PE"/>
            </a:defPPr>
            <a:lvl1pPr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b="1" kern="0">
                <a:solidFill>
                  <a:schemeClr val="tx2"/>
                </a:solidFill>
                <a:ea typeface="ヒラギノ角ゴ Pro W3"/>
                <a:cs typeface="ヒラギノ角ゴ Pro W3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s-PE" dirty="0" smtClean="0"/>
              <a:t>Criterio para Calificar las </a:t>
            </a:r>
            <a:r>
              <a:rPr lang="es-PE" dirty="0"/>
              <a:t>T</a:t>
            </a:r>
            <a:r>
              <a:rPr lang="es-PE" dirty="0" smtClean="0"/>
              <a:t>endencias</a:t>
            </a:r>
            <a:endParaRPr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323528" y="6237312"/>
            <a:ext cx="8424936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755576" y="980728"/>
            <a:ext cx="7920880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8520" y="6304235"/>
            <a:ext cx="2133600" cy="365125"/>
          </a:xfrm>
        </p:spPr>
        <p:txBody>
          <a:bodyPr/>
          <a:lstStyle/>
          <a:p>
            <a:pPr algn="ctr"/>
            <a:fld id="{98CDB9B7-5760-4EF0-8400-A71788FFDEFC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/>
              <a:t>13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2" descr="https://encrypted-tbn2.google.com/images?q=tbn:ANd9GcRgOUtkHN_ATbU2ig2M8_3WZ135oV8Zlm4EFvblspchC80gMD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6314" y="6309320"/>
            <a:ext cx="912150" cy="476672"/>
          </a:xfrm>
          <a:prstGeom prst="rect">
            <a:avLst/>
          </a:prstGeom>
          <a:noFill/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453211"/>
              </p:ext>
            </p:extLst>
          </p:nvPr>
        </p:nvGraphicFramePr>
        <p:xfrm>
          <a:off x="2264916" y="1484784"/>
          <a:ext cx="4902200" cy="630936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4902200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La pertinencia es el grado de vinculación o relación que tiene la tendencia con el </a:t>
                      </a:r>
                      <a:r>
                        <a:rPr lang="es-PE" sz="1800" dirty="0" smtClean="0">
                          <a:effectLst/>
                        </a:rPr>
                        <a:t>sector</a:t>
                      </a:r>
                      <a:endParaRPr lang="es-P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019581" y="512244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chemeClr val="accent1">
                    <a:lumMod val="50000"/>
                  </a:schemeClr>
                </a:solidFill>
              </a:rPr>
              <a:t>Recomendación: Recoger en un documento la justificación de la valoración de las tendencias. </a:t>
            </a:r>
            <a:endParaRPr lang="es-PE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323528" y="6237312"/>
            <a:ext cx="8424936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971600" y="980728"/>
            <a:ext cx="7704856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8520" y="6304235"/>
            <a:ext cx="2133600" cy="365125"/>
          </a:xfrm>
        </p:spPr>
        <p:txBody>
          <a:bodyPr/>
          <a:lstStyle/>
          <a:p>
            <a:pPr algn="ctr"/>
            <a:fld id="{98CDB9B7-5760-4EF0-8400-A71788FFDEFC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/>
              <a:t>14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2" descr="https://encrypted-tbn2.google.com/images?q=tbn:ANd9GcRgOUtkHN_ATbU2ig2M8_3WZ135oV8Zlm4EFvblspchC80gMD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6314" y="6309320"/>
            <a:ext cx="912150" cy="476672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71600" y="428329"/>
            <a:ext cx="77048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s-ES"/>
            </a:defPPr>
            <a:lvl1pPr lv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b="1" kern="0">
                <a:solidFill>
                  <a:schemeClr val="tx2"/>
                </a:solidFill>
                <a:ea typeface="ヒラギノ角ゴ Pro W3"/>
                <a:cs typeface="ヒラギノ角ゴ Pro W3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Calificación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de T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endencias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10 Imagen"/>
          <p:cNvPicPr/>
          <p:nvPr/>
        </p:nvPicPr>
        <p:blipFill rotWithShape="1">
          <a:blip r:embed="rId3"/>
          <a:srcRect l="1944" t="25144" r="58976" b="18810"/>
          <a:stretch/>
        </p:blipFill>
        <p:spPr bwMode="auto">
          <a:xfrm>
            <a:off x="2030103" y="1268760"/>
            <a:ext cx="5638241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51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303338" y="981075"/>
            <a:ext cx="7372350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323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7900" y="6303963"/>
            <a:ext cx="2133600" cy="365125"/>
          </a:xfrm>
        </p:spPr>
        <p:txBody>
          <a:bodyPr/>
          <a:lstStyle/>
          <a:p>
            <a:pPr algn="ctr">
              <a:defRPr/>
            </a:pPr>
            <a:fld id="{706801E3-786F-48D0-84E7-0EEC5064D2B6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>
                <a:defRPr/>
              </a:pPr>
              <a:t>15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484438" y="2708275"/>
            <a:ext cx="1511300" cy="144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8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5126" name="AutoShape 2" descr="data:image/jpeg;base64,/9j/4AAQSkZJRgABAQAAAQABAAD/2wCEAAkGBhMGEBUSERQRFRAWGBcWFhUYFBcWFBcXGRgXFxgdHhsXHighFxomHhUdHy8gJSgqLjEsGB4yNzAqNSYrMCkBCQoKDgwOGg8PGTUiHyQ1LS4pLTUtKiwvLCwsLCouLCkqLCw1LCwsNiosKSwsKiwsLCksLCwpLCwsLCwpKSwpLf/AABEIAHIBuAMBIgACEQEDEQH/xAAcAAEBAAICAwAAAAAAAAAAAAAABgUHBAgBAgP/xABQEAABAwICBQYKBgYHBgcAAAABAAIDBBEFBgcSITGTExYXQVHTMlJTVFVhcZTR0hQiYoGRsSM1coKhswgYM0JzssEVNEOSw/AkY3SiwuHj/8QAGgEBAAMBAQEAAAAAAAAAAAAAAAEDBQIEBv/EAC8RAAIBAgQFAgUFAQEAAAAAAAABAgMRBBITITFRoeHwQVJhcYGRwQUisdHxMzL/2gAMAwEAAhEDEQA/AN4oiIAiIgCIiAIiIAiIgCIiAIiIAiIgCIiAIiIAiIgCIiAIiIAiIgCIiAIiIAiIgCIiAIiIAiIgCIiAIiIAiIgCIiAIiIAiIgCIiAIiIAiL5VdU2hjdI8hrGNLnOO4NaLk/gEBwMw5kgyvCZqh4a3cBve93Y0dZ/wCzYLTmYNOVVWuIpGMgj6nECSU/j9Ueyx9pUlnPNkmcKp0z7iMXEUfUxnUP2jvJ6z6gLYOOMykNaCXE2AAuSTuAA3lUubfA+gw2AhCN6iu+iKU6S8TJ1vpc1/3Lfhq2VHl3TZW0z2sqGMqWkgbGiOW52CxYNUn1Fu3tCmW6OMSczX+iT6u+1gHf8hOt/BZ3RBlR2I4iZJWODaX67muBBEu0Rgg7QQQXfuBQr3LKscPpt2Tty7HYBh1gCRY9nZ+C8oivPmzULv6QAaSPoTveB3a2BkrNPPClFQI+Tu5zdXW1/B672H5Lq9L4R9pXYHQn+qm/4sv5hVRk2zYxuFpUqeaC3+pfKUz9nsZGZE8wmXlHObblNS2qAfFN96q1qfT/AP2FL/iSf5WruTsjPwsI1KsYy4HvhmnuGpla2anfFETYyCTlNX1loYCR222+oraNPUNq2NexzXMcAWuaQWkHcQRvC6gq00f6SZcnPEb9aSjcfrR3+sy+9zL7j1lu4+o7Vwp8zUxP6fG16XHkbaz9pHGRnxMMBl5RrnX5TUtqkC3gm+9YvKemMZorIqX6KY+U1vr8sHW1WOfu1Bfwbb+tTGm3EosaZQ1ED2vie2ezh6jFsPYRfaDtCm9Ev64pvbJ/JkRydzinhabwznKP7rPn6XOyaIitMY1TiWnYYfNJF9DJ5N72X5cC+q4tvbk9m5cb+sEPMne8Du1q7Mv++1P+PN/McrHR3VYPBTPGJCMz8qS3WjmceT1GW2xgjwtb1qlSb9TflhaEIKWRv5XK7A9N4xmphg+iFvKyMj1uXB1dZwF7cmL7+1bRWu8uPwDEKqNtGyI1IOvHaKdpBYNe93tA2at9vYtiKyN/UysSoKSUIuPzC11nLS7zSq3U30blNUMOvy2pfWaHbtQ9vatirrppl/W8v7EX+QJJ2R3gaUKtTLNXVi0w3T5FUysbNTOiiJs6QS6+oO3V1Bcdtje3buW1IZm1DQ5hDmuALXA3BB2ggjeF1AWxtF2kw5ccKWqcTSOP1XHaYST/ACyd46t4678RnzPbisBFRzUlw9DfiL1Y8SAEEEEXBG0EHcpzPOd4slwa7rOmdcRRX2uPaexg6z928qxuxjwhKcssVueueM+w5JjBeOUnf4EIdYkdbibHVaO2207O20N/WCHmR94//JaqxjGJcemfPO4vkebk9Q7AB1NG4BcJVObN+l+n0ox/erv6nazKmPc56OKp1OT5QOOpra1rPc3fYX8G+7rWWUloo/U9L+y/+bIq1WrgYVWKjUkl6NhTOe88R5HhY9zOUke7VZGHapIAu517GwGzq3uCpSdVdZ9I2audlc+RpvAz9HD2agPhfvG7vYQOpRJ2R6MHh9apvwXEuv6wQ8yd7wO7Wy8tY+zM9LHUx7GvG1t7lrhsc0+wgj17D1rrnimTZcLw+nrnX1Z3OBFvBG+M/vBrj7NXtVZoRzZ/s2odRyH9FP8AWjvuEoG795ot7Wt7VwpO+57cRhKTpOdFcPxxN6IiK0xiNz/pEGRXQgwGXlQ8/wBpqauoWjxTe+t/BSX9YIeZH3gd2vj/AEgfDo/2ZvziUPo4njpsUp3TOY2IOdrOeQGD9G8bS7YNtlU5O9jaoYalKhqSjd7+r+Jft/pBNO+jdb1Tg/8ATVVlXStR5pkEQ14Z3eCyS1nHsa4Egn1Gx7FOaWMVwuqonNjdSyVZLeSMWo57frAuu5m5urfYTt2fdp/CKaWsniZAHGZz2hlt+tcWPqtvv1WRyaZMMLRrU3JRcfPidt0XgLyrTEIjSRpBfkYwBkTJOV5S+s4ttqanYNvh/wAFgso6Y5cyVsNM6njY2QkFwe4kWa524j7K4H9ILfR+yf8AOFQWj3EY8JxKCaZwZEwvc5x3Acm/s3nqt2lVOTzGzRw1OeGz5d7P8nZ2WZsDS5xDWtBJcSAABtJJO4LVGYNO7aSYspIWyxN2co5xbrH7IA8H1nf2KO0g6TJc3uMUWtHRg7GbnSW3F9vxDdw9ZX20ZaOBnBxmmeBTRus5jXDlHu322bWN9Z2nq7Qcm9kc0sHClDUr/Y2NkXPVbnR+sKWKOlabPlL3m58Vgt9Z38B19QN+vjSUjKBjY4mtZG0Wa1os0AdQC+ysRmVZRlK8VZBERSVhERAEREAUPpkxA0GFSBuwyuZFf1E6zvxDCPvVwoTTRQmrwp7h/wAOSOQ+y+of891zLgX4a2rG/NHXhbu0H5UjhpzXPaHTPc5sZO3UY06riOxxcCCewDtK0it76D8xsq6M0hIE0LnODet0b3a1x22c4g9n1e1Vw4m7+oOWj+36/I2WvRsLWEuAAc62sQBc22C5617orj5sIiIDqBL4R9pXYHQn+qm/4sv5ha2foZxNxJ5OLf5Zq23ozy9NlmgEFQGiQPe6wcHCziLbQqoJ3NzH1qc6VoyT3Kxan0//ANhS/wCJJ/latsKB0tZQqc2xQNpmtcWPeXazw3YWgDfv3LuXAzcJJRrRcnZdjTGRaVlbiNNHK0PjfJqOaRcEOBH+qz+kPRhJlMmaDWkoyd+90V+p/a3sd9xsbXyOVtFOIYTW080kcYjjlje4iVpIaHDW2dexbzkiEzS1wBaQQQRcEHYQQd4XEY3W5o4jGadVSg7r1OoJkJGrc6oJNr7LmwJt27B+AVbol/XFN7ZP5Mirs6aE3ul5TDtTk3H60Lnauofsk72+o7R6xu9MgaMa7L+IwVEzIxEwv1iJGuO2N7RsG/a4LlRaZ6KmKpToytLinsboREV584dT8y/77U/4838xys9HWjGLOlK+aSWWNzZTHZoaRYMY6+3r+uvONaIcRramaRkcWo+WR7f0rRsc9xHs2FcVmh3FI9zIx7J2hUJfA+klWhKmlGokzZGVtEcOVqplSyeZ7mBwDXNaAdZpb1C/95Xy0Xl3RZieH1lPLI1nJxzRPf8Apgfqte0nZfbsG5b0VsfkY2L/APSefMF100y/reX9iL/IF2LXXTTL+t5f2Iv8gUT4F/6b/wBn8v6IhFlspAHEKS9rfSIb32i3KNurLSjozOXnGqpWk0jj9dg28iT/ANM9R6t3YqrbXNqVaMZqD9eB8shaWX5WhdBO100TWkw2I1mO6mEn/hn8R1A7hG49j02ZJ3Tzu1pHf8rW9TWjqaOz8ySVjlysLwyXGZmQwtL5XmzWj/vYBvJO4BLvgFRpwk6iVm+JxUW088ZFjyTgzBsfUvnj5WXt+pKdVt9zB/HeeoDViNWJpVY1VmjwOyuij9T0v7L/AObIq1SWij9T0v7L/wCbIq1XrgfMV/8ArL5v+SB0xZr/ANg0XIMNp6i7B2tj/wCIfvBDf3j2LQFLqa7eU1uT1hr6ttbVv9a1yBe25bRzzkLFc21sk/JM5PwIgZo9kbb6vXsJuXH1uKy+j/RC2kZI7EoY3yEgMZrawa0C5N2G1yTb931qppyZr0KtLD0eN3624+I4GY9KmHY7QyUYgqmtLA2P6sVmObYxn+03AtH3XWpYJ3Ur2vYS17SHNcN4cDcEesELst0Y4Z5pF/7/AJlr/PWhyWWpD8OiYIHNF2coG6jxsNtY7QRY+26mUWRhcTQjeCuk+ZszJeZW5roo6gW1yNWRo/uyN2OHs6x6iFnFq7RVlbEcoTPZPG0UsoubSsdqyN8E2B6xdpt9nsW0VZF7bmViIRhUag7r0NNf0gfDo/2ZvziWvcl4IzMddDTSF7Y5C4EtIDhZjnbLgje3sW3tLuS6rNrqc0rGuEYkDrva22sWW8I7fBKnMh6Ma/AsRgnmjYImOcXESscRdjmjYDc7SFU08xrUK8IYa2azs/ycDSHon5qw/SKZ75IAQJGvtrsvsDrtABbfYdmy439WC0dZv5oVbXvawwvsyQlgL2tP95rrawtvIGwgbr2I7I1tGzEI3xSDWje0scO1rhYj8CtA1mhfEYpHiNjHxhxDHcqwFzb7DYnYSOpTKNndHOGxUatN06zOwjHiQAggg7QRuIXlTOj2kq8NomQVrQ2SL6jCHtfrRjwfBOwjwfYAqZWIxpxyyavc05/SC30fsn/OFQOj/DY8YxKCGZofE8vDm3IuOTed42g3F7+pbb0uZLqs3Gm+jNY7kxLrazw3wuTtv3+CVNZF0X1+BYhBPMyMRMc4uIkaTtY5u4b9pCrknmNqhXhHC5c1nZ/kx2d9D02A601JrT0+8tteaMesDwx6xt7R1qHwbG58vyiankdHIOsbiOwg7HD1FdtFBZ40TQZn1pYNWCqNyXAfo5D9to3H7Q29oKlw5FeH/ULrJW4c/wCzj5I0wQY/qw1WrBUnYDe0Mh9RPgH7J+4nctirqfj2XajLUpiqY3Mf1dbXDta7c4ez77KryRpaqMs6sU+tPSjZYn9JGPsuO8fZOzsIUKfMV8ApLPR+39HYVFjcBzFT5liEtNI17OsbnNPY5p2tPtWSVpkNOLswiIhAREQBcfEKFmJxPhkF45GuY4docLH81yEQJ2OqmastS5UqX08oOzax9tj2HwXD/UdRBHUsdR1j8Pe2SJ7mSNN2uaS1wPqIXaPNGUqfN0PJVDb2uWPGyRhPW0/mDsNty0zj2hOtw1xNPqVEfVYhklvW15t+BKpcWj6HD46FSNqjs+jOHBpkxOFoBljdbrdEy/8AABfTppxLx4eC1YJ2QsQYbfQ6r7onH+IC8cxcQ8zquC/4KLsu08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qVx/HpcyzmectMrg0EhuqLNFhsHqXM5i4h5nVcF/wTmLiHmdVwX/BRudwVCDvGy+xxsrHVrqU/wDnw/zGrtXLEJ2lrgHNcCCCLgg7CCDvC61YHkuvp6qBzqSqDWyxuJ5J1gA9pJ3dgXZhWQMr9SknKNmaE0gaJ5cIna+iY+SnlcGtYNronuOxp+x2OO7cTuJ2Xo80fx5Lh1nar6t4/SSdQG/Ub9kdvWdvYBYIulFJ3PLUxdSpTUG+5rbTy62HRDtqGfy5VoZdgdNOEzYxRRMp4pJXCcOIY0uIHJyC9h1XI/Fab5i4h5nVcF/wVc+Jq4CcVRs3zMhgulGuwCBlPC6IRMuGgxgna4uO3r2uK53TTiXjw8FqwPMXEPM6rgv+CcxcQ8zquC/4KNz0Onh27tLoZ7ppxLx4eC1OmnEvHh4LVgeYuIeZ1XBf8E5i4h5nVcF/wS7I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hjOk2szBEYqgU8kZ6jC24Pa072u9YUks7zFxDzOq4L/gnMXEPM6rgv8Ago3LYOlBWi0jg4Ljk+XpRLTyOjkHWNxHY4HY4eoreGSNL8GYNWKq1YKk7Ab2hkPqJ8A/ZP3E7lp3mLiHmdVwX/BOYuIeZ1XBf8FKbRTXpUKy/c1fnc39nitqaNjPo1xfW1iBsuLFoJG1oI1rdpAHXY5zCpHywsMl9cjbcarj2Et/uuIsSOokhajyRmHGMtasVRR1k9KNgBidysY+y47x9k/cQtw0lSKxjXgPaHC9nscx49Ra4XBVqdzDr03TSjs/ij7IiLo8oRFhsXyrFjUnKPkqmmwbaOolibYEnwWEC+3eh1G19zMopjo+g8tX++z/ADJ0fQeWr/fZ/mUbneWHu6dymRTPR9B5av8AfZ/mTo+g8tX++z/Mm4yw93TuUyKLwzLNFjBlEVRiDjDI6GT/AMXUiz27xtdt37xsXO6PoPLV/vs/zKLslwgtm39u5TIpno+g8tX++z/MnR9B5av99n+ZTuRlh7uncpkUz0fQeWr/AH2f5k6PoPLV/vs/zJuMsPd07lMimej6Dy1f77P8y8OyBTsBJmr7Db/vs/zJuMsOfTuU6KSosmUmJRtliqK58bwHNcK2cgg/vL1rMn0mH6nKVNc3lHtjYDWz3c9xsABrbT/oCVF2Tkhe139u5Xopno+g8tX++z/MnR9B5av99n+ZTuRlh7uncpkUz0fQeWr/AH2f5k6PoPLV/vs/zJuMsPd07lMii6HLNFiMs0MdRiBkgLWyD6XUgAuBLdpdZ2wdS53R9B5av99n+ZRdkuEFxb+3cpkUz0fQeWr/AH2f5k6PoPLV/vs/zKdyMsPd07lMvKmOj6Dy1f77P8ydH0Hlq/32f5k3GWHu6dynRTHR9B5av99n+ZOj6Dy1f77P8ybjLD3dO5Trwpno+g8tX++z/MnR9B5av99n+ZNxlh7uncpkUz0fQeWr/fZ/mTo+g8tX++z/ADJuMsPd07lMimej6Dy1f77P8ydH0Hlq/wB9n+ZNxlh7uncpkUz0fQeWr/fZ/mTo+g8tX++z/Mm4yw93TuUyKZ6PoPLV/vs/zLB5hosNytYVNXXNe7a1gq6l8hHbqtcSB6zYbFF2TGnGTtFt/TubCRa9y7R4ZmkubT1dc6Rou6N1XUskA3X1XOFxtG0X3hZzo+g8tX++z/Ml2JU4xdpNr6dymRRWH5aosUkmjiqMQL4H6kg+l1Is7fa5d9b2hc/o+g8tX++z/Ml2HCC2bf27lMimej6Dy1f77P8AMnR9B5av99n+ZTuRlh7uncpkUz0fQeWr/fZ/mTo+g8tX++z/ADJuMsPd07lMimej6Dy1f77P8ydH0Hlq/wB9n+ZNxlh7uncpkUz0fQeWr/fZ/mTo+g8tX++z/Mm4yw93TuUyKZ6PoPLV/vs/zJ0fQeWr/fZ/mTcZYe7p3KZeVMdH0Hlq/wB9n+ZZHBstR4G5zmPqXFwseVnklA232B5Nj603IahbZ9DLIiKSsIiIAiIgCFF4QEZo5/tcT/8AXz//ABVooCHKWJ4VPUvpKmkZFPPJPqvic5wLzs227AFkst4FX0lW+oramOVrouTEcYe1gOs1wdqn6t7Ai+/auVyPVVjGTclJFatd0ddiWeXzS0tSykpYpHxRDkWyvlLN7na3gg36vZY2udiKEkybXYHLKcMqYY4J3mR0UzC4Rvd4RYQD+B2bBvRnNFxV+F/S+6MrkbMUuORyx1LWtqqaV0Eur4Di3c4dgP8Ap1XsKZYLKGVxlaFzDI6WaR7pZpXbC+R2826hs3e3tWdUrgV1XFzeXgF86nwHfsn8l9F6St5RpHaCFJWjSuR8Sqsj0MNbZ0+Gza/LRt8OB7ZHxh7b7NU6ovuFzttsJ5FXDWYlXYdX1t4+VqmNgpvJReFc/bdsvsv222AbHyVl52WaCKlkcx7ma9y2+qdaR7+v1OsvXM2XX45NRyMc1op5xM4G93ADcLdftVeXY0XiYuo3Zeu/w3t/pQBQukbP3Nsx00MkbKmUgukkaXMhjNxrkAHWJINht3HZuVypvOeThmdsb43iKrhdrxS6gePW1zT4TD2fntB7d7bHkoOCms/A42RH1NYDM+vjraRwsxwp+SeJAbO3W+qLdd736rba5TOVsLr6B7jVz0rotWzYYYdRode+vrEAg7wRYj2WVMi4EVmnN26f4iPyVilTVVmIQVEolEEkYjOo1lmvD3W+qNuyw233KvJsofIEorq7FJ2bYXzxsa/qcY2EPt22uPxVyojwOq6tP7fwjXOF1mKZ6Y+rpqqOkp9ZzYIuRbIXhpteRztrbkW2X9nbSZGzG/MlM50zQyoikfBMG+DyjLXI9RBH8Vg2ZLxDL5kjw2rhZSSOc8MljLnQlx26hANx2A/ncmlynlpmVKYQtc57i5z5JHeFJI7wnHs3AewDfvUK5bWlTcXa3w23S+PjOTj75Y6WYwOayYMcWOc3WaCBfd93/wBHcYvKxxXMsUNd9NhYyR1zT/RmlgjDy131r62tYG2395XtdB9KiewEAua5oPVtBH+qxmTsEdluhhpnua58bSC5t9U3c52y+3rUtblUJqNN8L35X2M0iIuigKK0j585qtZDE6NtVKRZ0gcWRRkkGR1gb2Itbb22NrG1U9nLKDM1xNAdydRG4SRS6ocWub1EHwmm+72FQ722LaLgprPwMZkSepxAmY4hFW0hBabU/JObKNUkAi31QD19u4K0UtlfCMQoJL1U9KYQ0gRQw6gc42+uTYWOzdtG3qVSi4E1mnPa30/xGvK6rxLFMUmoYquKCJjBO17YA94Y7Va1lnGxsbkm/WeqwGWyRjlTVS1VHWFj6ilcwcq1uqJGSNLmEtGwGw6u0dlzzabLr4cUlrS5vJvgZCG7dYFrg6/ZbYvOD5dfh2IVtU5zSyp5DVaL6zeSZqG/Vt9ShJlspwcXHbgvT12v+TPoiLo8gUBozpGYlJWVsoDqx1TLGSdromMsGsF/BFj+AA6lfqMxTJdRSVL6vDKhsEstjNFI3Wgkd41hta71gdZ3XN+WX0mrSi3a/r+CsbRRskMoYwSkBpfqjXLQbgF28i/UvupzLmE19PK6auq2SXbqthijDYW7b61yNYu6vv69lqJSiuas7XuR+QsUqayauiqpRKYJhG12o1myxO5oH8bqwKn8t5cfgtRWSucxwqZhI0C92ixFjfr29SoEXA6rNOd4/D+DWeEy4vmWWpjbXQwmlldF9WmaRK65IJ1r6rbWGy+7cd5qshZhkzHSa87Q2eOR8Mur4JfGRcj2gj77r3yzl1+BzVkjnNcKiczNAvdoItY36/YmTsuvy3HMx7muMlRLMNW+xr9WwN+vYoSZdVnCSaVvS233M1WVjMPjfLIdWNjS9ztuxrRcnZ6gtUUGd6nOdQ4U+IQ0ji9zaemMHKOkAuQZHFpDbgdV/Z27bewSAggEHYQdoIWvm5ArMCkeMOqKZlO9xe0Swh0kBdv5N1jcdgPxJSuMO4JPNx9L8P4ZfUjXsjaJC10gaNdzRqtLrbSASbC/VdYLPmJVeFUbpKGLlJgduzWLGbbuDP75GzZ672NrLOUbHxRtbI8PkDQHPDdUOcBtOrc6tztsuFmGjqK6AtpJxBPcODywPBsb6pB3A9ql8CiDSmm+xK6P8Rq8XcJRXw1dKWnlGuhEVRFJ1N1WbhfrJtYbO1XqhMsZBnoq91fVSwiYgjk6ZpjjeTvc+9tc7b2tvsb7FdqI8NyzEOLn+3z+AiIujzhERAEREAWJxTAnYk/XbVVcIsBqROjDNl9v143G+3t6gssiEqTW6J3mk/0hiXEh7lOaT/SGJcSHuVRIosd6svEid5pP9IYlxIe5Tmk/0hiXEh7lUSJYasvEid5pP9IYlxIe5Tmk/wBIYlxIe5VEiWGrLxIneaT/AEhiXEh7lOaT/SGJcSHuVRIlhqy8SJ3mk/0hiXEh7lOaT/SGJcSHuVRIlhqy8SJ3mk/0hiXEh7lOaT/SGJcSHuVRIlhqy8SJ3mk/0hiXEh7lOaT/AEhiXEh7lUSJYasvEid5pP8ASGJcSHuU5pP9IYlxIe5VEiWGrLxIneaT/SGJcSHuU5pP9IYlxIO5VEiWGrLxIm2ZNdF4NdiAFydj4BtJuTsh3km917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5+E4K7C3OLqmqmuLWldGQPWNRjdqyaJYh1JNWf4CIik4CIiAIiIAiIgCIiAIiIAiIgCIiAIiIAiIgCIiA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3492500" y="3016676"/>
            <a:ext cx="53276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24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ヒラギノ角ゴ Pro W3"/>
                <a:cs typeface="ヒラギノ角ゴ Pro W3"/>
              </a:rPr>
              <a:t>Dinámica Grupal: Calificación de las Tendencias Validadas  </a:t>
            </a:r>
            <a:endParaRPr lang="es-ES" sz="2400" b="1" kern="0" dirty="0">
              <a:solidFill>
                <a:schemeClr val="accent1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00004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303338" y="981075"/>
            <a:ext cx="7372350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323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7900" y="6303963"/>
            <a:ext cx="2133600" cy="365125"/>
          </a:xfrm>
        </p:spPr>
        <p:txBody>
          <a:bodyPr/>
          <a:lstStyle/>
          <a:p>
            <a:pPr algn="ctr">
              <a:defRPr/>
            </a:pPr>
            <a:fld id="{706801E3-786F-48D0-84E7-0EEC5064D2B6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>
                <a:defRPr/>
              </a:pPr>
              <a:t>16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484438" y="2708275"/>
            <a:ext cx="1511300" cy="144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8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s-ES" sz="8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26" name="AutoShape 2" descr="data:image/jpeg;base64,/9j/4AAQSkZJRgABAQAAAQABAAD/2wCEAAkGBhMGEBUSERQRFRAWGBcWFhUYFBcWFBcXGRgXFxgdHhsXHighFxomHhUdHy8gJSgqLjEsGB4yNzAqNSYrMCkBCQoKDgwOGg8PGTUiHyQ1LS4pLTUtKiwvLCwsLCouLCkqLCw1LCwsNiosKSwsKiwsLCksLCwpLCwsLCwpKSwpLf/AABEIAHIBuAMBIgACEQEDEQH/xAAcAAEBAAICAwAAAAAAAAAAAAAABgUHBAgBAgP/xABQEAABAwICBQYKBgYHBgcAAAABAAIDBBEFBgcSITGTExYXQVHTMlJTVFVhcZTR0hQiYoGRsSM1coKhswgYM0JzssEVNEOSw/AkY3SiwuHj/8QAGgEBAAMBAQEAAAAAAAAAAAAAAAEDBQIEBv/EAC8RAAIBAgQFAgUFAQEAAAAAAAABAgMRBBITITFRoeHwQVJhcYGRwQUisdHxMzL/2gAMAwEAAhEDEQA/AN4oiIAiIgCIiAIiIAiIgCIiAIiIAiIgCIiAIiIAiIgCIiAIiIAiIgCIiAIiIAiIgCIiAIiIAiIgCIiAIiIAiIgCIiAIiIAiIgCIiAIiIAiL5VdU2hjdI8hrGNLnOO4NaLk/gEBwMw5kgyvCZqh4a3cBve93Y0dZ/wCzYLTmYNOVVWuIpGMgj6nECSU/j9Ueyx9pUlnPNkmcKp0z7iMXEUfUxnUP2jvJ6z6gLYOOMykNaCXE2AAuSTuAA3lUubfA+gw2AhCN6iu+iKU6S8TJ1vpc1/3Lfhq2VHl3TZW0z2sqGMqWkgbGiOW52CxYNUn1Fu3tCmW6OMSczX+iT6u+1gHf8hOt/BZ3RBlR2I4iZJWODaX67muBBEu0Rgg7QQQXfuBQr3LKscPpt2Tty7HYBh1gCRY9nZ+C8oivPmzULv6QAaSPoTveB3a2BkrNPPClFQI+Tu5zdXW1/B672H5Lq9L4R9pXYHQn+qm/4sv5hVRk2zYxuFpUqeaC3+pfKUz9nsZGZE8wmXlHObblNS2qAfFN96q1qfT/AP2FL/iSf5WruTsjPwsI1KsYy4HvhmnuGpla2anfFETYyCTlNX1loYCR222+oraNPUNq2NexzXMcAWuaQWkHcQRvC6gq00f6SZcnPEb9aSjcfrR3+sy+9zL7j1lu4+o7Vwp8zUxP6fG16XHkbaz9pHGRnxMMBl5RrnX5TUtqkC3gm+9YvKemMZorIqX6KY+U1vr8sHW1WOfu1Bfwbb+tTGm3EosaZQ1ED2vie2ezh6jFsPYRfaDtCm9Ev64pvbJ/JkRydzinhabwznKP7rPn6XOyaIitMY1TiWnYYfNJF9DJ5N72X5cC+q4tvbk9m5cb+sEPMne8Du1q7Mv++1P+PN/McrHR3VYPBTPGJCMz8qS3WjmceT1GW2xgjwtb1qlSb9TflhaEIKWRv5XK7A9N4xmphg+iFvKyMj1uXB1dZwF7cmL7+1bRWu8uPwDEKqNtGyI1IOvHaKdpBYNe93tA2at9vYtiKyN/UysSoKSUIuPzC11nLS7zSq3U30blNUMOvy2pfWaHbtQ9vatirrppl/W8v7EX+QJJ2R3gaUKtTLNXVi0w3T5FUysbNTOiiJs6QS6+oO3V1Bcdtje3buW1IZm1DQ5hDmuALXA3BB2ggjeF1AWxtF2kw5ccKWqcTSOP1XHaYST/ACyd46t4678RnzPbisBFRzUlw9DfiL1Y8SAEEEEXBG0EHcpzPOd4slwa7rOmdcRRX2uPaexg6z928qxuxjwhKcssVueueM+w5JjBeOUnf4EIdYkdbibHVaO2207O20N/WCHmR94//JaqxjGJcemfPO4vkebk9Q7AB1NG4BcJVObN+l+n0ox/erv6nazKmPc56OKp1OT5QOOpra1rPc3fYX8G+7rWWUloo/U9L+y/+bIq1WrgYVWKjUkl6NhTOe88R5HhY9zOUke7VZGHapIAu517GwGzq3uCpSdVdZ9I2audlc+RpvAz9HD2agPhfvG7vYQOpRJ2R6MHh9apvwXEuv6wQ8yd7wO7Wy8tY+zM9LHUx7GvG1t7lrhsc0+wgj17D1rrnimTZcLw+nrnX1Z3OBFvBG+M/vBrj7NXtVZoRzZ/s2odRyH9FP8AWjvuEoG795ot7Wt7VwpO+57cRhKTpOdFcPxxN6IiK0xiNz/pEGRXQgwGXlQ8/wBpqauoWjxTe+t/BSX9YIeZH3gd2vj/AEgfDo/2ZvziUPo4njpsUp3TOY2IOdrOeQGD9G8bS7YNtlU5O9jaoYalKhqSjd7+r+Jft/pBNO+jdb1Tg/8ATVVlXStR5pkEQ14Z3eCyS1nHsa4Egn1Gx7FOaWMVwuqonNjdSyVZLeSMWo57frAuu5m5urfYTt2fdp/CKaWsniZAHGZz2hlt+tcWPqtvv1WRyaZMMLRrU3JRcfPidt0XgLyrTEIjSRpBfkYwBkTJOV5S+s4ttqanYNvh/wAFgso6Y5cyVsNM6njY2QkFwe4kWa524j7K4H9ILfR+yf8AOFQWj3EY8JxKCaZwZEwvc5x3Acm/s3nqt2lVOTzGzRw1OeGz5d7P8nZ2WZsDS5xDWtBJcSAABtJJO4LVGYNO7aSYspIWyxN2co5xbrH7IA8H1nf2KO0g6TJc3uMUWtHRg7GbnSW3F9vxDdw9ZX20ZaOBnBxmmeBTRus5jXDlHu322bWN9Z2nq7Qcm9kc0sHClDUr/Y2NkXPVbnR+sKWKOlabPlL3m58Vgt9Z38B19QN+vjSUjKBjY4mtZG0Wa1os0AdQC+ysRmVZRlK8VZBERSVhERAEREAUPpkxA0GFSBuwyuZFf1E6zvxDCPvVwoTTRQmrwp7h/wAOSOQ+y+of891zLgX4a2rG/NHXhbu0H5UjhpzXPaHTPc5sZO3UY06riOxxcCCewDtK0it76D8xsq6M0hIE0LnODet0b3a1x22c4g9n1e1Vw4m7+oOWj+36/I2WvRsLWEuAAc62sQBc22C5617orj5sIiIDqBL4R9pXYHQn+qm/4sv5ha2foZxNxJ5OLf5Zq23ozy9NlmgEFQGiQPe6wcHCziLbQqoJ3NzH1qc6VoyT3Kxan0//ANhS/wCJJ/latsKB0tZQqc2xQNpmtcWPeXazw3YWgDfv3LuXAzcJJRrRcnZdjTGRaVlbiNNHK0PjfJqOaRcEOBH+qz+kPRhJlMmaDWkoyd+90V+p/a3sd9xsbXyOVtFOIYTW080kcYjjlje4iVpIaHDW2dexbzkiEzS1wBaQQQRcEHYQQd4XEY3W5o4jGadVSg7r1OoJkJGrc6oJNr7LmwJt27B+AVbol/XFN7ZP5Mirs6aE3ul5TDtTk3H60Lnauofsk72+o7R6xu9MgaMa7L+IwVEzIxEwv1iJGuO2N7RsG/a4LlRaZ6KmKpToytLinsboREV584dT8y/77U/4838xys9HWjGLOlK+aSWWNzZTHZoaRYMY6+3r+uvONaIcRramaRkcWo+WR7f0rRsc9xHs2FcVmh3FI9zIx7J2hUJfA+klWhKmlGokzZGVtEcOVqplSyeZ7mBwDXNaAdZpb1C/95Xy0Xl3RZieH1lPLI1nJxzRPf8Apgfqte0nZfbsG5b0VsfkY2L/APSefMF100y/reX9iL/IF2LXXTTL+t5f2Iv8gUT4F/6b/wBn8v6IhFlspAHEKS9rfSIb32i3KNurLSjozOXnGqpWk0jj9dg28iT/ANM9R6t3YqrbXNqVaMZqD9eB8shaWX5WhdBO100TWkw2I1mO6mEn/hn8R1A7hG49j02ZJ3Tzu1pHf8rW9TWjqaOz8ySVjlysLwyXGZmQwtL5XmzWj/vYBvJO4BLvgFRpwk6iVm+JxUW088ZFjyTgzBsfUvnj5WXt+pKdVt9zB/HeeoDViNWJpVY1VmjwOyuij9T0v7L/AObIq1SWij9T0v7L/wCbIq1XrgfMV/8ArL5v+SB0xZr/ANg0XIMNp6i7B2tj/wCIfvBDf3j2LQFLqa7eU1uT1hr6ttbVv9a1yBe25bRzzkLFc21sk/JM5PwIgZo9kbb6vXsJuXH1uKy+j/RC2kZI7EoY3yEgMZrawa0C5N2G1yTb931qppyZr0KtLD0eN3624+I4GY9KmHY7QyUYgqmtLA2P6sVmObYxn+03AtH3XWpYJ3Ur2vYS17SHNcN4cDcEesELst0Y4Z5pF/7/AJlr/PWhyWWpD8OiYIHNF2coG6jxsNtY7QRY+26mUWRhcTQjeCuk+ZszJeZW5roo6gW1yNWRo/uyN2OHs6x6iFnFq7RVlbEcoTPZPG0UsoubSsdqyN8E2B6xdpt9nsW0VZF7bmViIRhUag7r0NNf0gfDo/2ZvziWvcl4IzMddDTSF7Y5C4EtIDhZjnbLgje3sW3tLuS6rNrqc0rGuEYkDrva22sWW8I7fBKnMh6Ma/AsRgnmjYImOcXESscRdjmjYDc7SFU08xrUK8IYa2azs/ycDSHon5qw/SKZ75IAQJGvtrsvsDrtABbfYdmy439WC0dZv5oVbXvawwvsyQlgL2tP95rrawtvIGwgbr2I7I1tGzEI3xSDWje0scO1rhYj8CtA1mhfEYpHiNjHxhxDHcqwFzb7DYnYSOpTKNndHOGxUatN06zOwjHiQAggg7QRuIXlTOj2kq8NomQVrQ2SL6jCHtfrRjwfBOwjwfYAqZWIxpxyyavc05/SC30fsn/OFQOj/DY8YxKCGZofE8vDm3IuOTed42g3F7+pbb0uZLqs3Gm+jNY7kxLrazw3wuTtv3+CVNZF0X1+BYhBPMyMRMc4uIkaTtY5u4b9pCrknmNqhXhHC5c1nZ/kx2d9D02A601JrT0+8tteaMesDwx6xt7R1qHwbG58vyiankdHIOsbiOwg7HD1FdtFBZ40TQZn1pYNWCqNyXAfo5D9to3H7Q29oKlw5FeH/ULrJW4c/wCzj5I0wQY/qw1WrBUnYDe0Mh9RPgH7J+4nctirqfj2XajLUpiqY3Mf1dbXDta7c4ez77KryRpaqMs6sU+tPSjZYn9JGPsuO8fZOzsIUKfMV8ApLPR+39HYVFjcBzFT5liEtNI17OsbnNPY5p2tPtWSVpkNOLswiIhAREQBcfEKFmJxPhkF45GuY4docLH81yEQJ2OqmastS5UqX08oOzax9tj2HwXD/UdRBHUsdR1j8Pe2SJ7mSNN2uaS1wPqIXaPNGUqfN0PJVDb2uWPGyRhPW0/mDsNty0zj2hOtw1xNPqVEfVYhklvW15t+BKpcWj6HD46FSNqjs+jOHBpkxOFoBljdbrdEy/8AABfTppxLx4eC1YJ2QsQYbfQ6r7onH+IC8cxcQ8zquC/4KLsu08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qVx/HpcyzmectMrg0EhuqLNFhsHqXM5i4h5nVcF/wTmLiHmdVwX/BRudwVCDvGy+xxsrHVrqU/wDnw/zGrtXLEJ2lrgHNcCCCLgg7CCDvC61YHkuvp6qBzqSqDWyxuJ5J1gA9pJ3dgXZhWQMr9SknKNmaE0gaJ5cIna+iY+SnlcGtYNronuOxp+x2OO7cTuJ2Xo80fx5Lh1nar6t4/SSdQG/Ub9kdvWdvYBYIulFJ3PLUxdSpTUG+5rbTy62HRDtqGfy5VoZdgdNOEzYxRRMp4pJXCcOIY0uIHJyC9h1XI/Fab5i4h5nVcF/wVc+Jq4CcVRs3zMhgulGuwCBlPC6IRMuGgxgna4uO3r2uK53TTiXjw8FqwPMXEPM6rgv+CcxcQ8zquC/4KNz0Onh27tLoZ7ppxLx4eC1OmnEvHh4LVgeYuIeZ1XBf8E5i4h5nVcF/wS7I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hjOk2szBEYqgU8kZ6jC24Pa072u9YUks7zFxDzOq4L/gnMXEPM6rgv8Ago3LYOlBWi0jg4Ljk+XpRLTyOjkHWNxHY4HY4eoreGSNL8GYNWKq1YKk7Ab2hkPqJ8A/ZP3E7lp3mLiHmdVwX/BOYuIeZ1XBf8FKbRTXpUKy/c1fnc39nitqaNjPo1xfW1iBsuLFoJG1oI1rdpAHXY5zCpHywsMl9cjbcarj2Et/uuIsSOokhajyRmHGMtasVRR1k9KNgBidysY+y47x9k/cQtw0lSKxjXgPaHC9nscx49Ra4XBVqdzDr03TSjs/ij7IiLo8oRFhsXyrFjUnKPkqmmwbaOolibYEnwWEC+3eh1G19zMopjo+g8tX++z/ADJ0fQeWr/fZ/mUbneWHu6dymRTPR9B5av8AfZ/mTo+g8tX++z/Mm4yw93TuUyKLwzLNFjBlEVRiDjDI6GT/AMXUiz27xtdt37xsXO6PoPLV/vs/zKLslwgtm39u5TIpno+g8tX++z/MnR9B5av99n+ZTuRlh7uncpkUz0fQeWr/AH2f5k6PoPLV/vs/zJuMsPd07lMimej6Dy1f77P8y8OyBTsBJmr7Db/vs/zJuMsOfTuU6KSosmUmJRtliqK58bwHNcK2cgg/vL1rMn0mH6nKVNc3lHtjYDWz3c9xsABrbT/oCVF2Tkhe139u5Xopno+g8tX++z/MnR9B5av99n+ZTuRlh7uncpkUz0fQeWr/AH2f5k6PoPLV/vs/zJuMsPd07lMii6HLNFiMs0MdRiBkgLWyD6XUgAuBLdpdZ2wdS53R9B5av99n+ZRdkuEFxb+3cpkUz0fQeWr/AH2f5k6PoPLV/vs/zKdyMsPd07lMvKmOj6Dy1f77P8ydH0Hlq/32f5k3GWHu6dynRTHR9B5av99n+ZOj6Dy1f77P8ybjLD3dO5Trwpno+g8tX++z/MnR9B5av99n+ZNxlh7uncpkUz0fQeWr/fZ/mTo+g8tX++z/ADJuMsPd07lMimej6Dy1f77P8ydH0Hlq/wB9n+ZNxlh7uncpkUz0fQeWr/fZ/mTo+g8tX++z/Mm4yw93TuUyKZ6PoPLV/vs/zLB5hosNytYVNXXNe7a1gq6l8hHbqtcSB6zYbFF2TGnGTtFt/TubCRa9y7R4ZmkubT1dc6Rou6N1XUskA3X1XOFxtG0X3hZzo+g8tX++z/Ml2JU4xdpNr6dymRRWH5aosUkmjiqMQL4H6kg+l1Is7fa5d9b2hc/o+g8tX++z/Ml2HCC2bf27lMimej6Dy1f77P8AMnR9B5av99n+ZTuRlh7uncpkUz0fQeWr/fZ/mTo+g8tX++z/ADJuMsPd07lMimej6Dy1f77P8ydH0Hlq/wB9n+ZNxlh7uncpkUz0fQeWr/fZ/mTo+g8tX++z/Mm4yw93TuUyKZ6PoPLV/vs/zJ0fQeWr/fZ/mTcZYe7p3KZeVMdH0Hlq/wB9n+ZZHBstR4G5zmPqXFwseVnklA232B5Nj603IahbZ9DLIiKSsIiIAiIgCFF4QEZo5/tcT/8AXz//ABVooCHKWJ4VPUvpKmkZFPPJPqvic5wLzs227AFkst4FX0lW+oramOVrouTEcYe1gOs1wdqn6t7Ai+/auVyPVVjGTclJFatd0ddiWeXzS0tSykpYpHxRDkWyvlLN7na3gg36vZY2udiKEkybXYHLKcMqYY4J3mR0UzC4Rvd4RYQD+B2bBvRnNFxV+F/S+6MrkbMUuORyx1LWtqqaV0Eur4Di3c4dgP8Ap1XsKZYLKGVxlaFzDI6WaR7pZpXbC+R2826hs3e3tWdUrgV1XFzeXgF86nwHfsn8l9F6St5RpHaCFJWjSuR8Sqsj0MNbZ0+Gza/LRt8OB7ZHxh7b7NU6ovuFzttsJ5FXDWYlXYdX1t4+VqmNgpvJReFc/bdsvsv222AbHyVl52WaCKlkcx7ma9y2+qdaR7+v1OsvXM2XX45NRyMc1op5xM4G93ADcLdftVeXY0XiYuo3Zeu/w3t/pQBQukbP3Nsx00MkbKmUgukkaXMhjNxrkAHWJINht3HZuVypvOeThmdsb43iKrhdrxS6gePW1zT4TD2fntB7d7bHkoOCms/A42RH1NYDM+vjraRwsxwp+SeJAbO3W+qLdd736rba5TOVsLr6B7jVz0rotWzYYYdRode+vrEAg7wRYj2WVMi4EVmnN26f4iPyVilTVVmIQVEolEEkYjOo1lmvD3W+qNuyw233KvJsofIEorq7FJ2bYXzxsa/qcY2EPt22uPxVyojwOq6tP7fwjXOF1mKZ6Y+rpqqOkp9ZzYIuRbIXhpteRztrbkW2X9nbSZGzG/MlM50zQyoikfBMG+DyjLXI9RBH8Vg2ZLxDL5kjw2rhZSSOc8MljLnQlx26hANx2A/ncmlynlpmVKYQtc57i5z5JHeFJI7wnHs3AewDfvUK5bWlTcXa3w23S+PjOTj75Y6WYwOayYMcWOc3WaCBfd93/wBHcYvKxxXMsUNd9NhYyR1zT/RmlgjDy131r62tYG2395XtdB9KiewEAua5oPVtBH+qxmTsEdluhhpnua58bSC5t9U3c52y+3rUtblUJqNN8L35X2M0iIuigKK0j585qtZDE6NtVKRZ0gcWRRkkGR1gb2Itbb22NrG1U9nLKDM1xNAdydRG4SRS6ocWub1EHwmm+72FQ722LaLgprPwMZkSepxAmY4hFW0hBabU/JObKNUkAi31QD19u4K0UtlfCMQoJL1U9KYQ0gRQw6gc42+uTYWOzdtG3qVSi4E1mnPa30/xGvK6rxLFMUmoYquKCJjBO17YA94Y7Va1lnGxsbkm/WeqwGWyRjlTVS1VHWFj6ilcwcq1uqJGSNLmEtGwGw6u0dlzzabLr4cUlrS5vJvgZCG7dYFrg6/ZbYvOD5dfh2IVtU5zSyp5DVaL6zeSZqG/Vt9ShJlspwcXHbgvT12v+TPoiLo8gUBozpGYlJWVsoDqx1TLGSdromMsGsF/BFj+AA6lfqMxTJdRSVL6vDKhsEstjNFI3Wgkd41hta71gdZ3XN+WX0mrSi3a/r+CsbRRskMoYwSkBpfqjXLQbgF28i/UvupzLmE19PK6auq2SXbqthijDYW7b61yNYu6vv69lqJSiuas7XuR+QsUqayauiqpRKYJhG12o1myxO5oH8bqwKn8t5cfgtRWSucxwqZhI0C92ixFjfr29SoEXA6rNOd4/D+DWeEy4vmWWpjbXQwmlldF9WmaRK65IJ1r6rbWGy+7cd5qshZhkzHSa87Q2eOR8Mur4JfGRcj2gj77r3yzl1+BzVkjnNcKiczNAvdoItY36/YmTsuvy3HMx7muMlRLMNW+xr9WwN+vYoSZdVnCSaVvS233M1WVjMPjfLIdWNjS9ztuxrRcnZ6gtUUGd6nOdQ4U+IQ0ji9zaemMHKOkAuQZHFpDbgdV/Z27bewSAggEHYQdoIWvm5ArMCkeMOqKZlO9xe0Swh0kBdv5N1jcdgPxJSuMO4JPNx9L8P4ZfUjXsjaJC10gaNdzRqtLrbSASbC/VdYLPmJVeFUbpKGLlJgduzWLGbbuDP75GzZ672NrLOUbHxRtbI8PkDQHPDdUOcBtOrc6tztsuFmGjqK6AtpJxBPcODywPBsb6pB3A9ql8CiDSmm+xK6P8Rq8XcJRXw1dKWnlGuhEVRFJ1N1WbhfrJtYbO1XqhMsZBnoq91fVSwiYgjk6ZpjjeTvc+9tc7b2tvsb7FdqI8NyzEOLn+3z+AiIujzhERAEREAWJxTAnYk/XbVVcIsBqROjDNl9v143G+3t6gssiEqTW6J3mk/0hiXEh7lOaT/SGJcSHuVRIosd6svEid5pP9IYlxIe5Tmk/0hiXEh7lUSJYasvEid5pP9IYlxIe5Tmk/wBIYlxIe5VEiWGrLxIneaT/AEhiXEh7lOaT/SGJcSHuVRIlhqy8SJ3mk/0hiXEh7lOaT/SGJcSHuVRIlhqy8SJ3mk/0hiXEh7lOaT/SGJcSHuVRIlhqy8SJ3mk/0hiXEh7lOaT/AEhiXEh7lUSJYasvEid5pP8ASGJcSHuU5pP9IYlxIe5VEiWGrLxIneaT/SGJcSHuU5pP9IYlxIO5VEiWGrLxIm2ZNdF4NdiAFydj4BtJuTsh3km917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5+E4K7C3OLqmqmuLWldGQPWNRjdqyaJYh1JNWf4CIik4CIiAIiIAiIgCIiAIiIAiIgCIiAIiIAiIgCIiA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3492500" y="3016676"/>
            <a:ext cx="53276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24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ヒラギノ角ゴ Pro W3"/>
                <a:cs typeface="ヒラギノ角ゴ Pro W3"/>
              </a:rPr>
              <a:t>Criterios para el Análisis del Impacto de las Tendencias en el Modelo Conceptual  </a:t>
            </a:r>
            <a:endParaRPr lang="es-ES" sz="2400" b="1" kern="0" dirty="0">
              <a:solidFill>
                <a:schemeClr val="accent1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41314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303338" y="981075"/>
            <a:ext cx="7372350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323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7900" y="6303963"/>
            <a:ext cx="2133600" cy="365125"/>
          </a:xfrm>
        </p:spPr>
        <p:txBody>
          <a:bodyPr/>
          <a:lstStyle/>
          <a:p>
            <a:pPr algn="ctr">
              <a:defRPr/>
            </a:pPr>
            <a:fld id="{706801E3-786F-48D0-84E7-0EEC5064D2B6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>
                <a:defRPr/>
              </a:pPr>
              <a:t>17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26" name="AutoShape 2" descr="data:image/jpeg;base64,/9j/4AAQSkZJRgABAQAAAQABAAD/2wCEAAkGBhMGEBUSERQRFRAWGBcWFhUYFBcWFBcXGRgXFxgdHhsXHighFxomHhUdHy8gJSgqLjEsGB4yNzAqNSYrMCkBCQoKDgwOGg8PGTUiHyQ1LS4pLTUtKiwvLCwsLCouLCkqLCw1LCwsNiosKSwsKiwsLCksLCwpLCwsLCwpKSwpLf/AABEIAHIBuAMBIgACEQEDEQH/xAAcAAEBAAICAwAAAAAAAAAAAAAABgUHBAgBAgP/xABQEAABAwICBQYKBgYHBgcAAAABAAIDBBEFBgcSITGTExYXQVHTMlJTVFVhcZTR0hQiYoGRsSM1coKhswgYM0JzssEVNEOSw/AkY3SiwuHj/8QAGgEBAAMBAQEAAAAAAAAAAAAAAAEDBQIEBv/EAC8RAAIBAgQFAgUFAQEAAAAAAAABAgMRBBITITFRoeHwQVJhcYGRwQUisdHxMzL/2gAMAwEAAhEDEQA/AN4oiIAiIgCIiAIiIAiIgCIiAIiIAiIgCIiAIiIAiIgCIiAIiIAiIgCIiAIiIAiIgCIiAIiIAiIgCIiAIiIAiIgCIiAIiIAiIgCIiAIiIAiL5VdU2hjdI8hrGNLnOO4NaLk/gEBwMw5kgyvCZqh4a3cBve93Y0dZ/wCzYLTmYNOVVWuIpGMgj6nECSU/j9Ueyx9pUlnPNkmcKp0z7iMXEUfUxnUP2jvJ6z6gLYOOMykNaCXE2AAuSTuAA3lUubfA+gw2AhCN6iu+iKU6S8TJ1vpc1/3Lfhq2VHl3TZW0z2sqGMqWkgbGiOW52CxYNUn1Fu3tCmW6OMSczX+iT6u+1gHf8hOt/BZ3RBlR2I4iZJWODaX67muBBEu0Rgg7QQQXfuBQr3LKscPpt2Tty7HYBh1gCRY9nZ+C8oivPmzULv6QAaSPoTveB3a2BkrNPPClFQI+Tu5zdXW1/B672H5Lq9L4R9pXYHQn+qm/4sv5hVRk2zYxuFpUqeaC3+pfKUz9nsZGZE8wmXlHObblNS2qAfFN96q1qfT/AP2FL/iSf5WruTsjPwsI1KsYy4HvhmnuGpla2anfFETYyCTlNX1loYCR222+oraNPUNq2NexzXMcAWuaQWkHcQRvC6gq00f6SZcnPEb9aSjcfrR3+sy+9zL7j1lu4+o7Vwp8zUxP6fG16XHkbaz9pHGRnxMMBl5RrnX5TUtqkC3gm+9YvKemMZorIqX6KY+U1vr8sHW1WOfu1Bfwbb+tTGm3EosaZQ1ED2vie2ezh6jFsPYRfaDtCm9Ev64pvbJ/JkRydzinhabwznKP7rPn6XOyaIitMY1TiWnYYfNJF9DJ5N72X5cC+q4tvbk9m5cb+sEPMne8Du1q7Mv++1P+PN/McrHR3VYPBTPGJCMz8qS3WjmceT1GW2xgjwtb1qlSb9TflhaEIKWRv5XK7A9N4xmphg+iFvKyMj1uXB1dZwF7cmL7+1bRWu8uPwDEKqNtGyI1IOvHaKdpBYNe93tA2at9vYtiKyN/UysSoKSUIuPzC11nLS7zSq3U30blNUMOvy2pfWaHbtQ9vatirrppl/W8v7EX+QJJ2R3gaUKtTLNXVi0w3T5FUysbNTOiiJs6QS6+oO3V1Bcdtje3buW1IZm1DQ5hDmuALXA3BB2ggjeF1AWxtF2kw5ccKWqcTSOP1XHaYST/ACyd46t4678RnzPbisBFRzUlw9DfiL1Y8SAEEEEXBG0EHcpzPOd4slwa7rOmdcRRX2uPaexg6z928qxuxjwhKcssVueueM+w5JjBeOUnf4EIdYkdbibHVaO2207O20N/WCHmR94//JaqxjGJcemfPO4vkebk9Q7AB1NG4BcJVObN+l+n0ox/erv6nazKmPc56OKp1OT5QOOpra1rPc3fYX8G+7rWWUloo/U9L+y/+bIq1WrgYVWKjUkl6NhTOe88R5HhY9zOUke7VZGHapIAu517GwGzq3uCpSdVdZ9I2audlc+RpvAz9HD2agPhfvG7vYQOpRJ2R6MHh9apvwXEuv6wQ8yd7wO7Wy8tY+zM9LHUx7GvG1t7lrhsc0+wgj17D1rrnimTZcLw+nrnX1Z3OBFvBG+M/vBrj7NXtVZoRzZ/s2odRyH9FP8AWjvuEoG795ot7Wt7VwpO+57cRhKTpOdFcPxxN6IiK0xiNz/pEGRXQgwGXlQ8/wBpqauoWjxTe+t/BSX9YIeZH3gd2vj/AEgfDo/2ZvziUPo4njpsUp3TOY2IOdrOeQGD9G8bS7YNtlU5O9jaoYalKhqSjd7+r+Jft/pBNO+jdb1Tg/8ATVVlXStR5pkEQ14Z3eCyS1nHsa4Egn1Gx7FOaWMVwuqonNjdSyVZLeSMWo57frAuu5m5urfYTt2fdp/CKaWsniZAHGZz2hlt+tcWPqtvv1WRyaZMMLRrU3JRcfPidt0XgLyrTEIjSRpBfkYwBkTJOV5S+s4ttqanYNvh/wAFgso6Y5cyVsNM6njY2QkFwe4kWa524j7K4H9ILfR+yf8AOFQWj3EY8JxKCaZwZEwvc5x3Acm/s3nqt2lVOTzGzRw1OeGz5d7P8nZ2WZsDS5xDWtBJcSAABtJJO4LVGYNO7aSYspIWyxN2co5xbrH7IA8H1nf2KO0g6TJc3uMUWtHRg7GbnSW3F9vxDdw9ZX20ZaOBnBxmmeBTRus5jXDlHu322bWN9Z2nq7Qcm9kc0sHClDUr/Y2NkXPVbnR+sKWKOlabPlL3m58Vgt9Z38B19QN+vjSUjKBjY4mtZG0Wa1os0AdQC+ysRmVZRlK8VZBERSVhERAEREAUPpkxA0GFSBuwyuZFf1E6zvxDCPvVwoTTRQmrwp7h/wAOSOQ+y+of891zLgX4a2rG/NHXhbu0H5UjhpzXPaHTPc5sZO3UY06riOxxcCCewDtK0it76D8xsq6M0hIE0LnODet0b3a1x22c4g9n1e1Vw4m7+oOWj+36/I2WvRsLWEuAAc62sQBc22C5617orj5sIiIDqBL4R9pXYHQn+qm/4sv5ha2foZxNxJ5OLf5Zq23ozy9NlmgEFQGiQPe6wcHCziLbQqoJ3NzH1qc6VoyT3Kxan0//ANhS/wCJJ/latsKB0tZQqc2xQNpmtcWPeXazw3YWgDfv3LuXAzcJJRrRcnZdjTGRaVlbiNNHK0PjfJqOaRcEOBH+qz+kPRhJlMmaDWkoyd+90V+p/a3sd9xsbXyOVtFOIYTW080kcYjjlje4iVpIaHDW2dexbzkiEzS1wBaQQQRcEHYQQd4XEY3W5o4jGadVSg7r1OoJkJGrc6oJNr7LmwJt27B+AVbol/XFN7ZP5Mirs6aE3ul5TDtTk3H60Lnauofsk72+o7R6xu9MgaMa7L+IwVEzIxEwv1iJGuO2N7RsG/a4LlRaZ6KmKpToytLinsboREV584dT8y/77U/4838xys9HWjGLOlK+aSWWNzZTHZoaRYMY6+3r+uvONaIcRramaRkcWo+WR7f0rRsc9xHs2FcVmh3FI9zIx7J2hUJfA+klWhKmlGokzZGVtEcOVqplSyeZ7mBwDXNaAdZpb1C/95Xy0Xl3RZieH1lPLI1nJxzRPf8Apgfqte0nZfbsG5b0VsfkY2L/APSefMF100y/reX9iL/IF2LXXTTL+t5f2Iv8gUT4F/6b/wBn8v6IhFlspAHEKS9rfSIb32i3KNurLSjozOXnGqpWk0jj9dg28iT/ANM9R6t3YqrbXNqVaMZqD9eB8shaWX5WhdBO100TWkw2I1mO6mEn/hn8R1A7hG49j02ZJ3Tzu1pHf8rW9TWjqaOz8ySVjlysLwyXGZmQwtL5XmzWj/vYBvJO4BLvgFRpwk6iVm+JxUW088ZFjyTgzBsfUvnj5WXt+pKdVt9zB/HeeoDViNWJpVY1VmjwOyuij9T0v7L/AObIq1SWij9T0v7L/wCbIq1XrgfMV/8ArL5v+SB0xZr/ANg0XIMNp6i7B2tj/wCIfvBDf3j2LQFLqa7eU1uT1hr6ttbVv9a1yBe25bRzzkLFc21sk/JM5PwIgZo9kbb6vXsJuXH1uKy+j/RC2kZI7EoY3yEgMZrawa0C5N2G1yTb931qppyZr0KtLD0eN3624+I4GY9KmHY7QyUYgqmtLA2P6sVmObYxn+03AtH3XWpYJ3Ur2vYS17SHNcN4cDcEesELst0Y4Z5pF/7/AJlr/PWhyWWpD8OiYIHNF2coG6jxsNtY7QRY+26mUWRhcTQjeCuk+ZszJeZW5roo6gW1yNWRo/uyN2OHs6x6iFnFq7RVlbEcoTPZPG0UsoubSsdqyN8E2B6xdpt9nsW0VZF7bmViIRhUag7r0NNf0gfDo/2ZvziWvcl4IzMddDTSF7Y5C4EtIDhZjnbLgje3sW3tLuS6rNrqc0rGuEYkDrva22sWW8I7fBKnMh6Ma/AsRgnmjYImOcXESscRdjmjYDc7SFU08xrUK8IYa2azs/ycDSHon5qw/SKZ75IAQJGvtrsvsDrtABbfYdmy439WC0dZv5oVbXvawwvsyQlgL2tP95rrawtvIGwgbr2I7I1tGzEI3xSDWje0scO1rhYj8CtA1mhfEYpHiNjHxhxDHcqwFzb7DYnYSOpTKNndHOGxUatN06zOwjHiQAggg7QRuIXlTOj2kq8NomQVrQ2SL6jCHtfrRjwfBOwjwfYAqZWIxpxyyavc05/SC30fsn/OFQOj/DY8YxKCGZofE8vDm3IuOTed42g3F7+pbb0uZLqs3Gm+jNY7kxLrazw3wuTtv3+CVNZF0X1+BYhBPMyMRMc4uIkaTtY5u4b9pCrknmNqhXhHC5c1nZ/kx2d9D02A601JrT0+8tteaMesDwx6xt7R1qHwbG58vyiankdHIOsbiOwg7HD1FdtFBZ40TQZn1pYNWCqNyXAfo5D9to3H7Q29oKlw5FeH/ULrJW4c/wCzj5I0wQY/qw1WrBUnYDe0Mh9RPgH7J+4nctirqfj2XajLUpiqY3Mf1dbXDta7c4ez77KryRpaqMs6sU+tPSjZYn9JGPsuO8fZOzsIUKfMV8ApLPR+39HYVFjcBzFT5liEtNI17OsbnNPY5p2tPtWSVpkNOLswiIhAREQBcfEKFmJxPhkF45GuY4docLH81yEQJ2OqmastS5UqX08oOzax9tj2HwXD/UdRBHUsdR1j8Pe2SJ7mSNN2uaS1wPqIXaPNGUqfN0PJVDb2uWPGyRhPW0/mDsNty0zj2hOtw1xNPqVEfVYhklvW15t+BKpcWj6HD46FSNqjs+jOHBpkxOFoBljdbrdEy/8AABfTppxLx4eC1YJ2QsQYbfQ6r7onH+IC8cxcQ8zquC/4KLsu08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qVx/HpcyzmectMrg0EhuqLNFhsHqXM5i4h5nVcF/wTmLiHmdVwX/BRudwVCDvGy+xxsrHVrqU/wDnw/zGrtXLEJ2lrgHNcCCCLgg7CCDvC61YHkuvp6qBzqSqDWyxuJ5J1gA9pJ3dgXZhWQMr9SknKNmaE0gaJ5cIna+iY+SnlcGtYNronuOxp+x2OO7cTuJ2Xo80fx5Lh1nar6t4/SSdQG/Ub9kdvWdvYBYIulFJ3PLUxdSpTUG+5rbTy62HRDtqGfy5VoZdgdNOEzYxRRMp4pJXCcOIY0uIHJyC9h1XI/Fab5i4h5nVcF/wVc+Jq4CcVRs3zMhgulGuwCBlPC6IRMuGgxgna4uO3r2uK53TTiXjw8FqwPMXEPM6rgv+CcxcQ8zquC/4KNz0Onh27tLoZ7ppxLx4eC1OmnEvHh4LVgeYuIeZ1XBf8E5i4h5nVcF/wS7I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hjOk2szBEYqgU8kZ6jC24Pa072u9YUks7zFxDzOq4L/gnMXEPM6rgv8Ago3LYOlBWi0jg4Ljk+XpRLTyOjkHWNxHY4HY4eoreGSNL8GYNWKq1YKk7Ab2hkPqJ8A/ZP3E7lp3mLiHmdVwX/BOYuIeZ1XBf8FKbRTXpUKy/c1fnc39nitqaNjPo1xfW1iBsuLFoJG1oI1rdpAHXY5zCpHywsMl9cjbcarj2Et/uuIsSOokhajyRmHGMtasVRR1k9KNgBidysY+y47x9k/cQtw0lSKxjXgPaHC9nscx49Ra4XBVqdzDr03TSjs/ij7IiLo8oRFhsXyrFjUnKPkqmmwbaOolibYEnwWEC+3eh1G19zMopjo+g8tX++z/ADJ0fQeWr/fZ/mUbneWHu6dymRTPR9B5av8AfZ/mTo+g8tX++z/Mm4yw93TuUyKLwzLNFjBlEVRiDjDI6GT/AMXUiz27xtdt37xsXO6PoPLV/vs/zKLslwgtm39u5TIpno+g8tX++z/MnR9B5av99n+ZTuRlh7uncpkUz0fQeWr/AH2f5k6PoPLV/vs/zJuMsPd07lMimej6Dy1f77P8y8OyBTsBJmr7Db/vs/zJuMsOfTuU6KSosmUmJRtliqK58bwHNcK2cgg/vL1rMn0mH6nKVNc3lHtjYDWz3c9xsABrbT/oCVF2Tkhe139u5Xopno+g8tX++z/MnR9B5av99n+ZTuRlh7uncpkUz0fQeWr/AH2f5k6PoPLV/vs/zJuMsPd07lMii6HLNFiMs0MdRiBkgLWyD6XUgAuBLdpdZ2wdS53R9B5av99n+ZRdkuEFxb+3cpkUz0fQeWr/AH2f5k6PoPLV/vs/zKdyMsPd07lMvKmOj6Dy1f77P8ydH0Hlq/32f5k3GWHu6dynRTHR9B5av99n+ZOj6Dy1f77P8ybjLD3dO5Trwpno+g8tX++z/MnR9B5av99n+ZNxlh7uncpkUz0fQeWr/fZ/mTo+g8tX++z/ADJuMsPd07lMimej6Dy1f77P8ydH0Hlq/wB9n+ZNxlh7uncpkUz0fQeWr/fZ/mTo+g8tX++z/Mm4yw93TuUyKZ6PoPLV/vs/zLB5hosNytYVNXXNe7a1gq6l8hHbqtcSB6zYbFF2TGnGTtFt/TubCRa9y7R4ZmkubT1dc6Rou6N1XUskA3X1XOFxtG0X3hZzo+g8tX++z/Ml2JU4xdpNr6dymRRWH5aosUkmjiqMQL4H6kg+l1Is7fa5d9b2hc/o+g8tX++z/Ml2HCC2bf27lMimej6Dy1f77P8AMnR9B5av99n+ZTuRlh7uncpkUz0fQeWr/fZ/mTo+g8tX++z/ADJuMsPd07lMimej6Dy1f77P8ydH0Hlq/wB9n+ZNxlh7uncpkUz0fQeWr/fZ/mTo+g8tX++z/Mm4yw93TuUyKZ6PoPLV/vs/zJ0fQeWr/fZ/mTcZYe7p3KZeVMdH0Hlq/wB9n+ZZHBstR4G5zmPqXFwseVnklA232B5Nj603IahbZ9DLIiKSsIiIAiIgCFF4QEZo5/tcT/8AXz//ABVooCHKWJ4VPUvpKmkZFPPJPqvic5wLzs227AFkst4FX0lW+oramOVrouTEcYe1gOs1wdqn6t7Ai+/auVyPVVjGTclJFatd0ddiWeXzS0tSykpYpHxRDkWyvlLN7na3gg36vZY2udiKEkybXYHLKcMqYY4J3mR0UzC4Rvd4RYQD+B2bBvRnNFxV+F/S+6MrkbMUuORyx1LWtqqaV0Eur4Di3c4dgP8Ap1XsKZYLKGVxlaFzDI6WaR7pZpXbC+R2826hs3e3tWdUrgV1XFzeXgF86nwHfsn8l9F6St5RpHaCFJWjSuR8Sqsj0MNbZ0+Gza/LRt8OB7ZHxh7b7NU6ovuFzttsJ5FXDWYlXYdX1t4+VqmNgpvJReFc/bdsvsv222AbHyVl52WaCKlkcx7ma9y2+qdaR7+v1OsvXM2XX45NRyMc1op5xM4G93ADcLdftVeXY0XiYuo3Zeu/w3t/pQBQukbP3Nsx00MkbKmUgukkaXMhjNxrkAHWJINht3HZuVypvOeThmdsb43iKrhdrxS6gePW1zT4TD2fntB7d7bHkoOCms/A42RH1NYDM+vjraRwsxwp+SeJAbO3W+qLdd736rba5TOVsLr6B7jVz0rotWzYYYdRode+vrEAg7wRYj2WVMi4EVmnN26f4iPyVilTVVmIQVEolEEkYjOo1lmvD3W+qNuyw233KvJsofIEorq7FJ2bYXzxsa/qcY2EPt22uPxVyojwOq6tP7fwjXOF1mKZ6Y+rpqqOkp9ZzYIuRbIXhpteRztrbkW2X9nbSZGzG/MlM50zQyoikfBMG+DyjLXI9RBH8Vg2ZLxDL5kjw2rhZSSOc8MljLnQlx26hANx2A/ncmlynlpmVKYQtc57i5z5JHeFJI7wnHs3AewDfvUK5bWlTcXa3w23S+PjOTj75Y6WYwOayYMcWOc3WaCBfd93/wBHcYvKxxXMsUNd9NhYyR1zT/RmlgjDy131r62tYG2395XtdB9KiewEAua5oPVtBH+qxmTsEdluhhpnua58bSC5t9U3c52y+3rUtblUJqNN8L35X2M0iIuigKK0j585qtZDE6NtVKRZ0gcWRRkkGR1gb2Itbb22NrG1U9nLKDM1xNAdydRG4SRS6ocWub1EHwmm+72FQ722LaLgprPwMZkSepxAmY4hFW0hBabU/JObKNUkAi31QD19u4K0UtlfCMQoJL1U9KYQ0gRQw6gc42+uTYWOzdtG3qVSi4E1mnPa30/xGvK6rxLFMUmoYquKCJjBO17YA94Y7Va1lnGxsbkm/WeqwGWyRjlTVS1VHWFj6ilcwcq1uqJGSNLmEtGwGw6u0dlzzabLr4cUlrS5vJvgZCG7dYFrg6/ZbYvOD5dfh2IVtU5zSyp5DVaL6zeSZqG/Vt9ShJlspwcXHbgvT12v+TPoiLo8gUBozpGYlJWVsoDqx1TLGSdromMsGsF/BFj+AA6lfqMxTJdRSVL6vDKhsEstjNFI3Wgkd41hta71gdZ3XN+WX0mrSi3a/r+CsbRRskMoYwSkBpfqjXLQbgF28i/UvupzLmE19PK6auq2SXbqthijDYW7b61yNYu6vv69lqJSiuas7XuR+QsUqayauiqpRKYJhG12o1myxO5oH8bqwKn8t5cfgtRWSucxwqZhI0C92ixFjfr29SoEXA6rNOd4/D+DWeEy4vmWWpjbXQwmlldF9WmaRK65IJ1r6rbWGy+7cd5qshZhkzHSa87Q2eOR8Mur4JfGRcj2gj77r3yzl1+BzVkjnNcKiczNAvdoItY36/YmTsuvy3HMx7muMlRLMNW+xr9WwN+vYoSZdVnCSaVvS233M1WVjMPjfLIdWNjS9ztuxrRcnZ6gtUUGd6nOdQ4U+IQ0ji9zaemMHKOkAuQZHFpDbgdV/Z27bewSAggEHYQdoIWvm5ArMCkeMOqKZlO9xe0Swh0kBdv5N1jcdgPxJSuMO4JPNx9L8P4ZfUjXsjaJC10gaNdzRqtLrbSASbC/VdYLPmJVeFUbpKGLlJgduzWLGbbuDP75GzZ672NrLOUbHxRtbI8PkDQHPDdUOcBtOrc6tztsuFmGjqK6AtpJxBPcODywPBsb6pB3A9ql8CiDSmm+xK6P8Rq8XcJRXw1dKWnlGuhEVRFJ1N1WbhfrJtYbO1XqhMsZBnoq91fVSwiYgjk6ZpjjeTvc+9tc7b2tvsb7FdqI8NyzEOLn+3z+AiIujzhERAEREAWJxTAnYk/XbVVcIsBqROjDNl9v143G+3t6gssiEqTW6J3mk/0hiXEh7lOaT/SGJcSHuVRIosd6svEid5pP9IYlxIe5Tmk/0hiXEh7lUSJYasvEid5pP9IYlxIe5Tmk/wBIYlxIe5VEiWGrLxIneaT/AEhiXEh7lOaT/SGJcSHuVRIlhqy8SJ3mk/0hiXEh7lOaT/SGJcSHuVRIlhqy8SJ3mk/0hiXEh7lOaT/SGJcSHuVRIlhqy8SJ3mk/0hiXEh7lOaT/AEhiXEh7lUSJYasvEid5pP8ASGJcSHuU5pP9IYlxIe5VEiWGrLxIneaT/SGJcSHuU5pP9IYlxIO5VEiWGrLxIm2ZNdF4NdiAFydj4BtJuTsh3km917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5+E4K7C3OLqmqmuLWldGQPWNRjdqyaJYh1JNWf4CIik4CIiAIiIAiIgCIiAIiIAiIgCIiAIiIAiIgCIiA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6" name="30 Rectángulo redondeado"/>
          <p:cNvSpPr/>
          <p:nvPr/>
        </p:nvSpPr>
        <p:spPr>
          <a:xfrm>
            <a:off x="5394536" y="1484784"/>
            <a:ext cx="3281152" cy="15841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 smtClean="0">
              <a:solidFill>
                <a:schemeClr val="tx1"/>
              </a:solidFill>
            </a:endParaRPr>
          </a:p>
          <a:p>
            <a:pPr algn="ctr"/>
            <a:r>
              <a:rPr lang="es-AR" dirty="0" smtClean="0">
                <a:solidFill>
                  <a:schemeClr val="tx1"/>
                </a:solidFill>
              </a:rPr>
              <a:t>Se analiza el impacto: </a:t>
            </a:r>
            <a:r>
              <a:rPr lang="es-PE" dirty="0">
                <a:solidFill>
                  <a:schemeClr val="tx1"/>
                </a:solidFill>
              </a:rPr>
              <a:t>L</a:t>
            </a:r>
            <a:r>
              <a:rPr lang="es-PE" dirty="0" smtClean="0">
                <a:solidFill>
                  <a:schemeClr val="tx1"/>
                </a:solidFill>
              </a:rPr>
              <a:t>a </a:t>
            </a:r>
            <a:r>
              <a:rPr lang="es-PE" dirty="0">
                <a:solidFill>
                  <a:schemeClr val="tx1"/>
                </a:solidFill>
              </a:rPr>
              <a:t>capacidad de una tendencia para generar cambios en los componentes del sector</a:t>
            </a:r>
          </a:p>
          <a:p>
            <a:pPr algn="ctr"/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27" name="31 Rectángulo redondeado"/>
          <p:cNvSpPr/>
          <p:nvPr/>
        </p:nvSpPr>
        <p:spPr>
          <a:xfrm>
            <a:off x="1223912" y="3882408"/>
            <a:ext cx="3312368" cy="21602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1"/>
                </a:solidFill>
              </a:rPr>
              <a:t>Se determina así la sensibilidad de cada rama o parte del esquema a los posibles comportamientos del entorno, con identificación de las tendencias que producen dicha sensibilidad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28" name="32 Rectángulo redondeado"/>
          <p:cNvSpPr/>
          <p:nvPr/>
        </p:nvSpPr>
        <p:spPr>
          <a:xfrm>
            <a:off x="5363320" y="3887368"/>
            <a:ext cx="3312368" cy="14138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1"/>
                </a:solidFill>
              </a:rPr>
              <a:t>Esta información de sensibilidad será muy útil al elaborar la estrategia o mecanismos de Gestión de Riesgos y Prevención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303338" y="476672"/>
            <a:ext cx="4492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chemeClr val="tx2"/>
                </a:solidFill>
              </a:rPr>
              <a:t>Análisis del Impacto de las Tendencias</a:t>
            </a:r>
            <a:endParaRPr lang="es-PE" b="1" dirty="0">
              <a:solidFill>
                <a:schemeClr val="tx2"/>
              </a:solidFill>
            </a:endParaRPr>
          </a:p>
        </p:txBody>
      </p:sp>
      <p:sp>
        <p:nvSpPr>
          <p:cNvPr id="29" name="32 Rectángulo redondeado"/>
          <p:cNvSpPr/>
          <p:nvPr/>
        </p:nvSpPr>
        <p:spPr>
          <a:xfrm>
            <a:off x="1223912" y="1484784"/>
            <a:ext cx="3420095" cy="17281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El objetivo de esta etapa es identificar las tendencias del posible comportamiento futuro del entorno que tienen alta relación y pueden influir mucho sobre el </a:t>
            </a:r>
            <a:r>
              <a:rPr lang="es-PE" dirty="0" smtClean="0">
                <a:solidFill>
                  <a:schemeClr val="tx1"/>
                </a:solidFill>
              </a:rPr>
              <a:t>sector</a:t>
            </a:r>
            <a:endParaRPr lang="es-P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8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"/>
          <p:cNvCxnSpPr/>
          <p:nvPr/>
        </p:nvCxnSpPr>
        <p:spPr>
          <a:xfrm>
            <a:off x="323528" y="6237312"/>
            <a:ext cx="8424936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8520" y="6304235"/>
            <a:ext cx="2133600" cy="365125"/>
          </a:xfrm>
        </p:spPr>
        <p:txBody>
          <a:bodyPr/>
          <a:lstStyle/>
          <a:p>
            <a:pPr algn="ctr"/>
            <a:fld id="{98CDB9B7-5760-4EF0-8400-A71788FFDEFC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/>
              <a:t>18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74" name="AutoShape 2" descr="data:image/jpeg;base64,/9j/4AAQSkZJRgABAQAAAQABAAD/2wCEAAkGBhQSERQUExQVFRUWGRUWFRUYFBUVFxQYFRcYFRwYGBgXHCceGBkjGhYXHy8gJCcpLCwsGB4xNTAqNSYsLCkBCQoKDgwOGg8PGiwkHCQsLCwqLSwsKSksLCksLCwsLCwsLCwsLCwsLCwsLywsLCwsLCwpLCwsLCwsLCwsKSwsLP/AABEIAIUA2AMBIgACEQEDEQH/xAAcAAACAwEBAQEAAAAAAAAAAAAAAwECBAUHBgj/xABAEAACAQIEAgYGBwcEAwEAAAABAhEAAwQSITFBUQUiYXGBkRMyUqGxwQYUQmJykqIVI4Ky0dLhBzNT8EOTwnP/xAAbAQACAwEBAQAAAAAAAAAAAAAAAQIDBAUGB//EACcRAAICAQQBAwQDAAAAAAAAAAABAhEDBBIhQTEyYcEFIkLwExRx/9oADAMBAAIRAxEAPwD1iqXrQZSp2Ig6wfAjY9tXorcc4+e6UUKhz3DNoJMTLJ7TL9rtA3g89N/R/SYezbdyFzKCSdFJPJiIp+OCvZuRa9M6NCrAJDMF17AJBNdDoLBGzhrVtjLKgDTG+5Gmm5NZss1tr3NGJPdfsZ5qK3P0XbOyBTzXq/y71h+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/8Am594BFPormSluds6EVSpCRjU4mOxpUnuDQTWfKfR23AJK/vIGubMDmA/MY8K04q7AiJLdVVOzHt7ONUbDH0JRWg5SobkYgGOykMbYvK6hlMqwDA8CCNCKvWfAucsEAFSVhdhG0T2RWgUhgTSrmHV/WRT+JQfjTaKBHPTo63mc+jWJGwjZRypv7LtH7P6m/rU2cSoLyY6x1IIHDiRFX+vW/8AkT86/wBalyAr9kW/vfnb+tZbfQ9u5ZAuZmDKM4LMZMaiO+a6K4tD9tPzD+tUwTdWNDDPtt6xPzotgc650XeUHJcR4GgdCpbsZ1aAe3L4VRjcWS1ogCZOdI05a6jyrsFwoJOgAkkmB5mudiMC11AWMsQsoJUAGJA4kxO/uqcZc8si+FwZUvOQGCdXeC0P5RHhNMt4hWMDQ+ydG8juO0aVtzoIBzLJgEggEnbrDqzyE1W/g7ZEP1vl3cQavU4tVRQ1JO7EUTWU57TQ8unC5HWGmzBR+r4VpVpEiCDqCDuOYqKi2W70FAqapccKCSYA1NIkXrF0ogyMRGdgLayYkuwAUcpJrVdw90IX6qQM0GXaBqdAQAYniam90aFuBpZzaUvLRpJHqgACYRhz1qO5dBR08Zh/SIyTEjQxOU7gxxgwa4LYpgWVoBtmHK65p2Ca6EyuhOk+NbOlL7XSbSZkSAWuqwBJP2EjXbc6RIieEDCqEyDQdm4O8yeM6zzq7Di4tmfLl/GJg+rFXATdgWJJlbeo2HFjJjh1TRW3C4TJJzMxbdmiYGw0AECT5mir9q7Kdz64Q+uB0t9OkwV8W3ts4ZQxZWErvAKnz341368V+kpf63fFxs7ByM3Z6wA5QCB4VRqZbYHW+kaWGozNT8JX8HrvR309wd7a8qHTS51D79K79u6GAKkEHYggg1+cspM5QSeAGpn/ALxr9AdGdEJas27eUdRVWRvIGuo7awxdm76ho4aatr83wzReEug5Zn/LA+LDyp9Z/qkGVdgYA1IYaSftCePAioe46lR1GkxxXYE7a8udSOWWfBKWLSwJABysRMTEgcdfhSMDglC8Tq2pJLHUjVtztxpz4oqCxRoAJMFTt40zC2yqKDuFAPfGvvoAr9VHAsO5jR6Bv+RvJP7adUikMRgpyamTLa7T1jTSdRWTBO/o06oMqp0bmJ4in+lb2P1CmIYyg70jCJGcDYMSP4gGPvNH1kjQo/ZAzT5beNIwdxnNxlZQM5EFGkQANZYEHwoA04xCV01IKmO5gfgKZauhhI+EEdhB1BpeR/bXwQ/NjSHHo7gdm6rAqzEAAEEZZIGn2hJ5igDRibIdSp4jnHcR2jeud0dhQXcySBAkncjUk9pJNbzjE4Gfwgt/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+BzyKHk04a6FhCRJJykDqldwRqerG2vACtdZrHRyISwXrEkk8yWLH3mtNdJKlRgCiiigAryD6ZdGm1i7u5DH0gMHTNJy8jrPlXr9ef/AOqNqGsNnAkMuWDJy6lgeQzxHaKo1EU4c9HX+j5ZQ1KjH8uPn4Pl/oyLZxlj0rBUDqSTtIMqDylo1r3wV+byJFev/wCnX0r+s2vQ3D++tAan/wAibBu8bHwNc2D6O99X08mllXhcP29/32PsaSdbg+6pJ/jMD+RvOnUmzqzntA/KP6k+dTPOlrmHBVlkgMCDHCRGk0q6bix1lMkCCpB8wflWmk3fXQfibwAj4sKdiJzP7KnuY/MVS7ecKYQzBiCp1jTcitFFIZnS9lUAqwAhQSB2AbE1opGMEqADEsonxB+VTkf218UPyYUCHVmBy3iODrm7jbIUz3h0/Kavkf2l/If76y9IYZyuYZWZMzKuUjPp6s5jE93KmB0JrPi3kBRlJaV11A0Jkjj3UWrVtgGAUg6gjUVS7ZVHFzKAIKsQIiSCD3bz4UAarawANTAA11OnPtrHh8GsuZaSxmGYbdgNbQaThjq45MfeAaLChSYVc7AiRCHUk75h/wDNOtYRFJKqoJ3IAE1nu4qLsAFuqc+XrZMpXLIGsnO2m+h5VGJ6RkZbf+4dEzKyiTx6w6wG5js50chwWwuJGa6CQArxJI1lVPxJHhQvTNktkW4rN7KnOdPw1N/DItsyCx56B2JPtCIMncRHZSrfRSwSVUPqV0jJoQvqmZg6meJo4ARiOlVe6LcFchBZzsh9mRIkgwQToGHMVTCmVmIBJKjQQpOmg7NfGuDdsXEuXVJyvcVVPXElgrILgzKZksCY7OIr6Q10MeNR5Rglkc/P7+oKKKKtIBRRRQAV879POihewjH7Vr94p04aEa8xX0VJxmGFy2yMAQwIIYSp7COVRlHcmi7BleLJHIunZ4TWrozpO5h7q3bRh0MidmHFT2GvqfpP9BPRr6XDxl1zWwWYzO6TrETpwivjAa488csbpn0LT6nDrMdw5XafyfoDo3p21ew6X1PUbvJU8VMcQabhc+WQVOYlhIIMEyJ1PCOVeV/6Z9LlMSLJb93cMxExcUaEHhI0PcK9fqado8pq9O9PlcOuv8EG6/FPJgT74pX1oel1VxlTTqFvXb7kj/xjzrZSbPrOe0DyUfMmpGQPrie0o7CYPkaYLq8x5irVQ2V9lfIUhlL/ANn8S/OnVz7WBBk9XVmIBSYgkaQRyq/1WGUHKZnZSp0E75qYjbU0j6ov3vzv/Wj6qOb/APsuf3Uhk4T1fF/5jTSKyYVXywCuhYa5ifWO+tOyP7S/kP8AdTEItXxaGRyBALBtgwnXTgQSNO3Tsz4XD3irdZULuzZgsvlJ00YZQcoA1Bjkaqlu5dvdfqi1mghUOYvIG+aIQSR98TtW5MENZZzqd3Ye5YA8qAG2LOURqTuSdyTuayY+6CQqsouDrAnUINpYTsdo0nhtI0HCIN1HjWBryNGUhFOoKgG5cH3QASB2jWNo3oAYuIzkEupUGQtsF5IkdYgHTsAGo34Vr+sHgjHtMKPeZ91LS8EAGR1XYGAfOCWk84p1q+G0EzyIKnyYAxQB8/07b9EReW0xfSQJcEZhPCFbltJI34brV0MAw2Oo4e47Vn6aV7rqtvQIwzkk5SCDICgwxg8RE84itFu2FEDbvn3mujivYrOfk9botRRRVhEKKKKACiiigChtyQeU6aRrx7/6mvNOk/oTiPrFx7dlHtl2IQXFXqk6jUiDvtMV6dSV0Zh3N5yPlVOeClHk3aHVT0824dqj5T/S3oB7Vy+162y3FCIs5YgySRBOu2u0V6LXzxQgZ5OmY5ho6iTseIEbGfGt9npJl/3BI9tR/Mu/iPIVklicDRl1L1M3kl5OlSsLsTzZvjHyqLeOtts6n+IVmsdI21VFZwGKq5n78mZ2GobyqsrN9TWW10lbacrSAYJAbLP4ojjTBjE9pfOkMjB+oDzk/mJPzqMVmBVgpaA0qCAdY2nTgfOpwaxbQfdX4CnUCELj0mM0HkwKeWYCf8ir/WkgHMsHbrDWpu2lYQwDA6QQCNe+qjCJ7C/lFAEYcet+I/KrX74RSzbASePgOZ7KzWMNkuOLYABCMQS0SS4JA2EwNqjpLP6JicsLDHQ7IQx+FMC+GwZiXLZm6zAOQFJ4DKeG1FjCqc05jDH1mZv5ia1zSsP9r8TfKgBJwyrcU5RDAqdOI6w92b3Ve7gwdV6rCcpGkTGhA3BgSKjpAkW2YesvWUcyNQPHae2tVACLOIklSMrDccxzB4is3SF4Eqo9aZJBgoImZG06Cp6ZMW8wMOCAh7WOXXmNfd2VlsWMigSWPFmMs3ax4mtGHHu+5lGXJX2osiAaDtPiTJ99WooraZAooooAKKKKAEriCRIRiOB6nzap9Mf+N/NP7qXhHAVQdJ27eJ8a0GgBK32jVG47ZP7uVUuXzmH7twdtcgmY2ltaZh8P6QtCxlbXNOsiMy++O0V1hYGQKZYQBqZJjSSefbWfLlSdF+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+J51bGW2IAUAjMCwJiQPA8Yrn2cRdYW2uBUYAkqOsASI37BI8atexV7dSmgPVIIzHhLcBtwq/+vMo/nibHxuUgOFUGdc8xpOsgVhvdNomeCGg5tJaQY2A1Y76Dka5/TdhsRp6EBRrLMudiCIAiRBEgyeXPTfYWFEiDuRvBOpE8datjp1VyK5Z3dRJbpNbgKszIHhBmsuslwRAJ48NeJHOti4lpylrZYROjDU+Oh7KyugIgiQeBqtuwqiAABy/7vTenj0wWeXY/G4O48Ev1V1CKo6zAg6zJ2BAiN6WDWjAXicylpKkRO8EA689Z17KyXcy3mBjIwDWz2ic6ngI6pHPMeRpYXtbgwy1JKaL0UUVpKAooooAKKKKAEWEBtqCJ0FS6P9lh3MPmNanC+ovdTaEDMNvGX7evopZoBVLgZQfbOcDYDhvPlstdK3Ezm8qhFXMHVjqRuCCBHYe+atQROh241CeOMuiUJyj2LQHc6k6k9p+VIs4ZTmJVT1mmQDOvGuT9D77+ie3cJL2nZSxnrCTBBO8wfdzrt4bY/ib41XCO2biy7JPdBSRBwqAeov5R8hQMNb9le7KKfUFauoz2xNzCJB6i7H7Iq1r1R3D4U27aISeBBpVr1R3D4VnyNOqNOFNXZaqYO8bd4Lobd0nTilwAmRzDAeBHGdL0vEWcywCVOhVhEqRqCJ0qlqzQbemMYyJCaO5yocpYAniY0ECTrvFYMH0etvaWY+tcbVnPMn5bVXGX7zKqkI0Ohzg5SIYScpBG0jQ1rrRgVRMmf1BRRRV5SFFFFABRRRQBmu3DaY3UQuSFV1G5UEmR2iT/ANArp420GQtoQozqeRGsz2iRWUmsWUkNbt9S2TDDJA3k5e8aaCND41Tx7mpLyWRntTT8Gi7bLaBso4xE+Z2pVlchYljk6uWZMHUHtHDsrSezesPR15szowYMgXUmVcEesNeYYa61cVM3AztU1iNwW+JAA1XUjU6EMdBqfeJrWvCd6ATLUUUUhnJTpbKMuWY0meXhVv219z9X+KKKhbLKQftr7n6v8Uftv7n6v8UUUWwpHOwuLFq65VTlZU6mbQEF9RpxBA/hFa7HTUD1NyftdvdRRUW+bJJKlHoaOm/ufq/xQenPufq/xU0U3J0RUVYXOnSVjLpB0zf41roWxAHcKKKzyZqgkiaKKKiTK/aHifKB86bRRWrH6THl9QUUUVYVBRRRQAUUUUAFYOmOlPQIGy5pMRMcQOR50UVKKtpEZuotov0bj/ShjlywYiZ247CtlFFElTCLtFHfUDmSPcT8qV9SXOGjYQBw4fCKmikPyDWDACsygTOuYnbi09tFFFFi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21" name="20 Conector recto"/>
          <p:cNvCxnSpPr/>
          <p:nvPr/>
        </p:nvCxnSpPr>
        <p:spPr>
          <a:xfrm>
            <a:off x="755576" y="836712"/>
            <a:ext cx="7920880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300" y="6334197"/>
            <a:ext cx="779156" cy="40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 descr="https://encrypted-tbn2.google.com/images?q=tbn:ANd9GcRgOUtkHN_ATbU2ig2M8_3WZ135oV8Zlm4EFvblspchC80gMD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6314" y="6309320"/>
            <a:ext cx="912150" cy="476672"/>
          </a:xfrm>
          <a:prstGeom prst="rect">
            <a:avLst/>
          </a:prstGeom>
          <a:noFill/>
        </p:spPr>
      </p:pic>
      <p:sp>
        <p:nvSpPr>
          <p:cNvPr id="33" name="15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D647FC-643C-4E67-8857-EC44B8799FC4}" type="slidenum">
              <a:rPr lang="es-ES" smtClean="0"/>
              <a:pPr/>
              <a:t>18</a:t>
            </a:fld>
            <a:endParaRPr lang="es-E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76670" y="428329"/>
            <a:ext cx="818781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s-ES"/>
            </a:defPPr>
            <a:lvl1pPr lv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b="1" kern="0">
                <a:solidFill>
                  <a:schemeClr val="tx2"/>
                </a:solidFill>
                <a:ea typeface="ヒラギノ角ゴ Pro W3"/>
                <a:cs typeface="ヒラギノ角ゴ Pro W3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Analizar las tendencias que impactan en el modelo conceptual 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3" name="14 Elipse"/>
          <p:cNvSpPr/>
          <p:nvPr/>
        </p:nvSpPr>
        <p:spPr>
          <a:xfrm>
            <a:off x="5398383" y="4551784"/>
            <a:ext cx="523875" cy="421005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PE" sz="110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T1</a:t>
            </a:r>
            <a:endParaRPr lang="es-PE" sz="110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354993"/>
              </p:ext>
            </p:extLst>
          </p:nvPr>
        </p:nvGraphicFramePr>
        <p:xfrm>
          <a:off x="155575" y="975599"/>
          <a:ext cx="8644311" cy="72520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644311"/>
              </a:tblGrid>
              <a:tr h="725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El impacto es la capacidad de una tendencia para generar cambios en los componentes del sector</a:t>
                      </a:r>
                      <a:endParaRPr lang="es-P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174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29997"/>
            <a:ext cx="8608766" cy="467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594600"/>
            <a:ext cx="5492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905912"/>
            <a:ext cx="5492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42087"/>
            <a:ext cx="5492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74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303338" y="981075"/>
            <a:ext cx="7372350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323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7900" y="6303963"/>
            <a:ext cx="2133600" cy="365125"/>
          </a:xfrm>
        </p:spPr>
        <p:txBody>
          <a:bodyPr/>
          <a:lstStyle/>
          <a:p>
            <a:pPr algn="ctr">
              <a:defRPr/>
            </a:pPr>
            <a:fld id="{706801E3-786F-48D0-84E7-0EEC5064D2B6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>
                <a:defRPr/>
              </a:pPr>
              <a:t>19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981200" y="2708275"/>
            <a:ext cx="1511300" cy="144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8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s-ES" sz="8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26" name="AutoShape 2" descr="data:image/jpeg;base64,/9j/4AAQSkZJRgABAQAAAQABAAD/2wCEAAkGBhMGEBUSERQRFRAWGBcWFhUYFBcWFBcXGRgXFxgdHhsXHighFxomHhUdHy8gJSgqLjEsGB4yNzAqNSYrMCkBCQoKDgwOGg8PGTUiHyQ1LS4pLTUtKiwvLCwsLCouLCkqLCw1LCwsNiosKSwsKiwsLCksLCwpLCwsLCwpKSwpLf/AABEIAHIBuAMBIgACEQEDEQH/xAAcAAEBAAICAwAAAAAAAAAAAAAABgUHBAgBAgP/xABQEAABAwICBQYKBgYHBgcAAAABAAIDBBEFBgcSITGTExYXQVHTMlJTVFVhcZTR0hQiYoGRsSM1coKhswgYM0JzssEVNEOSw/AkY3SiwuHj/8QAGgEBAAMBAQEAAAAAAAAAAAAAAAEDBQIEBv/EAC8RAAIBAgQFAgUFAQEAAAAAAAABAgMRBBITITFRoeHwQVJhcYGRwQUisdHxMzL/2gAMAwEAAhEDEQA/AN4oiIAiIgCIiAIiIAiIgCIiAIiIAiIgCIiAIiIAiIgCIiAIiIAiIgCIiAIiIAiIgCIiAIiIAiIgCIiAIiIAiIgCIiAIiIAiIgCIiAIiIAiL5VdU2hjdI8hrGNLnOO4NaLk/gEBwMw5kgyvCZqh4a3cBve93Y0dZ/wCzYLTmYNOVVWuIpGMgj6nECSU/j9Ueyx9pUlnPNkmcKp0z7iMXEUfUxnUP2jvJ6z6gLYOOMykNaCXE2AAuSTuAA3lUubfA+gw2AhCN6iu+iKU6S8TJ1vpc1/3Lfhq2VHl3TZW0z2sqGMqWkgbGiOW52CxYNUn1Fu3tCmW6OMSczX+iT6u+1gHf8hOt/BZ3RBlR2I4iZJWODaX67muBBEu0Rgg7QQQXfuBQr3LKscPpt2Tty7HYBh1gCRY9nZ+C8oivPmzULv6QAaSPoTveB3a2BkrNPPClFQI+Tu5zdXW1/B672H5Lq9L4R9pXYHQn+qm/4sv5hVRk2zYxuFpUqeaC3+pfKUz9nsZGZE8wmXlHObblNS2qAfFN96q1qfT/AP2FL/iSf5WruTsjPwsI1KsYy4HvhmnuGpla2anfFETYyCTlNX1loYCR222+oraNPUNq2NexzXMcAWuaQWkHcQRvC6gq00f6SZcnPEb9aSjcfrR3+sy+9zL7j1lu4+o7Vwp8zUxP6fG16XHkbaz9pHGRnxMMBl5RrnX5TUtqkC3gm+9YvKemMZorIqX6KY+U1vr8sHW1WOfu1Bfwbb+tTGm3EosaZQ1ED2vie2ezh6jFsPYRfaDtCm9Ev64pvbJ/JkRydzinhabwznKP7rPn6XOyaIitMY1TiWnYYfNJF9DJ5N72X5cC+q4tvbk9m5cb+sEPMne8Du1q7Mv++1P+PN/McrHR3VYPBTPGJCMz8qS3WjmceT1GW2xgjwtb1qlSb9TflhaEIKWRv5XK7A9N4xmphg+iFvKyMj1uXB1dZwF7cmL7+1bRWu8uPwDEKqNtGyI1IOvHaKdpBYNe93tA2at9vYtiKyN/UysSoKSUIuPzC11nLS7zSq3U30blNUMOvy2pfWaHbtQ9vatirrppl/W8v7EX+QJJ2R3gaUKtTLNXVi0w3T5FUysbNTOiiJs6QS6+oO3V1Bcdtje3buW1IZm1DQ5hDmuALXA3BB2ggjeF1AWxtF2kw5ccKWqcTSOP1XHaYST/ACyd46t4678RnzPbisBFRzUlw9DfiL1Y8SAEEEEXBG0EHcpzPOd4slwa7rOmdcRRX2uPaexg6z928qxuxjwhKcssVueueM+w5JjBeOUnf4EIdYkdbibHVaO2207O20N/WCHmR94//JaqxjGJcemfPO4vkebk9Q7AB1NG4BcJVObN+l+n0ox/erv6nazKmPc56OKp1OT5QOOpra1rPc3fYX8G+7rWWUloo/U9L+y/+bIq1WrgYVWKjUkl6NhTOe88R5HhY9zOUke7VZGHapIAu517GwGzq3uCpSdVdZ9I2audlc+RpvAz9HD2agPhfvG7vYQOpRJ2R6MHh9apvwXEuv6wQ8yd7wO7Wy8tY+zM9LHUx7GvG1t7lrhsc0+wgj17D1rrnimTZcLw+nrnX1Z3OBFvBG+M/vBrj7NXtVZoRzZ/s2odRyH9FP8AWjvuEoG795ot7Wt7VwpO+57cRhKTpOdFcPxxN6IiK0xiNz/pEGRXQgwGXlQ8/wBpqauoWjxTe+t/BSX9YIeZH3gd2vj/AEgfDo/2ZvziUPo4njpsUp3TOY2IOdrOeQGD9G8bS7YNtlU5O9jaoYalKhqSjd7+r+Jft/pBNO+jdb1Tg/8ATVVlXStR5pkEQ14Z3eCyS1nHsa4Egn1Gx7FOaWMVwuqonNjdSyVZLeSMWo57frAuu5m5urfYTt2fdp/CKaWsniZAHGZz2hlt+tcWPqtvv1WRyaZMMLRrU3JRcfPidt0XgLyrTEIjSRpBfkYwBkTJOV5S+s4ttqanYNvh/wAFgso6Y5cyVsNM6njY2QkFwe4kWa524j7K4H9ILfR+yf8AOFQWj3EY8JxKCaZwZEwvc5x3Acm/s3nqt2lVOTzGzRw1OeGz5d7P8nZ2WZsDS5xDWtBJcSAABtJJO4LVGYNO7aSYspIWyxN2co5xbrH7IA8H1nf2KO0g6TJc3uMUWtHRg7GbnSW3F9vxDdw9ZX20ZaOBnBxmmeBTRus5jXDlHu322bWN9Z2nq7Qcm9kc0sHClDUr/Y2NkXPVbnR+sKWKOlabPlL3m58Vgt9Z38B19QN+vjSUjKBjY4mtZG0Wa1os0AdQC+ysRmVZRlK8VZBERSVhERAEREAUPpkxA0GFSBuwyuZFf1E6zvxDCPvVwoTTRQmrwp7h/wAOSOQ+y+of891zLgX4a2rG/NHXhbu0H5UjhpzXPaHTPc5sZO3UY06riOxxcCCewDtK0it76D8xsq6M0hIE0LnODet0b3a1x22c4g9n1e1Vw4m7+oOWj+36/I2WvRsLWEuAAc62sQBc22C5617orj5sIiIDqBL4R9pXYHQn+qm/4sv5ha2foZxNxJ5OLf5Zq23ozy9NlmgEFQGiQPe6wcHCziLbQqoJ3NzH1qc6VoyT3Kxan0//ANhS/wCJJ/latsKB0tZQqc2xQNpmtcWPeXazw3YWgDfv3LuXAzcJJRrRcnZdjTGRaVlbiNNHK0PjfJqOaRcEOBH+qz+kPRhJlMmaDWkoyd+90V+p/a3sd9xsbXyOVtFOIYTW080kcYjjlje4iVpIaHDW2dexbzkiEzS1wBaQQQRcEHYQQd4XEY3W5o4jGadVSg7r1OoJkJGrc6oJNr7LmwJt27B+AVbol/XFN7ZP5Mirs6aE3ul5TDtTk3H60Lnauofsk72+o7R6xu9MgaMa7L+IwVEzIxEwv1iJGuO2N7RsG/a4LlRaZ6KmKpToytLinsboREV584dT8y/77U/4838xys9HWjGLOlK+aSWWNzZTHZoaRYMY6+3r+uvONaIcRramaRkcWo+WR7f0rRsc9xHs2FcVmh3FI9zIx7J2hUJfA+klWhKmlGokzZGVtEcOVqplSyeZ7mBwDXNaAdZpb1C/95Xy0Xl3RZieH1lPLI1nJxzRPf8Apgfqte0nZfbsG5b0VsfkY2L/APSefMF100y/reX9iL/IF2LXXTTL+t5f2Iv8gUT4F/6b/wBn8v6IhFlspAHEKS9rfSIb32i3KNurLSjozOXnGqpWk0jj9dg28iT/ANM9R6t3YqrbXNqVaMZqD9eB8shaWX5WhdBO100TWkw2I1mO6mEn/hn8R1A7hG49j02ZJ3Tzu1pHf8rW9TWjqaOz8ySVjlysLwyXGZmQwtL5XmzWj/vYBvJO4BLvgFRpwk6iVm+JxUW088ZFjyTgzBsfUvnj5WXt+pKdVt9zB/HeeoDViNWJpVY1VmjwOyuij9T0v7L/AObIq1SWij9T0v7L/wCbIq1XrgfMV/8ArL5v+SB0xZr/ANg0XIMNp6i7B2tj/wCIfvBDf3j2LQFLqa7eU1uT1hr6ttbVv9a1yBe25bRzzkLFc21sk/JM5PwIgZo9kbb6vXsJuXH1uKy+j/RC2kZI7EoY3yEgMZrawa0C5N2G1yTb931qppyZr0KtLD0eN3624+I4GY9KmHY7QyUYgqmtLA2P6sVmObYxn+03AtH3XWpYJ3Ur2vYS17SHNcN4cDcEesELst0Y4Z5pF/7/AJlr/PWhyWWpD8OiYIHNF2coG6jxsNtY7QRY+26mUWRhcTQjeCuk+ZszJeZW5roo6gW1yNWRo/uyN2OHs6x6iFnFq7RVlbEcoTPZPG0UsoubSsdqyN8E2B6xdpt9nsW0VZF7bmViIRhUag7r0NNf0gfDo/2ZvziWvcl4IzMddDTSF7Y5C4EtIDhZjnbLgje3sW3tLuS6rNrqc0rGuEYkDrva22sWW8I7fBKnMh6Ma/AsRgnmjYImOcXESscRdjmjYDc7SFU08xrUK8IYa2azs/ycDSHon5qw/SKZ75IAQJGvtrsvsDrtABbfYdmy439WC0dZv5oVbXvawwvsyQlgL2tP95rrawtvIGwgbr2I7I1tGzEI3xSDWje0scO1rhYj8CtA1mhfEYpHiNjHxhxDHcqwFzb7DYnYSOpTKNndHOGxUatN06zOwjHiQAggg7QRuIXlTOj2kq8NomQVrQ2SL6jCHtfrRjwfBOwjwfYAqZWIxpxyyavc05/SC30fsn/OFQOj/DY8YxKCGZofE8vDm3IuOTed42g3F7+pbb0uZLqs3Gm+jNY7kxLrazw3wuTtv3+CVNZF0X1+BYhBPMyMRMc4uIkaTtY5u4b9pCrknmNqhXhHC5c1nZ/kx2d9D02A601JrT0+8tteaMesDwx6xt7R1qHwbG58vyiankdHIOsbiOwg7HD1FdtFBZ40TQZn1pYNWCqNyXAfo5D9to3H7Q29oKlw5FeH/ULrJW4c/wCzj5I0wQY/qw1WrBUnYDe0Mh9RPgH7J+4nctirqfj2XajLUpiqY3Mf1dbXDta7c4ez77KryRpaqMs6sU+tPSjZYn9JGPsuO8fZOzsIUKfMV8ApLPR+39HYVFjcBzFT5liEtNI17OsbnNPY5p2tPtWSVpkNOLswiIhAREQBcfEKFmJxPhkF45GuY4docLH81yEQJ2OqmastS5UqX08oOzax9tj2HwXD/UdRBHUsdR1j8Pe2SJ7mSNN2uaS1wPqIXaPNGUqfN0PJVDb2uWPGyRhPW0/mDsNty0zj2hOtw1xNPqVEfVYhklvW15t+BKpcWj6HD46FSNqjs+jOHBpkxOFoBljdbrdEy/8AABfTppxLx4eC1YJ2QsQYbfQ6r7onH+IC8cxcQ8zquC/4KLsu08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qVx/HpcyzmectMrg0EhuqLNFhsHqXM5i4h5nVcF/wTmLiHmdVwX/BRudwVCDvGy+xxsrHVrqU/wDnw/zGrtXLEJ2lrgHNcCCCLgg7CCDvC61YHkuvp6qBzqSqDWyxuJ5J1gA9pJ3dgXZhWQMr9SknKNmaE0gaJ5cIna+iY+SnlcGtYNronuOxp+x2OO7cTuJ2Xo80fx5Lh1nar6t4/SSdQG/Ub9kdvWdvYBYIulFJ3PLUxdSpTUG+5rbTy62HRDtqGfy5VoZdgdNOEzYxRRMp4pJXCcOIY0uIHJyC9h1XI/Fab5i4h5nVcF/wVc+Jq4CcVRs3zMhgulGuwCBlPC6IRMuGgxgna4uO3r2uK53TTiXjw8FqwPMXEPM6rgv+CcxcQ8zquC/4KNz0Onh27tLoZ7ppxLx4eC1OmnEvHh4LVgeYuIeZ1XBf8E5i4h5nVcF/wS7I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hjOk2szBEYqgU8kZ6jC24Pa072u9YUks7zFxDzOq4L/gnMXEPM6rgv8Ago3LYOlBWi0jg4Ljk+XpRLTyOjkHWNxHY4HY4eoreGSNL8GYNWKq1YKk7Ab2hkPqJ8A/ZP3E7lp3mLiHmdVwX/BOYuIeZ1XBf8FKbRTXpUKy/c1fnc39nitqaNjPo1xfW1iBsuLFoJG1oI1rdpAHXY5zCpHywsMl9cjbcarj2Et/uuIsSOokhajyRmHGMtasVRR1k9KNgBidysY+y47x9k/cQtw0lSKxjXgPaHC9nscx49Ra4XBVqdzDr03TSjs/ij7IiLo8oRFhsXyrFjUnKPkqmmwbaOolibYEnwWEC+3eh1G19zMopjo+g8tX++z/ADJ0fQeWr/fZ/mUbneWHu6dymRTPR9B5av8AfZ/mTo+g8tX++z/Mm4yw93TuUyKLwzLNFjBlEVRiDjDI6GT/AMXUiz27xtdt37xsXO6PoPLV/vs/zKLslwgtm39u5TIpno+g8tX++z/MnR9B5av99n+ZTuRlh7uncpkUz0fQeWr/AH2f5k6PoPLV/vs/zJuMsPd07lMimej6Dy1f77P8y8OyBTsBJmr7Db/vs/zJuMsOfTuU6KSosmUmJRtliqK58bwHNcK2cgg/vL1rMn0mH6nKVNc3lHtjYDWz3c9xsABrbT/oCVF2Tkhe139u5Xopno+g8tX++z/MnR9B5av99n+ZTuRlh7uncpkUz0fQeWr/AH2f5k6PoPLV/vs/zJuMsPd07lMii6HLNFiMs0MdRiBkgLWyD6XUgAuBLdpdZ2wdS53R9B5av99n+ZRdkuEFxb+3cpkUz0fQeWr/AH2f5k6PoPLV/vs/zKdyMsPd07lMvKmOj6Dy1f77P8ydH0Hlq/32f5k3GWHu6dynRTHR9B5av99n+ZOj6Dy1f77P8ybjLD3dO5Trwpno+g8tX++z/MnR9B5av99n+ZNxlh7uncpkUz0fQeWr/fZ/mTo+g8tX++z/ADJuMsPd07lMimej6Dy1f77P8ydH0Hlq/wB9n+ZNxlh7uncpkUz0fQeWr/fZ/mTo+g8tX++z/Mm4yw93TuUyKZ6PoPLV/vs/zLB5hosNytYVNXXNe7a1gq6l8hHbqtcSB6zYbFF2TGnGTtFt/TubCRa9y7R4ZmkubT1dc6Rou6N1XUskA3X1XOFxtG0X3hZzo+g8tX++z/Ml2JU4xdpNr6dymRRWH5aosUkmjiqMQL4H6kg+l1Is7fa5d9b2hc/o+g8tX++z/Ml2HCC2bf27lMimej6Dy1f77P8AMnR9B5av99n+ZTuRlh7uncpkUz0fQeWr/fZ/mTo+g8tX++z/ADJuMsPd07lMimej6Dy1f77P8ydH0Hlq/wB9n+ZNxlh7uncpkUz0fQeWr/fZ/mTo+g8tX++z/Mm4yw93TuUyKZ6PoPLV/vs/zJ0fQeWr/fZ/mTcZYe7p3KZeVMdH0Hlq/wB9n+ZZHBstR4G5zmPqXFwseVnklA232B5Nj603IahbZ9DLIiKSsIiIAiIgCFF4QEZo5/tcT/8AXz//ABVooCHKWJ4VPUvpKmkZFPPJPqvic5wLzs227AFkst4FX0lW+oramOVrouTEcYe1gOs1wdqn6t7Ai+/auVyPVVjGTclJFatd0ddiWeXzS0tSykpYpHxRDkWyvlLN7na3gg36vZY2udiKEkybXYHLKcMqYY4J3mR0UzC4Rvd4RYQD+B2bBvRnNFxV+F/S+6MrkbMUuORyx1LWtqqaV0Eur4Di3c4dgP8Ap1XsKZYLKGVxlaFzDI6WaR7pZpXbC+R2826hs3e3tWdUrgV1XFzeXgF86nwHfsn8l9F6St5RpHaCFJWjSuR8Sqsj0MNbZ0+Gza/LRt8OB7ZHxh7b7NU6ovuFzttsJ5FXDWYlXYdX1t4+VqmNgpvJReFc/bdsvsv222AbHyVl52WaCKlkcx7ma9y2+qdaR7+v1OsvXM2XX45NRyMc1op5xM4G93ADcLdftVeXY0XiYuo3Zeu/w3t/pQBQukbP3Nsx00MkbKmUgukkaXMhjNxrkAHWJINht3HZuVypvOeThmdsb43iKrhdrxS6gePW1zT4TD2fntB7d7bHkoOCms/A42RH1NYDM+vjraRwsxwp+SeJAbO3W+qLdd736rba5TOVsLr6B7jVz0rotWzYYYdRode+vrEAg7wRYj2WVMi4EVmnN26f4iPyVilTVVmIQVEolEEkYjOo1lmvD3W+qNuyw233KvJsofIEorq7FJ2bYXzxsa/qcY2EPt22uPxVyojwOq6tP7fwjXOF1mKZ6Y+rpqqOkp9ZzYIuRbIXhpteRztrbkW2X9nbSZGzG/MlM50zQyoikfBMG+DyjLXI9RBH8Vg2ZLxDL5kjw2rhZSSOc8MljLnQlx26hANx2A/ncmlynlpmVKYQtc57i5z5JHeFJI7wnHs3AewDfvUK5bWlTcXa3w23S+PjOTj75Y6WYwOayYMcWOc3WaCBfd93/wBHcYvKxxXMsUNd9NhYyR1zT/RmlgjDy131r62tYG2395XtdB9KiewEAua5oPVtBH+qxmTsEdluhhpnua58bSC5t9U3c52y+3rUtblUJqNN8L35X2M0iIuigKK0j585qtZDE6NtVKRZ0gcWRRkkGR1gb2Itbb22NrG1U9nLKDM1xNAdydRG4SRS6ocWub1EHwmm+72FQ722LaLgprPwMZkSepxAmY4hFW0hBabU/JObKNUkAi31QD19u4K0UtlfCMQoJL1U9KYQ0gRQw6gc42+uTYWOzdtG3qVSi4E1mnPa30/xGvK6rxLFMUmoYquKCJjBO17YA94Y7Va1lnGxsbkm/WeqwGWyRjlTVS1VHWFj6ilcwcq1uqJGSNLmEtGwGw6u0dlzzabLr4cUlrS5vJvgZCG7dYFrg6/ZbYvOD5dfh2IVtU5zSyp5DVaL6zeSZqG/Vt9ShJlspwcXHbgvT12v+TPoiLo8gUBozpGYlJWVsoDqx1TLGSdromMsGsF/BFj+AA6lfqMxTJdRSVL6vDKhsEstjNFI3Wgkd41hta71gdZ3XN+WX0mrSi3a/r+CsbRRskMoYwSkBpfqjXLQbgF28i/UvupzLmE19PK6auq2SXbqthijDYW7b61yNYu6vv69lqJSiuas7XuR+QsUqayauiqpRKYJhG12o1myxO5oH8bqwKn8t5cfgtRWSucxwqZhI0C92ixFjfr29SoEXA6rNOd4/D+DWeEy4vmWWpjbXQwmlldF9WmaRK65IJ1r6rbWGy+7cd5qshZhkzHSa87Q2eOR8Mur4JfGRcj2gj77r3yzl1+BzVkjnNcKiczNAvdoItY36/YmTsuvy3HMx7muMlRLMNW+xr9WwN+vYoSZdVnCSaVvS233M1WVjMPjfLIdWNjS9ztuxrRcnZ6gtUUGd6nOdQ4U+IQ0ji9zaemMHKOkAuQZHFpDbgdV/Z27bewSAggEHYQdoIWvm5ArMCkeMOqKZlO9xe0Swh0kBdv5N1jcdgPxJSuMO4JPNx9L8P4ZfUjXsjaJC10gaNdzRqtLrbSASbC/VdYLPmJVeFUbpKGLlJgduzWLGbbuDP75GzZ672NrLOUbHxRtbI8PkDQHPDdUOcBtOrc6tztsuFmGjqK6AtpJxBPcODywPBsb6pB3A9ql8CiDSmm+xK6P8Rq8XcJRXw1dKWnlGuhEVRFJ1N1WbhfrJtYbO1XqhMsZBnoq91fVSwiYgjk6ZpjjeTvc+9tc7b2tvsb7FdqI8NyzEOLn+3z+AiIujzhERAEREAWJxTAnYk/XbVVcIsBqROjDNl9v143G+3t6gssiEqTW6J3mk/0hiXEh7lOaT/SGJcSHuVRIosd6svEid5pP9IYlxIe5Tmk/0hiXEh7lUSJYasvEid5pP9IYlxIe5Tmk/wBIYlxIe5VEiWGrLxIneaT/AEhiXEh7lOaT/SGJcSHuVRIlhqy8SJ3mk/0hiXEh7lOaT/SGJcSHuVRIlhqy8SJ3mk/0hiXEh7lOaT/SGJcSHuVRIlhqy8SJ3mk/0hiXEh7lOaT/AEhiXEh7lUSJYasvEid5pP8ASGJcSHuU5pP9IYlxIe5VEiWGrLxIneaT/SGJcSHuU5pP9IYlxIO5VEiWGrLxIm2ZNdF4NdiAFydj4BtJuTsh3km917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5+E4K7C3OLqmqmuLWldGQPWNRjdqyaJYh1JNWf4CIik4CIiAIiIAiIgCIiAIiIAiIgCIiAIiIAiIgCIiA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3492500" y="3016676"/>
            <a:ext cx="53276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24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ヒラギノ角ゴ Pro W3"/>
                <a:cs typeface="ヒラギノ角ゴ Pro W3"/>
              </a:rPr>
              <a:t>Dinámica Grupal: Análisis del Impacto de las Tendencias Validadas en el Modelo Conceptual  </a:t>
            </a:r>
            <a:endParaRPr lang="es-ES" sz="2400" b="1" kern="0" dirty="0">
              <a:solidFill>
                <a:schemeClr val="accent1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236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460375" y="981075"/>
            <a:ext cx="821531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323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7900" y="6303963"/>
            <a:ext cx="2133600" cy="365125"/>
          </a:xfrm>
        </p:spPr>
        <p:txBody>
          <a:bodyPr/>
          <a:lstStyle/>
          <a:p>
            <a:pPr algn="ctr">
              <a:defRPr/>
            </a:pPr>
            <a:fld id="{706801E3-786F-48D0-84E7-0EEC5064D2B6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>
                <a:defRPr/>
              </a:pPr>
              <a:t>2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484438" y="2708275"/>
            <a:ext cx="1511300" cy="144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8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5126" name="AutoShape 2" descr="data:image/jpeg;base64,/9j/4AAQSkZJRgABAQAAAQABAAD/2wCEAAkGBhMGEBUSERQRFRAWGBcWFhUYFBcWFBcXGRgXFxgdHhsXHighFxomHhUdHy8gJSgqLjEsGB4yNzAqNSYrMCkBCQoKDgwOGg8PGTUiHyQ1LS4pLTUtKiwvLCwsLCouLCkqLCw1LCwsNiosKSwsKiwsLCksLCwpLCwsLCwpKSwpLf/AABEIAHIBuAMBIgACEQEDEQH/xAAcAAEBAAICAwAAAAAAAAAAAAAABgUHBAgBAgP/xABQEAABAwICBQYKBgYHBgcAAAABAAIDBBEFBgcSITGTExYXQVHTMlJTVFVhcZTR0hQiYoGRsSM1coKhswgYM0JzssEVNEOSw/AkY3SiwuHj/8QAGgEBAAMBAQEAAAAAAAAAAAAAAAEDBQIEBv/EAC8RAAIBAgQFAgUFAQEAAAAAAAABAgMRBBITITFRoeHwQVJhcYGRwQUisdHxMzL/2gAMAwEAAhEDEQA/AN4oiIAiIgCIiAIiIAiIgCIiAIiIAiIgCIiAIiIAiIgCIiAIiIAiIgCIiAIiIAiIgCIiAIiIAiIgCIiAIiIAiIgCIiAIiIAiIgCIiAIiIAiL5VdU2hjdI8hrGNLnOO4NaLk/gEBwMw5kgyvCZqh4a3cBve93Y0dZ/wCzYLTmYNOVVWuIpGMgj6nECSU/j9Ueyx9pUlnPNkmcKp0z7iMXEUfUxnUP2jvJ6z6gLYOOMykNaCXE2AAuSTuAA3lUubfA+gw2AhCN6iu+iKU6S8TJ1vpc1/3Lfhq2VHl3TZW0z2sqGMqWkgbGiOW52CxYNUn1Fu3tCmW6OMSczX+iT6u+1gHf8hOt/BZ3RBlR2I4iZJWODaX67muBBEu0Rgg7QQQXfuBQr3LKscPpt2Tty7HYBh1gCRY9nZ+C8oivPmzULv6QAaSPoTveB3a2BkrNPPClFQI+Tu5zdXW1/B672H5Lq9L4R9pXYHQn+qm/4sv5hVRk2zYxuFpUqeaC3+pfKUz9nsZGZE8wmXlHObblNS2qAfFN96q1qfT/AP2FL/iSf5WruTsjPwsI1KsYy4HvhmnuGpla2anfFETYyCTlNX1loYCR222+oraNPUNq2NexzXMcAWuaQWkHcQRvC6gq00f6SZcnPEb9aSjcfrR3+sy+9zL7j1lu4+o7Vwp8zUxP6fG16XHkbaz9pHGRnxMMBl5RrnX5TUtqkC3gm+9YvKemMZorIqX6KY+U1vr8sHW1WOfu1Bfwbb+tTGm3EosaZQ1ED2vie2ezh6jFsPYRfaDtCm9Ev64pvbJ/JkRydzinhabwznKP7rPn6XOyaIitMY1TiWnYYfNJF9DJ5N72X5cC+q4tvbk9m5cb+sEPMne8Du1q7Mv++1P+PN/McrHR3VYPBTPGJCMz8qS3WjmceT1GW2xgjwtb1qlSb9TflhaEIKWRv5XK7A9N4xmphg+iFvKyMj1uXB1dZwF7cmL7+1bRWu8uPwDEKqNtGyI1IOvHaKdpBYNe93tA2at9vYtiKyN/UysSoKSUIuPzC11nLS7zSq3U30blNUMOvy2pfWaHbtQ9vatirrppl/W8v7EX+QJJ2R3gaUKtTLNXVi0w3T5FUysbNTOiiJs6QS6+oO3V1Bcdtje3buW1IZm1DQ5hDmuALXA3BB2ggjeF1AWxtF2kw5ccKWqcTSOP1XHaYST/ACyd46t4678RnzPbisBFRzUlw9DfiL1Y8SAEEEEXBG0EHcpzPOd4slwa7rOmdcRRX2uPaexg6z928qxuxjwhKcssVueueM+w5JjBeOUnf4EIdYkdbibHVaO2207O20N/WCHmR94//JaqxjGJcemfPO4vkebk9Q7AB1NG4BcJVObN+l+n0ox/erv6nazKmPc56OKp1OT5QOOpra1rPc3fYX8G+7rWWUloo/U9L+y/+bIq1WrgYVWKjUkl6NhTOe88R5HhY9zOUke7VZGHapIAu517GwGzq3uCpSdVdZ9I2audlc+RpvAz9HD2agPhfvG7vYQOpRJ2R6MHh9apvwXEuv6wQ8yd7wO7Wy8tY+zM9LHUx7GvG1t7lrhsc0+wgj17D1rrnimTZcLw+nrnX1Z3OBFvBG+M/vBrj7NXtVZoRzZ/s2odRyH9FP8AWjvuEoG795ot7Wt7VwpO+57cRhKTpOdFcPxxN6IiK0xiNz/pEGRXQgwGXlQ8/wBpqauoWjxTe+t/BSX9YIeZH3gd2vj/AEgfDo/2ZvziUPo4njpsUp3TOY2IOdrOeQGD9G8bS7YNtlU5O9jaoYalKhqSjd7+r+Jft/pBNO+jdb1Tg/8ATVVlXStR5pkEQ14Z3eCyS1nHsa4Egn1Gx7FOaWMVwuqonNjdSyVZLeSMWo57frAuu5m5urfYTt2fdp/CKaWsniZAHGZz2hlt+tcWPqtvv1WRyaZMMLRrU3JRcfPidt0XgLyrTEIjSRpBfkYwBkTJOV5S+s4ttqanYNvh/wAFgso6Y5cyVsNM6njY2QkFwe4kWa524j7K4H9ILfR+yf8AOFQWj3EY8JxKCaZwZEwvc5x3Acm/s3nqt2lVOTzGzRw1OeGz5d7P8nZ2WZsDS5xDWtBJcSAABtJJO4LVGYNO7aSYspIWyxN2co5xbrH7IA8H1nf2KO0g6TJc3uMUWtHRg7GbnSW3F9vxDdw9ZX20ZaOBnBxmmeBTRus5jXDlHu322bWN9Z2nq7Qcm9kc0sHClDUr/Y2NkXPVbnR+sKWKOlabPlL3m58Vgt9Z38B19QN+vjSUjKBjY4mtZG0Wa1os0AdQC+ysRmVZRlK8VZBERSVhERAEREAUPpkxA0GFSBuwyuZFf1E6zvxDCPvVwoTTRQmrwp7h/wAOSOQ+y+of891zLgX4a2rG/NHXhbu0H5UjhpzXPaHTPc5sZO3UY06riOxxcCCewDtK0it76D8xsq6M0hIE0LnODet0b3a1x22c4g9n1e1Vw4m7+oOWj+36/I2WvRsLWEuAAc62sQBc22C5617orj5sIiIDqBL4R9pXYHQn+qm/4sv5ha2foZxNxJ5OLf5Zq23ozy9NlmgEFQGiQPe6wcHCziLbQqoJ3NzH1qc6VoyT3Kxan0//ANhS/wCJJ/latsKB0tZQqc2xQNpmtcWPeXazw3YWgDfv3LuXAzcJJRrRcnZdjTGRaVlbiNNHK0PjfJqOaRcEOBH+qz+kPRhJlMmaDWkoyd+90V+p/a3sd9xsbXyOVtFOIYTW080kcYjjlje4iVpIaHDW2dexbzkiEzS1wBaQQQRcEHYQQd4XEY3W5o4jGadVSg7r1OoJkJGrc6oJNr7LmwJt27B+AVbol/XFN7ZP5Mirs6aE3ul5TDtTk3H60Lnauofsk72+o7R6xu9MgaMa7L+IwVEzIxEwv1iJGuO2N7RsG/a4LlRaZ6KmKpToytLinsboREV584dT8y/77U/4838xys9HWjGLOlK+aSWWNzZTHZoaRYMY6+3r+uvONaIcRramaRkcWo+WR7f0rRsc9xHs2FcVmh3FI9zIx7J2hUJfA+klWhKmlGokzZGVtEcOVqplSyeZ7mBwDXNaAdZpb1C/95Xy0Xl3RZieH1lPLI1nJxzRPf8Apgfqte0nZfbsG5b0VsfkY2L/APSefMF100y/reX9iL/IF2LXXTTL+t5f2Iv8gUT4F/6b/wBn8v6IhFlspAHEKS9rfSIb32i3KNurLSjozOXnGqpWk0jj9dg28iT/ANM9R6t3YqrbXNqVaMZqD9eB8shaWX5WhdBO100TWkw2I1mO6mEn/hn8R1A7hG49j02ZJ3Tzu1pHf8rW9TWjqaOz8ySVjlysLwyXGZmQwtL5XmzWj/vYBvJO4BLvgFRpwk6iVm+JxUW088ZFjyTgzBsfUvnj5WXt+pKdVt9zB/HeeoDViNWJpVY1VmjwOyuij9T0v7L/AObIq1SWij9T0v7L/wCbIq1XrgfMV/8ArL5v+SB0xZr/ANg0XIMNp6i7B2tj/wCIfvBDf3j2LQFLqa7eU1uT1hr6ttbVv9a1yBe25bRzzkLFc21sk/JM5PwIgZo9kbb6vXsJuXH1uKy+j/RC2kZI7EoY3yEgMZrawa0C5N2G1yTb931qppyZr0KtLD0eN3624+I4GY9KmHY7QyUYgqmtLA2P6sVmObYxn+03AtH3XWpYJ3Ur2vYS17SHNcN4cDcEesELst0Y4Z5pF/7/AJlr/PWhyWWpD8OiYIHNF2coG6jxsNtY7QRY+26mUWRhcTQjeCuk+ZszJeZW5roo6gW1yNWRo/uyN2OHs6x6iFnFq7RVlbEcoTPZPG0UsoubSsdqyN8E2B6xdpt9nsW0VZF7bmViIRhUag7r0NNf0gfDo/2ZvziWvcl4IzMddDTSF7Y5C4EtIDhZjnbLgje3sW3tLuS6rNrqc0rGuEYkDrva22sWW8I7fBKnMh6Ma/AsRgnmjYImOcXESscRdjmjYDc7SFU08xrUK8IYa2azs/ycDSHon5qw/SKZ75IAQJGvtrsvsDrtABbfYdmy439WC0dZv5oVbXvawwvsyQlgL2tP95rrawtvIGwgbr2I7I1tGzEI3xSDWje0scO1rhYj8CtA1mhfEYpHiNjHxhxDHcqwFzb7DYnYSOpTKNndHOGxUatN06zOwjHiQAggg7QRuIXlTOj2kq8NomQVrQ2SL6jCHtfrRjwfBOwjwfYAqZWIxpxyyavc05/SC30fsn/OFQOj/DY8YxKCGZofE8vDm3IuOTed42g3F7+pbb0uZLqs3Gm+jNY7kxLrazw3wuTtv3+CVNZF0X1+BYhBPMyMRMc4uIkaTtY5u4b9pCrknmNqhXhHC5c1nZ/kx2d9D02A601JrT0+8tteaMesDwx6xt7R1qHwbG58vyiankdHIOsbiOwg7HD1FdtFBZ40TQZn1pYNWCqNyXAfo5D9to3H7Q29oKlw5FeH/ULrJW4c/wCzj5I0wQY/qw1WrBUnYDe0Mh9RPgH7J+4nctirqfj2XajLUpiqY3Mf1dbXDta7c4ez77KryRpaqMs6sU+tPSjZYn9JGPsuO8fZOzsIUKfMV8ApLPR+39HYVFjcBzFT5liEtNI17OsbnNPY5p2tPtWSVpkNOLswiIhAREQBcfEKFmJxPhkF45GuY4docLH81yEQJ2OqmastS5UqX08oOzax9tj2HwXD/UdRBHUsdR1j8Pe2SJ7mSNN2uaS1wPqIXaPNGUqfN0PJVDb2uWPGyRhPW0/mDsNty0zj2hOtw1xNPqVEfVYhklvW15t+BKpcWj6HD46FSNqjs+jOHBpkxOFoBljdbrdEy/8AABfTppxLx4eC1YJ2QsQYbfQ6r7onH+IC8cxcQ8zquC/4KLsu08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qVx/HpcyzmectMrg0EhuqLNFhsHqXM5i4h5nVcF/wTmLiHmdVwX/BRudwVCDvGy+xxsrHVrqU/wDnw/zGrtXLEJ2lrgHNcCCCLgg7CCDvC61YHkuvp6qBzqSqDWyxuJ5J1gA9pJ3dgXZhWQMr9SknKNmaE0gaJ5cIna+iY+SnlcGtYNronuOxp+x2OO7cTuJ2Xo80fx5Lh1nar6t4/SSdQG/Ub9kdvWdvYBYIulFJ3PLUxdSpTUG+5rbTy62HRDtqGfy5VoZdgdNOEzYxRRMp4pJXCcOIY0uIHJyC9h1XI/Fab5i4h5nVcF/wVc+Jq4CcVRs3zMhgulGuwCBlPC6IRMuGgxgna4uO3r2uK53TTiXjw8FqwPMXEPM6rgv+CcxcQ8zquC/4KNz0Onh27tLoZ7ppxLx4eC1OmnEvHh4LVgeYuIeZ1XBf8E5i4h5nVcF/wS7I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hjOk2szBEYqgU8kZ6jC24Pa072u9YUks7zFxDzOq4L/gnMXEPM6rgv8Ago3LYOlBWi0jg4Ljk+XpRLTyOjkHWNxHY4HY4eoreGSNL8GYNWKq1YKk7Ab2hkPqJ8A/ZP3E7lp3mLiHmdVwX/BOYuIeZ1XBf8FKbRTXpUKy/c1fnc39nitqaNjPo1xfW1iBsuLFoJG1oI1rdpAHXY5zCpHywsMl9cjbcarj2Et/uuIsSOokhajyRmHGMtasVRR1k9KNgBidysY+y47x9k/cQtw0lSKxjXgPaHC9nscx49Ra4XBVqdzDr03TSjs/ij7IiLo8oRFhsXyrFjUnKPkqmmwbaOolibYEnwWEC+3eh1G19zMopjo+g8tX++z/ADJ0fQeWr/fZ/mUbneWHu6dymRTPR9B5av8AfZ/mTo+g8tX++z/Mm4yw93TuUyKLwzLNFjBlEVRiDjDI6GT/AMXUiz27xtdt37xsXO6PoPLV/vs/zKLslwgtm39u5TIpno+g8tX++z/MnR9B5av99n+ZTuRlh7uncpkUz0fQeWr/AH2f5k6PoPLV/vs/zJuMsPd07lMimej6Dy1f77P8y8OyBTsBJmr7Db/vs/zJuMsOfTuU6KSosmUmJRtliqK58bwHNcK2cgg/vL1rMn0mH6nKVNc3lHtjYDWz3c9xsABrbT/oCVF2Tkhe139u5Xopno+g8tX++z/MnR9B5av99n+ZTuRlh7uncpkUz0fQeWr/AH2f5k6PoPLV/vs/zJuMsPd07lMii6HLNFiMs0MdRiBkgLWyD6XUgAuBLdpdZ2wdS53R9B5av99n+ZRdkuEFxb+3cpkUz0fQeWr/AH2f5k6PoPLV/vs/zKdyMsPd07lMvKmOj6Dy1f77P8ydH0Hlq/32f5k3GWHu6dynRTHR9B5av99n+ZOj6Dy1f77P8ybjLD3dO5Trwpno+g8tX++z/MnR9B5av99n+ZNxlh7uncpkUz0fQeWr/fZ/mTo+g8tX++z/ADJuMsPd07lMimej6Dy1f77P8ydH0Hlq/wB9n+ZNxlh7uncpkUz0fQeWr/fZ/mTo+g8tX++z/Mm4yw93TuUyKZ6PoPLV/vs/zLB5hosNytYVNXXNe7a1gq6l8hHbqtcSB6zYbFF2TGnGTtFt/TubCRa9y7R4ZmkubT1dc6Rou6N1XUskA3X1XOFxtG0X3hZzo+g8tX++z/Ml2JU4xdpNr6dymRRWH5aosUkmjiqMQL4H6kg+l1Is7fa5d9b2hc/o+g8tX++z/Ml2HCC2bf27lMimej6Dy1f77P8AMnR9B5av99n+ZTuRlh7uncpkUz0fQeWr/fZ/mTo+g8tX++z/ADJuMsPd07lMimej6Dy1f77P8ydH0Hlq/wB9n+ZNxlh7uncpkUz0fQeWr/fZ/mTo+g8tX++z/Mm4yw93TuUyKZ6PoPLV/vs/zJ0fQeWr/fZ/mTcZYe7p3KZeVMdH0Hlq/wB9n+ZZHBstR4G5zmPqXFwseVnklA232B5Nj603IahbZ9DLIiKSsIiIAiIgCFF4QEZo5/tcT/8AXz//ABVooCHKWJ4VPUvpKmkZFPPJPqvic5wLzs227AFkst4FX0lW+oramOVrouTEcYe1gOs1wdqn6t7Ai+/auVyPVVjGTclJFatd0ddiWeXzS0tSykpYpHxRDkWyvlLN7na3gg36vZY2udiKEkybXYHLKcMqYY4J3mR0UzC4Rvd4RYQD+B2bBvRnNFxV+F/S+6MrkbMUuORyx1LWtqqaV0Eur4Di3c4dgP8Ap1XsKZYLKGVxlaFzDI6WaR7pZpXbC+R2826hs3e3tWdUrgV1XFzeXgF86nwHfsn8l9F6St5RpHaCFJWjSuR8Sqsj0MNbZ0+Gza/LRt8OB7ZHxh7b7NU6ovuFzttsJ5FXDWYlXYdX1t4+VqmNgpvJReFc/bdsvsv222AbHyVl52WaCKlkcx7ma9y2+qdaR7+v1OsvXM2XX45NRyMc1op5xM4G93ADcLdftVeXY0XiYuo3Zeu/w3t/pQBQukbP3Nsx00MkbKmUgukkaXMhjNxrkAHWJINht3HZuVypvOeThmdsb43iKrhdrxS6gePW1zT4TD2fntB7d7bHkoOCms/A42RH1NYDM+vjraRwsxwp+SeJAbO3W+qLdd736rba5TOVsLr6B7jVz0rotWzYYYdRode+vrEAg7wRYj2WVMi4EVmnN26f4iPyVilTVVmIQVEolEEkYjOo1lmvD3W+qNuyw233KvJsofIEorq7FJ2bYXzxsa/qcY2EPt22uPxVyojwOq6tP7fwjXOF1mKZ6Y+rpqqOkp9ZzYIuRbIXhpteRztrbkW2X9nbSZGzG/MlM50zQyoikfBMG+DyjLXI9RBH8Vg2ZLxDL5kjw2rhZSSOc8MljLnQlx26hANx2A/ncmlynlpmVKYQtc57i5z5JHeFJI7wnHs3AewDfvUK5bWlTcXa3w23S+PjOTj75Y6WYwOayYMcWOc3WaCBfd93/wBHcYvKxxXMsUNd9NhYyR1zT/RmlgjDy131r62tYG2395XtdB9KiewEAua5oPVtBH+qxmTsEdluhhpnua58bSC5t9U3c52y+3rUtblUJqNN8L35X2M0iIuigKK0j585qtZDE6NtVKRZ0gcWRRkkGR1gb2Itbb22NrG1U9nLKDM1xNAdydRG4SRS6ocWub1EHwmm+72FQ722LaLgprPwMZkSepxAmY4hFW0hBabU/JObKNUkAi31QD19u4K0UtlfCMQoJL1U9KYQ0gRQw6gc42+uTYWOzdtG3qVSi4E1mnPa30/xGvK6rxLFMUmoYquKCJjBO17YA94Y7Va1lnGxsbkm/WeqwGWyRjlTVS1VHWFj6ilcwcq1uqJGSNLmEtGwGw6u0dlzzabLr4cUlrS5vJvgZCG7dYFrg6/ZbYvOD5dfh2IVtU5zSyp5DVaL6zeSZqG/Vt9ShJlspwcXHbgvT12v+TPoiLo8gUBozpGYlJWVsoDqx1TLGSdromMsGsF/BFj+AA6lfqMxTJdRSVL6vDKhsEstjNFI3Wgkd41hta71gdZ3XN+WX0mrSi3a/r+CsbRRskMoYwSkBpfqjXLQbgF28i/UvupzLmE19PK6auq2SXbqthijDYW7b61yNYu6vv69lqJSiuas7XuR+QsUqayauiqpRKYJhG12o1myxO5oH8bqwKn8t5cfgtRWSucxwqZhI0C92ixFjfr29SoEXA6rNOd4/D+DWeEy4vmWWpjbXQwmlldF9WmaRK65IJ1r6rbWGy+7cd5qshZhkzHSa87Q2eOR8Mur4JfGRcj2gj77r3yzl1+BzVkjnNcKiczNAvdoItY36/YmTsuvy3HMx7muMlRLMNW+xr9WwN+vYoSZdVnCSaVvS233M1WVjMPjfLIdWNjS9ztuxrRcnZ6gtUUGd6nOdQ4U+IQ0ji9zaemMHKOkAuQZHFpDbgdV/Z27bewSAggEHYQdoIWvm5ArMCkeMOqKZlO9xe0Swh0kBdv5N1jcdgPxJSuMO4JPNx9L8P4ZfUjXsjaJC10gaNdzRqtLrbSASbC/VdYLPmJVeFUbpKGLlJgduzWLGbbuDP75GzZ672NrLOUbHxRtbI8PkDQHPDdUOcBtOrc6tztsuFmGjqK6AtpJxBPcODywPBsb6pB3A9ql8CiDSmm+xK6P8Rq8XcJRXw1dKWnlGuhEVRFJ1N1WbhfrJtYbO1XqhMsZBnoq91fVSwiYgjk6ZpjjeTvc+9tc7b2tvsb7FdqI8NyzEOLn+3z+AiIujzhERAEREAWJxTAnYk/XbVVcIsBqROjDNl9v143G+3t6gssiEqTW6J3mk/0hiXEh7lOaT/SGJcSHuVRIosd6svEid5pP9IYlxIe5Tmk/0hiXEh7lUSJYasvEid5pP9IYlxIe5Tmk/wBIYlxIe5VEiWGrLxIneaT/AEhiXEh7lOaT/SGJcSHuVRIlhqy8SJ3mk/0hiXEh7lOaT/SGJcSHuVRIlhqy8SJ3mk/0hiXEh7lOaT/SGJcSHuVRIlhqy8SJ3mk/0hiXEh7lOaT/AEhiXEh7lUSJYasvEid5pP8ASGJcSHuU5pP9IYlxIe5VEiWGrLxIneaT/SGJcSHuU5pP9IYlxIO5VEiWGrLxIm2ZNdF4NdiAFydj4BtJuTsh3km917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5+E4K7C3OLqmqmuLWldGQPWNRjdqyaJYh1JNWf4CIik4CIiAIiIAiIgCIiAIiIAiIgCIiAIiIAiIgCIiA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3492500" y="3016676"/>
            <a:ext cx="53276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24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ヒラギノ角ゴ Pro W3"/>
                <a:cs typeface="ヒラギノ角ゴ Pro W3"/>
              </a:rPr>
              <a:t>Estructura y Objetivo de la </a:t>
            </a:r>
          </a:p>
          <a:p>
            <a:pPr algn="r">
              <a:defRPr/>
            </a:pPr>
            <a:r>
              <a:rPr lang="es-ES" sz="24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ヒラギノ角ゴ Pro W3"/>
                <a:cs typeface="ヒラギノ角ゴ Pro W3"/>
              </a:rPr>
              <a:t>Sesión</a:t>
            </a:r>
            <a:endParaRPr lang="es-ES" sz="2400" b="1" kern="0" dirty="0">
              <a:solidFill>
                <a:schemeClr val="accent1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3844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1426836"/>
            <a:ext cx="9144000" cy="35863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46" y="0"/>
            <a:ext cx="217646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B9B7-5760-4EF0-8400-A71788FFDEFC}" type="slidenum">
              <a:rPr lang="es-ES" smtClean="0"/>
              <a:pPr/>
              <a:t>20</a:t>
            </a:fld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798" y="5317735"/>
            <a:ext cx="1942643" cy="919577"/>
          </a:xfrm>
          <a:prstGeom prst="rect">
            <a:avLst/>
          </a:prstGeom>
        </p:spPr>
      </p:pic>
      <p:sp>
        <p:nvSpPr>
          <p:cNvPr id="11" name="1 Título"/>
          <p:cNvSpPr>
            <a:spLocks noGrp="1"/>
          </p:cNvSpPr>
          <p:nvPr/>
        </p:nvSpPr>
        <p:spPr bwMode="auto">
          <a:xfrm>
            <a:off x="251520" y="2636912"/>
            <a:ext cx="7632848" cy="154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  <a:cs typeface="ヒラギノ角ゴ Pro W3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  <a:cs typeface="ヒラギノ角ゴ Pro W3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  <a:cs typeface="ヒラギノ角ゴ Pro W3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  <a:cs typeface="ヒラギノ角ゴ Pro W3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3600" dirty="0" smtClean="0">
                <a:solidFill>
                  <a:schemeClr val="bg1"/>
                </a:solidFill>
                <a:latin typeface="Arial (Títulos)"/>
                <a:cs typeface="Arial" pitchFamily="34" charset="0"/>
              </a:rPr>
              <a:t>Gracias.</a:t>
            </a:r>
            <a:endParaRPr lang="es-PE" sz="3600" dirty="0" smtClean="0">
              <a:solidFill>
                <a:schemeClr val="bg1"/>
              </a:solidFill>
              <a:latin typeface="Arial (Títulos)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32655" y="1116033"/>
            <a:ext cx="760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600" dirty="0" smtClean="0">
                <a:solidFill>
                  <a:schemeClr val="bg1"/>
                </a:solidFill>
              </a:rPr>
              <a:t>Agosto</a:t>
            </a:r>
          </a:p>
          <a:p>
            <a:pPr algn="ctr"/>
            <a:r>
              <a:rPr lang="es-PE" sz="1600" dirty="0" smtClean="0">
                <a:solidFill>
                  <a:schemeClr val="bg1"/>
                </a:solidFill>
              </a:rPr>
              <a:t>2014</a:t>
            </a:r>
            <a:endParaRPr lang="es-PE" sz="1600" dirty="0">
              <a:solidFill>
                <a:schemeClr val="bg1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648"/>
            <a:ext cx="853442" cy="908306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354558"/>
            <a:ext cx="4681384" cy="292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25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"/>
          <p:cNvCxnSpPr/>
          <p:nvPr/>
        </p:nvCxnSpPr>
        <p:spPr>
          <a:xfrm>
            <a:off x="395536" y="6309320"/>
            <a:ext cx="8424936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AutoShape 2" descr="data:image/jpeg;base64,/9j/4AAQSkZJRgABAQAAAQABAAD/2wCEAAkGBhQSERQUExQVFRUWGRUWFRUYFBUVFxQYFRcYFRwYGBgXHCceGBkjGhYXHy8gJCcpLCwsGB4xNTAqNSYsLCkBCQoKDgwOGg8PGiwkHCQsLCwqLSwsKSksLCksLCwsLCwsLCwsLCwsLCwsLywsLCwsLCwpLCwsLCwsLCwsKSwsLP/AABEIAIUA2AMBIgACEQEDEQH/xAAcAAACAwEBAQEAAAAAAAAAAAAAAwECBAUHBgj/xABAEAACAQIEAgYGBwcEAwEAAAABAhEAAwQSITFBUQUiYXGBkRMyUqGxwQYUQmJykqIVI4Ky0dLhBzNT8EOTwnP/xAAbAQACAwEBAQAAAAAAAAAAAAAAAQIDBAUGB//EACcRAAICAQQBAwQDAAAAAAAAAAABAhEDBBIhQTEyYcEFIkLwExRx/9oADAMBAAIRAxEAPwD1iqXrQZSp2Ig6wfAjY9tXorcc4+e6UUKhz3DNoJMTLJ7TL9rtA3g89N/R/SYezbdyFzKCSdFJPJiIp+OCvZuRa9M6NCrAJDMF17AJBNdDoLBGzhrVtjLKgDTG+5Gmm5NZss1tr3NGJPdfsZ5qK3P0XbOyBTzXq/y71h+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/8Am594BFPormSluds6EVSpCRjU4mOxpUnuDQTWfKfR23AJK/vIGubMDmA/MY8K04q7AiJLdVVOzHt7ONUbDH0JRWg5SobkYgGOykMbYvK6hlMqwDA8CCNCKvWfAucsEAFSVhdhG0T2RWgUhgTSrmHV/WRT+JQfjTaKBHPTo63mc+jWJGwjZRypv7LtH7P6m/rU2cSoLyY6x1IIHDiRFX+vW/8AkT86/wBalyAr9kW/vfnb+tZbfQ9u5ZAuZmDKM4LMZMaiO+a6K4tD9tPzD+tUwTdWNDDPtt6xPzotgc650XeUHJcR4GgdCpbsZ1aAe3L4VRjcWS1ogCZOdI05a6jyrsFwoJOgAkkmB5mudiMC11AWMsQsoJUAGJA4kxO/uqcZc8si+FwZUvOQGCdXeC0P5RHhNMt4hWMDQ+ydG8juO0aVtzoIBzLJgEggEnbrDqzyE1W/g7ZEP1vl3cQavU4tVRQ1JO7EUTWU57TQ8unC5HWGmzBR+r4VpVpEiCDqCDuOYqKi2W70FAqapccKCSYA1NIkXrF0ogyMRGdgLayYkuwAUcpJrVdw90IX6qQM0GXaBqdAQAYniam90aFuBpZzaUvLRpJHqgACYRhz1qO5dBR08Zh/SIyTEjQxOU7gxxgwa4LYpgWVoBtmHK65p2Ca6EyuhOk+NbOlL7XSbSZkSAWuqwBJP2EjXbc6RIieEDCqEyDQdm4O8yeM6zzq7Di4tmfLl/GJg+rFXATdgWJJlbeo2HFjJjh1TRW3C4TJJzMxbdmiYGw0AECT5mir9q7Kdz64Q+uB0t9OkwV8W3ts4ZQxZWErvAKnz341368V+kpf63fFxs7ByM3Z6wA5QCB4VRqZbYHW+kaWGozNT8JX8HrvR309wd7a8qHTS51D79K79u6GAKkEHYggg1+cspM5QSeAGpn/ALxr9AdGdEJas27eUdRVWRvIGuo7awxdm76ho4aatr83wzReEug5Zn/LA+LDyp9Z/qkGVdgYA1IYaSftCePAioe46lR1GkxxXYE7a8udSOWWfBKWLSwJABysRMTEgcdfhSMDglC8Tq2pJLHUjVtztxpz4oqCxRoAJMFTt40zC2yqKDuFAPfGvvoAr9VHAsO5jR6Bv+RvJP7adUikMRgpyamTLa7T1jTSdRWTBO/o06oMqp0bmJ4in+lb2P1CmIYyg70jCJGcDYMSP4gGPvNH1kjQo/ZAzT5beNIwdxnNxlZQM5EFGkQANZYEHwoA04xCV01IKmO5gfgKZauhhI+EEdhB1BpeR/bXwQ/NjSHHo7gdm6rAqzEAAEEZZIGn2hJ5igDRibIdSp4jnHcR2jeud0dhQXcySBAkncjUk9pJNbzjE4Gfwgt/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+BzyKHk04a6FhCRJJykDqldwRqerG2vACtdZrHRyISwXrEkk8yWLH3mtNdJKlRgCiiigAryD6ZdGm1i7u5DH0gMHTNJy8jrPlXr9ef/AOqNqGsNnAkMuWDJy6lgeQzxHaKo1EU4c9HX+j5ZQ1KjH8uPn4Pl/oyLZxlj0rBUDqSTtIMqDylo1r3wV+byJFev/wCnX0r+s2vQ3D++tAan/wAibBu8bHwNc2D6O99X08mllXhcP29/32PsaSdbg+6pJ/jMD+RvOnUmzqzntA/KP6k+dTPOlrmHBVlkgMCDHCRGk0q6bix1lMkCCpB8wflWmk3fXQfibwAj4sKdiJzP7KnuY/MVS7ecKYQzBiCp1jTcitFFIZnS9lUAqwAhQSB2AbE1opGMEqADEsonxB+VTkf218UPyYUCHVmBy3iODrm7jbIUz3h0/Kavkf2l/If76y9IYZyuYZWZMzKuUjPp6s5jE93KmB0JrPi3kBRlJaV11A0Jkjj3UWrVtgGAUg6gjUVS7ZVHFzKAIKsQIiSCD3bz4UAarawANTAA11OnPtrHh8GsuZaSxmGYbdgNbQaThjq45MfeAaLChSYVc7AiRCHUk75h/wDNOtYRFJKqoJ3IAE1nu4qLsAFuqc+XrZMpXLIGsnO2m+h5VGJ6RkZbf+4dEzKyiTx6w6wG5js50chwWwuJGa6CQArxJI1lVPxJHhQvTNktkW4rN7KnOdPw1N/DItsyCx56B2JPtCIMncRHZSrfRSwSVUPqV0jJoQvqmZg6meJo4ARiOlVe6LcFchBZzsh9mRIkgwQToGHMVTCmVmIBJKjQQpOmg7NfGuDdsXEuXVJyvcVVPXElgrILgzKZksCY7OIr6Q10MeNR5Rglkc/P7+oKKKKtIBRRRQAV879POihewjH7Vr94p04aEa8xX0VJxmGFy2yMAQwIIYSp7COVRlHcmi7BleLJHIunZ4TWrozpO5h7q3bRh0MidmHFT2GvqfpP9BPRr6XDxl1zWwWYzO6TrETpwivjAa488csbpn0LT6nDrMdw5XafyfoDo3p21ew6X1PUbvJU8VMcQabhc+WQVOYlhIIMEyJ1PCOVeV/6Z9LlMSLJb93cMxExcUaEHhI0PcK9fqado8pq9O9PlcOuv8EG6/FPJgT74pX1oel1VxlTTqFvXb7kj/xjzrZSbPrOe0DyUfMmpGQPrie0o7CYPkaYLq8x5irVQ2V9lfIUhlL/ANn8S/OnVz7WBBk9XVmIBSYgkaQRyq/1WGUHKZnZSp0E75qYjbU0j6ov3vzv/Wj6qOb/APsuf3Uhk4T1fF/5jTSKyYVXywCuhYa5ifWO+tOyP7S/kP8AdTEItXxaGRyBALBtgwnXTgQSNO3Tsz4XD3irdZULuzZgsvlJ00YZQcoA1Bjkaqlu5dvdfqi1mghUOYvIG+aIQSR98TtW5MENZZzqd3Ye5YA8qAG2LOURqTuSdyTuayY+6CQqsouDrAnUINpYTsdo0nhtI0HCIN1HjWBryNGUhFOoKgG5cH3QASB2jWNo3oAYuIzkEupUGQtsF5IkdYgHTsAGo34Vr+sHgjHtMKPeZ91LS8EAGR1XYGAfOCWk84p1q+G0EzyIKnyYAxQB8/07b9EReW0xfSQJcEZhPCFbltJI34brV0MAw2Oo4e47Vn6aV7rqtvQIwzkk5SCDICgwxg8RE84itFu2FEDbvn3mujivYrOfk9botRRRVhEKKKKACiiigChtyQeU6aRrx7/6mvNOk/oTiPrFx7dlHtl2IQXFXqk6jUiDvtMV6dSV0Zh3N5yPlVOeClHk3aHVT0824dqj5T/S3oB7Vy+162y3FCIs5YgySRBOu2u0V6LXzxQgZ5OmY5ho6iTseIEbGfGt9npJl/3BI9tR/Mu/iPIVklicDRl1L1M3kl5OlSsLsTzZvjHyqLeOtts6n+IVmsdI21VFZwGKq5n78mZ2GobyqsrN9TWW10lbacrSAYJAbLP4ojjTBjE9pfOkMjB+oDzk/mJPzqMVmBVgpaA0qCAdY2nTgfOpwaxbQfdX4CnUCELj0mM0HkwKeWYCf8ir/WkgHMsHbrDWpu2lYQwDA6QQCNe+qjCJ7C/lFAEYcet+I/KrX74RSzbASePgOZ7KzWMNkuOLYABCMQS0SS4JA2EwNqjpLP6JicsLDHQ7IQx+FMC+GwZiXLZm6zAOQFJ4DKeG1FjCqc05jDH1mZv5ia1zSsP9r8TfKgBJwyrcU5RDAqdOI6w92b3Ve7gwdV6rCcpGkTGhA3BgSKjpAkW2YesvWUcyNQPHae2tVACLOIklSMrDccxzB4is3SF4Eqo9aZJBgoImZG06Cp6ZMW8wMOCAh7WOXXmNfd2VlsWMigSWPFmMs3ax4mtGHHu+5lGXJX2osiAaDtPiTJ99WooraZAooooAKKKKAEriCRIRiOB6nzap9Mf+N/NP7qXhHAVQdJ27eJ8a0GgBK32jVG47ZP7uVUuXzmH7twdtcgmY2ltaZh8P6QtCxlbXNOsiMy++O0V1hYGQKZYQBqZJjSSefbWfLlSdF+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+J51bGW2IAUAjMCwJiQPA8Yrn2cRdYW2uBUYAkqOsASI37BI8atexV7dSmgPVIIzHhLcBtwq/+vMo/nibHxuUgOFUGdc8xpOsgVhvdNomeCGg5tJaQY2A1Y76Dka5/TdhsRp6EBRrLMudiCIAiRBEgyeXPTfYWFEiDuRvBOpE8datjp1VyK5Z3dRJbpNbgKszIHhBmsuslwRAJ48NeJHOti4lpylrZYROjDU+Oh7KyugIgiQeBqtuwqiAABy/7vTenj0wWeXY/G4O48Ev1V1CKo6zAg6zJ2BAiN6WDWjAXicylpKkRO8EA689Z17KyXcy3mBjIwDWz2ic6ngI6pHPMeRpYXtbgwy1JKaL0UUVpKAooooAKKKKAEWEBtqCJ0FS6P9lh3MPmNanC+ovdTaEDMNvGX7evopZoBVLgZQfbOcDYDhvPlstdK3Ezm8qhFXMHVjqRuCCBHYe+atQROh241CeOMuiUJyj2LQHc6k6k9p+VIs4ZTmJVT1mmQDOvGuT9D77+ie3cJL2nZSxnrCTBBO8wfdzrt4bY/ib41XCO2biy7JPdBSRBwqAeov5R8hQMNb9le7KKfUFauoz2xNzCJB6i7H7Iq1r1R3D4U27aISeBBpVr1R3D4VnyNOqNOFNXZaqYO8bd4Lobd0nTilwAmRzDAeBHGdL0vEWcywCVOhVhEqRqCJ0qlqzQbemMYyJCaO5yocpYAniY0ECTrvFYMH0etvaWY+tcbVnPMn5bVXGX7zKqkI0Ohzg5SIYScpBG0jQ1rrRgVRMmf1BRRRV5SFFFFABRRRQBmu3DaY3UQuSFV1G5UEmR2iT/ANArp420GQtoQozqeRGsz2iRWUmsWUkNbt9S2TDDJA3k5e8aaCND41Tx7mpLyWRntTT8Gi7bLaBso4xE+Z2pVlchYljk6uWZMHUHtHDsrSezesPR15szowYMgXUmVcEesNeYYa61cVM3AztU1iNwW+JAA1XUjU6EMdBqfeJrWvCd6ATLUUUUhnJTpbKMuWY0meXhVv219z9X+KKKhbLKQftr7n6v8Uftv7n6v8UUUWwpHOwuLFq65VTlZU6mbQEF9RpxBA/hFa7HTUD1NyftdvdRRUW+bJJKlHoaOm/ufq/xQenPufq/xU0U3J0RUVYXOnSVjLpB0zf41roWxAHcKKKzyZqgkiaKKKiTK/aHifKB86bRRWrH6THl9QUUUVYVBRRRQAUUUUAFYOmOlPQIGy5pMRMcQOR50UVKKtpEZuotov0bj/ShjlywYiZ247CtlFFElTCLtFHfUDmSPcT8qV9SXOGjYQBw4fCKmikPyDWDACsygTOuYnbi09tFFFFi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21" name="20 Conector recto"/>
          <p:cNvCxnSpPr/>
          <p:nvPr/>
        </p:nvCxnSpPr>
        <p:spPr>
          <a:xfrm>
            <a:off x="460375" y="836712"/>
            <a:ext cx="8216081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95536" y="404664"/>
            <a:ext cx="821608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lvl="0" algn="just">
              <a:spcBef>
                <a:spcPct val="20000"/>
              </a:spcBef>
              <a:buClr>
                <a:schemeClr val="tx2"/>
              </a:buClr>
              <a:defRPr/>
            </a:pPr>
            <a:r>
              <a:rPr lang="es-PE" sz="1800" b="1" kern="0" dirty="0" smtClean="0">
                <a:solidFill>
                  <a:schemeClr val="tx2"/>
                </a:solidFill>
                <a:latin typeface="+mn-lt"/>
              </a:rPr>
              <a:t>Agenda de la Sesión</a:t>
            </a:r>
            <a:endParaRPr lang="es-PE" sz="1800" b="1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7900" y="6303963"/>
            <a:ext cx="2133600" cy="365125"/>
          </a:xfrm>
        </p:spPr>
        <p:txBody>
          <a:bodyPr/>
          <a:lstStyle/>
          <a:p>
            <a:pPr algn="ctr">
              <a:defRPr/>
            </a:pPr>
            <a:fld id="{706801E3-786F-48D0-84E7-0EEC5064D2B6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>
                <a:defRPr/>
              </a:pPr>
              <a:t>3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712379"/>
              </p:ext>
            </p:extLst>
          </p:nvPr>
        </p:nvGraphicFramePr>
        <p:xfrm>
          <a:off x="971600" y="1268758"/>
          <a:ext cx="7150050" cy="477509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55217"/>
                <a:gridCol w="1355217"/>
                <a:gridCol w="4439616"/>
              </a:tblGrid>
              <a:tr h="8885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Hora de </a:t>
                      </a:r>
                      <a:r>
                        <a:rPr lang="es-PE" sz="1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Inicio</a:t>
                      </a:r>
                      <a:endParaRPr lang="es-PE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Minutos</a:t>
                      </a:r>
                      <a:endParaRPr lang="es-PE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Actividades</a:t>
                      </a:r>
                      <a:endParaRPr lang="es-PE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7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9:00 - 9:15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15"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Lista de asistencia y entrega de etiquetas</a:t>
                      </a:r>
                    </a:p>
                  </a:txBody>
                  <a:tcPr marL="9525" marR="9525" marT="9525" marB="0" anchor="ctr"/>
                </a:tc>
              </a:tr>
              <a:tr h="47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9:15 - 9:25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Reforzar conceptos de tendencias</a:t>
                      </a:r>
                    </a:p>
                  </a:txBody>
                  <a:tcPr marL="9525" marR="9525" marT="9525" marB="0" anchor="ctr"/>
                </a:tc>
              </a:tr>
              <a:tr h="49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9:25 - 10:05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40"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Presentación y validación de lista de tendencias por parte del equipo técnico</a:t>
                      </a:r>
                    </a:p>
                  </a:txBody>
                  <a:tcPr marL="9525" marR="9525" marT="9525" marB="0" anchor="ctr"/>
                </a:tc>
              </a:tr>
              <a:tr h="454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10:05 – 10:10</a:t>
                      </a:r>
                      <a:endParaRPr lang="es-PE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5"</a:t>
                      </a:r>
                      <a:endParaRPr lang="es-PE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Criterios para calificar</a:t>
                      </a:r>
                      <a:r>
                        <a:rPr lang="es-PE" sz="1400" b="0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las t</a:t>
                      </a:r>
                      <a:r>
                        <a:rPr lang="es-PE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endencias</a:t>
                      </a:r>
                      <a:r>
                        <a:rPr lang="es-PE" sz="1400" b="0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validadas</a:t>
                      </a:r>
                      <a:endParaRPr lang="es-PE" sz="14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54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10:10 </a:t>
                      </a:r>
                      <a:r>
                        <a:rPr lang="es-PE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- 10:45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35"</a:t>
                      </a:r>
                      <a:endParaRPr lang="es-PE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Dinámica de grupo: Calificación de tendencias</a:t>
                      </a:r>
                    </a:p>
                  </a:txBody>
                  <a:tcPr marL="9525" marR="9525" marT="9525" marB="0" anchor="ctr"/>
                </a:tc>
              </a:tr>
              <a:tr h="49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10:45 - 11:00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Criterios para analizar el impacto de tendencias en el modelo conceptual </a:t>
                      </a:r>
                    </a:p>
                  </a:txBody>
                  <a:tcPr marL="9525" marR="9525" marT="9525" marB="0" anchor="ctr"/>
                </a:tc>
              </a:tr>
              <a:tr h="5785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11:00 - 11:50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50"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Dinámica de grupo : Impacto de tendencias en modelo conceptual </a:t>
                      </a:r>
                    </a:p>
                  </a:txBody>
                  <a:tcPr marL="9525" marR="9525" marT="9525" marB="0" anchor="ctr"/>
                </a:tc>
              </a:tr>
              <a:tr h="454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11:50 - 12:00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Responsabilidades de próximas tareas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24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"/>
          <p:cNvCxnSpPr/>
          <p:nvPr/>
        </p:nvCxnSpPr>
        <p:spPr>
          <a:xfrm>
            <a:off x="323528" y="6237312"/>
            <a:ext cx="8424936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AutoShape 2" descr="data:image/jpeg;base64,/9j/4AAQSkZJRgABAQAAAQABAAD/2wCEAAkGBhQSERQUExQVFRUWGRUWFRUYFBUVFxQYFRcYFRwYGBgXHCceGBkjGhYXHy8gJCcpLCwsGB4xNTAqNSYsLCkBCQoKDgwOGg8PGiwkHCQsLCwqLSwsKSksLCksLCwsLCwsLCwsLCwsLCwsLywsLCwsLCwpLCwsLCwsLCwsKSwsLP/AABEIAIUA2AMBIgACEQEDEQH/xAAcAAACAwEBAQEAAAAAAAAAAAAAAwECBAUHBgj/xABAEAACAQIEAgYGBwcEAwEAAAABAhEAAwQSITFBUQUiYXGBkRMyUqGxwQYUQmJykqIVI4Ky0dLhBzNT8EOTwnP/xAAbAQACAwEBAQAAAAAAAAAAAAAAAQIDBAUGB//EACcRAAICAQQBAwQDAAAAAAAAAAABAhEDBBIhQTEyYcEFIkLwExRx/9oADAMBAAIRAxEAPwD1iqXrQZSp2Ig6wfAjY9tXorcc4+e6UUKhz3DNoJMTLJ7TL9rtA3g89N/R/SYezbdyFzKCSdFJPJiIp+OCvZuRa9M6NCrAJDMF17AJBNdDoLBGzhrVtjLKgDTG+5Gmm5NZss1tr3NGJPdfsZ5qK3P0XbOyBTzXq/y71h+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/8Am594BFPormSluds6EVSpCRjU4mOxpUnuDQTWfKfR23AJK/vIGubMDmA/MY8K04q7AiJLdVVOzHt7ONUbDH0JRWg5SobkYgGOykMbYvK6hlMqwDA8CCNCKvWfAucsEAFSVhdhG0T2RWgUhgTSrmHV/WRT+JQfjTaKBHPTo63mc+jWJGwjZRypv7LtH7P6m/rU2cSoLyY6x1IIHDiRFX+vW/8AkT86/wBalyAr9kW/vfnb+tZbfQ9u5ZAuZmDKM4LMZMaiO+a6K4tD9tPzD+tUwTdWNDDPtt6xPzotgc650XeUHJcR4GgdCpbsZ1aAe3L4VRjcWS1ogCZOdI05a6jyrsFwoJOgAkkmB5mudiMC11AWMsQsoJUAGJA4kxO/uqcZc8si+FwZUvOQGCdXeC0P5RHhNMt4hWMDQ+ydG8juO0aVtzoIBzLJgEggEnbrDqzyE1W/g7ZEP1vl3cQavU4tVRQ1JO7EUTWU57TQ8unC5HWGmzBR+r4VpVpEiCDqCDuOYqKi2W70FAqapccKCSYA1NIkXrF0ogyMRGdgLayYkuwAUcpJrVdw90IX6qQM0GXaBqdAQAYniam90aFuBpZzaUvLRpJHqgACYRhz1qO5dBR08Zh/SIyTEjQxOU7gxxgwa4LYpgWVoBtmHK65p2Ca6EyuhOk+NbOlL7XSbSZkSAWuqwBJP2EjXbc6RIieEDCqEyDQdm4O8yeM6zzq7Di4tmfLl/GJg+rFXATdgWJJlbeo2HFjJjh1TRW3C4TJJzMxbdmiYGw0AECT5mir9q7Kdz64Q+uB0t9OkwV8W3ts4ZQxZWErvAKnz341368V+kpf63fFxs7ByM3Z6wA5QCB4VRqZbYHW+kaWGozNT8JX8HrvR309wd7a8qHTS51D79K79u6GAKkEHYggg1+cspM5QSeAGpn/ALxr9AdGdEJas27eUdRVWRvIGuo7awxdm76ho4aatr83wzReEug5Zn/LA+LDyp9Z/qkGVdgYA1IYaSftCePAioe46lR1GkxxXYE7a8udSOWWfBKWLSwJABysRMTEgcdfhSMDglC8Tq2pJLHUjVtztxpz4oqCxRoAJMFTt40zC2yqKDuFAPfGvvoAr9VHAsO5jR6Bv+RvJP7adUikMRgpyamTLa7T1jTSdRWTBO/o06oMqp0bmJ4in+lb2P1CmIYyg70jCJGcDYMSP4gGPvNH1kjQo/ZAzT5beNIwdxnNxlZQM5EFGkQANZYEHwoA04xCV01IKmO5gfgKZauhhI+EEdhB1BpeR/bXwQ/NjSHHo7gdm6rAqzEAAEEZZIGn2hJ5igDRibIdSp4jnHcR2jeud0dhQXcySBAkncjUk9pJNbzjE4Gfwgt/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+BzyKHk04a6FhCRJJykDqldwRqerG2vACtdZrHRyISwXrEkk8yWLH3mtNdJKlRgCiiigAryD6ZdGm1i7u5DH0gMHTNJy8jrPlXr9ef/AOqNqGsNnAkMuWDJy6lgeQzxHaKo1EU4c9HX+j5ZQ1KjH8uPn4Pl/oyLZxlj0rBUDqSTtIMqDylo1r3wV+byJFev/wCnX0r+s2vQ3D++tAan/wAibBu8bHwNc2D6O99X08mllXhcP29/32PsaSdbg+6pJ/jMD+RvOnUmzqzntA/KP6k+dTPOlrmHBVlkgMCDHCRGk0q6bix1lMkCCpB8wflWmk3fXQfibwAj4sKdiJzP7KnuY/MVS7ecKYQzBiCp1jTcitFFIZnS9lUAqwAhQSB2AbE1opGMEqADEsonxB+VTkf218UPyYUCHVmBy3iODrm7jbIUz3h0/Kavkf2l/If76y9IYZyuYZWZMzKuUjPp6s5jE93KmB0JrPi3kBRlJaV11A0Jkjj3UWrVtgGAUg6gjUVS7ZVHFzKAIKsQIiSCD3bz4UAarawANTAA11OnPtrHh8GsuZaSxmGYbdgNbQaThjq45MfeAaLChSYVc7AiRCHUk75h/wDNOtYRFJKqoJ3IAE1nu4qLsAFuqc+XrZMpXLIGsnO2m+h5VGJ6RkZbf+4dEzKyiTx6w6wG5js50chwWwuJGa6CQArxJI1lVPxJHhQvTNktkW4rN7KnOdPw1N/DItsyCx56B2JPtCIMncRHZSrfRSwSVUPqV0jJoQvqmZg6meJo4ARiOlVe6LcFchBZzsh9mRIkgwQToGHMVTCmVmIBJKjQQpOmg7NfGuDdsXEuXVJyvcVVPXElgrILgzKZksCY7OIr6Q10MeNR5Rglkc/P7+oKKKKtIBRRRQAV879POihewjH7Vr94p04aEa8xX0VJxmGFy2yMAQwIIYSp7COVRlHcmi7BleLJHIunZ4TWrozpO5h7q3bRh0MidmHFT2GvqfpP9BPRr6XDxl1zWwWYzO6TrETpwivjAa488csbpn0LT6nDrMdw5XafyfoDo3p21ew6X1PUbvJU8VMcQabhc+WQVOYlhIIMEyJ1PCOVeV/6Z9LlMSLJb93cMxExcUaEHhI0PcK9fqado8pq9O9PlcOuv8EG6/FPJgT74pX1oel1VxlTTqFvXb7kj/xjzrZSbPrOe0DyUfMmpGQPrie0o7CYPkaYLq8x5irVQ2V9lfIUhlL/ANn8S/OnVz7WBBk9XVmIBSYgkaQRyq/1WGUHKZnZSp0E75qYjbU0j6ov3vzv/Wj6qOb/APsuf3Uhk4T1fF/5jTSKyYVXywCuhYa5ifWO+tOyP7S/kP8AdTEItXxaGRyBALBtgwnXTgQSNO3Tsz4XD3irdZULuzZgsvlJ00YZQcoA1Bjkaqlu5dvdfqi1mghUOYvIG+aIQSR98TtW5MENZZzqd3Ye5YA8qAG2LOURqTuSdyTuayY+6CQqsouDrAnUINpYTsdo0nhtI0HCIN1HjWBryNGUhFOoKgG5cH3QASB2jWNo3oAYuIzkEupUGQtsF5IkdYgHTsAGo34Vr+sHgjHtMKPeZ91LS8EAGR1XYGAfOCWk84p1q+G0EzyIKnyYAxQB8/07b9EReW0xfSQJcEZhPCFbltJI34brV0MAw2Oo4e47Vn6aV7rqtvQIwzkk5SCDICgwxg8RE84itFu2FEDbvn3mujivYrOfk9botRRRVhEKKKKACiiigChtyQeU6aRrx7/6mvNOk/oTiPrFx7dlHtl2IQXFXqk6jUiDvtMV6dSV0Zh3N5yPlVOeClHk3aHVT0824dqj5T/S3oB7Vy+162y3FCIs5YgySRBOu2u0V6LXzxQgZ5OmY5ho6iTseIEbGfGt9npJl/3BI9tR/Mu/iPIVklicDRl1L1M3kl5OlSsLsTzZvjHyqLeOtts6n+IVmsdI21VFZwGKq5n78mZ2GobyqsrN9TWW10lbacrSAYJAbLP4ojjTBjE9pfOkMjB+oDzk/mJPzqMVmBVgpaA0qCAdY2nTgfOpwaxbQfdX4CnUCELj0mM0HkwKeWYCf8ir/WkgHMsHbrDWpu2lYQwDA6QQCNe+qjCJ7C/lFAEYcet+I/KrX74RSzbASePgOZ7KzWMNkuOLYABCMQS0SS4JA2EwNqjpLP6JicsLDHQ7IQx+FMC+GwZiXLZm6zAOQFJ4DKeG1FjCqc05jDH1mZv5ia1zSsP9r8TfKgBJwyrcU5RDAqdOI6w92b3Ve7gwdV6rCcpGkTGhA3BgSKjpAkW2YesvWUcyNQPHae2tVACLOIklSMrDccxzB4is3SF4Eqo9aZJBgoImZG06Cp6ZMW8wMOCAh7WOXXmNfd2VlsWMigSWPFmMs3ax4mtGHHu+5lGXJX2osiAaDtPiTJ99WooraZAooooAKKKKAEriCRIRiOB6nzap9Mf+N/NP7qXhHAVQdJ27eJ8a0GgBK32jVG47ZP7uVUuXzmH7twdtcgmY2ltaZh8P6QtCxlbXNOsiMy++O0V1hYGQKZYQBqZJjSSefbWfLlSdF+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+J51bGW2IAUAjMCwJiQPA8Yrn2cRdYW2uBUYAkqOsASI37BI8atexV7dSmgPVIIzHhLcBtwq/+vMo/nibHxuUgOFUGdc8xpOsgVhvdNomeCGg5tJaQY2A1Y76Dka5/TdhsRp6EBRrLMudiCIAiRBEgyeXPTfYWFEiDuRvBOpE8datjp1VyK5Z3dRJbpNbgKszIHhBmsuslwRAJ48NeJHOti4lpylrZYROjDU+Oh7KyugIgiQeBqtuwqiAABy/7vTenj0wWeXY/G4O48Ev1V1CKo6zAg6zJ2BAiN6WDWjAXicylpKkRO8EA689Z17KyXcy3mBjIwDWz2ic6ngI6pHPMeRpYXtbgwy1JKaL0UUVpKAooooAKKKKAEWEBtqCJ0FS6P9lh3MPmNanC+ovdTaEDMNvGX7evopZoBVLgZQfbOcDYDhvPlstdK3Ezm8qhFXMHVjqRuCCBHYe+atQROh241CeOMuiUJyj2LQHc6k6k9p+VIs4ZTmJVT1mmQDOvGuT9D77+ie3cJL2nZSxnrCTBBO8wfdzrt4bY/ib41XCO2biy7JPdBSRBwqAeov5R8hQMNb9le7KKfUFauoz2xNzCJB6i7H7Iq1r1R3D4U27aISeBBpVr1R3D4VnyNOqNOFNXZaqYO8bd4Lobd0nTilwAmRzDAeBHGdL0vEWcywCVOhVhEqRqCJ0qlqzQbemMYyJCaO5yocpYAniY0ECTrvFYMH0etvaWY+tcbVnPMn5bVXGX7zKqkI0Ohzg5SIYScpBG0jQ1rrRgVRMmf1BRRRV5SFFFFABRRRQBmu3DaY3UQuSFV1G5UEmR2iT/ANArp420GQtoQozqeRGsz2iRWUmsWUkNbt9S2TDDJA3k5e8aaCND41Tx7mpLyWRntTT8Gi7bLaBso4xE+Z2pVlchYljk6uWZMHUHtHDsrSezesPR15szowYMgXUmVcEesNeYYa61cVM3AztU1iNwW+JAA1XUjU6EMdBqfeJrWvCd6ATLUUUUhnJTpbKMuWY0meXhVv219z9X+KKKhbLKQftr7n6v8Uftv7n6v8UUUWwpHOwuLFq65VTlZU6mbQEF9RpxBA/hFa7HTUD1NyftdvdRRUW+bJJKlHoaOm/ufq/xQenPufq/xU0U3J0RUVYXOnSVjLpB0zf41roWxAHcKKKzyZqgkiaKKKiTK/aHifKB86bRRWrH6THl9QUUUVYVBRRRQAUUUUAFYOmOlPQIGy5pMRMcQOR50UVKKtpEZuotov0bj/ShjlywYiZ247CtlFFElTCLtFHfUDmSPcT8qV9SXOGjYQBw4fCKmikPyDWDACsygTOuYnbi09tFFFFi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21" name="20 Conector recto"/>
          <p:cNvCxnSpPr/>
          <p:nvPr/>
        </p:nvCxnSpPr>
        <p:spPr>
          <a:xfrm>
            <a:off x="460375" y="980728"/>
            <a:ext cx="8216081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95536" y="404664"/>
            <a:ext cx="821608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lvl="0" algn="just">
              <a:spcBef>
                <a:spcPct val="20000"/>
              </a:spcBef>
              <a:buClr>
                <a:schemeClr val="tx2"/>
              </a:buClr>
              <a:defRPr/>
            </a:pPr>
            <a:r>
              <a:rPr lang="es-PE" sz="1800" b="1" kern="0" dirty="0" smtClean="0">
                <a:solidFill>
                  <a:schemeClr val="tx2"/>
                </a:solidFill>
                <a:latin typeface="+mn-lt"/>
              </a:rPr>
              <a:t>Objetivos y resultados esperados</a:t>
            </a:r>
            <a:endParaRPr lang="es-PE" sz="1800" b="1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116024" y="4149200"/>
            <a:ext cx="3672000" cy="1080000"/>
          </a:xfrm>
          <a:prstGeom prst="rect">
            <a:avLst/>
          </a:prstGeom>
          <a:solidFill>
            <a:srgbClr val="A7A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6">
                  <a:lumMod val="75000"/>
                </a:schemeClr>
              </a:buClr>
            </a:pPr>
            <a:r>
              <a:rPr lang="es-PE" b="1" dirty="0" smtClean="0">
                <a:solidFill>
                  <a:schemeClr val="bg1"/>
                </a:solidFill>
              </a:rPr>
              <a:t>Analizar el impacto de las </a:t>
            </a:r>
            <a:r>
              <a:rPr lang="es-PE" b="1" dirty="0">
                <a:solidFill>
                  <a:schemeClr val="bg1"/>
                </a:solidFill>
              </a:rPr>
              <a:t>tendencias </a:t>
            </a:r>
            <a:r>
              <a:rPr lang="es-PE" b="1" dirty="0" smtClean="0">
                <a:solidFill>
                  <a:schemeClr val="bg1"/>
                </a:solidFill>
              </a:rPr>
              <a:t>validadas en </a:t>
            </a:r>
            <a:r>
              <a:rPr lang="es-PE" b="1" dirty="0">
                <a:solidFill>
                  <a:schemeClr val="bg1"/>
                </a:solidFill>
              </a:rPr>
              <a:t>el modelo conceptual del </a:t>
            </a:r>
            <a:r>
              <a:rPr lang="es-PE" b="1" dirty="0" smtClean="0">
                <a:solidFill>
                  <a:schemeClr val="bg1"/>
                </a:solidFill>
              </a:rPr>
              <a:t>sector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116024" y="2403591"/>
            <a:ext cx="3672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6">
                  <a:lumMod val="75000"/>
                </a:schemeClr>
              </a:buClr>
            </a:pPr>
            <a:r>
              <a:rPr lang="es-PE" b="1" dirty="0" smtClean="0">
                <a:solidFill>
                  <a:schemeClr val="bg1"/>
                </a:solidFill>
              </a:rPr>
              <a:t>Calificar las tendencias validadas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051720" y="159578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/>
              <a:t>Objetivos </a:t>
            </a:r>
            <a:endParaRPr lang="es-PE" sz="2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5392558" y="1599183"/>
            <a:ext cx="303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/>
              <a:t>Resultados esperados</a:t>
            </a:r>
            <a:endParaRPr lang="es-PE" sz="2400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251520" y="2198474"/>
            <a:ext cx="100791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88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251520" y="3933056"/>
            <a:ext cx="100791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8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s-ES" sz="8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7900" y="6303963"/>
            <a:ext cx="2133600" cy="365125"/>
          </a:xfrm>
        </p:spPr>
        <p:txBody>
          <a:bodyPr/>
          <a:lstStyle/>
          <a:p>
            <a:pPr algn="ctr">
              <a:defRPr/>
            </a:pPr>
            <a:fld id="{706801E3-786F-48D0-84E7-0EEC5064D2B6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>
                <a:defRPr/>
              </a:pPr>
              <a:t>4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4932472" y="2403591"/>
            <a:ext cx="3888000" cy="1080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6">
                  <a:lumMod val="75000"/>
                </a:schemeClr>
              </a:buClr>
            </a:pPr>
            <a:r>
              <a:rPr lang="es-PE" dirty="0" smtClean="0">
                <a:solidFill>
                  <a:schemeClr val="tx1"/>
                </a:solidFill>
              </a:rPr>
              <a:t>Las tendencias tiene un grado de pertinencia con relación al sector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932472" y="4149200"/>
            <a:ext cx="3888000" cy="108000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6">
                  <a:lumMod val="75000"/>
                </a:schemeClr>
              </a:buClr>
            </a:pPr>
            <a:r>
              <a:rPr lang="es-PE" dirty="0" smtClean="0">
                <a:solidFill>
                  <a:schemeClr val="tx1"/>
                </a:solidFill>
              </a:rPr>
              <a:t>Las tendencias han sido relacionadas con el modelo conceptual</a:t>
            </a:r>
            <a:endParaRPr lang="es-P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9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303338" y="981075"/>
            <a:ext cx="7372350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323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7900" y="6303963"/>
            <a:ext cx="2133600" cy="365125"/>
          </a:xfrm>
        </p:spPr>
        <p:txBody>
          <a:bodyPr/>
          <a:lstStyle/>
          <a:p>
            <a:pPr algn="ctr">
              <a:defRPr/>
            </a:pPr>
            <a:fld id="{706801E3-786F-48D0-84E7-0EEC5064D2B6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>
                <a:defRPr/>
              </a:pPr>
              <a:t>5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484438" y="2708275"/>
            <a:ext cx="1511300" cy="144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s-ES" sz="8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26" name="AutoShape 2" descr="data:image/jpeg;base64,/9j/4AAQSkZJRgABAQAAAQABAAD/2wCEAAkGBhMGEBUSERQRFRAWGBcWFhUYFBcWFBcXGRgXFxgdHhsXHighFxomHhUdHy8gJSgqLjEsGB4yNzAqNSYrMCkBCQoKDgwOGg8PGTUiHyQ1LS4pLTUtKiwvLCwsLCouLCkqLCw1LCwsNiosKSwsKiwsLCksLCwpLCwsLCwpKSwpLf/AABEIAHIBuAMBIgACEQEDEQH/xAAcAAEBAAICAwAAAAAAAAAAAAAABgUHBAgBAgP/xABQEAABAwICBQYKBgYHBgcAAAABAAIDBBEFBgcSITGTExYXQVHTMlJTVFVhcZTR0hQiYoGRsSM1coKhswgYM0JzssEVNEOSw/AkY3SiwuHj/8QAGgEBAAMBAQEAAAAAAAAAAAAAAAEDBQIEBv/EAC8RAAIBAgQFAgUFAQEAAAAAAAABAgMRBBITITFRoeHwQVJhcYGRwQUisdHxMzL/2gAMAwEAAhEDEQA/AN4oiIAiIgCIiAIiIAiIgCIiAIiIAiIgCIiAIiIAiIgCIiAIiIAiIgCIiAIiIAiIgCIiAIiIAiIgCIiAIiIAiIgCIiAIiIAiIgCIiAIiIAiL5VdU2hjdI8hrGNLnOO4NaLk/gEBwMw5kgyvCZqh4a3cBve93Y0dZ/wCzYLTmYNOVVWuIpGMgj6nECSU/j9Ueyx9pUlnPNkmcKp0z7iMXEUfUxnUP2jvJ6z6gLYOOMykNaCXE2AAuSTuAA3lUubfA+gw2AhCN6iu+iKU6S8TJ1vpc1/3Lfhq2VHl3TZW0z2sqGMqWkgbGiOW52CxYNUn1Fu3tCmW6OMSczX+iT6u+1gHf8hOt/BZ3RBlR2I4iZJWODaX67muBBEu0Rgg7QQQXfuBQr3LKscPpt2Tty7HYBh1gCRY9nZ+C8oivPmzULv6QAaSPoTveB3a2BkrNPPClFQI+Tu5zdXW1/B672H5Lq9L4R9pXYHQn+qm/4sv5hVRk2zYxuFpUqeaC3+pfKUz9nsZGZE8wmXlHObblNS2qAfFN96q1qfT/AP2FL/iSf5WruTsjPwsI1KsYy4HvhmnuGpla2anfFETYyCTlNX1loYCR222+oraNPUNq2NexzXMcAWuaQWkHcQRvC6gq00f6SZcnPEb9aSjcfrR3+sy+9zL7j1lu4+o7Vwp8zUxP6fG16XHkbaz9pHGRnxMMBl5RrnX5TUtqkC3gm+9YvKemMZorIqX6KY+U1vr8sHW1WOfu1Bfwbb+tTGm3EosaZQ1ED2vie2ezh6jFsPYRfaDtCm9Ev64pvbJ/JkRydzinhabwznKP7rPn6XOyaIitMY1TiWnYYfNJF9DJ5N72X5cC+q4tvbk9m5cb+sEPMne8Du1q7Mv++1P+PN/McrHR3VYPBTPGJCMz8qS3WjmceT1GW2xgjwtb1qlSb9TflhaEIKWRv5XK7A9N4xmphg+iFvKyMj1uXB1dZwF7cmL7+1bRWu8uPwDEKqNtGyI1IOvHaKdpBYNe93tA2at9vYtiKyN/UysSoKSUIuPzC11nLS7zSq3U30blNUMOvy2pfWaHbtQ9vatirrppl/W8v7EX+QJJ2R3gaUKtTLNXVi0w3T5FUysbNTOiiJs6QS6+oO3V1Bcdtje3buW1IZm1DQ5hDmuALXA3BB2ggjeF1AWxtF2kw5ccKWqcTSOP1XHaYST/ACyd46t4678RnzPbisBFRzUlw9DfiL1Y8SAEEEEXBG0EHcpzPOd4slwa7rOmdcRRX2uPaexg6z928qxuxjwhKcssVueueM+w5JjBeOUnf4EIdYkdbibHVaO2207O20N/WCHmR94//JaqxjGJcemfPO4vkebk9Q7AB1NG4BcJVObN+l+n0ox/erv6nazKmPc56OKp1OT5QOOpra1rPc3fYX8G+7rWWUloo/U9L+y/+bIq1WrgYVWKjUkl6NhTOe88R5HhY9zOUke7VZGHapIAu517GwGzq3uCpSdVdZ9I2audlc+RpvAz9HD2agPhfvG7vYQOpRJ2R6MHh9apvwXEuv6wQ8yd7wO7Wy8tY+zM9LHUx7GvG1t7lrhsc0+wgj17D1rrnimTZcLw+nrnX1Z3OBFvBG+M/vBrj7NXtVZoRzZ/s2odRyH9FP8AWjvuEoG795ot7Wt7VwpO+57cRhKTpOdFcPxxN6IiK0xiNz/pEGRXQgwGXlQ8/wBpqauoWjxTe+t/BSX9YIeZH3gd2vj/AEgfDo/2ZvziUPo4njpsUp3TOY2IOdrOeQGD9G8bS7YNtlU5O9jaoYalKhqSjd7+r+Jft/pBNO+jdb1Tg/8ATVVlXStR5pkEQ14Z3eCyS1nHsa4Egn1Gx7FOaWMVwuqonNjdSyVZLeSMWo57frAuu5m5urfYTt2fdp/CKaWsniZAHGZz2hlt+tcWPqtvv1WRyaZMMLRrU3JRcfPidt0XgLyrTEIjSRpBfkYwBkTJOV5S+s4ttqanYNvh/wAFgso6Y5cyVsNM6njY2QkFwe4kWa524j7K4H9ILfR+yf8AOFQWj3EY8JxKCaZwZEwvc5x3Acm/s3nqt2lVOTzGzRw1OeGz5d7P8nZ2WZsDS5xDWtBJcSAABtJJO4LVGYNO7aSYspIWyxN2co5xbrH7IA8H1nf2KO0g6TJc3uMUWtHRg7GbnSW3F9vxDdw9ZX20ZaOBnBxmmeBTRus5jXDlHu322bWN9Z2nq7Qcm9kc0sHClDUr/Y2NkXPVbnR+sKWKOlabPlL3m58Vgt9Z38B19QN+vjSUjKBjY4mtZG0Wa1os0AdQC+ysRmVZRlK8VZBERSVhERAEREAUPpkxA0GFSBuwyuZFf1E6zvxDCPvVwoTTRQmrwp7h/wAOSOQ+y+of891zLgX4a2rG/NHXhbu0H5UjhpzXPaHTPc5sZO3UY06riOxxcCCewDtK0it76D8xsq6M0hIE0LnODet0b3a1x22c4g9n1e1Vw4m7+oOWj+36/I2WvRsLWEuAAc62sQBc22C5617orj5sIiIDqBL4R9pXYHQn+qm/4sv5ha2foZxNxJ5OLf5Zq23ozy9NlmgEFQGiQPe6wcHCziLbQqoJ3NzH1qc6VoyT3Kxan0//ANhS/wCJJ/latsKB0tZQqc2xQNpmtcWPeXazw3YWgDfv3LuXAzcJJRrRcnZdjTGRaVlbiNNHK0PjfJqOaRcEOBH+qz+kPRhJlMmaDWkoyd+90V+p/a3sd9xsbXyOVtFOIYTW080kcYjjlje4iVpIaHDW2dexbzkiEzS1wBaQQQRcEHYQQd4XEY3W5o4jGadVSg7r1OoJkJGrc6oJNr7LmwJt27B+AVbol/XFN7ZP5Mirs6aE3ul5TDtTk3H60Lnauofsk72+o7R6xu9MgaMa7L+IwVEzIxEwv1iJGuO2N7RsG/a4LlRaZ6KmKpToytLinsboREV584dT8y/77U/4838xys9HWjGLOlK+aSWWNzZTHZoaRYMY6+3r+uvONaIcRramaRkcWo+WR7f0rRsc9xHs2FcVmh3FI9zIx7J2hUJfA+klWhKmlGokzZGVtEcOVqplSyeZ7mBwDXNaAdZpb1C/95Xy0Xl3RZieH1lPLI1nJxzRPf8Apgfqte0nZfbsG5b0VsfkY2L/APSefMF100y/reX9iL/IF2LXXTTL+t5f2Iv8gUT4F/6b/wBn8v6IhFlspAHEKS9rfSIb32i3KNurLSjozOXnGqpWk0jj9dg28iT/ANM9R6t3YqrbXNqVaMZqD9eB8shaWX5WhdBO100TWkw2I1mO6mEn/hn8R1A7hG49j02ZJ3Tzu1pHf8rW9TWjqaOz8ySVjlysLwyXGZmQwtL5XmzWj/vYBvJO4BLvgFRpwk6iVm+JxUW088ZFjyTgzBsfUvnj5WXt+pKdVt9zB/HeeoDViNWJpVY1VmjwOyuij9T0v7L/AObIq1SWij9T0v7L/wCbIq1XrgfMV/8ArL5v+SB0xZr/ANg0XIMNp6i7B2tj/wCIfvBDf3j2LQFLqa7eU1uT1hr6ttbVv9a1yBe25bRzzkLFc21sk/JM5PwIgZo9kbb6vXsJuXH1uKy+j/RC2kZI7EoY3yEgMZrawa0C5N2G1yTb931qppyZr0KtLD0eN3624+I4GY9KmHY7QyUYgqmtLA2P6sVmObYxn+03AtH3XWpYJ3Ur2vYS17SHNcN4cDcEesELst0Y4Z5pF/7/AJlr/PWhyWWpD8OiYIHNF2coG6jxsNtY7QRY+26mUWRhcTQjeCuk+ZszJeZW5roo6gW1yNWRo/uyN2OHs6x6iFnFq7RVlbEcoTPZPG0UsoubSsdqyN8E2B6xdpt9nsW0VZF7bmViIRhUag7r0NNf0gfDo/2ZvziWvcl4IzMddDTSF7Y5C4EtIDhZjnbLgje3sW3tLuS6rNrqc0rGuEYkDrva22sWW8I7fBKnMh6Ma/AsRgnmjYImOcXESscRdjmjYDc7SFU08xrUK8IYa2azs/ycDSHon5qw/SKZ75IAQJGvtrsvsDrtABbfYdmy439WC0dZv5oVbXvawwvsyQlgL2tP95rrawtvIGwgbr2I7I1tGzEI3xSDWje0scO1rhYj8CtA1mhfEYpHiNjHxhxDHcqwFzb7DYnYSOpTKNndHOGxUatN06zOwjHiQAggg7QRuIXlTOj2kq8NomQVrQ2SL6jCHtfrRjwfBOwjwfYAqZWIxpxyyavc05/SC30fsn/OFQOj/DY8YxKCGZofE8vDm3IuOTed42g3F7+pbb0uZLqs3Gm+jNY7kxLrazw3wuTtv3+CVNZF0X1+BYhBPMyMRMc4uIkaTtY5u4b9pCrknmNqhXhHC5c1nZ/kx2d9D02A601JrT0+8tteaMesDwx6xt7R1qHwbG58vyiankdHIOsbiOwg7HD1FdtFBZ40TQZn1pYNWCqNyXAfo5D9to3H7Q29oKlw5FeH/ULrJW4c/wCzj5I0wQY/qw1WrBUnYDe0Mh9RPgH7J+4nctirqfj2XajLUpiqY3Mf1dbXDta7c4ez77KryRpaqMs6sU+tPSjZYn9JGPsuO8fZOzsIUKfMV8ApLPR+39HYVFjcBzFT5liEtNI17OsbnNPY5p2tPtWSVpkNOLswiIhAREQBcfEKFmJxPhkF45GuY4docLH81yEQJ2OqmastS5UqX08oOzax9tj2HwXD/UdRBHUsdR1j8Pe2SJ7mSNN2uaS1wPqIXaPNGUqfN0PJVDb2uWPGyRhPW0/mDsNty0zj2hOtw1xNPqVEfVYhklvW15t+BKpcWj6HD46FSNqjs+jOHBpkxOFoBljdbrdEy/8AABfTppxLx4eC1YJ2QsQYbfQ6r7onH+IC8cxcQ8zquC/4KLsu08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qVx/HpcyzmectMrg0EhuqLNFhsHqXM5i4h5nVcF/wTmLiHmdVwX/BRudwVCDvGy+xxsrHVrqU/wDnw/zGrtXLEJ2lrgHNcCCCLgg7CCDvC61YHkuvp6qBzqSqDWyxuJ5J1gA9pJ3dgXZhWQMr9SknKNmaE0gaJ5cIna+iY+SnlcGtYNronuOxp+x2OO7cTuJ2Xo80fx5Lh1nar6t4/SSdQG/Ub9kdvWdvYBYIulFJ3PLUxdSpTUG+5rbTy62HRDtqGfy5VoZdgdNOEzYxRRMp4pJXCcOIY0uIHJyC9h1XI/Fab5i4h5nVcF/wVc+Jq4CcVRs3zMhgulGuwCBlPC6IRMuGgxgna4uO3r2uK53TTiXjw8FqwPMXEPM6rgv+CcxcQ8zquC/4KNz0Onh27tLoZ7ppxLx4eC1OmnEvHh4LVgeYuIeZ1XBf8E5i4h5nVcF/wS7I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hjOk2szBEYqgU8kZ6jC24Pa072u9YUks7zFxDzOq4L/gnMXEPM6rgv8Ago3LYOlBWi0jg4Ljk+XpRLTyOjkHWNxHY4HY4eoreGSNL8GYNWKq1YKk7Ab2hkPqJ8A/ZP3E7lp3mLiHmdVwX/BOYuIeZ1XBf8FKbRTXpUKy/c1fnc39nitqaNjPo1xfW1iBsuLFoJG1oI1rdpAHXY5zCpHywsMl9cjbcarj2Et/uuIsSOokhajyRmHGMtasVRR1k9KNgBidysY+y47x9k/cQtw0lSKxjXgPaHC9nscx49Ra4XBVqdzDr03TSjs/ij7IiLo8oRFhsXyrFjUnKPkqmmwbaOolibYEnwWEC+3eh1G19zMopjo+g8tX++z/ADJ0fQeWr/fZ/mUbneWHu6dymRTPR9B5av8AfZ/mTo+g8tX++z/Mm4yw93TuUyKLwzLNFjBlEVRiDjDI6GT/AMXUiz27xtdt37xsXO6PoPLV/vs/zKLslwgtm39u5TIpno+g8tX++z/MnR9B5av99n+ZTuRlh7uncpkUz0fQeWr/AH2f5k6PoPLV/vs/zJuMsPd07lMimej6Dy1f77P8y8OyBTsBJmr7Db/vs/zJuMsOfTuU6KSosmUmJRtliqK58bwHNcK2cgg/vL1rMn0mH6nKVNc3lHtjYDWz3c9xsABrbT/oCVF2Tkhe139u5Xopno+g8tX++z/MnR9B5av99n+ZTuRlh7uncpkUz0fQeWr/AH2f5k6PoPLV/vs/zJuMsPd07lMii6HLNFiMs0MdRiBkgLWyD6XUgAuBLdpdZ2wdS53R9B5av99n+ZRdkuEFxb+3cpkUz0fQeWr/AH2f5k6PoPLV/vs/zKdyMsPd07lMvKmOj6Dy1f77P8ydH0Hlq/32f5k3GWHu6dynRTHR9B5av99n+ZOj6Dy1f77P8ybjLD3dO5Trwpno+g8tX++z/MnR9B5av99n+ZNxlh7uncpkUz0fQeWr/fZ/mTo+g8tX++z/ADJuMsPd07lMimej6Dy1f77P8ydH0Hlq/wB9n+ZNxlh7uncpkUz0fQeWr/fZ/mTo+g8tX++z/Mm4yw93TuUyKZ6PoPLV/vs/zLB5hosNytYVNXXNe7a1gq6l8hHbqtcSB6zYbFF2TGnGTtFt/TubCRa9y7R4ZmkubT1dc6Rou6N1XUskA3X1XOFxtG0X3hZzo+g8tX++z/Ml2JU4xdpNr6dymRRWH5aosUkmjiqMQL4H6kg+l1Is7fa5d9b2hc/o+g8tX++z/Ml2HCC2bf27lMimej6Dy1f77P8AMnR9B5av99n+ZTuRlh7uncpkUz0fQeWr/fZ/mTo+g8tX++z/ADJuMsPd07lMimej6Dy1f77P8ydH0Hlq/wB9n+ZNxlh7uncpkUz0fQeWr/fZ/mTo+g8tX++z/Mm4yw93TuUyKZ6PoPLV/vs/zJ0fQeWr/fZ/mTcZYe7p3KZeVMdH0Hlq/wB9n+ZZHBstR4G5zmPqXFwseVnklA232B5Nj603IahbZ9DLIiKSsIiIAiIgCFF4QEZo5/tcT/8AXz//ABVooCHKWJ4VPUvpKmkZFPPJPqvic5wLzs227AFkst4FX0lW+oramOVrouTEcYe1gOs1wdqn6t7Ai+/auVyPVVjGTclJFatd0ddiWeXzS0tSykpYpHxRDkWyvlLN7na3gg36vZY2udiKEkybXYHLKcMqYY4J3mR0UzC4Rvd4RYQD+B2bBvRnNFxV+F/S+6MrkbMUuORyx1LWtqqaV0Eur4Di3c4dgP8Ap1XsKZYLKGVxlaFzDI6WaR7pZpXbC+R2826hs3e3tWdUrgV1XFzeXgF86nwHfsn8l9F6St5RpHaCFJWjSuR8Sqsj0MNbZ0+Gza/LRt8OB7ZHxh7b7NU6ovuFzttsJ5FXDWYlXYdX1t4+VqmNgpvJReFc/bdsvsv222AbHyVl52WaCKlkcx7ma9y2+qdaR7+v1OsvXM2XX45NRyMc1op5xM4G93ADcLdftVeXY0XiYuo3Zeu/w3t/pQBQukbP3Nsx00MkbKmUgukkaXMhjNxrkAHWJINht3HZuVypvOeThmdsb43iKrhdrxS6gePW1zT4TD2fntB7d7bHkoOCms/A42RH1NYDM+vjraRwsxwp+SeJAbO3W+qLdd736rba5TOVsLr6B7jVz0rotWzYYYdRode+vrEAg7wRYj2WVMi4EVmnN26f4iPyVilTVVmIQVEolEEkYjOo1lmvD3W+qNuyw233KvJsofIEorq7FJ2bYXzxsa/qcY2EPt22uPxVyojwOq6tP7fwjXOF1mKZ6Y+rpqqOkp9ZzYIuRbIXhpteRztrbkW2X9nbSZGzG/MlM50zQyoikfBMG+DyjLXI9RBH8Vg2ZLxDL5kjw2rhZSSOc8MljLnQlx26hANx2A/ncmlynlpmVKYQtc57i5z5JHeFJI7wnHs3AewDfvUK5bWlTcXa3w23S+PjOTj75Y6WYwOayYMcWOc3WaCBfd93/wBHcYvKxxXMsUNd9NhYyR1zT/RmlgjDy131r62tYG2395XtdB9KiewEAua5oPVtBH+qxmTsEdluhhpnua58bSC5t9U3c52y+3rUtblUJqNN8L35X2M0iIuigKK0j585qtZDE6NtVKRZ0gcWRRkkGR1gb2Itbb22NrG1U9nLKDM1xNAdydRG4SRS6ocWub1EHwmm+72FQ722LaLgprPwMZkSepxAmY4hFW0hBabU/JObKNUkAi31QD19u4K0UtlfCMQoJL1U9KYQ0gRQw6gc42+uTYWOzdtG3qVSi4E1mnPa30/xGvK6rxLFMUmoYquKCJjBO17YA94Y7Va1lnGxsbkm/WeqwGWyRjlTVS1VHWFj6ilcwcq1uqJGSNLmEtGwGw6u0dlzzabLr4cUlrS5vJvgZCG7dYFrg6/ZbYvOD5dfh2IVtU5zSyp5DVaL6zeSZqG/Vt9ShJlspwcXHbgvT12v+TPoiLo8gUBozpGYlJWVsoDqx1TLGSdromMsGsF/BFj+AA6lfqMxTJdRSVL6vDKhsEstjNFI3Wgkd41hta71gdZ3XN+WX0mrSi3a/r+CsbRRskMoYwSkBpfqjXLQbgF28i/UvupzLmE19PK6auq2SXbqthijDYW7b61yNYu6vv69lqJSiuas7XuR+QsUqayauiqpRKYJhG12o1myxO5oH8bqwKn8t5cfgtRWSucxwqZhI0C92ixFjfr29SoEXA6rNOd4/D+DWeEy4vmWWpjbXQwmlldF9WmaRK65IJ1r6rbWGy+7cd5qshZhkzHSa87Q2eOR8Mur4JfGRcj2gj77r3yzl1+BzVkjnNcKiczNAvdoItY36/YmTsuvy3HMx7muMlRLMNW+xr9WwN+vYoSZdVnCSaVvS233M1WVjMPjfLIdWNjS9ztuxrRcnZ6gtUUGd6nOdQ4U+IQ0ji9zaemMHKOkAuQZHFpDbgdV/Z27bewSAggEHYQdoIWvm5ArMCkeMOqKZlO9xe0Swh0kBdv5N1jcdgPxJSuMO4JPNx9L8P4ZfUjXsjaJC10gaNdzRqtLrbSASbC/VdYLPmJVeFUbpKGLlJgduzWLGbbuDP75GzZ672NrLOUbHxRtbI8PkDQHPDdUOcBtOrc6tztsuFmGjqK6AtpJxBPcODywPBsb6pB3A9ql8CiDSmm+xK6P8Rq8XcJRXw1dKWnlGuhEVRFJ1N1WbhfrJtYbO1XqhMsZBnoq91fVSwiYgjk6ZpjjeTvc+9tc7b2tvsb7FdqI8NyzEOLn+3z+AiIujzhERAEREAWJxTAnYk/XbVVcIsBqROjDNl9v143G+3t6gssiEqTW6J3mk/0hiXEh7lOaT/SGJcSHuVRIosd6svEid5pP9IYlxIe5Tmk/0hiXEh7lUSJYasvEid5pP9IYlxIe5Tmk/wBIYlxIe5VEiWGrLxIneaT/AEhiXEh7lOaT/SGJcSHuVRIlhqy8SJ3mk/0hiXEh7lOaT/SGJcSHuVRIlhqy8SJ3mk/0hiXEh7lOaT/SGJcSHuVRIlhqy8SJ3mk/0hiXEh7lOaT/AEhiXEh7lUSJYasvEid5pP8ASGJcSHuU5pP9IYlxIe5VEiWGrLxIneaT/SGJcSHuU5pP9IYlxIO5VEiWGrLxIm2ZNdF4NdiAFydj4BtJuTsh3km917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5+E4K7C3OLqmqmuLWldGQPWNRjdqyaJYh1JNWf4CIik4CIiAIiIAiIgCIiAIiIAiIgCIiAIiIAiIgCIiA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3492500" y="3327400"/>
            <a:ext cx="53276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24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ヒラギノ角ゴ Pro W3"/>
                <a:cs typeface="ヒラギノ角ゴ Pro W3"/>
              </a:rPr>
              <a:t>Definición de Tendencia </a:t>
            </a:r>
            <a:endParaRPr lang="es-ES" sz="2400" b="1" kern="0" dirty="0">
              <a:solidFill>
                <a:schemeClr val="accent1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91397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"/>
          <p:cNvCxnSpPr/>
          <p:nvPr/>
        </p:nvCxnSpPr>
        <p:spPr>
          <a:xfrm>
            <a:off x="539552" y="6243966"/>
            <a:ext cx="8136904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AutoShape 2" descr="data:image/jpeg;base64,/9j/4AAQSkZJRgABAQAAAQABAAD/2wCEAAkGBhQSERQUExQVFRUWGRUWFRUYFBUVFxQYFRcYFRwYGBgXHCceGBkjGhYXHy8gJCcpLCwsGB4xNTAqNSYsLCkBCQoKDgwOGg8PGiwkHCQsLCwqLSwsKSksLCksLCwsLCwsLCwsLCwsLCwsLywsLCwsLCwpLCwsLCwsLCwsKSwsLP/AABEIAIUA2AMBIgACEQEDEQH/xAAcAAACAwEBAQEAAAAAAAAAAAAAAwECBAUHBgj/xABAEAACAQIEAgYGBwcEAwEAAAABAhEAAwQSITFBUQUiYXGBkRMyUqGxwQYUQmJykqIVI4Ky0dLhBzNT8EOTwnP/xAAbAQACAwEBAQAAAAAAAAAAAAAAAQIDBAUGB//EACcRAAICAQQBAwQDAAAAAAAAAAABAhEDBBIhQTEyYcEFIkLwExRx/9oADAMBAAIRAxEAPwD1iqXrQZSp2Ig6wfAjY9tXorcc4+e6UUKhz3DNoJMTLJ7TL9rtA3g89N/R/SYezbdyFzKCSdFJPJiIp+OCvZuRa9M6NCrAJDMF17AJBNdDoLBGzhrVtjLKgDTG+5Gmm5NZss1tr3NGJPdfsZ5qK3P0XbOyBTzXq/y71h+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/8Am594BFPormSluds6EVSpCRjU4mOxpUnuDQTWfKfR23AJK/vIGubMDmA/MY8K04q7AiJLdVVOzHt7ONUbDH0JRWg5SobkYgGOykMbYvK6hlMqwDA8CCNCKvWfAucsEAFSVhdhG0T2RWgUhgTSrmHV/WRT+JQfjTaKBHPTo63mc+jWJGwjZRypv7LtH7P6m/rU2cSoLyY6x1IIHDiRFX+vW/8AkT86/wBalyAr9kW/vfnb+tZbfQ9u5ZAuZmDKM4LMZMaiO+a6K4tD9tPzD+tUwTdWNDDPtt6xPzotgc650XeUHJcR4GgdCpbsZ1aAe3L4VRjcWS1ogCZOdI05a6jyrsFwoJOgAkkmB5mudiMC11AWMsQsoJUAGJA4kxO/uqcZc8si+FwZUvOQGCdXeC0P5RHhNMt4hWMDQ+ydG8juO0aVtzoIBzLJgEggEnbrDqzyE1W/g7ZEP1vl3cQavU4tVRQ1JO7EUTWU57TQ8unC5HWGmzBR+r4VpVpEiCDqCDuOYqKi2W70FAqapccKCSYA1NIkXrF0ogyMRGdgLayYkuwAUcpJrVdw90IX6qQM0GXaBqdAQAYniam90aFuBpZzaUvLRpJHqgACYRhz1qO5dBR08Zh/SIyTEjQxOU7gxxgwa4LYpgWVoBtmHK65p2Ca6EyuhOk+NbOlL7XSbSZkSAWuqwBJP2EjXbc6RIieEDCqEyDQdm4O8yeM6zzq7Di4tmfLl/GJg+rFXATdgWJJlbeo2HFjJjh1TRW3C4TJJzMxbdmiYGw0AECT5mir9q7Kdz64Q+uB0t9OkwV8W3ts4ZQxZWErvAKnz341368V+kpf63fFxs7ByM3Z6wA5QCB4VRqZbYHW+kaWGozNT8JX8HrvR309wd7a8qHTS51D79K79u6GAKkEHYggg1+cspM5QSeAGpn/ALxr9AdGdEJas27eUdRVWRvIGuo7awxdm76ho4aatr83wzReEug5Zn/LA+LDyp9Z/qkGVdgYA1IYaSftCePAioe46lR1GkxxXYE7a8udSOWWfBKWLSwJABysRMTEgcdfhSMDglC8Tq2pJLHUjVtztxpz4oqCxRoAJMFTt40zC2yqKDuFAPfGvvoAr9VHAsO5jR6Bv+RvJP7adUikMRgpyamTLa7T1jTSdRWTBO/o06oMqp0bmJ4in+lb2P1CmIYyg70jCJGcDYMSP4gGPvNH1kjQo/ZAzT5beNIwdxnNxlZQM5EFGkQANZYEHwoA04xCV01IKmO5gfgKZauhhI+EEdhB1BpeR/bXwQ/NjSHHo7gdm6rAqzEAAEEZZIGn2hJ5igDRibIdSp4jnHcR2jeud0dhQXcySBAkncjUk9pJNbzjE4Gfwgt/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+BzyKHk04a6FhCRJJykDqldwRqerG2vACtdZrHRyISwXrEkk8yWLH3mtNdJKlRgCiiigAryD6ZdGm1i7u5DH0gMHTNJy8jrPlXr9ef/AOqNqGsNnAkMuWDJy6lgeQzxHaKo1EU4c9HX+j5ZQ1KjH8uPn4Pl/oyLZxlj0rBUDqSTtIMqDylo1r3wV+byJFev/wCnX0r+s2vQ3D++tAan/wAibBu8bHwNc2D6O99X08mllXhcP29/32PsaSdbg+6pJ/jMD+RvOnUmzqzntA/KP6k+dTPOlrmHBVlkgMCDHCRGk0q6bix1lMkCCpB8wflWmk3fXQfibwAj4sKdiJzP7KnuY/MVS7ecKYQzBiCp1jTcitFFIZnS9lUAqwAhQSB2AbE1opGMEqADEsonxB+VTkf218UPyYUCHVmBy3iODrm7jbIUz3h0/Kavkf2l/If76y9IYZyuYZWZMzKuUjPp6s5jE93KmB0JrPi3kBRlJaV11A0Jkjj3UWrVtgGAUg6gjUVS7ZVHFzKAIKsQIiSCD3bz4UAarawANTAA11OnPtrHh8GsuZaSxmGYbdgNbQaThjq45MfeAaLChSYVc7AiRCHUk75h/wDNOtYRFJKqoJ3IAE1nu4qLsAFuqc+XrZMpXLIGsnO2m+h5VGJ6RkZbf+4dEzKyiTx6w6wG5js50chwWwuJGa6CQArxJI1lVPxJHhQvTNktkW4rN7KnOdPw1N/DItsyCx56B2JPtCIMncRHZSrfRSwSVUPqV0jJoQvqmZg6meJo4ARiOlVe6LcFchBZzsh9mRIkgwQToGHMVTCmVmIBJKjQQpOmg7NfGuDdsXEuXVJyvcVVPXElgrILgzKZksCY7OIr6Q10MeNR5Rglkc/P7+oKKKKtIBRRRQAV879POihewjH7Vr94p04aEa8xX0VJxmGFy2yMAQwIIYSp7COVRlHcmi7BleLJHIunZ4TWrozpO5h7q3bRh0MidmHFT2GvqfpP9BPRr6XDxl1zWwWYzO6TrETpwivjAa488csbpn0LT6nDrMdw5XafyfoDo3p21ew6X1PUbvJU8VMcQabhc+WQVOYlhIIMEyJ1PCOVeV/6Z9LlMSLJb93cMxExcUaEHhI0PcK9fqado8pq9O9PlcOuv8EG6/FPJgT74pX1oel1VxlTTqFvXb7kj/xjzrZSbPrOe0DyUfMmpGQPrie0o7CYPkaYLq8x5irVQ2V9lfIUhlL/ANn8S/OnVz7WBBk9XVmIBSYgkaQRyq/1WGUHKZnZSp0E75qYjbU0j6ov3vzv/Wj6qOb/APsuf3Uhk4T1fF/5jTSKyYVXywCuhYa5ifWO+tOyP7S/kP8AdTEItXxaGRyBALBtgwnXTgQSNO3Tsz4XD3irdZULuzZgsvlJ00YZQcoA1Bjkaqlu5dvdfqi1mghUOYvIG+aIQSR98TtW5MENZZzqd3Ye5YA8qAG2LOURqTuSdyTuayY+6CQqsouDrAnUINpYTsdo0nhtI0HCIN1HjWBryNGUhFOoKgG5cH3QASB2jWNo3oAYuIzkEupUGQtsF5IkdYgHTsAGo34Vr+sHgjHtMKPeZ91LS8EAGR1XYGAfOCWk84p1q+G0EzyIKnyYAxQB8/07b9EReW0xfSQJcEZhPCFbltJI34brV0MAw2Oo4e47Vn6aV7rqtvQIwzkk5SCDICgwxg8RE84itFu2FEDbvn3mujivYrOfk9botRRRVhEKKKKACiiigChtyQeU6aRrx7/6mvNOk/oTiPrFx7dlHtl2IQXFXqk6jUiDvtMV6dSV0Zh3N5yPlVOeClHk3aHVT0824dqj5T/S3oB7Vy+162y3FCIs5YgySRBOu2u0V6LXzxQgZ5OmY5ho6iTseIEbGfGt9npJl/3BI9tR/Mu/iPIVklicDRl1L1M3kl5OlSsLsTzZvjHyqLeOtts6n+IVmsdI21VFZwGKq5n78mZ2GobyqsrN9TWW10lbacrSAYJAbLP4ojjTBjE9pfOkMjB+oDzk/mJPzqMVmBVgpaA0qCAdY2nTgfOpwaxbQfdX4CnUCELj0mM0HkwKeWYCf8ir/WkgHMsHbrDWpu2lYQwDA6QQCNe+qjCJ7C/lFAEYcet+I/KrX74RSzbASePgOZ7KzWMNkuOLYABCMQS0SS4JA2EwNqjpLP6JicsLDHQ7IQx+FMC+GwZiXLZm6zAOQFJ4DKeG1FjCqc05jDH1mZv5ia1zSsP9r8TfKgBJwyrcU5RDAqdOI6w92b3Ve7gwdV6rCcpGkTGhA3BgSKjpAkW2YesvWUcyNQPHae2tVACLOIklSMrDccxzB4is3SF4Eqo9aZJBgoImZG06Cp6ZMW8wMOCAh7WOXXmNfd2VlsWMigSWPFmMs3ax4mtGHHu+5lGXJX2osiAaDtPiTJ99WooraZAooooAKKKKAEriCRIRiOB6nzap9Mf+N/NP7qXhHAVQdJ27eJ8a0GgBK32jVG47ZP7uVUuXzmH7twdtcgmY2ltaZh8P6QtCxlbXNOsiMy++O0V1hYGQKZYQBqZJjSSefbWfLlSdF+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+J51bGW2IAUAjMCwJiQPA8Yrn2cRdYW2uBUYAkqOsASI37BI8atexV7dSmgPVIIzHhLcBtwq/+vMo/nibHxuUgOFUGdc8xpOsgVhvdNomeCGg5tJaQY2A1Y76Dka5/TdhsRp6EBRrLMudiCIAiRBEgyeXPTfYWFEiDuRvBOpE8datjp1VyK5Z3dRJbpNbgKszIHhBmsuslwRAJ48NeJHOti4lpylrZYROjDU+Oh7KyugIgiQeBqtuwqiAABy/7vTenj0wWeXY/G4O48Ev1V1CKo6zAg6zJ2BAiN6WDWjAXicylpKkRO8EA689Z17KyXcy3mBjIwDWz2ic6ngI6pHPMeRpYXtbgwy1JKaL0UUVpKAooooAKKKKAEWEBtqCJ0FS6P9lh3MPmNanC+ovdTaEDMNvGX7evopZoBVLgZQfbOcDYDhvPlstdK3Ezm8qhFXMHVjqRuCCBHYe+atQROh241CeOMuiUJyj2LQHc6k6k9p+VIs4ZTmJVT1mmQDOvGuT9D77+ie3cJL2nZSxnrCTBBO8wfdzrt4bY/ib41XCO2biy7JPdBSRBwqAeov5R8hQMNb9le7KKfUFauoz2xNzCJB6i7H7Iq1r1R3D4U27aISeBBpVr1R3D4VnyNOqNOFNXZaqYO8bd4Lobd0nTilwAmRzDAeBHGdL0vEWcywCVOhVhEqRqCJ0qlqzQbemMYyJCaO5yocpYAniY0ECTrvFYMH0etvaWY+tcbVnPMn5bVXGX7zKqkI0Ohzg5SIYScpBG0jQ1rrRgVRMmf1BRRRV5SFFFFABRRRQBmu3DaY3UQuSFV1G5UEmR2iT/ANArp420GQtoQozqeRGsz2iRWUmsWUkNbt9S2TDDJA3k5e8aaCND41Tx7mpLyWRntTT8Gi7bLaBso4xE+Z2pVlchYljk6uWZMHUHtHDsrSezesPR15szowYMgXUmVcEesNeYYa61cVM3AztU1iNwW+JAA1XUjU6EMdBqfeJrWvCd6ATLUUUUhnJTpbKMuWY0meXhVv219z9X+KKKhbLKQftr7n6v8Uftv7n6v8UUUWwpHOwuLFq65VTlZU6mbQEF9RpxBA/hFa7HTUD1NyftdvdRRUW+bJJKlHoaOm/ufq/xQenPufq/xU0U3J0RUVYXOnSVjLpB0zf41roWxAHcKKKzyZqgkiaKKKiTK/aHifKB86bRRWrH6THl9QUUUVYVBRRRQAUUUUAFYOmOlPQIGy5pMRMcQOR50UVKKtpEZuotov0bj/ShjlywYiZ247CtlFFElTCLtFHfUDmSPcT8qV9SXOGjYQBw4fCKmikPyDWDACsygTOuYnbi09tFFFFi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21" name="20 Conector recto"/>
          <p:cNvCxnSpPr/>
          <p:nvPr/>
        </p:nvCxnSpPr>
        <p:spPr>
          <a:xfrm>
            <a:off x="539552" y="980728"/>
            <a:ext cx="8136904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39552" y="476672"/>
            <a:ext cx="69847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lvl="0">
              <a:spcBef>
                <a:spcPct val="20000"/>
              </a:spcBef>
              <a:buClr>
                <a:schemeClr val="tx2"/>
              </a:buClr>
              <a:defRPr/>
            </a:pPr>
            <a:r>
              <a:rPr lang="es-PE" sz="1800" b="1" kern="0" dirty="0" smtClean="0">
                <a:solidFill>
                  <a:schemeClr val="tx2"/>
                </a:solidFill>
                <a:latin typeface="+mn-lt"/>
              </a:rPr>
              <a:t>Definición de Tendencia</a:t>
            </a:r>
            <a:endParaRPr lang="es-PE" sz="1800" b="1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7900" y="6303963"/>
            <a:ext cx="2133600" cy="365125"/>
          </a:xfrm>
        </p:spPr>
        <p:txBody>
          <a:bodyPr/>
          <a:lstStyle/>
          <a:p>
            <a:pPr algn="ctr">
              <a:defRPr/>
            </a:pPr>
            <a:fld id="{706801E3-786F-48D0-84E7-0EEC5064D2B6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>
                <a:defRPr/>
              </a:pPr>
              <a:t>6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47664" y="1844824"/>
            <a:ext cx="6366226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P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tendencia es el posible comportamiento a futuro de una variable, asumiendo la continuidad de su patrón 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histórico.</a:t>
            </a:r>
          </a:p>
          <a:p>
            <a:pPr lvl="0" algn="ctr"/>
            <a:endParaRPr lang="es-P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P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importancia de la tendencia está en su capacidad de impactar, de forma positiva o negativa, en los componentes del sector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226116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"/>
          <p:cNvCxnSpPr/>
          <p:nvPr/>
        </p:nvCxnSpPr>
        <p:spPr>
          <a:xfrm>
            <a:off x="323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403350" y="549275"/>
            <a:ext cx="74152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es-ES" sz="1800" b="1" kern="0" dirty="0" smtClean="0">
                <a:solidFill>
                  <a:schemeClr val="tx2"/>
                </a:solidFill>
                <a:latin typeface="+mn-lt"/>
              </a:rPr>
              <a:t>Ejemplos de Tendencias </a:t>
            </a:r>
            <a:r>
              <a:rPr lang="es-ES" sz="1800" b="1" kern="0" dirty="0">
                <a:solidFill>
                  <a:schemeClr val="tx2"/>
                </a:solidFill>
                <a:latin typeface="+mn-lt"/>
              </a:rPr>
              <a:t>M</a:t>
            </a:r>
            <a:r>
              <a:rPr lang="es-ES" sz="1800" b="1" kern="0" dirty="0" smtClean="0">
                <a:solidFill>
                  <a:schemeClr val="tx2"/>
                </a:solidFill>
                <a:latin typeface="+mn-lt"/>
              </a:rPr>
              <a:t>undiales</a:t>
            </a:r>
            <a:endParaRPr lang="es-ES" sz="1800" b="1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7652" name="AutoShape 2" descr="data:image/jpeg;base64,/9j/4AAQSkZJRgABAQAAAQABAAD/2wCEAAkGBhQSERQUExQVFRUWGRUWFRUYFBUVFxQYFRcYFRwYGBgXHCceGBkjGhYXHy8gJCcpLCwsGB4xNTAqNSYsLCkBCQoKDgwOGg8PGiwkHCQsLCwqLSwsKSksLCksLCwsLCwsLCwsLCwsLCwsLywsLCwsLCwpLCwsLCwsLCwsKSwsLP/AABEIAIUA2AMBIgACEQEDEQH/xAAcAAACAwEBAQEAAAAAAAAAAAAAAwECBAUHBgj/xABAEAACAQIEAgYGBwcEAwEAAAABAhEAAwQSITFBUQUiYXGBkRMyUqGxwQYUQmJykqIVI4Ky0dLhBzNT8EOTwnP/xAAbAQACAwEBAQAAAAAAAAAAAAAAAQIDBAUGB//EACcRAAICAQQBAwQDAAAAAAAAAAABAhEDBBIhQTEyYcEFIkLwExRx/9oADAMBAAIRAxEAPwD1iqXrQZSp2Ig6wfAjY9tXorcc4+e6UUKhz3DNoJMTLJ7TL9rtA3g89N/R/SYezbdyFzKCSdFJPJiIp+OCvZuRa9M6NCrAJDMF17AJBNdDoLBGzhrVtjLKgDTG+5Gmm5NZss1tr3NGJPdfsZ5qK3P0XbOyBTzXq/y71h+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/8Am594BFPormSluds6EVSpCRjU4mOxpUnuDQTWfKfR23AJK/vIGubMDmA/MY8K04q7AiJLdVVOzHt7ONUbDH0JRWg5SobkYgGOykMbYvK6hlMqwDA8CCNCKvWfAucsEAFSVhdhG0T2RWgUhgTSrmHV/WRT+JQfjTaKBHPTo63mc+jWJGwjZRypv7LtH7P6m/rU2cSoLyY6x1IIHDiRFX+vW/8AkT86/wBalyAr9kW/vfnb+tZbfQ9u5ZAuZmDKM4LMZMaiO+a6K4tD9tPzD+tUwTdWNDDPtt6xPzotgc650XeUHJcR4GgdCpbsZ1aAe3L4VRjcWS1ogCZOdI05a6jyrsFwoJOgAkkmB5mudiMC11AWMsQsoJUAGJA4kxO/uqcZc8si+FwZUvOQGCdXeC0P5RHhNMt4hWMDQ+ydG8juO0aVtzoIBzLJgEggEnbrDqzyE1W/g7ZEP1vl3cQavU4tVRQ1JO7EUTWU57TQ8unC5HWGmzBR+r4VpVpEiCDqCDuOYqKi2W70FAqapccKCSYA1NIkXrF0ogyMRGdgLayYkuwAUcpJrVdw90IX6qQM0GXaBqdAQAYniam90aFuBpZzaUvLRpJHqgACYRhz1qO5dBR08Zh/SIyTEjQxOU7gxxgwa4LYpgWVoBtmHK65p2Ca6EyuhOk+NbOlL7XSbSZkSAWuqwBJP2EjXbc6RIieEDCqEyDQdm4O8yeM6zzq7Di4tmfLl/GJg+rFXATdgWJJlbeo2HFjJjh1TRW3C4TJJzMxbdmiYGw0AECT5mir9q7Kdz64Q+uB0t9OkwV8W3ts4ZQxZWErvAKnz341368V+kpf63fFxs7ByM3Z6wA5QCB4VRqZbYHW+kaWGozNT8JX8HrvR309wd7a8qHTS51D79K79u6GAKkEHYggg1+cspM5QSeAGpn/ALxr9AdGdEJas27eUdRVWRvIGuo7awxdm76ho4aatr83wzReEug5Zn/LA+LDyp9Z/qkGVdgYA1IYaSftCePAioe46lR1GkxxXYE7a8udSOWWfBKWLSwJABysRMTEgcdfhSMDglC8Tq2pJLHUjVtztxpz4oqCxRoAJMFTt40zC2yqKDuFAPfGvvoAr9VHAsO5jR6Bv+RvJP7adUikMRgpyamTLa7T1jTSdRWTBO/o06oMqp0bmJ4in+lb2P1CmIYyg70jCJGcDYMSP4gGPvNH1kjQo/ZAzT5beNIwdxnNxlZQM5EFGkQANZYEHwoA04xCV01IKmO5gfgKZauhhI+EEdhB1BpeR/bXwQ/NjSHHo7gdm6rAqzEAAEEZZIGn2hJ5igDRibIdSp4jnHcR2jeud0dhQXcySBAkncjUk9pJNbzjE4Gfwgt/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+BzyKHk04a6FhCRJJykDqldwRqerG2vACtdZrHRyISwXrEkk8yWLH3mtNdJKlRgCiiigAryD6ZdGm1i7u5DH0gMHTNJy8jrPlXr9ef/AOqNqGsNnAkMuWDJy6lgeQzxHaKo1EU4c9HX+j5ZQ1KjH8uPn4Pl/oyLZxlj0rBUDqSTtIMqDylo1r3wV+byJFev/wCnX0r+s2vQ3D++tAan/wAibBu8bHwNc2D6O99X08mllXhcP29/32PsaSdbg+6pJ/jMD+RvOnUmzqzntA/KP6k+dTPOlrmHBVlkgMCDHCRGk0q6bix1lMkCCpB8wflWmk3fXQfibwAj4sKdiJzP7KnuY/MVS7ecKYQzBiCp1jTcitFFIZnS9lUAqwAhQSB2AbE1opGMEqADEsonxB+VTkf218UPyYUCHVmBy3iODrm7jbIUz3h0/Kavkf2l/If76y9IYZyuYZWZMzKuUjPp6s5jE93KmB0JrPi3kBRlJaV11A0Jkjj3UWrVtgGAUg6gjUVS7ZVHFzKAIKsQIiSCD3bz4UAarawANTAA11OnPtrHh8GsuZaSxmGYbdgNbQaThjq45MfeAaLChSYVc7AiRCHUk75h/wDNOtYRFJKqoJ3IAE1nu4qLsAFuqc+XrZMpXLIGsnO2m+h5VGJ6RkZbf+4dEzKyiTx6w6wG5js50chwWwuJGa6CQArxJI1lVPxJHhQvTNktkW4rN7KnOdPw1N/DItsyCx56B2JPtCIMncRHZSrfRSwSVUPqV0jJoQvqmZg6meJo4ARiOlVe6LcFchBZzsh9mRIkgwQToGHMVTCmVmIBJKjQQpOmg7NfGuDdsXEuXVJyvcVVPXElgrILgzKZksCY7OIr6Q10MeNR5Rglkc/P7+oKKKKtIBRRRQAV879POihewjH7Vr94p04aEa8xX0VJxmGFy2yMAQwIIYSp7COVRlHcmi7BleLJHIunZ4TWrozpO5h7q3bRh0MidmHFT2GvqfpP9BPRr6XDxl1zWwWYzO6TrETpwivjAa488csbpn0LT6nDrMdw5XafyfoDo3p21ew6X1PUbvJU8VMcQabhc+WQVOYlhIIMEyJ1PCOVeV/6Z9LlMSLJb93cMxExcUaEHhI0PcK9fqado8pq9O9PlcOuv8EG6/FPJgT74pX1oel1VxlTTqFvXb7kj/xjzrZSbPrOe0DyUfMmpGQPrie0o7CYPkaYLq8x5irVQ2V9lfIUhlL/ANn8S/OnVz7WBBk9XVmIBSYgkaQRyq/1WGUHKZnZSp0E75qYjbU0j6ov3vzv/Wj6qOb/APsuf3Uhk4T1fF/5jTSKyYVXywCuhYa5ifWO+tOyP7S/kP8AdTEItXxaGRyBALBtgwnXTgQSNO3Tsz4XD3irdZULuzZgsvlJ00YZQcoA1Bjkaqlu5dvdfqi1mghUOYvIG+aIQSR98TtW5MENZZzqd3Ye5YA8qAG2LOURqTuSdyTuayY+6CQqsouDrAnUINpYTsdo0nhtI0HCIN1HjWBryNGUhFOoKgG5cH3QASB2jWNo3oAYuIzkEupUGQtsF5IkdYgHTsAGo34Vr+sHgjHtMKPeZ91LS8EAGR1XYGAfOCWk84p1q+G0EzyIKnyYAxQB8/07b9EReW0xfSQJcEZhPCFbltJI34brV0MAw2Oo4e47Vn6aV7rqtvQIwzkk5SCDICgwxg8RE84itFu2FEDbvn3mujivYrOfk9botRRRVhEKKKKACiiigChtyQeU6aRrx7/6mvNOk/oTiPrFx7dlHtl2IQXFXqk6jUiDvtMV6dSV0Zh3N5yPlVOeClHk3aHVT0824dqj5T/S3oB7Vy+162y3FCIs5YgySRBOu2u0V6LXzxQgZ5OmY5ho6iTseIEbGfGt9npJl/3BI9tR/Mu/iPIVklicDRl1L1M3kl5OlSsLsTzZvjHyqLeOtts6n+IVmsdI21VFZwGKq5n78mZ2GobyqsrN9TWW10lbacrSAYJAbLP4ojjTBjE9pfOkMjB+oDzk/mJPzqMVmBVgpaA0qCAdY2nTgfOpwaxbQfdX4CnUCELj0mM0HkwKeWYCf8ir/WkgHMsHbrDWpu2lYQwDA6QQCNe+qjCJ7C/lFAEYcet+I/KrX74RSzbASePgOZ7KzWMNkuOLYABCMQS0SS4JA2EwNqjpLP6JicsLDHQ7IQx+FMC+GwZiXLZm6zAOQFJ4DKeG1FjCqc05jDH1mZv5ia1zSsP9r8TfKgBJwyrcU5RDAqdOI6w92b3Ve7gwdV6rCcpGkTGhA3BgSKjpAkW2YesvWUcyNQPHae2tVACLOIklSMrDccxzB4is3SF4Eqo9aZJBgoImZG06Cp6ZMW8wMOCAh7WOXXmNfd2VlsWMigSWPFmMs3ax4mtGHHu+5lGXJX2osiAaDtPiTJ99WooraZAooooAKKKKAEriCRIRiOB6nzap9Mf+N/NP7qXhHAVQdJ27eJ8a0GgBK32jVG47ZP7uVUuXzmH7twdtcgmY2ltaZh8P6QtCxlbXNOsiMy++O0V1hYGQKZYQBqZJjSSefbWfLlSdF+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+J51bGW2IAUAjMCwJiQPA8Yrn2cRdYW2uBUYAkqOsASI37BI8atexV7dSmgPVIIzHhLcBtwq/+vMo/nibHxuUgOFUGdc8xpOsgVhvdNomeCGg5tJaQY2A1Y76Dka5/TdhsRp6EBRrLMudiCIAiRBEgyeXPTfYWFEiDuRvBOpE8datjp1VyK5Z3dRJbpNbgKszIHhBmsuslwRAJ48NeJHOti4lpylrZYROjDU+Oh7KyugIgiQeBqtuwqiAABy/7vTenj0wWeXY/G4O48Ev1V1CKo6zAg6zJ2BAiN6WDWjAXicylpKkRO8EA689Z17KyXcy3mBjIwDWz2ic6ngI6pHPMeRpYXtbgwy1JKaL0UUVpKAooooAKKKKAEWEBtqCJ0FS6P9lh3MPmNanC+ovdTaEDMNvGX7evopZoBVLgZQfbOcDYDhvPlstdK3Ezm8qhFXMHVjqRuCCBHYe+atQROh241CeOMuiUJyj2LQHc6k6k9p+VIs4ZTmJVT1mmQDOvGuT9D77+ie3cJL2nZSxnrCTBBO8wfdzrt4bY/ib41XCO2biy7JPdBSRBwqAeov5R8hQMNb9le7KKfUFauoz2xNzCJB6i7H7Iq1r1R3D4U27aISeBBpVr1R3D4VnyNOqNOFNXZaqYO8bd4Lobd0nTilwAmRzDAeBHGdL0vEWcywCVOhVhEqRqCJ0qlqzQbemMYyJCaO5yocpYAniY0ECTrvFYMH0etvaWY+tcbVnPMn5bVXGX7zKqkI0Ohzg5SIYScpBG0jQ1rrRgVRMmf1BRRRV5SFFFFABRRRQBmu3DaY3UQuSFV1G5UEmR2iT/ANArp420GQtoQozqeRGsz2iRWUmsWUkNbt9S2TDDJA3k5e8aaCND41Tx7mpLyWRntTT8Gi7bLaBso4xE+Z2pVlchYljk6uWZMHUHtHDsrSezesPR15szowYMgXUmVcEesNeYYa61cVM3AztU1iNwW+JAA1XUjU6EMdBqfeJrWvCd6ATLUUUUhnJTpbKMuWY0meXhVv219z9X+KKKhbLKQftr7n6v8Uftv7n6v8UUUWwpHOwuLFq65VTlZU6mbQEF9RpxBA/hFa7HTUD1NyftdvdRRUW+bJJKlHoaOm/ufq/xQenPufq/xU0U3J0RUVYXOnSVjLpB0zf41roWxAHcKKKzyZqgkiaKKKiTK/aHifKB86bRRWrH6THl9QUUUVYVBRRRQAUUUUAFYOmOlPQIGy5pMRMcQOR50UVKKtpEZuotov0bj/ShjlywYiZ247CtlFFElTCLtFHfUDmSPcT8qV9SXOGjYQBw4fCKmikPyDWDACsygTOuYnbi09tFFFFi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cxnSp>
        <p:nvCxnSpPr>
          <p:cNvPr id="21" name="20 Conector recto"/>
          <p:cNvCxnSpPr/>
          <p:nvPr/>
        </p:nvCxnSpPr>
        <p:spPr>
          <a:xfrm>
            <a:off x="1476375" y="981075"/>
            <a:ext cx="719931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3" y="6334125"/>
            <a:ext cx="7778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7" name="Picture 2" descr="https://encrypted-tbn2.google.com/images?q=tbn:ANd9GcRgOUtkHN_ATbU2ig2M8_3WZ135oV8Zlm4EFvblspchC80gMDG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6308725"/>
            <a:ext cx="91281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7900" y="6303963"/>
            <a:ext cx="2133600" cy="365125"/>
          </a:xfrm>
        </p:spPr>
        <p:txBody>
          <a:bodyPr/>
          <a:lstStyle/>
          <a:p>
            <a:pPr algn="ctr">
              <a:defRPr/>
            </a:pPr>
            <a:fld id="{002A8607-3F2F-43D1-BBA6-E32308DD8F6B}" type="slidenum">
              <a:rPr lang="es-ES" b="1">
                <a:solidFill>
                  <a:schemeClr val="accent1">
                    <a:lumMod val="50000"/>
                  </a:schemeClr>
                </a:solidFill>
              </a:rPr>
              <a:pPr algn="ctr">
                <a:defRPr/>
              </a:pPr>
              <a:t>7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971600" y="544522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dirty="0">
                <a:solidFill>
                  <a:schemeClr val="tx2"/>
                </a:solidFill>
              </a:rPr>
              <a:t>Fuente: S</a:t>
            </a:r>
            <a:r>
              <a:rPr lang="en-US" sz="1400" dirty="0" err="1">
                <a:solidFill>
                  <a:schemeClr val="tx2"/>
                </a:solidFill>
              </a:rPr>
              <a:t>ergio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Bitar</a:t>
            </a:r>
            <a:r>
              <a:rPr lang="en-US" sz="1400" dirty="0">
                <a:solidFill>
                  <a:schemeClr val="tx2"/>
                </a:solidFill>
              </a:rPr>
              <a:t>. </a:t>
            </a:r>
            <a:r>
              <a:rPr lang="en-US" sz="1400" dirty="0" smtClean="0">
                <a:solidFill>
                  <a:schemeClr val="tx2"/>
                </a:solidFill>
              </a:rPr>
              <a:t>Las </a:t>
            </a:r>
            <a:r>
              <a:rPr lang="en-US" sz="1400" dirty="0" err="1" smtClean="0">
                <a:solidFill>
                  <a:schemeClr val="tx2"/>
                </a:solidFill>
              </a:rPr>
              <a:t>tendencias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mundiales</a:t>
            </a:r>
            <a:r>
              <a:rPr lang="en-US" sz="1400" dirty="0" smtClean="0">
                <a:solidFill>
                  <a:schemeClr val="tx2"/>
                </a:solidFill>
              </a:rPr>
              <a:t> y el futuro de </a:t>
            </a:r>
            <a:r>
              <a:rPr lang="en-US" sz="1400" dirty="0" err="1" smtClean="0">
                <a:solidFill>
                  <a:schemeClr val="tx2"/>
                </a:solidFill>
              </a:rPr>
              <a:t>América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>
                <a:solidFill>
                  <a:schemeClr val="tx2"/>
                </a:solidFill>
              </a:rPr>
              <a:t>L</a:t>
            </a:r>
            <a:r>
              <a:rPr lang="en-US" sz="1400" dirty="0" smtClean="0">
                <a:solidFill>
                  <a:schemeClr val="tx2"/>
                </a:solidFill>
              </a:rPr>
              <a:t>atina. </a:t>
            </a:r>
            <a:r>
              <a:rPr lang="es-PE" sz="1400" dirty="0">
                <a:solidFill>
                  <a:schemeClr val="tx2"/>
                </a:solidFill>
              </a:rPr>
              <a:t>Diciembre, 2013. </a:t>
            </a:r>
            <a:r>
              <a:rPr lang="es-PE" sz="1400" dirty="0" smtClean="0">
                <a:solidFill>
                  <a:schemeClr val="tx2"/>
                </a:solidFill>
              </a:rPr>
              <a:t>Diálogo Interamericano. CEPAL.</a:t>
            </a:r>
            <a:endParaRPr lang="es-PE" sz="1400" dirty="0">
              <a:solidFill>
                <a:schemeClr val="tx2"/>
              </a:solidFill>
            </a:endParaRPr>
          </a:p>
        </p:txBody>
      </p:sp>
      <p:graphicFrame>
        <p:nvGraphicFramePr>
          <p:cNvPr id="22" name="21 Diagrama"/>
          <p:cNvGraphicFramePr/>
          <p:nvPr>
            <p:extLst>
              <p:ext uri="{D42A27DB-BD31-4B8C-83A1-F6EECF244321}">
                <p14:modId xmlns:p14="http://schemas.microsoft.com/office/powerpoint/2010/main" val="4100164760"/>
              </p:ext>
            </p:extLst>
          </p:nvPr>
        </p:nvGraphicFramePr>
        <p:xfrm>
          <a:off x="1032061" y="1484784"/>
          <a:ext cx="700844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300331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9"/>
          <p:cNvSpPr txBox="1"/>
          <p:nvPr/>
        </p:nvSpPr>
        <p:spPr>
          <a:xfrm>
            <a:off x="1115616" y="348879"/>
            <a:ext cx="4981072" cy="27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s-PE"/>
            </a:defPPr>
            <a:lvl1pPr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b="1" kern="0">
                <a:solidFill>
                  <a:schemeClr val="tx2"/>
                </a:solidFill>
                <a:ea typeface="ヒラギノ角ゴ Pro W3"/>
                <a:cs typeface="ヒラギノ角ゴ Pro W3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s-PE" dirty="0" smtClean="0"/>
              <a:t>Ejemplo de </a:t>
            </a:r>
            <a:r>
              <a:rPr lang="es-PE" dirty="0"/>
              <a:t>T</a:t>
            </a:r>
            <a:r>
              <a:rPr lang="es-PE" dirty="0" smtClean="0"/>
              <a:t>endencia en </a:t>
            </a:r>
            <a:r>
              <a:rPr lang="es-PE" dirty="0"/>
              <a:t>T</a:t>
            </a:r>
            <a:r>
              <a:rPr lang="es-PE" dirty="0" smtClean="0"/>
              <a:t>urismo</a:t>
            </a:r>
            <a:endParaRPr dirty="0"/>
          </a:p>
        </p:txBody>
      </p:sp>
      <p:cxnSp>
        <p:nvCxnSpPr>
          <p:cNvPr id="35" name="34 Conector recto"/>
          <p:cNvCxnSpPr/>
          <p:nvPr/>
        </p:nvCxnSpPr>
        <p:spPr>
          <a:xfrm>
            <a:off x="386935" y="6381328"/>
            <a:ext cx="8424936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7900" y="6303963"/>
            <a:ext cx="2133600" cy="365125"/>
          </a:xfrm>
        </p:spPr>
        <p:txBody>
          <a:bodyPr/>
          <a:lstStyle/>
          <a:p>
            <a:pPr algn="ctr">
              <a:defRPr/>
            </a:pPr>
            <a:fld id="{706801E3-786F-48D0-84E7-0EEC5064D2B6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>
                <a:defRPr/>
              </a:pPr>
              <a:t>8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692696"/>
            <a:ext cx="7092186" cy="4304506"/>
          </a:xfrm>
          <a:prstGeom prst="rect">
            <a:avLst/>
          </a:prstGeom>
        </p:spPr>
      </p:pic>
      <p:cxnSp>
        <p:nvCxnSpPr>
          <p:cNvPr id="11" name="10 Conector recto"/>
          <p:cNvCxnSpPr/>
          <p:nvPr/>
        </p:nvCxnSpPr>
        <p:spPr>
          <a:xfrm>
            <a:off x="1042407" y="638557"/>
            <a:ext cx="7560072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798064" y="4997202"/>
            <a:ext cx="7612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>
                <a:solidFill>
                  <a:schemeClr val="accent1">
                    <a:lumMod val="50000"/>
                  </a:schemeClr>
                </a:solidFill>
              </a:rPr>
              <a:t>El </a:t>
            </a:r>
            <a:r>
              <a:rPr lang="es-PE" sz="1400" dirty="0">
                <a:solidFill>
                  <a:schemeClr val="accent1">
                    <a:lumMod val="50000"/>
                  </a:schemeClr>
                </a:solidFill>
              </a:rPr>
              <a:t>número de llegadas de </a:t>
            </a:r>
            <a:r>
              <a:rPr lang="es-PE" sz="1400" dirty="0" smtClean="0">
                <a:solidFill>
                  <a:schemeClr val="accent1">
                    <a:lumMod val="50000"/>
                  </a:schemeClr>
                </a:solidFill>
              </a:rPr>
              <a:t>turistas internacionales </a:t>
            </a:r>
            <a:r>
              <a:rPr lang="es-PE" sz="1400" dirty="0">
                <a:solidFill>
                  <a:schemeClr val="accent1">
                    <a:lumMod val="50000"/>
                  </a:schemeClr>
                </a:solidFill>
              </a:rPr>
              <a:t>en todo el mundo crecerá un promedio del 3,3% al año </a:t>
            </a:r>
            <a:r>
              <a:rPr lang="es-PE" sz="1400" dirty="0" smtClean="0">
                <a:solidFill>
                  <a:schemeClr val="accent1">
                    <a:lumMod val="50000"/>
                  </a:schemeClr>
                </a:solidFill>
              </a:rPr>
              <a:t>durante el </a:t>
            </a:r>
            <a:r>
              <a:rPr lang="es-PE" sz="1400" dirty="0">
                <a:solidFill>
                  <a:schemeClr val="accent1">
                    <a:lumMod val="50000"/>
                  </a:schemeClr>
                </a:solidFill>
              </a:rPr>
              <a:t>periodo comprendido entre 2010 y 2030. Con el tiempo, la tasa </a:t>
            </a:r>
            <a:r>
              <a:rPr lang="es-PE" sz="1400" dirty="0" smtClean="0">
                <a:solidFill>
                  <a:schemeClr val="accent1">
                    <a:lumMod val="50000"/>
                  </a:schemeClr>
                </a:solidFill>
              </a:rPr>
              <a:t>de crecimiento </a:t>
            </a:r>
            <a:r>
              <a:rPr lang="es-PE" sz="1400" dirty="0">
                <a:solidFill>
                  <a:schemeClr val="accent1">
                    <a:lumMod val="50000"/>
                  </a:schemeClr>
                </a:solidFill>
              </a:rPr>
              <a:t>irá disminuyendo paulatinamente del 3,8% en 2012 al 2,9% </a:t>
            </a:r>
            <a:r>
              <a:rPr lang="es-PE" sz="1400" dirty="0" smtClean="0">
                <a:solidFill>
                  <a:schemeClr val="accent1">
                    <a:lumMod val="50000"/>
                  </a:schemeClr>
                </a:solidFill>
              </a:rPr>
              <a:t>en 2030</a:t>
            </a:r>
            <a:r>
              <a:rPr lang="es-PE" sz="1400" dirty="0">
                <a:solidFill>
                  <a:schemeClr val="accent1">
                    <a:lumMod val="50000"/>
                  </a:schemeClr>
                </a:solidFill>
              </a:rPr>
              <a:t>, partiendo de la base de unas cifras cada vez </a:t>
            </a:r>
            <a:r>
              <a:rPr lang="es-PE" sz="1400" dirty="0" smtClean="0">
                <a:solidFill>
                  <a:schemeClr val="accent1">
                    <a:lumMod val="50000"/>
                  </a:schemeClr>
                </a:solidFill>
              </a:rPr>
              <a:t>mayores.</a:t>
            </a:r>
            <a:endParaRPr lang="es-PE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98064" y="5927222"/>
            <a:ext cx="75414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dirty="0">
                <a:solidFill>
                  <a:schemeClr val="tx2"/>
                </a:solidFill>
              </a:rPr>
              <a:t>Fuente: </a:t>
            </a:r>
            <a:r>
              <a:rPr lang="es-PE" sz="1400" dirty="0" smtClean="0">
                <a:solidFill>
                  <a:schemeClr val="tx2"/>
                </a:solidFill>
              </a:rPr>
              <a:t>Organización Mundial del Turismo</a:t>
            </a:r>
            <a:r>
              <a:rPr lang="en-US" sz="1400" dirty="0" smtClean="0">
                <a:solidFill>
                  <a:schemeClr val="tx2"/>
                </a:solidFill>
              </a:rPr>
              <a:t>. Panorama OMT del </a:t>
            </a:r>
            <a:r>
              <a:rPr lang="en-US" sz="1400" dirty="0" err="1" smtClean="0">
                <a:solidFill>
                  <a:schemeClr val="tx2"/>
                </a:solidFill>
              </a:rPr>
              <a:t>turismo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internacional</a:t>
            </a:r>
            <a:r>
              <a:rPr lang="en-US" sz="1400" dirty="0" smtClean="0">
                <a:solidFill>
                  <a:schemeClr val="tx2"/>
                </a:solidFill>
              </a:rPr>
              <a:t>. </a:t>
            </a:r>
            <a:r>
              <a:rPr lang="es-PE" sz="1400" dirty="0" smtClean="0">
                <a:solidFill>
                  <a:schemeClr val="tx2"/>
                </a:solidFill>
              </a:rPr>
              <a:t>Edición </a:t>
            </a:r>
            <a:r>
              <a:rPr lang="es-PE" sz="1400" dirty="0">
                <a:solidFill>
                  <a:schemeClr val="tx2"/>
                </a:solidFill>
              </a:rPr>
              <a:t>2013. </a:t>
            </a:r>
          </a:p>
        </p:txBody>
      </p:sp>
    </p:spTree>
    <p:extLst>
      <p:ext uri="{BB962C8B-B14F-4D97-AF65-F5344CB8AC3E}">
        <p14:creationId xmlns:p14="http://schemas.microsoft.com/office/powerpoint/2010/main" val="80987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303338" y="981075"/>
            <a:ext cx="7372350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323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7900" y="6303963"/>
            <a:ext cx="2133600" cy="365125"/>
          </a:xfrm>
        </p:spPr>
        <p:txBody>
          <a:bodyPr/>
          <a:lstStyle/>
          <a:p>
            <a:pPr algn="ctr">
              <a:defRPr/>
            </a:pPr>
            <a:fld id="{706801E3-786F-48D0-84E7-0EEC5064D2B6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>
                <a:defRPr/>
              </a:pPr>
              <a:t>9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484438" y="2708275"/>
            <a:ext cx="1511300" cy="144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5126" name="AutoShape 2" descr="data:image/jpeg;base64,/9j/4AAQSkZJRgABAQAAAQABAAD/2wCEAAkGBhMGEBUSERQRFRAWGBcWFhUYFBcWFBcXGRgXFxgdHhsXHighFxomHhUdHy8gJSgqLjEsGB4yNzAqNSYrMCkBCQoKDgwOGg8PGTUiHyQ1LS4pLTUtKiwvLCwsLCouLCkqLCw1LCwsNiosKSwsKiwsLCksLCwpLCwsLCwpKSwpLf/AABEIAHIBuAMBIgACEQEDEQH/xAAcAAEBAAICAwAAAAAAAAAAAAAABgUHBAgBAgP/xABQEAABAwICBQYKBgYHBgcAAAABAAIDBBEFBgcSITGTExYXQVHTMlJTVFVhcZTR0hQiYoGRsSM1coKhswgYM0JzssEVNEOSw/AkY3SiwuHj/8QAGgEBAAMBAQEAAAAAAAAAAAAAAAEDBQIEBv/EAC8RAAIBAgQFAgUFAQEAAAAAAAABAgMRBBITITFRoeHwQVJhcYGRwQUisdHxMzL/2gAMAwEAAhEDEQA/AN4oiIAiIgCIiAIiIAiIgCIiAIiIAiIgCIiAIiIAiIgCIiAIiIAiIgCIiAIiIAiIgCIiAIiIAiIgCIiAIiIAiIgCIiAIiIAiIgCIiAIiIAiL5VdU2hjdI8hrGNLnOO4NaLk/gEBwMw5kgyvCZqh4a3cBve93Y0dZ/wCzYLTmYNOVVWuIpGMgj6nECSU/j9Ueyx9pUlnPNkmcKp0z7iMXEUfUxnUP2jvJ6z6gLYOOMykNaCXE2AAuSTuAA3lUubfA+gw2AhCN6iu+iKU6S8TJ1vpc1/3Lfhq2VHl3TZW0z2sqGMqWkgbGiOW52CxYNUn1Fu3tCmW6OMSczX+iT6u+1gHf8hOt/BZ3RBlR2I4iZJWODaX67muBBEu0Rgg7QQQXfuBQr3LKscPpt2Tty7HYBh1gCRY9nZ+C8oivPmzULv6QAaSPoTveB3a2BkrNPPClFQI+Tu5zdXW1/B672H5Lq9L4R9pXYHQn+qm/4sv5hVRk2zYxuFpUqeaC3+pfKUz9nsZGZE8wmXlHObblNS2qAfFN96q1qfT/AP2FL/iSf5WruTsjPwsI1KsYy4HvhmnuGpla2anfFETYyCTlNX1loYCR222+oraNPUNq2NexzXMcAWuaQWkHcQRvC6gq00f6SZcnPEb9aSjcfrR3+sy+9zL7j1lu4+o7Vwp8zUxP6fG16XHkbaz9pHGRnxMMBl5RrnX5TUtqkC3gm+9YvKemMZorIqX6KY+U1vr8sHW1WOfu1Bfwbb+tTGm3EosaZQ1ED2vie2ezh6jFsPYRfaDtCm9Ev64pvbJ/JkRydzinhabwznKP7rPn6XOyaIitMY1TiWnYYfNJF9DJ5N72X5cC+q4tvbk9m5cb+sEPMne8Du1q7Mv++1P+PN/McrHR3VYPBTPGJCMz8qS3WjmceT1GW2xgjwtb1qlSb9TflhaEIKWRv5XK7A9N4xmphg+iFvKyMj1uXB1dZwF7cmL7+1bRWu8uPwDEKqNtGyI1IOvHaKdpBYNe93tA2at9vYtiKyN/UysSoKSUIuPzC11nLS7zSq3U30blNUMOvy2pfWaHbtQ9vatirrppl/W8v7EX+QJJ2R3gaUKtTLNXVi0w3T5FUysbNTOiiJs6QS6+oO3V1Bcdtje3buW1IZm1DQ5hDmuALXA3BB2ggjeF1AWxtF2kw5ccKWqcTSOP1XHaYST/ACyd46t4678RnzPbisBFRzUlw9DfiL1Y8SAEEEEXBG0EHcpzPOd4slwa7rOmdcRRX2uPaexg6z928qxuxjwhKcssVueueM+w5JjBeOUnf4EIdYkdbibHVaO2207O20N/WCHmR94//JaqxjGJcemfPO4vkebk9Q7AB1NG4BcJVObN+l+n0ox/erv6nazKmPc56OKp1OT5QOOpra1rPc3fYX8G+7rWWUloo/U9L+y/+bIq1WrgYVWKjUkl6NhTOe88R5HhY9zOUke7VZGHapIAu517GwGzq3uCpSdVdZ9I2audlc+RpvAz9HD2agPhfvG7vYQOpRJ2R6MHh9apvwXEuv6wQ8yd7wO7Wy8tY+zM9LHUx7GvG1t7lrhsc0+wgj17D1rrnimTZcLw+nrnX1Z3OBFvBG+M/vBrj7NXtVZoRzZ/s2odRyH9FP8AWjvuEoG795ot7Wt7VwpO+57cRhKTpOdFcPxxN6IiK0xiNz/pEGRXQgwGXlQ8/wBpqauoWjxTe+t/BSX9YIeZH3gd2vj/AEgfDo/2ZvziUPo4njpsUp3TOY2IOdrOeQGD9G8bS7YNtlU5O9jaoYalKhqSjd7+r+Jft/pBNO+jdb1Tg/8ATVVlXStR5pkEQ14Z3eCyS1nHsa4Egn1Gx7FOaWMVwuqonNjdSyVZLeSMWo57frAuu5m5urfYTt2fdp/CKaWsniZAHGZz2hlt+tcWPqtvv1WRyaZMMLRrU3JRcfPidt0XgLyrTEIjSRpBfkYwBkTJOV5S+s4ttqanYNvh/wAFgso6Y5cyVsNM6njY2QkFwe4kWa524j7K4H9ILfR+yf8AOFQWj3EY8JxKCaZwZEwvc5x3Acm/s3nqt2lVOTzGzRw1OeGz5d7P8nZ2WZsDS5xDWtBJcSAABtJJO4LVGYNO7aSYspIWyxN2co5xbrH7IA8H1nf2KO0g6TJc3uMUWtHRg7GbnSW3F9vxDdw9ZX20ZaOBnBxmmeBTRus5jXDlHu322bWN9Z2nq7Qcm9kc0sHClDUr/Y2NkXPVbnR+sKWKOlabPlL3m58Vgt9Z38B19QN+vjSUjKBjY4mtZG0Wa1os0AdQC+ysRmVZRlK8VZBERSVhERAEREAUPpkxA0GFSBuwyuZFf1E6zvxDCPvVwoTTRQmrwp7h/wAOSOQ+y+of891zLgX4a2rG/NHXhbu0H5UjhpzXPaHTPc5sZO3UY06riOxxcCCewDtK0it76D8xsq6M0hIE0LnODet0b3a1x22c4g9n1e1Vw4m7+oOWj+36/I2WvRsLWEuAAc62sQBc22C5617orj5sIiIDqBL4R9pXYHQn+qm/4sv5ha2foZxNxJ5OLf5Zq23ozy9NlmgEFQGiQPe6wcHCziLbQqoJ3NzH1qc6VoyT3Kxan0//ANhS/wCJJ/latsKB0tZQqc2xQNpmtcWPeXazw3YWgDfv3LuXAzcJJRrRcnZdjTGRaVlbiNNHK0PjfJqOaRcEOBH+qz+kPRhJlMmaDWkoyd+90V+p/a3sd9xsbXyOVtFOIYTW080kcYjjlje4iVpIaHDW2dexbzkiEzS1wBaQQQRcEHYQQd4XEY3W5o4jGadVSg7r1OoJkJGrc6oJNr7LmwJt27B+AVbol/XFN7ZP5Mirs6aE3ul5TDtTk3H60Lnauofsk72+o7R6xu9MgaMa7L+IwVEzIxEwv1iJGuO2N7RsG/a4LlRaZ6KmKpToytLinsboREV584dT8y/77U/4838xys9HWjGLOlK+aSWWNzZTHZoaRYMY6+3r+uvONaIcRramaRkcWo+WR7f0rRsc9xHs2FcVmh3FI9zIx7J2hUJfA+klWhKmlGokzZGVtEcOVqplSyeZ7mBwDXNaAdZpb1C/95Xy0Xl3RZieH1lPLI1nJxzRPf8Apgfqte0nZfbsG5b0VsfkY2L/APSefMF100y/reX9iL/IF2LXXTTL+t5f2Iv8gUT4F/6b/wBn8v6IhFlspAHEKS9rfSIb32i3KNurLSjozOXnGqpWk0jj9dg28iT/ANM9R6t3YqrbXNqVaMZqD9eB8shaWX5WhdBO100TWkw2I1mO6mEn/hn8R1A7hG49j02ZJ3Tzu1pHf8rW9TWjqaOz8ySVjlysLwyXGZmQwtL5XmzWj/vYBvJO4BLvgFRpwk6iVm+JxUW088ZFjyTgzBsfUvnj5WXt+pKdVt9zB/HeeoDViNWJpVY1VmjwOyuij9T0v7L/AObIq1SWij9T0v7L/wCbIq1XrgfMV/8ArL5v+SB0xZr/ANg0XIMNp6i7B2tj/wCIfvBDf3j2LQFLqa7eU1uT1hr6ttbVv9a1yBe25bRzzkLFc21sk/JM5PwIgZo9kbb6vXsJuXH1uKy+j/RC2kZI7EoY3yEgMZrawa0C5N2G1yTb931qppyZr0KtLD0eN3624+I4GY9KmHY7QyUYgqmtLA2P6sVmObYxn+03AtH3XWpYJ3Ur2vYS17SHNcN4cDcEesELst0Y4Z5pF/7/AJlr/PWhyWWpD8OiYIHNF2coG6jxsNtY7QRY+26mUWRhcTQjeCuk+ZszJeZW5roo6gW1yNWRo/uyN2OHs6x6iFnFq7RVlbEcoTPZPG0UsoubSsdqyN8E2B6xdpt9nsW0VZF7bmViIRhUag7r0NNf0gfDo/2ZvziWvcl4IzMddDTSF7Y5C4EtIDhZjnbLgje3sW3tLuS6rNrqc0rGuEYkDrva22sWW8I7fBKnMh6Ma/AsRgnmjYImOcXESscRdjmjYDc7SFU08xrUK8IYa2azs/ycDSHon5qw/SKZ75IAQJGvtrsvsDrtABbfYdmy439WC0dZv5oVbXvawwvsyQlgL2tP95rrawtvIGwgbr2I7I1tGzEI3xSDWje0scO1rhYj8CtA1mhfEYpHiNjHxhxDHcqwFzb7DYnYSOpTKNndHOGxUatN06zOwjHiQAggg7QRuIXlTOj2kq8NomQVrQ2SL6jCHtfrRjwfBOwjwfYAqZWIxpxyyavc05/SC30fsn/OFQOj/DY8YxKCGZofE8vDm3IuOTed42g3F7+pbb0uZLqs3Gm+jNY7kxLrazw3wuTtv3+CVNZF0X1+BYhBPMyMRMc4uIkaTtY5u4b9pCrknmNqhXhHC5c1nZ/kx2d9D02A601JrT0+8tteaMesDwx6xt7R1qHwbG58vyiankdHIOsbiOwg7HD1FdtFBZ40TQZn1pYNWCqNyXAfo5D9to3H7Q29oKlw5FeH/ULrJW4c/wCzj5I0wQY/qw1WrBUnYDe0Mh9RPgH7J+4nctirqfj2XajLUpiqY3Mf1dbXDta7c4ez77KryRpaqMs6sU+tPSjZYn9JGPsuO8fZOzsIUKfMV8ApLPR+39HYVFjcBzFT5liEtNI17OsbnNPY5p2tPtWSVpkNOLswiIhAREQBcfEKFmJxPhkF45GuY4docLH81yEQJ2OqmastS5UqX08oOzax9tj2HwXD/UdRBHUsdR1j8Pe2SJ7mSNN2uaS1wPqIXaPNGUqfN0PJVDb2uWPGyRhPW0/mDsNty0zj2hOtw1xNPqVEfVYhklvW15t+BKpcWj6HD46FSNqjs+jOHBpkxOFoBljdbrdEy/8AABfTppxLx4eC1YJ2QsQYbfQ6r7onH+IC8cxcQ8zquC/4KLsu08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qVx/HpcyzmectMrg0EhuqLNFhsHqXM5i4h5nVcF/wTmLiHmdVwX/BRudwVCDvGy+xxsrHVrqU/wDnw/zGrtXLEJ2lrgHNcCCCLgg7CCDvC61YHkuvp6qBzqSqDWyxuJ5J1gA9pJ3dgXZhWQMr9SknKNmaE0gaJ5cIna+iY+SnlcGtYNronuOxp+x2OO7cTuJ2Xo80fx5Lh1nar6t4/SSdQG/Ub9kdvWdvYBYIulFJ3PLUxdSpTUG+5rbTy62HRDtqGfy5VoZdgdNOEzYxRRMp4pJXCcOIY0uIHJyC9h1XI/Fab5i4h5nVcF/wVc+Jq4CcVRs3zMhgulGuwCBlPC6IRMuGgxgna4uO3r2uK53TTiXjw8FqwPMXEPM6rgv+CcxcQ8zquC/4KNz0Onh27tLoZ7ppxLx4eC1OmnEvHh4LVgeYuIeZ1XBf8E5i4h5nVcF/wS7I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hjOk2szBEYqgU8kZ6jC24Pa072u9YUks7zFxDzOq4L/gnMXEPM6rgv8Ago3LYOlBWi0jg4Ljk+XpRLTyOjkHWNxHY4HY4eoreGSNL8GYNWKq1YKk7Ab2hkPqJ8A/ZP3E7lp3mLiHmdVwX/BOYuIeZ1XBf8FKbRTXpUKy/c1fnc39nitqaNjPo1xfW1iBsuLFoJG1oI1rdpAHXY5zCpHywsMl9cjbcarj2Et/uuIsSOokhajyRmHGMtasVRR1k9KNgBidysY+y47x9k/cQtw0lSKxjXgPaHC9nscx49Ra4XBVqdzDr03TSjs/ij7IiLo8oRFhsXyrFjUnKPkqmmwbaOolibYEnwWEC+3eh1G19zMopjo+g8tX++z/ADJ0fQeWr/fZ/mUbneWHu6dymRTPR9B5av8AfZ/mTo+g8tX++z/Mm4yw93TuUyKLwzLNFjBlEVRiDjDI6GT/AMXUiz27xtdt37xsXO6PoPLV/vs/zKLslwgtm39u5TIpno+g8tX++z/MnR9B5av99n+ZTuRlh7uncpkUz0fQeWr/AH2f5k6PoPLV/vs/zJuMsPd07lMimej6Dy1f77P8y8OyBTsBJmr7Db/vs/zJuMsOfTuU6KSosmUmJRtliqK58bwHNcK2cgg/vL1rMn0mH6nKVNc3lHtjYDWz3c9xsABrbT/oCVF2Tkhe139u5Xopno+g8tX++z/MnR9B5av99n+ZTuRlh7uncpkUz0fQeWr/AH2f5k6PoPLV/vs/zJuMsPd07lMii6HLNFiMs0MdRiBkgLWyD6XUgAuBLdpdZ2wdS53R9B5av99n+ZRdkuEFxb+3cpkUz0fQeWr/AH2f5k6PoPLV/vs/zKdyMsPd07lMvKmOj6Dy1f77P8ydH0Hlq/32f5k3GWHu6dynRTHR9B5av99n+ZOj6Dy1f77P8ybjLD3dO5Trwpno+g8tX++z/MnR9B5av99n+ZNxlh7uncpkUz0fQeWr/fZ/mTo+g8tX++z/ADJuMsPd07lMimej6Dy1f77P8ydH0Hlq/wB9n+ZNxlh7uncpkUz0fQeWr/fZ/mTo+g8tX++z/Mm4yw93TuUyKZ6PoPLV/vs/zLB5hosNytYVNXXNe7a1gq6l8hHbqtcSB6zYbFF2TGnGTtFt/TubCRa9y7R4ZmkubT1dc6Rou6N1XUskA3X1XOFxtG0X3hZzo+g8tX++z/Ml2JU4xdpNr6dymRRWH5aosUkmjiqMQL4H6kg+l1Is7fa5d9b2hc/o+g8tX++z/Ml2HCC2bf27lMimej6Dy1f77P8AMnR9B5av99n+ZTuRlh7uncpkUz0fQeWr/fZ/mTo+g8tX++z/ADJuMsPd07lMimej6Dy1f77P8ydH0Hlq/wB9n+ZNxlh7uncpkUz0fQeWr/fZ/mTo+g8tX++z/Mm4yw93TuUyKZ6PoPLV/vs/zJ0fQeWr/fZ/mTcZYe7p3KZeVMdH0Hlq/wB9n+ZZHBstR4G5zmPqXFwseVnklA232B5Nj603IahbZ9DLIiKSsIiIAiIgCFF4QEZo5/tcT/8AXz//ABVooCHKWJ4VPUvpKmkZFPPJPqvic5wLzs227AFkst4FX0lW+oramOVrouTEcYe1gOs1wdqn6t7Ai+/auVyPVVjGTclJFatd0ddiWeXzS0tSykpYpHxRDkWyvlLN7na3gg36vZY2udiKEkybXYHLKcMqYY4J3mR0UzC4Rvd4RYQD+B2bBvRnNFxV+F/S+6MrkbMUuORyx1LWtqqaV0Eur4Di3c4dgP8Ap1XsKZYLKGVxlaFzDI6WaR7pZpXbC+R2826hs3e3tWdUrgV1XFzeXgF86nwHfsn8l9F6St5RpHaCFJWjSuR8Sqsj0MNbZ0+Gza/LRt8OB7ZHxh7b7NU6ovuFzttsJ5FXDWYlXYdX1t4+VqmNgpvJReFc/bdsvsv222AbHyVl52WaCKlkcx7ma9y2+qdaR7+v1OsvXM2XX45NRyMc1op5xM4G93ADcLdftVeXY0XiYuo3Zeu/w3t/pQBQukbP3Nsx00MkbKmUgukkaXMhjNxrkAHWJINht3HZuVypvOeThmdsb43iKrhdrxS6gePW1zT4TD2fntB7d7bHkoOCms/A42RH1NYDM+vjraRwsxwp+SeJAbO3W+qLdd736rba5TOVsLr6B7jVz0rotWzYYYdRode+vrEAg7wRYj2WVMi4EVmnN26f4iPyVilTVVmIQVEolEEkYjOo1lmvD3W+qNuyw233KvJsofIEorq7FJ2bYXzxsa/qcY2EPt22uPxVyojwOq6tP7fwjXOF1mKZ6Y+rpqqOkp9ZzYIuRbIXhpteRztrbkW2X9nbSZGzG/MlM50zQyoikfBMG+DyjLXI9RBH8Vg2ZLxDL5kjw2rhZSSOc8MljLnQlx26hANx2A/ncmlynlpmVKYQtc57i5z5JHeFJI7wnHs3AewDfvUK5bWlTcXa3w23S+PjOTj75Y6WYwOayYMcWOc3WaCBfd93/wBHcYvKxxXMsUNd9NhYyR1zT/RmlgjDy131r62tYG2395XtdB9KiewEAua5oPVtBH+qxmTsEdluhhpnua58bSC5t9U3c52y+3rUtblUJqNN8L35X2M0iIuigKK0j585qtZDE6NtVKRZ0gcWRRkkGR1gb2Itbb22NrG1U9nLKDM1xNAdydRG4SRS6ocWub1EHwmm+72FQ722LaLgprPwMZkSepxAmY4hFW0hBabU/JObKNUkAi31QD19u4K0UtlfCMQoJL1U9KYQ0gRQw6gc42+uTYWOzdtG3qVSi4E1mnPa30/xGvK6rxLFMUmoYquKCJjBO17YA94Y7Va1lnGxsbkm/WeqwGWyRjlTVS1VHWFj6ilcwcq1uqJGSNLmEtGwGw6u0dlzzabLr4cUlrS5vJvgZCG7dYFrg6/ZbYvOD5dfh2IVtU5zSyp5DVaL6zeSZqG/Vt9ShJlspwcXHbgvT12v+TPoiLo8gUBozpGYlJWVsoDqx1TLGSdromMsGsF/BFj+AA6lfqMxTJdRSVL6vDKhsEstjNFI3Wgkd41hta71gdZ3XN+WX0mrSi3a/r+CsbRRskMoYwSkBpfqjXLQbgF28i/UvupzLmE19PK6auq2SXbqthijDYW7b61yNYu6vv69lqJSiuas7XuR+QsUqayauiqpRKYJhG12o1myxO5oH8bqwKn8t5cfgtRWSucxwqZhI0C92ixFjfr29SoEXA6rNOd4/D+DWeEy4vmWWpjbXQwmlldF9WmaRK65IJ1r6rbWGy+7cd5qshZhkzHSa87Q2eOR8Mur4JfGRcj2gj77r3yzl1+BzVkjnNcKiczNAvdoItY36/YmTsuvy3HMx7muMlRLMNW+xr9WwN+vYoSZdVnCSaVvS233M1WVjMPjfLIdWNjS9ztuxrRcnZ6gtUUGd6nOdQ4U+IQ0ji9zaemMHKOkAuQZHFpDbgdV/Z27bewSAggEHYQdoIWvm5ArMCkeMOqKZlO9xe0Swh0kBdv5N1jcdgPxJSuMO4JPNx9L8P4ZfUjXsjaJC10gaNdzRqtLrbSASbC/VdYLPmJVeFUbpKGLlJgduzWLGbbuDP75GzZ672NrLOUbHxRtbI8PkDQHPDdUOcBtOrc6tztsuFmGjqK6AtpJxBPcODywPBsb6pB3A9ql8CiDSmm+xK6P8Rq8XcJRXw1dKWnlGuhEVRFJ1N1WbhfrJtYbO1XqhMsZBnoq91fVSwiYgjk6ZpjjeTvc+9tc7b2tvsb7FdqI8NyzEOLn+3z+AiIujzhERAEREAWJxTAnYk/XbVVcIsBqROjDNl9v143G+3t6gssiEqTW6J3mk/0hiXEh7lOaT/SGJcSHuVRIosd6svEid5pP9IYlxIe5Tmk/0hiXEh7lUSJYasvEid5pP9IYlxIe5Tmk/wBIYlxIe5VEiWGrLxIneaT/AEhiXEh7lOaT/SGJcSHuVRIlhqy8SJ3mk/0hiXEh7lOaT/SGJcSHuVRIlhqy8SJ3mk/0hiXEh7lOaT/SGJcSHuVRIlhqy8SJ3mk/0hiXEh7lOaT/AEhiXEh7lUSJYasvEid5pP8ASGJcSHuU5pP9IYlxIe5VEiWGrLxIneaT/SGJcSHuU5pP9IYlxIO5VEiWGrLxIm2ZNdF4NdiAFydj4BtJuTsh3km917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5+E4K7C3OLqmqmuLWldGQPWNRjdqyaJYh1JNWf4CIik4CIiAIiIAiIgCIiAIiIAiIgCIiAIiIAiIgCIiA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3492500" y="3016676"/>
            <a:ext cx="53276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24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ヒラギノ角ゴ Pro W3"/>
                <a:cs typeface="ヒラギノ角ゴ Pro W3"/>
              </a:rPr>
              <a:t>Presentación y Validación de Tendencias </a:t>
            </a:r>
            <a:endParaRPr lang="es-ES" sz="2400" b="1" kern="0" dirty="0">
              <a:solidFill>
                <a:schemeClr val="accent1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92621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703</Words>
  <Application>Microsoft Office PowerPoint</Application>
  <PresentationFormat>Presentación en pantalla (4:3)</PresentationFormat>
  <Paragraphs>146</Paragraphs>
  <Slides>20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Arial (Títulos)</vt:lpstr>
      <vt:lpstr>Calibri</vt:lpstr>
      <vt:lpstr>Times New Roman</vt:lpstr>
      <vt:lpstr>ヒラギノ角ゴ Pro W3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Enrique Arias Arostegui</dc:creator>
  <cp:lastModifiedBy>User</cp:lastModifiedBy>
  <cp:revision>110</cp:revision>
  <cp:lastPrinted>2014-08-01T22:55:25Z</cp:lastPrinted>
  <dcterms:created xsi:type="dcterms:W3CDTF">2014-02-27T19:19:42Z</dcterms:created>
  <dcterms:modified xsi:type="dcterms:W3CDTF">2014-08-04T14:35:42Z</dcterms:modified>
</cp:coreProperties>
</file>