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80" r:id="rId2"/>
    <p:sldId id="657" r:id="rId3"/>
    <p:sldId id="662" r:id="rId4"/>
    <p:sldId id="676" r:id="rId5"/>
    <p:sldId id="678" r:id="rId6"/>
    <p:sldId id="671" r:id="rId7"/>
    <p:sldId id="682" r:id="rId8"/>
    <p:sldId id="685" r:id="rId9"/>
    <p:sldId id="686" r:id="rId10"/>
    <p:sldId id="674" r:id="rId11"/>
    <p:sldId id="675" r:id="rId12"/>
    <p:sldId id="687" r:id="rId13"/>
    <p:sldId id="688" r:id="rId14"/>
    <p:sldId id="679" r:id="rId15"/>
    <p:sldId id="681" r:id="rId16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llys Anderson Paucar Anccasi" initials="TAP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066"/>
    <a:srgbClr val="2FC79F"/>
    <a:srgbClr val="191137"/>
    <a:srgbClr val="6691C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037" autoAdjust="0"/>
    <p:restoredTop sz="85080" autoAdjust="0"/>
  </p:normalViewPr>
  <p:slideViewPr>
    <p:cSldViewPr>
      <p:cViewPr>
        <p:scale>
          <a:sx n="69" d="100"/>
          <a:sy n="69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4EFDB-56DC-4446-A995-2F29ADE0B072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3BFD53C3-C9C2-400E-8F51-1E52A85FA780}">
      <dgm:prSet phldrT="[Texto]" custT="1"/>
      <dgm:spPr/>
      <dgm:t>
        <a:bodyPr/>
        <a:lstStyle/>
        <a:p>
          <a:r>
            <a:rPr lang="es-PE" sz="1600" dirty="0" smtClean="0"/>
            <a:t>¿Cómo estamos hoy?</a:t>
          </a:r>
          <a:endParaRPr lang="es-PE" sz="1600" dirty="0"/>
        </a:p>
      </dgm:t>
    </dgm:pt>
    <dgm:pt modelId="{0B8424B9-69CC-4327-9AD2-0F852808A54C}" type="parTrans" cxnId="{4348607C-9D94-41C8-98F7-90E0248D7DE9}">
      <dgm:prSet/>
      <dgm:spPr/>
      <dgm:t>
        <a:bodyPr/>
        <a:lstStyle/>
        <a:p>
          <a:endParaRPr lang="es-PE"/>
        </a:p>
      </dgm:t>
    </dgm:pt>
    <dgm:pt modelId="{6BA9B773-0E95-4A29-B9F9-AB25FE9A962A}" type="sibTrans" cxnId="{4348607C-9D94-41C8-98F7-90E0248D7DE9}">
      <dgm:prSet/>
      <dgm:spPr/>
      <dgm:t>
        <a:bodyPr/>
        <a:lstStyle/>
        <a:p>
          <a:endParaRPr lang="es-PE"/>
        </a:p>
      </dgm:t>
    </dgm:pt>
    <dgm:pt modelId="{36F7EBBC-EB4A-4517-B32C-0C878063316C}">
      <dgm:prSet phldrT="[Texto]" custT="1"/>
      <dgm:spPr/>
      <dgm:t>
        <a:bodyPr/>
        <a:lstStyle/>
        <a:p>
          <a:r>
            <a:rPr lang="es-PE" sz="1600" dirty="0" smtClean="0"/>
            <a:t>¿Hacia dónde queremos ir?</a:t>
          </a:r>
          <a:endParaRPr lang="es-PE" sz="1600" dirty="0"/>
        </a:p>
      </dgm:t>
    </dgm:pt>
    <dgm:pt modelId="{AAF42055-00C3-4F4E-865E-977762717651}" type="parTrans" cxnId="{F343B6FD-0EEB-4FF1-8115-5EA97A819197}">
      <dgm:prSet/>
      <dgm:spPr/>
      <dgm:t>
        <a:bodyPr/>
        <a:lstStyle/>
        <a:p>
          <a:endParaRPr lang="es-PE"/>
        </a:p>
      </dgm:t>
    </dgm:pt>
    <dgm:pt modelId="{22610CB3-7350-436E-98E8-72BCF30759F1}" type="sibTrans" cxnId="{F343B6FD-0EEB-4FF1-8115-5EA97A819197}">
      <dgm:prSet/>
      <dgm:spPr/>
      <dgm:t>
        <a:bodyPr/>
        <a:lstStyle/>
        <a:p>
          <a:endParaRPr lang="es-PE"/>
        </a:p>
      </dgm:t>
    </dgm:pt>
    <dgm:pt modelId="{722CE538-D15C-4E57-BBF3-9EFEC54C39FC}">
      <dgm:prSet phldrT="[Texto]" custT="1"/>
      <dgm:spPr/>
      <dgm:t>
        <a:bodyPr/>
        <a:lstStyle/>
        <a:p>
          <a:r>
            <a:rPr lang="es-PE" sz="1600" dirty="0" smtClean="0"/>
            <a:t>¿Cómo vamos a llegar?</a:t>
          </a:r>
          <a:endParaRPr lang="es-PE" sz="1600" dirty="0"/>
        </a:p>
      </dgm:t>
    </dgm:pt>
    <dgm:pt modelId="{095BD890-E25C-4888-A7E3-152E54C844E9}" type="parTrans" cxnId="{EC80858C-CC9E-461F-AD01-159FE3CE8AF1}">
      <dgm:prSet/>
      <dgm:spPr/>
      <dgm:t>
        <a:bodyPr/>
        <a:lstStyle/>
        <a:p>
          <a:endParaRPr lang="es-PE"/>
        </a:p>
      </dgm:t>
    </dgm:pt>
    <dgm:pt modelId="{E0C08531-21E7-4AEB-AF9D-2157E4F90FB4}" type="sibTrans" cxnId="{EC80858C-CC9E-461F-AD01-159FE3CE8AF1}">
      <dgm:prSet/>
      <dgm:spPr/>
      <dgm:t>
        <a:bodyPr/>
        <a:lstStyle/>
        <a:p>
          <a:endParaRPr lang="es-PE"/>
        </a:p>
      </dgm:t>
    </dgm:pt>
    <dgm:pt modelId="{EF4D9CE7-A71D-4326-AA61-E65175D97C06}" type="pres">
      <dgm:prSet presAssocID="{5784EFDB-56DC-4446-A995-2F29ADE0B07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78A5F94B-AEE5-4B1B-B391-92B7FD7D985C}" type="pres">
      <dgm:prSet presAssocID="{3BFD53C3-C9C2-400E-8F51-1E52A85FA780}" presName="Accent1" presStyleCnt="0"/>
      <dgm:spPr/>
    </dgm:pt>
    <dgm:pt modelId="{9D435269-FBD5-4503-A2C1-2610320BDD27}" type="pres">
      <dgm:prSet presAssocID="{3BFD53C3-C9C2-400E-8F51-1E52A85FA780}" presName="Accent" presStyleLbl="node1" presStyleIdx="0" presStyleCnt="3"/>
      <dgm:spPr/>
    </dgm:pt>
    <dgm:pt modelId="{C9BA9046-8F0E-4025-8D22-770801C61564}" type="pres">
      <dgm:prSet presAssocID="{3BFD53C3-C9C2-400E-8F51-1E52A85FA780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7A62653-A4ED-4E47-A929-8F3A5B5CC5E7}" type="pres">
      <dgm:prSet presAssocID="{36F7EBBC-EB4A-4517-B32C-0C878063316C}" presName="Accent2" presStyleCnt="0"/>
      <dgm:spPr/>
    </dgm:pt>
    <dgm:pt modelId="{37BF8A86-7522-4BD2-9FA1-5F3C796EC587}" type="pres">
      <dgm:prSet presAssocID="{36F7EBBC-EB4A-4517-B32C-0C878063316C}" presName="Accent" presStyleLbl="node1" presStyleIdx="1" presStyleCnt="3"/>
      <dgm:spPr/>
    </dgm:pt>
    <dgm:pt modelId="{89C398E9-DF30-49F6-B85F-6BA18C8CE7EA}" type="pres">
      <dgm:prSet presAssocID="{36F7EBBC-EB4A-4517-B32C-0C878063316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01C2D38-A00C-40A5-A520-E3A15737A572}" type="pres">
      <dgm:prSet presAssocID="{722CE538-D15C-4E57-BBF3-9EFEC54C39FC}" presName="Accent3" presStyleCnt="0"/>
      <dgm:spPr/>
    </dgm:pt>
    <dgm:pt modelId="{35CDAD05-DDF6-4A8D-9EC5-11AADC6B271A}" type="pres">
      <dgm:prSet presAssocID="{722CE538-D15C-4E57-BBF3-9EFEC54C39FC}" presName="Accent" presStyleLbl="node1" presStyleIdx="2" presStyleCnt="3"/>
      <dgm:spPr/>
    </dgm:pt>
    <dgm:pt modelId="{8108F5D8-29D8-4DB5-A126-B62C0BF0E76E}" type="pres">
      <dgm:prSet presAssocID="{722CE538-D15C-4E57-BBF3-9EFEC54C39F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C80858C-CC9E-461F-AD01-159FE3CE8AF1}" srcId="{5784EFDB-56DC-4446-A995-2F29ADE0B072}" destId="{722CE538-D15C-4E57-BBF3-9EFEC54C39FC}" srcOrd="2" destOrd="0" parTransId="{095BD890-E25C-4888-A7E3-152E54C844E9}" sibTransId="{E0C08531-21E7-4AEB-AF9D-2157E4F90FB4}"/>
    <dgm:cxn modelId="{4348607C-9D94-41C8-98F7-90E0248D7DE9}" srcId="{5784EFDB-56DC-4446-A995-2F29ADE0B072}" destId="{3BFD53C3-C9C2-400E-8F51-1E52A85FA780}" srcOrd="0" destOrd="0" parTransId="{0B8424B9-69CC-4327-9AD2-0F852808A54C}" sibTransId="{6BA9B773-0E95-4A29-B9F9-AB25FE9A962A}"/>
    <dgm:cxn modelId="{38152071-211B-4403-A16C-A0A1517C841C}" type="presOf" srcId="{36F7EBBC-EB4A-4517-B32C-0C878063316C}" destId="{89C398E9-DF30-49F6-B85F-6BA18C8CE7EA}" srcOrd="0" destOrd="0" presId="urn:microsoft.com/office/officeart/2009/layout/CircleArrowProcess"/>
    <dgm:cxn modelId="{2312D88C-0AA6-45CD-84BB-37799C801E46}" type="presOf" srcId="{722CE538-D15C-4E57-BBF3-9EFEC54C39FC}" destId="{8108F5D8-29D8-4DB5-A126-B62C0BF0E76E}" srcOrd="0" destOrd="0" presId="urn:microsoft.com/office/officeart/2009/layout/CircleArrowProcess"/>
    <dgm:cxn modelId="{CEDC6AEA-2A6E-467E-A325-DC73791507F2}" type="presOf" srcId="{3BFD53C3-C9C2-400E-8F51-1E52A85FA780}" destId="{C9BA9046-8F0E-4025-8D22-770801C61564}" srcOrd="0" destOrd="0" presId="urn:microsoft.com/office/officeart/2009/layout/CircleArrowProcess"/>
    <dgm:cxn modelId="{F343B6FD-0EEB-4FF1-8115-5EA97A819197}" srcId="{5784EFDB-56DC-4446-A995-2F29ADE0B072}" destId="{36F7EBBC-EB4A-4517-B32C-0C878063316C}" srcOrd="1" destOrd="0" parTransId="{AAF42055-00C3-4F4E-865E-977762717651}" sibTransId="{22610CB3-7350-436E-98E8-72BCF30759F1}"/>
    <dgm:cxn modelId="{54AF8E29-F527-466E-88DC-0345DD0A3206}" type="presOf" srcId="{5784EFDB-56DC-4446-A995-2F29ADE0B072}" destId="{EF4D9CE7-A71D-4326-AA61-E65175D97C06}" srcOrd="0" destOrd="0" presId="urn:microsoft.com/office/officeart/2009/layout/CircleArrowProcess"/>
    <dgm:cxn modelId="{7DE836CB-13F5-4A37-9FEE-F07E91B77E11}" type="presParOf" srcId="{EF4D9CE7-A71D-4326-AA61-E65175D97C06}" destId="{78A5F94B-AEE5-4B1B-B391-92B7FD7D985C}" srcOrd="0" destOrd="0" presId="urn:microsoft.com/office/officeart/2009/layout/CircleArrowProcess"/>
    <dgm:cxn modelId="{849D0F45-C829-4353-A31D-A859B780828B}" type="presParOf" srcId="{78A5F94B-AEE5-4B1B-B391-92B7FD7D985C}" destId="{9D435269-FBD5-4503-A2C1-2610320BDD27}" srcOrd="0" destOrd="0" presId="urn:microsoft.com/office/officeart/2009/layout/CircleArrowProcess"/>
    <dgm:cxn modelId="{EEDEF997-2944-4619-BD8B-3C9A97BD64B3}" type="presParOf" srcId="{EF4D9CE7-A71D-4326-AA61-E65175D97C06}" destId="{C9BA9046-8F0E-4025-8D22-770801C61564}" srcOrd="1" destOrd="0" presId="urn:microsoft.com/office/officeart/2009/layout/CircleArrowProcess"/>
    <dgm:cxn modelId="{AE6EA443-219E-46AF-97BA-4AFA4BC8169B}" type="presParOf" srcId="{EF4D9CE7-A71D-4326-AA61-E65175D97C06}" destId="{F7A62653-A4ED-4E47-A929-8F3A5B5CC5E7}" srcOrd="2" destOrd="0" presId="urn:microsoft.com/office/officeart/2009/layout/CircleArrowProcess"/>
    <dgm:cxn modelId="{F8099A5E-9784-48F6-81BE-F6BB4E0704EB}" type="presParOf" srcId="{F7A62653-A4ED-4E47-A929-8F3A5B5CC5E7}" destId="{37BF8A86-7522-4BD2-9FA1-5F3C796EC587}" srcOrd="0" destOrd="0" presId="urn:microsoft.com/office/officeart/2009/layout/CircleArrowProcess"/>
    <dgm:cxn modelId="{1C9CDB07-6ECD-4FD9-BD6D-09C622F33C2E}" type="presParOf" srcId="{EF4D9CE7-A71D-4326-AA61-E65175D97C06}" destId="{89C398E9-DF30-49F6-B85F-6BA18C8CE7EA}" srcOrd="3" destOrd="0" presId="urn:microsoft.com/office/officeart/2009/layout/CircleArrowProcess"/>
    <dgm:cxn modelId="{B14F79BC-1A85-448B-8062-E3B1313F4E36}" type="presParOf" srcId="{EF4D9CE7-A71D-4326-AA61-E65175D97C06}" destId="{101C2D38-A00C-40A5-A520-E3A15737A572}" srcOrd="4" destOrd="0" presId="urn:microsoft.com/office/officeart/2009/layout/CircleArrowProcess"/>
    <dgm:cxn modelId="{1CB17B62-AF46-459F-95F1-BB38C74DE709}" type="presParOf" srcId="{101C2D38-A00C-40A5-A520-E3A15737A572}" destId="{35CDAD05-DDF6-4A8D-9EC5-11AADC6B271A}" srcOrd="0" destOrd="0" presId="urn:microsoft.com/office/officeart/2009/layout/CircleArrowProcess"/>
    <dgm:cxn modelId="{D39EF6DE-05BB-4C72-926E-B4AF9E071A24}" type="presParOf" srcId="{EF4D9CE7-A71D-4326-AA61-E65175D97C06}" destId="{8108F5D8-29D8-4DB5-A126-B62C0BF0E76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256E25-0BFA-4C81-BD9A-73B864C538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24A5C06E-9174-4638-A9C2-595216800D51}">
      <dgm:prSet phldrT="[Texto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1400" b="1" dirty="0" smtClean="0">
              <a:latin typeface="Arial Narrow" pitchFamily="34" charset="0"/>
            </a:rPr>
            <a:t>Produce la estrategia nacional de desarrollo del país</a:t>
          </a:r>
        </a:p>
      </dgm:t>
    </dgm:pt>
    <dgm:pt modelId="{1347B5E8-813A-4597-B55F-E4879F85566E}" type="parTrans" cxnId="{4C8C0A13-788F-4757-9757-5E975F19B275}">
      <dgm:prSet/>
      <dgm:spPr/>
      <dgm:t>
        <a:bodyPr/>
        <a:lstStyle/>
        <a:p>
          <a:pPr algn="ctr"/>
          <a:endParaRPr lang="es-PE" sz="1400"/>
        </a:p>
      </dgm:t>
    </dgm:pt>
    <dgm:pt modelId="{F3E2393D-524C-42FA-B0C7-92210B118474}" type="sibTrans" cxnId="{4C8C0A13-788F-4757-9757-5E975F19B275}">
      <dgm:prSet/>
      <dgm:spPr/>
      <dgm:t>
        <a:bodyPr/>
        <a:lstStyle/>
        <a:p>
          <a:pPr algn="ctr"/>
          <a:endParaRPr lang="es-PE" sz="1400"/>
        </a:p>
      </dgm:t>
    </dgm:pt>
    <dgm:pt modelId="{25A4971E-4739-4474-BB04-9141E4A95435}">
      <dgm:prSet phldrT="[Texto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1400" b="1" dirty="0" smtClean="0">
              <a:latin typeface="Arial Narrow" pitchFamily="34" charset="0"/>
            </a:rPr>
            <a:t>Lidera el sistema nacional de planeamiento estratégico</a:t>
          </a:r>
        </a:p>
      </dgm:t>
    </dgm:pt>
    <dgm:pt modelId="{9EE88132-8F03-423F-AA27-B9629F7469CB}" type="parTrans" cxnId="{90B1EE89-B605-449A-9432-1F72F1BB029E}">
      <dgm:prSet/>
      <dgm:spPr/>
      <dgm:t>
        <a:bodyPr/>
        <a:lstStyle/>
        <a:p>
          <a:pPr algn="ctr"/>
          <a:endParaRPr lang="es-PE" sz="1400"/>
        </a:p>
      </dgm:t>
    </dgm:pt>
    <dgm:pt modelId="{3A697DEF-5E8C-4943-9478-979BBBCB1040}" type="sibTrans" cxnId="{90B1EE89-B605-449A-9432-1F72F1BB029E}">
      <dgm:prSet/>
      <dgm:spPr/>
      <dgm:t>
        <a:bodyPr/>
        <a:lstStyle/>
        <a:p>
          <a:pPr algn="ctr"/>
          <a:endParaRPr lang="es-PE" sz="1400"/>
        </a:p>
      </dgm:t>
    </dgm:pt>
    <dgm:pt modelId="{8BB89CC0-6150-4C9E-852D-9DF80B7E0D52}" type="pres">
      <dgm:prSet presAssocID="{30256E25-0BFA-4C81-BD9A-73B864C538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EF008CE9-05B6-4FAA-BEA4-270CDBFFDF68}" type="pres">
      <dgm:prSet presAssocID="{24A5C06E-9174-4638-A9C2-595216800D51}" presName="parentText" presStyleLbl="node1" presStyleIdx="0" presStyleCnt="2" custScaleX="85511" custScaleY="83228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51A5587-FAEA-461A-A7A7-301FFDB84B66}" type="pres">
      <dgm:prSet presAssocID="{F3E2393D-524C-42FA-B0C7-92210B118474}" presName="spacer" presStyleCnt="0"/>
      <dgm:spPr/>
    </dgm:pt>
    <dgm:pt modelId="{6CB6AFDC-15CA-4407-9CEC-EB5303BA02C3}" type="pres">
      <dgm:prSet presAssocID="{25A4971E-4739-4474-BB04-9141E4A95435}" presName="parentText" presStyleLbl="node1" presStyleIdx="1" presStyleCnt="2" custScaleX="85511" custScaleY="8227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BA8056AD-D746-4906-B094-67191CB35C27}" type="presOf" srcId="{25A4971E-4739-4474-BB04-9141E4A95435}" destId="{6CB6AFDC-15CA-4407-9CEC-EB5303BA02C3}" srcOrd="0" destOrd="0" presId="urn:microsoft.com/office/officeart/2005/8/layout/vList2"/>
    <dgm:cxn modelId="{4C8C0A13-788F-4757-9757-5E975F19B275}" srcId="{30256E25-0BFA-4C81-BD9A-73B864C538B0}" destId="{24A5C06E-9174-4638-A9C2-595216800D51}" srcOrd="0" destOrd="0" parTransId="{1347B5E8-813A-4597-B55F-E4879F85566E}" sibTransId="{F3E2393D-524C-42FA-B0C7-92210B118474}"/>
    <dgm:cxn modelId="{F23F3519-1D04-4541-8901-D737C165F841}" type="presOf" srcId="{30256E25-0BFA-4C81-BD9A-73B864C538B0}" destId="{8BB89CC0-6150-4C9E-852D-9DF80B7E0D52}" srcOrd="0" destOrd="0" presId="urn:microsoft.com/office/officeart/2005/8/layout/vList2"/>
    <dgm:cxn modelId="{90B1EE89-B605-449A-9432-1F72F1BB029E}" srcId="{30256E25-0BFA-4C81-BD9A-73B864C538B0}" destId="{25A4971E-4739-4474-BB04-9141E4A95435}" srcOrd="1" destOrd="0" parTransId="{9EE88132-8F03-423F-AA27-B9629F7469CB}" sibTransId="{3A697DEF-5E8C-4943-9478-979BBBCB1040}"/>
    <dgm:cxn modelId="{34AB0BBF-ADB1-4194-8DFC-666884B231DC}" type="presOf" srcId="{24A5C06E-9174-4638-A9C2-595216800D51}" destId="{EF008CE9-05B6-4FAA-BEA4-270CDBFFDF68}" srcOrd="0" destOrd="0" presId="urn:microsoft.com/office/officeart/2005/8/layout/vList2"/>
    <dgm:cxn modelId="{AF833121-B4E7-4742-A64E-F09A5E3E32FA}" type="presParOf" srcId="{8BB89CC0-6150-4C9E-852D-9DF80B7E0D52}" destId="{EF008CE9-05B6-4FAA-BEA4-270CDBFFDF68}" srcOrd="0" destOrd="0" presId="urn:microsoft.com/office/officeart/2005/8/layout/vList2"/>
    <dgm:cxn modelId="{4C2BB176-4D40-4456-9688-688FC8245024}" type="presParOf" srcId="{8BB89CC0-6150-4C9E-852D-9DF80B7E0D52}" destId="{C51A5587-FAEA-461A-A7A7-301FFDB84B66}" srcOrd="1" destOrd="0" presId="urn:microsoft.com/office/officeart/2005/8/layout/vList2"/>
    <dgm:cxn modelId="{1253293F-AA61-420D-AEC6-3ED93F1F8540}" type="presParOf" srcId="{8BB89CC0-6150-4C9E-852D-9DF80B7E0D52}" destId="{6CB6AFDC-15CA-4407-9CEC-EB5303BA02C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35269-FBD5-4503-A2C1-2610320BDD27}">
      <dsp:nvSpPr>
        <dsp:cNvPr id="0" name=""/>
        <dsp:cNvSpPr/>
      </dsp:nvSpPr>
      <dsp:spPr>
        <a:xfrm>
          <a:off x="234159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A9046-8F0E-4025-8D22-770801C61564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¿Cómo estamos hoy?</a:t>
          </a:r>
          <a:endParaRPr lang="es-PE" sz="1600" kern="1200" dirty="0"/>
        </a:p>
      </dsp:txBody>
      <dsp:txXfrm>
        <a:off x="2773960" y="706323"/>
        <a:ext cx="1086973" cy="543356"/>
      </dsp:txXfrm>
    </dsp:sp>
    <dsp:sp modelId="{37BF8A86-7522-4BD2-9FA1-5F3C796EC587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398E9-DF30-49F6-B85F-6BA18C8CE7EA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¿Hacia dónde queremos ir?</a:t>
          </a:r>
          <a:endParaRPr lang="es-PE" sz="1600" kern="1200" dirty="0"/>
        </a:p>
      </dsp:txBody>
      <dsp:txXfrm>
        <a:off x="2232861" y="1836927"/>
        <a:ext cx="1086973" cy="543356"/>
      </dsp:txXfrm>
    </dsp:sp>
    <dsp:sp modelId="{35CDAD05-DDF6-4A8D-9EC5-11AADC6B271A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8F5D8-29D8-4DB5-A126-B62C0BF0E76E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/>
            <a:t>¿Cómo vamos a llegar?</a:t>
          </a:r>
          <a:endParaRPr lang="es-PE" sz="1600" kern="1200" dirty="0"/>
        </a:p>
      </dsp:txBody>
      <dsp:txXfrm>
        <a:off x="2776532" y="2969158"/>
        <a:ext cx="1086973" cy="543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33BE3-CCA4-49C7-B883-E7740742E3F9}" type="datetimeFigureOut">
              <a:rPr lang="es-PE" smtClean="0"/>
              <a:pPr/>
              <a:t>05/06/2014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7378B-4A2E-42D0-8B99-DED13DD9C235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5573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D3A9A-288C-4408-9034-F11FD82E5620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F2537-9411-419B-8133-7361DC7185A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24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934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6934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E849BE-9479-4DD7-9554-BF8F858E67B3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E849BE-9479-4DD7-9554-BF8F858E67B3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6934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6934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B3AF-99B0-46BF-9AA1-A30FEE5CD81B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68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FBCA3E-5920-4E68-BA21-3B6AE0363489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80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61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752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82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317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08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75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55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036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38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29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58A1-21CB-487A-96AB-AF8D21C73FCD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57C6A-E820-4B7C-A1DA-822BB730642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54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8.jpeg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8"/>
          <a:stretch/>
        </p:blipFill>
        <p:spPr bwMode="auto">
          <a:xfrm>
            <a:off x="214312" y="235248"/>
            <a:ext cx="876141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 Título"/>
          <p:cNvSpPr>
            <a:spLocks noGrp="1"/>
          </p:cNvSpPr>
          <p:nvPr/>
        </p:nvSpPr>
        <p:spPr bwMode="auto">
          <a:xfrm>
            <a:off x="396875" y="2419350"/>
            <a:ext cx="54006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s-PE" sz="2400" dirty="0" smtClean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9894" y="908720"/>
            <a:ext cx="6769323" cy="3385468"/>
          </a:xfrm>
          <a:prstGeom prst="rect">
            <a:avLst/>
          </a:prstGeom>
          <a:solidFill>
            <a:schemeClr val="tx2">
              <a:lumMod val="5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s-PE" dirty="0"/>
          </a:p>
        </p:txBody>
      </p:sp>
      <p:sp>
        <p:nvSpPr>
          <p:cNvPr id="14" name="13 Triángulo isósceles"/>
          <p:cNvSpPr/>
          <p:nvPr/>
        </p:nvSpPr>
        <p:spPr>
          <a:xfrm>
            <a:off x="34925" y="1125538"/>
            <a:ext cx="179388" cy="285750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8" name="17 Rectángulo"/>
          <p:cNvSpPr/>
          <p:nvPr/>
        </p:nvSpPr>
        <p:spPr>
          <a:xfrm>
            <a:off x="1476598" y="4040188"/>
            <a:ext cx="532765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Junio, </a:t>
            </a:r>
            <a:r>
              <a:rPr lang="es-ES" sz="105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2014</a:t>
            </a:r>
            <a:endParaRPr lang="es-PE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019925" y="5229225"/>
            <a:ext cx="2124075" cy="1223963"/>
          </a:xfrm>
          <a:prstGeom prst="rect">
            <a:avLst/>
          </a:prstGeom>
          <a:solidFill>
            <a:schemeClr val="bg1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4107" name="2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5510213"/>
            <a:ext cx="132873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Triángulo isósceles"/>
          <p:cNvSpPr/>
          <p:nvPr/>
        </p:nvSpPr>
        <p:spPr>
          <a:xfrm rot="5400000">
            <a:off x="8933657" y="5018881"/>
            <a:ext cx="252412" cy="168275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0" name="19 Rectángulo"/>
          <p:cNvSpPr/>
          <p:nvPr/>
        </p:nvSpPr>
        <p:spPr>
          <a:xfrm>
            <a:off x="264722" y="3156124"/>
            <a:ext cx="53285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  <a:latin typeface="Helvetica" pitchFamily="34" charset="0"/>
                <a:cs typeface="Arial" pitchFamily="34" charset="0"/>
              </a:rPr>
              <a:t>Á</a:t>
            </a:r>
            <a:r>
              <a:rPr lang="es-ES" b="1" dirty="0" smtClean="0">
                <a:solidFill>
                  <a:srgbClr val="FFFF00"/>
                </a:solidFill>
                <a:latin typeface="Helvetica" pitchFamily="34" charset="0"/>
                <a:cs typeface="Arial" pitchFamily="34" charset="0"/>
              </a:rPr>
              <a:t>lvaro Velezmoro Ormeño</a:t>
            </a:r>
          </a:p>
          <a:p>
            <a:r>
              <a:rPr lang="es-ES" sz="1600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Director </a:t>
            </a:r>
            <a:r>
              <a:rPr lang="es-ES" sz="1600" dirty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Nacional de </a:t>
            </a:r>
            <a:r>
              <a:rPr lang="es-ES" sz="1600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Coordinación y Planeamiento Estratégico</a:t>
            </a:r>
            <a:endParaRPr lang="es-PE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64722" y="1772816"/>
            <a:ext cx="645135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s-PE"/>
            </a:defPPr>
            <a:lvl1pPr>
              <a:lnSpc>
                <a:spcPts val="4400"/>
              </a:lnSpc>
              <a:defRPr sz="44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s-PE" sz="3200" dirty="0" smtClean="0"/>
              <a:t>Proceso de Planeamiento Estratégico: conceptos y etapas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22478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323852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1314524" y="1021677"/>
            <a:ext cx="7372351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6"/>
            <a:ext cx="2133600" cy="365125"/>
          </a:xfrm>
        </p:spPr>
        <p:txBody>
          <a:bodyPr/>
          <a:lstStyle/>
          <a:p>
            <a:pPr algn="ctr">
              <a:defRPr/>
            </a:pPr>
            <a:fld id="{FC3EB930-8334-4AC3-9200-8287529D0EAC}" type="slidenum">
              <a:rPr lang="es-ES" b="1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10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2" y="6323016"/>
            <a:ext cx="7794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14570" y="548680"/>
            <a:ext cx="73422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b="1" kern="0">
                <a:solidFill>
                  <a:schemeClr val="tx2"/>
                </a:solidFill>
                <a:ea typeface="ヒラギノ角ゴ Pro W3"/>
                <a:cs typeface="ヒラギノ角ゴ Pro W3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ES" dirty="0" smtClean="0"/>
              <a:t>Planes y la Cadena de Planes Estratégicos: Sectores</a:t>
            </a:r>
            <a:endParaRPr lang="es-E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95012" y="1204010"/>
            <a:ext cx="79829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sz="160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cs typeface="Arial" pitchFamily="34" charset="0"/>
              </a:rPr>
              <a:t>Para los sectores y sus correspondientes Organismos Públicos Adscritos, la articulación del planeamiento estratégico con el presupuesto se materializa en la siguiente cadena de planes estratégicos: PEDN - PESEM – PEI – POI - Presupuesto. </a:t>
            </a:r>
            <a:endParaRPr kumimoji="0" lang="es-PE" sz="16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18917"/>
            <a:ext cx="7938437" cy="70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13 Conector recto"/>
          <p:cNvCxnSpPr/>
          <p:nvPr/>
        </p:nvCxnSpPr>
        <p:spPr>
          <a:xfrm>
            <a:off x="1314524" y="3804837"/>
            <a:ext cx="7372351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334157" y="3331840"/>
            <a:ext cx="73422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b="1" kern="0">
                <a:solidFill>
                  <a:schemeClr val="tx2"/>
                </a:solidFill>
                <a:ea typeface="ヒラギノ角ゴ Pro W3"/>
                <a:cs typeface="ヒラギノ角ゴ Pro W3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ES" dirty="0" smtClean="0"/>
              <a:t>Cadena de Planes Estratégicos: Territorios</a:t>
            </a:r>
            <a:endParaRPr lang="es-ES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011" y="3886890"/>
            <a:ext cx="79654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1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Para los Gobiernos Regionales y Locales y sus correspondientes Organismos Públicos, la articulación del planeamiento estratégico con el presupuesto se materializa en la siguiente cadena de planes estratégicos: PEDN – PESEM - PDRC / PDLC – PEI – POI - Presupuesto.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9" r="60500"/>
          <a:stretch/>
        </p:blipFill>
        <p:spPr bwMode="auto">
          <a:xfrm>
            <a:off x="2166257" y="4685770"/>
            <a:ext cx="1513114" cy="140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3" r="80132" b="34667"/>
          <a:stretch/>
        </p:blipFill>
        <p:spPr bwMode="auto">
          <a:xfrm>
            <a:off x="679374" y="4685770"/>
            <a:ext cx="1506895" cy="53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angular"/>
          <p:cNvCxnSpPr>
            <a:stCxn id="16" idx="2"/>
          </p:cNvCxnSpPr>
          <p:nvPr/>
        </p:nvCxnSpPr>
        <p:spPr>
          <a:xfrm rot="16200000" flipH="1">
            <a:off x="1549231" y="5105344"/>
            <a:ext cx="511502" cy="744321"/>
          </a:xfrm>
          <a:prstGeom prst="bentConnector2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7" r="-357" b="75207"/>
          <a:stretch/>
        </p:blipFill>
        <p:spPr bwMode="auto">
          <a:xfrm>
            <a:off x="3671664" y="4689228"/>
            <a:ext cx="4553519" cy="34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2" b="25037"/>
          <a:stretch/>
        </p:blipFill>
        <p:spPr bwMode="auto">
          <a:xfrm>
            <a:off x="3671664" y="5038193"/>
            <a:ext cx="4520861" cy="105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7" r="-357" b="75207"/>
          <a:stretch/>
        </p:blipFill>
        <p:spPr bwMode="auto">
          <a:xfrm>
            <a:off x="679375" y="5221754"/>
            <a:ext cx="1506894" cy="87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47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Rectángulo"/>
          <p:cNvSpPr/>
          <p:nvPr/>
        </p:nvSpPr>
        <p:spPr>
          <a:xfrm>
            <a:off x="89188" y="4436907"/>
            <a:ext cx="8947305" cy="1656184"/>
          </a:xfrm>
          <a:prstGeom prst="rect">
            <a:avLst/>
          </a:prstGeom>
          <a:solidFill>
            <a:schemeClr val="accent2">
              <a:lumMod val="60000"/>
              <a:lumOff val="40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89187" y="2799566"/>
            <a:ext cx="8947307" cy="1618498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89188" y="959462"/>
            <a:ext cx="8947307" cy="1874426"/>
          </a:xfrm>
          <a:prstGeom prst="rect">
            <a:avLst/>
          </a:prstGeom>
          <a:solidFill>
            <a:schemeClr val="accent3">
              <a:lumMod val="60000"/>
              <a:lumOff val="40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just">
              <a:tabLst>
                <a:tab pos="273050" algn="l"/>
              </a:tabLst>
              <a:defRPr/>
            </a:pPr>
            <a:endParaRPr lang="es-PE" sz="1400" dirty="0">
              <a:solidFill>
                <a:srgbClr val="0000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47665" y="3532990"/>
            <a:ext cx="2232247" cy="6012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Objetivos Estratégicos Sectoriales</a:t>
            </a:r>
            <a:endParaRPr lang="es-PE" dirty="0"/>
          </a:p>
        </p:txBody>
      </p:sp>
      <p:sp>
        <p:nvSpPr>
          <p:cNvPr id="16" name="15 Rectángulo"/>
          <p:cNvSpPr/>
          <p:nvPr/>
        </p:nvSpPr>
        <p:spPr>
          <a:xfrm>
            <a:off x="5436096" y="3547864"/>
            <a:ext cx="2225566" cy="6012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Objetivos Estratégicos</a:t>
            </a:r>
          </a:p>
          <a:p>
            <a:pPr algn="ctr"/>
            <a:r>
              <a:rPr lang="es-PE" dirty="0" smtClean="0"/>
              <a:t>Territoriales</a:t>
            </a:r>
            <a:endParaRPr lang="es-PE" dirty="0"/>
          </a:p>
        </p:txBody>
      </p:sp>
      <p:sp>
        <p:nvSpPr>
          <p:cNvPr id="17" name="16 Rectángulo"/>
          <p:cNvSpPr/>
          <p:nvPr/>
        </p:nvSpPr>
        <p:spPr>
          <a:xfrm>
            <a:off x="334156" y="1033688"/>
            <a:ext cx="1674251" cy="235072"/>
          </a:xfrm>
          <a:prstGeom prst="rect">
            <a:avLst/>
          </a:prstGeom>
          <a:solidFill>
            <a:srgbClr val="A9A57C"/>
          </a:solidFill>
          <a:ln>
            <a:solidFill>
              <a:srgbClr val="A9A57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b="1" dirty="0" smtClean="0">
                <a:solidFill>
                  <a:schemeClr val="bg1"/>
                </a:solidFill>
              </a:rPr>
              <a:t>Nivel 1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482338" y="1351401"/>
            <a:ext cx="6113998" cy="4320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Objetivos Nacionales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482338" y="2143489"/>
            <a:ext cx="6113997" cy="4320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Objetivos Nacionales Específicos</a:t>
            </a:r>
            <a:endParaRPr lang="es-PE" dirty="0"/>
          </a:p>
        </p:txBody>
      </p:sp>
      <p:sp>
        <p:nvSpPr>
          <p:cNvPr id="21" name="20 Rectángulo"/>
          <p:cNvSpPr/>
          <p:nvPr/>
        </p:nvSpPr>
        <p:spPr>
          <a:xfrm>
            <a:off x="1876536" y="5074551"/>
            <a:ext cx="5543885" cy="4320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Objetivos Estratégicos Institucionales </a:t>
            </a:r>
            <a:endParaRPr lang="es-PE" dirty="0"/>
          </a:p>
        </p:txBody>
      </p:sp>
      <p:cxnSp>
        <p:nvCxnSpPr>
          <p:cNvPr id="3" name="2 Conector recto"/>
          <p:cNvCxnSpPr/>
          <p:nvPr/>
        </p:nvCxnSpPr>
        <p:spPr>
          <a:xfrm>
            <a:off x="110454" y="2780723"/>
            <a:ext cx="88753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110454" y="4418064"/>
            <a:ext cx="88753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18" idx="2"/>
            <a:endCxn id="19" idx="0"/>
          </p:cNvCxnSpPr>
          <p:nvPr/>
        </p:nvCxnSpPr>
        <p:spPr>
          <a:xfrm>
            <a:off x="4539337" y="1783449"/>
            <a:ext cx="0" cy="3600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" name="13 Conector angular"/>
          <p:cNvCxnSpPr>
            <a:endCxn id="11" idx="0"/>
          </p:cNvCxnSpPr>
          <p:nvPr/>
        </p:nvCxnSpPr>
        <p:spPr>
          <a:xfrm rot="5400000">
            <a:off x="2185066" y="3054263"/>
            <a:ext cx="957451" cy="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4" name="23 Conector angular"/>
          <p:cNvCxnSpPr>
            <a:endCxn id="16" idx="0"/>
          </p:cNvCxnSpPr>
          <p:nvPr/>
        </p:nvCxnSpPr>
        <p:spPr>
          <a:xfrm rot="5400000">
            <a:off x="6062717" y="3061700"/>
            <a:ext cx="972327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5" name="34 Conector angular"/>
          <p:cNvCxnSpPr>
            <a:stCxn id="11" idx="2"/>
          </p:cNvCxnSpPr>
          <p:nvPr/>
        </p:nvCxnSpPr>
        <p:spPr>
          <a:xfrm rot="16200000" flipH="1">
            <a:off x="2193619" y="4604376"/>
            <a:ext cx="940345" cy="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8" name="37 Conector angular"/>
          <p:cNvCxnSpPr>
            <a:stCxn id="16" idx="2"/>
          </p:cNvCxnSpPr>
          <p:nvPr/>
        </p:nvCxnSpPr>
        <p:spPr>
          <a:xfrm rot="16200000" flipH="1">
            <a:off x="6093434" y="4604524"/>
            <a:ext cx="925473" cy="14583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" name="4 Conector recto de flecha"/>
          <p:cNvCxnSpPr>
            <a:stCxn id="11" idx="3"/>
            <a:endCxn id="16" idx="1"/>
          </p:cNvCxnSpPr>
          <p:nvPr/>
        </p:nvCxnSpPr>
        <p:spPr>
          <a:xfrm>
            <a:off x="3779912" y="3833598"/>
            <a:ext cx="1656184" cy="1487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323851" y="1033689"/>
            <a:ext cx="8492913" cy="1610313"/>
          </a:xfrm>
          <a:prstGeom prst="rect">
            <a:avLst/>
          </a:prstGeom>
          <a:noFill/>
          <a:ln w="19050"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1 CuadroTexto"/>
          <p:cNvSpPr txBox="1"/>
          <p:nvPr/>
        </p:nvSpPr>
        <p:spPr>
          <a:xfrm>
            <a:off x="1647516" y="3094114"/>
            <a:ext cx="986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i="1" dirty="0" smtClean="0">
                <a:solidFill>
                  <a:schemeClr val="accent6">
                    <a:lumMod val="75000"/>
                  </a:schemeClr>
                </a:solidFill>
              </a:rPr>
              <a:t>Competencias</a:t>
            </a:r>
          </a:p>
          <a:p>
            <a:pPr algn="ctr"/>
            <a:r>
              <a:rPr lang="es-PE" sz="1100" i="1" dirty="0" smtClean="0">
                <a:solidFill>
                  <a:schemeClr val="accent6">
                    <a:lumMod val="75000"/>
                  </a:schemeClr>
                </a:solidFill>
              </a:rPr>
              <a:t>exclusivas</a:t>
            </a:r>
            <a:endParaRPr lang="es-PE" sz="11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563460" y="3094114"/>
            <a:ext cx="986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i="1" dirty="0" smtClean="0">
                <a:solidFill>
                  <a:schemeClr val="accent6">
                    <a:lumMod val="75000"/>
                  </a:schemeClr>
                </a:solidFill>
              </a:rPr>
              <a:t>Competencias</a:t>
            </a:r>
          </a:p>
          <a:p>
            <a:pPr algn="ctr"/>
            <a:r>
              <a:rPr lang="es-PE" sz="1100" i="1" dirty="0" smtClean="0">
                <a:solidFill>
                  <a:schemeClr val="accent6">
                    <a:lumMod val="75000"/>
                  </a:schemeClr>
                </a:solidFill>
              </a:rPr>
              <a:t>exclusivas</a:t>
            </a:r>
            <a:endParaRPr lang="es-PE" sz="11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4080165" y="3410316"/>
            <a:ext cx="986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100" i="1" dirty="0" smtClean="0">
                <a:solidFill>
                  <a:schemeClr val="accent6">
                    <a:lumMod val="75000"/>
                  </a:schemeClr>
                </a:solidFill>
              </a:rPr>
              <a:t>Competencias</a:t>
            </a:r>
          </a:p>
          <a:p>
            <a:pPr algn="ctr"/>
            <a:r>
              <a:rPr lang="es-PE" sz="1100" i="1" dirty="0" smtClean="0">
                <a:solidFill>
                  <a:schemeClr val="accent6">
                    <a:lumMod val="75000"/>
                  </a:schemeClr>
                </a:solidFill>
              </a:rPr>
              <a:t>compartidas</a:t>
            </a:r>
            <a:endParaRPr lang="es-PE" sz="11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0" name="49 Conector recto"/>
          <p:cNvCxnSpPr/>
          <p:nvPr/>
        </p:nvCxnSpPr>
        <p:spPr>
          <a:xfrm>
            <a:off x="1094374" y="805354"/>
            <a:ext cx="7582082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1106650" y="467380"/>
            <a:ext cx="225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b="1" kern="0" dirty="0">
                <a:solidFill>
                  <a:schemeClr val="tx2"/>
                </a:solidFill>
              </a:rPr>
              <a:t>Niveles de </a:t>
            </a:r>
            <a:r>
              <a:rPr lang="es-ES" b="1" kern="0" dirty="0" smtClean="0">
                <a:solidFill>
                  <a:schemeClr val="tx2"/>
                </a:solidFill>
              </a:rPr>
              <a:t>Objetivos </a:t>
            </a:r>
            <a:endParaRPr lang="es-ES" b="1" kern="0" dirty="0">
              <a:solidFill>
                <a:schemeClr val="tx2"/>
              </a:solidFill>
            </a:endParaRPr>
          </a:p>
        </p:txBody>
      </p:sp>
      <p:cxnSp>
        <p:nvCxnSpPr>
          <p:cNvPr id="33" name="32 Conector recto"/>
          <p:cNvCxnSpPr/>
          <p:nvPr/>
        </p:nvCxnSpPr>
        <p:spPr>
          <a:xfrm>
            <a:off x="323852" y="6237288"/>
            <a:ext cx="8712641" cy="24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6"/>
            <a:ext cx="2133600" cy="365125"/>
          </a:xfrm>
        </p:spPr>
        <p:txBody>
          <a:bodyPr/>
          <a:lstStyle/>
          <a:p>
            <a:pPr algn="ctr">
              <a:defRPr/>
            </a:pPr>
            <a:fld id="{FC3EB930-8334-4AC3-9200-8287529D0EAC}" type="slidenum">
              <a:rPr lang="es-ES" b="1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11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302" y="6323016"/>
            <a:ext cx="779463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38 Rectángulo"/>
          <p:cNvSpPr/>
          <p:nvPr/>
        </p:nvSpPr>
        <p:spPr>
          <a:xfrm>
            <a:off x="333833" y="2898806"/>
            <a:ext cx="1674251" cy="235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b="1" dirty="0" smtClean="0">
                <a:solidFill>
                  <a:schemeClr val="bg1"/>
                </a:solidFill>
              </a:rPr>
              <a:t>Nivel 2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23528" y="2898807"/>
            <a:ext cx="8492913" cy="1394289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" name="40 Rectángulo"/>
          <p:cNvSpPr/>
          <p:nvPr/>
        </p:nvSpPr>
        <p:spPr>
          <a:xfrm>
            <a:off x="333833" y="4554990"/>
            <a:ext cx="1674251" cy="2350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PE" sz="1600" b="1" dirty="0" smtClean="0">
                <a:solidFill>
                  <a:schemeClr val="bg1"/>
                </a:solidFill>
              </a:rPr>
              <a:t>Nivel 3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323528" y="4554991"/>
            <a:ext cx="8492913" cy="1394289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2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0" y="0"/>
            <a:ext cx="9152450" cy="6858000"/>
          </a:xfrm>
          <a:prstGeom prst="rect">
            <a:avLst/>
          </a:prstGeom>
          <a:solidFill>
            <a:srgbClr val="F4E8D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" name="1 CuadroTexto"/>
          <p:cNvSpPr txBox="1"/>
          <p:nvPr/>
        </p:nvSpPr>
        <p:spPr>
          <a:xfrm>
            <a:off x="47750" y="155086"/>
            <a:ext cx="3311822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PE" sz="4800" b="1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+mn-cs"/>
              </a:rPr>
              <a:t>Asistencia Técnica</a:t>
            </a:r>
            <a:endParaRPr lang="es-PE" sz="4800" b="1" dirty="0">
              <a:solidFill>
                <a:schemeClr val="bg2">
                  <a:lumMod val="25000"/>
                </a:schemeClr>
              </a:solidFill>
              <a:latin typeface="Helvetica" pitchFamily="34" charset="0"/>
              <a:cs typeface="+mn-cs"/>
            </a:endParaRPr>
          </a:p>
        </p:txBody>
      </p:sp>
      <p:pic>
        <p:nvPicPr>
          <p:cNvPr id="19485" name="74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68" y="714213"/>
            <a:ext cx="1020210" cy="44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52 CuadroTexto"/>
          <p:cNvSpPr txBox="1"/>
          <p:nvPr/>
        </p:nvSpPr>
        <p:spPr>
          <a:xfrm>
            <a:off x="4535996" y="472064"/>
            <a:ext cx="3311822" cy="464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8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+mn-cs"/>
              </a:rPr>
              <a:t>A los Sectores</a:t>
            </a:r>
            <a:endParaRPr lang="es-PE" sz="2800" dirty="0">
              <a:solidFill>
                <a:schemeClr val="bg2">
                  <a:lumMod val="25000"/>
                </a:schemeClr>
              </a:solidFill>
              <a:latin typeface="Helvetica" pitchFamily="34" charset="0"/>
              <a:cs typeface="+mn-cs"/>
            </a:endParaRPr>
          </a:p>
        </p:txBody>
      </p:sp>
      <p:sp>
        <p:nvSpPr>
          <p:cNvPr id="67" name="66 Rectángulo"/>
          <p:cNvSpPr/>
          <p:nvPr/>
        </p:nvSpPr>
        <p:spPr>
          <a:xfrm flipV="1">
            <a:off x="-16474" y="5445224"/>
            <a:ext cx="9190038" cy="141277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68" name="67 Rectángulo"/>
          <p:cNvSpPr/>
          <p:nvPr/>
        </p:nvSpPr>
        <p:spPr>
          <a:xfrm>
            <a:off x="0" y="5589240"/>
            <a:ext cx="9190038" cy="11521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69" name="68 Rectángulo"/>
          <p:cNvSpPr/>
          <p:nvPr/>
        </p:nvSpPr>
        <p:spPr>
          <a:xfrm>
            <a:off x="107504" y="5805264"/>
            <a:ext cx="88569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latin typeface="Cambria" pitchFamily="18" charset="0"/>
              </a:rPr>
              <a:t>Brindar </a:t>
            </a:r>
            <a:r>
              <a:rPr lang="es-PE" u="sng" dirty="0" smtClean="0">
                <a:latin typeface="Cambria" pitchFamily="18" charset="0"/>
              </a:rPr>
              <a:t>Asistencia</a:t>
            </a:r>
            <a:r>
              <a:rPr lang="es-PE" dirty="0" smtClean="0">
                <a:latin typeface="Cambria" pitchFamily="18" charset="0"/>
              </a:rPr>
              <a:t> </a:t>
            </a:r>
            <a:r>
              <a:rPr lang="es-PE" u="sng" dirty="0" smtClean="0">
                <a:latin typeface="Cambria" pitchFamily="18" charset="0"/>
              </a:rPr>
              <a:t>Técnica</a:t>
            </a:r>
            <a:r>
              <a:rPr lang="es-PE" dirty="0" smtClean="0">
                <a:latin typeface="Cambria" pitchFamily="18" charset="0"/>
              </a:rPr>
              <a:t> a los </a:t>
            </a:r>
            <a:r>
              <a:rPr lang="es-PE" u="sng" dirty="0" smtClean="0">
                <a:latin typeface="Cambria" pitchFamily="18" charset="0"/>
              </a:rPr>
              <a:t>sectores</a:t>
            </a:r>
            <a:r>
              <a:rPr lang="es-PE" dirty="0" smtClean="0">
                <a:latin typeface="Cambria" pitchFamily="18" charset="0"/>
              </a:rPr>
              <a:t> para implantar la </a:t>
            </a:r>
            <a:r>
              <a:rPr lang="es-PE" u="sng" dirty="0" smtClean="0">
                <a:latin typeface="Cambria" pitchFamily="18" charset="0"/>
              </a:rPr>
              <a:t>directiva</a:t>
            </a:r>
            <a:r>
              <a:rPr lang="es-PE" dirty="0" smtClean="0">
                <a:latin typeface="Cambria" pitchFamily="18" charset="0"/>
              </a:rPr>
              <a:t> del SINAPLAN y así mejorar el planeamiento estratégico del país.</a:t>
            </a:r>
            <a:endParaRPr lang="es-PE" dirty="0">
              <a:latin typeface="Cambria" pitchFamily="18" charset="0"/>
            </a:endParaRPr>
          </a:p>
        </p:txBody>
      </p:sp>
      <p:sp>
        <p:nvSpPr>
          <p:cNvPr id="21" name="20 Abrir llave"/>
          <p:cNvSpPr/>
          <p:nvPr/>
        </p:nvSpPr>
        <p:spPr>
          <a:xfrm rot="16200000">
            <a:off x="4679158" y="3485491"/>
            <a:ext cx="145724" cy="324036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21 CuadroTexto"/>
          <p:cNvSpPr txBox="1"/>
          <p:nvPr/>
        </p:nvSpPr>
        <p:spPr>
          <a:xfrm>
            <a:off x="3598040" y="5104816"/>
            <a:ext cx="2558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 smtClean="0"/>
              <a:t>Tiempo Promedio = 32 semanas</a:t>
            </a:r>
            <a:endParaRPr lang="es-PE" sz="1400" b="1" dirty="0"/>
          </a:p>
        </p:txBody>
      </p:sp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990734"/>
              </p:ext>
            </p:extLst>
          </p:nvPr>
        </p:nvGraphicFramePr>
        <p:xfrm>
          <a:off x="251524" y="1504416"/>
          <a:ext cx="8634926" cy="3528388"/>
        </p:xfrm>
        <a:graphic>
          <a:graphicData uri="http://schemas.openxmlformats.org/drawingml/2006/table">
            <a:tbl>
              <a:tblPr/>
              <a:tblGrid>
                <a:gridCol w="2530380"/>
                <a:gridCol w="347927"/>
                <a:gridCol w="454470"/>
                <a:gridCol w="407440"/>
                <a:gridCol w="316298"/>
                <a:gridCol w="316298"/>
                <a:gridCol w="316298"/>
                <a:gridCol w="316298"/>
                <a:gridCol w="316298"/>
                <a:gridCol w="316298"/>
                <a:gridCol w="316298"/>
                <a:gridCol w="316298"/>
                <a:gridCol w="316298"/>
                <a:gridCol w="316298"/>
                <a:gridCol w="316298"/>
                <a:gridCol w="430745"/>
                <a:gridCol w="530214"/>
                <a:gridCol w="454472"/>
              </a:tblGrid>
              <a:tr h="4651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SECTORES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Coordinaciones Previas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Fase de Análisis </a:t>
                      </a:r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Prospectivo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Fase Estratégica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Fase Institucional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Fase de Seguimiento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43042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modelo conceptual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tendencias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variables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diagnósticos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escenarios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escenario apuesta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visión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objetivos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acciones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ruta estratégica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misión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objetivos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acciones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ruta estratégica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vinculación con el presupuesto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72130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P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Relaciones Exteriores</a:t>
                      </a:r>
                      <a:endParaRPr lang="es-PE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30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P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Economía y Finanzas</a:t>
                      </a:r>
                      <a:endParaRPr lang="es-PE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X</a:t>
                      </a:r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30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P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Transportes y Comunicaciones</a:t>
                      </a:r>
                      <a:endParaRPr lang="es-PE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30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P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Cultura</a:t>
                      </a:r>
                      <a:endParaRPr lang="es-PE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30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P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Agricultura y Riego</a:t>
                      </a:r>
                      <a:endParaRPr lang="es-PE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30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P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Mujer y Poblaciones Vulnerables</a:t>
                      </a:r>
                      <a:endParaRPr lang="es-PE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6" name="65 CuadroTexto"/>
          <p:cNvSpPr txBox="1"/>
          <p:nvPr/>
        </p:nvSpPr>
        <p:spPr>
          <a:xfrm>
            <a:off x="-16474" y="5577810"/>
            <a:ext cx="6671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i="1" dirty="0" smtClean="0"/>
              <a:t>Objetivo:</a:t>
            </a:r>
            <a:endParaRPr lang="es-PE" sz="1600" i="1" dirty="0"/>
          </a:p>
        </p:txBody>
      </p:sp>
    </p:spTree>
    <p:extLst>
      <p:ext uri="{BB962C8B-B14F-4D97-AF65-F5344CB8AC3E}">
        <p14:creationId xmlns:p14="http://schemas.microsoft.com/office/powerpoint/2010/main" val="18251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0" y="0"/>
            <a:ext cx="9152450" cy="6858000"/>
          </a:xfrm>
          <a:prstGeom prst="rect">
            <a:avLst/>
          </a:prstGeom>
          <a:solidFill>
            <a:srgbClr val="F4E8D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" name="1 CuadroTexto"/>
          <p:cNvSpPr txBox="1"/>
          <p:nvPr/>
        </p:nvSpPr>
        <p:spPr>
          <a:xfrm>
            <a:off x="47750" y="155086"/>
            <a:ext cx="3311822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PE" sz="4800" b="1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+mn-cs"/>
              </a:rPr>
              <a:t>Asistencia Técnica</a:t>
            </a:r>
            <a:endParaRPr lang="es-PE" sz="4800" b="1" dirty="0">
              <a:solidFill>
                <a:schemeClr val="bg2">
                  <a:lumMod val="25000"/>
                </a:schemeClr>
              </a:solidFill>
              <a:latin typeface="Helvetica" pitchFamily="34" charset="0"/>
              <a:cs typeface="+mn-cs"/>
            </a:endParaRPr>
          </a:p>
        </p:txBody>
      </p:sp>
      <p:pic>
        <p:nvPicPr>
          <p:cNvPr id="19485" name="74 Imagen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68" y="714213"/>
            <a:ext cx="1020210" cy="44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52 CuadroTexto"/>
          <p:cNvSpPr txBox="1"/>
          <p:nvPr/>
        </p:nvSpPr>
        <p:spPr>
          <a:xfrm>
            <a:off x="4578544" y="492621"/>
            <a:ext cx="3953895" cy="464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PE" sz="2400" dirty="0" smtClean="0">
                <a:solidFill>
                  <a:schemeClr val="bg2">
                    <a:lumMod val="25000"/>
                  </a:schemeClr>
                </a:solidFill>
                <a:latin typeface="Helvetica" pitchFamily="34" charset="0"/>
                <a:cs typeface="+mn-cs"/>
              </a:rPr>
              <a:t>A los Gobiernos Regionales</a:t>
            </a:r>
            <a:endParaRPr lang="es-PE" sz="2400" dirty="0">
              <a:solidFill>
                <a:schemeClr val="bg2">
                  <a:lumMod val="25000"/>
                </a:schemeClr>
              </a:solidFill>
              <a:latin typeface="Helvetica" pitchFamily="34" charset="0"/>
              <a:cs typeface="+mn-cs"/>
            </a:endParaRPr>
          </a:p>
        </p:txBody>
      </p:sp>
      <p:sp>
        <p:nvSpPr>
          <p:cNvPr id="67" name="66 Rectángulo"/>
          <p:cNvSpPr/>
          <p:nvPr/>
        </p:nvSpPr>
        <p:spPr>
          <a:xfrm flipV="1">
            <a:off x="-16474" y="5445224"/>
            <a:ext cx="9190038" cy="141277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68" name="67 Rectángulo"/>
          <p:cNvSpPr/>
          <p:nvPr/>
        </p:nvSpPr>
        <p:spPr>
          <a:xfrm>
            <a:off x="0" y="5589240"/>
            <a:ext cx="9190038" cy="11521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69" name="68 Rectángulo"/>
          <p:cNvSpPr/>
          <p:nvPr/>
        </p:nvSpPr>
        <p:spPr>
          <a:xfrm>
            <a:off x="107504" y="5805264"/>
            <a:ext cx="88569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latin typeface="Cambria" pitchFamily="18" charset="0"/>
              </a:rPr>
              <a:t>Brindar </a:t>
            </a:r>
            <a:r>
              <a:rPr lang="es-PE" u="sng" dirty="0" smtClean="0">
                <a:latin typeface="Cambria" pitchFamily="18" charset="0"/>
              </a:rPr>
              <a:t>Asistencia</a:t>
            </a:r>
            <a:r>
              <a:rPr lang="es-PE" dirty="0" smtClean="0">
                <a:latin typeface="Cambria" pitchFamily="18" charset="0"/>
              </a:rPr>
              <a:t> </a:t>
            </a:r>
            <a:r>
              <a:rPr lang="es-PE" u="sng" dirty="0" smtClean="0">
                <a:latin typeface="Cambria" pitchFamily="18" charset="0"/>
              </a:rPr>
              <a:t>Técnica</a:t>
            </a:r>
            <a:r>
              <a:rPr lang="es-PE" dirty="0" smtClean="0">
                <a:latin typeface="Cambria" pitchFamily="18" charset="0"/>
              </a:rPr>
              <a:t> a los gobiernos regionales para implantar la </a:t>
            </a:r>
            <a:r>
              <a:rPr lang="es-PE" u="sng" dirty="0" smtClean="0">
                <a:latin typeface="Cambria" pitchFamily="18" charset="0"/>
              </a:rPr>
              <a:t>directiva</a:t>
            </a:r>
            <a:r>
              <a:rPr lang="es-PE" dirty="0" smtClean="0">
                <a:latin typeface="Cambria" pitchFamily="18" charset="0"/>
              </a:rPr>
              <a:t> del SINAPLAN y así mejorar el planeamiento estratégico del país.</a:t>
            </a:r>
            <a:endParaRPr lang="es-PE" dirty="0">
              <a:latin typeface="Cambria" pitchFamily="18" charset="0"/>
            </a:endParaRPr>
          </a:p>
        </p:txBody>
      </p:sp>
      <p:sp>
        <p:nvSpPr>
          <p:cNvPr id="21" name="20 Abrir llave"/>
          <p:cNvSpPr/>
          <p:nvPr/>
        </p:nvSpPr>
        <p:spPr>
          <a:xfrm rot="16200000">
            <a:off x="4793024" y="3363701"/>
            <a:ext cx="145724" cy="301262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21 CuadroTexto"/>
          <p:cNvSpPr txBox="1"/>
          <p:nvPr/>
        </p:nvSpPr>
        <p:spPr>
          <a:xfrm>
            <a:off x="3598040" y="4921423"/>
            <a:ext cx="2558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 smtClean="0"/>
              <a:t>Tiempo Promedio = 32 semanas</a:t>
            </a:r>
            <a:endParaRPr lang="es-PE" sz="1400" b="1" dirty="0"/>
          </a:p>
        </p:txBody>
      </p:sp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216852"/>
              </p:ext>
            </p:extLst>
          </p:nvPr>
        </p:nvGraphicFramePr>
        <p:xfrm>
          <a:off x="827584" y="1741016"/>
          <a:ext cx="7560845" cy="2984128"/>
        </p:xfrm>
        <a:graphic>
          <a:graphicData uri="http://schemas.openxmlformats.org/drawingml/2006/table">
            <a:tbl>
              <a:tblPr/>
              <a:tblGrid>
                <a:gridCol w="2274068"/>
                <a:gridCol w="246214"/>
                <a:gridCol w="397939"/>
                <a:gridCol w="356760"/>
                <a:gridCol w="276954"/>
                <a:gridCol w="276954"/>
                <a:gridCol w="276954"/>
                <a:gridCol w="276954"/>
                <a:gridCol w="276954"/>
                <a:gridCol w="276954"/>
                <a:gridCol w="276954"/>
                <a:gridCol w="276954"/>
                <a:gridCol w="276954"/>
                <a:gridCol w="276954"/>
                <a:gridCol w="276954"/>
                <a:gridCol w="377166"/>
                <a:gridCol w="464263"/>
                <a:gridCol w="397941"/>
              </a:tblGrid>
              <a:tr h="4651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GOBIERNOS REGIONALES</a:t>
                      </a:r>
                      <a:endParaRPr lang="es-PE" sz="20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Coordinaciones Previas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Fase de Análisis </a:t>
                      </a:r>
                      <a:r>
                        <a:rPr lang="es-P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Prospectivo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Fase Estratégica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Fase Institucional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Fase de Seguimiento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43042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modelo conceptual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tendencias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variables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diagnósticos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escenarios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escenario apuesta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visión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objetivos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acciones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ruta estratégica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misión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objetivos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acciones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ruta estratégica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vinculación con el presupuesto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272130">
                <a:tc>
                  <a:txBody>
                    <a:bodyPr/>
                    <a:lstStyle/>
                    <a:p>
                      <a:pPr marL="952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Huancavelica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PE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30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P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Junín</a:t>
                      </a:r>
                      <a:endParaRPr lang="es-PE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X</a:t>
                      </a:r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4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30"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s-PE" sz="14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Ayacucho</a:t>
                      </a:r>
                      <a:endParaRPr lang="es-PE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30">
                <a:tc>
                  <a:txBody>
                    <a:bodyPr/>
                    <a:lstStyle/>
                    <a:p>
                      <a:pPr marL="9525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Loreto</a:t>
                      </a:r>
                      <a:endParaRPr lang="es-PE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6" name="65 CuadroTexto"/>
          <p:cNvSpPr txBox="1"/>
          <p:nvPr/>
        </p:nvSpPr>
        <p:spPr>
          <a:xfrm>
            <a:off x="-16474" y="5577810"/>
            <a:ext cx="6671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i="1" dirty="0" smtClean="0"/>
              <a:t>Objetivo:</a:t>
            </a:r>
            <a:endParaRPr lang="es-PE" sz="1600" i="1" dirty="0"/>
          </a:p>
        </p:txBody>
      </p:sp>
    </p:spTree>
    <p:extLst>
      <p:ext uri="{BB962C8B-B14F-4D97-AF65-F5344CB8AC3E}">
        <p14:creationId xmlns:p14="http://schemas.microsoft.com/office/powerpoint/2010/main" val="2008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14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8520" y="6304235"/>
            <a:ext cx="2133600" cy="365125"/>
          </a:xfrm>
        </p:spPr>
        <p:txBody>
          <a:bodyPr/>
          <a:lstStyle/>
          <a:p>
            <a:pPr algn="ctr"/>
            <a:fld id="{98CDB9B7-5760-4EF0-8400-A71788FFDEFC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/>
              <a:t>14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8" name="17 Conector recto"/>
          <p:cNvCxnSpPr/>
          <p:nvPr/>
        </p:nvCxnSpPr>
        <p:spPr>
          <a:xfrm flipV="1">
            <a:off x="460375" y="980728"/>
            <a:ext cx="8216081" cy="8326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300" y="6334197"/>
            <a:ext cx="779156" cy="40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6314" y="6309320"/>
            <a:ext cx="912150" cy="476672"/>
          </a:xfrm>
          <a:prstGeom prst="rect">
            <a:avLst/>
          </a:prstGeom>
          <a:noFill/>
        </p:spPr>
      </p:pic>
      <p:sp>
        <p:nvSpPr>
          <p:cNvPr id="21" name="15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D647FC-643C-4E67-8857-EC44B8799FC4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460375" y="548680"/>
            <a:ext cx="821608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sz="1800" b="1" kern="0" dirty="0" smtClean="0">
                <a:solidFill>
                  <a:schemeClr val="tx2"/>
                </a:solidFill>
              </a:rPr>
              <a:t>Equipo de Monitores de CEPLAN para el sector Cultura</a:t>
            </a:r>
            <a:endParaRPr lang="es-ES" sz="1800" b="1" kern="0" dirty="0">
              <a:solidFill>
                <a:schemeClr val="tx2"/>
              </a:solidFill>
            </a:endParaRPr>
          </a:p>
        </p:txBody>
      </p:sp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453958"/>
              </p:ext>
            </p:extLst>
          </p:nvPr>
        </p:nvGraphicFramePr>
        <p:xfrm>
          <a:off x="1397828" y="1772816"/>
          <a:ext cx="6276336" cy="255383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035976"/>
                <a:gridCol w="3240360"/>
              </a:tblGrid>
              <a:tr h="454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8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Función</a:t>
                      </a:r>
                      <a:r>
                        <a:rPr lang="es-PE" sz="1800" b="1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800" dirty="0" smtClean="0">
                          <a:effectLst/>
                          <a:latin typeface="+mj-lt"/>
                          <a:ea typeface="Times New Roman"/>
                        </a:rPr>
                        <a:t>Responsable</a:t>
                      </a:r>
                      <a:endParaRPr lang="es-PE" sz="18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4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600" dirty="0">
                          <a:effectLst/>
                          <a:latin typeface="+mj-lt"/>
                        </a:rPr>
                        <a:t>Coordinador General</a:t>
                      </a:r>
                      <a:endParaRPr lang="es-PE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600" dirty="0" smtClean="0">
                          <a:effectLst/>
                          <a:latin typeface="+mj-lt"/>
                        </a:rPr>
                        <a:t>Álvaro</a:t>
                      </a:r>
                      <a:r>
                        <a:rPr lang="es-PE" sz="1600" baseline="0" dirty="0" smtClean="0">
                          <a:effectLst/>
                          <a:latin typeface="+mj-lt"/>
                        </a:rPr>
                        <a:t> J.</a:t>
                      </a:r>
                      <a:r>
                        <a:rPr lang="es-PE" sz="1600" dirty="0" smtClean="0">
                          <a:effectLst/>
                          <a:latin typeface="+mj-lt"/>
                        </a:rPr>
                        <a:t> Velezmoro Ormeño</a:t>
                      </a:r>
                      <a:endParaRPr lang="es-PE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6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600" dirty="0">
                          <a:effectLst/>
                          <a:latin typeface="+mj-lt"/>
                        </a:rPr>
                        <a:t>Coordinador del </a:t>
                      </a:r>
                      <a:r>
                        <a:rPr lang="es-PE" sz="1600" dirty="0" smtClean="0">
                          <a:effectLst/>
                          <a:latin typeface="+mj-lt"/>
                        </a:rPr>
                        <a:t>Equipo</a:t>
                      </a:r>
                      <a:endParaRPr lang="es-PE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600" dirty="0" smtClean="0">
                          <a:effectLst/>
                          <a:latin typeface="+mj-lt"/>
                        </a:rPr>
                        <a:t>Martha Z. Vicente Castro</a:t>
                      </a:r>
                      <a:endParaRPr lang="es-PE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6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600" dirty="0">
                          <a:effectLst/>
                          <a:latin typeface="+mj-lt"/>
                        </a:rPr>
                        <a:t>Profesional de </a:t>
                      </a:r>
                      <a:r>
                        <a:rPr lang="es-PE" sz="1600" dirty="0" smtClean="0">
                          <a:effectLst/>
                          <a:latin typeface="+mj-lt"/>
                        </a:rPr>
                        <a:t>Enlace</a:t>
                      </a:r>
                      <a:endParaRPr lang="es-PE" sz="16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600" dirty="0" smtClean="0">
                          <a:effectLst/>
                          <a:latin typeface="+mj-lt"/>
                        </a:rPr>
                        <a:t>Carmen </a:t>
                      </a:r>
                      <a:r>
                        <a:rPr lang="es-PE" sz="1600" dirty="0" err="1" smtClean="0">
                          <a:effectLst/>
                          <a:latin typeface="+mj-lt"/>
                        </a:rPr>
                        <a:t>Zana</a:t>
                      </a:r>
                      <a:r>
                        <a:rPr lang="es-PE" sz="1600" dirty="0" smtClean="0">
                          <a:effectLst/>
                          <a:latin typeface="+mj-lt"/>
                        </a:rPr>
                        <a:t> Carbajal</a:t>
                      </a:r>
                      <a:endParaRPr lang="es-PE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6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endParaRPr lang="es-PE" sz="1600" b="1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6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Facilitadores Metodológicos</a:t>
                      </a:r>
                      <a:endParaRPr lang="es-PE" sz="16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600" dirty="0" smtClean="0">
                          <a:effectLst/>
                          <a:latin typeface="+mj-lt"/>
                          <a:ea typeface="Times New Roman"/>
                        </a:rPr>
                        <a:t>Mariana G.</a:t>
                      </a:r>
                      <a:r>
                        <a:rPr lang="es-PE" sz="1600" baseline="0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s-PE" sz="1600" dirty="0" smtClean="0">
                          <a:effectLst/>
                          <a:latin typeface="+mj-lt"/>
                          <a:ea typeface="Times New Roman"/>
                        </a:rPr>
                        <a:t>López Morales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endParaRPr lang="es-PE" sz="16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-914400" algn="l"/>
                        </a:tabLst>
                      </a:pPr>
                      <a:r>
                        <a:rPr lang="es-PE" sz="1600" dirty="0" smtClean="0">
                          <a:effectLst/>
                          <a:latin typeface="+mj-lt"/>
                          <a:ea typeface="Times New Roman"/>
                        </a:rPr>
                        <a:t>Renán</a:t>
                      </a:r>
                      <a:r>
                        <a:rPr lang="es-PE" sz="1600" baseline="0" dirty="0" smtClean="0">
                          <a:effectLst/>
                          <a:latin typeface="+mj-lt"/>
                          <a:ea typeface="Times New Roman"/>
                        </a:rPr>
                        <a:t> Meza Díaz</a:t>
                      </a:r>
                      <a:endParaRPr lang="es-PE" sz="1600" dirty="0" smtClean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514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18"/>
          <a:stretch/>
        </p:blipFill>
        <p:spPr bwMode="auto">
          <a:xfrm>
            <a:off x="214312" y="235248"/>
            <a:ext cx="876141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 Título"/>
          <p:cNvSpPr>
            <a:spLocks noGrp="1"/>
          </p:cNvSpPr>
          <p:nvPr/>
        </p:nvSpPr>
        <p:spPr bwMode="auto">
          <a:xfrm>
            <a:off x="396875" y="2419350"/>
            <a:ext cx="54006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s-PE" sz="2400" dirty="0" smtClean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4925" y="1411288"/>
            <a:ext cx="5580063" cy="2882900"/>
          </a:xfrm>
          <a:prstGeom prst="rect">
            <a:avLst/>
          </a:prstGeom>
          <a:solidFill>
            <a:schemeClr val="tx2">
              <a:lumMod val="5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4" name="13 Triángulo isósceles"/>
          <p:cNvSpPr/>
          <p:nvPr/>
        </p:nvSpPr>
        <p:spPr>
          <a:xfrm>
            <a:off x="34925" y="1125538"/>
            <a:ext cx="179388" cy="285750"/>
          </a:xfrm>
          <a:prstGeom prst="triangle">
            <a:avLst>
              <a:gd name="adj" fmla="val 100000"/>
            </a:avLst>
          </a:prstGeom>
          <a:solidFill>
            <a:schemeClr val="tx2">
              <a:lumMod val="7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8" name="17 Rectángulo"/>
          <p:cNvSpPr/>
          <p:nvPr/>
        </p:nvSpPr>
        <p:spPr>
          <a:xfrm>
            <a:off x="252413" y="4040188"/>
            <a:ext cx="532765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5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Junio, </a:t>
            </a:r>
            <a:r>
              <a:rPr lang="es-ES" sz="105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2014</a:t>
            </a:r>
            <a:endParaRPr lang="es-PE" sz="10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019925" y="5229225"/>
            <a:ext cx="2124075" cy="1223963"/>
          </a:xfrm>
          <a:prstGeom prst="rect">
            <a:avLst/>
          </a:prstGeom>
          <a:solidFill>
            <a:schemeClr val="bg1">
              <a:lumMod val="7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4107" name="2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5510213"/>
            <a:ext cx="132873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Triángulo isósceles"/>
          <p:cNvSpPr/>
          <p:nvPr/>
        </p:nvSpPr>
        <p:spPr>
          <a:xfrm rot="5400000">
            <a:off x="8933657" y="5018881"/>
            <a:ext cx="252412" cy="168275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20" name="19 Rectángulo"/>
          <p:cNvSpPr/>
          <p:nvPr/>
        </p:nvSpPr>
        <p:spPr>
          <a:xfrm>
            <a:off x="251520" y="3429000"/>
            <a:ext cx="53285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FFFF00"/>
                </a:solidFill>
                <a:latin typeface="Helvetica" pitchFamily="34" charset="0"/>
                <a:cs typeface="Arial" pitchFamily="34" charset="0"/>
              </a:rPr>
              <a:t>Álvaro Velezmoro Ormeño</a:t>
            </a:r>
          </a:p>
          <a:p>
            <a:r>
              <a:rPr lang="es-ES" sz="1400" dirty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Director Nacional de Coordinación y Planes - </a:t>
            </a:r>
            <a:r>
              <a:rPr lang="es-ES" sz="1400" dirty="0" smtClean="0">
                <a:solidFill>
                  <a:schemeClr val="bg1">
                    <a:lumMod val="75000"/>
                  </a:schemeClr>
                </a:solidFill>
                <a:cs typeface="Arial" pitchFamily="34" charset="0"/>
              </a:rPr>
              <a:t>CEPLAN</a:t>
            </a:r>
            <a:endParaRPr lang="es-PE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208881" y="1844824"/>
            <a:ext cx="5227215" cy="6124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s-PE"/>
            </a:defPPr>
            <a:lvl1pPr>
              <a:lnSpc>
                <a:spcPts val="4400"/>
              </a:lnSpc>
              <a:defRPr sz="4400" b="1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9pPr>
          </a:lstStyle>
          <a:p>
            <a:pPr>
              <a:lnSpc>
                <a:spcPts val="4000"/>
              </a:lnSpc>
            </a:pPr>
            <a:r>
              <a:rPr lang="es-PE" sz="4000" dirty="0" smtClean="0"/>
              <a:t>Gracias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28" y="2578211"/>
            <a:ext cx="325158" cy="325156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84" y="2578211"/>
            <a:ext cx="382782" cy="382780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1115616" y="2615712"/>
            <a:ext cx="1242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>
                <a:solidFill>
                  <a:schemeClr val="bg1"/>
                </a:solidFill>
              </a:rPr>
              <a:t>/ CEPLAN Perú</a:t>
            </a:r>
            <a:endParaRPr lang="es-PE" sz="1400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151641" y="2615711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s-PE" sz="1400" dirty="0"/>
              <a:t>@CEPLAN2050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63" y="3067844"/>
            <a:ext cx="296069" cy="296069"/>
          </a:xfrm>
          <a:prstGeom prst="rect">
            <a:avLst/>
          </a:prstGeom>
        </p:spPr>
      </p:pic>
      <p:sp>
        <p:nvSpPr>
          <p:cNvPr id="26" name="25 CuadroTexto"/>
          <p:cNvSpPr txBox="1"/>
          <p:nvPr/>
        </p:nvSpPr>
        <p:spPr>
          <a:xfrm>
            <a:off x="1928247" y="3054117"/>
            <a:ext cx="1635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smtClean="0">
                <a:solidFill>
                  <a:schemeClr val="bg1"/>
                </a:solidFill>
              </a:rPr>
              <a:t>www.ceplan.gob.pe</a:t>
            </a:r>
            <a:endParaRPr lang="es-P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469196" y="6458512"/>
            <a:ext cx="2133600" cy="365125"/>
          </a:xfrm>
        </p:spPr>
        <p:txBody>
          <a:bodyPr/>
          <a:lstStyle/>
          <a:p>
            <a:pPr algn="ctr"/>
            <a:fld id="{98CDB9B7-5760-4EF0-8400-A71788FFDEFC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/>
              <a:t>2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4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2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234" y="6317593"/>
            <a:ext cx="912150" cy="476672"/>
          </a:xfrm>
          <a:prstGeom prst="rect">
            <a:avLst/>
          </a:prstGeom>
          <a:noFill/>
        </p:spPr>
      </p:pic>
      <p:sp>
        <p:nvSpPr>
          <p:cNvPr id="33" name="15 Marcador de número de diapositiva"/>
          <p:cNvSpPr txBox="1">
            <a:spLocks/>
          </p:cNvSpPr>
          <p:nvPr/>
        </p:nvSpPr>
        <p:spPr>
          <a:xfrm>
            <a:off x="7010400" y="64585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D647FC-643C-4E67-8857-EC44B8799FC4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1027754" y="260648"/>
            <a:ext cx="7016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200" b="1" kern="0" dirty="0" smtClean="0">
                <a:solidFill>
                  <a:schemeClr val="tx2"/>
                </a:solidFill>
                <a:ea typeface="ヒラギノ角ゴ Pro W3"/>
                <a:cs typeface="ヒラギノ角ゴ Pro W3"/>
              </a:rPr>
              <a:t>Concepto de planeamiento estratégico</a:t>
            </a:r>
            <a:endParaRPr lang="es-MX" sz="3200" b="1" kern="0" dirty="0" smtClean="0">
              <a:solidFill>
                <a:schemeClr val="tx2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348409" y="846088"/>
            <a:ext cx="65656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i="1" dirty="0" smtClean="0">
                <a:solidFill>
                  <a:schemeClr val="tx2">
                    <a:lumMod val="75000"/>
                  </a:schemeClr>
                </a:solidFill>
              </a:rPr>
              <a:t>El Planeamiento Estratégico es </a:t>
            </a:r>
            <a:r>
              <a:rPr lang="es-PE" i="1" dirty="0">
                <a:solidFill>
                  <a:schemeClr val="tx2">
                    <a:lumMod val="75000"/>
                  </a:schemeClr>
                </a:solidFill>
              </a:rPr>
              <a:t>el </a:t>
            </a:r>
            <a:r>
              <a:rPr lang="es-PE" b="1" i="1" dirty="0">
                <a:solidFill>
                  <a:schemeClr val="tx2">
                    <a:lumMod val="75000"/>
                  </a:schemeClr>
                </a:solidFill>
              </a:rPr>
              <a:t>proceso</a:t>
            </a:r>
            <a:r>
              <a:rPr lang="es-PE" i="1" dirty="0">
                <a:solidFill>
                  <a:schemeClr val="tx2">
                    <a:lumMod val="75000"/>
                  </a:schemeClr>
                </a:solidFill>
              </a:rPr>
              <a:t> sistémico construido sobre el análisis continuo de la situación actual y del pensamiento orientado al futuro, el cual </a:t>
            </a:r>
            <a:r>
              <a:rPr lang="es-PE" b="1" i="1" dirty="0">
                <a:solidFill>
                  <a:schemeClr val="tx2">
                    <a:lumMod val="75000"/>
                  </a:schemeClr>
                </a:solidFill>
              </a:rPr>
              <a:t>genera información para la toma de decisiones </a:t>
            </a:r>
            <a:r>
              <a:rPr lang="es-PE" i="1" dirty="0">
                <a:solidFill>
                  <a:schemeClr val="tx2">
                    <a:lumMod val="75000"/>
                  </a:schemeClr>
                </a:solidFill>
              </a:rPr>
              <a:t>con el fin de lograr </a:t>
            </a:r>
            <a:r>
              <a:rPr lang="es-PE" b="1" i="1" dirty="0">
                <a:solidFill>
                  <a:schemeClr val="tx2">
                    <a:lumMod val="75000"/>
                  </a:schemeClr>
                </a:solidFill>
              </a:rPr>
              <a:t>los objetivos estratégicos </a:t>
            </a:r>
            <a:r>
              <a:rPr lang="es-PE" i="1" dirty="0">
                <a:solidFill>
                  <a:schemeClr val="tx2">
                    <a:lumMod val="75000"/>
                  </a:schemeClr>
                </a:solidFill>
              </a:rPr>
              <a:t>establecidos</a:t>
            </a:r>
            <a:r>
              <a:rPr lang="es-PE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MX" i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485542002"/>
              </p:ext>
            </p:extLst>
          </p:nvPr>
        </p:nvGraphicFramePr>
        <p:xfrm>
          <a:off x="1487996" y="24478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22 Rectángulo"/>
          <p:cNvSpPr/>
          <p:nvPr/>
        </p:nvSpPr>
        <p:spPr>
          <a:xfrm>
            <a:off x="6300192" y="2852936"/>
            <a:ext cx="2327795" cy="11865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0000"/>
            </a:pPr>
            <a:r>
              <a:rPr lang="es-PE" sz="1600" i="1" dirty="0"/>
              <a:t> </a:t>
            </a:r>
            <a:r>
              <a:rPr lang="es-PE" sz="1600" i="1" dirty="0" smtClean="0"/>
              <a:t>Analiza </a:t>
            </a:r>
            <a:r>
              <a:rPr lang="es-PE" sz="1600" i="1" dirty="0"/>
              <a:t>y </a:t>
            </a:r>
            <a:r>
              <a:rPr lang="es-PE" sz="1600" i="1" dirty="0" smtClean="0"/>
              <a:t>comprende </a:t>
            </a:r>
            <a:r>
              <a:rPr lang="es-PE" sz="1600" i="1" dirty="0"/>
              <a:t>la situación en la que nos </a:t>
            </a:r>
            <a:r>
              <a:rPr lang="es-PE" sz="1600" i="1" dirty="0" smtClean="0"/>
              <a:t>encontramos tomando en cuenta el futuro</a:t>
            </a:r>
            <a:endParaRPr lang="es-PE" sz="1600" i="1" dirty="0"/>
          </a:p>
        </p:txBody>
      </p:sp>
      <p:sp>
        <p:nvSpPr>
          <p:cNvPr id="24" name="23 Rectángulo"/>
          <p:cNvSpPr/>
          <p:nvPr/>
        </p:nvSpPr>
        <p:spPr>
          <a:xfrm>
            <a:off x="6300192" y="4039493"/>
            <a:ext cx="2327796" cy="13767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0000"/>
            </a:pPr>
            <a:r>
              <a:rPr lang="es-PE" sz="1600" i="1" dirty="0" smtClean="0"/>
              <a:t>Define las </a:t>
            </a:r>
            <a:r>
              <a:rPr lang="es-PE" sz="1600" i="1" dirty="0"/>
              <a:t>metas y los indicadores que tenemos que alcanzar en un horizonte temporal </a:t>
            </a:r>
            <a:r>
              <a:rPr lang="es-PE" sz="1600" i="1" dirty="0" smtClean="0"/>
              <a:t>determinado</a:t>
            </a:r>
            <a:endParaRPr lang="es-PE" sz="1600" i="1" dirty="0"/>
          </a:p>
        </p:txBody>
      </p:sp>
      <p:sp>
        <p:nvSpPr>
          <p:cNvPr id="25" name="24 Rectángulo"/>
          <p:cNvSpPr/>
          <p:nvPr/>
        </p:nvSpPr>
        <p:spPr>
          <a:xfrm>
            <a:off x="6300192" y="5416277"/>
            <a:ext cx="1190311" cy="11869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i="1" dirty="0" smtClean="0"/>
              <a:t>Define </a:t>
            </a:r>
            <a:r>
              <a:rPr lang="es-PE" sz="1600" i="1" dirty="0"/>
              <a:t>los objetivos  </a:t>
            </a:r>
            <a:r>
              <a:rPr lang="es-PE" sz="1600" i="1" dirty="0" smtClean="0"/>
              <a:t>estratégicos</a:t>
            </a:r>
            <a:endParaRPr lang="es-PE" sz="1600" dirty="0"/>
          </a:p>
        </p:txBody>
      </p:sp>
      <p:sp>
        <p:nvSpPr>
          <p:cNvPr id="26" name="25 Rectángulo"/>
          <p:cNvSpPr/>
          <p:nvPr/>
        </p:nvSpPr>
        <p:spPr>
          <a:xfrm>
            <a:off x="7490503" y="5435198"/>
            <a:ext cx="1116066" cy="11679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i="1" dirty="0" smtClean="0"/>
              <a:t>Construye</a:t>
            </a:r>
          </a:p>
          <a:p>
            <a:pPr algn="ctr"/>
            <a:r>
              <a:rPr lang="es-PE" sz="1600" i="1" dirty="0"/>
              <a:t>l</a:t>
            </a:r>
            <a:r>
              <a:rPr lang="es-PE" sz="1600" i="1" dirty="0" smtClean="0"/>
              <a:t>a ruta estratégica</a:t>
            </a:r>
            <a:endParaRPr lang="es-PE" sz="1600" i="1" dirty="0"/>
          </a:p>
        </p:txBody>
      </p:sp>
    </p:spTree>
    <p:extLst>
      <p:ext uri="{BB962C8B-B14F-4D97-AF65-F5344CB8AC3E}">
        <p14:creationId xmlns:p14="http://schemas.microsoft.com/office/powerpoint/2010/main" val="42701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8520" y="6304235"/>
            <a:ext cx="2133600" cy="365125"/>
          </a:xfrm>
        </p:spPr>
        <p:txBody>
          <a:bodyPr/>
          <a:lstStyle/>
          <a:p>
            <a:pPr algn="ctr"/>
            <a:fld id="{98CDB9B7-5760-4EF0-8400-A71788FFDEFC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/>
              <a:t>3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4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300" y="6334197"/>
            <a:ext cx="779156" cy="40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6314" y="6309320"/>
            <a:ext cx="912150" cy="476672"/>
          </a:xfrm>
          <a:prstGeom prst="rect">
            <a:avLst/>
          </a:prstGeom>
          <a:noFill/>
        </p:spPr>
      </p:pic>
      <p:sp>
        <p:nvSpPr>
          <p:cNvPr id="33" name="15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D647FC-643C-4E67-8857-EC44B8799FC4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1043607" y="209051"/>
            <a:ext cx="7344818" cy="79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400050" indent="-400050"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sz="3600" b="1" kern="0" dirty="0" smtClean="0">
                <a:solidFill>
                  <a:schemeClr val="tx2"/>
                </a:solidFill>
                <a:latin typeface="+mn-lt"/>
              </a:rPr>
              <a:t>¿Para qué sirve el Planeamiento Estratégico?</a:t>
            </a:r>
            <a:endParaRPr lang="es-PE" sz="36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1043607" y="1340768"/>
            <a:ext cx="7225313" cy="7895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Instrumentaliza las políticas públicas </a:t>
            </a:r>
            <a:r>
              <a:rPr lang="es-MX" dirty="0" smtClean="0">
                <a:solidFill>
                  <a:schemeClr val="bg1"/>
                </a:solidFill>
              </a:rPr>
              <a:t>teniendo </a:t>
            </a:r>
            <a:r>
              <a:rPr lang="es-MX" dirty="0">
                <a:solidFill>
                  <a:schemeClr val="bg1"/>
                </a:solidFill>
              </a:rPr>
              <a:t>en cuenta </a:t>
            </a:r>
            <a:r>
              <a:rPr lang="es-MX" sz="2000" b="1" dirty="0">
                <a:solidFill>
                  <a:schemeClr val="bg1"/>
                </a:solidFill>
              </a:rPr>
              <a:t>el </a:t>
            </a:r>
            <a:r>
              <a:rPr lang="es-MX" sz="2400" b="1" dirty="0">
                <a:solidFill>
                  <a:schemeClr val="bg1"/>
                </a:solidFill>
              </a:rPr>
              <a:t>contexto político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1043609" y="2994450"/>
            <a:ext cx="7225313" cy="794590"/>
          </a:xfrm>
          <a:prstGeom prst="rect">
            <a:avLst/>
          </a:prstGeom>
          <a:solidFill>
            <a:srgbClr val="DC4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Produce planes estratégicos </a:t>
            </a:r>
            <a:r>
              <a:rPr lang="es-MX" sz="2400" b="1" dirty="0">
                <a:solidFill>
                  <a:schemeClr val="bg1"/>
                </a:solidFill>
              </a:rPr>
              <a:t>flexibles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1061565" y="2204864"/>
            <a:ext cx="7225313" cy="789586"/>
          </a:xfrm>
          <a:prstGeom prst="rect">
            <a:avLst/>
          </a:prstGeom>
          <a:solidFill>
            <a:srgbClr val="A7A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Contribuye al desarrollo de una </a:t>
            </a:r>
            <a:r>
              <a:rPr lang="es-MX" sz="2400" b="1" dirty="0"/>
              <a:t>cultura de seguimiento</a:t>
            </a:r>
            <a:r>
              <a:rPr lang="es-MX" sz="2400" dirty="0"/>
              <a:t> </a:t>
            </a:r>
            <a:r>
              <a:rPr lang="es-MX" dirty="0"/>
              <a:t>en la gestión pública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1043609" y="3789040"/>
            <a:ext cx="7225313" cy="864096"/>
          </a:xfrm>
          <a:prstGeom prst="rect">
            <a:avLst/>
          </a:prstGeom>
          <a:solidFill>
            <a:srgbClr val="669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s-MX" dirty="0"/>
              <a:t>Brinda y orienta la información para la </a:t>
            </a:r>
            <a:r>
              <a:rPr lang="es-MX" sz="2400" b="1" dirty="0"/>
              <a:t>toma de decisiones </a:t>
            </a:r>
            <a:r>
              <a:rPr lang="es-MX" dirty="0"/>
              <a:t>de los gestores </a:t>
            </a:r>
            <a:r>
              <a:rPr lang="es-MX" dirty="0" smtClean="0"/>
              <a:t>públicos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1043608" y="4653136"/>
            <a:ext cx="7225313" cy="7895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s-MX" dirty="0"/>
              <a:t>Permite </a:t>
            </a:r>
            <a:r>
              <a:rPr lang="es-MX" b="1" dirty="0">
                <a:solidFill>
                  <a:schemeClr val="bg1"/>
                </a:solidFill>
              </a:rPr>
              <a:t>la </a:t>
            </a:r>
            <a:r>
              <a:rPr lang="es-MX" sz="2400" b="1" dirty="0" smtClean="0">
                <a:solidFill>
                  <a:schemeClr val="bg1"/>
                </a:solidFill>
              </a:rPr>
              <a:t>articulación</a:t>
            </a:r>
            <a:r>
              <a:rPr lang="es-MX" b="1" dirty="0" smtClean="0">
                <a:solidFill>
                  <a:schemeClr val="bg1"/>
                </a:solidFill>
              </a:rPr>
              <a:t> </a:t>
            </a:r>
            <a:r>
              <a:rPr lang="es-MX" dirty="0"/>
              <a:t>entre planeamiento estratégico y presupuesto </a:t>
            </a:r>
            <a:r>
              <a:rPr lang="es-MX" dirty="0" smtClean="0"/>
              <a:t>público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49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403350" y="549275"/>
            <a:ext cx="7415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sz="1800" b="1" kern="0" dirty="0" smtClean="0">
                <a:solidFill>
                  <a:schemeClr val="tx2"/>
                </a:solidFill>
                <a:latin typeface="+mn-lt"/>
              </a:rPr>
              <a:t>¿Por qué hacer </a:t>
            </a:r>
            <a:r>
              <a:rPr lang="es-ES" sz="1800" b="1" kern="0" smtClean="0">
                <a:solidFill>
                  <a:schemeClr val="tx2"/>
                </a:solidFill>
                <a:latin typeface="+mn-lt"/>
              </a:rPr>
              <a:t>planeamiento estratégico?</a:t>
            </a:r>
            <a:endParaRPr lang="es-ES" sz="18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652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1476375" y="981075"/>
            <a:ext cx="719931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6334125"/>
            <a:ext cx="7778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6308725"/>
            <a:ext cx="9128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15 Marcador de número de diapositiva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BDC2A2AD-549F-4A42-ABA6-53D500C02F44}" type="slidenum">
              <a:rPr lang="es-ES" sz="1200">
                <a:solidFill>
                  <a:srgbClr val="898989"/>
                </a:solidFill>
              </a:rPr>
              <a:pPr algn="r" eaLnBrk="1" hangingPunct="1"/>
              <a:t>4</a:t>
            </a:fld>
            <a:endParaRPr lang="es-ES" sz="1200">
              <a:solidFill>
                <a:srgbClr val="898989"/>
              </a:solidFill>
            </a:endParaRPr>
          </a:p>
        </p:txBody>
      </p:sp>
      <p:sp>
        <p:nvSpPr>
          <p:cNvPr id="25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002A8607-3F2F-43D1-BBA6-E32308DD8F6B}" type="slidenum">
              <a:rPr lang="es-ES" b="1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084168" y="2200548"/>
            <a:ext cx="2376264" cy="3817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¿Cómo estamos hoy?</a:t>
            </a:r>
            <a:endParaRPr lang="es-PE" sz="1400" dirty="0">
              <a:solidFill>
                <a:schemeClr val="bg1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084168" y="2704604"/>
            <a:ext cx="2376264" cy="3817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¿Dónde queremos ir?</a:t>
            </a:r>
            <a:endParaRPr lang="es-PE" sz="1400" dirty="0">
              <a:solidFill>
                <a:schemeClr val="bg1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6084168" y="3208660"/>
            <a:ext cx="2376264" cy="3817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¿Cómo vamos a llegar?</a:t>
            </a:r>
            <a:endParaRPr lang="es-PE" sz="1400" dirty="0">
              <a:solidFill>
                <a:schemeClr val="bg1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4932040" y="2370922"/>
            <a:ext cx="1080120" cy="51592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4932040" y="2886844"/>
            <a:ext cx="108012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4964584" y="2886844"/>
            <a:ext cx="1047576" cy="39478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521196" y="1112118"/>
            <a:ext cx="8154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i="1" dirty="0">
                <a:solidFill>
                  <a:schemeClr val="tx2">
                    <a:lumMod val="75000"/>
                  </a:schemeClr>
                </a:solidFill>
              </a:rPr>
              <a:t>Porque a través de la implementación de una metodología estandarizada para el sector público, podremos: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611560" y="1629147"/>
            <a:ext cx="1692000" cy="11865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0000"/>
            </a:pPr>
            <a:r>
              <a:rPr lang="es-PE" sz="1400" i="1" dirty="0"/>
              <a:t> Analizar y comprender la situación en la que nos encontramos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373577" y="1628800"/>
            <a:ext cx="1190311" cy="11869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i="1" dirty="0"/>
              <a:t>Definir los objetivos  </a:t>
            </a:r>
            <a:r>
              <a:rPr lang="es-PE" sz="1400" i="1" dirty="0" smtClean="0"/>
              <a:t>estratégicos</a:t>
            </a:r>
            <a:endParaRPr lang="es-PE" sz="1400" dirty="0"/>
          </a:p>
        </p:txBody>
      </p:sp>
      <p:sp>
        <p:nvSpPr>
          <p:cNvPr id="24" name="23 Rectángulo"/>
          <p:cNvSpPr/>
          <p:nvPr/>
        </p:nvSpPr>
        <p:spPr>
          <a:xfrm>
            <a:off x="3614221" y="1629147"/>
            <a:ext cx="1173803" cy="24446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0000"/>
            </a:pPr>
            <a:r>
              <a:rPr lang="es-PE" sz="1400" i="1" dirty="0"/>
              <a:t>Vincularlas con los recursos que permitirán lograr el futuro deseado</a:t>
            </a:r>
            <a:endParaRPr lang="es-MX" sz="1400" i="1" dirty="0"/>
          </a:p>
        </p:txBody>
      </p:sp>
      <p:sp>
        <p:nvSpPr>
          <p:cNvPr id="26" name="25 Rectángulo"/>
          <p:cNvSpPr/>
          <p:nvPr/>
        </p:nvSpPr>
        <p:spPr>
          <a:xfrm>
            <a:off x="611560" y="2887191"/>
            <a:ext cx="1872208" cy="11869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6">
                  <a:lumMod val="75000"/>
                </a:schemeClr>
              </a:buClr>
              <a:buSzPct val="120000"/>
            </a:pPr>
            <a:r>
              <a:rPr lang="es-PE" sz="1400" i="1" dirty="0"/>
              <a:t>Las metas y los indicadores que tenemos que alcanzar en un horizonte temporal  determinado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2555776" y="2886844"/>
            <a:ext cx="1008112" cy="11869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i="1" dirty="0"/>
              <a:t>Identificar y construir las rutas </a:t>
            </a:r>
            <a:r>
              <a:rPr lang="es-PE" sz="1400" i="1" dirty="0" smtClean="0"/>
              <a:t>estratégicas</a:t>
            </a:r>
            <a:endParaRPr lang="es-PE" sz="1400" i="1" dirty="0"/>
          </a:p>
        </p:txBody>
      </p:sp>
      <p:sp>
        <p:nvSpPr>
          <p:cNvPr id="7" name="6 Rectángulo"/>
          <p:cNvSpPr/>
          <p:nvPr/>
        </p:nvSpPr>
        <p:spPr>
          <a:xfrm>
            <a:off x="683568" y="4706560"/>
            <a:ext cx="3234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i="1" dirty="0">
                <a:solidFill>
                  <a:schemeClr val="tx2">
                    <a:lumMod val="75000"/>
                  </a:schemeClr>
                </a:solidFill>
              </a:rPr>
              <a:t>Sólo puede ser dueño de su destino quien imagina su futuro y orienta su esfuerzo a hacerlo realidad.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004048" y="4492277"/>
            <a:ext cx="3466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i="1" dirty="0">
                <a:solidFill>
                  <a:schemeClr val="tx2">
                    <a:lumMod val="75000"/>
                  </a:schemeClr>
                </a:solidFill>
              </a:rPr>
              <a:t>El planeamiento estratégico contribuye a hacer realidad la visión compartida que como país tenemos sobre nuestro futuro, articulando los objetivos estratégicos, indicadores y metas Nacionales, sectoriales y territoriales e institucionales.</a:t>
            </a:r>
            <a:endParaRPr lang="es-MX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4302112" y="4706560"/>
            <a:ext cx="468337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4" y="4398126"/>
            <a:ext cx="396898" cy="308434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65439" y="5215917"/>
            <a:ext cx="396898" cy="30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799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403350" y="549275"/>
            <a:ext cx="7415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sz="1800" b="1" kern="0" dirty="0" smtClean="0">
                <a:solidFill>
                  <a:schemeClr val="tx2"/>
                </a:solidFill>
                <a:latin typeface="+mn-lt"/>
              </a:rPr>
              <a:t>Planeamiento estratégico participativo</a:t>
            </a:r>
            <a:endParaRPr lang="es-ES" sz="18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652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1476375" y="981075"/>
            <a:ext cx="719931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6334125"/>
            <a:ext cx="7778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6308725"/>
            <a:ext cx="9128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002A8607-3F2F-43D1-BBA6-E32308DD8F6B}" type="slidenum">
              <a:rPr lang="es-ES" b="1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5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61269" y="1556792"/>
            <a:ext cx="7431038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Facilita la búsqueda de consensos con los actores claves, de modo que se apropien de las decisiones estratégicas del sector </a:t>
            </a:r>
            <a:r>
              <a:rPr lang="es-ES" b="1" dirty="0" smtClean="0">
                <a:solidFill>
                  <a:schemeClr val="tx1"/>
                </a:solidFill>
              </a:rPr>
              <a:t>público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2564904"/>
            <a:ext cx="1402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E" sz="1400" i="1" dirty="0">
                <a:solidFill>
                  <a:schemeClr val="tx2">
                    <a:lumMod val="75000"/>
                  </a:schemeClr>
                </a:solidFill>
              </a:rPr>
              <a:t>Participación de: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403350" y="2997299"/>
            <a:ext cx="1656482" cy="8640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/>
              <a:t>Organizaciones clave</a:t>
            </a:r>
            <a:endParaRPr lang="es-PE" sz="1400" dirty="0"/>
          </a:p>
        </p:txBody>
      </p:sp>
      <p:sp>
        <p:nvSpPr>
          <p:cNvPr id="17" name="16 Rectángulo"/>
          <p:cNvSpPr/>
          <p:nvPr/>
        </p:nvSpPr>
        <p:spPr>
          <a:xfrm>
            <a:off x="3469123" y="2996952"/>
            <a:ext cx="1656482" cy="8640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/>
              <a:t>Expertos</a:t>
            </a:r>
            <a:endParaRPr lang="es-PE" sz="1400" dirty="0"/>
          </a:p>
        </p:txBody>
      </p:sp>
      <p:sp>
        <p:nvSpPr>
          <p:cNvPr id="18" name="17 Rectángulo"/>
          <p:cNvSpPr/>
          <p:nvPr/>
        </p:nvSpPr>
        <p:spPr>
          <a:xfrm>
            <a:off x="5537132" y="2997299"/>
            <a:ext cx="1656482" cy="8640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/>
              <a:t>Sociedad en general</a:t>
            </a:r>
            <a:endParaRPr lang="es-PE" sz="1400" dirty="0"/>
          </a:p>
        </p:txBody>
      </p:sp>
      <p:sp>
        <p:nvSpPr>
          <p:cNvPr id="20" name="19 Rectángulo"/>
          <p:cNvSpPr/>
          <p:nvPr/>
        </p:nvSpPr>
        <p:spPr>
          <a:xfrm>
            <a:off x="971600" y="4201343"/>
            <a:ext cx="6783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PE" sz="1400" i="1" dirty="0" smtClean="0">
                <a:solidFill>
                  <a:schemeClr val="tx2">
                    <a:lumMod val="75000"/>
                  </a:schemeClr>
                </a:solidFill>
              </a:rPr>
              <a:t>Según:</a:t>
            </a:r>
            <a:endParaRPr lang="es-PE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483768" y="4509814"/>
            <a:ext cx="1656482" cy="8640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smtClean="0"/>
              <a:t>Vinculación temática</a:t>
            </a:r>
            <a:endParaRPr lang="es-PE" sz="1400" dirty="0"/>
          </a:p>
        </p:txBody>
      </p:sp>
      <p:sp>
        <p:nvSpPr>
          <p:cNvPr id="26" name="25 Rectángulo"/>
          <p:cNvSpPr/>
          <p:nvPr/>
        </p:nvSpPr>
        <p:spPr>
          <a:xfrm>
            <a:off x="4549541" y="4509467"/>
            <a:ext cx="1656482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smtClean="0"/>
              <a:t>Vinculación territorial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14292270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323528" y="6309320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8520" y="6376243"/>
            <a:ext cx="2133600" cy="365125"/>
          </a:xfrm>
        </p:spPr>
        <p:txBody>
          <a:bodyPr/>
          <a:lstStyle/>
          <a:p>
            <a:pPr algn="ctr"/>
            <a:fld id="{98CDB9B7-5760-4EF0-8400-A71788FFDEFC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/>
              <a:t>6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150624" y="404664"/>
            <a:ext cx="741483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b="1" kern="0">
                <a:solidFill>
                  <a:schemeClr val="tx2"/>
                </a:solidFill>
                <a:ea typeface="ヒラギノ角ゴ Pro W3"/>
                <a:cs typeface="ヒラギノ角ゴ Pro W3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es-PE" sz="2400" dirty="0" smtClean="0"/>
              <a:t>Instrumentos de planeamiento estratégico</a:t>
            </a:r>
            <a:endParaRPr lang="es-PE" sz="2400" dirty="0"/>
          </a:p>
        </p:txBody>
      </p:sp>
      <p:sp>
        <p:nvSpPr>
          <p:cNvPr id="3074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324" y="6381328"/>
            <a:ext cx="635140" cy="33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/>
          <p:cNvSpPr txBox="1">
            <a:spLocks/>
          </p:cNvSpPr>
          <p:nvPr/>
        </p:nvSpPr>
        <p:spPr>
          <a:xfrm>
            <a:off x="2051719" y="1052736"/>
            <a:ext cx="316835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r>
              <a:rPr lang="en-US" sz="1600" b="1" kern="0" dirty="0" smtClean="0">
                <a:solidFill>
                  <a:schemeClr val="accent1"/>
                </a:solidFill>
                <a:latin typeface="+mn-lt"/>
                <a:ea typeface="ヒラギノ角ゴ Pro W3"/>
                <a:cs typeface="ヒラギノ角ゴ Pro W3"/>
              </a:rPr>
              <a:t>El CEPLAN:</a:t>
            </a:r>
            <a:endParaRPr lang="en-US" sz="1600" b="1" kern="0" dirty="0">
              <a:solidFill>
                <a:schemeClr val="accent1"/>
              </a:solidFill>
              <a:latin typeface="+mn-lt"/>
              <a:ea typeface="ヒラギノ角ゴ Pro W3"/>
              <a:cs typeface="ヒラギノ角ゴ Pro W3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327655150"/>
              </p:ext>
            </p:extLst>
          </p:nvPr>
        </p:nvGraphicFramePr>
        <p:xfrm>
          <a:off x="1763688" y="1556792"/>
          <a:ext cx="3720508" cy="1610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19 Rectángulo"/>
          <p:cNvSpPr/>
          <p:nvPr/>
        </p:nvSpPr>
        <p:spPr>
          <a:xfrm>
            <a:off x="971600" y="3356992"/>
            <a:ext cx="7869353" cy="2874438"/>
          </a:xfrm>
          <a:prstGeom prst="rect">
            <a:avLst/>
          </a:prstGeom>
          <a:solidFill>
            <a:schemeClr val="accent2">
              <a:lumMod val="5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2"/>
          <a:stretch/>
        </p:blipFill>
        <p:spPr bwMode="auto">
          <a:xfrm>
            <a:off x="5364088" y="3374032"/>
            <a:ext cx="2225929" cy="293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ceplan.gob.pe/sites/default/files/plan_bicentenario/plan-bicentenario-20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74032"/>
            <a:ext cx="2110738" cy="2857397"/>
          </a:xfrm>
          <a:prstGeom prst="rect">
            <a:avLst/>
          </a:prstGeom>
          <a:noFill/>
          <a:ln w="158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2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8520" y="6304235"/>
            <a:ext cx="2133600" cy="365125"/>
          </a:xfrm>
        </p:spPr>
        <p:txBody>
          <a:bodyPr/>
          <a:lstStyle/>
          <a:p>
            <a:pPr algn="ctr"/>
            <a:fld id="{98CDB9B7-5760-4EF0-8400-A71788FFDEFC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/>
              <a:t>7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4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300" y="6334197"/>
            <a:ext cx="779156" cy="40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6314" y="6309320"/>
            <a:ext cx="912150" cy="476672"/>
          </a:xfrm>
          <a:prstGeom prst="rect">
            <a:avLst/>
          </a:prstGeom>
          <a:noFill/>
        </p:spPr>
      </p:pic>
      <p:sp>
        <p:nvSpPr>
          <p:cNvPr id="33" name="15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D647FC-643C-4E67-8857-EC44B8799FC4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1043607" y="209051"/>
            <a:ext cx="7344818" cy="795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400050" indent="-400050"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sz="3200" b="1" kern="0" dirty="0" smtClean="0">
                <a:solidFill>
                  <a:schemeClr val="tx2"/>
                </a:solidFill>
                <a:latin typeface="+mn-lt"/>
              </a:rPr>
              <a:t>Disposiciones Relevantes de la Directiva</a:t>
            </a:r>
            <a:endParaRPr lang="es-PE" sz="32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1043607" y="1124744"/>
            <a:ext cx="7225313" cy="24482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>
                <a:solidFill>
                  <a:srgbClr val="0C0C0C"/>
                </a:solidFill>
                <a:latin typeface="Arial"/>
              </a:rPr>
              <a:t>Sobre el proceso de implementación de la Directiva</a:t>
            </a:r>
          </a:p>
          <a:p>
            <a:r>
              <a:rPr lang="es-PE" sz="1400" dirty="0">
                <a:solidFill>
                  <a:srgbClr val="0C0C0C"/>
                </a:solidFill>
                <a:latin typeface="Arial"/>
              </a:rPr>
              <a:t>La presente Directiva se implementará en forma progresiva en las entidades </a:t>
            </a:r>
            <a:r>
              <a:rPr lang="es-PE" sz="1400" dirty="0" smtClean="0">
                <a:solidFill>
                  <a:srgbClr val="0C0C0C"/>
                </a:solidFill>
                <a:latin typeface="Arial"/>
              </a:rPr>
              <a:t>del Sector Público del siguiente modo:</a:t>
            </a:r>
            <a:endParaRPr lang="es-PE" sz="1400" dirty="0">
              <a:solidFill>
                <a:srgbClr val="0C0C0C"/>
              </a:solidFill>
              <a:latin typeface="Arial"/>
            </a:endParaRPr>
          </a:p>
          <a:p>
            <a:r>
              <a:rPr lang="es-PE" sz="1400" dirty="0">
                <a:solidFill>
                  <a:srgbClr val="0C0C0C"/>
                </a:solidFill>
                <a:latin typeface="Arial"/>
              </a:rPr>
              <a:t>a) Sectores: Las Fases de Análisis Prospectivo y Estratégica se realizarán durante el año 2014. La Fase </a:t>
            </a:r>
            <a:r>
              <a:rPr lang="es-PE" sz="1400" dirty="0" smtClean="0">
                <a:solidFill>
                  <a:srgbClr val="0C0C0C"/>
                </a:solidFill>
                <a:latin typeface="Arial"/>
              </a:rPr>
              <a:t>Institucional deberá </a:t>
            </a:r>
            <a:r>
              <a:rPr lang="es-PE" sz="1400" dirty="0">
                <a:solidFill>
                  <a:srgbClr val="0C0C0C"/>
                </a:solidFill>
                <a:latin typeface="Arial"/>
              </a:rPr>
              <a:t>concluir en marzo de 2015.</a:t>
            </a:r>
          </a:p>
          <a:p>
            <a:r>
              <a:rPr lang="es-PE" sz="1400" dirty="0">
                <a:solidFill>
                  <a:srgbClr val="0C0C0C"/>
                </a:solidFill>
                <a:latin typeface="Arial"/>
              </a:rPr>
              <a:t>b) Gobiernos Regionales: Las Fases de Análisis Prospectivo y Estratégica se realizarán durante el año 2015. La </a:t>
            </a:r>
            <a:r>
              <a:rPr lang="es-PE" sz="1400" dirty="0" smtClean="0">
                <a:solidFill>
                  <a:srgbClr val="0C0C0C"/>
                </a:solidFill>
                <a:latin typeface="Arial"/>
              </a:rPr>
              <a:t>Fase Institucional </a:t>
            </a:r>
            <a:r>
              <a:rPr lang="es-PE" sz="1400" dirty="0">
                <a:solidFill>
                  <a:srgbClr val="0C0C0C"/>
                </a:solidFill>
                <a:latin typeface="Arial"/>
              </a:rPr>
              <a:t>deberá concluir en marzo de 2016.</a:t>
            </a:r>
          </a:p>
          <a:p>
            <a:r>
              <a:rPr lang="es-PE" sz="1400" dirty="0">
                <a:solidFill>
                  <a:srgbClr val="0C0C0C"/>
                </a:solidFill>
                <a:latin typeface="Arial"/>
              </a:rPr>
              <a:t>c) Gobiernos Locales: La Fase Estratégica se realizará durante el año 2016. La Fase Institucional deberá concluir </a:t>
            </a:r>
            <a:r>
              <a:rPr lang="es-PE" sz="1400" dirty="0" smtClean="0">
                <a:solidFill>
                  <a:srgbClr val="0C0C0C"/>
                </a:solidFill>
                <a:latin typeface="Arial"/>
              </a:rPr>
              <a:t>en marzo </a:t>
            </a:r>
            <a:r>
              <a:rPr lang="es-PE" sz="1400" dirty="0">
                <a:solidFill>
                  <a:srgbClr val="0C0C0C"/>
                </a:solidFill>
                <a:latin typeface="Arial"/>
              </a:rPr>
              <a:t>de 2017.</a:t>
            </a:r>
            <a:endParaRPr lang="es-MX" sz="1400" b="1" dirty="0">
              <a:solidFill>
                <a:schemeClr val="bg1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1036769" y="4149080"/>
            <a:ext cx="7351656" cy="17306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dirty="0" smtClean="0">
                <a:solidFill>
                  <a:srgbClr val="0C0C0C"/>
                </a:solidFill>
                <a:latin typeface="Arial"/>
              </a:rPr>
              <a:t>Sobre </a:t>
            </a:r>
            <a:r>
              <a:rPr lang="es-PE" sz="1400" b="1" dirty="0">
                <a:solidFill>
                  <a:srgbClr val="0C0C0C"/>
                </a:solidFill>
                <a:latin typeface="Arial"/>
              </a:rPr>
              <a:t>la vigencia de los planes estratégicos actuales</a:t>
            </a:r>
          </a:p>
          <a:p>
            <a:r>
              <a:rPr lang="es-PE" sz="1400" dirty="0">
                <a:solidFill>
                  <a:srgbClr val="0C0C0C"/>
                </a:solidFill>
                <a:latin typeface="Arial"/>
              </a:rPr>
              <a:t>Los planes estratégicos aprobados con anterioridad a la presente Directiva, mantendrán su vigencia hasta la </a:t>
            </a:r>
            <a:r>
              <a:rPr lang="es-PE" sz="1400" dirty="0" smtClean="0">
                <a:solidFill>
                  <a:srgbClr val="0C0C0C"/>
                </a:solidFill>
                <a:latin typeface="Arial"/>
              </a:rPr>
              <a:t>aprobación de </a:t>
            </a:r>
            <a:r>
              <a:rPr lang="es-PE" sz="1400" dirty="0">
                <a:solidFill>
                  <a:srgbClr val="0C0C0C"/>
                </a:solidFill>
                <a:latin typeface="Arial"/>
              </a:rPr>
              <a:t>los nuevos planes estratégicos conforme a los </a:t>
            </a:r>
            <a:r>
              <a:rPr lang="es-PE" sz="1400" dirty="0" smtClean="0">
                <a:solidFill>
                  <a:srgbClr val="0C0C0C"/>
                </a:solidFill>
                <a:latin typeface="Arial"/>
              </a:rPr>
              <a:t>plazos establecidos </a:t>
            </a:r>
            <a:r>
              <a:rPr lang="es-PE" sz="1400" dirty="0">
                <a:solidFill>
                  <a:srgbClr val="0C0C0C"/>
                </a:solidFill>
                <a:latin typeface="Arial"/>
              </a:rPr>
              <a:t>en la </a:t>
            </a:r>
            <a:r>
              <a:rPr lang="es-PE" sz="1400" dirty="0" smtClean="0">
                <a:solidFill>
                  <a:srgbClr val="0C0C0C"/>
                </a:solidFill>
                <a:latin typeface="Arial"/>
              </a:rPr>
              <a:t>Disposición Anterior.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0" y="1493734"/>
            <a:ext cx="1036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Primera disposición</a:t>
            </a:r>
            <a:endParaRPr lang="es-PE" sz="12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838" y="4552762"/>
            <a:ext cx="1036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Segunda</a:t>
            </a:r>
          </a:p>
          <a:p>
            <a:pPr algn="ctr"/>
            <a:r>
              <a:rPr lang="es-PE" sz="1200" b="1" dirty="0" smtClean="0"/>
              <a:t>disposición</a:t>
            </a:r>
            <a:endParaRPr lang="es-PE" sz="1200" b="1" dirty="0"/>
          </a:p>
        </p:txBody>
      </p:sp>
    </p:spTree>
    <p:extLst>
      <p:ext uri="{BB962C8B-B14F-4D97-AF65-F5344CB8AC3E}">
        <p14:creationId xmlns:p14="http://schemas.microsoft.com/office/powerpoint/2010/main" val="291859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/>
          <p:nvPr/>
        </p:nvCxnSpPr>
        <p:spPr>
          <a:xfrm>
            <a:off x="323852" y="6597352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602363"/>
            <a:ext cx="2133600" cy="365125"/>
          </a:xfrm>
        </p:spPr>
        <p:txBody>
          <a:bodyPr/>
          <a:lstStyle/>
          <a:p>
            <a:pPr algn="ctr">
              <a:defRPr/>
            </a:pPr>
            <a:fld id="{FC3EB930-8334-4AC3-9200-8287529D0EAC}" type="slidenum">
              <a:rPr lang="es-ES" b="1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8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34157" y="75683"/>
            <a:ext cx="73422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b="1" kern="0">
                <a:solidFill>
                  <a:schemeClr val="tx2"/>
                </a:solidFill>
                <a:ea typeface="ヒラギノ角ゴ Pro W3"/>
                <a:cs typeface="ヒラギノ角ゴ Pro W3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ES" dirty="0" smtClean="0"/>
              <a:t>Fases del proceso de planeamiento estratégico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455454" y="980728"/>
            <a:ext cx="2244338" cy="4591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 smtClean="0"/>
              <a:t>Fase de Análisis Prospectivo</a:t>
            </a:r>
            <a:endParaRPr lang="es-PE" sz="1400" b="1" dirty="0"/>
          </a:p>
        </p:txBody>
      </p:sp>
      <p:sp>
        <p:nvSpPr>
          <p:cNvPr id="12" name="11 Rectángulo"/>
          <p:cNvSpPr/>
          <p:nvPr/>
        </p:nvSpPr>
        <p:spPr>
          <a:xfrm>
            <a:off x="3419872" y="980728"/>
            <a:ext cx="2141984" cy="4591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 smtClean="0"/>
              <a:t>Fase Estratégica</a:t>
            </a:r>
            <a:endParaRPr lang="es-PE" sz="1400" b="1" dirty="0"/>
          </a:p>
        </p:txBody>
      </p:sp>
      <p:sp>
        <p:nvSpPr>
          <p:cNvPr id="13" name="12 Rectángulo"/>
          <p:cNvSpPr/>
          <p:nvPr/>
        </p:nvSpPr>
        <p:spPr>
          <a:xfrm>
            <a:off x="6342508" y="980728"/>
            <a:ext cx="2141984" cy="459186"/>
          </a:xfrm>
          <a:prstGeom prst="rect">
            <a:avLst/>
          </a:prstGeom>
          <a:solidFill>
            <a:srgbClr val="DC4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 smtClean="0"/>
              <a:t>Fase Institucional</a:t>
            </a:r>
            <a:endParaRPr lang="es-PE" sz="1400" b="1" dirty="0"/>
          </a:p>
        </p:txBody>
      </p:sp>
      <p:sp>
        <p:nvSpPr>
          <p:cNvPr id="14" name="13 Cheurón"/>
          <p:cNvSpPr/>
          <p:nvPr/>
        </p:nvSpPr>
        <p:spPr>
          <a:xfrm>
            <a:off x="2730138" y="1120321"/>
            <a:ext cx="180000" cy="18000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400" b="1"/>
          </a:p>
        </p:txBody>
      </p:sp>
      <p:sp>
        <p:nvSpPr>
          <p:cNvPr id="15" name="14 Cheurón"/>
          <p:cNvSpPr/>
          <p:nvPr/>
        </p:nvSpPr>
        <p:spPr>
          <a:xfrm>
            <a:off x="2882538" y="1120321"/>
            <a:ext cx="180000" cy="18000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400" b="1"/>
          </a:p>
        </p:txBody>
      </p:sp>
      <p:sp>
        <p:nvSpPr>
          <p:cNvPr id="16" name="15 Cheurón"/>
          <p:cNvSpPr/>
          <p:nvPr/>
        </p:nvSpPr>
        <p:spPr>
          <a:xfrm>
            <a:off x="3023848" y="1120321"/>
            <a:ext cx="180000" cy="180000"/>
          </a:xfrm>
          <a:prstGeom prst="chevr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400" b="1"/>
          </a:p>
        </p:txBody>
      </p:sp>
      <p:sp>
        <p:nvSpPr>
          <p:cNvPr id="18" name="17 Cheurón"/>
          <p:cNvSpPr/>
          <p:nvPr/>
        </p:nvSpPr>
        <p:spPr>
          <a:xfrm>
            <a:off x="5718450" y="1120321"/>
            <a:ext cx="180000" cy="1800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400" b="1"/>
          </a:p>
        </p:txBody>
      </p:sp>
      <p:sp>
        <p:nvSpPr>
          <p:cNvPr id="19" name="18 Cheurón"/>
          <p:cNvSpPr/>
          <p:nvPr/>
        </p:nvSpPr>
        <p:spPr>
          <a:xfrm>
            <a:off x="5870850" y="1120321"/>
            <a:ext cx="180000" cy="1800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400" b="1"/>
          </a:p>
        </p:txBody>
      </p:sp>
      <p:sp>
        <p:nvSpPr>
          <p:cNvPr id="20" name="19 Cheurón"/>
          <p:cNvSpPr/>
          <p:nvPr/>
        </p:nvSpPr>
        <p:spPr>
          <a:xfrm>
            <a:off x="6012160" y="1120321"/>
            <a:ext cx="180000" cy="1800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400" b="1"/>
          </a:p>
        </p:txBody>
      </p:sp>
      <p:sp>
        <p:nvSpPr>
          <p:cNvPr id="21" name="20 Rectángulo"/>
          <p:cNvSpPr/>
          <p:nvPr/>
        </p:nvSpPr>
        <p:spPr>
          <a:xfrm>
            <a:off x="485800" y="1511922"/>
            <a:ext cx="2141984" cy="3579238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22" name="21 Rectángulo"/>
          <p:cNvSpPr/>
          <p:nvPr/>
        </p:nvSpPr>
        <p:spPr>
          <a:xfrm>
            <a:off x="3429162" y="1527946"/>
            <a:ext cx="2141984" cy="3579238"/>
          </a:xfrm>
          <a:prstGeom prst="rect">
            <a:avLst/>
          </a:prstGeom>
          <a:noFill/>
          <a:ln w="63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23" name="22 Rectángulo"/>
          <p:cNvSpPr/>
          <p:nvPr/>
        </p:nvSpPr>
        <p:spPr>
          <a:xfrm>
            <a:off x="6342508" y="1533084"/>
            <a:ext cx="2141984" cy="3579238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24" name="23 Rectángulo"/>
          <p:cNvSpPr/>
          <p:nvPr/>
        </p:nvSpPr>
        <p:spPr>
          <a:xfrm>
            <a:off x="629816" y="1789068"/>
            <a:ext cx="1853952" cy="45918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 smtClean="0">
                <a:solidFill>
                  <a:schemeClr val="tx1"/>
                </a:solidFill>
              </a:rPr>
              <a:t>Diseño del modelo conceptual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633332" y="2410002"/>
            <a:ext cx="1853952" cy="45918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 smtClean="0">
                <a:solidFill>
                  <a:schemeClr val="tx1"/>
                </a:solidFill>
              </a:rPr>
              <a:t>Identificación y análisis de tendencias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633332" y="3058074"/>
            <a:ext cx="1853952" cy="45918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 smtClean="0">
                <a:solidFill>
                  <a:schemeClr val="tx1"/>
                </a:solidFill>
              </a:rPr>
              <a:t>Identificación de variables estratégicas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629138" y="3706146"/>
            <a:ext cx="1853952" cy="45918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 smtClean="0">
                <a:solidFill>
                  <a:schemeClr val="tx1"/>
                </a:solidFill>
              </a:rPr>
              <a:t>Diagnóstico de variables estratégicas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633332" y="4354218"/>
            <a:ext cx="1853952" cy="45918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 smtClean="0">
                <a:solidFill>
                  <a:schemeClr val="tx1"/>
                </a:solidFill>
              </a:rPr>
              <a:t>Construcción de escenarios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3573178" y="1789068"/>
            <a:ext cx="1853952" cy="459186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 smtClean="0">
                <a:solidFill>
                  <a:schemeClr val="tx1"/>
                </a:solidFill>
              </a:rPr>
              <a:t>Escenario apuesta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3576694" y="2410002"/>
            <a:ext cx="1853952" cy="459186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 smtClean="0">
                <a:solidFill>
                  <a:schemeClr val="tx1"/>
                </a:solidFill>
              </a:rPr>
              <a:t>Visión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3576694" y="3058074"/>
            <a:ext cx="1853952" cy="459186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 smtClean="0">
                <a:solidFill>
                  <a:schemeClr val="tx1"/>
                </a:solidFill>
              </a:rPr>
              <a:t>Objetivos estratégicos, indicadores y metas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3572500" y="3706146"/>
            <a:ext cx="1853952" cy="459186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 smtClean="0">
                <a:solidFill>
                  <a:schemeClr val="tx1"/>
                </a:solidFill>
              </a:rPr>
              <a:t>Acciones estratégicas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3576694" y="4354218"/>
            <a:ext cx="1853952" cy="459186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 smtClean="0">
                <a:solidFill>
                  <a:schemeClr val="tx1"/>
                </a:solidFill>
              </a:rPr>
              <a:t>Identificación de la ruta estratégica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6486524" y="1655938"/>
            <a:ext cx="1853952" cy="459186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 smtClean="0">
                <a:solidFill>
                  <a:schemeClr val="tx1"/>
                </a:solidFill>
              </a:rPr>
              <a:t>Misión de la institución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6490040" y="2276872"/>
            <a:ext cx="1853952" cy="576064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Objetivos estratégicos institucionales, indicadores y metas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6490040" y="3023392"/>
            <a:ext cx="1853952" cy="459186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 smtClean="0">
                <a:solidFill>
                  <a:schemeClr val="tx1"/>
                </a:solidFill>
              </a:rPr>
              <a:t>Acciones estratégicas institucionales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6485846" y="3671464"/>
            <a:ext cx="1853952" cy="459186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>
                <a:solidFill>
                  <a:schemeClr val="tx1"/>
                </a:solidFill>
              </a:rPr>
              <a:t>Identificación de la ruta </a:t>
            </a:r>
            <a:r>
              <a:rPr lang="es-PE" sz="1200" dirty="0" smtClean="0">
                <a:solidFill>
                  <a:schemeClr val="tx1"/>
                </a:solidFill>
              </a:rPr>
              <a:t>estratégica institucional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6490040" y="4319536"/>
            <a:ext cx="1853952" cy="747218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 smtClean="0">
                <a:solidFill>
                  <a:schemeClr val="tx1"/>
                </a:solidFill>
              </a:rPr>
              <a:t>Vinculación con la estructura programática del presupuesto público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54" name="53 Triángulo isósceles"/>
          <p:cNvSpPr/>
          <p:nvPr/>
        </p:nvSpPr>
        <p:spPr>
          <a:xfrm flipV="1">
            <a:off x="1418815" y="2268681"/>
            <a:ext cx="274598" cy="13043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55" name="54 Triángulo isósceles"/>
          <p:cNvSpPr/>
          <p:nvPr/>
        </p:nvSpPr>
        <p:spPr>
          <a:xfrm flipV="1">
            <a:off x="1403648" y="2893655"/>
            <a:ext cx="274598" cy="13043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56" name="55 Triángulo isósceles"/>
          <p:cNvSpPr/>
          <p:nvPr/>
        </p:nvSpPr>
        <p:spPr>
          <a:xfrm flipV="1">
            <a:off x="1403648" y="3541727"/>
            <a:ext cx="274598" cy="13043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57" name="56 Triángulo isósceles"/>
          <p:cNvSpPr/>
          <p:nvPr/>
        </p:nvSpPr>
        <p:spPr>
          <a:xfrm flipV="1">
            <a:off x="1403648" y="4189799"/>
            <a:ext cx="274598" cy="130435"/>
          </a:xfrm>
          <a:prstGeom prst="triangle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58" name="57 Triángulo isósceles"/>
          <p:cNvSpPr/>
          <p:nvPr/>
        </p:nvSpPr>
        <p:spPr>
          <a:xfrm flipV="1">
            <a:off x="4371143" y="2268681"/>
            <a:ext cx="274598" cy="13043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59" name="58 Triángulo isósceles"/>
          <p:cNvSpPr/>
          <p:nvPr/>
        </p:nvSpPr>
        <p:spPr>
          <a:xfrm flipV="1">
            <a:off x="4355976" y="2893655"/>
            <a:ext cx="274598" cy="13043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0" name="59 Triángulo isósceles"/>
          <p:cNvSpPr/>
          <p:nvPr/>
        </p:nvSpPr>
        <p:spPr>
          <a:xfrm flipV="1">
            <a:off x="4355976" y="3541727"/>
            <a:ext cx="274598" cy="13043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1" name="60 Triángulo isósceles"/>
          <p:cNvSpPr/>
          <p:nvPr/>
        </p:nvSpPr>
        <p:spPr>
          <a:xfrm flipV="1">
            <a:off x="4355976" y="4189799"/>
            <a:ext cx="274598" cy="130435"/>
          </a:xfrm>
          <a:prstGeom prst="triangl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2" name="61 Triángulo isósceles"/>
          <p:cNvSpPr/>
          <p:nvPr/>
        </p:nvSpPr>
        <p:spPr>
          <a:xfrm flipV="1">
            <a:off x="7306498" y="2129514"/>
            <a:ext cx="274598" cy="130435"/>
          </a:xfrm>
          <a:prstGeom prst="triangl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3" name="62 Triángulo isósceles"/>
          <p:cNvSpPr/>
          <p:nvPr/>
        </p:nvSpPr>
        <p:spPr>
          <a:xfrm flipV="1">
            <a:off x="7321738" y="2852936"/>
            <a:ext cx="274598" cy="130435"/>
          </a:xfrm>
          <a:prstGeom prst="triangl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4" name="63 Triángulo isósceles"/>
          <p:cNvSpPr/>
          <p:nvPr/>
        </p:nvSpPr>
        <p:spPr>
          <a:xfrm flipV="1">
            <a:off x="7291331" y="3501008"/>
            <a:ext cx="274598" cy="130435"/>
          </a:xfrm>
          <a:prstGeom prst="triangl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5" name="64 Triángulo isósceles"/>
          <p:cNvSpPr/>
          <p:nvPr/>
        </p:nvSpPr>
        <p:spPr>
          <a:xfrm flipV="1">
            <a:off x="7291331" y="4149080"/>
            <a:ext cx="274598" cy="130435"/>
          </a:xfrm>
          <a:prstGeom prst="triangle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485800" y="5445224"/>
            <a:ext cx="7998692" cy="4591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400" b="1" dirty="0" smtClean="0"/>
              <a:t>Fase de Seguimiento</a:t>
            </a:r>
            <a:endParaRPr lang="es-PE" sz="1400" b="1" dirty="0"/>
          </a:p>
        </p:txBody>
      </p:sp>
      <p:sp>
        <p:nvSpPr>
          <p:cNvPr id="67" name="66 Triángulo isósceles"/>
          <p:cNvSpPr/>
          <p:nvPr/>
        </p:nvSpPr>
        <p:spPr>
          <a:xfrm rot="10800000" flipV="1">
            <a:off x="1578071" y="5242781"/>
            <a:ext cx="274598" cy="130435"/>
          </a:xfrm>
          <a:prstGeom prst="triangl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8" name="67 Triángulo isósceles"/>
          <p:cNvSpPr/>
          <p:nvPr/>
        </p:nvSpPr>
        <p:spPr>
          <a:xfrm rot="10800000" flipV="1">
            <a:off x="4530399" y="5242781"/>
            <a:ext cx="274598" cy="130435"/>
          </a:xfrm>
          <a:prstGeom prst="triangl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69" name="68 Triángulo isósceles"/>
          <p:cNvSpPr/>
          <p:nvPr/>
        </p:nvSpPr>
        <p:spPr>
          <a:xfrm rot="10800000" flipV="1">
            <a:off x="7465754" y="5242780"/>
            <a:ext cx="274598" cy="130435"/>
          </a:xfrm>
          <a:prstGeom prst="triangl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70" name="69 Triángulo isósceles"/>
          <p:cNvSpPr/>
          <p:nvPr/>
        </p:nvSpPr>
        <p:spPr>
          <a:xfrm flipV="1">
            <a:off x="1259632" y="5229201"/>
            <a:ext cx="274598" cy="130435"/>
          </a:xfrm>
          <a:prstGeom prst="triangl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71" name="70 Triángulo isósceles"/>
          <p:cNvSpPr/>
          <p:nvPr/>
        </p:nvSpPr>
        <p:spPr>
          <a:xfrm flipV="1">
            <a:off x="4211960" y="5229201"/>
            <a:ext cx="274598" cy="130435"/>
          </a:xfrm>
          <a:prstGeom prst="triangl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72" name="71 Triángulo isósceles"/>
          <p:cNvSpPr/>
          <p:nvPr/>
        </p:nvSpPr>
        <p:spPr>
          <a:xfrm flipV="1">
            <a:off x="7147315" y="5229200"/>
            <a:ext cx="274598" cy="130435"/>
          </a:xfrm>
          <a:prstGeom prst="triangl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73" name="72 Rectángulo"/>
          <p:cNvSpPr/>
          <p:nvPr/>
        </p:nvSpPr>
        <p:spPr>
          <a:xfrm>
            <a:off x="485800" y="5949280"/>
            <a:ext cx="7998692" cy="576064"/>
          </a:xfrm>
          <a:prstGeom prst="rect">
            <a:avLst/>
          </a:prstGeom>
          <a:noFill/>
          <a:ln w="63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sz="1400" b="1" dirty="0"/>
          </a:p>
        </p:txBody>
      </p:sp>
      <p:sp>
        <p:nvSpPr>
          <p:cNvPr id="74" name="73 Rectángulo"/>
          <p:cNvSpPr/>
          <p:nvPr/>
        </p:nvSpPr>
        <p:spPr>
          <a:xfrm>
            <a:off x="607253" y="6007721"/>
            <a:ext cx="3763889" cy="18680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 smtClean="0">
                <a:solidFill>
                  <a:schemeClr val="tx1"/>
                </a:solidFill>
              </a:rPr>
              <a:t>Coordinación con órganos de la Entidad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76" name="75 Rectángulo"/>
          <p:cNvSpPr/>
          <p:nvPr/>
        </p:nvSpPr>
        <p:spPr>
          <a:xfrm>
            <a:off x="2627784" y="6266532"/>
            <a:ext cx="3714724" cy="18680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 smtClean="0">
                <a:solidFill>
                  <a:schemeClr val="tx1"/>
                </a:solidFill>
              </a:rPr>
              <a:t>Elaboración del Informe  de Análisis Estratégico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78" name="77 Rectángulo"/>
          <p:cNvSpPr/>
          <p:nvPr/>
        </p:nvSpPr>
        <p:spPr>
          <a:xfrm>
            <a:off x="4427984" y="6007721"/>
            <a:ext cx="3911814" cy="186803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200" dirty="0" smtClean="0">
                <a:solidFill>
                  <a:schemeClr val="tx1"/>
                </a:solidFill>
              </a:rPr>
              <a:t>Recopilación y análisis de la información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910138" y="532883"/>
            <a:ext cx="3276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/>
              <a:t>ASISTENCIA TÉCNICA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20139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376362" y="765398"/>
            <a:ext cx="7372351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23852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6"/>
            <a:ext cx="2133600" cy="365125"/>
          </a:xfrm>
        </p:spPr>
        <p:txBody>
          <a:bodyPr/>
          <a:lstStyle/>
          <a:p>
            <a:pPr algn="ctr">
              <a:defRPr/>
            </a:pPr>
            <a:fld id="{E0327BCC-DCD5-4F9D-94B0-B299CB6CEB92}" type="slidenum">
              <a:rPr lang="es-ES" b="1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9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6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15368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6308727"/>
            <a:ext cx="9128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69847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sz="1800" b="1" kern="0" dirty="0" smtClean="0">
                <a:solidFill>
                  <a:schemeClr val="tx2"/>
                </a:solidFill>
                <a:latin typeface="+mn-lt"/>
              </a:rPr>
              <a:t>Planes de Gestión</a:t>
            </a:r>
            <a:endParaRPr lang="es-ES" sz="1800" b="1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092280" y="1340768"/>
            <a:ext cx="1584176" cy="11521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Operativo Institucional - POI</a:t>
            </a:r>
            <a:endParaRPr lang="es-P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67544" y="1353252"/>
            <a:ext cx="1584176" cy="11521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Estratégico Sectorial Multianual – PESEM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2809416" y="4515828"/>
            <a:ext cx="1872208" cy="11521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Especial Territorial - PET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755577" y="4508837"/>
            <a:ext cx="1872208" cy="11521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Especial Multisectorial - PEM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2123728" y="1341115"/>
            <a:ext cx="1584176" cy="11521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Desarrollo Regional Concertado – PDRC</a:t>
            </a:r>
          </a:p>
        </p:txBody>
      </p:sp>
      <p:cxnSp>
        <p:nvCxnSpPr>
          <p:cNvPr id="24" name="23 Conector recto"/>
          <p:cNvCxnSpPr/>
          <p:nvPr/>
        </p:nvCxnSpPr>
        <p:spPr>
          <a:xfrm>
            <a:off x="1376362" y="3789040"/>
            <a:ext cx="7372351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331640" y="3356645"/>
            <a:ext cx="69847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sz="1800" b="1" kern="0" dirty="0" smtClean="0">
                <a:solidFill>
                  <a:schemeClr val="tx2"/>
                </a:solidFill>
                <a:latin typeface="+mn-lt"/>
              </a:rPr>
              <a:t>Planes </a:t>
            </a:r>
            <a:r>
              <a:rPr lang="es-ES" sz="1800" b="1" kern="0" dirty="0">
                <a:solidFill>
                  <a:schemeClr val="tx2"/>
                </a:solidFill>
                <a:latin typeface="+mn-lt"/>
              </a:rPr>
              <a:t>E</a:t>
            </a:r>
            <a:r>
              <a:rPr lang="es-ES" sz="1800" b="1" kern="0" dirty="0" smtClean="0">
                <a:solidFill>
                  <a:schemeClr val="tx2"/>
                </a:solidFill>
                <a:latin typeface="+mn-lt"/>
              </a:rPr>
              <a:t>speciales</a:t>
            </a:r>
            <a:endParaRPr lang="es-ES" sz="1800" b="1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7" name="26 Conector recto"/>
          <p:cNvCxnSpPr/>
          <p:nvPr/>
        </p:nvCxnSpPr>
        <p:spPr>
          <a:xfrm>
            <a:off x="323528" y="3284984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4882319" y="4515828"/>
            <a:ext cx="3362089" cy="115212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Especial de otros Organismos Públicos: Poder Judicial, Poder Legislativo, Organismos Constitucionalmente Autónomos y Universidades Públicas – PEO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3779912" y="1341115"/>
            <a:ext cx="1584176" cy="11521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Desarrollo Local Concertado </a:t>
            </a:r>
            <a:r>
              <a:rPr lang="es-PE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s-PE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PDLC</a:t>
            </a:r>
            <a:endParaRPr lang="es-PE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436096" y="1340768"/>
            <a:ext cx="1584176" cy="11521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Estratégico Institucional – PEI</a:t>
            </a:r>
            <a:endParaRPr lang="es-PE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556048" y="-2738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400" b="1" dirty="0" smtClean="0">
                <a:solidFill>
                  <a:schemeClr val="accent6">
                    <a:lumMod val="75000"/>
                  </a:schemeClr>
                </a:solidFill>
              </a:rPr>
              <a:t>Tipos de Planes Estratégicos</a:t>
            </a:r>
            <a:endParaRPr lang="es-PE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9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9594</TotalTime>
  <Words>1091</Words>
  <Application>Microsoft Office PowerPoint</Application>
  <PresentationFormat>Presentación en pantalla (4:3)</PresentationFormat>
  <Paragraphs>385</Paragraphs>
  <Slides>15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bosio bobadilla</dc:creator>
  <cp:lastModifiedBy>Carmen Zana Carbajal</cp:lastModifiedBy>
  <cp:revision>519</cp:revision>
  <cp:lastPrinted>2014-06-04T18:33:47Z</cp:lastPrinted>
  <dcterms:created xsi:type="dcterms:W3CDTF">2013-08-23T00:28:18Z</dcterms:created>
  <dcterms:modified xsi:type="dcterms:W3CDTF">2014-06-05T14:00:11Z</dcterms:modified>
</cp:coreProperties>
</file>