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523" r:id="rId2"/>
    <p:sldId id="655" r:id="rId3"/>
    <p:sldId id="662" r:id="rId4"/>
    <p:sldId id="651" r:id="rId5"/>
    <p:sldId id="672" r:id="rId6"/>
    <p:sldId id="652" r:id="rId7"/>
    <p:sldId id="653" r:id="rId8"/>
    <p:sldId id="654" r:id="rId9"/>
    <p:sldId id="663" r:id="rId10"/>
    <p:sldId id="657" r:id="rId11"/>
    <p:sldId id="658" r:id="rId12"/>
    <p:sldId id="659" r:id="rId13"/>
    <p:sldId id="660" r:id="rId14"/>
    <p:sldId id="661" r:id="rId15"/>
    <p:sldId id="671" r:id="rId16"/>
    <p:sldId id="664" r:id="rId17"/>
    <p:sldId id="666" r:id="rId18"/>
    <p:sldId id="667" r:id="rId19"/>
    <p:sldId id="668" r:id="rId20"/>
    <p:sldId id="669" r:id="rId21"/>
    <p:sldId id="670" r:id="rId22"/>
    <p:sldId id="649" r:id="rId23"/>
    <p:sldId id="677" r:id="rId24"/>
    <p:sldId id="678" r:id="rId25"/>
    <p:sldId id="679" r:id="rId26"/>
    <p:sldId id="674" r:id="rId27"/>
    <p:sldId id="675" r:id="rId28"/>
    <p:sldId id="629" r:id="rId29"/>
    <p:sldId id="683" r:id="rId30"/>
    <p:sldId id="681" r:id="rId31"/>
    <p:sldId id="682" r:id="rId32"/>
    <p:sldId id="632" r:id="rId33"/>
    <p:sldId id="633" r:id="rId34"/>
    <p:sldId id="680" r:id="rId35"/>
    <p:sldId id="635" r:id="rId36"/>
    <p:sldId id="636" r:id="rId37"/>
    <p:sldId id="637" r:id="rId38"/>
    <p:sldId id="638" r:id="rId39"/>
    <p:sldId id="639" r:id="rId40"/>
    <p:sldId id="640" r:id="rId41"/>
    <p:sldId id="641" r:id="rId42"/>
    <p:sldId id="685" r:id="rId43"/>
    <p:sldId id="686" r:id="rId44"/>
    <p:sldId id="643" r:id="rId45"/>
    <p:sldId id="644" r:id="rId46"/>
    <p:sldId id="645" r:id="rId47"/>
    <p:sldId id="646" r:id="rId48"/>
    <p:sldId id="647" r:id="rId49"/>
    <p:sldId id="684" r:id="rId50"/>
    <p:sldId id="615" r:id="rId51"/>
    <p:sldId id="687" r:id="rId52"/>
  </p:sldIdLst>
  <p:sldSz cx="9144000" cy="6858000" type="screen4x3"/>
  <p:notesSz cx="6797675" cy="99282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llys Anderson Paucar Anccasi" initials="TAP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8066"/>
    <a:srgbClr val="2FC79F"/>
    <a:srgbClr val="191137"/>
    <a:srgbClr val="6691C6"/>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1037" autoAdjust="0"/>
    <p:restoredTop sz="96625" autoAdjust="0"/>
  </p:normalViewPr>
  <p:slideViewPr>
    <p:cSldViewPr>
      <p:cViewPr>
        <p:scale>
          <a:sx n="60" d="100"/>
          <a:sy n="60" d="100"/>
        </p:scale>
        <p:origin x="-403" y="24"/>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bossio\AppData\Local\Microsoft\Windows\Temporary%20Internet%20Files\Content.Outlook\RYZM02EZ\Poblacion%20Adultos%20Mayores%202012-2030-205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Libro1.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ibro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PE"/>
  <c:chart>
    <c:plotArea>
      <c:layout>
        <c:manualLayout>
          <c:layoutTarget val="inner"/>
          <c:xMode val="edge"/>
          <c:yMode val="edge"/>
          <c:x val="0.11659539551544033"/>
          <c:y val="0.25403048756836427"/>
          <c:w val="0.75770754106638483"/>
          <c:h val="0.64072456460183902"/>
        </c:manualLayout>
      </c:layout>
      <c:barChart>
        <c:barDir val="bar"/>
        <c:grouping val="clustered"/>
        <c:ser>
          <c:idx val="1"/>
          <c:order val="0"/>
          <c:tx>
            <c:strRef>
              <c:f>'Poblacion Edades 2050-Peru'!$C$3</c:f>
              <c:strCache>
                <c:ptCount val="1"/>
                <c:pt idx="0">
                  <c:v>Mujeres 2012</c:v>
                </c:pt>
              </c:strCache>
            </c:strRef>
          </c:tx>
          <c:spPr>
            <a:solidFill>
              <a:schemeClr val="accent2">
                <a:lumMod val="60000"/>
                <a:lumOff val="40000"/>
              </a:schemeClr>
            </a:solidFill>
          </c:spPr>
          <c:cat>
            <c:strRef>
              <c:f>'Poblacion Edades 2050-Peru'!$A$4:$A$24</c:f>
              <c:strCache>
                <c:ptCount val="21"/>
                <c:pt idx="0">
                  <c:v> 0- 4</c:v>
                </c:pt>
                <c:pt idx="1">
                  <c:v> 5- 9</c:v>
                </c:pt>
                <c:pt idx="2">
                  <c:v> 10- 14</c:v>
                </c:pt>
                <c:pt idx="3">
                  <c:v> 15- 19</c:v>
                </c:pt>
                <c:pt idx="4">
                  <c:v> 20- 24</c:v>
                </c:pt>
                <c:pt idx="5">
                  <c:v> 25- 29</c:v>
                </c:pt>
                <c:pt idx="6">
                  <c:v> 30- 34</c:v>
                </c:pt>
                <c:pt idx="7">
                  <c:v> 35- 39</c:v>
                </c:pt>
                <c:pt idx="8">
                  <c:v> 40- 44</c:v>
                </c:pt>
                <c:pt idx="9">
                  <c:v> 45- 49</c:v>
                </c:pt>
                <c:pt idx="10">
                  <c:v> 50- 54</c:v>
                </c:pt>
                <c:pt idx="11">
                  <c:v> 55- 59</c:v>
                </c:pt>
                <c:pt idx="12">
                  <c:v> 60- 64</c:v>
                </c:pt>
                <c:pt idx="13">
                  <c:v> 65- 69</c:v>
                </c:pt>
                <c:pt idx="14">
                  <c:v> 70- 74</c:v>
                </c:pt>
                <c:pt idx="15">
                  <c:v> 75- 79</c:v>
                </c:pt>
                <c:pt idx="16">
                  <c:v> 80- 84</c:v>
                </c:pt>
                <c:pt idx="17">
                  <c:v> 85- 89</c:v>
                </c:pt>
                <c:pt idx="18">
                  <c:v> 90- 94</c:v>
                </c:pt>
                <c:pt idx="19">
                  <c:v> 95- 99</c:v>
                </c:pt>
                <c:pt idx="20">
                  <c:v>100+</c:v>
                </c:pt>
              </c:strCache>
            </c:strRef>
          </c:cat>
          <c:val>
            <c:numRef>
              <c:f>'Poblacion Edades 2050-Peru'!$C$4:$C$24</c:f>
              <c:numCache>
                <c:formatCode>General</c:formatCode>
                <c:ptCount val="21"/>
                <c:pt idx="0">
                  <c:v>1.4247349999999994</c:v>
                </c:pt>
                <c:pt idx="1">
                  <c:v>1.4309809999999998</c:v>
                </c:pt>
                <c:pt idx="2">
                  <c:v>1.4348019999999992</c:v>
                </c:pt>
                <c:pt idx="3">
                  <c:v>1.4304779999999999</c:v>
                </c:pt>
                <c:pt idx="4">
                  <c:v>1.3780120000000007</c:v>
                </c:pt>
                <c:pt idx="5">
                  <c:v>1.2616919999999994</c:v>
                </c:pt>
                <c:pt idx="6">
                  <c:v>1.171519</c:v>
                </c:pt>
                <c:pt idx="7">
                  <c:v>1.0579599999999998</c:v>
                </c:pt>
                <c:pt idx="8">
                  <c:v>0.924014</c:v>
                </c:pt>
                <c:pt idx="9">
                  <c:v>0.80985200000000002</c:v>
                </c:pt>
                <c:pt idx="10">
                  <c:v>0.67967200000000061</c:v>
                </c:pt>
                <c:pt idx="11">
                  <c:v>0.55611299999999952</c:v>
                </c:pt>
                <c:pt idx="12">
                  <c:v>0.44414099999999995</c:v>
                </c:pt>
                <c:pt idx="13">
                  <c:v>0.34470600000000001</c:v>
                </c:pt>
                <c:pt idx="14">
                  <c:v>0.26857300000000001</c:v>
                </c:pt>
                <c:pt idx="15">
                  <c:v>0.19883600000000001</c:v>
                </c:pt>
                <c:pt idx="16">
                  <c:v>0.12242500000000008</c:v>
                </c:pt>
                <c:pt idx="17">
                  <c:v>6.0352000000000031E-2</c:v>
                </c:pt>
                <c:pt idx="18">
                  <c:v>2.2936000000000012E-2</c:v>
                </c:pt>
                <c:pt idx="19">
                  <c:v>6.1859999999999997E-3</c:v>
                </c:pt>
                <c:pt idx="20">
                  <c:v>6.6200000000000037E-4</c:v>
                </c:pt>
              </c:numCache>
            </c:numRef>
          </c:val>
        </c:ser>
        <c:ser>
          <c:idx val="0"/>
          <c:order val="1"/>
          <c:tx>
            <c:strRef>
              <c:f>'Poblacion Edades 2050-Peru'!$B$3</c:f>
              <c:strCache>
                <c:ptCount val="1"/>
                <c:pt idx="0">
                  <c:v>Hombres 2012</c:v>
                </c:pt>
              </c:strCache>
            </c:strRef>
          </c:tx>
          <c:spPr>
            <a:solidFill>
              <a:schemeClr val="accent1">
                <a:lumMod val="60000"/>
                <a:lumOff val="40000"/>
              </a:schemeClr>
            </a:solidFill>
          </c:spPr>
          <c:cat>
            <c:strRef>
              <c:f>'Poblacion Edades 2050-Peru'!$A$4:$A$24</c:f>
              <c:strCache>
                <c:ptCount val="21"/>
                <c:pt idx="0">
                  <c:v> 0- 4</c:v>
                </c:pt>
                <c:pt idx="1">
                  <c:v> 5- 9</c:v>
                </c:pt>
                <c:pt idx="2">
                  <c:v> 10- 14</c:v>
                </c:pt>
                <c:pt idx="3">
                  <c:v> 15- 19</c:v>
                </c:pt>
                <c:pt idx="4">
                  <c:v> 20- 24</c:v>
                </c:pt>
                <c:pt idx="5">
                  <c:v> 25- 29</c:v>
                </c:pt>
                <c:pt idx="6">
                  <c:v> 30- 34</c:v>
                </c:pt>
                <c:pt idx="7">
                  <c:v> 35- 39</c:v>
                </c:pt>
                <c:pt idx="8">
                  <c:v> 40- 44</c:v>
                </c:pt>
                <c:pt idx="9">
                  <c:v> 45- 49</c:v>
                </c:pt>
                <c:pt idx="10">
                  <c:v> 50- 54</c:v>
                </c:pt>
                <c:pt idx="11">
                  <c:v> 55- 59</c:v>
                </c:pt>
                <c:pt idx="12">
                  <c:v> 60- 64</c:v>
                </c:pt>
                <c:pt idx="13">
                  <c:v> 65- 69</c:v>
                </c:pt>
                <c:pt idx="14">
                  <c:v> 70- 74</c:v>
                </c:pt>
                <c:pt idx="15">
                  <c:v> 75- 79</c:v>
                </c:pt>
                <c:pt idx="16">
                  <c:v> 80- 84</c:v>
                </c:pt>
                <c:pt idx="17">
                  <c:v> 85- 89</c:v>
                </c:pt>
                <c:pt idx="18">
                  <c:v> 90- 94</c:v>
                </c:pt>
                <c:pt idx="19">
                  <c:v> 95- 99</c:v>
                </c:pt>
                <c:pt idx="20">
                  <c:v>100+</c:v>
                </c:pt>
              </c:strCache>
            </c:strRef>
          </c:cat>
          <c:val>
            <c:numRef>
              <c:f>'Poblacion Edades 2050-Peru'!$B$4:$B$24</c:f>
              <c:numCache>
                <c:formatCode>General</c:formatCode>
                <c:ptCount val="21"/>
                <c:pt idx="0">
                  <c:v>-1.497752</c:v>
                </c:pt>
                <c:pt idx="1">
                  <c:v>-1.4858289999999992</c:v>
                </c:pt>
                <c:pt idx="2">
                  <c:v>-1.484477</c:v>
                </c:pt>
                <c:pt idx="3">
                  <c:v>-1.4742909999999998</c:v>
                </c:pt>
                <c:pt idx="4">
                  <c:v>-1.4107499999999993</c:v>
                </c:pt>
                <c:pt idx="5">
                  <c:v>-1.2833339999999998</c:v>
                </c:pt>
                <c:pt idx="6">
                  <c:v>-1.1875119999999999</c:v>
                </c:pt>
                <c:pt idx="7">
                  <c:v>-1.0672029999999999</c:v>
                </c:pt>
                <c:pt idx="8">
                  <c:v>-0.92521100000000001</c:v>
                </c:pt>
                <c:pt idx="9">
                  <c:v>-0.80328199999999972</c:v>
                </c:pt>
                <c:pt idx="10">
                  <c:v>-0.66515500000000061</c:v>
                </c:pt>
                <c:pt idx="11">
                  <c:v>-0.53544899999999962</c:v>
                </c:pt>
                <c:pt idx="12">
                  <c:v>-0.41984000000000021</c:v>
                </c:pt>
                <c:pt idx="13">
                  <c:v>-0.31635500000000016</c:v>
                </c:pt>
                <c:pt idx="14">
                  <c:v>-0.23485900000000001</c:v>
                </c:pt>
                <c:pt idx="15">
                  <c:v>-0.16207199999999997</c:v>
                </c:pt>
                <c:pt idx="16">
                  <c:v>-9.1418000000000013E-2</c:v>
                </c:pt>
                <c:pt idx="17">
                  <c:v>-4.0618000000000001E-2</c:v>
                </c:pt>
                <c:pt idx="18">
                  <c:v>-1.3875999999999999E-2</c:v>
                </c:pt>
                <c:pt idx="19">
                  <c:v>-3.4350000000000001E-3</c:v>
                </c:pt>
                <c:pt idx="20">
                  <c:v>-3.5100000000000018E-4</c:v>
                </c:pt>
              </c:numCache>
            </c:numRef>
          </c:val>
        </c:ser>
        <c:ser>
          <c:idx val="3"/>
          <c:order val="2"/>
          <c:tx>
            <c:strRef>
              <c:f>'Poblacion Edades 2050-Peru'!$E$3</c:f>
              <c:strCache>
                <c:ptCount val="1"/>
                <c:pt idx="0">
                  <c:v>Mujeres 2050</c:v>
                </c:pt>
              </c:strCache>
            </c:strRef>
          </c:tx>
          <c:spPr>
            <a:noFill/>
            <a:ln w="12700">
              <a:solidFill>
                <a:srgbClr val="FF0000"/>
              </a:solidFill>
            </a:ln>
          </c:spPr>
          <c:cat>
            <c:strRef>
              <c:f>'Poblacion Edades 2050-Peru'!$A$4:$A$24</c:f>
              <c:strCache>
                <c:ptCount val="21"/>
                <c:pt idx="0">
                  <c:v> 0- 4</c:v>
                </c:pt>
                <c:pt idx="1">
                  <c:v> 5- 9</c:v>
                </c:pt>
                <c:pt idx="2">
                  <c:v> 10- 14</c:v>
                </c:pt>
                <c:pt idx="3">
                  <c:v> 15- 19</c:v>
                </c:pt>
                <c:pt idx="4">
                  <c:v> 20- 24</c:v>
                </c:pt>
                <c:pt idx="5">
                  <c:v> 25- 29</c:v>
                </c:pt>
                <c:pt idx="6">
                  <c:v> 30- 34</c:v>
                </c:pt>
                <c:pt idx="7">
                  <c:v> 35- 39</c:v>
                </c:pt>
                <c:pt idx="8">
                  <c:v> 40- 44</c:v>
                </c:pt>
                <c:pt idx="9">
                  <c:v> 45- 49</c:v>
                </c:pt>
                <c:pt idx="10">
                  <c:v> 50- 54</c:v>
                </c:pt>
                <c:pt idx="11">
                  <c:v> 55- 59</c:v>
                </c:pt>
                <c:pt idx="12">
                  <c:v> 60- 64</c:v>
                </c:pt>
                <c:pt idx="13">
                  <c:v> 65- 69</c:v>
                </c:pt>
                <c:pt idx="14">
                  <c:v> 70- 74</c:v>
                </c:pt>
                <c:pt idx="15">
                  <c:v> 75- 79</c:v>
                </c:pt>
                <c:pt idx="16">
                  <c:v> 80- 84</c:v>
                </c:pt>
                <c:pt idx="17">
                  <c:v> 85- 89</c:v>
                </c:pt>
                <c:pt idx="18">
                  <c:v> 90- 94</c:v>
                </c:pt>
                <c:pt idx="19">
                  <c:v> 95- 99</c:v>
                </c:pt>
                <c:pt idx="20">
                  <c:v>100+</c:v>
                </c:pt>
              </c:strCache>
            </c:strRef>
          </c:cat>
          <c:val>
            <c:numRef>
              <c:f>'Poblacion Edades 2050-Peru'!$E$4:$E$24</c:f>
              <c:numCache>
                <c:formatCode>General</c:formatCode>
                <c:ptCount val="21"/>
                <c:pt idx="0">
                  <c:v>1.2068099999999993</c:v>
                </c:pt>
                <c:pt idx="1">
                  <c:v>1.2352289999999992</c:v>
                </c:pt>
                <c:pt idx="2">
                  <c:v>1.253412</c:v>
                </c:pt>
                <c:pt idx="3">
                  <c:v>1.256588</c:v>
                </c:pt>
                <c:pt idx="4">
                  <c:v>1.2422979999999999</c:v>
                </c:pt>
                <c:pt idx="5">
                  <c:v>1.2727869999999999</c:v>
                </c:pt>
                <c:pt idx="6">
                  <c:v>1.3424320000000001</c:v>
                </c:pt>
                <c:pt idx="7">
                  <c:v>1.3699959999999998</c:v>
                </c:pt>
                <c:pt idx="8">
                  <c:v>1.3832279999999999</c:v>
                </c:pt>
                <c:pt idx="9">
                  <c:v>1.380271</c:v>
                </c:pt>
                <c:pt idx="10">
                  <c:v>1.3680300000000001</c:v>
                </c:pt>
                <c:pt idx="11">
                  <c:v>1.3317679999999998</c:v>
                </c:pt>
                <c:pt idx="12">
                  <c:v>1.2279679999999993</c:v>
                </c:pt>
                <c:pt idx="13">
                  <c:v>1.072651</c:v>
                </c:pt>
                <c:pt idx="14">
                  <c:v>0.93643100000000001</c:v>
                </c:pt>
                <c:pt idx="15">
                  <c:v>0.73455300000000001</c:v>
                </c:pt>
                <c:pt idx="16">
                  <c:v>0.53398199999999996</c:v>
                </c:pt>
                <c:pt idx="17">
                  <c:v>0.35312700000000002</c:v>
                </c:pt>
                <c:pt idx="18">
                  <c:v>0.19539200000000001</c:v>
                </c:pt>
                <c:pt idx="19">
                  <c:v>9.078E-2</c:v>
                </c:pt>
                <c:pt idx="20">
                  <c:v>2.0988E-2</c:v>
                </c:pt>
              </c:numCache>
            </c:numRef>
          </c:val>
        </c:ser>
        <c:ser>
          <c:idx val="2"/>
          <c:order val="3"/>
          <c:tx>
            <c:strRef>
              <c:f>'Poblacion Edades 2050-Peru'!$D$3</c:f>
              <c:strCache>
                <c:ptCount val="1"/>
                <c:pt idx="0">
                  <c:v>Hombres 2050</c:v>
                </c:pt>
              </c:strCache>
            </c:strRef>
          </c:tx>
          <c:spPr>
            <a:noFill/>
            <a:ln w="12700">
              <a:solidFill>
                <a:srgbClr val="002060"/>
              </a:solidFill>
            </a:ln>
          </c:spPr>
          <c:cat>
            <c:strRef>
              <c:f>'Poblacion Edades 2050-Peru'!$A$4:$A$24</c:f>
              <c:strCache>
                <c:ptCount val="21"/>
                <c:pt idx="0">
                  <c:v> 0- 4</c:v>
                </c:pt>
                <c:pt idx="1">
                  <c:v> 5- 9</c:v>
                </c:pt>
                <c:pt idx="2">
                  <c:v> 10- 14</c:v>
                </c:pt>
                <c:pt idx="3">
                  <c:v> 15- 19</c:v>
                </c:pt>
                <c:pt idx="4">
                  <c:v> 20- 24</c:v>
                </c:pt>
                <c:pt idx="5">
                  <c:v> 25- 29</c:v>
                </c:pt>
                <c:pt idx="6">
                  <c:v> 30- 34</c:v>
                </c:pt>
                <c:pt idx="7">
                  <c:v> 35- 39</c:v>
                </c:pt>
                <c:pt idx="8">
                  <c:v> 40- 44</c:v>
                </c:pt>
                <c:pt idx="9">
                  <c:v> 45- 49</c:v>
                </c:pt>
                <c:pt idx="10">
                  <c:v> 50- 54</c:v>
                </c:pt>
                <c:pt idx="11">
                  <c:v> 55- 59</c:v>
                </c:pt>
                <c:pt idx="12">
                  <c:v> 60- 64</c:v>
                </c:pt>
                <c:pt idx="13">
                  <c:v> 65- 69</c:v>
                </c:pt>
                <c:pt idx="14">
                  <c:v> 70- 74</c:v>
                </c:pt>
                <c:pt idx="15">
                  <c:v> 75- 79</c:v>
                </c:pt>
                <c:pt idx="16">
                  <c:v> 80- 84</c:v>
                </c:pt>
                <c:pt idx="17">
                  <c:v> 85- 89</c:v>
                </c:pt>
                <c:pt idx="18">
                  <c:v> 90- 94</c:v>
                </c:pt>
                <c:pt idx="19">
                  <c:v> 95- 99</c:v>
                </c:pt>
                <c:pt idx="20">
                  <c:v>100+</c:v>
                </c:pt>
              </c:strCache>
            </c:strRef>
          </c:cat>
          <c:val>
            <c:numRef>
              <c:f>'Poblacion Edades 2050-Peru'!$D$4:$D$24</c:f>
              <c:numCache>
                <c:formatCode>General</c:formatCode>
                <c:ptCount val="21"/>
                <c:pt idx="0">
                  <c:v>-1.2942170000000006</c:v>
                </c:pt>
                <c:pt idx="1">
                  <c:v>-1.3229</c:v>
                </c:pt>
                <c:pt idx="2">
                  <c:v>-1.340792</c:v>
                </c:pt>
                <c:pt idx="3">
                  <c:v>-1.341253</c:v>
                </c:pt>
                <c:pt idx="4">
                  <c:v>-1.3203009999999999</c:v>
                </c:pt>
                <c:pt idx="5">
                  <c:v>-1.3440669999999999</c:v>
                </c:pt>
                <c:pt idx="6">
                  <c:v>-1.4079539999999993</c:v>
                </c:pt>
                <c:pt idx="7">
                  <c:v>-1.4261949999999994</c:v>
                </c:pt>
                <c:pt idx="8">
                  <c:v>-1.396101</c:v>
                </c:pt>
                <c:pt idx="9">
                  <c:v>-1.3806289999999999</c:v>
                </c:pt>
                <c:pt idx="10">
                  <c:v>-1.3518009999999998</c:v>
                </c:pt>
                <c:pt idx="11">
                  <c:v>-1.2950039999999998</c:v>
                </c:pt>
                <c:pt idx="12">
                  <c:v>-1.1660100000000007</c:v>
                </c:pt>
                <c:pt idx="13">
                  <c:v>-0.98873299999999953</c:v>
                </c:pt>
                <c:pt idx="14">
                  <c:v>-0.83033100000000004</c:v>
                </c:pt>
                <c:pt idx="15">
                  <c:v>-0.61466900000000035</c:v>
                </c:pt>
                <c:pt idx="16">
                  <c:v>-0.41442700000000027</c:v>
                </c:pt>
                <c:pt idx="17">
                  <c:v>-0.25182000000000021</c:v>
                </c:pt>
                <c:pt idx="18">
                  <c:v>-0.12687199999999993</c:v>
                </c:pt>
                <c:pt idx="19">
                  <c:v>-5.3489000000000002E-2</c:v>
                </c:pt>
                <c:pt idx="20">
                  <c:v>-1.1197E-2</c:v>
                </c:pt>
              </c:numCache>
            </c:numRef>
          </c:val>
        </c:ser>
        <c:gapWidth val="51"/>
        <c:overlap val="100"/>
        <c:axId val="195126784"/>
        <c:axId val="195128320"/>
      </c:barChart>
      <c:catAx>
        <c:axId val="195126784"/>
        <c:scaling>
          <c:orientation val="minMax"/>
        </c:scaling>
        <c:axPos val="l"/>
        <c:tickLblPos val="low"/>
        <c:txPr>
          <a:bodyPr/>
          <a:lstStyle/>
          <a:p>
            <a:pPr>
              <a:defRPr lang="es-MX" sz="700" b="1"/>
            </a:pPr>
            <a:endParaRPr lang="es-PE"/>
          </a:p>
        </c:txPr>
        <c:crossAx val="195128320"/>
        <c:crosses val="autoZero"/>
        <c:auto val="1"/>
        <c:lblAlgn val="ctr"/>
        <c:lblOffset val="100"/>
      </c:catAx>
      <c:valAx>
        <c:axId val="195128320"/>
        <c:scaling>
          <c:orientation val="minMax"/>
        </c:scaling>
        <c:axPos val="b"/>
        <c:majorGridlines>
          <c:spPr>
            <a:ln>
              <a:noFill/>
            </a:ln>
          </c:spPr>
        </c:majorGridlines>
        <c:numFmt formatCode="#,##0.0;[Black]#,##0.0" sourceLinked="0"/>
        <c:tickLblPos val="nextTo"/>
        <c:txPr>
          <a:bodyPr/>
          <a:lstStyle/>
          <a:p>
            <a:pPr>
              <a:defRPr lang="es-MX"/>
            </a:pPr>
            <a:endParaRPr lang="es-PE"/>
          </a:p>
        </c:txPr>
        <c:crossAx val="195126784"/>
        <c:crosses val="autoZero"/>
        <c:crossBetween val="between"/>
      </c:valAx>
    </c:plotArea>
    <c:legend>
      <c:legendPos val="r"/>
      <c:layout>
        <c:manualLayout>
          <c:xMode val="edge"/>
          <c:yMode val="edge"/>
          <c:x val="0"/>
          <c:y val="0.17858929443650046"/>
          <c:w val="0.97141202322509479"/>
          <c:h val="7.3403997577225932E-2"/>
        </c:manualLayout>
      </c:layout>
      <c:txPr>
        <a:bodyPr/>
        <a:lstStyle/>
        <a:p>
          <a:pPr>
            <a:defRPr lang="es-MX"/>
          </a:pPr>
          <a:endParaRPr lang="es-PE"/>
        </a:p>
      </c:txPr>
    </c:legend>
    <c:plotVisOnly val="1"/>
    <c:dispBlanksAs val="gap"/>
  </c:chart>
  <c:spPr>
    <a:ln>
      <a:noFill/>
    </a:ln>
  </c:spPr>
  <c:txPr>
    <a:bodyPr/>
    <a:lstStyle/>
    <a:p>
      <a:pPr>
        <a:defRPr>
          <a:solidFill>
            <a:schemeClr val="tx1"/>
          </a:solidFill>
        </a:defRPr>
      </a:pPr>
      <a:endParaRPr lang="es-PE"/>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s-PE"/>
  <c:chart>
    <c:autoTitleDeleted val="1"/>
    <c:plotArea>
      <c:layout/>
      <c:lineChart>
        <c:grouping val="standard"/>
        <c:ser>
          <c:idx val="0"/>
          <c:order val="0"/>
          <c:tx>
            <c:strRef>
              <c:f>'Hoja1 (2)'!$B$4</c:f>
              <c:strCache>
                <c:ptCount val="1"/>
                <c:pt idx="0">
                  <c:v>Educación secundaria (% de población con edades 12-16)</c:v>
                </c:pt>
              </c:strCache>
            </c:strRef>
          </c:tx>
          <c:cat>
            <c:numRef>
              <c:f>'Hoja1 (2)'!$C$3:$E$3</c:f>
              <c:numCache>
                <c:formatCode>General</c:formatCode>
                <c:ptCount val="3"/>
                <c:pt idx="0">
                  <c:v>2010</c:v>
                </c:pt>
                <c:pt idx="1">
                  <c:v>2011</c:v>
                </c:pt>
                <c:pt idx="2">
                  <c:v>2012</c:v>
                </c:pt>
              </c:numCache>
            </c:numRef>
          </c:cat>
          <c:val>
            <c:numRef>
              <c:f>'Hoja1 (2)'!$C$4:$E$4</c:f>
              <c:numCache>
                <c:formatCode>0.0</c:formatCode>
                <c:ptCount val="3"/>
                <c:pt idx="0">
                  <c:v>79.23527512597353</c:v>
                </c:pt>
                <c:pt idx="1">
                  <c:v>80.034140473226955</c:v>
                </c:pt>
                <c:pt idx="2">
                  <c:v>80.688462973386265</c:v>
                </c:pt>
              </c:numCache>
            </c:numRef>
          </c:val>
        </c:ser>
        <c:ser>
          <c:idx val="1"/>
          <c:order val="1"/>
          <c:tx>
            <c:strRef>
              <c:f>'Hoja1 (2)'!$B$5</c:f>
              <c:strCache>
                <c:ptCount val="1"/>
                <c:pt idx="0">
                  <c:v>Educación primaria (% de población con edades 6-11)</c:v>
                </c:pt>
              </c:strCache>
            </c:strRef>
          </c:tx>
          <c:cat>
            <c:numRef>
              <c:f>'Hoja1 (2)'!$C$3:$E$3</c:f>
              <c:numCache>
                <c:formatCode>General</c:formatCode>
                <c:ptCount val="3"/>
                <c:pt idx="0">
                  <c:v>2010</c:v>
                </c:pt>
                <c:pt idx="1">
                  <c:v>2011</c:v>
                </c:pt>
                <c:pt idx="2">
                  <c:v>2012</c:v>
                </c:pt>
              </c:numCache>
            </c:numRef>
          </c:cat>
          <c:val>
            <c:numRef>
              <c:f>'Hoja1 (2)'!$C$5:$E$5</c:f>
              <c:numCache>
                <c:formatCode>0.0</c:formatCode>
                <c:ptCount val="3"/>
                <c:pt idx="0">
                  <c:v>93.967735580039061</c:v>
                </c:pt>
                <c:pt idx="1">
                  <c:v>93.964973270836168</c:v>
                </c:pt>
                <c:pt idx="2">
                  <c:v>92.939496500163969</c:v>
                </c:pt>
              </c:numCache>
            </c:numRef>
          </c:val>
        </c:ser>
        <c:ser>
          <c:idx val="2"/>
          <c:order val="2"/>
          <c:tx>
            <c:strRef>
              <c:f>'Hoja1 (2)'!$B$6</c:f>
              <c:strCache>
                <c:ptCount val="1"/>
                <c:pt idx="0">
                  <c:v>Educación inicial (% de población con edades 3-5)</c:v>
                </c:pt>
              </c:strCache>
            </c:strRef>
          </c:tx>
          <c:cat>
            <c:numRef>
              <c:f>'Hoja1 (2)'!$C$3:$E$3</c:f>
              <c:numCache>
                <c:formatCode>General</c:formatCode>
                <c:ptCount val="3"/>
                <c:pt idx="0">
                  <c:v>2010</c:v>
                </c:pt>
                <c:pt idx="1">
                  <c:v>2011</c:v>
                </c:pt>
                <c:pt idx="2">
                  <c:v>2012</c:v>
                </c:pt>
              </c:numCache>
            </c:numRef>
          </c:cat>
          <c:val>
            <c:numRef>
              <c:f>'Hoja1 (2)'!$C$6:$E$6</c:f>
              <c:numCache>
                <c:formatCode>0.0</c:formatCode>
                <c:ptCount val="3"/>
                <c:pt idx="0">
                  <c:v>70.28433877969826</c:v>
                </c:pt>
                <c:pt idx="1">
                  <c:v>72.57081574293565</c:v>
                </c:pt>
                <c:pt idx="2">
                  <c:v>74.634723834931052</c:v>
                </c:pt>
              </c:numCache>
            </c:numRef>
          </c:val>
        </c:ser>
        <c:dLbls/>
        <c:marker val="1"/>
        <c:axId val="50160384"/>
        <c:axId val="50161920"/>
      </c:lineChart>
      <c:catAx>
        <c:axId val="50160384"/>
        <c:scaling>
          <c:orientation val="minMax"/>
        </c:scaling>
        <c:axPos val="b"/>
        <c:numFmt formatCode="General" sourceLinked="1"/>
        <c:majorTickMark val="none"/>
        <c:tickLblPos val="nextTo"/>
        <c:txPr>
          <a:bodyPr/>
          <a:lstStyle/>
          <a:p>
            <a:pPr>
              <a:defRPr lang="es-ES"/>
            </a:pPr>
            <a:endParaRPr lang="es-PE"/>
          </a:p>
        </c:txPr>
        <c:crossAx val="50161920"/>
        <c:crosses val="autoZero"/>
        <c:auto val="1"/>
        <c:lblAlgn val="ctr"/>
        <c:lblOffset val="100"/>
      </c:catAx>
      <c:valAx>
        <c:axId val="50161920"/>
        <c:scaling>
          <c:orientation val="minMax"/>
        </c:scaling>
        <c:axPos val="l"/>
        <c:majorGridlines/>
        <c:numFmt formatCode="0.0" sourceLinked="1"/>
        <c:majorTickMark val="none"/>
        <c:tickLblPos val="nextTo"/>
        <c:txPr>
          <a:bodyPr/>
          <a:lstStyle/>
          <a:p>
            <a:pPr>
              <a:defRPr lang="es-ES"/>
            </a:pPr>
            <a:endParaRPr lang="es-PE"/>
          </a:p>
        </c:txPr>
        <c:crossAx val="50160384"/>
        <c:crosses val="autoZero"/>
        <c:crossBetween val="between"/>
      </c:valAx>
    </c:plotArea>
    <c:plotVisOnly val="1"/>
    <c:dispBlanksAs val="gap"/>
  </c:chart>
  <c:spPr>
    <a:ln>
      <a:solidFill>
        <a:schemeClr val="tx2">
          <a:lumMod val="50000"/>
        </a:schemeClr>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PE"/>
  <c:chart>
    <c:autoTitleDeleted val="1"/>
    <c:plotArea>
      <c:layout/>
      <c:lineChart>
        <c:grouping val="standard"/>
        <c:ser>
          <c:idx val="0"/>
          <c:order val="0"/>
          <c:tx>
            <c:strRef>
              <c:f>'Hoja1 (2)'!$B$18</c:f>
              <c:strCache>
                <c:ptCount val="1"/>
                <c:pt idx="0">
                  <c:v>Los tres servicios básicos (agua-desague-electricidad % del total)</c:v>
                </c:pt>
              </c:strCache>
            </c:strRef>
          </c:tx>
          <c:cat>
            <c:numRef>
              <c:f>'Hoja1 (2)'!$C$17:$E$17</c:f>
              <c:numCache>
                <c:formatCode>General</c:formatCode>
                <c:ptCount val="3"/>
                <c:pt idx="0">
                  <c:v>2010</c:v>
                </c:pt>
                <c:pt idx="1">
                  <c:v>2011</c:v>
                </c:pt>
                <c:pt idx="2">
                  <c:v>2012</c:v>
                </c:pt>
              </c:numCache>
            </c:numRef>
          </c:cat>
          <c:val>
            <c:numRef>
              <c:f>'Hoja1 (2)'!$C$18:$E$18</c:f>
              <c:numCache>
                <c:formatCode>0.0</c:formatCode>
                <c:ptCount val="3"/>
                <c:pt idx="0">
                  <c:v>34.290305886198361</c:v>
                </c:pt>
                <c:pt idx="1">
                  <c:v>37.375344287206758</c:v>
                </c:pt>
                <c:pt idx="2">
                  <c:v>39.153258016660956</c:v>
                </c:pt>
              </c:numCache>
            </c:numRef>
          </c:val>
        </c:ser>
        <c:dLbls/>
        <c:marker val="1"/>
        <c:axId val="50620288"/>
        <c:axId val="50621824"/>
      </c:lineChart>
      <c:catAx>
        <c:axId val="50620288"/>
        <c:scaling>
          <c:orientation val="minMax"/>
        </c:scaling>
        <c:axPos val="b"/>
        <c:numFmt formatCode="General" sourceLinked="1"/>
        <c:tickLblPos val="nextTo"/>
        <c:txPr>
          <a:bodyPr/>
          <a:lstStyle/>
          <a:p>
            <a:pPr>
              <a:defRPr lang="es-ES"/>
            </a:pPr>
            <a:endParaRPr lang="es-PE"/>
          </a:p>
        </c:txPr>
        <c:crossAx val="50621824"/>
        <c:crosses val="autoZero"/>
        <c:auto val="1"/>
        <c:lblAlgn val="ctr"/>
        <c:lblOffset val="100"/>
      </c:catAx>
      <c:valAx>
        <c:axId val="50621824"/>
        <c:scaling>
          <c:orientation val="minMax"/>
        </c:scaling>
        <c:axPos val="l"/>
        <c:majorGridlines/>
        <c:numFmt formatCode="0.0" sourceLinked="1"/>
        <c:tickLblPos val="nextTo"/>
        <c:txPr>
          <a:bodyPr/>
          <a:lstStyle/>
          <a:p>
            <a:pPr>
              <a:defRPr lang="es-ES"/>
            </a:pPr>
            <a:endParaRPr lang="es-PE"/>
          </a:p>
        </c:txPr>
        <c:crossAx val="50620288"/>
        <c:crosses val="autoZero"/>
        <c:crossBetween val="between"/>
      </c:valAx>
    </c:plotArea>
    <c:plotVisOnly val="1"/>
    <c:dispBlanksAs val="gap"/>
  </c:chart>
  <c:spPr>
    <a:ln>
      <a:solidFill>
        <a:schemeClr val="tx2">
          <a:lumMod val="50000"/>
        </a:scheme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C7249-EF5F-4BFF-8EA4-96BAB74EBBBF}"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s-PE"/>
        </a:p>
      </dgm:t>
    </dgm:pt>
    <dgm:pt modelId="{A7EAE5D3-73F8-4F10-8D61-D47F83B4EF8F}">
      <dgm:prSet phldrT="[Texto]"/>
      <dgm:spPr/>
      <dgm:t>
        <a:bodyPr/>
        <a:lstStyle/>
        <a:p>
          <a:r>
            <a:rPr lang="es-PE" dirty="0" smtClean="0"/>
            <a:t>Gobiernos Regionales y Gobiernos Locales</a:t>
          </a:r>
          <a:endParaRPr lang="es-PE" dirty="0"/>
        </a:p>
      </dgm:t>
    </dgm:pt>
    <dgm:pt modelId="{554240EA-0CAF-4FD8-918B-D5EA6C89353F}" type="parTrans" cxnId="{F923F72A-44C8-410B-A39F-42B441A3DC2D}">
      <dgm:prSet/>
      <dgm:spPr/>
      <dgm:t>
        <a:bodyPr/>
        <a:lstStyle/>
        <a:p>
          <a:endParaRPr lang="es-PE"/>
        </a:p>
      </dgm:t>
    </dgm:pt>
    <dgm:pt modelId="{5484026F-E5E0-4CD4-A958-09923F0B3A37}" type="sibTrans" cxnId="{F923F72A-44C8-410B-A39F-42B441A3DC2D}">
      <dgm:prSet/>
      <dgm:spPr/>
      <dgm:t>
        <a:bodyPr/>
        <a:lstStyle/>
        <a:p>
          <a:endParaRPr lang="es-PE"/>
        </a:p>
      </dgm:t>
    </dgm:pt>
    <dgm:pt modelId="{49B9D41F-9FC3-4CEB-8334-852026DC7CC7}">
      <dgm:prSet phldrT="[Texto]"/>
      <dgm:spPr/>
      <dgm:t>
        <a:bodyPr/>
        <a:lstStyle/>
        <a:p>
          <a:r>
            <a:rPr lang="es-PE" dirty="0" smtClean="0"/>
            <a:t>Foro del Acuerdo Nacional </a:t>
          </a:r>
        </a:p>
        <a:p>
          <a:r>
            <a:rPr lang="es-PE" dirty="0" smtClean="0"/>
            <a:t>(como órgano de concertación)</a:t>
          </a:r>
          <a:endParaRPr lang="es-PE" dirty="0"/>
        </a:p>
      </dgm:t>
    </dgm:pt>
    <dgm:pt modelId="{37F6E80F-EF2F-44D2-B211-E4AD0047F63A}" type="parTrans" cxnId="{DE420D9A-9299-4CFB-847A-B036B70B3115}">
      <dgm:prSet/>
      <dgm:spPr/>
      <dgm:t>
        <a:bodyPr/>
        <a:lstStyle/>
        <a:p>
          <a:endParaRPr lang="es-PE"/>
        </a:p>
      </dgm:t>
    </dgm:pt>
    <dgm:pt modelId="{83878916-A850-437F-B366-B4C5BE8ED512}" type="sibTrans" cxnId="{DE420D9A-9299-4CFB-847A-B036B70B3115}">
      <dgm:prSet/>
      <dgm:spPr/>
      <dgm:t>
        <a:bodyPr/>
        <a:lstStyle/>
        <a:p>
          <a:endParaRPr lang="es-PE"/>
        </a:p>
      </dgm:t>
    </dgm:pt>
    <dgm:pt modelId="{30E724BD-61EB-4827-8A65-E064CC700F6E}">
      <dgm:prSet phldrT="[Texto]"/>
      <dgm:spPr/>
      <dgm:t>
        <a:bodyPr/>
        <a:lstStyle/>
        <a:p>
          <a:r>
            <a:rPr lang="es-PE" dirty="0" smtClean="0"/>
            <a:t>Órganos del Gobierno Nacional y demás poderes del estado</a:t>
          </a:r>
          <a:endParaRPr lang="es-PE" dirty="0"/>
        </a:p>
      </dgm:t>
    </dgm:pt>
    <dgm:pt modelId="{7E8FB081-6331-49C5-8B60-C409E5A84B3C}" type="parTrans" cxnId="{77AF578E-9615-4A1A-9F5A-4117CA30DAD0}">
      <dgm:prSet/>
      <dgm:spPr/>
      <dgm:t>
        <a:bodyPr/>
        <a:lstStyle/>
        <a:p>
          <a:endParaRPr lang="es-PE"/>
        </a:p>
      </dgm:t>
    </dgm:pt>
    <dgm:pt modelId="{918CEE08-C93F-47F9-AA89-80850EC56335}" type="sibTrans" cxnId="{77AF578E-9615-4A1A-9F5A-4117CA30DAD0}">
      <dgm:prSet/>
      <dgm:spPr/>
      <dgm:t>
        <a:bodyPr/>
        <a:lstStyle/>
        <a:p>
          <a:endParaRPr lang="es-PE"/>
        </a:p>
      </dgm:t>
    </dgm:pt>
    <dgm:pt modelId="{4A76A810-3859-4148-AF46-4E521C503D2B}">
      <dgm:prSet phldrT="[Texto]"/>
      <dgm:spPr/>
      <dgm:t>
        <a:bodyPr/>
        <a:lstStyle/>
        <a:p>
          <a:r>
            <a:rPr lang="es-PE" dirty="0" smtClean="0"/>
            <a:t>Organismos constitucionales autónomos </a:t>
          </a:r>
          <a:endParaRPr lang="es-PE" dirty="0"/>
        </a:p>
      </dgm:t>
    </dgm:pt>
    <dgm:pt modelId="{BA81E608-E9F1-46E9-9D07-7A5B0845725C}" type="parTrans" cxnId="{08F59798-C7CD-49DE-B944-83B99E584782}">
      <dgm:prSet/>
      <dgm:spPr/>
      <dgm:t>
        <a:bodyPr/>
        <a:lstStyle/>
        <a:p>
          <a:endParaRPr lang="es-PE"/>
        </a:p>
      </dgm:t>
    </dgm:pt>
    <dgm:pt modelId="{AB8BAC15-74A8-4953-A49B-CE1C22738C90}" type="sibTrans" cxnId="{08F59798-C7CD-49DE-B944-83B99E584782}">
      <dgm:prSet/>
      <dgm:spPr/>
      <dgm:t>
        <a:bodyPr/>
        <a:lstStyle/>
        <a:p>
          <a:endParaRPr lang="es-PE"/>
        </a:p>
      </dgm:t>
    </dgm:pt>
    <dgm:pt modelId="{36AA5E38-2D3B-4AD7-A399-556FA77C1BE2}">
      <dgm:prSet phldrT="[Texto]"/>
      <dgm:spPr/>
      <dgm:t>
        <a:bodyPr/>
        <a:lstStyle/>
        <a:p>
          <a:endParaRPr lang="es-PE" dirty="0"/>
        </a:p>
      </dgm:t>
    </dgm:pt>
    <dgm:pt modelId="{2B0F3727-4A50-4EF6-878F-708050C10177}" type="parTrans" cxnId="{921BFD8E-69F9-483A-8DA8-23362DE2783A}">
      <dgm:prSet/>
      <dgm:spPr/>
      <dgm:t>
        <a:bodyPr/>
        <a:lstStyle/>
        <a:p>
          <a:endParaRPr lang="es-PE"/>
        </a:p>
      </dgm:t>
    </dgm:pt>
    <dgm:pt modelId="{AA163F69-2EBA-4432-B9C4-0590BCE3847F}" type="sibTrans" cxnId="{921BFD8E-69F9-483A-8DA8-23362DE2783A}">
      <dgm:prSet/>
      <dgm:spPr/>
      <dgm:t>
        <a:bodyPr/>
        <a:lstStyle/>
        <a:p>
          <a:endParaRPr lang="es-PE"/>
        </a:p>
      </dgm:t>
    </dgm:pt>
    <dgm:pt modelId="{2C0C9794-0168-4562-A686-AEBA2940A6D7}" type="pres">
      <dgm:prSet presAssocID="{998C7249-EF5F-4BFF-8EA4-96BAB74EBBBF}" presName="diagram" presStyleCnt="0">
        <dgm:presLayoutVars>
          <dgm:dir/>
          <dgm:resizeHandles val="exact"/>
        </dgm:presLayoutVars>
      </dgm:prSet>
      <dgm:spPr/>
      <dgm:t>
        <a:bodyPr/>
        <a:lstStyle/>
        <a:p>
          <a:endParaRPr lang="es-PE"/>
        </a:p>
      </dgm:t>
    </dgm:pt>
    <dgm:pt modelId="{CE3E87BB-33C5-42BE-9C90-4F61AF251E9E}" type="pres">
      <dgm:prSet presAssocID="{A7EAE5D3-73F8-4F10-8D61-D47F83B4EF8F}" presName="node" presStyleLbl="node1" presStyleIdx="0" presStyleCnt="5" custLinFactY="100000" custLinFactNeighborX="-1801" custLinFactNeighborY="124491">
        <dgm:presLayoutVars>
          <dgm:bulletEnabled val="1"/>
        </dgm:presLayoutVars>
      </dgm:prSet>
      <dgm:spPr/>
      <dgm:t>
        <a:bodyPr/>
        <a:lstStyle/>
        <a:p>
          <a:endParaRPr lang="es-PE"/>
        </a:p>
      </dgm:t>
    </dgm:pt>
    <dgm:pt modelId="{7DFE3025-B0D1-4BDC-B2DF-1ECE717914D1}" type="pres">
      <dgm:prSet presAssocID="{5484026F-E5E0-4CD4-A958-09923F0B3A37}" presName="sibTrans" presStyleCnt="0"/>
      <dgm:spPr/>
    </dgm:pt>
    <dgm:pt modelId="{DBD290DB-C3B8-42EB-A288-3AB9ABE91EC7}" type="pres">
      <dgm:prSet presAssocID="{49B9D41F-9FC3-4CEB-8334-852026DC7CC7}" presName="node" presStyleLbl="node1" presStyleIdx="1" presStyleCnt="5" custLinFactY="100000" custLinFactNeighborX="1708" custLinFactNeighborY="130403">
        <dgm:presLayoutVars>
          <dgm:bulletEnabled val="1"/>
        </dgm:presLayoutVars>
      </dgm:prSet>
      <dgm:spPr/>
      <dgm:t>
        <a:bodyPr/>
        <a:lstStyle/>
        <a:p>
          <a:endParaRPr lang="es-PE"/>
        </a:p>
      </dgm:t>
    </dgm:pt>
    <dgm:pt modelId="{99CF5EEA-2B38-4A00-8D44-14064F1EDD07}" type="pres">
      <dgm:prSet presAssocID="{83878916-A850-437F-B366-B4C5BE8ED512}" presName="sibTrans" presStyleCnt="0"/>
      <dgm:spPr/>
    </dgm:pt>
    <dgm:pt modelId="{044BC8F0-9847-49AD-9C1A-49BBB28394DE}" type="pres">
      <dgm:prSet presAssocID="{30E724BD-61EB-4827-8A65-E064CC700F6E}" presName="node" presStyleLbl="node1" presStyleIdx="2" presStyleCnt="5">
        <dgm:presLayoutVars>
          <dgm:bulletEnabled val="1"/>
        </dgm:presLayoutVars>
      </dgm:prSet>
      <dgm:spPr/>
      <dgm:t>
        <a:bodyPr/>
        <a:lstStyle/>
        <a:p>
          <a:endParaRPr lang="es-PE"/>
        </a:p>
      </dgm:t>
    </dgm:pt>
    <dgm:pt modelId="{F3B942EF-CF53-40F4-BDDC-21B442C3AB3A}" type="pres">
      <dgm:prSet presAssocID="{918CEE08-C93F-47F9-AA89-80850EC56335}" presName="sibTrans" presStyleCnt="0"/>
      <dgm:spPr/>
    </dgm:pt>
    <dgm:pt modelId="{F070B6C4-3769-4863-B335-83486039085A}" type="pres">
      <dgm:prSet presAssocID="{4A76A810-3859-4148-AF46-4E521C503D2B}" presName="node" presStyleLbl="node1" presStyleIdx="3" presStyleCnt="5">
        <dgm:presLayoutVars>
          <dgm:bulletEnabled val="1"/>
        </dgm:presLayoutVars>
      </dgm:prSet>
      <dgm:spPr/>
      <dgm:t>
        <a:bodyPr/>
        <a:lstStyle/>
        <a:p>
          <a:endParaRPr lang="es-PE"/>
        </a:p>
      </dgm:t>
    </dgm:pt>
    <dgm:pt modelId="{5D3E91A4-304E-4C38-A66A-FEE7C1EB2CD2}" type="pres">
      <dgm:prSet presAssocID="{AB8BAC15-74A8-4953-A49B-CE1C22738C90}" presName="sibTrans" presStyleCnt="0"/>
      <dgm:spPr/>
    </dgm:pt>
    <dgm:pt modelId="{253755AA-FE98-443F-91F7-A64BEA02ACA1}" type="pres">
      <dgm:prSet presAssocID="{36AA5E38-2D3B-4AD7-A399-556FA77C1BE2}" presName="node" presStyleLbl="node1" presStyleIdx="4" presStyleCnt="5" custLinFactY="-100000" custLinFactNeighborX="-2160" custLinFactNeighborY="-122980">
        <dgm:presLayoutVars>
          <dgm:bulletEnabled val="1"/>
        </dgm:presLayoutVars>
      </dgm:prSet>
      <dgm:spPr/>
      <dgm:t>
        <a:bodyPr/>
        <a:lstStyle/>
        <a:p>
          <a:endParaRPr lang="es-PE"/>
        </a:p>
      </dgm:t>
    </dgm:pt>
  </dgm:ptLst>
  <dgm:cxnLst>
    <dgm:cxn modelId="{8149AF61-992B-453E-B352-2AF186476379}" type="presOf" srcId="{4A76A810-3859-4148-AF46-4E521C503D2B}" destId="{F070B6C4-3769-4863-B335-83486039085A}" srcOrd="0" destOrd="0" presId="urn:microsoft.com/office/officeart/2005/8/layout/default#1"/>
    <dgm:cxn modelId="{F923F72A-44C8-410B-A39F-42B441A3DC2D}" srcId="{998C7249-EF5F-4BFF-8EA4-96BAB74EBBBF}" destId="{A7EAE5D3-73F8-4F10-8D61-D47F83B4EF8F}" srcOrd="0" destOrd="0" parTransId="{554240EA-0CAF-4FD8-918B-D5EA6C89353F}" sibTransId="{5484026F-E5E0-4CD4-A958-09923F0B3A37}"/>
    <dgm:cxn modelId="{D4049AAE-F185-4088-BA26-987858C88AC7}" type="presOf" srcId="{30E724BD-61EB-4827-8A65-E064CC700F6E}" destId="{044BC8F0-9847-49AD-9C1A-49BBB28394DE}" srcOrd="0" destOrd="0" presId="urn:microsoft.com/office/officeart/2005/8/layout/default#1"/>
    <dgm:cxn modelId="{28DEA511-83C8-4FA8-8244-88163948A213}" type="presOf" srcId="{49B9D41F-9FC3-4CEB-8334-852026DC7CC7}" destId="{DBD290DB-C3B8-42EB-A288-3AB9ABE91EC7}" srcOrd="0" destOrd="0" presId="urn:microsoft.com/office/officeart/2005/8/layout/default#1"/>
    <dgm:cxn modelId="{921BFD8E-69F9-483A-8DA8-23362DE2783A}" srcId="{998C7249-EF5F-4BFF-8EA4-96BAB74EBBBF}" destId="{36AA5E38-2D3B-4AD7-A399-556FA77C1BE2}" srcOrd="4" destOrd="0" parTransId="{2B0F3727-4A50-4EF6-878F-708050C10177}" sibTransId="{AA163F69-2EBA-4432-B9C4-0590BCE3847F}"/>
    <dgm:cxn modelId="{DFAB533F-52DF-4260-8B08-BF8F4BE2C1E4}" type="presOf" srcId="{36AA5E38-2D3B-4AD7-A399-556FA77C1BE2}" destId="{253755AA-FE98-443F-91F7-A64BEA02ACA1}" srcOrd="0" destOrd="0" presId="urn:microsoft.com/office/officeart/2005/8/layout/default#1"/>
    <dgm:cxn modelId="{08F59798-C7CD-49DE-B944-83B99E584782}" srcId="{998C7249-EF5F-4BFF-8EA4-96BAB74EBBBF}" destId="{4A76A810-3859-4148-AF46-4E521C503D2B}" srcOrd="3" destOrd="0" parTransId="{BA81E608-E9F1-46E9-9D07-7A5B0845725C}" sibTransId="{AB8BAC15-74A8-4953-A49B-CE1C22738C90}"/>
    <dgm:cxn modelId="{77AF578E-9615-4A1A-9F5A-4117CA30DAD0}" srcId="{998C7249-EF5F-4BFF-8EA4-96BAB74EBBBF}" destId="{30E724BD-61EB-4827-8A65-E064CC700F6E}" srcOrd="2" destOrd="0" parTransId="{7E8FB081-6331-49C5-8B60-C409E5A84B3C}" sibTransId="{918CEE08-C93F-47F9-AA89-80850EC56335}"/>
    <dgm:cxn modelId="{E9C9D81F-8BCD-46D1-942A-70CB380F711E}" type="presOf" srcId="{998C7249-EF5F-4BFF-8EA4-96BAB74EBBBF}" destId="{2C0C9794-0168-4562-A686-AEBA2940A6D7}" srcOrd="0" destOrd="0" presId="urn:microsoft.com/office/officeart/2005/8/layout/default#1"/>
    <dgm:cxn modelId="{DE420D9A-9299-4CFB-847A-B036B70B3115}" srcId="{998C7249-EF5F-4BFF-8EA4-96BAB74EBBBF}" destId="{49B9D41F-9FC3-4CEB-8334-852026DC7CC7}" srcOrd="1" destOrd="0" parTransId="{37F6E80F-EF2F-44D2-B211-E4AD0047F63A}" sibTransId="{83878916-A850-437F-B366-B4C5BE8ED512}"/>
    <dgm:cxn modelId="{B2FFDB68-E586-450D-9487-02CD18C1179B}" type="presOf" srcId="{A7EAE5D3-73F8-4F10-8D61-D47F83B4EF8F}" destId="{CE3E87BB-33C5-42BE-9C90-4F61AF251E9E}" srcOrd="0" destOrd="0" presId="urn:microsoft.com/office/officeart/2005/8/layout/default#1"/>
    <dgm:cxn modelId="{45DD5182-92E4-4882-8D21-6D9928CEE403}" type="presParOf" srcId="{2C0C9794-0168-4562-A686-AEBA2940A6D7}" destId="{CE3E87BB-33C5-42BE-9C90-4F61AF251E9E}" srcOrd="0" destOrd="0" presId="urn:microsoft.com/office/officeart/2005/8/layout/default#1"/>
    <dgm:cxn modelId="{7F25B656-10A6-4FD4-BF1B-5C1912549AA9}" type="presParOf" srcId="{2C0C9794-0168-4562-A686-AEBA2940A6D7}" destId="{7DFE3025-B0D1-4BDC-B2DF-1ECE717914D1}" srcOrd="1" destOrd="0" presId="urn:microsoft.com/office/officeart/2005/8/layout/default#1"/>
    <dgm:cxn modelId="{7C3F5573-6455-4B79-A94D-8CC0EA226FC4}" type="presParOf" srcId="{2C0C9794-0168-4562-A686-AEBA2940A6D7}" destId="{DBD290DB-C3B8-42EB-A288-3AB9ABE91EC7}" srcOrd="2" destOrd="0" presId="urn:microsoft.com/office/officeart/2005/8/layout/default#1"/>
    <dgm:cxn modelId="{26D64EB1-7B19-42FB-ADCC-3F97D095A177}" type="presParOf" srcId="{2C0C9794-0168-4562-A686-AEBA2940A6D7}" destId="{99CF5EEA-2B38-4A00-8D44-14064F1EDD07}" srcOrd="3" destOrd="0" presId="urn:microsoft.com/office/officeart/2005/8/layout/default#1"/>
    <dgm:cxn modelId="{A2DB198F-5E00-4EF0-AD1B-E65EE15CBDC1}" type="presParOf" srcId="{2C0C9794-0168-4562-A686-AEBA2940A6D7}" destId="{044BC8F0-9847-49AD-9C1A-49BBB28394DE}" srcOrd="4" destOrd="0" presId="urn:microsoft.com/office/officeart/2005/8/layout/default#1"/>
    <dgm:cxn modelId="{CBC669D7-615A-400C-B3C6-F3C127BF22ED}" type="presParOf" srcId="{2C0C9794-0168-4562-A686-AEBA2940A6D7}" destId="{F3B942EF-CF53-40F4-BDDC-21B442C3AB3A}" srcOrd="5" destOrd="0" presId="urn:microsoft.com/office/officeart/2005/8/layout/default#1"/>
    <dgm:cxn modelId="{3F0EBD88-70CE-4D80-AA0E-AC6FE4ECB758}" type="presParOf" srcId="{2C0C9794-0168-4562-A686-AEBA2940A6D7}" destId="{F070B6C4-3769-4863-B335-83486039085A}" srcOrd="6" destOrd="0" presId="urn:microsoft.com/office/officeart/2005/8/layout/default#1"/>
    <dgm:cxn modelId="{EA68F438-752D-4CA0-A20F-7B46DF25FF76}" type="presParOf" srcId="{2C0C9794-0168-4562-A686-AEBA2940A6D7}" destId="{5D3E91A4-304E-4C38-A66A-FEE7C1EB2CD2}" srcOrd="7" destOrd="0" presId="urn:microsoft.com/office/officeart/2005/8/layout/default#1"/>
    <dgm:cxn modelId="{BB612A95-E87C-498B-BF54-211B85547C66}" type="presParOf" srcId="{2C0C9794-0168-4562-A686-AEBA2940A6D7}" destId="{253755AA-FE98-443F-91F7-A64BEA02ACA1}"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84EFDB-56DC-4446-A995-2F29ADE0B072}" type="doc">
      <dgm:prSet loTypeId="urn:microsoft.com/office/officeart/2009/layout/CircleArrowProcess" loCatId="process" qsTypeId="urn:microsoft.com/office/officeart/2005/8/quickstyle/simple1" qsCatId="simple" csTypeId="urn:microsoft.com/office/officeart/2005/8/colors/colorful1#2" csCatId="colorful" phldr="1"/>
      <dgm:spPr/>
      <dgm:t>
        <a:bodyPr/>
        <a:lstStyle/>
        <a:p>
          <a:endParaRPr lang="es-PE"/>
        </a:p>
      </dgm:t>
    </dgm:pt>
    <dgm:pt modelId="{3BFD53C3-C9C2-400E-8F51-1E52A85FA780}">
      <dgm:prSet phldrT="[Texto]" custT="1"/>
      <dgm:spPr/>
      <dgm:t>
        <a:bodyPr/>
        <a:lstStyle/>
        <a:p>
          <a:r>
            <a:rPr lang="es-PE" sz="1600" dirty="0" smtClean="0"/>
            <a:t>¿Cómo estamos hoy?</a:t>
          </a:r>
          <a:endParaRPr lang="es-PE" sz="1600" dirty="0"/>
        </a:p>
      </dgm:t>
    </dgm:pt>
    <dgm:pt modelId="{0B8424B9-69CC-4327-9AD2-0F852808A54C}" type="parTrans" cxnId="{4348607C-9D94-41C8-98F7-90E0248D7DE9}">
      <dgm:prSet/>
      <dgm:spPr/>
      <dgm:t>
        <a:bodyPr/>
        <a:lstStyle/>
        <a:p>
          <a:endParaRPr lang="es-PE"/>
        </a:p>
      </dgm:t>
    </dgm:pt>
    <dgm:pt modelId="{6BA9B773-0E95-4A29-B9F9-AB25FE9A962A}" type="sibTrans" cxnId="{4348607C-9D94-41C8-98F7-90E0248D7DE9}">
      <dgm:prSet/>
      <dgm:spPr/>
      <dgm:t>
        <a:bodyPr/>
        <a:lstStyle/>
        <a:p>
          <a:endParaRPr lang="es-PE"/>
        </a:p>
      </dgm:t>
    </dgm:pt>
    <dgm:pt modelId="{36F7EBBC-EB4A-4517-B32C-0C878063316C}">
      <dgm:prSet phldrT="[Texto]" custT="1"/>
      <dgm:spPr/>
      <dgm:t>
        <a:bodyPr/>
        <a:lstStyle/>
        <a:p>
          <a:r>
            <a:rPr lang="es-PE" sz="1600" dirty="0" smtClean="0"/>
            <a:t>¿Hacia dónde queremos ir?</a:t>
          </a:r>
          <a:endParaRPr lang="es-PE" sz="1600" dirty="0"/>
        </a:p>
      </dgm:t>
    </dgm:pt>
    <dgm:pt modelId="{AAF42055-00C3-4F4E-865E-977762717651}" type="parTrans" cxnId="{F343B6FD-0EEB-4FF1-8115-5EA97A819197}">
      <dgm:prSet/>
      <dgm:spPr/>
      <dgm:t>
        <a:bodyPr/>
        <a:lstStyle/>
        <a:p>
          <a:endParaRPr lang="es-PE"/>
        </a:p>
      </dgm:t>
    </dgm:pt>
    <dgm:pt modelId="{22610CB3-7350-436E-98E8-72BCF30759F1}" type="sibTrans" cxnId="{F343B6FD-0EEB-4FF1-8115-5EA97A819197}">
      <dgm:prSet/>
      <dgm:spPr/>
      <dgm:t>
        <a:bodyPr/>
        <a:lstStyle/>
        <a:p>
          <a:endParaRPr lang="es-PE"/>
        </a:p>
      </dgm:t>
    </dgm:pt>
    <dgm:pt modelId="{722CE538-D15C-4E57-BBF3-9EFEC54C39FC}">
      <dgm:prSet phldrT="[Texto]" custT="1"/>
      <dgm:spPr/>
      <dgm:t>
        <a:bodyPr/>
        <a:lstStyle/>
        <a:p>
          <a:r>
            <a:rPr lang="es-PE" sz="1600" dirty="0" smtClean="0"/>
            <a:t>¿Cómo vamos a llegar?</a:t>
          </a:r>
          <a:endParaRPr lang="es-PE" sz="1600" dirty="0"/>
        </a:p>
      </dgm:t>
    </dgm:pt>
    <dgm:pt modelId="{095BD890-E25C-4888-A7E3-152E54C844E9}" type="parTrans" cxnId="{EC80858C-CC9E-461F-AD01-159FE3CE8AF1}">
      <dgm:prSet/>
      <dgm:spPr/>
      <dgm:t>
        <a:bodyPr/>
        <a:lstStyle/>
        <a:p>
          <a:endParaRPr lang="es-PE"/>
        </a:p>
      </dgm:t>
    </dgm:pt>
    <dgm:pt modelId="{E0C08531-21E7-4AEB-AF9D-2157E4F90FB4}" type="sibTrans" cxnId="{EC80858C-CC9E-461F-AD01-159FE3CE8AF1}">
      <dgm:prSet/>
      <dgm:spPr/>
      <dgm:t>
        <a:bodyPr/>
        <a:lstStyle/>
        <a:p>
          <a:endParaRPr lang="es-PE"/>
        </a:p>
      </dgm:t>
    </dgm:pt>
    <dgm:pt modelId="{EF4D9CE7-A71D-4326-AA61-E65175D97C06}" type="pres">
      <dgm:prSet presAssocID="{5784EFDB-56DC-4446-A995-2F29ADE0B072}" presName="Name0" presStyleCnt="0">
        <dgm:presLayoutVars>
          <dgm:chMax val="7"/>
          <dgm:chPref val="7"/>
          <dgm:dir/>
          <dgm:animLvl val="lvl"/>
        </dgm:presLayoutVars>
      </dgm:prSet>
      <dgm:spPr/>
      <dgm:t>
        <a:bodyPr/>
        <a:lstStyle/>
        <a:p>
          <a:endParaRPr lang="es-PE"/>
        </a:p>
      </dgm:t>
    </dgm:pt>
    <dgm:pt modelId="{78A5F94B-AEE5-4B1B-B391-92B7FD7D985C}" type="pres">
      <dgm:prSet presAssocID="{3BFD53C3-C9C2-400E-8F51-1E52A85FA780}" presName="Accent1" presStyleCnt="0"/>
      <dgm:spPr/>
    </dgm:pt>
    <dgm:pt modelId="{9D435269-FBD5-4503-A2C1-2610320BDD27}" type="pres">
      <dgm:prSet presAssocID="{3BFD53C3-C9C2-400E-8F51-1E52A85FA780}" presName="Accent" presStyleLbl="node1" presStyleIdx="0" presStyleCnt="3"/>
      <dgm:spPr/>
    </dgm:pt>
    <dgm:pt modelId="{C9BA9046-8F0E-4025-8D22-770801C61564}" type="pres">
      <dgm:prSet presAssocID="{3BFD53C3-C9C2-400E-8F51-1E52A85FA780}" presName="Parent1" presStyleLbl="revTx" presStyleIdx="0" presStyleCnt="3">
        <dgm:presLayoutVars>
          <dgm:chMax val="1"/>
          <dgm:chPref val="1"/>
          <dgm:bulletEnabled val="1"/>
        </dgm:presLayoutVars>
      </dgm:prSet>
      <dgm:spPr/>
      <dgm:t>
        <a:bodyPr/>
        <a:lstStyle/>
        <a:p>
          <a:endParaRPr lang="es-PE"/>
        </a:p>
      </dgm:t>
    </dgm:pt>
    <dgm:pt modelId="{F7A62653-A4ED-4E47-A929-8F3A5B5CC5E7}" type="pres">
      <dgm:prSet presAssocID="{36F7EBBC-EB4A-4517-B32C-0C878063316C}" presName="Accent2" presStyleCnt="0"/>
      <dgm:spPr/>
    </dgm:pt>
    <dgm:pt modelId="{37BF8A86-7522-4BD2-9FA1-5F3C796EC587}" type="pres">
      <dgm:prSet presAssocID="{36F7EBBC-EB4A-4517-B32C-0C878063316C}" presName="Accent" presStyleLbl="node1" presStyleIdx="1" presStyleCnt="3"/>
      <dgm:spPr/>
    </dgm:pt>
    <dgm:pt modelId="{89C398E9-DF30-49F6-B85F-6BA18C8CE7EA}" type="pres">
      <dgm:prSet presAssocID="{36F7EBBC-EB4A-4517-B32C-0C878063316C}" presName="Parent2" presStyleLbl="revTx" presStyleIdx="1" presStyleCnt="3">
        <dgm:presLayoutVars>
          <dgm:chMax val="1"/>
          <dgm:chPref val="1"/>
          <dgm:bulletEnabled val="1"/>
        </dgm:presLayoutVars>
      </dgm:prSet>
      <dgm:spPr/>
      <dgm:t>
        <a:bodyPr/>
        <a:lstStyle/>
        <a:p>
          <a:endParaRPr lang="es-PE"/>
        </a:p>
      </dgm:t>
    </dgm:pt>
    <dgm:pt modelId="{101C2D38-A00C-40A5-A520-E3A15737A572}" type="pres">
      <dgm:prSet presAssocID="{722CE538-D15C-4E57-BBF3-9EFEC54C39FC}" presName="Accent3" presStyleCnt="0"/>
      <dgm:spPr/>
    </dgm:pt>
    <dgm:pt modelId="{35CDAD05-DDF6-4A8D-9EC5-11AADC6B271A}" type="pres">
      <dgm:prSet presAssocID="{722CE538-D15C-4E57-BBF3-9EFEC54C39FC}" presName="Accent" presStyleLbl="node1" presStyleIdx="2" presStyleCnt="3"/>
      <dgm:spPr/>
    </dgm:pt>
    <dgm:pt modelId="{8108F5D8-29D8-4DB5-A126-B62C0BF0E76E}" type="pres">
      <dgm:prSet presAssocID="{722CE538-D15C-4E57-BBF3-9EFEC54C39FC}" presName="Parent3" presStyleLbl="revTx" presStyleIdx="2" presStyleCnt="3">
        <dgm:presLayoutVars>
          <dgm:chMax val="1"/>
          <dgm:chPref val="1"/>
          <dgm:bulletEnabled val="1"/>
        </dgm:presLayoutVars>
      </dgm:prSet>
      <dgm:spPr/>
      <dgm:t>
        <a:bodyPr/>
        <a:lstStyle/>
        <a:p>
          <a:endParaRPr lang="es-PE"/>
        </a:p>
      </dgm:t>
    </dgm:pt>
  </dgm:ptLst>
  <dgm:cxnLst>
    <dgm:cxn modelId="{38152071-211B-4403-A16C-A0A1517C841C}" type="presOf" srcId="{36F7EBBC-EB4A-4517-B32C-0C878063316C}" destId="{89C398E9-DF30-49F6-B85F-6BA18C8CE7EA}" srcOrd="0" destOrd="0" presId="urn:microsoft.com/office/officeart/2009/layout/CircleArrowProcess"/>
    <dgm:cxn modelId="{F343B6FD-0EEB-4FF1-8115-5EA97A819197}" srcId="{5784EFDB-56DC-4446-A995-2F29ADE0B072}" destId="{36F7EBBC-EB4A-4517-B32C-0C878063316C}" srcOrd="1" destOrd="0" parTransId="{AAF42055-00C3-4F4E-865E-977762717651}" sibTransId="{22610CB3-7350-436E-98E8-72BCF30759F1}"/>
    <dgm:cxn modelId="{2312D88C-0AA6-45CD-84BB-37799C801E46}" type="presOf" srcId="{722CE538-D15C-4E57-BBF3-9EFEC54C39FC}" destId="{8108F5D8-29D8-4DB5-A126-B62C0BF0E76E}" srcOrd="0" destOrd="0" presId="urn:microsoft.com/office/officeart/2009/layout/CircleArrowProcess"/>
    <dgm:cxn modelId="{54AF8E29-F527-466E-88DC-0345DD0A3206}" type="presOf" srcId="{5784EFDB-56DC-4446-A995-2F29ADE0B072}" destId="{EF4D9CE7-A71D-4326-AA61-E65175D97C06}" srcOrd="0" destOrd="0" presId="urn:microsoft.com/office/officeart/2009/layout/CircleArrowProcess"/>
    <dgm:cxn modelId="{EC80858C-CC9E-461F-AD01-159FE3CE8AF1}" srcId="{5784EFDB-56DC-4446-A995-2F29ADE0B072}" destId="{722CE538-D15C-4E57-BBF3-9EFEC54C39FC}" srcOrd="2" destOrd="0" parTransId="{095BD890-E25C-4888-A7E3-152E54C844E9}" sibTransId="{E0C08531-21E7-4AEB-AF9D-2157E4F90FB4}"/>
    <dgm:cxn modelId="{4348607C-9D94-41C8-98F7-90E0248D7DE9}" srcId="{5784EFDB-56DC-4446-A995-2F29ADE0B072}" destId="{3BFD53C3-C9C2-400E-8F51-1E52A85FA780}" srcOrd="0" destOrd="0" parTransId="{0B8424B9-69CC-4327-9AD2-0F852808A54C}" sibTransId="{6BA9B773-0E95-4A29-B9F9-AB25FE9A962A}"/>
    <dgm:cxn modelId="{CEDC6AEA-2A6E-467E-A325-DC73791507F2}" type="presOf" srcId="{3BFD53C3-C9C2-400E-8F51-1E52A85FA780}" destId="{C9BA9046-8F0E-4025-8D22-770801C61564}" srcOrd="0" destOrd="0" presId="urn:microsoft.com/office/officeart/2009/layout/CircleArrowProcess"/>
    <dgm:cxn modelId="{7DE836CB-13F5-4A37-9FEE-F07E91B77E11}" type="presParOf" srcId="{EF4D9CE7-A71D-4326-AA61-E65175D97C06}" destId="{78A5F94B-AEE5-4B1B-B391-92B7FD7D985C}" srcOrd="0" destOrd="0" presId="urn:microsoft.com/office/officeart/2009/layout/CircleArrowProcess"/>
    <dgm:cxn modelId="{849D0F45-C829-4353-A31D-A859B780828B}" type="presParOf" srcId="{78A5F94B-AEE5-4B1B-B391-92B7FD7D985C}" destId="{9D435269-FBD5-4503-A2C1-2610320BDD27}" srcOrd="0" destOrd="0" presId="urn:microsoft.com/office/officeart/2009/layout/CircleArrowProcess"/>
    <dgm:cxn modelId="{EEDEF997-2944-4619-BD8B-3C9A97BD64B3}" type="presParOf" srcId="{EF4D9CE7-A71D-4326-AA61-E65175D97C06}" destId="{C9BA9046-8F0E-4025-8D22-770801C61564}" srcOrd="1" destOrd="0" presId="urn:microsoft.com/office/officeart/2009/layout/CircleArrowProcess"/>
    <dgm:cxn modelId="{AE6EA443-219E-46AF-97BA-4AFA4BC8169B}" type="presParOf" srcId="{EF4D9CE7-A71D-4326-AA61-E65175D97C06}" destId="{F7A62653-A4ED-4E47-A929-8F3A5B5CC5E7}" srcOrd="2" destOrd="0" presId="urn:microsoft.com/office/officeart/2009/layout/CircleArrowProcess"/>
    <dgm:cxn modelId="{F8099A5E-9784-48F6-81BE-F6BB4E0704EB}" type="presParOf" srcId="{F7A62653-A4ED-4E47-A929-8F3A5B5CC5E7}" destId="{37BF8A86-7522-4BD2-9FA1-5F3C796EC587}" srcOrd="0" destOrd="0" presId="urn:microsoft.com/office/officeart/2009/layout/CircleArrowProcess"/>
    <dgm:cxn modelId="{1C9CDB07-6ECD-4FD9-BD6D-09C622F33C2E}" type="presParOf" srcId="{EF4D9CE7-A71D-4326-AA61-E65175D97C06}" destId="{89C398E9-DF30-49F6-B85F-6BA18C8CE7EA}" srcOrd="3" destOrd="0" presId="urn:microsoft.com/office/officeart/2009/layout/CircleArrowProcess"/>
    <dgm:cxn modelId="{B14F79BC-1A85-448B-8062-E3B1313F4E36}" type="presParOf" srcId="{EF4D9CE7-A71D-4326-AA61-E65175D97C06}" destId="{101C2D38-A00C-40A5-A520-E3A15737A572}" srcOrd="4" destOrd="0" presId="urn:microsoft.com/office/officeart/2009/layout/CircleArrowProcess"/>
    <dgm:cxn modelId="{1CB17B62-AF46-459F-95F1-BB38C74DE709}" type="presParOf" srcId="{101C2D38-A00C-40A5-A520-E3A15737A572}" destId="{35CDAD05-DDF6-4A8D-9EC5-11AADC6B271A}" srcOrd="0" destOrd="0" presId="urn:microsoft.com/office/officeart/2009/layout/CircleArrowProcess"/>
    <dgm:cxn modelId="{D39EF6DE-05BB-4C72-926E-B4AF9E071A24}" type="presParOf" srcId="{EF4D9CE7-A71D-4326-AA61-E65175D97C06}" destId="{8108F5D8-29D8-4DB5-A126-B62C0BF0E76E}" srcOrd="5"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70ECAF-AD1F-4268-8C66-E00FC557F7BA}" type="doc">
      <dgm:prSet loTypeId="urn:microsoft.com/office/officeart/2005/8/layout/cycle1" loCatId="cycle" qsTypeId="urn:microsoft.com/office/officeart/2005/8/quickstyle/simple1" qsCatId="simple" csTypeId="urn:microsoft.com/office/officeart/2005/8/colors/colorful1#3" csCatId="colorful" phldr="1"/>
      <dgm:spPr/>
      <dgm:t>
        <a:bodyPr/>
        <a:lstStyle/>
        <a:p>
          <a:endParaRPr lang="es-PE"/>
        </a:p>
      </dgm:t>
    </dgm:pt>
    <dgm:pt modelId="{A0B42D4A-1F7E-4E99-B6AF-2C1C696C3862}">
      <dgm:prSet phldrT="[Texto]"/>
      <dgm:spPr/>
      <dgm:t>
        <a:bodyPr/>
        <a:lstStyle/>
        <a:p>
          <a:r>
            <a:rPr lang="es-PE" dirty="0" err="1" smtClean="0"/>
            <a:t>Megatendencias</a:t>
          </a:r>
          <a:r>
            <a:rPr lang="es-PE" dirty="0" smtClean="0"/>
            <a:t> </a:t>
          </a:r>
          <a:endParaRPr lang="es-PE" dirty="0"/>
        </a:p>
      </dgm:t>
    </dgm:pt>
    <dgm:pt modelId="{C9EBDDB2-25D8-4EF3-B0A2-429BC5503349}" type="parTrans" cxnId="{A1FA2BD0-0499-4DF5-BC4A-99AC6E1C4B92}">
      <dgm:prSet/>
      <dgm:spPr/>
      <dgm:t>
        <a:bodyPr/>
        <a:lstStyle/>
        <a:p>
          <a:endParaRPr lang="es-PE"/>
        </a:p>
      </dgm:t>
    </dgm:pt>
    <dgm:pt modelId="{AC78A7E7-0AA0-4341-BDDF-CEE487F054B3}" type="sibTrans" cxnId="{A1FA2BD0-0499-4DF5-BC4A-99AC6E1C4B92}">
      <dgm:prSet/>
      <dgm:spPr/>
      <dgm:t>
        <a:bodyPr/>
        <a:lstStyle/>
        <a:p>
          <a:endParaRPr lang="es-PE"/>
        </a:p>
      </dgm:t>
    </dgm:pt>
    <dgm:pt modelId="{F45184A5-FB9D-4CEB-B4E3-2B78D4358E8E}">
      <dgm:prSet phldrT="[Texto]"/>
      <dgm:spPr/>
      <dgm:t>
        <a:bodyPr/>
        <a:lstStyle/>
        <a:p>
          <a:r>
            <a:rPr lang="es-PE" dirty="0" smtClean="0"/>
            <a:t>Información local</a:t>
          </a:r>
          <a:endParaRPr lang="es-PE" dirty="0"/>
        </a:p>
      </dgm:t>
    </dgm:pt>
    <dgm:pt modelId="{E7EAFB75-660B-42DF-A0BA-C29088CF7DE4}" type="parTrans" cxnId="{4E7743DC-452A-4291-83ED-1DE97BBE0E5C}">
      <dgm:prSet/>
      <dgm:spPr/>
      <dgm:t>
        <a:bodyPr/>
        <a:lstStyle/>
        <a:p>
          <a:endParaRPr lang="es-PE"/>
        </a:p>
      </dgm:t>
    </dgm:pt>
    <dgm:pt modelId="{942E909D-D184-433A-891D-1468DF52EF7A}" type="sibTrans" cxnId="{4E7743DC-452A-4291-83ED-1DE97BBE0E5C}">
      <dgm:prSet/>
      <dgm:spPr/>
      <dgm:t>
        <a:bodyPr/>
        <a:lstStyle/>
        <a:p>
          <a:endParaRPr lang="es-PE"/>
        </a:p>
      </dgm:t>
    </dgm:pt>
    <dgm:pt modelId="{EBE7AA02-FD7D-4936-A466-D0E05100FC89}">
      <dgm:prSet phldrT="[Texto]"/>
      <dgm:spPr/>
      <dgm:t>
        <a:bodyPr/>
        <a:lstStyle/>
        <a:p>
          <a:r>
            <a:rPr lang="es-PE" dirty="0" smtClean="0"/>
            <a:t>Diagnósticos </a:t>
          </a:r>
          <a:endParaRPr lang="es-PE" dirty="0"/>
        </a:p>
      </dgm:t>
    </dgm:pt>
    <dgm:pt modelId="{E36F846E-B038-4D59-9822-B58451CB9EB4}" type="parTrans" cxnId="{6EB94FD1-D4F2-46E3-8EF8-5BB651AA83F8}">
      <dgm:prSet/>
      <dgm:spPr/>
      <dgm:t>
        <a:bodyPr/>
        <a:lstStyle/>
        <a:p>
          <a:endParaRPr lang="es-PE"/>
        </a:p>
      </dgm:t>
    </dgm:pt>
    <dgm:pt modelId="{D5917B9A-47BA-4285-BCFE-52C7E17F369A}" type="sibTrans" cxnId="{6EB94FD1-D4F2-46E3-8EF8-5BB651AA83F8}">
      <dgm:prSet/>
      <dgm:spPr/>
      <dgm:t>
        <a:bodyPr/>
        <a:lstStyle/>
        <a:p>
          <a:endParaRPr lang="es-PE"/>
        </a:p>
      </dgm:t>
    </dgm:pt>
    <dgm:pt modelId="{8BBA7B27-F6B5-41A5-9928-42934666FEDA}">
      <dgm:prSet phldrT="[Texto]"/>
      <dgm:spPr/>
      <dgm:t>
        <a:bodyPr/>
        <a:lstStyle/>
        <a:p>
          <a:r>
            <a:rPr lang="es-PE" dirty="0" smtClean="0"/>
            <a:t>Tendencias internacionales</a:t>
          </a:r>
          <a:endParaRPr lang="es-PE" dirty="0"/>
        </a:p>
      </dgm:t>
    </dgm:pt>
    <dgm:pt modelId="{4D90E87C-C289-426F-BC5B-87C9B5764C05}" type="parTrans" cxnId="{6C096F2F-96CA-4696-97D9-8BAFBA996447}">
      <dgm:prSet/>
      <dgm:spPr/>
      <dgm:t>
        <a:bodyPr/>
        <a:lstStyle/>
        <a:p>
          <a:endParaRPr lang="es-PE"/>
        </a:p>
      </dgm:t>
    </dgm:pt>
    <dgm:pt modelId="{973B190B-55DB-465A-BE0E-F005481FA63E}" type="sibTrans" cxnId="{6C096F2F-96CA-4696-97D9-8BAFBA996447}">
      <dgm:prSet/>
      <dgm:spPr/>
      <dgm:t>
        <a:bodyPr/>
        <a:lstStyle/>
        <a:p>
          <a:endParaRPr lang="es-PE"/>
        </a:p>
      </dgm:t>
    </dgm:pt>
    <dgm:pt modelId="{77956D89-20DD-40E8-B9B3-4DE590201D62}">
      <dgm:prSet phldrT="[Texto]"/>
      <dgm:spPr/>
      <dgm:t>
        <a:bodyPr/>
        <a:lstStyle/>
        <a:p>
          <a:r>
            <a:rPr lang="es-PE" dirty="0" smtClean="0"/>
            <a:t>Tendencias nacionales  </a:t>
          </a:r>
          <a:endParaRPr lang="es-PE" dirty="0"/>
        </a:p>
      </dgm:t>
    </dgm:pt>
    <dgm:pt modelId="{2131C967-E60D-4B93-8FB1-6E2F90E7834E}" type="parTrans" cxnId="{5ACF055B-7408-42E9-AAC6-8341753029C8}">
      <dgm:prSet/>
      <dgm:spPr/>
      <dgm:t>
        <a:bodyPr/>
        <a:lstStyle/>
        <a:p>
          <a:endParaRPr lang="es-PE"/>
        </a:p>
      </dgm:t>
    </dgm:pt>
    <dgm:pt modelId="{994C8859-310F-47FF-AD5B-37F377FD5C0E}" type="sibTrans" cxnId="{5ACF055B-7408-42E9-AAC6-8341753029C8}">
      <dgm:prSet/>
      <dgm:spPr/>
      <dgm:t>
        <a:bodyPr/>
        <a:lstStyle/>
        <a:p>
          <a:endParaRPr lang="es-PE"/>
        </a:p>
      </dgm:t>
    </dgm:pt>
    <dgm:pt modelId="{4362DBAE-C50D-483B-88F7-166C0B846426}" type="pres">
      <dgm:prSet presAssocID="{9E70ECAF-AD1F-4268-8C66-E00FC557F7BA}" presName="cycle" presStyleCnt="0">
        <dgm:presLayoutVars>
          <dgm:dir/>
          <dgm:resizeHandles val="exact"/>
        </dgm:presLayoutVars>
      </dgm:prSet>
      <dgm:spPr/>
      <dgm:t>
        <a:bodyPr/>
        <a:lstStyle/>
        <a:p>
          <a:endParaRPr lang="es-PE"/>
        </a:p>
      </dgm:t>
    </dgm:pt>
    <dgm:pt modelId="{B549D493-3D35-4803-A795-96C8EB6EF36C}" type="pres">
      <dgm:prSet presAssocID="{A0B42D4A-1F7E-4E99-B6AF-2C1C696C3862}" presName="dummy" presStyleCnt="0"/>
      <dgm:spPr/>
    </dgm:pt>
    <dgm:pt modelId="{4F365E93-40B5-4678-934B-D27E3F161E81}" type="pres">
      <dgm:prSet presAssocID="{A0B42D4A-1F7E-4E99-B6AF-2C1C696C3862}" presName="node" presStyleLbl="revTx" presStyleIdx="0" presStyleCnt="5">
        <dgm:presLayoutVars>
          <dgm:bulletEnabled val="1"/>
        </dgm:presLayoutVars>
      </dgm:prSet>
      <dgm:spPr/>
      <dgm:t>
        <a:bodyPr/>
        <a:lstStyle/>
        <a:p>
          <a:endParaRPr lang="es-PE"/>
        </a:p>
      </dgm:t>
    </dgm:pt>
    <dgm:pt modelId="{9E6D0DEE-6B1B-46DA-9ECA-799AF62FDAC2}" type="pres">
      <dgm:prSet presAssocID="{AC78A7E7-0AA0-4341-BDDF-CEE487F054B3}" presName="sibTrans" presStyleLbl="node1" presStyleIdx="0" presStyleCnt="5"/>
      <dgm:spPr/>
      <dgm:t>
        <a:bodyPr/>
        <a:lstStyle/>
        <a:p>
          <a:endParaRPr lang="es-PE"/>
        </a:p>
      </dgm:t>
    </dgm:pt>
    <dgm:pt modelId="{5ACF1754-0CA6-47C0-AFA7-E36F46F4F582}" type="pres">
      <dgm:prSet presAssocID="{F45184A5-FB9D-4CEB-B4E3-2B78D4358E8E}" presName="dummy" presStyleCnt="0"/>
      <dgm:spPr/>
    </dgm:pt>
    <dgm:pt modelId="{AB910FEC-DC53-49A6-8BCE-CF3BDCAE5D7D}" type="pres">
      <dgm:prSet presAssocID="{F45184A5-FB9D-4CEB-B4E3-2B78D4358E8E}" presName="node" presStyleLbl="revTx" presStyleIdx="1" presStyleCnt="5">
        <dgm:presLayoutVars>
          <dgm:bulletEnabled val="1"/>
        </dgm:presLayoutVars>
      </dgm:prSet>
      <dgm:spPr/>
      <dgm:t>
        <a:bodyPr/>
        <a:lstStyle/>
        <a:p>
          <a:endParaRPr lang="es-PE"/>
        </a:p>
      </dgm:t>
    </dgm:pt>
    <dgm:pt modelId="{55BC4C08-28EF-4766-A0DB-84C6F44282D3}" type="pres">
      <dgm:prSet presAssocID="{942E909D-D184-433A-891D-1468DF52EF7A}" presName="sibTrans" presStyleLbl="node1" presStyleIdx="1" presStyleCnt="5"/>
      <dgm:spPr/>
      <dgm:t>
        <a:bodyPr/>
        <a:lstStyle/>
        <a:p>
          <a:endParaRPr lang="es-PE"/>
        </a:p>
      </dgm:t>
    </dgm:pt>
    <dgm:pt modelId="{4E63A02D-51DF-485D-AD9F-133D5B29DFB7}" type="pres">
      <dgm:prSet presAssocID="{EBE7AA02-FD7D-4936-A466-D0E05100FC89}" presName="dummy" presStyleCnt="0"/>
      <dgm:spPr/>
    </dgm:pt>
    <dgm:pt modelId="{E88B8DBC-3A1E-4DAB-B0C3-A1000FDAAC28}" type="pres">
      <dgm:prSet presAssocID="{EBE7AA02-FD7D-4936-A466-D0E05100FC89}" presName="node" presStyleLbl="revTx" presStyleIdx="2" presStyleCnt="5">
        <dgm:presLayoutVars>
          <dgm:bulletEnabled val="1"/>
        </dgm:presLayoutVars>
      </dgm:prSet>
      <dgm:spPr/>
      <dgm:t>
        <a:bodyPr/>
        <a:lstStyle/>
        <a:p>
          <a:endParaRPr lang="es-PE"/>
        </a:p>
      </dgm:t>
    </dgm:pt>
    <dgm:pt modelId="{F5666EDA-9012-4B08-8BDB-56A64E2DD8BE}" type="pres">
      <dgm:prSet presAssocID="{D5917B9A-47BA-4285-BCFE-52C7E17F369A}" presName="sibTrans" presStyleLbl="node1" presStyleIdx="2" presStyleCnt="5"/>
      <dgm:spPr/>
      <dgm:t>
        <a:bodyPr/>
        <a:lstStyle/>
        <a:p>
          <a:endParaRPr lang="es-PE"/>
        </a:p>
      </dgm:t>
    </dgm:pt>
    <dgm:pt modelId="{BFBB2760-0185-4F76-AC8A-FFC9C4C29687}" type="pres">
      <dgm:prSet presAssocID="{8BBA7B27-F6B5-41A5-9928-42934666FEDA}" presName="dummy" presStyleCnt="0"/>
      <dgm:spPr/>
    </dgm:pt>
    <dgm:pt modelId="{4BB13292-B809-4DCA-A7A4-4704EB6F7B5C}" type="pres">
      <dgm:prSet presAssocID="{8BBA7B27-F6B5-41A5-9928-42934666FEDA}" presName="node" presStyleLbl="revTx" presStyleIdx="3" presStyleCnt="5">
        <dgm:presLayoutVars>
          <dgm:bulletEnabled val="1"/>
        </dgm:presLayoutVars>
      </dgm:prSet>
      <dgm:spPr/>
      <dgm:t>
        <a:bodyPr/>
        <a:lstStyle/>
        <a:p>
          <a:endParaRPr lang="es-PE"/>
        </a:p>
      </dgm:t>
    </dgm:pt>
    <dgm:pt modelId="{41DEDB12-96B5-4646-BBD4-A047188C341D}" type="pres">
      <dgm:prSet presAssocID="{973B190B-55DB-465A-BE0E-F005481FA63E}" presName="sibTrans" presStyleLbl="node1" presStyleIdx="3" presStyleCnt="5"/>
      <dgm:spPr/>
      <dgm:t>
        <a:bodyPr/>
        <a:lstStyle/>
        <a:p>
          <a:endParaRPr lang="es-PE"/>
        </a:p>
      </dgm:t>
    </dgm:pt>
    <dgm:pt modelId="{999D0120-08F2-4390-AA5C-3ECC51835514}" type="pres">
      <dgm:prSet presAssocID="{77956D89-20DD-40E8-B9B3-4DE590201D62}" presName="dummy" presStyleCnt="0"/>
      <dgm:spPr/>
    </dgm:pt>
    <dgm:pt modelId="{C4872DFE-752B-4222-9714-3C7A60CF4C8C}" type="pres">
      <dgm:prSet presAssocID="{77956D89-20DD-40E8-B9B3-4DE590201D62}" presName="node" presStyleLbl="revTx" presStyleIdx="4" presStyleCnt="5">
        <dgm:presLayoutVars>
          <dgm:bulletEnabled val="1"/>
        </dgm:presLayoutVars>
      </dgm:prSet>
      <dgm:spPr/>
      <dgm:t>
        <a:bodyPr/>
        <a:lstStyle/>
        <a:p>
          <a:endParaRPr lang="es-PE"/>
        </a:p>
      </dgm:t>
    </dgm:pt>
    <dgm:pt modelId="{2B4DCA10-BEC2-4B0C-8345-07FE1BDF6CBE}" type="pres">
      <dgm:prSet presAssocID="{994C8859-310F-47FF-AD5B-37F377FD5C0E}" presName="sibTrans" presStyleLbl="node1" presStyleIdx="4" presStyleCnt="5"/>
      <dgm:spPr/>
      <dgm:t>
        <a:bodyPr/>
        <a:lstStyle/>
        <a:p>
          <a:endParaRPr lang="es-PE"/>
        </a:p>
      </dgm:t>
    </dgm:pt>
  </dgm:ptLst>
  <dgm:cxnLst>
    <dgm:cxn modelId="{D42E5561-FA4E-4302-932D-425FE34E91C2}" type="presOf" srcId="{8BBA7B27-F6B5-41A5-9928-42934666FEDA}" destId="{4BB13292-B809-4DCA-A7A4-4704EB6F7B5C}" srcOrd="0" destOrd="0" presId="urn:microsoft.com/office/officeart/2005/8/layout/cycle1"/>
    <dgm:cxn modelId="{8654087B-EBF6-427C-9CCF-8F71A3AB2D3A}" type="presOf" srcId="{D5917B9A-47BA-4285-BCFE-52C7E17F369A}" destId="{F5666EDA-9012-4B08-8BDB-56A64E2DD8BE}" srcOrd="0" destOrd="0" presId="urn:microsoft.com/office/officeart/2005/8/layout/cycle1"/>
    <dgm:cxn modelId="{A1FA2BD0-0499-4DF5-BC4A-99AC6E1C4B92}" srcId="{9E70ECAF-AD1F-4268-8C66-E00FC557F7BA}" destId="{A0B42D4A-1F7E-4E99-B6AF-2C1C696C3862}" srcOrd="0" destOrd="0" parTransId="{C9EBDDB2-25D8-4EF3-B0A2-429BC5503349}" sibTransId="{AC78A7E7-0AA0-4341-BDDF-CEE487F054B3}"/>
    <dgm:cxn modelId="{7C15B65C-28E2-468B-8639-DC4DE326C1D0}" type="presOf" srcId="{994C8859-310F-47FF-AD5B-37F377FD5C0E}" destId="{2B4DCA10-BEC2-4B0C-8345-07FE1BDF6CBE}" srcOrd="0" destOrd="0" presId="urn:microsoft.com/office/officeart/2005/8/layout/cycle1"/>
    <dgm:cxn modelId="{6C096F2F-96CA-4696-97D9-8BAFBA996447}" srcId="{9E70ECAF-AD1F-4268-8C66-E00FC557F7BA}" destId="{8BBA7B27-F6B5-41A5-9928-42934666FEDA}" srcOrd="3" destOrd="0" parTransId="{4D90E87C-C289-426F-BC5B-87C9B5764C05}" sibTransId="{973B190B-55DB-465A-BE0E-F005481FA63E}"/>
    <dgm:cxn modelId="{4E7743DC-452A-4291-83ED-1DE97BBE0E5C}" srcId="{9E70ECAF-AD1F-4268-8C66-E00FC557F7BA}" destId="{F45184A5-FB9D-4CEB-B4E3-2B78D4358E8E}" srcOrd="1" destOrd="0" parTransId="{E7EAFB75-660B-42DF-A0BA-C29088CF7DE4}" sibTransId="{942E909D-D184-433A-891D-1468DF52EF7A}"/>
    <dgm:cxn modelId="{BCD95367-8B07-425E-9F01-5DD3C210F9E4}" type="presOf" srcId="{77956D89-20DD-40E8-B9B3-4DE590201D62}" destId="{C4872DFE-752B-4222-9714-3C7A60CF4C8C}" srcOrd="0" destOrd="0" presId="urn:microsoft.com/office/officeart/2005/8/layout/cycle1"/>
    <dgm:cxn modelId="{5ACF055B-7408-42E9-AAC6-8341753029C8}" srcId="{9E70ECAF-AD1F-4268-8C66-E00FC557F7BA}" destId="{77956D89-20DD-40E8-B9B3-4DE590201D62}" srcOrd="4" destOrd="0" parTransId="{2131C967-E60D-4B93-8FB1-6E2F90E7834E}" sibTransId="{994C8859-310F-47FF-AD5B-37F377FD5C0E}"/>
    <dgm:cxn modelId="{6EB94FD1-D4F2-46E3-8EF8-5BB651AA83F8}" srcId="{9E70ECAF-AD1F-4268-8C66-E00FC557F7BA}" destId="{EBE7AA02-FD7D-4936-A466-D0E05100FC89}" srcOrd="2" destOrd="0" parTransId="{E36F846E-B038-4D59-9822-B58451CB9EB4}" sibTransId="{D5917B9A-47BA-4285-BCFE-52C7E17F369A}"/>
    <dgm:cxn modelId="{6B19F7C3-A7A6-4595-9E0D-FA2E3C008AA9}" type="presOf" srcId="{A0B42D4A-1F7E-4E99-B6AF-2C1C696C3862}" destId="{4F365E93-40B5-4678-934B-D27E3F161E81}" srcOrd="0" destOrd="0" presId="urn:microsoft.com/office/officeart/2005/8/layout/cycle1"/>
    <dgm:cxn modelId="{26163774-7BD6-4377-BB7F-5A7A575550EB}" type="presOf" srcId="{973B190B-55DB-465A-BE0E-F005481FA63E}" destId="{41DEDB12-96B5-4646-BBD4-A047188C341D}" srcOrd="0" destOrd="0" presId="urn:microsoft.com/office/officeart/2005/8/layout/cycle1"/>
    <dgm:cxn modelId="{6879EBEE-A06A-41C4-B3F8-3E688A663ABD}" type="presOf" srcId="{9E70ECAF-AD1F-4268-8C66-E00FC557F7BA}" destId="{4362DBAE-C50D-483B-88F7-166C0B846426}" srcOrd="0" destOrd="0" presId="urn:microsoft.com/office/officeart/2005/8/layout/cycle1"/>
    <dgm:cxn modelId="{13A83C02-4C5B-4251-8100-2B8F430F0D65}" type="presOf" srcId="{AC78A7E7-0AA0-4341-BDDF-CEE487F054B3}" destId="{9E6D0DEE-6B1B-46DA-9ECA-799AF62FDAC2}" srcOrd="0" destOrd="0" presId="urn:microsoft.com/office/officeart/2005/8/layout/cycle1"/>
    <dgm:cxn modelId="{F08AD946-ABE4-4227-9705-519EAF95DE8E}" type="presOf" srcId="{942E909D-D184-433A-891D-1468DF52EF7A}" destId="{55BC4C08-28EF-4766-A0DB-84C6F44282D3}" srcOrd="0" destOrd="0" presId="urn:microsoft.com/office/officeart/2005/8/layout/cycle1"/>
    <dgm:cxn modelId="{F7174C23-4367-4F36-92EF-5ECD894C18E4}" type="presOf" srcId="{F45184A5-FB9D-4CEB-B4E3-2B78D4358E8E}" destId="{AB910FEC-DC53-49A6-8BCE-CF3BDCAE5D7D}" srcOrd="0" destOrd="0" presId="urn:microsoft.com/office/officeart/2005/8/layout/cycle1"/>
    <dgm:cxn modelId="{2BDDFB76-8B6B-4F9E-8348-E21E7C4F32B5}" type="presOf" srcId="{EBE7AA02-FD7D-4936-A466-D0E05100FC89}" destId="{E88B8DBC-3A1E-4DAB-B0C3-A1000FDAAC28}" srcOrd="0" destOrd="0" presId="urn:microsoft.com/office/officeart/2005/8/layout/cycle1"/>
    <dgm:cxn modelId="{732FCB53-7FCE-4829-AF74-09E42B50A753}" type="presParOf" srcId="{4362DBAE-C50D-483B-88F7-166C0B846426}" destId="{B549D493-3D35-4803-A795-96C8EB6EF36C}" srcOrd="0" destOrd="0" presId="urn:microsoft.com/office/officeart/2005/8/layout/cycle1"/>
    <dgm:cxn modelId="{66821904-743A-4A25-82C9-DAF4256EE07D}" type="presParOf" srcId="{4362DBAE-C50D-483B-88F7-166C0B846426}" destId="{4F365E93-40B5-4678-934B-D27E3F161E81}" srcOrd="1" destOrd="0" presId="urn:microsoft.com/office/officeart/2005/8/layout/cycle1"/>
    <dgm:cxn modelId="{9068E8AE-AF5B-498B-AA0B-6538C7E73D6A}" type="presParOf" srcId="{4362DBAE-C50D-483B-88F7-166C0B846426}" destId="{9E6D0DEE-6B1B-46DA-9ECA-799AF62FDAC2}" srcOrd="2" destOrd="0" presId="urn:microsoft.com/office/officeart/2005/8/layout/cycle1"/>
    <dgm:cxn modelId="{6243990E-E780-4383-ACE6-9A53F10DEE12}" type="presParOf" srcId="{4362DBAE-C50D-483B-88F7-166C0B846426}" destId="{5ACF1754-0CA6-47C0-AFA7-E36F46F4F582}" srcOrd="3" destOrd="0" presId="urn:microsoft.com/office/officeart/2005/8/layout/cycle1"/>
    <dgm:cxn modelId="{0C75ACF9-7F3F-4352-93CD-FF866AAFD2B2}" type="presParOf" srcId="{4362DBAE-C50D-483B-88F7-166C0B846426}" destId="{AB910FEC-DC53-49A6-8BCE-CF3BDCAE5D7D}" srcOrd="4" destOrd="0" presId="urn:microsoft.com/office/officeart/2005/8/layout/cycle1"/>
    <dgm:cxn modelId="{A4F5B857-3991-462F-8540-2CD2135B665D}" type="presParOf" srcId="{4362DBAE-C50D-483B-88F7-166C0B846426}" destId="{55BC4C08-28EF-4766-A0DB-84C6F44282D3}" srcOrd="5" destOrd="0" presId="urn:microsoft.com/office/officeart/2005/8/layout/cycle1"/>
    <dgm:cxn modelId="{739A5278-325C-4BBA-A6FD-FD611F1A5DD9}" type="presParOf" srcId="{4362DBAE-C50D-483B-88F7-166C0B846426}" destId="{4E63A02D-51DF-485D-AD9F-133D5B29DFB7}" srcOrd="6" destOrd="0" presId="urn:microsoft.com/office/officeart/2005/8/layout/cycle1"/>
    <dgm:cxn modelId="{F3F94A73-4DBA-45DD-B8B6-09B0AD474019}" type="presParOf" srcId="{4362DBAE-C50D-483B-88F7-166C0B846426}" destId="{E88B8DBC-3A1E-4DAB-B0C3-A1000FDAAC28}" srcOrd="7" destOrd="0" presId="urn:microsoft.com/office/officeart/2005/8/layout/cycle1"/>
    <dgm:cxn modelId="{799D223D-1179-4F62-B17F-1FE179C3C419}" type="presParOf" srcId="{4362DBAE-C50D-483B-88F7-166C0B846426}" destId="{F5666EDA-9012-4B08-8BDB-56A64E2DD8BE}" srcOrd="8" destOrd="0" presId="urn:microsoft.com/office/officeart/2005/8/layout/cycle1"/>
    <dgm:cxn modelId="{34FA3B14-3D13-4282-9D94-89180A4C82FF}" type="presParOf" srcId="{4362DBAE-C50D-483B-88F7-166C0B846426}" destId="{BFBB2760-0185-4F76-AC8A-FFC9C4C29687}" srcOrd="9" destOrd="0" presId="urn:microsoft.com/office/officeart/2005/8/layout/cycle1"/>
    <dgm:cxn modelId="{B2219D58-3EAF-456D-B451-BC6BFDC4440C}" type="presParOf" srcId="{4362DBAE-C50D-483B-88F7-166C0B846426}" destId="{4BB13292-B809-4DCA-A7A4-4704EB6F7B5C}" srcOrd="10" destOrd="0" presId="urn:microsoft.com/office/officeart/2005/8/layout/cycle1"/>
    <dgm:cxn modelId="{508850DB-2583-4AAF-9671-751E2CD2D4DB}" type="presParOf" srcId="{4362DBAE-C50D-483B-88F7-166C0B846426}" destId="{41DEDB12-96B5-4646-BBD4-A047188C341D}" srcOrd="11" destOrd="0" presId="urn:microsoft.com/office/officeart/2005/8/layout/cycle1"/>
    <dgm:cxn modelId="{E9CFB2EF-209B-4A0E-8D4D-1FB936149574}" type="presParOf" srcId="{4362DBAE-C50D-483B-88F7-166C0B846426}" destId="{999D0120-08F2-4390-AA5C-3ECC51835514}" srcOrd="12" destOrd="0" presId="urn:microsoft.com/office/officeart/2005/8/layout/cycle1"/>
    <dgm:cxn modelId="{0B1E4B2F-5224-4A25-A534-C68B501EDF59}" type="presParOf" srcId="{4362DBAE-C50D-483B-88F7-166C0B846426}" destId="{C4872DFE-752B-4222-9714-3C7A60CF4C8C}" srcOrd="13" destOrd="0" presId="urn:microsoft.com/office/officeart/2005/8/layout/cycle1"/>
    <dgm:cxn modelId="{A9799A32-178D-4BD0-9F25-3FA336751E0B}" type="presParOf" srcId="{4362DBAE-C50D-483B-88F7-166C0B846426}" destId="{2B4DCA10-BEC2-4B0C-8345-07FE1BDF6CBE}"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399A94-A690-4B00-9E00-2A53D485E9D8}" type="doc">
      <dgm:prSet loTypeId="urn:microsoft.com/office/officeart/2005/8/layout/venn1" loCatId="relationship" qsTypeId="urn:microsoft.com/office/officeart/2005/8/quickstyle/simple1" qsCatId="simple" csTypeId="urn:microsoft.com/office/officeart/2005/8/colors/colorful3" csCatId="colorful" phldr="1"/>
      <dgm:spPr/>
    </dgm:pt>
    <dgm:pt modelId="{C01717F4-DD05-435A-AEA7-EE476F19BCB2}">
      <dgm:prSet phldrT="[Texto]"/>
      <dgm:spPr/>
      <dgm:t>
        <a:bodyPr/>
        <a:lstStyle/>
        <a:p>
          <a:r>
            <a:rPr lang="es-PE" dirty="0" smtClean="0"/>
            <a:t>Población en general</a:t>
          </a:r>
          <a:endParaRPr lang="es-PE" dirty="0"/>
        </a:p>
      </dgm:t>
    </dgm:pt>
    <dgm:pt modelId="{B19CBB2A-B2D3-421D-8AF1-A3B89B69C92B}" type="parTrans" cxnId="{B585E38E-3CF1-4863-BF3A-B31436B220C8}">
      <dgm:prSet/>
      <dgm:spPr/>
      <dgm:t>
        <a:bodyPr/>
        <a:lstStyle/>
        <a:p>
          <a:endParaRPr lang="es-PE"/>
        </a:p>
      </dgm:t>
    </dgm:pt>
    <dgm:pt modelId="{929B2D1D-E6C4-40D2-8BF6-DA62E42904C6}" type="sibTrans" cxnId="{B585E38E-3CF1-4863-BF3A-B31436B220C8}">
      <dgm:prSet/>
      <dgm:spPr/>
      <dgm:t>
        <a:bodyPr/>
        <a:lstStyle/>
        <a:p>
          <a:endParaRPr lang="es-PE"/>
        </a:p>
      </dgm:t>
    </dgm:pt>
    <dgm:pt modelId="{402778BC-72FB-460E-9AC7-FDCDD0D8147F}">
      <dgm:prSet phldrT="[Texto]"/>
      <dgm:spPr/>
      <dgm:t>
        <a:bodyPr/>
        <a:lstStyle/>
        <a:p>
          <a:r>
            <a:rPr lang="es-PE" dirty="0" smtClean="0"/>
            <a:t>Expertos </a:t>
          </a:r>
          <a:endParaRPr lang="es-PE" dirty="0"/>
        </a:p>
      </dgm:t>
    </dgm:pt>
    <dgm:pt modelId="{E35733D9-3EC8-4A6C-B31C-69FC81275C95}" type="parTrans" cxnId="{1ECE97F5-20EB-4119-9F86-8AF3815381C4}">
      <dgm:prSet/>
      <dgm:spPr/>
      <dgm:t>
        <a:bodyPr/>
        <a:lstStyle/>
        <a:p>
          <a:endParaRPr lang="es-PE"/>
        </a:p>
      </dgm:t>
    </dgm:pt>
    <dgm:pt modelId="{040C666C-AF9F-4CCC-80E8-029BF5DEE29B}" type="sibTrans" cxnId="{1ECE97F5-20EB-4119-9F86-8AF3815381C4}">
      <dgm:prSet/>
      <dgm:spPr/>
      <dgm:t>
        <a:bodyPr/>
        <a:lstStyle/>
        <a:p>
          <a:endParaRPr lang="es-PE"/>
        </a:p>
      </dgm:t>
    </dgm:pt>
    <dgm:pt modelId="{6C32799B-C068-4168-9551-4429547F8B7F}">
      <dgm:prSet phldrT="[Texto]" custT="1"/>
      <dgm:spPr/>
      <dgm:t>
        <a:bodyPr/>
        <a:lstStyle/>
        <a:p>
          <a:r>
            <a:rPr lang="es-PE" sz="1100" dirty="0" smtClean="0"/>
            <a:t>Organizaciones claves</a:t>
          </a:r>
          <a:endParaRPr lang="es-PE" sz="1100" dirty="0"/>
        </a:p>
      </dgm:t>
    </dgm:pt>
    <dgm:pt modelId="{9467CFC7-CC13-467F-B82D-63FC705E4B10}" type="parTrans" cxnId="{46439ED6-C3CF-4AB6-9796-C6F85EBD3F29}">
      <dgm:prSet/>
      <dgm:spPr/>
      <dgm:t>
        <a:bodyPr/>
        <a:lstStyle/>
        <a:p>
          <a:endParaRPr lang="es-PE"/>
        </a:p>
      </dgm:t>
    </dgm:pt>
    <dgm:pt modelId="{20805252-B147-442C-B360-50FC33059955}" type="sibTrans" cxnId="{46439ED6-C3CF-4AB6-9796-C6F85EBD3F29}">
      <dgm:prSet/>
      <dgm:spPr/>
      <dgm:t>
        <a:bodyPr/>
        <a:lstStyle/>
        <a:p>
          <a:endParaRPr lang="es-PE"/>
        </a:p>
      </dgm:t>
    </dgm:pt>
    <dgm:pt modelId="{F3068EB2-65AE-469D-AB5F-1720E53A4944}" type="pres">
      <dgm:prSet presAssocID="{82399A94-A690-4B00-9E00-2A53D485E9D8}" presName="compositeShape" presStyleCnt="0">
        <dgm:presLayoutVars>
          <dgm:chMax val="7"/>
          <dgm:dir/>
          <dgm:resizeHandles val="exact"/>
        </dgm:presLayoutVars>
      </dgm:prSet>
      <dgm:spPr/>
    </dgm:pt>
    <dgm:pt modelId="{180F5C38-E7C2-4E7A-ADD5-B24743548AC6}" type="pres">
      <dgm:prSet presAssocID="{C01717F4-DD05-435A-AEA7-EE476F19BCB2}" presName="circ1" presStyleLbl="vennNode1" presStyleIdx="0" presStyleCnt="3"/>
      <dgm:spPr/>
      <dgm:t>
        <a:bodyPr/>
        <a:lstStyle/>
        <a:p>
          <a:endParaRPr lang="es-PE"/>
        </a:p>
      </dgm:t>
    </dgm:pt>
    <dgm:pt modelId="{C94C6E49-4CBA-44A3-92BF-C84B09D1C9AA}" type="pres">
      <dgm:prSet presAssocID="{C01717F4-DD05-435A-AEA7-EE476F19BCB2}" presName="circ1Tx" presStyleLbl="revTx" presStyleIdx="0" presStyleCnt="0">
        <dgm:presLayoutVars>
          <dgm:chMax val="0"/>
          <dgm:chPref val="0"/>
          <dgm:bulletEnabled val="1"/>
        </dgm:presLayoutVars>
      </dgm:prSet>
      <dgm:spPr/>
      <dgm:t>
        <a:bodyPr/>
        <a:lstStyle/>
        <a:p>
          <a:endParaRPr lang="es-PE"/>
        </a:p>
      </dgm:t>
    </dgm:pt>
    <dgm:pt modelId="{509C6E10-55F9-4118-B924-CF4A7C12FECE}" type="pres">
      <dgm:prSet presAssocID="{402778BC-72FB-460E-9AC7-FDCDD0D8147F}" presName="circ2" presStyleLbl="vennNode1" presStyleIdx="1" presStyleCnt="3"/>
      <dgm:spPr/>
      <dgm:t>
        <a:bodyPr/>
        <a:lstStyle/>
        <a:p>
          <a:endParaRPr lang="es-PE"/>
        </a:p>
      </dgm:t>
    </dgm:pt>
    <dgm:pt modelId="{9CAD2B45-60DE-4040-A5E4-9B1C9109C7E0}" type="pres">
      <dgm:prSet presAssocID="{402778BC-72FB-460E-9AC7-FDCDD0D8147F}" presName="circ2Tx" presStyleLbl="revTx" presStyleIdx="0" presStyleCnt="0">
        <dgm:presLayoutVars>
          <dgm:chMax val="0"/>
          <dgm:chPref val="0"/>
          <dgm:bulletEnabled val="1"/>
        </dgm:presLayoutVars>
      </dgm:prSet>
      <dgm:spPr/>
      <dgm:t>
        <a:bodyPr/>
        <a:lstStyle/>
        <a:p>
          <a:endParaRPr lang="es-PE"/>
        </a:p>
      </dgm:t>
    </dgm:pt>
    <dgm:pt modelId="{536A1691-6B2B-4369-81F3-DFDB67A77810}" type="pres">
      <dgm:prSet presAssocID="{6C32799B-C068-4168-9551-4429547F8B7F}" presName="circ3" presStyleLbl="vennNode1" presStyleIdx="2" presStyleCnt="3"/>
      <dgm:spPr/>
      <dgm:t>
        <a:bodyPr/>
        <a:lstStyle/>
        <a:p>
          <a:endParaRPr lang="es-PE"/>
        </a:p>
      </dgm:t>
    </dgm:pt>
    <dgm:pt modelId="{9DB48A4A-2C44-4E8F-BF49-3B349A918B5A}" type="pres">
      <dgm:prSet presAssocID="{6C32799B-C068-4168-9551-4429547F8B7F}" presName="circ3Tx" presStyleLbl="revTx" presStyleIdx="0" presStyleCnt="0">
        <dgm:presLayoutVars>
          <dgm:chMax val="0"/>
          <dgm:chPref val="0"/>
          <dgm:bulletEnabled val="1"/>
        </dgm:presLayoutVars>
      </dgm:prSet>
      <dgm:spPr/>
      <dgm:t>
        <a:bodyPr/>
        <a:lstStyle/>
        <a:p>
          <a:endParaRPr lang="es-PE"/>
        </a:p>
      </dgm:t>
    </dgm:pt>
  </dgm:ptLst>
  <dgm:cxnLst>
    <dgm:cxn modelId="{3163B3C4-93D3-46D1-9B68-4A6C1650D62E}" type="presOf" srcId="{6C32799B-C068-4168-9551-4429547F8B7F}" destId="{536A1691-6B2B-4369-81F3-DFDB67A77810}" srcOrd="0" destOrd="0" presId="urn:microsoft.com/office/officeart/2005/8/layout/venn1"/>
    <dgm:cxn modelId="{1ECE97F5-20EB-4119-9F86-8AF3815381C4}" srcId="{82399A94-A690-4B00-9E00-2A53D485E9D8}" destId="{402778BC-72FB-460E-9AC7-FDCDD0D8147F}" srcOrd="1" destOrd="0" parTransId="{E35733D9-3EC8-4A6C-B31C-69FC81275C95}" sibTransId="{040C666C-AF9F-4CCC-80E8-029BF5DEE29B}"/>
    <dgm:cxn modelId="{CB986940-7C94-4999-9DD9-0E2D2E414C26}" type="presOf" srcId="{C01717F4-DD05-435A-AEA7-EE476F19BCB2}" destId="{180F5C38-E7C2-4E7A-ADD5-B24743548AC6}" srcOrd="0" destOrd="0" presId="urn:microsoft.com/office/officeart/2005/8/layout/venn1"/>
    <dgm:cxn modelId="{46439ED6-C3CF-4AB6-9796-C6F85EBD3F29}" srcId="{82399A94-A690-4B00-9E00-2A53D485E9D8}" destId="{6C32799B-C068-4168-9551-4429547F8B7F}" srcOrd="2" destOrd="0" parTransId="{9467CFC7-CC13-467F-B82D-63FC705E4B10}" sibTransId="{20805252-B147-442C-B360-50FC33059955}"/>
    <dgm:cxn modelId="{B585E38E-3CF1-4863-BF3A-B31436B220C8}" srcId="{82399A94-A690-4B00-9E00-2A53D485E9D8}" destId="{C01717F4-DD05-435A-AEA7-EE476F19BCB2}" srcOrd="0" destOrd="0" parTransId="{B19CBB2A-B2D3-421D-8AF1-A3B89B69C92B}" sibTransId="{929B2D1D-E6C4-40D2-8BF6-DA62E42904C6}"/>
    <dgm:cxn modelId="{B0E505C3-213D-4BE7-A216-C0F27F739F3E}" type="presOf" srcId="{402778BC-72FB-460E-9AC7-FDCDD0D8147F}" destId="{509C6E10-55F9-4118-B924-CF4A7C12FECE}" srcOrd="0" destOrd="0" presId="urn:microsoft.com/office/officeart/2005/8/layout/venn1"/>
    <dgm:cxn modelId="{06307033-CB02-4A1A-A9AC-B30B792BE8AD}" type="presOf" srcId="{82399A94-A690-4B00-9E00-2A53D485E9D8}" destId="{F3068EB2-65AE-469D-AB5F-1720E53A4944}" srcOrd="0" destOrd="0" presId="urn:microsoft.com/office/officeart/2005/8/layout/venn1"/>
    <dgm:cxn modelId="{26800EA7-CBD8-4E5F-9125-5781EEA79C0A}" type="presOf" srcId="{6C32799B-C068-4168-9551-4429547F8B7F}" destId="{9DB48A4A-2C44-4E8F-BF49-3B349A918B5A}" srcOrd="1" destOrd="0" presId="urn:microsoft.com/office/officeart/2005/8/layout/venn1"/>
    <dgm:cxn modelId="{F7582105-660D-40B8-A40D-F5EC2247645B}" type="presOf" srcId="{402778BC-72FB-460E-9AC7-FDCDD0D8147F}" destId="{9CAD2B45-60DE-4040-A5E4-9B1C9109C7E0}" srcOrd="1" destOrd="0" presId="urn:microsoft.com/office/officeart/2005/8/layout/venn1"/>
    <dgm:cxn modelId="{3107AA50-46D4-454E-8BEB-5402184D4383}" type="presOf" srcId="{C01717F4-DD05-435A-AEA7-EE476F19BCB2}" destId="{C94C6E49-4CBA-44A3-92BF-C84B09D1C9AA}" srcOrd="1" destOrd="0" presId="urn:microsoft.com/office/officeart/2005/8/layout/venn1"/>
    <dgm:cxn modelId="{06F13D5A-985D-41FE-B75F-7B291DEFAF64}" type="presParOf" srcId="{F3068EB2-65AE-469D-AB5F-1720E53A4944}" destId="{180F5C38-E7C2-4E7A-ADD5-B24743548AC6}" srcOrd="0" destOrd="0" presId="urn:microsoft.com/office/officeart/2005/8/layout/venn1"/>
    <dgm:cxn modelId="{5FC011A1-8EEB-4B9C-B77D-51D33B4DF8AA}" type="presParOf" srcId="{F3068EB2-65AE-469D-AB5F-1720E53A4944}" destId="{C94C6E49-4CBA-44A3-92BF-C84B09D1C9AA}" srcOrd="1" destOrd="0" presId="urn:microsoft.com/office/officeart/2005/8/layout/venn1"/>
    <dgm:cxn modelId="{0B9CEC6C-84B1-427F-A2E3-90139C66BFF0}" type="presParOf" srcId="{F3068EB2-65AE-469D-AB5F-1720E53A4944}" destId="{509C6E10-55F9-4118-B924-CF4A7C12FECE}" srcOrd="2" destOrd="0" presId="urn:microsoft.com/office/officeart/2005/8/layout/venn1"/>
    <dgm:cxn modelId="{E4284265-1036-4614-8F3E-9927D9252F01}" type="presParOf" srcId="{F3068EB2-65AE-469D-AB5F-1720E53A4944}" destId="{9CAD2B45-60DE-4040-A5E4-9B1C9109C7E0}" srcOrd="3" destOrd="0" presId="urn:microsoft.com/office/officeart/2005/8/layout/venn1"/>
    <dgm:cxn modelId="{B3C120D7-5B86-4D16-BEFD-7E4451EE55B8}" type="presParOf" srcId="{F3068EB2-65AE-469D-AB5F-1720E53A4944}" destId="{536A1691-6B2B-4369-81F3-DFDB67A77810}" srcOrd="4" destOrd="0" presId="urn:microsoft.com/office/officeart/2005/8/layout/venn1"/>
    <dgm:cxn modelId="{6072A6D3-899B-4D38-A0D2-B737497337E0}" type="presParOf" srcId="{F3068EB2-65AE-469D-AB5F-1720E53A4944}" destId="{9DB48A4A-2C44-4E8F-BF49-3B349A918B5A}" srcOrd="5" destOrd="0" presId="urn:microsoft.com/office/officeart/2005/8/layout/ven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256E25-0BFA-4C81-BD9A-73B864C538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24A5C06E-9174-4638-A9C2-595216800D51}">
      <dgm:prSet phldrT="[Texto]" custT="1"/>
      <dgm:spPr>
        <a:solidFill>
          <a:schemeClr val="accent2"/>
        </a:solidFill>
      </dgm:spPr>
      <dgm:t>
        <a:bodyPr/>
        <a:lstStyle/>
        <a:p>
          <a:pPr algn="ctr"/>
          <a:r>
            <a:rPr lang="en-US" sz="1400" b="1" dirty="0" smtClean="0">
              <a:latin typeface="Arial Narrow" pitchFamily="34" charset="0"/>
            </a:rPr>
            <a:t>Produce la estrategia nacional de desarrollo del país</a:t>
          </a:r>
        </a:p>
      </dgm:t>
    </dgm:pt>
    <dgm:pt modelId="{1347B5E8-813A-4597-B55F-E4879F85566E}" type="parTrans" cxnId="{4C8C0A13-788F-4757-9757-5E975F19B275}">
      <dgm:prSet/>
      <dgm:spPr/>
      <dgm:t>
        <a:bodyPr/>
        <a:lstStyle/>
        <a:p>
          <a:pPr algn="ctr"/>
          <a:endParaRPr lang="es-PE" sz="1400"/>
        </a:p>
      </dgm:t>
    </dgm:pt>
    <dgm:pt modelId="{F3E2393D-524C-42FA-B0C7-92210B118474}" type="sibTrans" cxnId="{4C8C0A13-788F-4757-9757-5E975F19B275}">
      <dgm:prSet/>
      <dgm:spPr/>
      <dgm:t>
        <a:bodyPr/>
        <a:lstStyle/>
        <a:p>
          <a:pPr algn="ctr"/>
          <a:endParaRPr lang="es-PE" sz="1400"/>
        </a:p>
      </dgm:t>
    </dgm:pt>
    <dgm:pt modelId="{25A4971E-4739-4474-BB04-9141E4A95435}">
      <dgm:prSet phldrT="[Texto]" custT="1"/>
      <dgm:spPr>
        <a:solidFill>
          <a:schemeClr val="accent2"/>
        </a:solidFill>
      </dgm:spPr>
      <dgm:t>
        <a:bodyPr/>
        <a:lstStyle/>
        <a:p>
          <a:pPr algn="ctr"/>
          <a:r>
            <a:rPr lang="en-US" sz="1400" b="1" dirty="0" smtClean="0">
              <a:latin typeface="Arial Narrow" pitchFamily="34" charset="0"/>
            </a:rPr>
            <a:t>Lidera el sistema nacional de planeamiento estratégico</a:t>
          </a:r>
        </a:p>
      </dgm:t>
    </dgm:pt>
    <dgm:pt modelId="{9EE88132-8F03-423F-AA27-B9629F7469CB}" type="parTrans" cxnId="{90B1EE89-B605-449A-9432-1F72F1BB029E}">
      <dgm:prSet/>
      <dgm:spPr/>
      <dgm:t>
        <a:bodyPr/>
        <a:lstStyle/>
        <a:p>
          <a:pPr algn="ctr"/>
          <a:endParaRPr lang="es-PE" sz="1400"/>
        </a:p>
      </dgm:t>
    </dgm:pt>
    <dgm:pt modelId="{3A697DEF-5E8C-4943-9478-979BBBCB1040}" type="sibTrans" cxnId="{90B1EE89-B605-449A-9432-1F72F1BB029E}">
      <dgm:prSet/>
      <dgm:spPr/>
      <dgm:t>
        <a:bodyPr/>
        <a:lstStyle/>
        <a:p>
          <a:pPr algn="ctr"/>
          <a:endParaRPr lang="es-PE" sz="1400"/>
        </a:p>
      </dgm:t>
    </dgm:pt>
    <dgm:pt modelId="{8BB89CC0-6150-4C9E-852D-9DF80B7E0D52}" type="pres">
      <dgm:prSet presAssocID="{30256E25-0BFA-4C81-BD9A-73B864C538B0}" presName="linear" presStyleCnt="0">
        <dgm:presLayoutVars>
          <dgm:animLvl val="lvl"/>
          <dgm:resizeHandles val="exact"/>
        </dgm:presLayoutVars>
      </dgm:prSet>
      <dgm:spPr/>
      <dgm:t>
        <a:bodyPr/>
        <a:lstStyle/>
        <a:p>
          <a:endParaRPr lang="es-PE"/>
        </a:p>
      </dgm:t>
    </dgm:pt>
    <dgm:pt modelId="{EF008CE9-05B6-4FAA-BEA4-270CDBFFDF68}" type="pres">
      <dgm:prSet presAssocID="{24A5C06E-9174-4638-A9C2-595216800D51}" presName="parentText" presStyleLbl="node1" presStyleIdx="0" presStyleCnt="2" custScaleX="85511" custScaleY="83228">
        <dgm:presLayoutVars>
          <dgm:chMax val="0"/>
          <dgm:bulletEnabled val="1"/>
        </dgm:presLayoutVars>
      </dgm:prSet>
      <dgm:spPr/>
      <dgm:t>
        <a:bodyPr/>
        <a:lstStyle/>
        <a:p>
          <a:endParaRPr lang="es-PE"/>
        </a:p>
      </dgm:t>
    </dgm:pt>
    <dgm:pt modelId="{C51A5587-FAEA-461A-A7A7-301FFDB84B66}" type="pres">
      <dgm:prSet presAssocID="{F3E2393D-524C-42FA-B0C7-92210B118474}" presName="spacer" presStyleCnt="0"/>
      <dgm:spPr/>
    </dgm:pt>
    <dgm:pt modelId="{6CB6AFDC-15CA-4407-9CEC-EB5303BA02C3}" type="pres">
      <dgm:prSet presAssocID="{25A4971E-4739-4474-BB04-9141E4A95435}" presName="parentText" presStyleLbl="node1" presStyleIdx="1" presStyleCnt="2" custScaleX="85511" custScaleY="82272">
        <dgm:presLayoutVars>
          <dgm:chMax val="0"/>
          <dgm:bulletEnabled val="1"/>
        </dgm:presLayoutVars>
      </dgm:prSet>
      <dgm:spPr/>
      <dgm:t>
        <a:bodyPr/>
        <a:lstStyle/>
        <a:p>
          <a:endParaRPr lang="es-PE"/>
        </a:p>
      </dgm:t>
    </dgm:pt>
  </dgm:ptLst>
  <dgm:cxnLst>
    <dgm:cxn modelId="{BA8056AD-D746-4906-B094-67191CB35C27}" type="presOf" srcId="{25A4971E-4739-4474-BB04-9141E4A95435}" destId="{6CB6AFDC-15CA-4407-9CEC-EB5303BA02C3}" srcOrd="0" destOrd="0" presId="urn:microsoft.com/office/officeart/2005/8/layout/vList2"/>
    <dgm:cxn modelId="{4C8C0A13-788F-4757-9757-5E975F19B275}" srcId="{30256E25-0BFA-4C81-BD9A-73B864C538B0}" destId="{24A5C06E-9174-4638-A9C2-595216800D51}" srcOrd="0" destOrd="0" parTransId="{1347B5E8-813A-4597-B55F-E4879F85566E}" sibTransId="{F3E2393D-524C-42FA-B0C7-92210B118474}"/>
    <dgm:cxn modelId="{F23F3519-1D04-4541-8901-D737C165F841}" type="presOf" srcId="{30256E25-0BFA-4C81-BD9A-73B864C538B0}" destId="{8BB89CC0-6150-4C9E-852D-9DF80B7E0D52}" srcOrd="0" destOrd="0" presId="urn:microsoft.com/office/officeart/2005/8/layout/vList2"/>
    <dgm:cxn modelId="{90B1EE89-B605-449A-9432-1F72F1BB029E}" srcId="{30256E25-0BFA-4C81-BD9A-73B864C538B0}" destId="{25A4971E-4739-4474-BB04-9141E4A95435}" srcOrd="1" destOrd="0" parTransId="{9EE88132-8F03-423F-AA27-B9629F7469CB}" sibTransId="{3A697DEF-5E8C-4943-9478-979BBBCB1040}"/>
    <dgm:cxn modelId="{34AB0BBF-ADB1-4194-8DFC-666884B231DC}" type="presOf" srcId="{24A5C06E-9174-4638-A9C2-595216800D51}" destId="{EF008CE9-05B6-4FAA-BEA4-270CDBFFDF68}" srcOrd="0" destOrd="0" presId="urn:microsoft.com/office/officeart/2005/8/layout/vList2"/>
    <dgm:cxn modelId="{AF833121-B4E7-4742-A64E-F09A5E3E32FA}" type="presParOf" srcId="{8BB89CC0-6150-4C9E-852D-9DF80B7E0D52}" destId="{EF008CE9-05B6-4FAA-BEA4-270CDBFFDF68}" srcOrd="0" destOrd="0" presId="urn:microsoft.com/office/officeart/2005/8/layout/vList2"/>
    <dgm:cxn modelId="{4C2BB176-4D40-4456-9688-688FC8245024}" type="presParOf" srcId="{8BB89CC0-6150-4C9E-852D-9DF80B7E0D52}" destId="{C51A5587-FAEA-461A-A7A7-301FFDB84B66}" srcOrd="1" destOrd="0" presId="urn:microsoft.com/office/officeart/2005/8/layout/vList2"/>
    <dgm:cxn modelId="{1253293F-AA61-420D-AEC6-3ED93F1F8540}" type="presParOf" srcId="{8BB89CC0-6150-4C9E-852D-9DF80B7E0D52}" destId="{6CB6AFDC-15CA-4407-9CEC-EB5303BA02C3}"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ABC154-772D-47CE-82B4-F676123C377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PE"/>
        </a:p>
      </dgm:t>
    </dgm:pt>
    <dgm:pt modelId="{F8F72E53-AADB-4E00-ACB4-FF3573BD5188}">
      <dgm:prSet phldrT="[Texto]"/>
      <dgm:spPr>
        <a:solidFill>
          <a:schemeClr val="accent1">
            <a:lumMod val="40000"/>
            <a:lumOff val="60000"/>
          </a:schemeClr>
        </a:solidFill>
      </dgm:spPr>
      <dgm:t>
        <a:bodyPr/>
        <a:lstStyle/>
        <a:p>
          <a:r>
            <a:rPr lang="es-PE" b="1" dirty="0" smtClean="0">
              <a:solidFill>
                <a:schemeClr val="accent1">
                  <a:lumMod val="75000"/>
                </a:schemeClr>
              </a:solidFill>
            </a:rPr>
            <a:t>Eje 1</a:t>
          </a:r>
        </a:p>
        <a:p>
          <a:r>
            <a:rPr lang="es-PE" b="1" dirty="0" smtClean="0">
              <a:solidFill>
                <a:schemeClr val="accent1">
                  <a:lumMod val="75000"/>
                </a:schemeClr>
              </a:solidFill>
            </a:rPr>
            <a:t>Derechos fundamentales y dignidad de las personas</a:t>
          </a:r>
          <a:endParaRPr lang="es-PE" dirty="0">
            <a:solidFill>
              <a:schemeClr val="accent1">
                <a:lumMod val="75000"/>
              </a:schemeClr>
            </a:solidFill>
          </a:endParaRPr>
        </a:p>
      </dgm:t>
    </dgm:pt>
    <dgm:pt modelId="{4136AB6B-ADBA-429C-A588-DB7B56684AA6}" type="parTrans" cxnId="{92ABDCBF-C181-4EBF-ABD2-869BAB8C2897}">
      <dgm:prSet/>
      <dgm:spPr/>
      <dgm:t>
        <a:bodyPr/>
        <a:lstStyle/>
        <a:p>
          <a:endParaRPr lang="es-PE"/>
        </a:p>
      </dgm:t>
    </dgm:pt>
    <dgm:pt modelId="{49B5EE14-46F7-4A3A-94B1-AA26317C943E}" type="sibTrans" cxnId="{92ABDCBF-C181-4EBF-ABD2-869BAB8C2897}">
      <dgm:prSet/>
      <dgm:spPr/>
      <dgm:t>
        <a:bodyPr/>
        <a:lstStyle/>
        <a:p>
          <a:endParaRPr lang="es-PE"/>
        </a:p>
      </dgm:t>
    </dgm:pt>
    <dgm:pt modelId="{DAF8D3C7-03D1-48BD-93D2-EE61A3C18DA9}">
      <dgm:prSet phldrT="[Texto]" custT="1"/>
      <dgm:spPr/>
      <dgm:t>
        <a:bodyPr/>
        <a:lstStyle/>
        <a:p>
          <a:r>
            <a:rPr lang="es-PE" sz="1300" dirty="0" smtClean="0">
              <a:solidFill>
                <a:schemeClr val="accent1">
                  <a:lumMod val="75000"/>
                </a:schemeClr>
              </a:solidFill>
            </a:rPr>
            <a:t>Derechos Humanos</a:t>
          </a:r>
          <a:endParaRPr lang="es-PE" sz="1300" dirty="0">
            <a:solidFill>
              <a:schemeClr val="accent1">
                <a:lumMod val="75000"/>
              </a:schemeClr>
            </a:solidFill>
          </a:endParaRPr>
        </a:p>
      </dgm:t>
    </dgm:pt>
    <dgm:pt modelId="{66DDAF6B-B10F-450A-9BEE-50440D16086A}" type="parTrans" cxnId="{3CDE66D5-40C4-4F9F-9743-4970A0DA9EE4}">
      <dgm:prSet/>
      <dgm:spPr/>
      <dgm:t>
        <a:bodyPr/>
        <a:lstStyle/>
        <a:p>
          <a:endParaRPr lang="es-PE"/>
        </a:p>
      </dgm:t>
    </dgm:pt>
    <dgm:pt modelId="{D3E52601-0CD5-4F29-B2D8-F53FFB24F6E9}" type="sibTrans" cxnId="{3CDE66D5-40C4-4F9F-9743-4970A0DA9EE4}">
      <dgm:prSet/>
      <dgm:spPr/>
      <dgm:t>
        <a:bodyPr/>
        <a:lstStyle/>
        <a:p>
          <a:endParaRPr lang="es-PE"/>
        </a:p>
      </dgm:t>
    </dgm:pt>
    <dgm:pt modelId="{93DA1BE3-18D6-43CA-988E-E29B360C6761}">
      <dgm:prSet phldrT="[Texto]" custT="1"/>
      <dgm:spPr/>
      <dgm:t>
        <a:bodyPr/>
        <a:lstStyle/>
        <a:p>
          <a:r>
            <a:rPr lang="es-PE" sz="1300" dirty="0" smtClean="0">
              <a:solidFill>
                <a:schemeClr val="accent1">
                  <a:lumMod val="75000"/>
                </a:schemeClr>
              </a:solidFill>
            </a:rPr>
            <a:t>Inclusión Social y programas sociales</a:t>
          </a:r>
          <a:endParaRPr lang="es-PE" sz="1300" dirty="0">
            <a:solidFill>
              <a:schemeClr val="accent1">
                <a:lumMod val="75000"/>
              </a:schemeClr>
            </a:solidFill>
          </a:endParaRPr>
        </a:p>
      </dgm:t>
    </dgm:pt>
    <dgm:pt modelId="{F1C10C89-A34A-4690-9901-54B107F4337B}" type="parTrans" cxnId="{B5058821-4884-4B07-A43B-84CF955A5064}">
      <dgm:prSet/>
      <dgm:spPr/>
      <dgm:t>
        <a:bodyPr/>
        <a:lstStyle/>
        <a:p>
          <a:endParaRPr lang="es-PE"/>
        </a:p>
      </dgm:t>
    </dgm:pt>
    <dgm:pt modelId="{DA159EC4-0390-48E4-BA16-A7F6CDBA19B7}" type="sibTrans" cxnId="{B5058821-4884-4B07-A43B-84CF955A5064}">
      <dgm:prSet/>
      <dgm:spPr/>
      <dgm:t>
        <a:bodyPr/>
        <a:lstStyle/>
        <a:p>
          <a:endParaRPr lang="es-PE"/>
        </a:p>
      </dgm:t>
    </dgm:pt>
    <dgm:pt modelId="{90DF01DD-DF35-4283-8BA2-669705B37C28}">
      <dgm:prSet phldrT="[Texto]"/>
      <dgm:spPr>
        <a:solidFill>
          <a:schemeClr val="accent6">
            <a:lumMod val="40000"/>
            <a:lumOff val="60000"/>
          </a:schemeClr>
        </a:solidFill>
      </dgm:spPr>
      <dgm:t>
        <a:bodyPr/>
        <a:lstStyle/>
        <a:p>
          <a:r>
            <a:rPr lang="es-PE" b="1" dirty="0" smtClean="0">
              <a:solidFill>
                <a:schemeClr val="accent1">
                  <a:lumMod val="75000"/>
                </a:schemeClr>
              </a:solidFill>
            </a:rPr>
            <a:t>Eje 2</a:t>
          </a:r>
        </a:p>
        <a:p>
          <a:r>
            <a:rPr lang="es-PE" b="1" dirty="0" smtClean="0">
              <a:solidFill>
                <a:schemeClr val="accent1">
                  <a:lumMod val="75000"/>
                </a:schemeClr>
              </a:solidFill>
            </a:rPr>
            <a:t>Oportunidades y acceso a los servicios</a:t>
          </a:r>
          <a:endParaRPr lang="es-PE" dirty="0">
            <a:solidFill>
              <a:schemeClr val="accent1">
                <a:lumMod val="75000"/>
              </a:schemeClr>
            </a:solidFill>
          </a:endParaRPr>
        </a:p>
      </dgm:t>
    </dgm:pt>
    <dgm:pt modelId="{B1D0FC62-EC3A-4732-8EC1-6AA35A1F93FA}" type="parTrans" cxnId="{0D962D76-5EC3-4F08-A2E7-5F8422285E2C}">
      <dgm:prSet/>
      <dgm:spPr/>
      <dgm:t>
        <a:bodyPr/>
        <a:lstStyle/>
        <a:p>
          <a:endParaRPr lang="es-PE"/>
        </a:p>
      </dgm:t>
    </dgm:pt>
    <dgm:pt modelId="{939FEF89-0F8C-4D29-B20F-39FB13700B88}" type="sibTrans" cxnId="{0D962D76-5EC3-4F08-A2E7-5F8422285E2C}">
      <dgm:prSet/>
      <dgm:spPr/>
      <dgm:t>
        <a:bodyPr/>
        <a:lstStyle/>
        <a:p>
          <a:endParaRPr lang="es-PE"/>
        </a:p>
      </dgm:t>
    </dgm:pt>
    <dgm:pt modelId="{45B45FBA-58B8-471C-B97E-DABFD1484229}">
      <dgm:prSet phldrT="[Texto]" custT="1"/>
      <dgm:spPr/>
      <dgm:t>
        <a:bodyPr/>
        <a:lstStyle/>
        <a:p>
          <a:r>
            <a:rPr lang="es-PE" sz="1300" dirty="0" smtClean="0">
              <a:solidFill>
                <a:schemeClr val="accent1">
                  <a:lumMod val="75000"/>
                </a:schemeClr>
              </a:solidFill>
            </a:rPr>
            <a:t>Acceso a servicios de salud y educación de calidad</a:t>
          </a:r>
          <a:endParaRPr lang="es-PE" sz="1300" dirty="0">
            <a:solidFill>
              <a:schemeClr val="accent1">
                <a:lumMod val="75000"/>
              </a:schemeClr>
            </a:solidFill>
          </a:endParaRPr>
        </a:p>
      </dgm:t>
    </dgm:pt>
    <dgm:pt modelId="{EE801722-A4C3-4AA5-81E4-5B1B994CB2AA}" type="parTrans" cxnId="{B716C564-1FB1-4441-A055-AC0FD0CCEC4D}">
      <dgm:prSet/>
      <dgm:spPr/>
      <dgm:t>
        <a:bodyPr/>
        <a:lstStyle/>
        <a:p>
          <a:endParaRPr lang="es-PE"/>
        </a:p>
      </dgm:t>
    </dgm:pt>
    <dgm:pt modelId="{25695A17-7197-4453-9DE0-8E61E2C93DF4}" type="sibTrans" cxnId="{B716C564-1FB1-4441-A055-AC0FD0CCEC4D}">
      <dgm:prSet/>
      <dgm:spPr/>
      <dgm:t>
        <a:bodyPr/>
        <a:lstStyle/>
        <a:p>
          <a:endParaRPr lang="es-PE"/>
        </a:p>
      </dgm:t>
    </dgm:pt>
    <dgm:pt modelId="{CFAC435B-2D93-46B0-B155-5525D355AC6E}">
      <dgm:prSet phldrT="[Texto]" custT="1"/>
      <dgm:spPr/>
      <dgm:t>
        <a:bodyPr/>
        <a:lstStyle/>
        <a:p>
          <a:r>
            <a:rPr lang="es-PE" sz="1300" dirty="0" smtClean="0">
              <a:solidFill>
                <a:schemeClr val="accent1">
                  <a:lumMod val="75000"/>
                </a:schemeClr>
              </a:solidFill>
            </a:rPr>
            <a:t>Acceso a servicios de transporte</a:t>
          </a:r>
          <a:endParaRPr lang="es-PE" sz="1300" dirty="0">
            <a:solidFill>
              <a:schemeClr val="accent1">
                <a:lumMod val="75000"/>
              </a:schemeClr>
            </a:solidFill>
          </a:endParaRPr>
        </a:p>
      </dgm:t>
    </dgm:pt>
    <dgm:pt modelId="{9D20785A-A986-4B62-82B7-C190049D0006}" type="parTrans" cxnId="{5CA6AE92-153C-4B16-A692-048E87DA2BB7}">
      <dgm:prSet/>
      <dgm:spPr/>
      <dgm:t>
        <a:bodyPr/>
        <a:lstStyle/>
        <a:p>
          <a:endParaRPr lang="es-PE"/>
        </a:p>
      </dgm:t>
    </dgm:pt>
    <dgm:pt modelId="{F9213187-B8C8-4734-8D12-8DD88C45EA39}" type="sibTrans" cxnId="{5CA6AE92-153C-4B16-A692-048E87DA2BB7}">
      <dgm:prSet/>
      <dgm:spPr/>
      <dgm:t>
        <a:bodyPr/>
        <a:lstStyle/>
        <a:p>
          <a:endParaRPr lang="es-PE"/>
        </a:p>
      </dgm:t>
    </dgm:pt>
    <dgm:pt modelId="{6241916F-4DCC-4A3C-B58D-2F02D701F947}">
      <dgm:prSet phldrT="[Texto]"/>
      <dgm:spPr>
        <a:solidFill>
          <a:schemeClr val="accent2">
            <a:lumMod val="40000"/>
            <a:lumOff val="60000"/>
          </a:schemeClr>
        </a:solidFill>
      </dgm:spPr>
      <dgm:t>
        <a:bodyPr/>
        <a:lstStyle/>
        <a:p>
          <a:r>
            <a:rPr lang="es-PE" b="1" dirty="0" smtClean="0">
              <a:solidFill>
                <a:schemeClr val="accent1">
                  <a:lumMod val="75000"/>
                </a:schemeClr>
              </a:solidFill>
            </a:rPr>
            <a:t>Eje3  Estado y Gobernabilidad</a:t>
          </a:r>
          <a:endParaRPr lang="es-PE" dirty="0">
            <a:solidFill>
              <a:schemeClr val="accent1">
                <a:lumMod val="75000"/>
              </a:schemeClr>
            </a:solidFill>
          </a:endParaRPr>
        </a:p>
      </dgm:t>
    </dgm:pt>
    <dgm:pt modelId="{81A1EB75-E9C0-4696-9EBA-AE634954DAB8}" type="parTrans" cxnId="{33FB01AE-95EA-4240-A754-21550C84DE26}">
      <dgm:prSet/>
      <dgm:spPr/>
      <dgm:t>
        <a:bodyPr/>
        <a:lstStyle/>
        <a:p>
          <a:endParaRPr lang="es-PE"/>
        </a:p>
      </dgm:t>
    </dgm:pt>
    <dgm:pt modelId="{BCF923A7-5803-4E97-A7CF-CDCC13A96D88}" type="sibTrans" cxnId="{33FB01AE-95EA-4240-A754-21550C84DE26}">
      <dgm:prSet/>
      <dgm:spPr/>
      <dgm:t>
        <a:bodyPr/>
        <a:lstStyle/>
        <a:p>
          <a:endParaRPr lang="es-PE"/>
        </a:p>
      </dgm:t>
    </dgm:pt>
    <dgm:pt modelId="{133B2360-900E-436B-806C-6C6EE72D243B}">
      <dgm:prSet/>
      <dgm:spPr>
        <a:solidFill>
          <a:schemeClr val="accent4">
            <a:lumMod val="40000"/>
            <a:lumOff val="60000"/>
          </a:schemeClr>
        </a:solidFill>
      </dgm:spPr>
      <dgm:t>
        <a:bodyPr/>
        <a:lstStyle/>
        <a:p>
          <a:r>
            <a:rPr lang="es-PE" b="1" dirty="0" smtClean="0">
              <a:solidFill>
                <a:schemeClr val="accent1">
                  <a:lumMod val="75000"/>
                </a:schemeClr>
              </a:solidFill>
            </a:rPr>
            <a:t>Eje 4 Economía, Competitividad y Empleo</a:t>
          </a:r>
        </a:p>
      </dgm:t>
    </dgm:pt>
    <dgm:pt modelId="{A895F319-D6B1-44C5-926D-CC177AD18A13}" type="parTrans" cxnId="{191673E8-18BC-403A-9A4B-2CB4CC70B9CE}">
      <dgm:prSet/>
      <dgm:spPr/>
      <dgm:t>
        <a:bodyPr/>
        <a:lstStyle/>
        <a:p>
          <a:endParaRPr lang="es-PE"/>
        </a:p>
      </dgm:t>
    </dgm:pt>
    <dgm:pt modelId="{49102712-E348-477C-AFE4-913650BFF2F5}" type="sibTrans" cxnId="{191673E8-18BC-403A-9A4B-2CB4CC70B9CE}">
      <dgm:prSet/>
      <dgm:spPr/>
      <dgm:t>
        <a:bodyPr/>
        <a:lstStyle/>
        <a:p>
          <a:endParaRPr lang="es-PE"/>
        </a:p>
      </dgm:t>
    </dgm:pt>
    <dgm:pt modelId="{67ACDBF5-D598-4519-8473-4A5702A39BFF}">
      <dgm:prSet/>
      <dgm:spPr>
        <a:solidFill>
          <a:schemeClr val="bg1">
            <a:lumMod val="85000"/>
          </a:schemeClr>
        </a:solidFill>
      </dgm:spPr>
      <dgm:t>
        <a:bodyPr/>
        <a:lstStyle/>
        <a:p>
          <a:r>
            <a:rPr lang="es-PE" b="1" dirty="0" smtClean="0">
              <a:solidFill>
                <a:schemeClr val="accent1">
                  <a:lumMod val="75000"/>
                </a:schemeClr>
              </a:solidFill>
            </a:rPr>
            <a:t>Eje 5</a:t>
          </a:r>
        </a:p>
        <a:p>
          <a:r>
            <a:rPr lang="es-PE" b="1" dirty="0" smtClean="0">
              <a:solidFill>
                <a:schemeClr val="accent1">
                  <a:lumMod val="75000"/>
                </a:schemeClr>
              </a:solidFill>
            </a:rPr>
            <a:t>Desarrollo regional equilibrado e infraestructura adecuada</a:t>
          </a:r>
          <a:endParaRPr lang="es-PE" b="1" dirty="0">
            <a:solidFill>
              <a:schemeClr val="accent1">
                <a:lumMod val="75000"/>
              </a:schemeClr>
            </a:solidFill>
          </a:endParaRPr>
        </a:p>
      </dgm:t>
    </dgm:pt>
    <dgm:pt modelId="{B9DA7E26-538D-41CE-BC8D-7892628B1510}" type="parTrans" cxnId="{D8824777-FF1D-43C4-92A9-E72449626161}">
      <dgm:prSet/>
      <dgm:spPr/>
      <dgm:t>
        <a:bodyPr/>
        <a:lstStyle/>
        <a:p>
          <a:endParaRPr lang="es-PE"/>
        </a:p>
      </dgm:t>
    </dgm:pt>
    <dgm:pt modelId="{A683568C-E7AE-43E0-89D4-02927F129ECB}" type="sibTrans" cxnId="{D8824777-FF1D-43C4-92A9-E72449626161}">
      <dgm:prSet/>
      <dgm:spPr/>
      <dgm:t>
        <a:bodyPr/>
        <a:lstStyle/>
        <a:p>
          <a:endParaRPr lang="es-PE"/>
        </a:p>
      </dgm:t>
    </dgm:pt>
    <dgm:pt modelId="{71AFD1D0-3C76-4745-B95E-44F2960733D6}">
      <dgm:prSet phldrT="[Texto]" custT="1"/>
      <dgm:spPr/>
      <dgm:t>
        <a:bodyPr/>
        <a:lstStyle/>
        <a:p>
          <a:r>
            <a:rPr lang="es-PE" sz="1300" dirty="0" smtClean="0">
              <a:solidFill>
                <a:schemeClr val="accent1">
                  <a:lumMod val="75000"/>
                </a:schemeClr>
              </a:solidFill>
            </a:rPr>
            <a:t>Fortalecimiento de la democracia y la Justicia</a:t>
          </a:r>
          <a:endParaRPr lang="es-PE" sz="1300" dirty="0">
            <a:solidFill>
              <a:schemeClr val="accent1">
                <a:lumMod val="75000"/>
              </a:schemeClr>
            </a:solidFill>
          </a:endParaRPr>
        </a:p>
      </dgm:t>
    </dgm:pt>
    <dgm:pt modelId="{2FBD4CDA-E71B-42EC-B1D5-8DCBECD8EF4E}" type="parTrans" cxnId="{79110863-A7BF-4C30-8763-68147D2F4394}">
      <dgm:prSet/>
      <dgm:spPr/>
      <dgm:t>
        <a:bodyPr/>
        <a:lstStyle/>
        <a:p>
          <a:endParaRPr lang="es-PE"/>
        </a:p>
      </dgm:t>
    </dgm:pt>
    <dgm:pt modelId="{80BC1825-7369-4B48-918A-4E1C171DEE24}" type="sibTrans" cxnId="{79110863-A7BF-4C30-8763-68147D2F4394}">
      <dgm:prSet/>
      <dgm:spPr/>
      <dgm:t>
        <a:bodyPr/>
        <a:lstStyle/>
        <a:p>
          <a:endParaRPr lang="es-PE"/>
        </a:p>
      </dgm:t>
    </dgm:pt>
    <dgm:pt modelId="{8982A0A8-A310-4A81-8A95-FD875A53DC0D}">
      <dgm:prSet phldrT="[Texto]" custT="1"/>
      <dgm:spPr/>
      <dgm:t>
        <a:bodyPr/>
        <a:lstStyle/>
        <a:p>
          <a:r>
            <a:rPr lang="es-PE" sz="1300" dirty="0" smtClean="0">
              <a:solidFill>
                <a:schemeClr val="accent1">
                  <a:lumMod val="75000"/>
                </a:schemeClr>
              </a:solidFill>
            </a:rPr>
            <a:t>Seguridad ciudadana y orden interno</a:t>
          </a:r>
          <a:endParaRPr lang="es-PE" sz="1300" dirty="0">
            <a:solidFill>
              <a:schemeClr val="accent1">
                <a:lumMod val="75000"/>
              </a:schemeClr>
            </a:solidFill>
          </a:endParaRPr>
        </a:p>
      </dgm:t>
    </dgm:pt>
    <dgm:pt modelId="{C376287F-B5CA-4716-943C-ADFF481B892F}" type="parTrans" cxnId="{C3C81668-CD9A-4E13-BFEF-0DFD4106EDB5}">
      <dgm:prSet/>
      <dgm:spPr/>
      <dgm:t>
        <a:bodyPr/>
        <a:lstStyle/>
        <a:p>
          <a:endParaRPr lang="es-PE"/>
        </a:p>
      </dgm:t>
    </dgm:pt>
    <dgm:pt modelId="{BB904BE4-5614-4384-B46F-7AE697E40984}" type="sibTrans" cxnId="{C3C81668-CD9A-4E13-BFEF-0DFD4106EDB5}">
      <dgm:prSet/>
      <dgm:spPr/>
      <dgm:t>
        <a:bodyPr/>
        <a:lstStyle/>
        <a:p>
          <a:endParaRPr lang="es-PE"/>
        </a:p>
      </dgm:t>
    </dgm:pt>
    <dgm:pt modelId="{79FACD92-93A2-4E67-9759-54AEDC88AB03}">
      <dgm:prSet custT="1"/>
      <dgm:spPr/>
      <dgm:t>
        <a:bodyPr/>
        <a:lstStyle/>
        <a:p>
          <a:r>
            <a:rPr lang="es-PE" sz="1300" dirty="0" smtClean="0">
              <a:solidFill>
                <a:schemeClr val="accent1">
                  <a:lumMod val="75000"/>
                </a:schemeClr>
              </a:solidFill>
            </a:rPr>
            <a:t>Crecimiento económico, productividad y exportaciones</a:t>
          </a:r>
          <a:endParaRPr lang="es-PE" sz="1300" b="1" dirty="0" smtClean="0">
            <a:solidFill>
              <a:schemeClr val="accent1">
                <a:lumMod val="75000"/>
              </a:schemeClr>
            </a:solidFill>
          </a:endParaRPr>
        </a:p>
      </dgm:t>
    </dgm:pt>
    <dgm:pt modelId="{2DD888F0-3F3A-4733-976E-79810488E5A4}" type="parTrans" cxnId="{3C5F2B8D-F600-400C-93E2-4E1E9F950D34}">
      <dgm:prSet/>
      <dgm:spPr/>
      <dgm:t>
        <a:bodyPr/>
        <a:lstStyle/>
        <a:p>
          <a:endParaRPr lang="es-PE"/>
        </a:p>
      </dgm:t>
    </dgm:pt>
    <dgm:pt modelId="{5C2FFF29-3367-462E-BCDE-C0F26E2C90C9}" type="sibTrans" cxnId="{3C5F2B8D-F600-400C-93E2-4E1E9F950D34}">
      <dgm:prSet/>
      <dgm:spPr/>
      <dgm:t>
        <a:bodyPr/>
        <a:lstStyle/>
        <a:p>
          <a:endParaRPr lang="es-PE"/>
        </a:p>
      </dgm:t>
    </dgm:pt>
    <dgm:pt modelId="{A0B016E5-57FC-44FD-9165-5CA1A78E6347}">
      <dgm:prSet custT="1"/>
      <dgm:spPr/>
      <dgm:t>
        <a:bodyPr/>
        <a:lstStyle/>
        <a:p>
          <a:r>
            <a:rPr lang="es-PE" sz="1300" dirty="0" smtClean="0">
              <a:solidFill>
                <a:schemeClr val="accent1">
                  <a:lumMod val="75000"/>
                </a:schemeClr>
              </a:solidFill>
            </a:rPr>
            <a:t>Calidad del empleo</a:t>
          </a:r>
          <a:endParaRPr lang="es-PE" sz="1300" b="1" dirty="0" smtClean="0">
            <a:solidFill>
              <a:schemeClr val="accent1">
                <a:lumMod val="75000"/>
              </a:schemeClr>
            </a:solidFill>
          </a:endParaRPr>
        </a:p>
      </dgm:t>
    </dgm:pt>
    <dgm:pt modelId="{BB9F09BF-A758-43E7-A927-36977704EE54}" type="parTrans" cxnId="{0BEA754B-E2DA-4C4F-876E-1E68A0611485}">
      <dgm:prSet/>
      <dgm:spPr/>
      <dgm:t>
        <a:bodyPr/>
        <a:lstStyle/>
        <a:p>
          <a:endParaRPr lang="es-PE"/>
        </a:p>
      </dgm:t>
    </dgm:pt>
    <dgm:pt modelId="{56DB4BC3-3AC3-410D-B3AE-BFC80AC439F3}" type="sibTrans" cxnId="{0BEA754B-E2DA-4C4F-876E-1E68A0611485}">
      <dgm:prSet/>
      <dgm:spPr/>
      <dgm:t>
        <a:bodyPr/>
        <a:lstStyle/>
        <a:p>
          <a:endParaRPr lang="es-PE"/>
        </a:p>
      </dgm:t>
    </dgm:pt>
    <dgm:pt modelId="{9657C4DA-005A-485E-AEC5-78B4D2BEC7F0}">
      <dgm:prSet/>
      <dgm:spPr>
        <a:solidFill>
          <a:schemeClr val="accent3">
            <a:lumMod val="40000"/>
            <a:lumOff val="60000"/>
          </a:schemeClr>
        </a:solidFill>
      </dgm:spPr>
      <dgm:t>
        <a:bodyPr/>
        <a:lstStyle/>
        <a:p>
          <a:r>
            <a:rPr lang="es-PE" b="1" dirty="0" smtClean="0">
              <a:solidFill>
                <a:schemeClr val="accent1">
                  <a:lumMod val="75000"/>
                </a:schemeClr>
              </a:solidFill>
            </a:rPr>
            <a:t>Eje 6 Recursos naturales y ambiente</a:t>
          </a:r>
          <a:endParaRPr lang="es-PE" b="1" dirty="0">
            <a:solidFill>
              <a:schemeClr val="accent1">
                <a:lumMod val="75000"/>
              </a:schemeClr>
            </a:solidFill>
          </a:endParaRPr>
        </a:p>
      </dgm:t>
    </dgm:pt>
    <dgm:pt modelId="{ABA643DA-4E1B-4449-86F4-B0BCAE5A6425}" type="parTrans" cxnId="{54EFD14D-D8C6-4A77-BF73-E62B8CE2588C}">
      <dgm:prSet/>
      <dgm:spPr/>
      <dgm:t>
        <a:bodyPr/>
        <a:lstStyle/>
        <a:p>
          <a:endParaRPr lang="es-PE"/>
        </a:p>
      </dgm:t>
    </dgm:pt>
    <dgm:pt modelId="{4746CE66-9907-438A-A53D-C395BA6A1EA6}" type="sibTrans" cxnId="{54EFD14D-D8C6-4A77-BF73-E62B8CE2588C}">
      <dgm:prSet/>
      <dgm:spPr/>
      <dgm:t>
        <a:bodyPr/>
        <a:lstStyle/>
        <a:p>
          <a:endParaRPr lang="es-PE"/>
        </a:p>
      </dgm:t>
    </dgm:pt>
    <dgm:pt modelId="{0AD53381-B17E-49D3-A926-012FFD03CA5C}">
      <dgm:prSet custT="1"/>
      <dgm:spPr/>
      <dgm:t>
        <a:bodyPr/>
        <a:lstStyle/>
        <a:p>
          <a:r>
            <a:rPr lang="es-PE" sz="1300" dirty="0" smtClean="0">
              <a:solidFill>
                <a:schemeClr val="accent1">
                  <a:lumMod val="75000"/>
                </a:schemeClr>
              </a:solidFill>
            </a:rPr>
            <a:t>Infraestructura de calidad</a:t>
          </a:r>
          <a:endParaRPr lang="es-PE" sz="1300" b="1" dirty="0">
            <a:solidFill>
              <a:schemeClr val="accent1">
                <a:lumMod val="75000"/>
              </a:schemeClr>
            </a:solidFill>
          </a:endParaRPr>
        </a:p>
      </dgm:t>
    </dgm:pt>
    <dgm:pt modelId="{39F1F495-8EF2-4D6E-9CDD-1D183AA89ED6}" type="parTrans" cxnId="{8E7C6824-47DD-475A-8A81-A55EEBA55CB3}">
      <dgm:prSet/>
      <dgm:spPr/>
      <dgm:t>
        <a:bodyPr/>
        <a:lstStyle/>
        <a:p>
          <a:endParaRPr lang="es-PE"/>
        </a:p>
      </dgm:t>
    </dgm:pt>
    <dgm:pt modelId="{4F2774D8-FCAD-4663-9EFC-068F305B999A}" type="sibTrans" cxnId="{8E7C6824-47DD-475A-8A81-A55EEBA55CB3}">
      <dgm:prSet/>
      <dgm:spPr/>
      <dgm:t>
        <a:bodyPr/>
        <a:lstStyle/>
        <a:p>
          <a:endParaRPr lang="es-PE"/>
        </a:p>
      </dgm:t>
    </dgm:pt>
    <dgm:pt modelId="{954142BA-AF07-4DE4-B793-ED3AD3F50052}">
      <dgm:prSet custT="1"/>
      <dgm:spPr/>
      <dgm:t>
        <a:bodyPr/>
        <a:lstStyle/>
        <a:p>
          <a:r>
            <a:rPr lang="es-PE" sz="1300" dirty="0" smtClean="0">
              <a:solidFill>
                <a:schemeClr val="accent1">
                  <a:lumMod val="75000"/>
                </a:schemeClr>
              </a:solidFill>
            </a:rPr>
            <a:t>Cohesión territorial competitiva</a:t>
          </a:r>
          <a:endParaRPr lang="es-PE" sz="1300" b="1" dirty="0">
            <a:solidFill>
              <a:schemeClr val="accent1">
                <a:lumMod val="75000"/>
              </a:schemeClr>
            </a:solidFill>
          </a:endParaRPr>
        </a:p>
      </dgm:t>
    </dgm:pt>
    <dgm:pt modelId="{9980E753-4DF0-443C-A0A8-09B79D548F29}" type="parTrans" cxnId="{79C3321E-D6FE-43A5-934F-5E683974EDC3}">
      <dgm:prSet/>
      <dgm:spPr/>
      <dgm:t>
        <a:bodyPr/>
        <a:lstStyle/>
        <a:p>
          <a:endParaRPr lang="es-PE"/>
        </a:p>
      </dgm:t>
    </dgm:pt>
    <dgm:pt modelId="{F52ED8AD-ABEF-4B7D-89FF-C18A7B0308CB}" type="sibTrans" cxnId="{79C3321E-D6FE-43A5-934F-5E683974EDC3}">
      <dgm:prSet/>
      <dgm:spPr/>
      <dgm:t>
        <a:bodyPr/>
        <a:lstStyle/>
        <a:p>
          <a:endParaRPr lang="es-PE"/>
        </a:p>
      </dgm:t>
    </dgm:pt>
    <dgm:pt modelId="{1FF1F4DC-FFAB-42B5-B4D9-EC660EA4441D}">
      <dgm:prSet custT="1"/>
      <dgm:spPr/>
      <dgm:t>
        <a:bodyPr/>
        <a:lstStyle/>
        <a:p>
          <a:r>
            <a:rPr lang="es-PE" sz="1200" dirty="0" smtClean="0">
              <a:solidFill>
                <a:schemeClr val="accent1">
                  <a:lumMod val="75000"/>
                </a:schemeClr>
              </a:solidFill>
            </a:rPr>
            <a:t>Ambiente saludable y gestión de recursos hídricos</a:t>
          </a:r>
          <a:endParaRPr lang="es-PE" sz="1200" b="1" dirty="0">
            <a:solidFill>
              <a:schemeClr val="accent1">
                <a:lumMod val="75000"/>
              </a:schemeClr>
            </a:solidFill>
          </a:endParaRPr>
        </a:p>
      </dgm:t>
    </dgm:pt>
    <dgm:pt modelId="{16CE1434-34E4-48FA-AEC1-DD84E3DAF375}" type="parTrans" cxnId="{4CDF8860-3BA2-450D-9EF5-B6D9C6D2F4AA}">
      <dgm:prSet/>
      <dgm:spPr/>
      <dgm:t>
        <a:bodyPr/>
        <a:lstStyle/>
        <a:p>
          <a:endParaRPr lang="es-PE"/>
        </a:p>
      </dgm:t>
    </dgm:pt>
    <dgm:pt modelId="{2F8E14B0-BD4F-42F2-A8E7-259161B14EE4}" type="sibTrans" cxnId="{4CDF8860-3BA2-450D-9EF5-B6D9C6D2F4AA}">
      <dgm:prSet/>
      <dgm:spPr/>
      <dgm:t>
        <a:bodyPr/>
        <a:lstStyle/>
        <a:p>
          <a:endParaRPr lang="es-PE"/>
        </a:p>
      </dgm:t>
    </dgm:pt>
    <dgm:pt modelId="{A5C303BF-B446-4F41-8595-074227DF7AB7}">
      <dgm:prSet custT="1"/>
      <dgm:spPr/>
      <dgm:t>
        <a:bodyPr/>
        <a:lstStyle/>
        <a:p>
          <a:r>
            <a:rPr lang="es-PE" sz="1200" dirty="0" smtClean="0">
              <a:solidFill>
                <a:schemeClr val="accent1">
                  <a:lumMod val="75000"/>
                </a:schemeClr>
              </a:solidFill>
            </a:rPr>
            <a:t>Uso sostenible de recursos naturales</a:t>
          </a:r>
          <a:endParaRPr lang="es-PE" sz="1200" b="1" dirty="0">
            <a:solidFill>
              <a:schemeClr val="accent1">
                <a:lumMod val="75000"/>
              </a:schemeClr>
            </a:solidFill>
          </a:endParaRPr>
        </a:p>
      </dgm:t>
    </dgm:pt>
    <dgm:pt modelId="{D25AD151-940B-448F-9E18-C7F2370F2FB1}" type="parTrans" cxnId="{3B45893B-31E1-47A0-8421-FAED52E7552A}">
      <dgm:prSet/>
      <dgm:spPr/>
      <dgm:t>
        <a:bodyPr/>
        <a:lstStyle/>
        <a:p>
          <a:endParaRPr lang="es-PE"/>
        </a:p>
      </dgm:t>
    </dgm:pt>
    <dgm:pt modelId="{9B3D0FAD-EBBD-49FC-B6BC-9C223594394C}" type="sibTrans" cxnId="{3B45893B-31E1-47A0-8421-FAED52E7552A}">
      <dgm:prSet/>
      <dgm:spPr/>
      <dgm:t>
        <a:bodyPr/>
        <a:lstStyle/>
        <a:p>
          <a:endParaRPr lang="es-PE"/>
        </a:p>
      </dgm:t>
    </dgm:pt>
    <dgm:pt modelId="{9EFAA051-AF86-4C0E-AA4E-CA5C662A7310}">
      <dgm:prSet custT="1"/>
      <dgm:spPr/>
      <dgm:t>
        <a:bodyPr/>
        <a:lstStyle/>
        <a:p>
          <a:r>
            <a:rPr lang="es-PE" sz="1200" dirty="0" smtClean="0">
              <a:solidFill>
                <a:schemeClr val="accent1">
                  <a:lumMod val="75000"/>
                </a:schemeClr>
              </a:solidFill>
            </a:rPr>
            <a:t>Riesgo de desastre y vulnerabilidad ante el cambio climático</a:t>
          </a:r>
          <a:endParaRPr lang="es-PE" sz="1200" b="1" dirty="0">
            <a:solidFill>
              <a:schemeClr val="accent1">
                <a:lumMod val="75000"/>
              </a:schemeClr>
            </a:solidFill>
          </a:endParaRPr>
        </a:p>
      </dgm:t>
    </dgm:pt>
    <dgm:pt modelId="{F4A7F0F1-750D-41F9-82F4-F863F858F647}" type="parTrans" cxnId="{F2BE4D52-1712-4274-A042-974659A13808}">
      <dgm:prSet/>
      <dgm:spPr/>
      <dgm:t>
        <a:bodyPr/>
        <a:lstStyle/>
        <a:p>
          <a:endParaRPr lang="es-PE"/>
        </a:p>
      </dgm:t>
    </dgm:pt>
    <dgm:pt modelId="{CD5F5C41-61B8-4770-969B-1BB6D9CF5D88}" type="sibTrans" cxnId="{F2BE4D52-1712-4274-A042-974659A13808}">
      <dgm:prSet/>
      <dgm:spPr/>
      <dgm:t>
        <a:bodyPr/>
        <a:lstStyle/>
        <a:p>
          <a:endParaRPr lang="es-PE"/>
        </a:p>
      </dgm:t>
    </dgm:pt>
    <dgm:pt modelId="{7B083959-6033-4B5C-A03D-AB387245415A}" type="pres">
      <dgm:prSet presAssocID="{9DABC154-772D-47CE-82B4-F676123C3778}" presName="Name0" presStyleCnt="0">
        <dgm:presLayoutVars>
          <dgm:dir/>
          <dgm:animLvl val="lvl"/>
          <dgm:resizeHandles/>
        </dgm:presLayoutVars>
      </dgm:prSet>
      <dgm:spPr/>
      <dgm:t>
        <a:bodyPr/>
        <a:lstStyle/>
        <a:p>
          <a:endParaRPr lang="es-PE"/>
        </a:p>
      </dgm:t>
    </dgm:pt>
    <dgm:pt modelId="{79B1DF73-A02A-48ED-BB8E-D2B5309412E7}" type="pres">
      <dgm:prSet presAssocID="{F8F72E53-AADB-4E00-ACB4-FF3573BD5188}" presName="linNode" presStyleCnt="0"/>
      <dgm:spPr/>
    </dgm:pt>
    <dgm:pt modelId="{4E704F9B-4093-4CB7-8705-8A5752E9277A}" type="pres">
      <dgm:prSet presAssocID="{F8F72E53-AADB-4E00-ACB4-FF3573BD5188}" presName="parentShp" presStyleLbl="node1" presStyleIdx="0" presStyleCnt="6">
        <dgm:presLayoutVars>
          <dgm:bulletEnabled val="1"/>
        </dgm:presLayoutVars>
      </dgm:prSet>
      <dgm:spPr/>
      <dgm:t>
        <a:bodyPr/>
        <a:lstStyle/>
        <a:p>
          <a:endParaRPr lang="es-PE"/>
        </a:p>
      </dgm:t>
    </dgm:pt>
    <dgm:pt modelId="{1636C439-9A11-439F-BC30-301CAD301129}" type="pres">
      <dgm:prSet presAssocID="{F8F72E53-AADB-4E00-ACB4-FF3573BD5188}" presName="childShp" presStyleLbl="bgAccFollowNode1" presStyleIdx="0" presStyleCnt="6" custLinFactNeighborX="0" custLinFactNeighborY="-3671">
        <dgm:presLayoutVars>
          <dgm:bulletEnabled val="1"/>
        </dgm:presLayoutVars>
      </dgm:prSet>
      <dgm:spPr/>
      <dgm:t>
        <a:bodyPr/>
        <a:lstStyle/>
        <a:p>
          <a:endParaRPr lang="es-PE"/>
        </a:p>
      </dgm:t>
    </dgm:pt>
    <dgm:pt modelId="{2DAA4644-0A1C-445B-BF8B-CB2B3D17CD00}" type="pres">
      <dgm:prSet presAssocID="{49B5EE14-46F7-4A3A-94B1-AA26317C943E}" presName="spacing" presStyleCnt="0"/>
      <dgm:spPr/>
    </dgm:pt>
    <dgm:pt modelId="{66F80F30-61A2-4C3A-B126-FC34C400DACA}" type="pres">
      <dgm:prSet presAssocID="{90DF01DD-DF35-4283-8BA2-669705B37C28}" presName="linNode" presStyleCnt="0"/>
      <dgm:spPr/>
    </dgm:pt>
    <dgm:pt modelId="{676F75E6-FFD2-44CB-B6E2-6B0A5D0FBF25}" type="pres">
      <dgm:prSet presAssocID="{90DF01DD-DF35-4283-8BA2-669705B37C28}" presName="parentShp" presStyleLbl="node1" presStyleIdx="1" presStyleCnt="6">
        <dgm:presLayoutVars>
          <dgm:bulletEnabled val="1"/>
        </dgm:presLayoutVars>
      </dgm:prSet>
      <dgm:spPr/>
      <dgm:t>
        <a:bodyPr/>
        <a:lstStyle/>
        <a:p>
          <a:endParaRPr lang="es-PE"/>
        </a:p>
      </dgm:t>
    </dgm:pt>
    <dgm:pt modelId="{E778D9C6-4AAB-4555-A9AD-BE7AA5A5B60A}" type="pres">
      <dgm:prSet presAssocID="{90DF01DD-DF35-4283-8BA2-669705B37C28}" presName="childShp" presStyleLbl="bgAccFollowNode1" presStyleIdx="1" presStyleCnt="6">
        <dgm:presLayoutVars>
          <dgm:bulletEnabled val="1"/>
        </dgm:presLayoutVars>
      </dgm:prSet>
      <dgm:spPr/>
      <dgm:t>
        <a:bodyPr/>
        <a:lstStyle/>
        <a:p>
          <a:endParaRPr lang="es-PE"/>
        </a:p>
      </dgm:t>
    </dgm:pt>
    <dgm:pt modelId="{02923891-DFFE-407F-B6AF-AC1CACF11747}" type="pres">
      <dgm:prSet presAssocID="{939FEF89-0F8C-4D29-B20F-39FB13700B88}" presName="spacing" presStyleCnt="0"/>
      <dgm:spPr/>
    </dgm:pt>
    <dgm:pt modelId="{7213B157-D471-4DFD-BCED-D7257F343D90}" type="pres">
      <dgm:prSet presAssocID="{6241916F-4DCC-4A3C-B58D-2F02D701F947}" presName="linNode" presStyleCnt="0"/>
      <dgm:spPr/>
    </dgm:pt>
    <dgm:pt modelId="{BDC4380D-2B1B-4F40-9848-5707E93428A2}" type="pres">
      <dgm:prSet presAssocID="{6241916F-4DCC-4A3C-B58D-2F02D701F947}" presName="parentShp" presStyleLbl="node1" presStyleIdx="2" presStyleCnt="6">
        <dgm:presLayoutVars>
          <dgm:bulletEnabled val="1"/>
        </dgm:presLayoutVars>
      </dgm:prSet>
      <dgm:spPr/>
      <dgm:t>
        <a:bodyPr/>
        <a:lstStyle/>
        <a:p>
          <a:endParaRPr lang="es-PE"/>
        </a:p>
      </dgm:t>
    </dgm:pt>
    <dgm:pt modelId="{D0B0A03E-B049-4822-94C4-E1F3EDD7B16E}" type="pres">
      <dgm:prSet presAssocID="{6241916F-4DCC-4A3C-B58D-2F02D701F947}" presName="childShp" presStyleLbl="bgAccFollowNode1" presStyleIdx="2" presStyleCnt="6">
        <dgm:presLayoutVars>
          <dgm:bulletEnabled val="1"/>
        </dgm:presLayoutVars>
      </dgm:prSet>
      <dgm:spPr/>
      <dgm:t>
        <a:bodyPr/>
        <a:lstStyle/>
        <a:p>
          <a:endParaRPr lang="es-PE"/>
        </a:p>
      </dgm:t>
    </dgm:pt>
    <dgm:pt modelId="{B2EA0D97-CB80-4A0D-B3FC-083550444BB5}" type="pres">
      <dgm:prSet presAssocID="{BCF923A7-5803-4E97-A7CF-CDCC13A96D88}" presName="spacing" presStyleCnt="0"/>
      <dgm:spPr/>
    </dgm:pt>
    <dgm:pt modelId="{D327D316-9997-424A-951D-35891A778A1C}" type="pres">
      <dgm:prSet presAssocID="{133B2360-900E-436B-806C-6C6EE72D243B}" presName="linNode" presStyleCnt="0"/>
      <dgm:spPr/>
    </dgm:pt>
    <dgm:pt modelId="{E9C6BA58-FED5-406F-8785-2F81D104B431}" type="pres">
      <dgm:prSet presAssocID="{133B2360-900E-436B-806C-6C6EE72D243B}" presName="parentShp" presStyleLbl="node1" presStyleIdx="3" presStyleCnt="6">
        <dgm:presLayoutVars>
          <dgm:bulletEnabled val="1"/>
        </dgm:presLayoutVars>
      </dgm:prSet>
      <dgm:spPr/>
      <dgm:t>
        <a:bodyPr/>
        <a:lstStyle/>
        <a:p>
          <a:endParaRPr lang="es-PE"/>
        </a:p>
      </dgm:t>
    </dgm:pt>
    <dgm:pt modelId="{82173A79-900C-4FA2-9D6B-2604F5DDC6D3}" type="pres">
      <dgm:prSet presAssocID="{133B2360-900E-436B-806C-6C6EE72D243B}" presName="childShp" presStyleLbl="bgAccFollowNode1" presStyleIdx="3" presStyleCnt="6">
        <dgm:presLayoutVars>
          <dgm:bulletEnabled val="1"/>
        </dgm:presLayoutVars>
      </dgm:prSet>
      <dgm:spPr/>
      <dgm:t>
        <a:bodyPr/>
        <a:lstStyle/>
        <a:p>
          <a:endParaRPr lang="es-PE"/>
        </a:p>
      </dgm:t>
    </dgm:pt>
    <dgm:pt modelId="{B3398ED5-BE54-4725-8ED1-504FB80D6C95}" type="pres">
      <dgm:prSet presAssocID="{49102712-E348-477C-AFE4-913650BFF2F5}" presName="spacing" presStyleCnt="0"/>
      <dgm:spPr/>
    </dgm:pt>
    <dgm:pt modelId="{65D531AF-288D-4D94-8946-E1DB37B41332}" type="pres">
      <dgm:prSet presAssocID="{67ACDBF5-D598-4519-8473-4A5702A39BFF}" presName="linNode" presStyleCnt="0"/>
      <dgm:spPr/>
    </dgm:pt>
    <dgm:pt modelId="{7A129D1E-9C22-45A5-8DF9-F454BC8605D7}" type="pres">
      <dgm:prSet presAssocID="{67ACDBF5-D598-4519-8473-4A5702A39BFF}" presName="parentShp" presStyleLbl="node1" presStyleIdx="4" presStyleCnt="6">
        <dgm:presLayoutVars>
          <dgm:bulletEnabled val="1"/>
        </dgm:presLayoutVars>
      </dgm:prSet>
      <dgm:spPr/>
      <dgm:t>
        <a:bodyPr/>
        <a:lstStyle/>
        <a:p>
          <a:endParaRPr lang="es-PE"/>
        </a:p>
      </dgm:t>
    </dgm:pt>
    <dgm:pt modelId="{3D2FC25A-1C31-47C2-979B-175BB0FA987F}" type="pres">
      <dgm:prSet presAssocID="{67ACDBF5-D598-4519-8473-4A5702A39BFF}" presName="childShp" presStyleLbl="bgAccFollowNode1" presStyleIdx="4" presStyleCnt="6">
        <dgm:presLayoutVars>
          <dgm:bulletEnabled val="1"/>
        </dgm:presLayoutVars>
      </dgm:prSet>
      <dgm:spPr/>
      <dgm:t>
        <a:bodyPr/>
        <a:lstStyle/>
        <a:p>
          <a:endParaRPr lang="es-PE"/>
        </a:p>
      </dgm:t>
    </dgm:pt>
    <dgm:pt modelId="{7EAD920A-858F-4C3F-8789-F419784A2F2C}" type="pres">
      <dgm:prSet presAssocID="{A683568C-E7AE-43E0-89D4-02927F129ECB}" presName="spacing" presStyleCnt="0"/>
      <dgm:spPr/>
    </dgm:pt>
    <dgm:pt modelId="{77BF913C-75B4-485E-BD69-8BE1D1988741}" type="pres">
      <dgm:prSet presAssocID="{9657C4DA-005A-485E-AEC5-78B4D2BEC7F0}" presName="linNode" presStyleCnt="0"/>
      <dgm:spPr/>
    </dgm:pt>
    <dgm:pt modelId="{7B67EFAC-8498-403F-BC69-40B4E6605FA7}" type="pres">
      <dgm:prSet presAssocID="{9657C4DA-005A-485E-AEC5-78B4D2BEC7F0}" presName="parentShp" presStyleLbl="node1" presStyleIdx="5" presStyleCnt="6">
        <dgm:presLayoutVars>
          <dgm:bulletEnabled val="1"/>
        </dgm:presLayoutVars>
      </dgm:prSet>
      <dgm:spPr/>
      <dgm:t>
        <a:bodyPr/>
        <a:lstStyle/>
        <a:p>
          <a:endParaRPr lang="es-PE"/>
        </a:p>
      </dgm:t>
    </dgm:pt>
    <dgm:pt modelId="{820EA84D-A9F2-4F38-8498-C017A2D7D382}" type="pres">
      <dgm:prSet presAssocID="{9657C4DA-005A-485E-AEC5-78B4D2BEC7F0}" presName="childShp" presStyleLbl="bgAccFollowNode1" presStyleIdx="5" presStyleCnt="6" custScaleY="117047">
        <dgm:presLayoutVars>
          <dgm:bulletEnabled val="1"/>
        </dgm:presLayoutVars>
      </dgm:prSet>
      <dgm:spPr/>
      <dgm:t>
        <a:bodyPr/>
        <a:lstStyle/>
        <a:p>
          <a:endParaRPr lang="es-PE"/>
        </a:p>
      </dgm:t>
    </dgm:pt>
  </dgm:ptLst>
  <dgm:cxnLst>
    <dgm:cxn modelId="{AF09C769-22FD-46B1-92E5-7F8542059E41}" type="presOf" srcId="{9DABC154-772D-47CE-82B4-F676123C3778}" destId="{7B083959-6033-4B5C-A03D-AB387245415A}" srcOrd="0" destOrd="0" presId="urn:microsoft.com/office/officeart/2005/8/layout/vList6"/>
    <dgm:cxn modelId="{5669A003-8DCC-4F4B-9A3A-782C933EB555}" type="presOf" srcId="{133B2360-900E-436B-806C-6C6EE72D243B}" destId="{E9C6BA58-FED5-406F-8785-2F81D104B431}" srcOrd="0" destOrd="0" presId="urn:microsoft.com/office/officeart/2005/8/layout/vList6"/>
    <dgm:cxn modelId="{30E5E30C-DCE6-480B-8AE3-031ECE3E17B6}" type="presOf" srcId="{A5C303BF-B446-4F41-8595-074227DF7AB7}" destId="{820EA84D-A9F2-4F38-8498-C017A2D7D382}" srcOrd="0" destOrd="0" presId="urn:microsoft.com/office/officeart/2005/8/layout/vList6"/>
    <dgm:cxn modelId="{B716C564-1FB1-4441-A055-AC0FD0CCEC4D}" srcId="{90DF01DD-DF35-4283-8BA2-669705B37C28}" destId="{45B45FBA-58B8-471C-B97E-DABFD1484229}" srcOrd="0" destOrd="0" parTransId="{EE801722-A4C3-4AA5-81E4-5B1B994CB2AA}" sibTransId="{25695A17-7197-4453-9DE0-8E61E2C93DF4}"/>
    <dgm:cxn modelId="{F2BE4D52-1712-4274-A042-974659A13808}" srcId="{9657C4DA-005A-485E-AEC5-78B4D2BEC7F0}" destId="{9EFAA051-AF86-4C0E-AA4E-CA5C662A7310}" srcOrd="2" destOrd="0" parTransId="{F4A7F0F1-750D-41F9-82F4-F863F858F647}" sibTransId="{CD5F5C41-61B8-4770-969B-1BB6D9CF5D88}"/>
    <dgm:cxn modelId="{88A478B0-C9E3-4A8D-968B-670EE12677AF}" type="presOf" srcId="{CFAC435B-2D93-46B0-B155-5525D355AC6E}" destId="{E778D9C6-4AAB-4555-A9AD-BE7AA5A5B60A}" srcOrd="0" destOrd="1" presId="urn:microsoft.com/office/officeart/2005/8/layout/vList6"/>
    <dgm:cxn modelId="{3B45893B-31E1-47A0-8421-FAED52E7552A}" srcId="{9657C4DA-005A-485E-AEC5-78B4D2BEC7F0}" destId="{A5C303BF-B446-4F41-8595-074227DF7AB7}" srcOrd="0" destOrd="0" parTransId="{D25AD151-940B-448F-9E18-C7F2370F2FB1}" sibTransId="{9B3D0FAD-EBBD-49FC-B6BC-9C223594394C}"/>
    <dgm:cxn modelId="{33FB01AE-95EA-4240-A754-21550C84DE26}" srcId="{9DABC154-772D-47CE-82B4-F676123C3778}" destId="{6241916F-4DCC-4A3C-B58D-2F02D701F947}" srcOrd="2" destOrd="0" parTransId="{81A1EB75-E9C0-4696-9EBA-AE634954DAB8}" sibTransId="{BCF923A7-5803-4E97-A7CF-CDCC13A96D88}"/>
    <dgm:cxn modelId="{E81124BA-F00A-4538-A02D-20A047E0E814}" type="presOf" srcId="{6241916F-4DCC-4A3C-B58D-2F02D701F947}" destId="{BDC4380D-2B1B-4F40-9848-5707E93428A2}" srcOrd="0" destOrd="0" presId="urn:microsoft.com/office/officeart/2005/8/layout/vList6"/>
    <dgm:cxn modelId="{79C3321E-D6FE-43A5-934F-5E683974EDC3}" srcId="{67ACDBF5-D598-4519-8473-4A5702A39BFF}" destId="{954142BA-AF07-4DE4-B793-ED3AD3F50052}" srcOrd="1" destOrd="0" parTransId="{9980E753-4DF0-443C-A0A8-09B79D548F29}" sibTransId="{F52ED8AD-ABEF-4B7D-89FF-C18A7B0308CB}"/>
    <dgm:cxn modelId="{2E3B2CB7-E1D2-471B-8693-9BCE9D803C47}" type="presOf" srcId="{67ACDBF5-D598-4519-8473-4A5702A39BFF}" destId="{7A129D1E-9C22-45A5-8DF9-F454BC8605D7}" srcOrd="0" destOrd="0" presId="urn:microsoft.com/office/officeart/2005/8/layout/vList6"/>
    <dgm:cxn modelId="{54EFD14D-D8C6-4A77-BF73-E62B8CE2588C}" srcId="{9DABC154-772D-47CE-82B4-F676123C3778}" destId="{9657C4DA-005A-485E-AEC5-78B4D2BEC7F0}" srcOrd="5" destOrd="0" parTransId="{ABA643DA-4E1B-4449-86F4-B0BCAE5A6425}" sibTransId="{4746CE66-9907-438A-A53D-C395BA6A1EA6}"/>
    <dgm:cxn modelId="{7B4F9E84-3EB6-46BE-99D6-3464388B751B}" type="presOf" srcId="{8982A0A8-A310-4A81-8A95-FD875A53DC0D}" destId="{D0B0A03E-B049-4822-94C4-E1F3EDD7B16E}" srcOrd="0" destOrd="0" presId="urn:microsoft.com/office/officeart/2005/8/layout/vList6"/>
    <dgm:cxn modelId="{79110863-A7BF-4C30-8763-68147D2F4394}" srcId="{6241916F-4DCC-4A3C-B58D-2F02D701F947}" destId="{71AFD1D0-3C76-4745-B95E-44F2960733D6}" srcOrd="1" destOrd="0" parTransId="{2FBD4CDA-E71B-42EC-B1D5-8DCBECD8EF4E}" sibTransId="{80BC1825-7369-4B48-918A-4E1C171DEE24}"/>
    <dgm:cxn modelId="{AB019AB2-6BEB-4AF7-9A9C-A4C495A6D1A4}" type="presOf" srcId="{9657C4DA-005A-485E-AEC5-78B4D2BEC7F0}" destId="{7B67EFAC-8498-403F-BC69-40B4E6605FA7}" srcOrd="0" destOrd="0" presId="urn:microsoft.com/office/officeart/2005/8/layout/vList6"/>
    <dgm:cxn modelId="{5CA6AE92-153C-4B16-A692-048E87DA2BB7}" srcId="{90DF01DD-DF35-4283-8BA2-669705B37C28}" destId="{CFAC435B-2D93-46B0-B155-5525D355AC6E}" srcOrd="1" destOrd="0" parTransId="{9D20785A-A986-4B62-82B7-C190049D0006}" sibTransId="{F9213187-B8C8-4734-8D12-8DD88C45EA39}"/>
    <dgm:cxn modelId="{16EE0758-D1CB-467A-ABE6-DF1CE5A692E6}" type="presOf" srcId="{45B45FBA-58B8-471C-B97E-DABFD1484229}" destId="{E778D9C6-4AAB-4555-A9AD-BE7AA5A5B60A}" srcOrd="0" destOrd="0" presId="urn:microsoft.com/office/officeart/2005/8/layout/vList6"/>
    <dgm:cxn modelId="{DF777A7B-BA27-4DAF-A9FC-069F66796018}" type="presOf" srcId="{79FACD92-93A2-4E67-9759-54AEDC88AB03}" destId="{82173A79-900C-4FA2-9D6B-2604F5DDC6D3}" srcOrd="0" destOrd="1" presId="urn:microsoft.com/office/officeart/2005/8/layout/vList6"/>
    <dgm:cxn modelId="{46472B40-C140-4563-B6FF-79AC4DD938A0}" type="presOf" srcId="{71AFD1D0-3C76-4745-B95E-44F2960733D6}" destId="{D0B0A03E-B049-4822-94C4-E1F3EDD7B16E}" srcOrd="0" destOrd="1" presId="urn:microsoft.com/office/officeart/2005/8/layout/vList6"/>
    <dgm:cxn modelId="{C3857C09-F9D2-4C73-8332-AE61DB81082C}" type="presOf" srcId="{9EFAA051-AF86-4C0E-AA4E-CA5C662A7310}" destId="{820EA84D-A9F2-4F38-8498-C017A2D7D382}" srcOrd="0" destOrd="2" presId="urn:microsoft.com/office/officeart/2005/8/layout/vList6"/>
    <dgm:cxn modelId="{D8824777-FF1D-43C4-92A9-E72449626161}" srcId="{9DABC154-772D-47CE-82B4-F676123C3778}" destId="{67ACDBF5-D598-4519-8473-4A5702A39BFF}" srcOrd="4" destOrd="0" parTransId="{B9DA7E26-538D-41CE-BC8D-7892628B1510}" sibTransId="{A683568C-E7AE-43E0-89D4-02927F129ECB}"/>
    <dgm:cxn modelId="{3C5F2B8D-F600-400C-93E2-4E1E9F950D34}" srcId="{133B2360-900E-436B-806C-6C6EE72D243B}" destId="{79FACD92-93A2-4E67-9759-54AEDC88AB03}" srcOrd="1" destOrd="0" parTransId="{2DD888F0-3F3A-4733-976E-79810488E5A4}" sibTransId="{5C2FFF29-3367-462E-BCDE-C0F26E2C90C9}"/>
    <dgm:cxn modelId="{E7EC5AB8-FDA4-4D25-B0D6-D037FBD64601}" type="presOf" srcId="{93DA1BE3-18D6-43CA-988E-E29B360C6761}" destId="{1636C439-9A11-439F-BC30-301CAD301129}" srcOrd="0" destOrd="1" presId="urn:microsoft.com/office/officeart/2005/8/layout/vList6"/>
    <dgm:cxn modelId="{4F5E9961-FA4A-408A-A7CE-69F9A5C1ACB9}" type="presOf" srcId="{DAF8D3C7-03D1-48BD-93D2-EE61A3C18DA9}" destId="{1636C439-9A11-439F-BC30-301CAD301129}" srcOrd="0" destOrd="0" presId="urn:microsoft.com/office/officeart/2005/8/layout/vList6"/>
    <dgm:cxn modelId="{1666EC40-8D98-4726-9946-D0D494875884}" type="presOf" srcId="{954142BA-AF07-4DE4-B793-ED3AD3F50052}" destId="{3D2FC25A-1C31-47C2-979B-175BB0FA987F}" srcOrd="0" destOrd="1" presId="urn:microsoft.com/office/officeart/2005/8/layout/vList6"/>
    <dgm:cxn modelId="{4CDF8860-3BA2-450D-9EF5-B6D9C6D2F4AA}" srcId="{9657C4DA-005A-485E-AEC5-78B4D2BEC7F0}" destId="{1FF1F4DC-FFAB-42B5-B4D9-EC660EA4441D}" srcOrd="1" destOrd="0" parTransId="{16CE1434-34E4-48FA-AEC1-DD84E3DAF375}" sibTransId="{2F8E14B0-BD4F-42F2-A8E7-259161B14EE4}"/>
    <dgm:cxn modelId="{ED3C3AD7-19C4-4562-8B78-FD28EE877C2C}" type="presOf" srcId="{1FF1F4DC-FFAB-42B5-B4D9-EC660EA4441D}" destId="{820EA84D-A9F2-4F38-8498-C017A2D7D382}" srcOrd="0" destOrd="1" presId="urn:microsoft.com/office/officeart/2005/8/layout/vList6"/>
    <dgm:cxn modelId="{9FAA6174-2C4F-471D-9D39-DAC29324A8F3}" type="presOf" srcId="{F8F72E53-AADB-4E00-ACB4-FF3573BD5188}" destId="{4E704F9B-4093-4CB7-8705-8A5752E9277A}" srcOrd="0" destOrd="0" presId="urn:microsoft.com/office/officeart/2005/8/layout/vList6"/>
    <dgm:cxn modelId="{B0D788D3-34F9-48F5-81B7-E9D0BC068CF9}" type="presOf" srcId="{0AD53381-B17E-49D3-A926-012FFD03CA5C}" destId="{3D2FC25A-1C31-47C2-979B-175BB0FA987F}" srcOrd="0" destOrd="0" presId="urn:microsoft.com/office/officeart/2005/8/layout/vList6"/>
    <dgm:cxn modelId="{92ABDCBF-C181-4EBF-ABD2-869BAB8C2897}" srcId="{9DABC154-772D-47CE-82B4-F676123C3778}" destId="{F8F72E53-AADB-4E00-ACB4-FF3573BD5188}" srcOrd="0" destOrd="0" parTransId="{4136AB6B-ADBA-429C-A588-DB7B56684AA6}" sibTransId="{49B5EE14-46F7-4A3A-94B1-AA26317C943E}"/>
    <dgm:cxn modelId="{D2BE2CB8-C4E5-4741-BA8C-C0BC766C593A}" type="presOf" srcId="{90DF01DD-DF35-4283-8BA2-669705B37C28}" destId="{676F75E6-FFD2-44CB-B6E2-6B0A5D0FBF25}" srcOrd="0" destOrd="0" presId="urn:microsoft.com/office/officeart/2005/8/layout/vList6"/>
    <dgm:cxn modelId="{8E7C6824-47DD-475A-8A81-A55EEBA55CB3}" srcId="{67ACDBF5-D598-4519-8473-4A5702A39BFF}" destId="{0AD53381-B17E-49D3-A926-012FFD03CA5C}" srcOrd="0" destOrd="0" parTransId="{39F1F495-8EF2-4D6E-9CDD-1D183AA89ED6}" sibTransId="{4F2774D8-FCAD-4663-9EFC-068F305B999A}"/>
    <dgm:cxn modelId="{034DACDA-194E-48AA-AE05-2B0B2FBC191E}" type="presOf" srcId="{A0B016E5-57FC-44FD-9165-5CA1A78E6347}" destId="{82173A79-900C-4FA2-9D6B-2604F5DDC6D3}" srcOrd="0" destOrd="0" presId="urn:microsoft.com/office/officeart/2005/8/layout/vList6"/>
    <dgm:cxn modelId="{C3C81668-CD9A-4E13-BFEF-0DFD4106EDB5}" srcId="{6241916F-4DCC-4A3C-B58D-2F02D701F947}" destId="{8982A0A8-A310-4A81-8A95-FD875A53DC0D}" srcOrd="0" destOrd="0" parTransId="{C376287F-B5CA-4716-943C-ADFF481B892F}" sibTransId="{BB904BE4-5614-4384-B46F-7AE697E40984}"/>
    <dgm:cxn modelId="{3CDE66D5-40C4-4F9F-9743-4970A0DA9EE4}" srcId="{F8F72E53-AADB-4E00-ACB4-FF3573BD5188}" destId="{DAF8D3C7-03D1-48BD-93D2-EE61A3C18DA9}" srcOrd="0" destOrd="0" parTransId="{66DDAF6B-B10F-450A-9BEE-50440D16086A}" sibTransId="{D3E52601-0CD5-4F29-B2D8-F53FFB24F6E9}"/>
    <dgm:cxn modelId="{191673E8-18BC-403A-9A4B-2CB4CC70B9CE}" srcId="{9DABC154-772D-47CE-82B4-F676123C3778}" destId="{133B2360-900E-436B-806C-6C6EE72D243B}" srcOrd="3" destOrd="0" parTransId="{A895F319-D6B1-44C5-926D-CC177AD18A13}" sibTransId="{49102712-E348-477C-AFE4-913650BFF2F5}"/>
    <dgm:cxn modelId="{0BEA754B-E2DA-4C4F-876E-1E68A0611485}" srcId="{133B2360-900E-436B-806C-6C6EE72D243B}" destId="{A0B016E5-57FC-44FD-9165-5CA1A78E6347}" srcOrd="0" destOrd="0" parTransId="{BB9F09BF-A758-43E7-A927-36977704EE54}" sibTransId="{56DB4BC3-3AC3-410D-B3AE-BFC80AC439F3}"/>
    <dgm:cxn modelId="{0D962D76-5EC3-4F08-A2E7-5F8422285E2C}" srcId="{9DABC154-772D-47CE-82B4-F676123C3778}" destId="{90DF01DD-DF35-4283-8BA2-669705B37C28}" srcOrd="1" destOrd="0" parTransId="{B1D0FC62-EC3A-4732-8EC1-6AA35A1F93FA}" sibTransId="{939FEF89-0F8C-4D29-B20F-39FB13700B88}"/>
    <dgm:cxn modelId="{B5058821-4884-4B07-A43B-84CF955A5064}" srcId="{F8F72E53-AADB-4E00-ACB4-FF3573BD5188}" destId="{93DA1BE3-18D6-43CA-988E-E29B360C6761}" srcOrd="1" destOrd="0" parTransId="{F1C10C89-A34A-4690-9901-54B107F4337B}" sibTransId="{DA159EC4-0390-48E4-BA16-A7F6CDBA19B7}"/>
    <dgm:cxn modelId="{A18AEFAA-81D4-4E98-AB1E-62C085175EF2}" type="presParOf" srcId="{7B083959-6033-4B5C-A03D-AB387245415A}" destId="{79B1DF73-A02A-48ED-BB8E-D2B5309412E7}" srcOrd="0" destOrd="0" presId="urn:microsoft.com/office/officeart/2005/8/layout/vList6"/>
    <dgm:cxn modelId="{E9CE05F9-2F07-48BF-B20F-379EC7007DCE}" type="presParOf" srcId="{79B1DF73-A02A-48ED-BB8E-D2B5309412E7}" destId="{4E704F9B-4093-4CB7-8705-8A5752E9277A}" srcOrd="0" destOrd="0" presId="urn:microsoft.com/office/officeart/2005/8/layout/vList6"/>
    <dgm:cxn modelId="{511FBF28-A528-4182-B507-0B4C1E1EF5E7}" type="presParOf" srcId="{79B1DF73-A02A-48ED-BB8E-D2B5309412E7}" destId="{1636C439-9A11-439F-BC30-301CAD301129}" srcOrd="1" destOrd="0" presId="urn:microsoft.com/office/officeart/2005/8/layout/vList6"/>
    <dgm:cxn modelId="{70BD7C69-390B-42B4-BF8F-FD1FEDAA1284}" type="presParOf" srcId="{7B083959-6033-4B5C-A03D-AB387245415A}" destId="{2DAA4644-0A1C-445B-BF8B-CB2B3D17CD00}" srcOrd="1" destOrd="0" presId="urn:microsoft.com/office/officeart/2005/8/layout/vList6"/>
    <dgm:cxn modelId="{FFD601AE-1FCA-4C27-ABA5-8B85933AA9FC}" type="presParOf" srcId="{7B083959-6033-4B5C-A03D-AB387245415A}" destId="{66F80F30-61A2-4C3A-B126-FC34C400DACA}" srcOrd="2" destOrd="0" presId="urn:microsoft.com/office/officeart/2005/8/layout/vList6"/>
    <dgm:cxn modelId="{3DEEE6C6-1E20-4F94-B0CF-61288C2F2565}" type="presParOf" srcId="{66F80F30-61A2-4C3A-B126-FC34C400DACA}" destId="{676F75E6-FFD2-44CB-B6E2-6B0A5D0FBF25}" srcOrd="0" destOrd="0" presId="urn:microsoft.com/office/officeart/2005/8/layout/vList6"/>
    <dgm:cxn modelId="{B25E1630-97FD-4719-AEA6-EC4E9FF864F5}" type="presParOf" srcId="{66F80F30-61A2-4C3A-B126-FC34C400DACA}" destId="{E778D9C6-4AAB-4555-A9AD-BE7AA5A5B60A}" srcOrd="1" destOrd="0" presId="urn:microsoft.com/office/officeart/2005/8/layout/vList6"/>
    <dgm:cxn modelId="{27E0A3DC-23BB-4682-B3B7-249634221F37}" type="presParOf" srcId="{7B083959-6033-4B5C-A03D-AB387245415A}" destId="{02923891-DFFE-407F-B6AF-AC1CACF11747}" srcOrd="3" destOrd="0" presId="urn:microsoft.com/office/officeart/2005/8/layout/vList6"/>
    <dgm:cxn modelId="{B9E95E72-D235-49CF-8891-2925E11051B3}" type="presParOf" srcId="{7B083959-6033-4B5C-A03D-AB387245415A}" destId="{7213B157-D471-4DFD-BCED-D7257F343D90}" srcOrd="4" destOrd="0" presId="urn:microsoft.com/office/officeart/2005/8/layout/vList6"/>
    <dgm:cxn modelId="{998C8CED-CA3F-4E94-AB98-B43770F48B88}" type="presParOf" srcId="{7213B157-D471-4DFD-BCED-D7257F343D90}" destId="{BDC4380D-2B1B-4F40-9848-5707E93428A2}" srcOrd="0" destOrd="0" presId="urn:microsoft.com/office/officeart/2005/8/layout/vList6"/>
    <dgm:cxn modelId="{86EDEC98-175C-449C-BA5E-CD4FD8D8C257}" type="presParOf" srcId="{7213B157-D471-4DFD-BCED-D7257F343D90}" destId="{D0B0A03E-B049-4822-94C4-E1F3EDD7B16E}" srcOrd="1" destOrd="0" presId="urn:microsoft.com/office/officeart/2005/8/layout/vList6"/>
    <dgm:cxn modelId="{BE09327F-BCF2-43F1-995A-E43A841FCB3C}" type="presParOf" srcId="{7B083959-6033-4B5C-A03D-AB387245415A}" destId="{B2EA0D97-CB80-4A0D-B3FC-083550444BB5}" srcOrd="5" destOrd="0" presId="urn:microsoft.com/office/officeart/2005/8/layout/vList6"/>
    <dgm:cxn modelId="{3C32608B-FB14-4D99-993F-AABF297D3BAC}" type="presParOf" srcId="{7B083959-6033-4B5C-A03D-AB387245415A}" destId="{D327D316-9997-424A-951D-35891A778A1C}" srcOrd="6" destOrd="0" presId="urn:microsoft.com/office/officeart/2005/8/layout/vList6"/>
    <dgm:cxn modelId="{D428CBFF-0275-4C93-98C1-5967CB8EE506}" type="presParOf" srcId="{D327D316-9997-424A-951D-35891A778A1C}" destId="{E9C6BA58-FED5-406F-8785-2F81D104B431}" srcOrd="0" destOrd="0" presId="urn:microsoft.com/office/officeart/2005/8/layout/vList6"/>
    <dgm:cxn modelId="{53FED553-15C9-4210-9714-3FFA639ECD2E}" type="presParOf" srcId="{D327D316-9997-424A-951D-35891A778A1C}" destId="{82173A79-900C-4FA2-9D6B-2604F5DDC6D3}" srcOrd="1" destOrd="0" presId="urn:microsoft.com/office/officeart/2005/8/layout/vList6"/>
    <dgm:cxn modelId="{E5B49FF8-9CB1-4331-BC78-5AD2D0535340}" type="presParOf" srcId="{7B083959-6033-4B5C-A03D-AB387245415A}" destId="{B3398ED5-BE54-4725-8ED1-504FB80D6C95}" srcOrd="7" destOrd="0" presId="urn:microsoft.com/office/officeart/2005/8/layout/vList6"/>
    <dgm:cxn modelId="{3A884C76-E6A2-44E0-9896-0D3E4762CBEE}" type="presParOf" srcId="{7B083959-6033-4B5C-A03D-AB387245415A}" destId="{65D531AF-288D-4D94-8946-E1DB37B41332}" srcOrd="8" destOrd="0" presId="urn:microsoft.com/office/officeart/2005/8/layout/vList6"/>
    <dgm:cxn modelId="{F475B5F8-1FE6-4B01-A87F-18E169507385}" type="presParOf" srcId="{65D531AF-288D-4D94-8946-E1DB37B41332}" destId="{7A129D1E-9C22-45A5-8DF9-F454BC8605D7}" srcOrd="0" destOrd="0" presId="urn:microsoft.com/office/officeart/2005/8/layout/vList6"/>
    <dgm:cxn modelId="{8354083A-A38F-4F42-B946-C99C4CB5C2FE}" type="presParOf" srcId="{65D531AF-288D-4D94-8946-E1DB37B41332}" destId="{3D2FC25A-1C31-47C2-979B-175BB0FA987F}" srcOrd="1" destOrd="0" presId="urn:microsoft.com/office/officeart/2005/8/layout/vList6"/>
    <dgm:cxn modelId="{EDB3A8A7-3FE4-4DFB-B47E-B52B0F70498B}" type="presParOf" srcId="{7B083959-6033-4B5C-A03D-AB387245415A}" destId="{7EAD920A-858F-4C3F-8789-F419784A2F2C}" srcOrd="9" destOrd="0" presId="urn:microsoft.com/office/officeart/2005/8/layout/vList6"/>
    <dgm:cxn modelId="{4292A45C-D14E-4353-9808-442948F49C90}" type="presParOf" srcId="{7B083959-6033-4B5C-A03D-AB387245415A}" destId="{77BF913C-75B4-485E-BD69-8BE1D1988741}" srcOrd="10" destOrd="0" presId="urn:microsoft.com/office/officeart/2005/8/layout/vList6"/>
    <dgm:cxn modelId="{DCDB0AF7-C81E-4316-AF42-32907DC35CBE}" type="presParOf" srcId="{77BF913C-75B4-485E-BD69-8BE1D1988741}" destId="{7B67EFAC-8498-403F-BC69-40B4E6605FA7}" srcOrd="0" destOrd="0" presId="urn:microsoft.com/office/officeart/2005/8/layout/vList6"/>
    <dgm:cxn modelId="{1E1F137B-2A32-4F6D-AB15-6E867E9B3121}" type="presParOf" srcId="{77BF913C-75B4-485E-BD69-8BE1D1988741}" destId="{820EA84D-A9F2-4F38-8498-C017A2D7D382}" srcOrd="1" destOrd="0" presId="urn:microsoft.com/office/officeart/2005/8/layout/vList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E87BB-33C5-42BE-9C90-4F61AF251E9E}">
      <dsp:nvSpPr>
        <dsp:cNvPr id="0" name=""/>
        <dsp:cNvSpPr/>
      </dsp:nvSpPr>
      <dsp:spPr>
        <a:xfrm>
          <a:off x="879923" y="2736305"/>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t>Gobiernos Regionales y Gobiernos Locales</a:t>
          </a:r>
          <a:endParaRPr lang="es-PE" sz="1700" kern="1200" dirty="0"/>
        </a:p>
      </dsp:txBody>
      <dsp:txXfrm>
        <a:off x="879923" y="2736305"/>
        <a:ext cx="2030015" cy="1218009"/>
      </dsp:txXfrm>
    </dsp:sp>
    <dsp:sp modelId="{DBD290DB-C3B8-42EB-A288-3AB9ABE91EC7}">
      <dsp:nvSpPr>
        <dsp:cNvPr id="0" name=""/>
        <dsp:cNvSpPr/>
      </dsp:nvSpPr>
      <dsp:spPr>
        <a:xfrm>
          <a:off x="3184173" y="280831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t>Foro del Acuerdo Nacional </a:t>
          </a:r>
        </a:p>
        <a:p>
          <a:pPr lvl="0" algn="ctr" defTabSz="755650">
            <a:lnSpc>
              <a:spcPct val="90000"/>
            </a:lnSpc>
            <a:spcBef>
              <a:spcPct val="0"/>
            </a:spcBef>
            <a:spcAft>
              <a:spcPct val="35000"/>
            </a:spcAft>
          </a:pPr>
          <a:r>
            <a:rPr lang="es-PE" sz="1700" kern="1200" dirty="0" smtClean="0"/>
            <a:t>(como órgano de concertación)</a:t>
          </a:r>
          <a:endParaRPr lang="es-PE" sz="1700" kern="1200" dirty="0"/>
        </a:p>
      </dsp:txBody>
      <dsp:txXfrm>
        <a:off x="3184173" y="2808314"/>
        <a:ext cx="2030015" cy="1218009"/>
      </dsp:txXfrm>
    </dsp:sp>
    <dsp:sp modelId="{044BC8F0-9847-49AD-9C1A-49BBB28394DE}">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t>Órganos del Gobierno Nacional y demás poderes del estado</a:t>
          </a:r>
          <a:endParaRPr lang="es-PE" sz="1700" kern="1200" dirty="0"/>
        </a:p>
      </dsp:txBody>
      <dsp:txXfrm>
        <a:off x="916483" y="1422995"/>
        <a:ext cx="2030015" cy="1218009"/>
      </dsp:txXfrm>
    </dsp:sp>
    <dsp:sp modelId="{F070B6C4-3769-4863-B335-83486039085A}">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PE" sz="1700" kern="1200" dirty="0" smtClean="0"/>
            <a:t>Organismos constitucionales autónomos </a:t>
          </a:r>
          <a:endParaRPr lang="es-PE" sz="1700" kern="1200" dirty="0"/>
        </a:p>
      </dsp:txBody>
      <dsp:txXfrm>
        <a:off x="3149500" y="1422995"/>
        <a:ext cx="2030015" cy="1218009"/>
      </dsp:txXfrm>
    </dsp:sp>
    <dsp:sp modelId="{253755AA-FE98-443F-91F7-A64BEA02ACA1}">
      <dsp:nvSpPr>
        <dsp:cNvPr id="0" name=""/>
        <dsp:cNvSpPr/>
      </dsp:nvSpPr>
      <dsp:spPr>
        <a:xfrm>
          <a:off x="1989143" y="128088"/>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PE" sz="1700" kern="1200" dirty="0"/>
        </a:p>
      </dsp:txBody>
      <dsp:txXfrm>
        <a:off x="1989143" y="128088"/>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35269-FBD5-4503-A2C1-2610320BDD27}">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A9046-8F0E-4025-8D22-770801C61564}">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¿Cómo estamos hoy?</a:t>
          </a:r>
          <a:endParaRPr lang="es-PE" sz="1600" kern="1200" dirty="0"/>
        </a:p>
      </dsp:txBody>
      <dsp:txXfrm>
        <a:off x="2773960" y="706323"/>
        <a:ext cx="1086973" cy="543356"/>
      </dsp:txXfrm>
    </dsp:sp>
    <dsp:sp modelId="{37BF8A86-7522-4BD2-9FA1-5F3C796EC587}">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398E9-DF30-49F6-B85F-6BA18C8CE7EA}">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¿Hacia dónde queremos ir?</a:t>
          </a:r>
          <a:endParaRPr lang="es-PE" sz="1600" kern="1200" dirty="0"/>
        </a:p>
      </dsp:txBody>
      <dsp:txXfrm>
        <a:off x="2232861" y="1836927"/>
        <a:ext cx="1086973" cy="543356"/>
      </dsp:txXfrm>
    </dsp:sp>
    <dsp:sp modelId="{35CDAD05-DDF6-4A8D-9EC5-11AADC6B271A}">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08F5D8-29D8-4DB5-A126-B62C0BF0E76E}">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PE" sz="1600" kern="1200" dirty="0" smtClean="0"/>
            <a:t>¿Cómo vamos a llegar?</a:t>
          </a:r>
          <a:endParaRPr lang="es-PE" sz="1600" kern="1200" dirty="0"/>
        </a:p>
      </dsp:txBody>
      <dsp:txXfrm>
        <a:off x="2776532" y="2969158"/>
        <a:ext cx="1086973" cy="543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65E93-40B5-4678-934B-D27E3F161E81}">
      <dsp:nvSpPr>
        <dsp:cNvPr id="0" name=""/>
        <dsp:cNvSpPr/>
      </dsp:nvSpPr>
      <dsp:spPr>
        <a:xfrm>
          <a:off x="3002942" y="23662"/>
          <a:ext cx="809821" cy="80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PE" sz="900" kern="1200" dirty="0" err="1" smtClean="0"/>
            <a:t>Megatendencias</a:t>
          </a:r>
          <a:r>
            <a:rPr lang="es-PE" sz="900" kern="1200" dirty="0" smtClean="0"/>
            <a:t> </a:t>
          </a:r>
          <a:endParaRPr lang="es-PE" sz="900" kern="1200" dirty="0"/>
        </a:p>
      </dsp:txBody>
      <dsp:txXfrm>
        <a:off x="3002942" y="23662"/>
        <a:ext cx="809821" cy="809821"/>
      </dsp:txXfrm>
    </dsp:sp>
    <dsp:sp modelId="{9E6D0DEE-6B1B-46DA-9ECA-799AF62FDAC2}">
      <dsp:nvSpPr>
        <dsp:cNvPr id="0" name=""/>
        <dsp:cNvSpPr/>
      </dsp:nvSpPr>
      <dsp:spPr>
        <a:xfrm>
          <a:off x="1097614" y="194"/>
          <a:ext cx="3036675" cy="3036675"/>
        </a:xfrm>
        <a:prstGeom prst="circularArrow">
          <a:avLst>
            <a:gd name="adj1" fmla="val 5200"/>
            <a:gd name="adj2" fmla="val 335921"/>
            <a:gd name="adj3" fmla="val 21293211"/>
            <a:gd name="adj4" fmla="val 19766266"/>
            <a:gd name="adj5" fmla="val 6067"/>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10FEC-DC53-49A6-8BCE-CF3BDCAE5D7D}">
      <dsp:nvSpPr>
        <dsp:cNvPr id="0" name=""/>
        <dsp:cNvSpPr/>
      </dsp:nvSpPr>
      <dsp:spPr>
        <a:xfrm>
          <a:off x="3492364" y="1529948"/>
          <a:ext cx="809821" cy="80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PE" sz="900" kern="1200" dirty="0" smtClean="0"/>
            <a:t>Información local</a:t>
          </a:r>
          <a:endParaRPr lang="es-PE" sz="900" kern="1200" dirty="0"/>
        </a:p>
      </dsp:txBody>
      <dsp:txXfrm>
        <a:off x="3492364" y="1529948"/>
        <a:ext cx="809821" cy="809821"/>
      </dsp:txXfrm>
    </dsp:sp>
    <dsp:sp modelId="{55BC4C08-28EF-4766-A0DB-84C6F44282D3}">
      <dsp:nvSpPr>
        <dsp:cNvPr id="0" name=""/>
        <dsp:cNvSpPr/>
      </dsp:nvSpPr>
      <dsp:spPr>
        <a:xfrm>
          <a:off x="1097614" y="194"/>
          <a:ext cx="3036675" cy="3036675"/>
        </a:xfrm>
        <a:prstGeom prst="circularArrow">
          <a:avLst>
            <a:gd name="adj1" fmla="val 5200"/>
            <a:gd name="adj2" fmla="val 335921"/>
            <a:gd name="adj3" fmla="val 4014666"/>
            <a:gd name="adj4" fmla="val 2253462"/>
            <a:gd name="adj5" fmla="val 6067"/>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8B8DBC-3A1E-4DAB-B0C3-A1000FDAAC28}">
      <dsp:nvSpPr>
        <dsp:cNvPr id="0" name=""/>
        <dsp:cNvSpPr/>
      </dsp:nvSpPr>
      <dsp:spPr>
        <a:xfrm>
          <a:off x="2211041" y="2460884"/>
          <a:ext cx="809821" cy="80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PE" sz="900" kern="1200" dirty="0" smtClean="0"/>
            <a:t>Diagnósticos </a:t>
          </a:r>
          <a:endParaRPr lang="es-PE" sz="900" kern="1200" dirty="0"/>
        </a:p>
      </dsp:txBody>
      <dsp:txXfrm>
        <a:off x="2211041" y="2460884"/>
        <a:ext cx="809821" cy="809821"/>
      </dsp:txXfrm>
    </dsp:sp>
    <dsp:sp modelId="{F5666EDA-9012-4B08-8BDB-56A64E2DD8BE}">
      <dsp:nvSpPr>
        <dsp:cNvPr id="0" name=""/>
        <dsp:cNvSpPr/>
      </dsp:nvSpPr>
      <dsp:spPr>
        <a:xfrm>
          <a:off x="1097614" y="194"/>
          <a:ext cx="3036675" cy="3036675"/>
        </a:xfrm>
        <a:prstGeom prst="circularArrow">
          <a:avLst>
            <a:gd name="adj1" fmla="val 5200"/>
            <a:gd name="adj2" fmla="val 335921"/>
            <a:gd name="adj3" fmla="val 8210617"/>
            <a:gd name="adj4" fmla="val 6449414"/>
            <a:gd name="adj5" fmla="val 6067"/>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B13292-B809-4DCA-A7A4-4704EB6F7B5C}">
      <dsp:nvSpPr>
        <dsp:cNvPr id="0" name=""/>
        <dsp:cNvSpPr/>
      </dsp:nvSpPr>
      <dsp:spPr>
        <a:xfrm>
          <a:off x="929718" y="1529948"/>
          <a:ext cx="809821" cy="80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PE" sz="900" kern="1200" dirty="0" smtClean="0"/>
            <a:t>Tendencias internacionales</a:t>
          </a:r>
          <a:endParaRPr lang="es-PE" sz="900" kern="1200" dirty="0"/>
        </a:p>
      </dsp:txBody>
      <dsp:txXfrm>
        <a:off x="929718" y="1529948"/>
        <a:ext cx="809821" cy="809821"/>
      </dsp:txXfrm>
    </dsp:sp>
    <dsp:sp modelId="{41DEDB12-96B5-4646-BBD4-A047188C341D}">
      <dsp:nvSpPr>
        <dsp:cNvPr id="0" name=""/>
        <dsp:cNvSpPr/>
      </dsp:nvSpPr>
      <dsp:spPr>
        <a:xfrm>
          <a:off x="1097614" y="194"/>
          <a:ext cx="3036675" cy="3036675"/>
        </a:xfrm>
        <a:prstGeom prst="circularArrow">
          <a:avLst>
            <a:gd name="adj1" fmla="val 5200"/>
            <a:gd name="adj2" fmla="val 335921"/>
            <a:gd name="adj3" fmla="val 12297813"/>
            <a:gd name="adj4" fmla="val 10770869"/>
            <a:gd name="adj5" fmla="val 6067"/>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72DFE-752B-4222-9714-3C7A60CF4C8C}">
      <dsp:nvSpPr>
        <dsp:cNvPr id="0" name=""/>
        <dsp:cNvSpPr/>
      </dsp:nvSpPr>
      <dsp:spPr>
        <a:xfrm>
          <a:off x="1419140" y="23662"/>
          <a:ext cx="809821" cy="809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PE" sz="900" kern="1200" dirty="0" smtClean="0"/>
            <a:t>Tendencias nacionales  </a:t>
          </a:r>
          <a:endParaRPr lang="es-PE" sz="900" kern="1200" dirty="0"/>
        </a:p>
      </dsp:txBody>
      <dsp:txXfrm>
        <a:off x="1419140" y="23662"/>
        <a:ext cx="809821" cy="809821"/>
      </dsp:txXfrm>
    </dsp:sp>
    <dsp:sp modelId="{2B4DCA10-BEC2-4B0C-8345-07FE1BDF6CBE}">
      <dsp:nvSpPr>
        <dsp:cNvPr id="0" name=""/>
        <dsp:cNvSpPr/>
      </dsp:nvSpPr>
      <dsp:spPr>
        <a:xfrm>
          <a:off x="1097614" y="194"/>
          <a:ext cx="3036675" cy="3036675"/>
        </a:xfrm>
        <a:prstGeom prst="circularArrow">
          <a:avLst>
            <a:gd name="adj1" fmla="val 5200"/>
            <a:gd name="adj2" fmla="val 335921"/>
            <a:gd name="adj3" fmla="val 16865654"/>
            <a:gd name="adj4" fmla="val 15198425"/>
            <a:gd name="adj5" fmla="val 6067"/>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F5C38-E7C2-4E7A-ADD5-B24743548AC6}">
      <dsp:nvSpPr>
        <dsp:cNvPr id="0" name=""/>
        <dsp:cNvSpPr/>
      </dsp:nvSpPr>
      <dsp:spPr>
        <a:xfrm>
          <a:off x="1396853" y="30800"/>
          <a:ext cx="1478428" cy="1478428"/>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PE" sz="1900" kern="1200" dirty="0" smtClean="0"/>
            <a:t>Población en general</a:t>
          </a:r>
          <a:endParaRPr lang="es-PE" sz="1900" kern="1200" dirty="0"/>
        </a:p>
      </dsp:txBody>
      <dsp:txXfrm>
        <a:off x="1593977" y="289525"/>
        <a:ext cx="1084181" cy="665292"/>
      </dsp:txXfrm>
    </dsp:sp>
    <dsp:sp modelId="{509C6E10-55F9-4118-B924-CF4A7C12FECE}">
      <dsp:nvSpPr>
        <dsp:cNvPr id="0" name=""/>
        <dsp:cNvSpPr/>
      </dsp:nvSpPr>
      <dsp:spPr>
        <a:xfrm>
          <a:off x="1930319" y="954818"/>
          <a:ext cx="1478428" cy="1478428"/>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PE" sz="1900" kern="1200" dirty="0" smtClean="0"/>
            <a:t>Expertos </a:t>
          </a:r>
          <a:endParaRPr lang="es-PE" sz="1900" kern="1200" dirty="0"/>
        </a:p>
      </dsp:txBody>
      <dsp:txXfrm>
        <a:off x="2382472" y="1336746"/>
        <a:ext cx="887057" cy="813135"/>
      </dsp:txXfrm>
    </dsp:sp>
    <dsp:sp modelId="{536A1691-6B2B-4369-81F3-DFDB67A77810}">
      <dsp:nvSpPr>
        <dsp:cNvPr id="0" name=""/>
        <dsp:cNvSpPr/>
      </dsp:nvSpPr>
      <dsp:spPr>
        <a:xfrm>
          <a:off x="863387" y="954818"/>
          <a:ext cx="1478428" cy="1478428"/>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s-PE" sz="1100" kern="1200" dirty="0" smtClean="0"/>
            <a:t>Organizaciones claves</a:t>
          </a:r>
          <a:endParaRPr lang="es-PE" sz="1100" kern="1200" dirty="0"/>
        </a:p>
      </dsp:txBody>
      <dsp:txXfrm>
        <a:off x="1002605" y="1336746"/>
        <a:ext cx="887057" cy="8131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08CE9-05B6-4FAA-BEA4-270CDBFFDF68}">
      <dsp:nvSpPr>
        <dsp:cNvPr id="0" name=""/>
        <dsp:cNvSpPr/>
      </dsp:nvSpPr>
      <dsp:spPr>
        <a:xfrm>
          <a:off x="269532" y="9534"/>
          <a:ext cx="3181443" cy="73227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pitchFamily="34" charset="0"/>
            </a:rPr>
            <a:t>Produce la estrategia nacional de desarrollo del país</a:t>
          </a:r>
        </a:p>
      </dsp:txBody>
      <dsp:txXfrm>
        <a:off x="305279" y="45281"/>
        <a:ext cx="3109949" cy="660779"/>
      </dsp:txXfrm>
    </dsp:sp>
    <dsp:sp modelId="{6CB6AFDC-15CA-4407-9CEC-EB5303BA02C3}">
      <dsp:nvSpPr>
        <dsp:cNvPr id="0" name=""/>
        <dsp:cNvSpPr/>
      </dsp:nvSpPr>
      <dsp:spPr>
        <a:xfrm>
          <a:off x="269532" y="877168"/>
          <a:ext cx="3181443" cy="723861"/>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Narrow" pitchFamily="34" charset="0"/>
            </a:rPr>
            <a:t>Lidera el sistema nacional de planeamiento estratégico</a:t>
          </a:r>
        </a:p>
      </dsp:txBody>
      <dsp:txXfrm>
        <a:off x="304868" y="912504"/>
        <a:ext cx="3110771" cy="6531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6C439-9A11-439F-BC30-301CAD301129}">
      <dsp:nvSpPr>
        <dsp:cNvPr id="0" name=""/>
        <dsp:cNvSpPr/>
      </dsp:nvSpPr>
      <dsp:spPr>
        <a:xfrm>
          <a:off x="2438399" y="0"/>
          <a:ext cx="3657600" cy="852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Derechos Humanos</a:t>
          </a:r>
          <a:endParaRPr lang="es-PE" sz="1300" kern="1200" dirty="0">
            <a:solidFill>
              <a:schemeClr val="accent1">
                <a:lumMod val="75000"/>
              </a:schemeClr>
            </a:solidFill>
          </a:endParaRPr>
        </a:p>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Inclusión Social y programas sociales</a:t>
          </a:r>
          <a:endParaRPr lang="es-PE" sz="1300" kern="1200" dirty="0">
            <a:solidFill>
              <a:schemeClr val="accent1">
                <a:lumMod val="75000"/>
              </a:schemeClr>
            </a:solidFill>
          </a:endParaRPr>
        </a:p>
      </dsp:txBody>
      <dsp:txXfrm>
        <a:off x="2438399" y="106590"/>
        <a:ext cx="3337829" cy="639542"/>
      </dsp:txXfrm>
    </dsp:sp>
    <dsp:sp modelId="{4E704F9B-4093-4CB7-8705-8A5752E9277A}">
      <dsp:nvSpPr>
        <dsp:cNvPr id="0" name=""/>
        <dsp:cNvSpPr/>
      </dsp:nvSpPr>
      <dsp:spPr>
        <a:xfrm>
          <a:off x="0" y="230"/>
          <a:ext cx="2438400" cy="852722"/>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PE" sz="1300" b="1" kern="1200" dirty="0" smtClean="0">
              <a:solidFill>
                <a:schemeClr val="accent1">
                  <a:lumMod val="75000"/>
                </a:schemeClr>
              </a:solidFill>
            </a:rPr>
            <a:t>Eje 1</a:t>
          </a:r>
        </a:p>
        <a:p>
          <a:pPr lvl="0" algn="ctr" defTabSz="577850">
            <a:lnSpc>
              <a:spcPct val="90000"/>
            </a:lnSpc>
            <a:spcBef>
              <a:spcPct val="0"/>
            </a:spcBef>
            <a:spcAft>
              <a:spcPct val="35000"/>
            </a:spcAft>
          </a:pPr>
          <a:r>
            <a:rPr lang="es-PE" sz="1300" b="1" kern="1200" dirty="0" smtClean="0">
              <a:solidFill>
                <a:schemeClr val="accent1">
                  <a:lumMod val="75000"/>
                </a:schemeClr>
              </a:solidFill>
            </a:rPr>
            <a:t>Derechos fundamentales y dignidad de las personas</a:t>
          </a:r>
          <a:endParaRPr lang="es-PE" sz="1300" kern="1200" dirty="0">
            <a:solidFill>
              <a:schemeClr val="accent1">
                <a:lumMod val="75000"/>
              </a:schemeClr>
            </a:solidFill>
          </a:endParaRPr>
        </a:p>
      </dsp:txBody>
      <dsp:txXfrm>
        <a:off x="41626" y="41856"/>
        <a:ext cx="2355148" cy="769470"/>
      </dsp:txXfrm>
    </dsp:sp>
    <dsp:sp modelId="{E778D9C6-4AAB-4555-A9AD-BE7AA5A5B60A}">
      <dsp:nvSpPr>
        <dsp:cNvPr id="0" name=""/>
        <dsp:cNvSpPr/>
      </dsp:nvSpPr>
      <dsp:spPr>
        <a:xfrm>
          <a:off x="2438399" y="938225"/>
          <a:ext cx="3657600" cy="852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Acceso a servicios de salud y educación de calidad</a:t>
          </a:r>
          <a:endParaRPr lang="es-PE" sz="1300" kern="1200" dirty="0">
            <a:solidFill>
              <a:schemeClr val="accent1">
                <a:lumMod val="75000"/>
              </a:schemeClr>
            </a:solidFill>
          </a:endParaRPr>
        </a:p>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Acceso a servicios de transporte</a:t>
          </a:r>
          <a:endParaRPr lang="es-PE" sz="1300" kern="1200" dirty="0">
            <a:solidFill>
              <a:schemeClr val="accent1">
                <a:lumMod val="75000"/>
              </a:schemeClr>
            </a:solidFill>
          </a:endParaRPr>
        </a:p>
      </dsp:txBody>
      <dsp:txXfrm>
        <a:off x="2438399" y="1044815"/>
        <a:ext cx="3337829" cy="639542"/>
      </dsp:txXfrm>
    </dsp:sp>
    <dsp:sp modelId="{676F75E6-FFD2-44CB-B6E2-6B0A5D0FBF25}">
      <dsp:nvSpPr>
        <dsp:cNvPr id="0" name=""/>
        <dsp:cNvSpPr/>
      </dsp:nvSpPr>
      <dsp:spPr>
        <a:xfrm>
          <a:off x="0" y="938225"/>
          <a:ext cx="2438400" cy="852722"/>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PE" sz="1300" b="1" kern="1200" dirty="0" smtClean="0">
              <a:solidFill>
                <a:schemeClr val="accent1">
                  <a:lumMod val="75000"/>
                </a:schemeClr>
              </a:solidFill>
            </a:rPr>
            <a:t>Eje 2</a:t>
          </a:r>
        </a:p>
        <a:p>
          <a:pPr lvl="0" algn="ctr" defTabSz="577850">
            <a:lnSpc>
              <a:spcPct val="90000"/>
            </a:lnSpc>
            <a:spcBef>
              <a:spcPct val="0"/>
            </a:spcBef>
            <a:spcAft>
              <a:spcPct val="35000"/>
            </a:spcAft>
          </a:pPr>
          <a:r>
            <a:rPr lang="es-PE" sz="1300" b="1" kern="1200" dirty="0" smtClean="0">
              <a:solidFill>
                <a:schemeClr val="accent1">
                  <a:lumMod val="75000"/>
                </a:schemeClr>
              </a:solidFill>
            </a:rPr>
            <a:t>Oportunidades y acceso a los servicios</a:t>
          </a:r>
          <a:endParaRPr lang="es-PE" sz="1300" kern="1200" dirty="0">
            <a:solidFill>
              <a:schemeClr val="accent1">
                <a:lumMod val="75000"/>
              </a:schemeClr>
            </a:solidFill>
          </a:endParaRPr>
        </a:p>
      </dsp:txBody>
      <dsp:txXfrm>
        <a:off x="41626" y="979851"/>
        <a:ext cx="2355148" cy="769470"/>
      </dsp:txXfrm>
    </dsp:sp>
    <dsp:sp modelId="{D0B0A03E-B049-4822-94C4-E1F3EDD7B16E}">
      <dsp:nvSpPr>
        <dsp:cNvPr id="0" name=""/>
        <dsp:cNvSpPr/>
      </dsp:nvSpPr>
      <dsp:spPr>
        <a:xfrm>
          <a:off x="2438399" y="1876219"/>
          <a:ext cx="3657600" cy="852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Seguridad ciudadana y orden interno</a:t>
          </a:r>
          <a:endParaRPr lang="es-PE" sz="1300" kern="1200" dirty="0">
            <a:solidFill>
              <a:schemeClr val="accent1">
                <a:lumMod val="75000"/>
              </a:schemeClr>
            </a:solidFill>
          </a:endParaRPr>
        </a:p>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Fortalecimiento de la democracia y la Justicia</a:t>
          </a:r>
          <a:endParaRPr lang="es-PE" sz="1300" kern="1200" dirty="0">
            <a:solidFill>
              <a:schemeClr val="accent1">
                <a:lumMod val="75000"/>
              </a:schemeClr>
            </a:solidFill>
          </a:endParaRPr>
        </a:p>
      </dsp:txBody>
      <dsp:txXfrm>
        <a:off x="2438399" y="1982809"/>
        <a:ext cx="3337829" cy="639542"/>
      </dsp:txXfrm>
    </dsp:sp>
    <dsp:sp modelId="{BDC4380D-2B1B-4F40-9848-5707E93428A2}">
      <dsp:nvSpPr>
        <dsp:cNvPr id="0" name=""/>
        <dsp:cNvSpPr/>
      </dsp:nvSpPr>
      <dsp:spPr>
        <a:xfrm>
          <a:off x="0" y="1876219"/>
          <a:ext cx="2438400" cy="852722"/>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PE" sz="1300" b="1" kern="1200" dirty="0" smtClean="0">
              <a:solidFill>
                <a:schemeClr val="accent1">
                  <a:lumMod val="75000"/>
                </a:schemeClr>
              </a:solidFill>
            </a:rPr>
            <a:t>Eje3  Estado y Gobernabilidad</a:t>
          </a:r>
          <a:endParaRPr lang="es-PE" sz="1300" kern="1200" dirty="0">
            <a:solidFill>
              <a:schemeClr val="accent1">
                <a:lumMod val="75000"/>
              </a:schemeClr>
            </a:solidFill>
          </a:endParaRPr>
        </a:p>
      </dsp:txBody>
      <dsp:txXfrm>
        <a:off x="41626" y="1917845"/>
        <a:ext cx="2355148" cy="769470"/>
      </dsp:txXfrm>
    </dsp:sp>
    <dsp:sp modelId="{82173A79-900C-4FA2-9D6B-2604F5DDC6D3}">
      <dsp:nvSpPr>
        <dsp:cNvPr id="0" name=""/>
        <dsp:cNvSpPr/>
      </dsp:nvSpPr>
      <dsp:spPr>
        <a:xfrm>
          <a:off x="2438399" y="2814214"/>
          <a:ext cx="3657600" cy="852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Calidad del empleo</a:t>
          </a:r>
          <a:endParaRPr lang="es-PE" sz="1300" b="1" kern="1200" dirty="0" smtClean="0">
            <a:solidFill>
              <a:schemeClr val="accent1">
                <a:lumMod val="75000"/>
              </a:schemeClr>
            </a:solidFill>
          </a:endParaRPr>
        </a:p>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Crecimiento económico, productividad y exportaciones</a:t>
          </a:r>
          <a:endParaRPr lang="es-PE" sz="1300" b="1" kern="1200" dirty="0" smtClean="0">
            <a:solidFill>
              <a:schemeClr val="accent1">
                <a:lumMod val="75000"/>
              </a:schemeClr>
            </a:solidFill>
          </a:endParaRPr>
        </a:p>
      </dsp:txBody>
      <dsp:txXfrm>
        <a:off x="2438399" y="2920804"/>
        <a:ext cx="3337829" cy="639542"/>
      </dsp:txXfrm>
    </dsp:sp>
    <dsp:sp modelId="{E9C6BA58-FED5-406F-8785-2F81D104B431}">
      <dsp:nvSpPr>
        <dsp:cNvPr id="0" name=""/>
        <dsp:cNvSpPr/>
      </dsp:nvSpPr>
      <dsp:spPr>
        <a:xfrm>
          <a:off x="0" y="2814214"/>
          <a:ext cx="2438400" cy="852722"/>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PE" sz="1300" b="1" kern="1200" dirty="0" smtClean="0">
              <a:solidFill>
                <a:schemeClr val="accent1">
                  <a:lumMod val="75000"/>
                </a:schemeClr>
              </a:solidFill>
            </a:rPr>
            <a:t>Eje 4 Economía, Competitividad y Empleo</a:t>
          </a:r>
        </a:p>
      </dsp:txBody>
      <dsp:txXfrm>
        <a:off x="41626" y="2855840"/>
        <a:ext cx="2355148" cy="769470"/>
      </dsp:txXfrm>
    </dsp:sp>
    <dsp:sp modelId="{3D2FC25A-1C31-47C2-979B-175BB0FA987F}">
      <dsp:nvSpPr>
        <dsp:cNvPr id="0" name=""/>
        <dsp:cNvSpPr/>
      </dsp:nvSpPr>
      <dsp:spPr>
        <a:xfrm>
          <a:off x="2438400" y="3752209"/>
          <a:ext cx="3657600" cy="85272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Infraestructura de calidad</a:t>
          </a:r>
          <a:endParaRPr lang="es-PE" sz="1300" b="1" kern="1200" dirty="0">
            <a:solidFill>
              <a:schemeClr val="accent1">
                <a:lumMod val="75000"/>
              </a:schemeClr>
            </a:solidFill>
          </a:endParaRPr>
        </a:p>
        <a:p>
          <a:pPr marL="114300" lvl="1" indent="-114300" algn="l" defTabSz="577850">
            <a:lnSpc>
              <a:spcPct val="90000"/>
            </a:lnSpc>
            <a:spcBef>
              <a:spcPct val="0"/>
            </a:spcBef>
            <a:spcAft>
              <a:spcPct val="15000"/>
            </a:spcAft>
            <a:buChar char="••"/>
          </a:pPr>
          <a:r>
            <a:rPr lang="es-PE" sz="1300" kern="1200" dirty="0" smtClean="0">
              <a:solidFill>
                <a:schemeClr val="accent1">
                  <a:lumMod val="75000"/>
                </a:schemeClr>
              </a:solidFill>
            </a:rPr>
            <a:t>Cohesión territorial competitiva</a:t>
          </a:r>
          <a:endParaRPr lang="es-PE" sz="1300" b="1" kern="1200" dirty="0">
            <a:solidFill>
              <a:schemeClr val="accent1">
                <a:lumMod val="75000"/>
              </a:schemeClr>
            </a:solidFill>
          </a:endParaRPr>
        </a:p>
      </dsp:txBody>
      <dsp:txXfrm>
        <a:off x="2438400" y="3858799"/>
        <a:ext cx="3337829" cy="639542"/>
      </dsp:txXfrm>
    </dsp:sp>
    <dsp:sp modelId="{7A129D1E-9C22-45A5-8DF9-F454BC8605D7}">
      <dsp:nvSpPr>
        <dsp:cNvPr id="0" name=""/>
        <dsp:cNvSpPr/>
      </dsp:nvSpPr>
      <dsp:spPr>
        <a:xfrm>
          <a:off x="0" y="3752209"/>
          <a:ext cx="2438400" cy="852722"/>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PE" sz="1300" b="1" kern="1200" dirty="0" smtClean="0">
              <a:solidFill>
                <a:schemeClr val="accent1">
                  <a:lumMod val="75000"/>
                </a:schemeClr>
              </a:solidFill>
            </a:rPr>
            <a:t>Eje 5</a:t>
          </a:r>
        </a:p>
        <a:p>
          <a:pPr lvl="0" algn="ctr" defTabSz="577850">
            <a:lnSpc>
              <a:spcPct val="90000"/>
            </a:lnSpc>
            <a:spcBef>
              <a:spcPct val="0"/>
            </a:spcBef>
            <a:spcAft>
              <a:spcPct val="35000"/>
            </a:spcAft>
          </a:pPr>
          <a:r>
            <a:rPr lang="es-PE" sz="1300" b="1" kern="1200" dirty="0" smtClean="0">
              <a:solidFill>
                <a:schemeClr val="accent1">
                  <a:lumMod val="75000"/>
                </a:schemeClr>
              </a:solidFill>
            </a:rPr>
            <a:t>Desarrollo regional equilibrado e infraestructura adecuada</a:t>
          </a:r>
          <a:endParaRPr lang="es-PE" sz="1300" b="1" kern="1200" dirty="0">
            <a:solidFill>
              <a:schemeClr val="accent1">
                <a:lumMod val="75000"/>
              </a:schemeClr>
            </a:solidFill>
          </a:endParaRPr>
        </a:p>
      </dsp:txBody>
      <dsp:txXfrm>
        <a:off x="41626" y="3793835"/>
        <a:ext cx="2355148" cy="769470"/>
      </dsp:txXfrm>
    </dsp:sp>
    <dsp:sp modelId="{820EA84D-A9F2-4F38-8498-C017A2D7D382}">
      <dsp:nvSpPr>
        <dsp:cNvPr id="0" name=""/>
        <dsp:cNvSpPr/>
      </dsp:nvSpPr>
      <dsp:spPr>
        <a:xfrm>
          <a:off x="2438995" y="4690204"/>
          <a:ext cx="3654028" cy="99808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s-PE" sz="1200" kern="1200" dirty="0" smtClean="0">
              <a:solidFill>
                <a:schemeClr val="accent1">
                  <a:lumMod val="75000"/>
                </a:schemeClr>
              </a:solidFill>
            </a:rPr>
            <a:t>Uso sostenible de recursos naturales</a:t>
          </a:r>
          <a:endParaRPr lang="es-PE" sz="1200" b="1" kern="1200" dirty="0">
            <a:solidFill>
              <a:schemeClr val="accent1">
                <a:lumMod val="75000"/>
              </a:schemeClr>
            </a:solidFill>
          </a:endParaRPr>
        </a:p>
        <a:p>
          <a:pPr marL="114300" lvl="1" indent="-114300" algn="l" defTabSz="533400">
            <a:lnSpc>
              <a:spcPct val="90000"/>
            </a:lnSpc>
            <a:spcBef>
              <a:spcPct val="0"/>
            </a:spcBef>
            <a:spcAft>
              <a:spcPct val="15000"/>
            </a:spcAft>
            <a:buChar char="••"/>
          </a:pPr>
          <a:r>
            <a:rPr lang="es-PE" sz="1200" kern="1200" dirty="0" smtClean="0">
              <a:solidFill>
                <a:schemeClr val="accent1">
                  <a:lumMod val="75000"/>
                </a:schemeClr>
              </a:solidFill>
            </a:rPr>
            <a:t>Ambiente saludable y gestión de recursos hídricos</a:t>
          </a:r>
          <a:endParaRPr lang="es-PE" sz="1200" b="1" kern="1200" dirty="0">
            <a:solidFill>
              <a:schemeClr val="accent1">
                <a:lumMod val="75000"/>
              </a:schemeClr>
            </a:solidFill>
          </a:endParaRPr>
        </a:p>
        <a:p>
          <a:pPr marL="114300" lvl="1" indent="-114300" algn="l" defTabSz="533400">
            <a:lnSpc>
              <a:spcPct val="90000"/>
            </a:lnSpc>
            <a:spcBef>
              <a:spcPct val="0"/>
            </a:spcBef>
            <a:spcAft>
              <a:spcPct val="15000"/>
            </a:spcAft>
            <a:buChar char="••"/>
          </a:pPr>
          <a:r>
            <a:rPr lang="es-PE" sz="1200" kern="1200" dirty="0" smtClean="0">
              <a:solidFill>
                <a:schemeClr val="accent1">
                  <a:lumMod val="75000"/>
                </a:schemeClr>
              </a:solidFill>
            </a:rPr>
            <a:t>Riesgo de desastre y vulnerabilidad ante el cambio climático</a:t>
          </a:r>
          <a:endParaRPr lang="es-PE" sz="1200" b="1" kern="1200" dirty="0">
            <a:solidFill>
              <a:schemeClr val="accent1">
                <a:lumMod val="75000"/>
              </a:schemeClr>
            </a:solidFill>
          </a:endParaRPr>
        </a:p>
      </dsp:txBody>
      <dsp:txXfrm>
        <a:off x="2438995" y="4814965"/>
        <a:ext cx="3279746" cy="748564"/>
      </dsp:txXfrm>
    </dsp:sp>
    <dsp:sp modelId="{7B67EFAC-8498-403F-BC69-40B4E6605FA7}">
      <dsp:nvSpPr>
        <dsp:cNvPr id="0" name=""/>
        <dsp:cNvSpPr/>
      </dsp:nvSpPr>
      <dsp:spPr>
        <a:xfrm>
          <a:off x="2976" y="4762886"/>
          <a:ext cx="2436018" cy="852722"/>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lvl="0" algn="ctr" defTabSz="577850">
            <a:lnSpc>
              <a:spcPct val="90000"/>
            </a:lnSpc>
            <a:spcBef>
              <a:spcPct val="0"/>
            </a:spcBef>
            <a:spcAft>
              <a:spcPct val="35000"/>
            </a:spcAft>
          </a:pPr>
          <a:r>
            <a:rPr lang="es-PE" sz="1300" b="1" kern="1200" dirty="0" smtClean="0">
              <a:solidFill>
                <a:schemeClr val="accent1">
                  <a:lumMod val="75000"/>
                </a:schemeClr>
              </a:solidFill>
            </a:rPr>
            <a:t>Eje 6 Recursos naturales y ambiente</a:t>
          </a:r>
          <a:endParaRPr lang="es-PE" sz="1300" b="1" kern="1200" dirty="0">
            <a:solidFill>
              <a:schemeClr val="accent1">
                <a:lumMod val="75000"/>
              </a:schemeClr>
            </a:solidFill>
          </a:endParaRPr>
        </a:p>
      </dsp:txBody>
      <dsp:txXfrm>
        <a:off x="44602" y="4804512"/>
        <a:ext cx="2352766" cy="7694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0.16499</cdr:x>
      <cdr:y>0.02573</cdr:y>
    </cdr:from>
    <cdr:to>
      <cdr:x>0.84235</cdr:x>
      <cdr:y>0.10055</cdr:y>
    </cdr:to>
    <cdr:sp macro="" textlink="">
      <cdr:nvSpPr>
        <cdr:cNvPr id="2" name="1 CuadroTexto"/>
        <cdr:cNvSpPr txBox="1"/>
      </cdr:nvSpPr>
      <cdr:spPr>
        <a:xfrm xmlns:a="http://schemas.openxmlformats.org/drawingml/2006/main">
          <a:off x="784212" y="99502"/>
          <a:ext cx="3219475" cy="2893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PE" sz="1100" b="1" dirty="0"/>
            <a:t>Distribución de la Población</a:t>
          </a:r>
          <a:r>
            <a:rPr lang="es-PE" sz="1100" b="1" baseline="0" dirty="0"/>
            <a:t> en el </a:t>
          </a:r>
          <a:r>
            <a:rPr lang="es-PE" sz="1100" b="1" dirty="0"/>
            <a:t>Perú: 2012-2050 (Millones)</a:t>
          </a:r>
        </a:p>
      </cdr:txBody>
    </cdr:sp>
  </cdr:relSizeAnchor>
  <cdr:relSizeAnchor xmlns:cdr="http://schemas.openxmlformats.org/drawingml/2006/chartDrawing">
    <cdr:from>
      <cdr:x>0.76353</cdr:x>
      <cdr:y>0.25862</cdr:y>
    </cdr:from>
    <cdr:to>
      <cdr:x>0.78958</cdr:x>
      <cdr:y>0.5</cdr:y>
    </cdr:to>
    <cdr:sp macro="" textlink="">
      <cdr:nvSpPr>
        <cdr:cNvPr id="4" name="3 Cerrar llave"/>
        <cdr:cNvSpPr/>
      </cdr:nvSpPr>
      <cdr:spPr>
        <a:xfrm xmlns:a="http://schemas.openxmlformats.org/drawingml/2006/main">
          <a:off x="3629029" y="1000125"/>
          <a:ext cx="123821" cy="933450"/>
        </a:xfrm>
        <a:prstGeom xmlns:a="http://schemas.openxmlformats.org/drawingml/2006/main" prst="rightBrace">
          <a:avLst/>
        </a:prstGeom>
        <a:ln xmlns:a="http://schemas.openxmlformats.org/drawingml/2006/main" w="19050"/>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PE" b="1"/>
        </a:p>
      </cdr:txBody>
    </cdr:sp>
  </cdr:relSizeAnchor>
  <cdr:relSizeAnchor xmlns:cdr="http://schemas.openxmlformats.org/drawingml/2006/chartDrawing">
    <cdr:from>
      <cdr:x>0.76953</cdr:x>
      <cdr:y>0.33952</cdr:y>
    </cdr:from>
    <cdr:to>
      <cdr:x>0.99599</cdr:x>
      <cdr:y>0.49015</cdr:y>
    </cdr:to>
    <cdr:sp macro="" textlink="">
      <cdr:nvSpPr>
        <cdr:cNvPr id="5" name="4 CuadroTexto"/>
        <cdr:cNvSpPr txBox="1"/>
      </cdr:nvSpPr>
      <cdr:spPr>
        <a:xfrm xmlns:a="http://schemas.openxmlformats.org/drawingml/2006/main">
          <a:off x="3657575" y="1312969"/>
          <a:ext cx="1076350" cy="5825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E" sz="1200" b="1">
              <a:latin typeface="Times New Roman"/>
              <a:cs typeface="Times New Roman"/>
            </a:rPr>
            <a:t> ↑</a:t>
          </a:r>
          <a:r>
            <a:rPr lang="es-PE" sz="1050" b="1">
              <a:latin typeface="Times New Roman"/>
              <a:cs typeface="Times New Roman"/>
            </a:rPr>
            <a:t> 5.3</a:t>
          </a:r>
          <a:r>
            <a:rPr lang="es-PE" sz="1050" b="1" baseline="0">
              <a:latin typeface="Times New Roman"/>
              <a:cs typeface="Times New Roman"/>
            </a:rPr>
            <a:t> </a:t>
          </a:r>
          <a:r>
            <a:rPr lang="es-PE" sz="900" b="1">
              <a:latin typeface="Times New Roman"/>
              <a:cs typeface="Times New Roman"/>
            </a:rPr>
            <a:t>Millones</a:t>
          </a:r>
        </a:p>
        <a:p xmlns:a="http://schemas.openxmlformats.org/drawingml/2006/main">
          <a:r>
            <a:rPr lang="es-PE" sz="900" b="1">
              <a:latin typeface="Times New Roman"/>
              <a:cs typeface="Times New Roman"/>
            </a:rPr>
            <a:t>Adultos</a:t>
          </a:r>
          <a:r>
            <a:rPr lang="es-PE" sz="900" b="1" baseline="0">
              <a:latin typeface="Times New Roman"/>
              <a:cs typeface="Times New Roman"/>
            </a:rPr>
            <a:t> Mayores</a:t>
          </a:r>
          <a:endParaRPr lang="es-PE" sz="900" b="1"/>
        </a:p>
      </cdr:txBody>
    </cdr:sp>
  </cdr:relSizeAnchor>
  <cdr:relSizeAnchor xmlns:cdr="http://schemas.openxmlformats.org/drawingml/2006/chartDrawing">
    <cdr:from>
      <cdr:x>0.18303</cdr:x>
      <cdr:y>0.26355</cdr:y>
    </cdr:from>
    <cdr:to>
      <cdr:x>0.21042</cdr:x>
      <cdr:y>0.49261</cdr:y>
    </cdr:to>
    <cdr:sp macro="" textlink="">
      <cdr:nvSpPr>
        <cdr:cNvPr id="6" name="1 Abrir llave"/>
        <cdr:cNvSpPr/>
      </cdr:nvSpPr>
      <cdr:spPr>
        <a:xfrm xmlns:a="http://schemas.openxmlformats.org/drawingml/2006/main">
          <a:off x="869947" y="1019174"/>
          <a:ext cx="130178" cy="885825"/>
        </a:xfrm>
        <a:prstGeom xmlns:a="http://schemas.openxmlformats.org/drawingml/2006/main" prst="leftBrace">
          <a:avLst/>
        </a:prstGeom>
        <a:ln xmlns:a="http://schemas.openxmlformats.org/drawingml/2006/main" w="19050"/>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s-PE"/>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3133BE3-CCA4-49C7-B883-E7740742E3F9}" type="datetimeFigureOut">
              <a:rPr lang="es-PE" smtClean="0"/>
              <a:pPr/>
              <a:t>21/05/2014</a:t>
            </a:fld>
            <a:endParaRPr lang="es-PE"/>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PE"/>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0727378B-4A2E-42D0-8B99-DED13DD9C235}" type="slidenum">
              <a:rPr lang="es-PE" smtClean="0"/>
              <a:pPr/>
              <a:t>‹Nº›</a:t>
            </a:fld>
            <a:endParaRPr lang="es-PE"/>
          </a:p>
        </p:txBody>
      </p:sp>
    </p:spTree>
    <p:extLst>
      <p:ext uri="{BB962C8B-B14F-4D97-AF65-F5344CB8AC3E}">
        <p14:creationId xmlns:p14="http://schemas.microsoft.com/office/powerpoint/2010/main" xmlns="" val="1225573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A0D3A9A-288C-4408-9034-F11FD82E5620}" type="datetimeFigureOut">
              <a:rPr lang="es-ES" smtClean="0"/>
              <a:pPr/>
              <a:t>21/05/2014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A8F2537-9411-419B-8133-7361DC7185A6}" type="slidenum">
              <a:rPr lang="es-ES" smtClean="0"/>
              <a:pPr/>
              <a:t>‹Nº›</a:t>
            </a:fld>
            <a:endParaRPr lang="es-ES"/>
          </a:p>
        </p:txBody>
      </p:sp>
    </p:spTree>
    <p:extLst>
      <p:ext uri="{BB962C8B-B14F-4D97-AF65-F5344CB8AC3E}">
        <p14:creationId xmlns:p14="http://schemas.microsoft.com/office/powerpoint/2010/main" xmlns="" val="343924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dirty="0" smtClean="0"/>
          </a:p>
        </p:txBody>
      </p:sp>
      <p:sp>
        <p:nvSpPr>
          <p:cNvPr id="4" name="3 Marcador de número de diapositiva"/>
          <p:cNvSpPr>
            <a:spLocks noGrp="1"/>
          </p:cNvSpPr>
          <p:nvPr>
            <p:ph type="sldNum" sz="quarter" idx="5"/>
          </p:nvPr>
        </p:nvSpPr>
        <p:spPr/>
        <p:txBody>
          <a:bodyPr/>
          <a:lstStyle/>
          <a:p>
            <a:pPr>
              <a:defRPr/>
            </a:pPr>
            <a:fld id="{B453AA34-A3FB-4556-8B70-58C2EEB40E4A}" type="slidenum">
              <a:rPr lang="es-ES" smtClean="0"/>
              <a:pPr>
                <a:defRPr/>
              </a:pPr>
              <a:t>2</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19</a:t>
            </a:fld>
            <a:endParaRPr lang="es-ES"/>
          </a:p>
        </p:txBody>
      </p:sp>
    </p:spTree>
    <p:extLst>
      <p:ext uri="{BB962C8B-B14F-4D97-AF65-F5344CB8AC3E}">
        <p14:creationId xmlns:p14="http://schemas.microsoft.com/office/powerpoint/2010/main" xmlns="" val="45693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20</a:t>
            </a:fld>
            <a:endParaRPr lang="es-ES"/>
          </a:p>
        </p:txBody>
      </p:sp>
    </p:spTree>
    <p:extLst>
      <p:ext uri="{BB962C8B-B14F-4D97-AF65-F5344CB8AC3E}">
        <p14:creationId xmlns:p14="http://schemas.microsoft.com/office/powerpoint/2010/main" xmlns="" val="45693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21</a:t>
            </a:fld>
            <a:endParaRPr lang="es-ES"/>
          </a:p>
        </p:txBody>
      </p:sp>
    </p:spTree>
    <p:extLst>
      <p:ext uri="{BB962C8B-B14F-4D97-AF65-F5344CB8AC3E}">
        <p14:creationId xmlns:p14="http://schemas.microsoft.com/office/powerpoint/2010/main" xmlns="" val="456934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453AA34-A3FB-4556-8B70-58C2EEB40E4A}" type="slidenum">
              <a:rPr lang="es-ES" smtClean="0"/>
              <a:pPr>
                <a:defRPr/>
              </a:pPr>
              <a:t>22</a:t>
            </a:fld>
            <a:endParaRPr lang="es-E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28</a:t>
            </a:fld>
            <a:endParaRPr lang="es-PE"/>
          </a:p>
        </p:txBody>
      </p:sp>
    </p:spTree>
    <p:extLst>
      <p:ext uri="{BB962C8B-B14F-4D97-AF65-F5344CB8AC3E}">
        <p14:creationId xmlns:p14="http://schemas.microsoft.com/office/powerpoint/2010/main" xmlns="" val="164268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29</a:t>
            </a:fld>
            <a:endParaRPr lang="es-PE"/>
          </a:p>
        </p:txBody>
      </p:sp>
    </p:spTree>
    <p:extLst>
      <p:ext uri="{BB962C8B-B14F-4D97-AF65-F5344CB8AC3E}">
        <p14:creationId xmlns:p14="http://schemas.microsoft.com/office/powerpoint/2010/main" xmlns="" val="164268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Componentes que conforman y explican el sistema principal, a través de sus interacción</a:t>
            </a:r>
          </a:p>
          <a:p>
            <a:r>
              <a:rPr lang="es-PE" dirty="0" smtClean="0"/>
              <a:t>Análisis endógeno del sistema.</a:t>
            </a:r>
          </a:p>
          <a:p>
            <a:r>
              <a:rPr lang="es-PE" dirty="0" smtClean="0"/>
              <a:t>Futuro.</a:t>
            </a:r>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30</a:t>
            </a:fld>
            <a:endParaRPr lang="es-PE"/>
          </a:p>
        </p:txBody>
      </p:sp>
    </p:spTree>
    <p:extLst>
      <p:ext uri="{BB962C8B-B14F-4D97-AF65-F5344CB8AC3E}">
        <p14:creationId xmlns:p14="http://schemas.microsoft.com/office/powerpoint/2010/main" xmlns="" val="2741373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PE" dirty="0" smtClean="0"/>
              <a:t>Análisis exógeno del sistema</a:t>
            </a:r>
          </a:p>
          <a:p>
            <a:r>
              <a:rPr lang="es-PE" dirty="0" smtClean="0"/>
              <a:t>Modelo prospectivo </a:t>
            </a:r>
            <a:r>
              <a:rPr lang="es-PE" dirty="0" err="1" smtClean="0"/>
              <a:t>IF’s</a:t>
            </a:r>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31</a:t>
            </a:fld>
            <a:endParaRPr lang="es-PE"/>
          </a:p>
        </p:txBody>
      </p:sp>
    </p:spTree>
    <p:extLst>
      <p:ext uri="{BB962C8B-B14F-4D97-AF65-F5344CB8AC3E}">
        <p14:creationId xmlns:p14="http://schemas.microsoft.com/office/powerpoint/2010/main" xmlns="" val="1727746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32</a:t>
            </a:fld>
            <a:endParaRPr lang="es-PE"/>
          </a:p>
        </p:txBody>
      </p:sp>
    </p:spTree>
    <p:extLst>
      <p:ext uri="{BB962C8B-B14F-4D97-AF65-F5344CB8AC3E}">
        <p14:creationId xmlns:p14="http://schemas.microsoft.com/office/powerpoint/2010/main" xmlns="" val="386722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33</a:t>
            </a:fld>
            <a:endParaRPr lang="es-PE"/>
          </a:p>
        </p:txBody>
      </p:sp>
    </p:spTree>
    <p:extLst>
      <p:ext uri="{BB962C8B-B14F-4D97-AF65-F5344CB8AC3E}">
        <p14:creationId xmlns:p14="http://schemas.microsoft.com/office/powerpoint/2010/main" xmlns="" val="78958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3</a:t>
            </a:fld>
            <a:endParaRPr lang="es-ES" dirty="0"/>
          </a:p>
        </p:txBody>
      </p:sp>
    </p:spTree>
    <p:extLst>
      <p:ext uri="{BB962C8B-B14F-4D97-AF65-F5344CB8AC3E}">
        <p14:creationId xmlns:p14="http://schemas.microsoft.com/office/powerpoint/2010/main" xmlns="" val="456934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Escenario exploratorio: son ocurrencias de situaciones distintas a la tendencial en el futuro</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 fundamental explorar precisamente en este momento qué otras situaciones de futuro podrían presentarse, y cómo estas posibilidades de ocurrencia podrían afectarnos.</a:t>
            </a:r>
            <a:endParaRPr lang="es-PE" sz="1200" kern="1200" dirty="0" smtClean="0">
              <a:solidFill>
                <a:schemeClr val="tx1"/>
              </a:solidFill>
              <a:effectLst/>
              <a:latin typeface="+mn-lt"/>
              <a:ea typeface="+mn-ea"/>
              <a:cs typeface="+mn-cs"/>
            </a:endParaRPr>
          </a:p>
          <a:p>
            <a:pPr lvl="0"/>
            <a:r>
              <a:rPr lang="es-AR" sz="1200" kern="1200" dirty="0" smtClean="0">
                <a:solidFill>
                  <a:schemeClr val="tx1"/>
                </a:solidFill>
                <a:effectLst/>
                <a:latin typeface="+mn-lt"/>
                <a:ea typeface="+mn-ea"/>
                <a:cs typeface="+mn-cs"/>
              </a:rPr>
              <a:t>¿Cuáles de las tendencias analizadas en el escenario tendencial podrían tomar a futuro otros comportamientos? </a:t>
            </a:r>
            <a:endParaRPr lang="es-PE" sz="1200"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 </a:t>
            </a:r>
            <a:endParaRPr lang="es-PE" sz="1200" kern="1200" dirty="0" smtClean="0">
              <a:solidFill>
                <a:schemeClr val="tx1"/>
              </a:solidFill>
              <a:effectLst/>
              <a:latin typeface="+mn-lt"/>
              <a:ea typeface="+mn-ea"/>
              <a:cs typeface="+mn-cs"/>
            </a:endParaRPr>
          </a:p>
          <a:p>
            <a:pPr lvl="0"/>
            <a:r>
              <a:rPr lang="es-AR" sz="1200" kern="1200" dirty="0" smtClean="0">
                <a:solidFill>
                  <a:schemeClr val="tx1"/>
                </a:solidFill>
                <a:effectLst/>
                <a:latin typeface="+mn-lt"/>
                <a:ea typeface="+mn-ea"/>
                <a:cs typeface="+mn-cs"/>
              </a:rPr>
              <a:t>¿Cuáles podrían ser esos nuevos comportamientos?</a:t>
            </a:r>
          </a:p>
          <a:p>
            <a:pPr lvl="0"/>
            <a:r>
              <a:rPr lang="es-ES" sz="1200" kern="1200" dirty="0" smtClean="0">
                <a:solidFill>
                  <a:schemeClr val="tx1"/>
                </a:solidFill>
                <a:effectLst/>
                <a:latin typeface="+mn-lt"/>
                <a:ea typeface="+mn-ea"/>
                <a:cs typeface="+mn-cs"/>
              </a:rPr>
              <a:t>Agregamos como si fuese una variable más a uno de los eventos de ruptura.</a:t>
            </a:r>
            <a:endParaRPr lang="es-P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PE"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Elaboramos, para ese evento de ruptura, su análisis de efectos positivos y negativos (como ya hemos hecho en cada escenario para cada variable)</a:t>
            </a:r>
            <a:endParaRPr lang="es-P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PE"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Buscamos la matriz de Influencia del Escenario Tendencial que tenemos archivada ( es un software que se encuentra bajo el nombre 9 MATRIZ INFLUENCIA V 4.0.xls.</a:t>
            </a:r>
            <a:endParaRPr lang="es-P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PE"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Hacemos una copia de ese software que contiene todos los efectos del escenario tendencial. En esta nueva copia, agregamos los efectos provenientes del evento de ruptura, hacemos el correspondiente análisis de influencia, y observamos si la incorporación de ese evento de ruptura produce significativos riesgo u oportunidades distintas, nuevas, más potentes que en el escenario tendencial</a:t>
            </a:r>
            <a:endParaRPr lang="es-P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PE"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 se reconocen grandes cambios, se retiene ese evento de ruptura, y al final del proceso de planeamiento estratégico, además del Plan Estratégico General, se podrá elaborar un Plan de Contingencia para cada evento de ruptura que ha sido retenido como transformador.</a:t>
            </a:r>
            <a:endParaRPr lang="es-PE"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PE"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repite este procedimiento para cada evento de ruptura preseleccionado.</a:t>
            </a:r>
          </a:p>
          <a:p>
            <a:pPr lvl="0"/>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Futuro</a:t>
            </a:r>
            <a:endParaRPr lang="es-PE" sz="1200" kern="1200" dirty="0" smtClean="0">
              <a:solidFill>
                <a:schemeClr val="tx1"/>
              </a:solidFill>
              <a:effectLst/>
              <a:latin typeface="+mn-lt"/>
              <a:ea typeface="+mn-ea"/>
              <a:cs typeface="+mn-cs"/>
            </a:endParaRPr>
          </a:p>
          <a:p>
            <a:pPr lvl="0"/>
            <a:endParaRPr lang="es-PE" sz="1200" kern="1200" dirty="0" smtClean="0">
              <a:solidFill>
                <a:schemeClr val="tx1"/>
              </a:solidFill>
              <a:effectLst/>
              <a:latin typeface="+mn-lt"/>
              <a:ea typeface="+mn-ea"/>
              <a:cs typeface="+mn-cs"/>
            </a:endParaRPr>
          </a:p>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34</a:t>
            </a:fld>
            <a:endParaRPr lang="es-PE"/>
          </a:p>
        </p:txBody>
      </p:sp>
    </p:spTree>
    <p:extLst>
      <p:ext uri="{BB962C8B-B14F-4D97-AF65-F5344CB8AC3E}">
        <p14:creationId xmlns:p14="http://schemas.microsoft.com/office/powerpoint/2010/main" xmlns="" val="183480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0" dirty="0" smtClean="0">
                <a:solidFill>
                  <a:schemeClr val="tx2"/>
                </a:solidFill>
              </a:rPr>
              <a:t>DE LOS HECHOS PORTADORES DE FUTURO: Son los eventos de ruptura, imponderables, sorpresas</a:t>
            </a:r>
            <a:r>
              <a:rPr lang="es-ES" sz="1100" b="1" kern="0" dirty="0" smtClean="0">
                <a:solidFill>
                  <a:schemeClr val="tx2"/>
                </a:solidFill>
              </a:rPr>
              <a:t>)</a:t>
            </a:r>
          </a:p>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35</a:t>
            </a:fld>
            <a:endParaRPr lang="es-PE"/>
          </a:p>
        </p:txBody>
      </p:sp>
    </p:spTree>
    <p:extLst>
      <p:ext uri="{BB962C8B-B14F-4D97-AF65-F5344CB8AC3E}">
        <p14:creationId xmlns:p14="http://schemas.microsoft.com/office/powerpoint/2010/main" xmlns="" val="2654687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36</a:t>
            </a:fld>
            <a:endParaRPr lang="es-PE"/>
          </a:p>
        </p:txBody>
      </p:sp>
    </p:spTree>
    <p:extLst>
      <p:ext uri="{BB962C8B-B14F-4D97-AF65-F5344CB8AC3E}">
        <p14:creationId xmlns:p14="http://schemas.microsoft.com/office/powerpoint/2010/main" xmlns="" val="2402623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37</a:t>
            </a:fld>
            <a:endParaRPr lang="es-PE"/>
          </a:p>
        </p:txBody>
      </p:sp>
    </p:spTree>
    <p:extLst>
      <p:ext uri="{BB962C8B-B14F-4D97-AF65-F5344CB8AC3E}">
        <p14:creationId xmlns:p14="http://schemas.microsoft.com/office/powerpoint/2010/main" xmlns="" val="3016231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38</a:t>
            </a:fld>
            <a:endParaRPr lang="es-PE"/>
          </a:p>
        </p:txBody>
      </p:sp>
    </p:spTree>
    <p:extLst>
      <p:ext uri="{BB962C8B-B14F-4D97-AF65-F5344CB8AC3E}">
        <p14:creationId xmlns:p14="http://schemas.microsoft.com/office/powerpoint/2010/main" xmlns="" val="4249198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39</a:t>
            </a:fld>
            <a:endParaRPr lang="es-PE"/>
          </a:p>
        </p:txBody>
      </p:sp>
    </p:spTree>
    <p:extLst>
      <p:ext uri="{BB962C8B-B14F-4D97-AF65-F5344CB8AC3E}">
        <p14:creationId xmlns:p14="http://schemas.microsoft.com/office/powerpoint/2010/main" xmlns="" val="1529884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40</a:t>
            </a:fld>
            <a:endParaRPr lang="es-PE"/>
          </a:p>
        </p:txBody>
      </p:sp>
    </p:spTree>
    <p:extLst>
      <p:ext uri="{BB962C8B-B14F-4D97-AF65-F5344CB8AC3E}">
        <p14:creationId xmlns:p14="http://schemas.microsoft.com/office/powerpoint/2010/main" xmlns="" val="3529897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41</a:t>
            </a:fld>
            <a:endParaRPr lang="es-PE"/>
          </a:p>
        </p:txBody>
      </p:sp>
    </p:spTree>
    <p:extLst>
      <p:ext uri="{BB962C8B-B14F-4D97-AF65-F5344CB8AC3E}">
        <p14:creationId xmlns:p14="http://schemas.microsoft.com/office/powerpoint/2010/main" xmlns="" val="3446229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42</a:t>
            </a:fld>
            <a:endParaRPr lang="es-PE"/>
          </a:p>
        </p:txBody>
      </p:sp>
    </p:spTree>
    <p:extLst>
      <p:ext uri="{BB962C8B-B14F-4D97-AF65-F5344CB8AC3E}">
        <p14:creationId xmlns:p14="http://schemas.microsoft.com/office/powerpoint/2010/main" xmlns="" val="1642685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43</a:t>
            </a:fld>
            <a:endParaRPr lang="es-PE"/>
          </a:p>
        </p:txBody>
      </p:sp>
    </p:spTree>
    <p:extLst>
      <p:ext uri="{BB962C8B-B14F-4D97-AF65-F5344CB8AC3E}">
        <p14:creationId xmlns:p14="http://schemas.microsoft.com/office/powerpoint/2010/main" xmlns="" val="397174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5</a:t>
            </a:fld>
            <a:endParaRPr lang="es-ES"/>
          </a:p>
        </p:txBody>
      </p:sp>
    </p:spTree>
    <p:extLst>
      <p:ext uri="{BB962C8B-B14F-4D97-AF65-F5344CB8AC3E}">
        <p14:creationId xmlns:p14="http://schemas.microsoft.com/office/powerpoint/2010/main" xmlns="" val="456934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44</a:t>
            </a:fld>
            <a:endParaRPr lang="es-PE"/>
          </a:p>
        </p:txBody>
      </p:sp>
    </p:spTree>
    <p:extLst>
      <p:ext uri="{BB962C8B-B14F-4D97-AF65-F5344CB8AC3E}">
        <p14:creationId xmlns:p14="http://schemas.microsoft.com/office/powerpoint/2010/main" xmlns="" val="1660462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45</a:t>
            </a:fld>
            <a:endParaRPr lang="es-PE"/>
          </a:p>
        </p:txBody>
      </p:sp>
    </p:spTree>
    <p:extLst>
      <p:ext uri="{BB962C8B-B14F-4D97-AF65-F5344CB8AC3E}">
        <p14:creationId xmlns:p14="http://schemas.microsoft.com/office/powerpoint/2010/main" xmlns="" val="2921462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46</a:t>
            </a:fld>
            <a:endParaRPr lang="es-PE"/>
          </a:p>
        </p:txBody>
      </p:sp>
    </p:spTree>
    <p:extLst>
      <p:ext uri="{BB962C8B-B14F-4D97-AF65-F5344CB8AC3E}">
        <p14:creationId xmlns:p14="http://schemas.microsoft.com/office/powerpoint/2010/main" xmlns="" val="2832330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47</a:t>
            </a:fld>
            <a:endParaRPr lang="es-PE"/>
          </a:p>
        </p:txBody>
      </p:sp>
    </p:spTree>
    <p:extLst>
      <p:ext uri="{BB962C8B-B14F-4D97-AF65-F5344CB8AC3E}">
        <p14:creationId xmlns:p14="http://schemas.microsoft.com/office/powerpoint/2010/main" xmlns="" val="65734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48</a:t>
            </a:fld>
            <a:endParaRPr lang="es-PE"/>
          </a:p>
        </p:txBody>
      </p:sp>
    </p:spTree>
    <p:extLst>
      <p:ext uri="{BB962C8B-B14F-4D97-AF65-F5344CB8AC3E}">
        <p14:creationId xmlns:p14="http://schemas.microsoft.com/office/powerpoint/2010/main" xmlns="" val="4640127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49</a:t>
            </a:fld>
            <a:endParaRPr lang="es-PE"/>
          </a:p>
        </p:txBody>
      </p:sp>
    </p:spTree>
    <p:extLst>
      <p:ext uri="{BB962C8B-B14F-4D97-AF65-F5344CB8AC3E}">
        <p14:creationId xmlns:p14="http://schemas.microsoft.com/office/powerpoint/2010/main" xmlns="" val="464012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fld id="{E530B3AF-99B0-46BF-9AA1-A30FEE5CD81B}" type="slidenum">
              <a:rPr lang="es-PE" smtClean="0"/>
              <a:pPr/>
              <a:t>51</a:t>
            </a:fld>
            <a:endParaRPr lang="es-PE"/>
          </a:p>
        </p:txBody>
      </p:sp>
    </p:spTree>
    <p:extLst>
      <p:ext uri="{BB962C8B-B14F-4D97-AF65-F5344CB8AC3E}">
        <p14:creationId xmlns:p14="http://schemas.microsoft.com/office/powerpoint/2010/main" xmlns="" val="46401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B453AA34-A3FB-4556-8B70-58C2EEB40E4A}" type="slidenum">
              <a:rPr lang="es-ES" smtClean="0"/>
              <a:pPr>
                <a:defRPr/>
              </a:pPr>
              <a:t>9</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10</a:t>
            </a:fld>
            <a:endParaRPr lang="es-ES"/>
          </a:p>
        </p:txBody>
      </p:sp>
    </p:spTree>
    <p:extLst>
      <p:ext uri="{BB962C8B-B14F-4D97-AF65-F5344CB8AC3E}">
        <p14:creationId xmlns:p14="http://schemas.microsoft.com/office/powerpoint/2010/main" xmlns="" val="456934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smtClean="0"/>
          </a:p>
        </p:txBody>
      </p:sp>
      <p:sp>
        <p:nvSpPr>
          <p:cNvPr id="4" name="3 Marcador de número de diapositiva"/>
          <p:cNvSpPr>
            <a:spLocks noGrp="1"/>
          </p:cNvSpPr>
          <p:nvPr>
            <p:ph type="sldNum" sz="quarter" idx="5"/>
          </p:nvPr>
        </p:nvSpPr>
        <p:spPr/>
        <p:txBody>
          <a:bodyPr/>
          <a:lstStyle/>
          <a:p>
            <a:pPr>
              <a:defRPr/>
            </a:pPr>
            <a:fld id="{04E849BE-9479-4DD7-9554-BF8F858E67B3}" type="slidenum">
              <a:rPr lang="es-ES" smtClean="0"/>
              <a:pPr>
                <a:defRPr/>
              </a:pPr>
              <a:t>13</a:t>
            </a:fld>
            <a:endParaRPr lang="es-ES"/>
          </a:p>
        </p:txBody>
      </p:sp>
    </p:spTree>
    <p:extLst>
      <p:ext uri="{BB962C8B-B14F-4D97-AF65-F5344CB8AC3E}">
        <p14:creationId xmlns:p14="http://schemas.microsoft.com/office/powerpoint/2010/main" xmlns="" val="2512237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15</a:t>
            </a:fld>
            <a:endParaRPr lang="es-ES" dirty="0"/>
          </a:p>
        </p:txBody>
      </p:sp>
    </p:spTree>
    <p:extLst>
      <p:ext uri="{BB962C8B-B14F-4D97-AF65-F5344CB8AC3E}">
        <p14:creationId xmlns:p14="http://schemas.microsoft.com/office/powerpoint/2010/main" xmlns="" val="456934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 dirty="0" smtClean="0"/>
          </a:p>
        </p:txBody>
      </p:sp>
      <p:sp>
        <p:nvSpPr>
          <p:cNvPr id="4" name="3 Marcador de número de diapositiva"/>
          <p:cNvSpPr>
            <a:spLocks noGrp="1"/>
          </p:cNvSpPr>
          <p:nvPr>
            <p:ph type="sldNum" sz="quarter" idx="5"/>
          </p:nvPr>
        </p:nvSpPr>
        <p:spPr/>
        <p:txBody>
          <a:bodyPr/>
          <a:lstStyle/>
          <a:p>
            <a:pPr>
              <a:defRPr/>
            </a:pPr>
            <a:fld id="{B453AA34-A3FB-4556-8B70-58C2EEB40E4A}" type="slidenum">
              <a:rPr lang="es-ES" smtClean="0"/>
              <a:pPr>
                <a:defRPr/>
              </a:pPr>
              <a:t>16</a:t>
            </a:fld>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B3A4BC2-7C89-42A4-A201-0AD8CE1F13C7}" type="slidenum">
              <a:rPr lang="es-ES" smtClean="0"/>
              <a:pPr/>
              <a:t>17</a:t>
            </a:fld>
            <a:endParaRPr lang="es-ES" dirty="0"/>
          </a:p>
        </p:txBody>
      </p:sp>
    </p:spTree>
    <p:extLst>
      <p:ext uri="{BB962C8B-B14F-4D97-AF65-F5344CB8AC3E}">
        <p14:creationId xmlns:p14="http://schemas.microsoft.com/office/powerpoint/2010/main" xmlns="" val="456934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2440806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133161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156752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Diseño personalizado">
    <p:spTree>
      <p:nvGrpSpPr>
        <p:cNvPr id="1" name=""/>
        <p:cNvGrpSpPr/>
        <p:nvPr/>
      </p:nvGrpSpPr>
      <p:grpSpPr>
        <a:xfrm>
          <a:off x="0" y="0"/>
          <a:ext cx="0" cy="0"/>
          <a:chOff x="0" y="0"/>
          <a:chExt cx="0" cy="0"/>
        </a:xfrm>
      </p:grpSpPr>
      <p:sp>
        <p:nvSpPr>
          <p:cNvPr id="6" name="5 Rectángulo"/>
          <p:cNvSpPr/>
          <p:nvPr userDrawn="1"/>
        </p:nvSpPr>
        <p:spPr>
          <a:xfrm>
            <a:off x="323528" y="1268760"/>
            <a:ext cx="8352928" cy="4680520"/>
          </a:xfrm>
          <a:prstGeom prst="rect">
            <a:avLst/>
          </a:prstGeom>
          <a:solidFill>
            <a:schemeClr val="accent6">
              <a:lumMod val="20000"/>
              <a:lumOff val="8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just">
              <a:buNone/>
              <a:tabLst>
                <a:tab pos="273050" algn="l"/>
              </a:tabLst>
            </a:pPr>
            <a:endParaRPr lang="es-PE" sz="1400" dirty="0" smtClean="0">
              <a:solidFill>
                <a:srgbClr val="000000"/>
              </a:solidFill>
            </a:endParaRPr>
          </a:p>
        </p:txBody>
      </p:sp>
      <p:sp>
        <p:nvSpPr>
          <p:cNvPr id="7" name="1 Título"/>
          <p:cNvSpPr>
            <a:spLocks noGrp="1"/>
          </p:cNvSpPr>
          <p:nvPr>
            <p:ph type="title"/>
          </p:nvPr>
        </p:nvSpPr>
        <p:spPr>
          <a:xfrm>
            <a:off x="1259632" y="274638"/>
            <a:ext cx="7427168" cy="562074"/>
          </a:xfrm>
        </p:spPr>
        <p:txBody>
          <a:bodyPr>
            <a:noAutofit/>
          </a:bodyPr>
          <a:lstStyle>
            <a:lvl1pPr algn="l">
              <a:defRPr sz="3000">
                <a:latin typeface="Arial" pitchFamily="34" charset="0"/>
                <a:cs typeface="Arial" pitchFamily="34" charset="0"/>
              </a:defRPr>
            </a:lvl1pPr>
          </a:lstStyle>
          <a:p>
            <a:r>
              <a:rPr lang="es-ES" smtClean="0"/>
              <a:t>Haga clic para modificar el estilo de título del patrón</a:t>
            </a:r>
            <a:endParaRPr lang="es-ES"/>
          </a:p>
        </p:txBody>
      </p:sp>
      <p:sp>
        <p:nvSpPr>
          <p:cNvPr id="8" name="2 Marcador de contenido"/>
          <p:cNvSpPr>
            <a:spLocks noGrp="1"/>
          </p:cNvSpPr>
          <p:nvPr>
            <p:ph idx="1"/>
          </p:nvPr>
        </p:nvSpPr>
        <p:spPr>
          <a:xfrm>
            <a:off x="827584" y="1628799"/>
            <a:ext cx="7632848" cy="4032449"/>
          </a:xfrm>
        </p:spPr>
        <p:txBody>
          <a:bodyPr/>
          <a:lstStyle>
            <a:lvl1pPr marL="432000" indent="-432000">
              <a:buFont typeface="Wingdings" pitchFamily="2" charset="2"/>
              <a:buChar char="q"/>
              <a:defRPr sz="2800"/>
            </a:lvl1pPr>
            <a:lvl2pPr>
              <a:buFont typeface="Wingdings" pitchFamily="2" charset="2"/>
              <a:buChar char="§"/>
              <a:defRPr sz="2400"/>
            </a:lvl2pPr>
            <a:lvl3pPr>
              <a:defRPr sz="2000"/>
            </a:lvl3pPr>
            <a:lvl4pPr>
              <a:defRPr sz="1800"/>
            </a:lvl4pPr>
            <a:lvl5pPr>
              <a:defRPr sz="15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9" name="5 Marcador de número de diapositiva"/>
          <p:cNvSpPr>
            <a:spLocks noGrp="1"/>
          </p:cNvSpPr>
          <p:nvPr>
            <p:ph type="sldNum" sz="quarter" idx="12"/>
          </p:nvPr>
        </p:nvSpPr>
        <p:spPr>
          <a:xfrm>
            <a:off x="3518520" y="6309320"/>
            <a:ext cx="2133600" cy="365125"/>
          </a:xfrm>
        </p:spPr>
        <p:txBody>
          <a:bodyPr/>
          <a:lstStyle>
            <a:lvl1pPr algn="ctr">
              <a:defRPr/>
            </a:lvl1pPr>
          </a:lstStyle>
          <a:p>
            <a:fld id="{76D89E3C-BBBE-402B-ADC9-D7F4925795F0}" type="slidenum">
              <a:rPr lang="es-ES" smtClean="0"/>
              <a:pPr/>
              <a:t>‹Nº›</a:t>
            </a:fld>
            <a:endParaRPr lang="es-ES"/>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6309320"/>
            <a:ext cx="1008112" cy="514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10 Conector recto"/>
          <p:cNvCxnSpPr/>
          <p:nvPr userDrawn="1"/>
        </p:nvCxnSpPr>
        <p:spPr>
          <a:xfrm>
            <a:off x="1303324" y="980728"/>
            <a:ext cx="7373132"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userDrawn="1"/>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2414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257382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104317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240708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67475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20035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414036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130838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BF358A1-21CB-487A-96AB-AF8D21C73FCD}" type="datetimeFigureOut">
              <a:rPr lang="es-ES" smtClean="0"/>
              <a:pPr/>
              <a:t>21/05/2014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52529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358A1-21CB-487A-96AB-AF8D21C73FCD}" type="datetimeFigureOut">
              <a:rPr lang="es-ES" smtClean="0"/>
              <a:pPr/>
              <a:t>21/05/2014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57C6A-E820-4B7C-A1DA-822BB7306423}" type="slidenum">
              <a:rPr lang="es-ES" smtClean="0"/>
              <a:pPr/>
              <a:t>‹Nº›</a:t>
            </a:fld>
            <a:endParaRPr lang="es-ES"/>
          </a:p>
        </p:txBody>
      </p:sp>
    </p:spTree>
    <p:extLst>
      <p:ext uri="{BB962C8B-B14F-4D97-AF65-F5344CB8AC3E}">
        <p14:creationId xmlns:p14="http://schemas.microsoft.com/office/powerpoint/2010/main" xmlns="" val="2009544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jpe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diagramDrawing" Target="../diagrams/drawing5.xml"/><Relationship Id="rId4" Type="http://schemas.openxmlformats.org/officeDocument/2006/relationships/diagramData" Target="../diagrams/data5.xml"/><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jpeg"/><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eplan.gob.pe/documentos/directiva-general-del-proceso-planeamiento"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dirty="0"/>
          </a:p>
        </p:txBody>
      </p:sp>
      <p:pic>
        <p:nvPicPr>
          <p:cNvPr id="15"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r="11418"/>
          <a:stretch/>
        </p:blipFill>
        <p:spPr bwMode="auto">
          <a:xfrm>
            <a:off x="214312" y="235248"/>
            <a:ext cx="8761413"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 Título"/>
          <p:cNvSpPr>
            <a:spLocks noGrp="1"/>
          </p:cNvSpPr>
          <p:nvPr/>
        </p:nvSpPr>
        <p:spPr bwMode="auto">
          <a:xfrm>
            <a:off x="396875" y="2419350"/>
            <a:ext cx="5400675" cy="129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l" rtl="0" eaLnBrk="0" fontAlgn="base" hangingPunct="0">
              <a:lnSpc>
                <a:spcPct val="80000"/>
              </a:lnSpc>
              <a:spcBef>
                <a:spcPct val="20000"/>
              </a:spcBef>
              <a:spcAft>
                <a:spcPct val="20000"/>
              </a:spcAft>
              <a:defRPr sz="2600" b="1">
                <a:solidFill>
                  <a:schemeClr val="tx2"/>
                </a:solidFill>
                <a:latin typeface="+mj-lt"/>
                <a:ea typeface="+mj-ea"/>
                <a:cs typeface="ヒラギノ角ゴ Pro W3"/>
              </a:defRPr>
            </a:lvl1pPr>
            <a:lvl2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2pPr>
            <a:lvl3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3pPr>
            <a:lvl4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4pPr>
            <a:lvl5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5pPr>
            <a:lvl6pPr marL="4572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6pPr>
            <a:lvl7pPr marL="9144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7pPr>
            <a:lvl8pPr marL="13716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8pPr>
            <a:lvl9pPr marL="18288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9pPr>
          </a:lstStyle>
          <a:p>
            <a:pPr>
              <a:lnSpc>
                <a:spcPct val="100000"/>
              </a:lnSpc>
              <a:spcBef>
                <a:spcPts val="600"/>
              </a:spcBef>
              <a:spcAft>
                <a:spcPts val="600"/>
              </a:spcAft>
              <a:defRPr/>
            </a:pPr>
            <a:endParaRPr lang="es-PE" sz="2400" dirty="0" smtClean="0">
              <a:solidFill>
                <a:schemeClr val="bg1">
                  <a:lumMod val="85000"/>
                </a:schemeClr>
              </a:solidFill>
              <a:cs typeface="Arial" pitchFamily="34" charset="0"/>
            </a:endParaRPr>
          </a:p>
        </p:txBody>
      </p:sp>
      <p:sp>
        <p:nvSpPr>
          <p:cNvPr id="13" name="12 Rectángulo"/>
          <p:cNvSpPr/>
          <p:nvPr/>
        </p:nvSpPr>
        <p:spPr>
          <a:xfrm>
            <a:off x="152150" y="908720"/>
            <a:ext cx="6769323" cy="3385468"/>
          </a:xfrm>
          <a:prstGeom prst="rect">
            <a:avLst/>
          </a:prstGeom>
          <a:solidFill>
            <a:schemeClr val="tx2">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4" name="13 Triángulo isósceles"/>
          <p:cNvSpPr/>
          <p:nvPr/>
        </p:nvSpPr>
        <p:spPr>
          <a:xfrm>
            <a:off x="34925" y="1125538"/>
            <a:ext cx="179388" cy="285750"/>
          </a:xfrm>
          <a:prstGeom prst="triangle">
            <a:avLst>
              <a:gd name="adj" fmla="val 100000"/>
            </a:avLst>
          </a:prstGeom>
          <a:solidFill>
            <a:schemeClr val="tx2">
              <a:lumMod val="7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8" name="17 Rectángulo"/>
          <p:cNvSpPr/>
          <p:nvPr/>
        </p:nvSpPr>
        <p:spPr>
          <a:xfrm>
            <a:off x="1476598" y="4040188"/>
            <a:ext cx="5327650" cy="261610"/>
          </a:xfrm>
          <a:prstGeom prst="rect">
            <a:avLst/>
          </a:prstGeom>
        </p:spPr>
        <p:txBody>
          <a:bodyPr>
            <a:spAutoFit/>
          </a:bodyPr>
          <a:lstStyle/>
          <a:p>
            <a:pPr algn="r" fontAlgn="auto">
              <a:spcBef>
                <a:spcPts val="0"/>
              </a:spcBef>
              <a:spcAft>
                <a:spcPts val="0"/>
              </a:spcAft>
              <a:defRPr/>
            </a:pPr>
            <a:r>
              <a:rPr lang="es-ES" sz="1050" b="1" dirty="0" smtClean="0">
                <a:solidFill>
                  <a:schemeClr val="bg1">
                    <a:lumMod val="75000"/>
                  </a:schemeClr>
                </a:solidFill>
                <a:latin typeface="Arial" pitchFamily="34" charset="0"/>
              </a:rPr>
              <a:t>Mayo, </a:t>
            </a:r>
            <a:r>
              <a:rPr lang="es-ES" sz="1050" b="1" dirty="0">
                <a:solidFill>
                  <a:schemeClr val="bg1">
                    <a:lumMod val="75000"/>
                  </a:schemeClr>
                </a:solidFill>
                <a:latin typeface="Arial" pitchFamily="34" charset="0"/>
              </a:rPr>
              <a:t>2014</a:t>
            </a:r>
            <a:endParaRPr lang="es-PE" sz="1050" dirty="0">
              <a:solidFill>
                <a:schemeClr val="bg1">
                  <a:lumMod val="75000"/>
                </a:schemeClr>
              </a:solidFill>
            </a:endParaRPr>
          </a:p>
        </p:txBody>
      </p:sp>
      <p:sp>
        <p:nvSpPr>
          <p:cNvPr id="19" name="18 Rectángulo"/>
          <p:cNvSpPr/>
          <p:nvPr/>
        </p:nvSpPr>
        <p:spPr>
          <a:xfrm>
            <a:off x="7019925" y="5229225"/>
            <a:ext cx="2124075" cy="1223963"/>
          </a:xfrm>
          <a:prstGeom prst="rect">
            <a:avLst/>
          </a:prstGeom>
          <a:solidFill>
            <a:schemeClr val="bg1">
              <a:lumMod val="7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pic>
        <p:nvPicPr>
          <p:cNvPr id="4107" name="22 Imagen"/>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419975" y="5510213"/>
            <a:ext cx="1328738"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20 Triángulo isósceles"/>
          <p:cNvSpPr/>
          <p:nvPr/>
        </p:nvSpPr>
        <p:spPr>
          <a:xfrm rot="5400000">
            <a:off x="8933657" y="5018881"/>
            <a:ext cx="252412" cy="168275"/>
          </a:xfrm>
          <a:prstGeom prst="triangle">
            <a:avLst>
              <a:gd name="adj" fmla="val 100000"/>
            </a:avLst>
          </a:prstGeom>
          <a:solidFill>
            <a:schemeClr val="tx1">
              <a:lumMod val="65000"/>
              <a:lumOff val="3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20" name="19 Rectángulo"/>
          <p:cNvSpPr/>
          <p:nvPr/>
        </p:nvSpPr>
        <p:spPr>
          <a:xfrm>
            <a:off x="251520" y="3284984"/>
            <a:ext cx="5328592" cy="523220"/>
          </a:xfrm>
          <a:prstGeom prst="rect">
            <a:avLst/>
          </a:prstGeom>
        </p:spPr>
        <p:txBody>
          <a:bodyPr wrap="square">
            <a:spAutoFit/>
          </a:bodyPr>
          <a:lstStyle/>
          <a:p>
            <a:r>
              <a:rPr lang="es-ES" sz="1400" dirty="0" smtClean="0">
                <a:solidFill>
                  <a:schemeClr val="bg1">
                    <a:lumMod val="75000"/>
                  </a:schemeClr>
                </a:solidFill>
                <a:cs typeface="Arial" pitchFamily="34" charset="0"/>
              </a:rPr>
              <a:t>Dirección Nacional  de Coordinación y Planeamiento Estratégico </a:t>
            </a:r>
          </a:p>
          <a:p>
            <a:r>
              <a:rPr lang="es-ES" sz="1400" dirty="0" smtClean="0">
                <a:solidFill>
                  <a:schemeClr val="bg1">
                    <a:lumMod val="75000"/>
                  </a:schemeClr>
                </a:solidFill>
                <a:cs typeface="Arial" pitchFamily="34" charset="0"/>
              </a:rPr>
              <a:t>Centro Nacional de Planeamiento Estratégico CEPLAN</a:t>
            </a:r>
            <a:endParaRPr lang="es-PE" sz="1400" dirty="0">
              <a:solidFill>
                <a:schemeClr val="bg1">
                  <a:lumMod val="75000"/>
                </a:schemeClr>
              </a:solidFill>
            </a:endParaRPr>
          </a:p>
        </p:txBody>
      </p:sp>
      <p:sp>
        <p:nvSpPr>
          <p:cNvPr id="16" name="1 Título"/>
          <p:cNvSpPr txBox="1">
            <a:spLocks/>
          </p:cNvSpPr>
          <p:nvPr/>
        </p:nvSpPr>
        <p:spPr>
          <a:xfrm>
            <a:off x="208881" y="1141636"/>
            <a:ext cx="6163319" cy="1631216"/>
          </a:xfrm>
          <a:prstGeom prst="rect">
            <a:avLst/>
          </a:prstGeom>
          <a:noFill/>
          <a:ln>
            <a:noFill/>
          </a:ln>
        </p:spPr>
        <p:txBody>
          <a:bodyPr wrap="square">
            <a:spAutoFit/>
          </a:bodyPr>
          <a:lstStyle>
            <a:defPPr>
              <a:defRPr lang="es-PE"/>
            </a:defPPr>
            <a:lvl1pPr>
              <a:lnSpc>
                <a:spcPts val="4400"/>
              </a:lnSpc>
              <a:defRPr sz="4400" b="1">
                <a:solidFill>
                  <a:schemeClr val="bg1"/>
                </a:solidFill>
                <a:latin typeface="Calibri" pitchFamily="34" charset="0"/>
                <a:cs typeface="Arial" pitchFamily="34" charset="0"/>
              </a:defRPr>
            </a:lvl1pPr>
            <a:lvl2pPr marL="742950" indent="-285750" eaLnBrk="0" hangingPunct="0">
              <a:defRPr>
                <a:latin typeface="Calibri" pitchFamily="34" charset="0"/>
                <a:cs typeface="Arial" pitchFamily="34" charset="0"/>
              </a:defRPr>
            </a:lvl2pPr>
            <a:lvl3pPr marL="1143000" indent="-228600" eaLnBrk="0" hangingPunct="0">
              <a:defRPr>
                <a:latin typeface="Calibri" pitchFamily="34" charset="0"/>
                <a:cs typeface="Arial" pitchFamily="34" charset="0"/>
              </a:defRPr>
            </a:lvl3pPr>
            <a:lvl4pPr marL="1600200" indent="-228600" eaLnBrk="0" hangingPunct="0">
              <a:defRPr>
                <a:latin typeface="Calibri" pitchFamily="34" charset="0"/>
                <a:cs typeface="Arial" pitchFamily="34" charset="0"/>
              </a:defRPr>
            </a:lvl4pPr>
            <a:lvl5pPr marL="2057400" indent="-228600" eaLnBrk="0" hangingPunct="0">
              <a:defRPr>
                <a:latin typeface="Calibri" pitchFamily="34" charset="0"/>
                <a:cs typeface="Arial" pitchFamily="34" charset="0"/>
              </a:defRPr>
            </a:lvl5pPr>
            <a:lvl6pPr marL="2514600" indent="-228600" eaLnBrk="0" fontAlgn="base" hangingPunct="0">
              <a:spcBef>
                <a:spcPct val="0"/>
              </a:spcBef>
              <a:spcAft>
                <a:spcPct val="0"/>
              </a:spcAft>
              <a:defRPr>
                <a:latin typeface="Calibri" pitchFamily="34" charset="0"/>
                <a:cs typeface="Arial" pitchFamily="34" charset="0"/>
              </a:defRPr>
            </a:lvl6pPr>
            <a:lvl7pPr marL="2971800" indent="-228600" eaLnBrk="0" fontAlgn="base" hangingPunct="0">
              <a:spcBef>
                <a:spcPct val="0"/>
              </a:spcBef>
              <a:spcAft>
                <a:spcPct val="0"/>
              </a:spcAft>
              <a:defRPr>
                <a:latin typeface="Calibri" pitchFamily="34" charset="0"/>
                <a:cs typeface="Arial" pitchFamily="34" charset="0"/>
              </a:defRPr>
            </a:lvl7pPr>
            <a:lvl8pPr marL="3429000" indent="-228600" eaLnBrk="0" fontAlgn="base" hangingPunct="0">
              <a:spcBef>
                <a:spcPct val="0"/>
              </a:spcBef>
              <a:spcAft>
                <a:spcPct val="0"/>
              </a:spcAft>
              <a:defRPr>
                <a:latin typeface="Calibri" pitchFamily="34" charset="0"/>
                <a:cs typeface="Arial" pitchFamily="34" charset="0"/>
              </a:defRPr>
            </a:lvl8pPr>
            <a:lvl9pPr marL="3886200" indent="-228600" eaLnBrk="0" fontAlgn="base" hangingPunct="0">
              <a:spcBef>
                <a:spcPct val="0"/>
              </a:spcBef>
              <a:spcAft>
                <a:spcPct val="0"/>
              </a:spcAft>
              <a:defRPr>
                <a:latin typeface="Calibri" pitchFamily="34" charset="0"/>
                <a:cs typeface="Arial" pitchFamily="34" charset="0"/>
              </a:defRPr>
            </a:lvl9pPr>
          </a:lstStyle>
          <a:p>
            <a:pPr>
              <a:lnSpc>
                <a:spcPts val="4000"/>
              </a:lnSpc>
            </a:pPr>
            <a:r>
              <a:rPr lang="es-PE" sz="3600" dirty="0" smtClean="0"/>
              <a:t>El proceso de planeamiento estratégico en el sector Cultura</a:t>
            </a:r>
          </a:p>
          <a:p>
            <a:pPr>
              <a:lnSpc>
                <a:spcPts val="4000"/>
              </a:lnSpc>
            </a:pPr>
            <a:r>
              <a:rPr lang="es-PE" sz="3600" dirty="0" smtClean="0"/>
              <a:t>(Etapa preparatoria)</a:t>
            </a:r>
          </a:p>
        </p:txBody>
      </p:sp>
    </p:spTree>
    <p:extLst>
      <p:ext uri="{BB962C8B-B14F-4D97-AF65-F5344CB8AC3E}">
        <p14:creationId xmlns:p14="http://schemas.microsoft.com/office/powerpoint/2010/main" xmlns="" val="33625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número de diapositiva"/>
          <p:cNvSpPr>
            <a:spLocks noGrp="1"/>
          </p:cNvSpPr>
          <p:nvPr>
            <p:ph type="sldNum" sz="quarter" idx="12"/>
          </p:nvPr>
        </p:nvSpPr>
        <p:spPr>
          <a:xfrm>
            <a:off x="3469196" y="6458512"/>
            <a:ext cx="2133600" cy="365125"/>
          </a:xfrm>
        </p:spPr>
        <p:txBody>
          <a:bodyPr/>
          <a:lstStyle/>
          <a:p>
            <a:pPr algn="ctr"/>
            <a:fld id="{98CDB9B7-5760-4EF0-8400-A71788FFDEFC}" type="slidenum">
              <a:rPr lang="es-ES" b="1" smtClean="0">
                <a:solidFill>
                  <a:schemeClr val="accent1">
                    <a:lumMod val="50000"/>
                  </a:schemeClr>
                </a:solidFill>
              </a:rPr>
              <a:pPr algn="ctr"/>
              <a:t>10</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2" name="Picture 2" descr="https://encrypted-tbn2.google.com/images?q=tbn:ANd9GcRgOUtkHN_ATbU2ig2M8_3WZ135oV8Zlm4EFvblspchC80gMDG2"/>
          <p:cNvPicPr>
            <a:picLocks noChangeAspect="1" noChangeArrowheads="1"/>
          </p:cNvPicPr>
          <p:nvPr/>
        </p:nvPicPr>
        <p:blipFill>
          <a:blip r:embed="rId3" cstate="print"/>
          <a:srcRect/>
          <a:stretch>
            <a:fillRect/>
          </a:stretch>
        </p:blipFill>
        <p:spPr bwMode="auto">
          <a:xfrm>
            <a:off x="150234" y="6317593"/>
            <a:ext cx="912150" cy="476672"/>
          </a:xfrm>
          <a:prstGeom prst="rect">
            <a:avLst/>
          </a:prstGeom>
          <a:noFill/>
        </p:spPr>
      </p:pic>
      <p:sp>
        <p:nvSpPr>
          <p:cNvPr id="33" name="15 Marcador de número de diapositiva"/>
          <p:cNvSpPr txBox="1">
            <a:spLocks/>
          </p:cNvSpPr>
          <p:nvPr/>
        </p:nvSpPr>
        <p:spPr>
          <a:xfrm>
            <a:off x="7010400" y="6458513"/>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10</a:t>
            </a:fld>
            <a:endParaRPr lang="es-ES"/>
          </a:p>
        </p:txBody>
      </p:sp>
      <p:sp>
        <p:nvSpPr>
          <p:cNvPr id="38" name="37 Rectángulo"/>
          <p:cNvSpPr/>
          <p:nvPr/>
        </p:nvSpPr>
        <p:spPr>
          <a:xfrm>
            <a:off x="1027754" y="260648"/>
            <a:ext cx="7016484" cy="584775"/>
          </a:xfrm>
          <a:prstGeom prst="rect">
            <a:avLst/>
          </a:prstGeom>
        </p:spPr>
        <p:txBody>
          <a:bodyPr wrap="square">
            <a:spAutoFit/>
          </a:bodyPr>
          <a:lstStyle/>
          <a:p>
            <a:r>
              <a:rPr lang="es-PE" sz="3200" b="1" kern="0" dirty="0" smtClean="0">
                <a:solidFill>
                  <a:schemeClr val="tx2"/>
                </a:solidFill>
                <a:ea typeface="ヒラギノ角ゴ Pro W3"/>
                <a:cs typeface="ヒラギノ角ゴ Pro W3"/>
              </a:rPr>
              <a:t>Concepto de planeamiento estratégico</a:t>
            </a:r>
            <a:endParaRPr lang="es-MX" sz="3200" b="1" kern="0" dirty="0" smtClean="0">
              <a:solidFill>
                <a:schemeClr val="tx2"/>
              </a:solidFill>
              <a:ea typeface="ヒラギノ角ゴ Pro W3"/>
              <a:cs typeface="ヒラギノ角ゴ Pro W3"/>
            </a:endParaRPr>
          </a:p>
        </p:txBody>
      </p:sp>
      <p:sp>
        <p:nvSpPr>
          <p:cNvPr id="19" name="18 CuadroTexto"/>
          <p:cNvSpPr txBox="1"/>
          <p:nvPr/>
        </p:nvSpPr>
        <p:spPr>
          <a:xfrm>
            <a:off x="1348409" y="846088"/>
            <a:ext cx="6565659" cy="1477328"/>
          </a:xfrm>
          <a:prstGeom prst="rect">
            <a:avLst/>
          </a:prstGeom>
          <a:noFill/>
        </p:spPr>
        <p:txBody>
          <a:bodyPr wrap="square" rtlCol="0">
            <a:spAutoFit/>
          </a:bodyPr>
          <a:lstStyle/>
          <a:p>
            <a:pPr algn="ctr"/>
            <a:r>
              <a:rPr lang="es-PE" i="1" dirty="0" smtClean="0">
                <a:solidFill>
                  <a:schemeClr val="tx2">
                    <a:lumMod val="75000"/>
                  </a:schemeClr>
                </a:solidFill>
              </a:rPr>
              <a:t>El Planeamiento Estratégico es </a:t>
            </a:r>
            <a:r>
              <a:rPr lang="es-PE" i="1" dirty="0">
                <a:solidFill>
                  <a:schemeClr val="tx2">
                    <a:lumMod val="75000"/>
                  </a:schemeClr>
                </a:solidFill>
              </a:rPr>
              <a:t>el </a:t>
            </a:r>
            <a:r>
              <a:rPr lang="es-PE" b="1" i="1" dirty="0">
                <a:solidFill>
                  <a:schemeClr val="tx2">
                    <a:lumMod val="75000"/>
                  </a:schemeClr>
                </a:solidFill>
              </a:rPr>
              <a:t>proceso</a:t>
            </a:r>
            <a:r>
              <a:rPr lang="es-PE" i="1" dirty="0">
                <a:solidFill>
                  <a:schemeClr val="tx2">
                    <a:lumMod val="75000"/>
                  </a:schemeClr>
                </a:solidFill>
              </a:rPr>
              <a:t> sistémico construido sobre el análisis continuo de la situación actual y del pensamiento orientado al futuro, el cual </a:t>
            </a:r>
            <a:r>
              <a:rPr lang="es-PE" b="1" i="1" dirty="0">
                <a:solidFill>
                  <a:schemeClr val="tx2">
                    <a:lumMod val="75000"/>
                  </a:schemeClr>
                </a:solidFill>
              </a:rPr>
              <a:t>genera información para la toma de decisiones </a:t>
            </a:r>
            <a:r>
              <a:rPr lang="es-PE" i="1" dirty="0">
                <a:solidFill>
                  <a:schemeClr val="tx2">
                    <a:lumMod val="75000"/>
                  </a:schemeClr>
                </a:solidFill>
              </a:rPr>
              <a:t>con el fin de lograr </a:t>
            </a:r>
            <a:r>
              <a:rPr lang="es-PE" b="1" i="1" dirty="0">
                <a:solidFill>
                  <a:schemeClr val="tx2">
                    <a:lumMod val="75000"/>
                  </a:schemeClr>
                </a:solidFill>
              </a:rPr>
              <a:t>los objetivos estratégicos </a:t>
            </a:r>
            <a:r>
              <a:rPr lang="es-PE" i="1" dirty="0">
                <a:solidFill>
                  <a:schemeClr val="tx2">
                    <a:lumMod val="75000"/>
                  </a:schemeClr>
                </a:solidFill>
              </a:rPr>
              <a:t>establecidos</a:t>
            </a:r>
            <a:r>
              <a:rPr lang="es-PE" i="1" dirty="0" smtClean="0">
                <a:solidFill>
                  <a:schemeClr val="tx2">
                    <a:lumMod val="75000"/>
                  </a:schemeClr>
                </a:solidFill>
              </a:rPr>
              <a:t>.</a:t>
            </a:r>
            <a:endParaRPr lang="es-MX" i="1" dirty="0">
              <a:solidFill>
                <a:schemeClr val="tx2">
                  <a:lumMod val="75000"/>
                </a:schemeClr>
              </a:solidFill>
            </a:endParaRPr>
          </a:p>
        </p:txBody>
      </p:sp>
      <p:graphicFrame>
        <p:nvGraphicFramePr>
          <p:cNvPr id="3" name="2 Diagrama"/>
          <p:cNvGraphicFramePr/>
          <p:nvPr>
            <p:extLst>
              <p:ext uri="{D42A27DB-BD31-4B8C-83A1-F6EECF244321}">
                <p14:modId xmlns:p14="http://schemas.microsoft.com/office/powerpoint/2010/main" xmlns="" val="2485542002"/>
              </p:ext>
            </p:extLst>
          </p:nvPr>
        </p:nvGraphicFramePr>
        <p:xfrm>
          <a:off x="1487996" y="244788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22 Rectángulo"/>
          <p:cNvSpPr/>
          <p:nvPr/>
        </p:nvSpPr>
        <p:spPr>
          <a:xfrm>
            <a:off x="6300192" y="2852936"/>
            <a:ext cx="2327795" cy="118655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lumMod val="75000"/>
                </a:schemeClr>
              </a:buClr>
              <a:buSzPct val="120000"/>
            </a:pPr>
            <a:r>
              <a:rPr lang="es-PE" sz="1600" i="1" dirty="0"/>
              <a:t> </a:t>
            </a:r>
            <a:r>
              <a:rPr lang="es-PE" sz="1600" i="1" dirty="0" smtClean="0"/>
              <a:t>Analiza </a:t>
            </a:r>
            <a:r>
              <a:rPr lang="es-PE" sz="1600" i="1" dirty="0"/>
              <a:t>y </a:t>
            </a:r>
            <a:r>
              <a:rPr lang="es-PE" sz="1600" i="1" dirty="0" smtClean="0"/>
              <a:t>comprende </a:t>
            </a:r>
            <a:r>
              <a:rPr lang="es-PE" sz="1600" i="1" dirty="0"/>
              <a:t>la situación en la que nos </a:t>
            </a:r>
            <a:r>
              <a:rPr lang="es-PE" sz="1600" i="1" dirty="0" smtClean="0"/>
              <a:t>encontramos tomando en cuenta el futuro</a:t>
            </a:r>
            <a:endParaRPr lang="es-PE" sz="1600" i="1" dirty="0"/>
          </a:p>
        </p:txBody>
      </p:sp>
      <p:sp>
        <p:nvSpPr>
          <p:cNvPr id="24" name="23 Rectángulo"/>
          <p:cNvSpPr/>
          <p:nvPr/>
        </p:nvSpPr>
        <p:spPr>
          <a:xfrm>
            <a:off x="6300192" y="4039493"/>
            <a:ext cx="2327796" cy="137678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lumMod val="75000"/>
                </a:schemeClr>
              </a:buClr>
              <a:buSzPct val="120000"/>
            </a:pPr>
            <a:r>
              <a:rPr lang="es-PE" sz="1600" i="1" dirty="0" smtClean="0"/>
              <a:t>Define las </a:t>
            </a:r>
            <a:r>
              <a:rPr lang="es-PE" sz="1600" i="1" dirty="0"/>
              <a:t>metas y los indicadores que tenemos que alcanzar en un horizonte temporal </a:t>
            </a:r>
            <a:r>
              <a:rPr lang="es-PE" sz="1600" i="1" dirty="0" smtClean="0"/>
              <a:t>determinado</a:t>
            </a:r>
            <a:endParaRPr lang="es-PE" sz="1600" i="1" dirty="0"/>
          </a:p>
        </p:txBody>
      </p:sp>
      <p:sp>
        <p:nvSpPr>
          <p:cNvPr id="25" name="24 Rectángulo"/>
          <p:cNvSpPr/>
          <p:nvPr/>
        </p:nvSpPr>
        <p:spPr>
          <a:xfrm>
            <a:off x="6300192" y="5416277"/>
            <a:ext cx="1190311" cy="118690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i="1" dirty="0" smtClean="0"/>
              <a:t>Define </a:t>
            </a:r>
            <a:r>
              <a:rPr lang="es-PE" sz="1600" i="1" dirty="0"/>
              <a:t>los objetivos  </a:t>
            </a:r>
            <a:r>
              <a:rPr lang="es-PE" sz="1600" i="1" dirty="0" smtClean="0"/>
              <a:t>estratégicos</a:t>
            </a:r>
            <a:endParaRPr lang="es-PE" sz="1600" dirty="0"/>
          </a:p>
        </p:txBody>
      </p:sp>
      <p:sp>
        <p:nvSpPr>
          <p:cNvPr id="26" name="25 Rectángulo"/>
          <p:cNvSpPr/>
          <p:nvPr/>
        </p:nvSpPr>
        <p:spPr>
          <a:xfrm>
            <a:off x="7490503" y="5435198"/>
            <a:ext cx="1116066" cy="11679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600" i="1" dirty="0" smtClean="0"/>
              <a:t>Construye</a:t>
            </a:r>
          </a:p>
          <a:p>
            <a:pPr algn="ctr"/>
            <a:r>
              <a:rPr lang="es-PE" sz="1600" i="1" dirty="0"/>
              <a:t>l</a:t>
            </a:r>
            <a:r>
              <a:rPr lang="es-PE" sz="1600" i="1" dirty="0" smtClean="0"/>
              <a:t>a ruta estratégica</a:t>
            </a:r>
            <a:endParaRPr lang="es-PE" sz="1600" i="1" dirty="0"/>
          </a:p>
        </p:txBody>
      </p:sp>
    </p:spTree>
    <p:extLst>
      <p:ext uri="{BB962C8B-B14F-4D97-AF65-F5344CB8AC3E}">
        <p14:creationId xmlns:p14="http://schemas.microsoft.com/office/powerpoint/2010/main" xmlns="" val="42701884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t>Anticipación estratégica</a:t>
            </a:r>
            <a:endParaRPr lang="es-PE" dirty="0"/>
          </a:p>
        </p:txBody>
      </p:sp>
      <p:sp>
        <p:nvSpPr>
          <p:cNvPr id="5" name="4 Marcador de contenido"/>
          <p:cNvSpPr>
            <a:spLocks noGrp="1"/>
          </p:cNvSpPr>
          <p:nvPr>
            <p:ph idx="1"/>
          </p:nvPr>
        </p:nvSpPr>
        <p:spPr>
          <a:xfrm>
            <a:off x="494049" y="1484784"/>
            <a:ext cx="8229600" cy="1324743"/>
          </a:xfrm>
        </p:spPr>
        <p:txBody>
          <a:bodyPr>
            <a:normAutofit fontScale="70000" lnSpcReduction="20000"/>
          </a:bodyPr>
          <a:lstStyle/>
          <a:p>
            <a:pPr marL="0" indent="0" algn="ctr">
              <a:buNone/>
            </a:pPr>
            <a:r>
              <a:rPr lang="es-PE" i="1" dirty="0" smtClean="0"/>
              <a:t>Es actuar para acelerar lo </a:t>
            </a:r>
            <a:r>
              <a:rPr lang="es-PE" sz="3400" b="1" i="1" dirty="0" smtClean="0"/>
              <a:t>deseable</a:t>
            </a:r>
            <a:r>
              <a:rPr lang="es-PE" i="1" dirty="0" smtClean="0"/>
              <a:t> e impedir lo </a:t>
            </a:r>
            <a:r>
              <a:rPr lang="es-PE" sz="3400" b="1" i="1" dirty="0" smtClean="0"/>
              <a:t>no deseable</a:t>
            </a:r>
            <a:r>
              <a:rPr lang="es-PE" i="1" dirty="0" smtClean="0"/>
              <a:t>.</a:t>
            </a:r>
          </a:p>
          <a:p>
            <a:pPr marL="0" indent="0" algn="ctr">
              <a:buNone/>
            </a:pPr>
            <a:r>
              <a:rPr lang="es-PE" i="1" dirty="0" smtClean="0"/>
              <a:t>Si queremos lograr nuestros objetivos y aprovechar las oportunidades cuando se presentan, debemos anticipar tomando en cuenta los desafíos del entorno.</a:t>
            </a:r>
            <a:endParaRPr lang="es-PE" i="1" dirty="0"/>
          </a:p>
        </p:txBody>
      </p:sp>
      <p:graphicFrame>
        <p:nvGraphicFramePr>
          <p:cNvPr id="6" name="5 Diagrama"/>
          <p:cNvGraphicFramePr/>
          <p:nvPr>
            <p:extLst>
              <p:ext uri="{D42A27DB-BD31-4B8C-83A1-F6EECF244321}">
                <p14:modId xmlns:p14="http://schemas.microsoft.com/office/powerpoint/2010/main" xmlns="" val="903304049"/>
              </p:ext>
            </p:extLst>
          </p:nvPr>
        </p:nvGraphicFramePr>
        <p:xfrm>
          <a:off x="1907704" y="3161196"/>
          <a:ext cx="5231904" cy="327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3888769" y="4365104"/>
            <a:ext cx="144016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Anticipación estratégica</a:t>
            </a:r>
            <a:endParaRPr lang="es-PE" dirty="0"/>
          </a:p>
        </p:txBody>
      </p:sp>
      <p:sp>
        <p:nvSpPr>
          <p:cNvPr id="8" name="7 CuadroTexto"/>
          <p:cNvSpPr txBox="1"/>
          <p:nvPr/>
        </p:nvSpPr>
        <p:spPr>
          <a:xfrm>
            <a:off x="2267744" y="3212976"/>
            <a:ext cx="513410" cy="2664296"/>
          </a:xfrm>
          <a:prstGeom prst="rect">
            <a:avLst/>
          </a:prstGeom>
          <a:noFill/>
        </p:spPr>
        <p:txBody>
          <a:bodyPr vert="wordArtVert" wrap="square" rtlCol="0">
            <a:spAutoFit/>
          </a:bodyPr>
          <a:lstStyle/>
          <a:p>
            <a:r>
              <a:rPr lang="es-PE" dirty="0" smtClean="0"/>
              <a:t>ENTORNO</a:t>
            </a:r>
            <a:endParaRPr lang="es-PE" dirty="0"/>
          </a:p>
        </p:txBody>
      </p:sp>
    </p:spTree>
    <p:extLst>
      <p:ext uri="{BB962C8B-B14F-4D97-AF65-F5344CB8AC3E}">
        <p14:creationId xmlns:p14="http://schemas.microsoft.com/office/powerpoint/2010/main" xmlns="" val="451627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42900"/>
            <a:ext cx="7772400" cy="1470025"/>
          </a:xfrm>
        </p:spPr>
        <p:txBody>
          <a:bodyPr/>
          <a:lstStyle/>
          <a:p>
            <a:r>
              <a:rPr lang="es-PE" dirty="0" smtClean="0"/>
              <a:t>Prospectiva</a:t>
            </a:r>
            <a:endParaRPr lang="es-PE" dirty="0"/>
          </a:p>
        </p:txBody>
      </p:sp>
      <p:sp>
        <p:nvSpPr>
          <p:cNvPr id="3" name="2 Subtítulo"/>
          <p:cNvSpPr>
            <a:spLocks noGrp="1"/>
          </p:cNvSpPr>
          <p:nvPr>
            <p:ph type="subTitle" idx="1"/>
          </p:nvPr>
        </p:nvSpPr>
        <p:spPr>
          <a:xfrm>
            <a:off x="571472" y="1357298"/>
            <a:ext cx="8358246" cy="1752600"/>
          </a:xfrm>
        </p:spPr>
        <p:txBody>
          <a:bodyPr>
            <a:noAutofit/>
          </a:bodyPr>
          <a:lstStyle/>
          <a:p>
            <a:r>
              <a:rPr lang="es-PE" sz="2000" dirty="0" smtClean="0">
                <a:solidFill>
                  <a:schemeClr val="tx1"/>
                </a:solidFill>
              </a:rPr>
              <a:t>Es concebir el futuro para obrar en el presente (G. Berger)</a:t>
            </a:r>
          </a:p>
          <a:p>
            <a:r>
              <a:rPr lang="es-PE" sz="2000" dirty="0" smtClean="0">
                <a:solidFill>
                  <a:schemeClr val="tx1"/>
                </a:solidFill>
              </a:rPr>
              <a:t>Suponer tener suficiente control sobre la situación y saber con certeza lo que se quiere lograr (F. Mujica)</a:t>
            </a:r>
          </a:p>
          <a:p>
            <a:r>
              <a:rPr lang="es-PE" sz="2000" dirty="0" smtClean="0">
                <a:solidFill>
                  <a:schemeClr val="tx1"/>
                </a:solidFill>
              </a:rPr>
              <a:t>El papel de la Prospectiva es elaborar estrategias activas que eliminen o reduzcan los elementos desfavorables del entorno</a:t>
            </a:r>
            <a:endParaRPr lang="es-PE" sz="2000" dirty="0">
              <a:solidFill>
                <a:schemeClr val="tx1"/>
              </a:solidFill>
            </a:endParaRPr>
          </a:p>
        </p:txBody>
      </p:sp>
      <p:graphicFrame>
        <p:nvGraphicFramePr>
          <p:cNvPr id="4" name="1 Gráfico"/>
          <p:cNvGraphicFramePr>
            <a:graphicFrameLocks/>
          </p:cNvGraphicFramePr>
          <p:nvPr>
            <p:extLst>
              <p:ext uri="{D42A27DB-BD31-4B8C-83A1-F6EECF244321}">
                <p14:modId xmlns:p14="http://schemas.microsoft.com/office/powerpoint/2010/main" xmlns="" val="2429150722"/>
              </p:ext>
            </p:extLst>
          </p:nvPr>
        </p:nvGraphicFramePr>
        <p:xfrm>
          <a:off x="2714612" y="3143248"/>
          <a:ext cx="4572032" cy="3145127"/>
        </p:xfrm>
        <a:graphic>
          <a:graphicData uri="http://schemas.openxmlformats.org/drawingml/2006/chart">
            <c:chart xmlns:c="http://schemas.openxmlformats.org/drawingml/2006/chart" xmlns:r="http://schemas.openxmlformats.org/officeDocument/2006/relationships" r:id="rId2"/>
          </a:graphicData>
        </a:graphic>
      </p:graphicFrame>
      <p:sp>
        <p:nvSpPr>
          <p:cNvPr id="5" name="1 CuadroTexto"/>
          <p:cNvSpPr txBox="1"/>
          <p:nvPr/>
        </p:nvSpPr>
        <p:spPr>
          <a:xfrm>
            <a:off x="3102837" y="6284810"/>
            <a:ext cx="1792153"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PE" sz="900" b="1" dirty="0"/>
              <a:t>Fuente: </a:t>
            </a:r>
            <a:r>
              <a:rPr lang="es-PE" sz="900" dirty="0"/>
              <a:t>CEPLAN-</a:t>
            </a:r>
            <a:r>
              <a:rPr lang="es-PE" sz="900" dirty="0" err="1"/>
              <a:t>IFs</a:t>
            </a:r>
            <a:endParaRPr lang="es-PE" sz="9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pic>
        <p:nvPicPr>
          <p:cNvPr id="2765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97813" y="6334125"/>
            <a:ext cx="777875" cy="407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57" name="Picture 2" descr="https://encrypted-tbn2.google.com/images?q=tbn:ANd9GcRgOUtkHN_ATbU2ig2M8_3WZ135oV8Zlm4EFvblspchC80gMDG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35900" y="6308725"/>
            <a:ext cx="912813"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17 Marcador de número de diapositiva"/>
          <p:cNvSpPr>
            <a:spLocks noGrp="1"/>
          </p:cNvSpPr>
          <p:nvPr>
            <p:ph type="sldNum" sz="quarter" idx="12"/>
          </p:nvPr>
        </p:nvSpPr>
        <p:spPr>
          <a:xfrm>
            <a:off x="3517900" y="6303963"/>
            <a:ext cx="2133600" cy="365125"/>
          </a:xfrm>
        </p:spPr>
        <p:txBody>
          <a:bodyPr/>
          <a:lstStyle/>
          <a:p>
            <a:pPr algn="ctr">
              <a:defRPr/>
            </a:pPr>
            <a:fld id="{002A8607-3F2F-43D1-BBA6-E32308DD8F6B}" type="slidenum">
              <a:rPr lang="es-ES" b="1">
                <a:solidFill>
                  <a:schemeClr val="accent1">
                    <a:lumMod val="50000"/>
                  </a:schemeClr>
                </a:solidFill>
              </a:rPr>
              <a:pPr algn="ctr">
                <a:defRPr/>
              </a:pPr>
              <a:t>13</a:t>
            </a:fld>
            <a:endParaRPr lang="es-ES" b="1" dirty="0">
              <a:solidFill>
                <a:schemeClr val="accent1">
                  <a:lumMod val="50000"/>
                </a:schemeClr>
              </a:solidFill>
            </a:endParaRPr>
          </a:p>
        </p:txBody>
      </p:sp>
      <p:sp>
        <p:nvSpPr>
          <p:cNvPr id="4" name="3 CuadroTexto"/>
          <p:cNvSpPr txBox="1"/>
          <p:nvPr/>
        </p:nvSpPr>
        <p:spPr>
          <a:xfrm>
            <a:off x="1216646" y="404664"/>
            <a:ext cx="6720284" cy="461665"/>
          </a:xfrm>
          <a:prstGeom prst="rect">
            <a:avLst/>
          </a:prstGeom>
          <a:noFill/>
        </p:spPr>
        <p:txBody>
          <a:bodyPr wrap="square" rtlCol="0">
            <a:spAutoFit/>
          </a:bodyPr>
          <a:lstStyle/>
          <a:p>
            <a:pPr algn="ctr"/>
            <a:r>
              <a:rPr lang="es-PE" sz="2400" b="1" dirty="0" smtClean="0"/>
              <a:t>Planeamiento participativo</a:t>
            </a:r>
            <a:endParaRPr lang="es-PE" sz="2400" b="1" dirty="0"/>
          </a:p>
        </p:txBody>
      </p:sp>
      <p:sp>
        <p:nvSpPr>
          <p:cNvPr id="5" name="4 CuadroTexto"/>
          <p:cNvSpPr txBox="1"/>
          <p:nvPr/>
        </p:nvSpPr>
        <p:spPr>
          <a:xfrm>
            <a:off x="4283968" y="3962396"/>
            <a:ext cx="2808312" cy="1200329"/>
          </a:xfrm>
          <a:prstGeom prst="rect">
            <a:avLst/>
          </a:prstGeom>
          <a:noFill/>
        </p:spPr>
        <p:txBody>
          <a:bodyPr wrap="square" rtlCol="0">
            <a:spAutoFit/>
          </a:bodyPr>
          <a:lstStyle/>
          <a:p>
            <a:pPr marL="285750" indent="-285750">
              <a:buFont typeface="Wingdings" panose="05000000000000000000" pitchFamily="2" charset="2"/>
              <a:buChar char="q"/>
            </a:pPr>
            <a:r>
              <a:rPr lang="es-PE" dirty="0"/>
              <a:t>Consultas </a:t>
            </a:r>
            <a:endParaRPr lang="es-PE" dirty="0" smtClean="0"/>
          </a:p>
          <a:p>
            <a:pPr marL="285750" indent="-285750">
              <a:buFont typeface="Wingdings" panose="05000000000000000000" pitchFamily="2" charset="2"/>
              <a:buChar char="q"/>
            </a:pPr>
            <a:r>
              <a:rPr lang="es-PE" dirty="0" smtClean="0"/>
              <a:t>Foros </a:t>
            </a:r>
            <a:endParaRPr lang="es-PE" dirty="0"/>
          </a:p>
          <a:p>
            <a:pPr marL="285750" indent="-285750">
              <a:buFont typeface="Wingdings" panose="05000000000000000000" pitchFamily="2" charset="2"/>
              <a:buChar char="q"/>
            </a:pPr>
            <a:r>
              <a:rPr lang="es-PE" dirty="0" smtClean="0"/>
              <a:t>Mesas de trabajo</a:t>
            </a:r>
          </a:p>
          <a:p>
            <a:pPr marL="285750" indent="-285750">
              <a:buFont typeface="Wingdings" panose="05000000000000000000" pitchFamily="2" charset="2"/>
              <a:buChar char="q"/>
            </a:pPr>
            <a:r>
              <a:rPr lang="es-PE" dirty="0" smtClean="0"/>
              <a:t>Encuestas de opinión</a:t>
            </a:r>
          </a:p>
        </p:txBody>
      </p:sp>
      <p:graphicFrame>
        <p:nvGraphicFramePr>
          <p:cNvPr id="7" name="Diagrama 6"/>
          <p:cNvGraphicFramePr/>
          <p:nvPr>
            <p:extLst>
              <p:ext uri="{D42A27DB-BD31-4B8C-83A1-F6EECF244321}">
                <p14:modId xmlns:p14="http://schemas.microsoft.com/office/powerpoint/2010/main" xmlns="" val="1079961866"/>
              </p:ext>
            </p:extLst>
          </p:nvPr>
        </p:nvGraphicFramePr>
        <p:xfrm>
          <a:off x="93823" y="3573016"/>
          <a:ext cx="4272136" cy="24640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p:cNvSpPr txBox="1"/>
          <p:nvPr/>
        </p:nvSpPr>
        <p:spPr>
          <a:xfrm>
            <a:off x="705508" y="891729"/>
            <a:ext cx="7531174" cy="2031325"/>
          </a:xfrm>
          <a:prstGeom prst="rect">
            <a:avLst/>
          </a:prstGeom>
          <a:noFill/>
        </p:spPr>
        <p:txBody>
          <a:bodyPr wrap="square" rtlCol="0">
            <a:spAutoFit/>
          </a:bodyPr>
          <a:lstStyle/>
          <a:p>
            <a:pPr algn="ctr"/>
            <a:r>
              <a:rPr lang="es-PE" i="1" dirty="0" smtClean="0"/>
              <a:t>El planeamiento estratégico debe ser participativo y orientado a la búsqueda de grandes acuerdos o consensos sobre los objetivos y metas del desarrollo del sector</a:t>
            </a:r>
          </a:p>
          <a:p>
            <a:pPr algn="ctr"/>
            <a:r>
              <a:rPr lang="es-PE" i="1" dirty="0" smtClean="0"/>
              <a:t>Permite construir una visión compartida de futuro</a:t>
            </a:r>
          </a:p>
          <a:p>
            <a:pPr algn="ctr"/>
            <a:r>
              <a:rPr lang="es-ES" i="1" dirty="0" smtClean="0"/>
              <a:t>Debe ser inclusivo, involucrar a todos los que son parte del </a:t>
            </a:r>
            <a:r>
              <a:rPr lang="es-ES" i="1" dirty="0"/>
              <a:t> </a:t>
            </a:r>
            <a:r>
              <a:rPr lang="es-ES" i="1" dirty="0" smtClean="0"/>
              <a:t>sector.</a:t>
            </a:r>
          </a:p>
          <a:p>
            <a:pPr algn="ctr"/>
            <a:r>
              <a:rPr lang="es-ES" i="1" dirty="0" smtClean="0"/>
              <a:t>“A mayor inclusión mayor es la legitimidad que se logra para alcanzar los acuerdos deseados” (PNUD)</a:t>
            </a:r>
            <a:endParaRPr lang="es-PE" i="1" dirty="0"/>
          </a:p>
        </p:txBody>
      </p:sp>
      <p:sp>
        <p:nvSpPr>
          <p:cNvPr id="9" name="CuadroTexto 8"/>
          <p:cNvSpPr txBox="1"/>
          <p:nvPr/>
        </p:nvSpPr>
        <p:spPr>
          <a:xfrm>
            <a:off x="1043608" y="3284984"/>
            <a:ext cx="2716578" cy="338554"/>
          </a:xfrm>
          <a:prstGeom prst="rect">
            <a:avLst/>
          </a:prstGeom>
          <a:noFill/>
        </p:spPr>
        <p:txBody>
          <a:bodyPr wrap="square" rtlCol="0">
            <a:spAutoFit/>
          </a:bodyPr>
          <a:lstStyle/>
          <a:p>
            <a:pPr algn="ctr"/>
            <a:r>
              <a:rPr lang="es-PE" sz="1600" dirty="0" smtClean="0"/>
              <a:t>Actores clave</a:t>
            </a:r>
            <a:endParaRPr lang="es-PE" sz="1600" dirty="0"/>
          </a:p>
        </p:txBody>
      </p:sp>
      <p:sp>
        <p:nvSpPr>
          <p:cNvPr id="10" name="CuadroTexto 9"/>
          <p:cNvSpPr txBox="1"/>
          <p:nvPr/>
        </p:nvSpPr>
        <p:spPr>
          <a:xfrm>
            <a:off x="4462675" y="3333650"/>
            <a:ext cx="2232247" cy="584775"/>
          </a:xfrm>
          <a:prstGeom prst="rect">
            <a:avLst/>
          </a:prstGeom>
          <a:noFill/>
        </p:spPr>
        <p:txBody>
          <a:bodyPr wrap="square" rtlCol="0">
            <a:spAutoFit/>
          </a:bodyPr>
          <a:lstStyle/>
          <a:p>
            <a:pPr algn="ctr"/>
            <a:r>
              <a:rPr lang="es-PE" sz="1600" dirty="0" smtClean="0"/>
              <a:t>Mecanismos de participación</a:t>
            </a:r>
            <a:endParaRPr lang="es-PE" sz="1600" dirty="0"/>
          </a:p>
        </p:txBody>
      </p:sp>
    </p:spTree>
    <p:extLst>
      <p:ext uri="{BB962C8B-B14F-4D97-AF65-F5344CB8AC3E}">
        <p14:creationId xmlns:p14="http://schemas.microsoft.com/office/powerpoint/2010/main" xmlns="" val="1502743944"/>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880587" y="1196684"/>
            <a:ext cx="3264608" cy="838023"/>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lIns="76200" tIns="76200" rIns="76200" bIns="76200" spcCol="1270" anchor="ctr"/>
          <a:lstStyle/>
          <a:p>
            <a:pPr algn="ctr" defTabSz="889000">
              <a:lnSpc>
                <a:spcPct val="90000"/>
              </a:lnSpc>
              <a:spcAft>
                <a:spcPct val="35000"/>
              </a:spcAft>
              <a:defRPr/>
            </a:pPr>
            <a:r>
              <a:rPr lang="es-MX" sz="3200" dirty="0">
                <a:solidFill>
                  <a:schemeClr val="tx1"/>
                </a:solidFill>
                <a:latin typeface="Arial" pitchFamily="34" charset="0"/>
                <a:cs typeface="Arial" pitchFamily="34" charset="0"/>
              </a:rPr>
              <a:t>¿Qué puede ocurrir? (</a:t>
            </a:r>
            <a:r>
              <a:rPr lang="es-MX" sz="3200" dirty="0">
                <a:solidFill>
                  <a:srgbClr val="C00000"/>
                </a:solidFill>
                <a:latin typeface="Arial" pitchFamily="34" charset="0"/>
                <a:cs typeface="Arial" pitchFamily="34" charset="0"/>
              </a:rPr>
              <a:t>Q1</a:t>
            </a:r>
            <a:r>
              <a:rPr lang="es-MX" sz="3200" dirty="0">
                <a:solidFill>
                  <a:schemeClr val="tx1"/>
                </a:solidFill>
                <a:latin typeface="Arial" pitchFamily="34" charset="0"/>
                <a:cs typeface="Arial" pitchFamily="34" charset="0"/>
              </a:rPr>
              <a:t>)</a:t>
            </a:r>
            <a:endParaRPr lang="es-ES" sz="3200" dirty="0">
              <a:solidFill>
                <a:schemeClr val="tx1"/>
              </a:solidFill>
              <a:latin typeface="Arial" pitchFamily="34" charset="0"/>
              <a:cs typeface="Arial" pitchFamily="34" charset="0"/>
            </a:endParaRPr>
          </a:p>
        </p:txBody>
      </p:sp>
      <p:sp>
        <p:nvSpPr>
          <p:cNvPr id="9" name="8 Rectángulo"/>
          <p:cNvSpPr/>
          <p:nvPr/>
        </p:nvSpPr>
        <p:spPr>
          <a:xfrm>
            <a:off x="3865928" y="2708320"/>
            <a:ext cx="3140997" cy="838023"/>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lIns="76200" tIns="76200" rIns="76200" bIns="76200" spcCol="1270" anchor="ctr"/>
          <a:lstStyle/>
          <a:p>
            <a:pPr algn="ctr" defTabSz="889000">
              <a:lnSpc>
                <a:spcPct val="90000"/>
              </a:lnSpc>
              <a:spcAft>
                <a:spcPct val="35000"/>
              </a:spcAft>
              <a:defRPr/>
            </a:pPr>
            <a:r>
              <a:rPr lang="es-MX" sz="3200" dirty="0">
                <a:solidFill>
                  <a:schemeClr val="tx1"/>
                </a:solidFill>
                <a:latin typeface="Arial" pitchFamily="34" charset="0"/>
                <a:cs typeface="Arial" pitchFamily="34" charset="0"/>
              </a:rPr>
              <a:t>¿Qué </a:t>
            </a:r>
            <a:r>
              <a:rPr lang="es-MX" sz="3200" dirty="0" smtClean="0">
                <a:solidFill>
                  <a:schemeClr val="tx1"/>
                </a:solidFill>
                <a:latin typeface="Arial" pitchFamily="34" charset="0"/>
                <a:cs typeface="Arial" pitchFamily="34" charset="0"/>
              </a:rPr>
              <a:t>puedo hacer</a:t>
            </a:r>
            <a:r>
              <a:rPr lang="es-MX" sz="3200" dirty="0">
                <a:solidFill>
                  <a:schemeClr val="tx1"/>
                </a:solidFill>
                <a:latin typeface="Arial" pitchFamily="34" charset="0"/>
                <a:cs typeface="Arial" pitchFamily="34" charset="0"/>
              </a:rPr>
              <a:t>? (</a:t>
            </a:r>
            <a:r>
              <a:rPr lang="es-MX" sz="3200" dirty="0">
                <a:solidFill>
                  <a:srgbClr val="C00000"/>
                </a:solidFill>
                <a:latin typeface="Arial" pitchFamily="34" charset="0"/>
                <a:cs typeface="Arial" pitchFamily="34" charset="0"/>
              </a:rPr>
              <a:t>Q2</a:t>
            </a:r>
            <a:r>
              <a:rPr lang="es-MX" sz="3200" dirty="0">
                <a:solidFill>
                  <a:schemeClr val="tx1"/>
                </a:solidFill>
                <a:latin typeface="Arial" pitchFamily="34" charset="0"/>
                <a:cs typeface="Arial" pitchFamily="34" charset="0"/>
              </a:rPr>
              <a:t>)</a:t>
            </a:r>
            <a:endParaRPr lang="es-ES" sz="3200" dirty="0">
              <a:solidFill>
                <a:schemeClr val="tx1"/>
              </a:solidFill>
              <a:latin typeface="Arial" pitchFamily="34" charset="0"/>
              <a:cs typeface="Arial" pitchFamily="34" charset="0"/>
            </a:endParaRPr>
          </a:p>
        </p:txBody>
      </p:sp>
      <p:sp>
        <p:nvSpPr>
          <p:cNvPr id="12" name="11 Rectángulo"/>
          <p:cNvSpPr/>
          <p:nvPr/>
        </p:nvSpPr>
        <p:spPr>
          <a:xfrm>
            <a:off x="2174122" y="4555097"/>
            <a:ext cx="3226120" cy="838023"/>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lIns="76200" tIns="76200" rIns="76200" bIns="76200" spcCol="1270" anchor="ctr"/>
          <a:lstStyle/>
          <a:p>
            <a:pPr algn="ctr" defTabSz="889000">
              <a:lnSpc>
                <a:spcPct val="90000"/>
              </a:lnSpc>
              <a:spcAft>
                <a:spcPct val="35000"/>
              </a:spcAft>
              <a:defRPr/>
            </a:pPr>
            <a:r>
              <a:rPr lang="es-MX" sz="3200" dirty="0">
                <a:solidFill>
                  <a:schemeClr val="tx1"/>
                </a:solidFill>
                <a:latin typeface="Arial" pitchFamily="34" charset="0"/>
                <a:cs typeface="Arial" pitchFamily="34" charset="0"/>
              </a:rPr>
              <a:t>¿Qué voy a </a:t>
            </a:r>
            <a:r>
              <a:rPr lang="es-MX" sz="3200" dirty="0" smtClean="0">
                <a:solidFill>
                  <a:schemeClr val="tx1"/>
                </a:solidFill>
                <a:latin typeface="Arial" pitchFamily="34" charset="0"/>
                <a:cs typeface="Arial" pitchFamily="34" charset="0"/>
              </a:rPr>
              <a:t>hacer? </a:t>
            </a:r>
            <a:r>
              <a:rPr lang="es-MX" sz="3200" dirty="0">
                <a:solidFill>
                  <a:schemeClr val="tx1"/>
                </a:solidFill>
                <a:latin typeface="Arial" pitchFamily="34" charset="0"/>
                <a:cs typeface="Arial" pitchFamily="34" charset="0"/>
              </a:rPr>
              <a:t>(</a:t>
            </a:r>
            <a:r>
              <a:rPr lang="es-MX" sz="3200" dirty="0">
                <a:solidFill>
                  <a:srgbClr val="C00000"/>
                </a:solidFill>
                <a:latin typeface="Arial" pitchFamily="34" charset="0"/>
                <a:cs typeface="Arial" pitchFamily="34" charset="0"/>
              </a:rPr>
              <a:t>Q3</a:t>
            </a:r>
            <a:r>
              <a:rPr lang="es-MX" sz="3200" dirty="0">
                <a:solidFill>
                  <a:schemeClr val="tx1"/>
                </a:solidFill>
                <a:latin typeface="Arial" pitchFamily="34" charset="0"/>
                <a:cs typeface="Arial" pitchFamily="34" charset="0"/>
              </a:rPr>
              <a:t>)</a:t>
            </a:r>
            <a:endParaRPr lang="es-ES" sz="3200" dirty="0">
              <a:solidFill>
                <a:schemeClr val="tx1"/>
              </a:solidFill>
              <a:latin typeface="Arial" pitchFamily="34" charset="0"/>
              <a:cs typeface="Arial" pitchFamily="34" charset="0"/>
            </a:endParaRPr>
          </a:p>
        </p:txBody>
      </p:sp>
      <p:sp>
        <p:nvSpPr>
          <p:cNvPr id="16" name="15 Rectángulo"/>
          <p:cNvSpPr/>
          <p:nvPr/>
        </p:nvSpPr>
        <p:spPr>
          <a:xfrm>
            <a:off x="5615464" y="4509120"/>
            <a:ext cx="3100104" cy="838023"/>
          </a:xfrm>
          <a:prstGeom prst="rect">
            <a:avLst/>
          </a:prstGeom>
          <a:scene3d>
            <a:camera prst="orthographicFront"/>
            <a:lightRig rig="threePt" dir="t"/>
          </a:scene3d>
        </p:spPr>
        <p:style>
          <a:lnRef idx="2">
            <a:schemeClr val="dk1"/>
          </a:lnRef>
          <a:fillRef idx="1">
            <a:schemeClr val="lt1"/>
          </a:fillRef>
          <a:effectRef idx="0">
            <a:schemeClr val="dk1"/>
          </a:effectRef>
          <a:fontRef idx="minor">
            <a:schemeClr val="dk1"/>
          </a:fontRef>
        </p:style>
        <p:txBody>
          <a:bodyPr lIns="76200" tIns="76200" rIns="76200" bIns="76200" spcCol="1270" anchor="ctr"/>
          <a:lstStyle/>
          <a:p>
            <a:pPr algn="ctr" defTabSz="889000">
              <a:lnSpc>
                <a:spcPct val="90000"/>
              </a:lnSpc>
              <a:spcAft>
                <a:spcPct val="35000"/>
              </a:spcAft>
              <a:defRPr/>
            </a:pPr>
            <a:r>
              <a:rPr lang="es-MX" sz="3200" dirty="0">
                <a:solidFill>
                  <a:schemeClr val="tx1"/>
                </a:solidFill>
                <a:latin typeface="Arial" pitchFamily="34" charset="0"/>
                <a:cs typeface="Arial" pitchFamily="34" charset="0"/>
              </a:rPr>
              <a:t>¿Cómo voy a hacerlo? (</a:t>
            </a:r>
            <a:r>
              <a:rPr lang="es-MX" sz="3200" dirty="0">
                <a:solidFill>
                  <a:srgbClr val="C00000"/>
                </a:solidFill>
                <a:latin typeface="Arial" pitchFamily="34" charset="0"/>
                <a:cs typeface="Arial" pitchFamily="34" charset="0"/>
              </a:rPr>
              <a:t>Q4</a:t>
            </a:r>
            <a:r>
              <a:rPr lang="es-MX" sz="3200" dirty="0">
                <a:solidFill>
                  <a:schemeClr val="tx1"/>
                </a:solidFill>
                <a:latin typeface="Arial" pitchFamily="34" charset="0"/>
                <a:cs typeface="Arial" pitchFamily="34" charset="0"/>
              </a:rPr>
              <a:t>)</a:t>
            </a:r>
            <a:endParaRPr lang="es-ES" sz="3200" dirty="0">
              <a:solidFill>
                <a:schemeClr val="tx1"/>
              </a:solidFill>
              <a:latin typeface="Arial" pitchFamily="34" charset="0"/>
              <a:cs typeface="Arial" pitchFamily="34" charset="0"/>
            </a:endParaRPr>
          </a:p>
        </p:txBody>
      </p:sp>
      <p:sp>
        <p:nvSpPr>
          <p:cNvPr id="9224" name="Text Box 31"/>
          <p:cNvSpPr txBox="1">
            <a:spLocks noChangeArrowheads="1"/>
          </p:cNvSpPr>
          <p:nvPr/>
        </p:nvSpPr>
        <p:spPr bwMode="auto">
          <a:xfrm>
            <a:off x="6900465" y="5922581"/>
            <a:ext cx="2136031" cy="284162"/>
          </a:xfrm>
          <a:prstGeom prst="rect">
            <a:avLst/>
          </a:prstGeom>
          <a:noFill/>
          <a:ln w="9525">
            <a:solidFill>
              <a:schemeClr val="accent1"/>
            </a:solidFill>
            <a:miter lim="800000"/>
            <a:headEnd/>
            <a:tailEnd/>
          </a:ln>
        </p:spPr>
        <p:txBody>
          <a:bodyPr wrap="square">
            <a:spAutoFit/>
          </a:bodyPr>
          <a:lstStyle/>
          <a:p>
            <a:pPr eaLnBrk="0" hangingPunct="0">
              <a:spcBef>
                <a:spcPct val="50000"/>
              </a:spcBef>
            </a:pPr>
            <a:r>
              <a:rPr lang="es-ES" altLang="es-CO" sz="1200" i="1" dirty="0" smtClean="0"/>
              <a:t>Michael </a:t>
            </a:r>
            <a:r>
              <a:rPr lang="es-ES" altLang="es-CO" sz="1200" i="1" dirty="0" err="1" smtClean="0"/>
              <a:t>Godet</a:t>
            </a:r>
            <a:endParaRPr lang="es-ES" altLang="es-CO" sz="1200" i="1" dirty="0"/>
          </a:p>
        </p:txBody>
      </p:sp>
      <p:sp>
        <p:nvSpPr>
          <p:cNvPr id="25" name="1 Título"/>
          <p:cNvSpPr txBox="1">
            <a:spLocks/>
          </p:cNvSpPr>
          <p:nvPr/>
        </p:nvSpPr>
        <p:spPr>
          <a:xfrm>
            <a:off x="323528" y="274638"/>
            <a:ext cx="8363272" cy="70609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200" b="1" kern="0" dirty="0" smtClean="0">
                <a:solidFill>
                  <a:schemeClr val="accent6"/>
                </a:solidFill>
                <a:latin typeface="+mn-lt"/>
                <a:ea typeface="ヒラギノ角ゴ Pro W3"/>
                <a:cs typeface="ヒラギノ角ゴ Pro W3"/>
              </a:rPr>
              <a:t>Las 4 cuestiones fundamentales de la prospectiva estratégica:</a:t>
            </a:r>
          </a:p>
        </p:txBody>
      </p:sp>
      <p:cxnSp>
        <p:nvCxnSpPr>
          <p:cNvPr id="27" name="26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14</a:t>
            </a:fld>
            <a:endParaRPr lang="es-ES" b="1" dirty="0">
              <a:solidFill>
                <a:schemeClr val="accent1">
                  <a:lumMod val="50000"/>
                </a:schemeClr>
              </a:solidFill>
            </a:endParaRPr>
          </a:p>
        </p:txBody>
      </p:sp>
      <p:pic>
        <p:nvPicPr>
          <p:cNvPr id="29" name="Picture 2" descr="https://encrypted-tbn2.google.com/images?q=tbn:ANd9GcRgOUtkHN_ATbU2ig2M8_3WZ135oV8Zlm4EFvblspchC80gMDG2"/>
          <p:cNvPicPr>
            <a:picLocks noChangeAspect="1" noChangeArrowheads="1"/>
          </p:cNvPicPr>
          <p:nvPr/>
        </p:nvPicPr>
        <p:blipFill>
          <a:blip r:embed="rId2" cstate="print"/>
          <a:srcRect/>
          <a:stretch>
            <a:fillRect/>
          </a:stretch>
        </p:blipFill>
        <p:spPr bwMode="auto">
          <a:xfrm>
            <a:off x="7836314" y="6309320"/>
            <a:ext cx="912150" cy="476672"/>
          </a:xfrm>
          <a:prstGeom prst="rect">
            <a:avLst/>
          </a:prstGeom>
          <a:noFill/>
        </p:spPr>
      </p:pic>
      <p:sp>
        <p:nvSpPr>
          <p:cNvPr id="14" name="13 CuadroTexto"/>
          <p:cNvSpPr txBox="1"/>
          <p:nvPr/>
        </p:nvSpPr>
        <p:spPr>
          <a:xfrm>
            <a:off x="622692" y="1115681"/>
            <a:ext cx="2592288" cy="646331"/>
          </a:xfrm>
          <a:prstGeom prst="rect">
            <a:avLst/>
          </a:prstGeom>
          <a:noFill/>
        </p:spPr>
        <p:txBody>
          <a:bodyPr wrap="square" rtlCol="0">
            <a:spAutoFit/>
          </a:bodyPr>
          <a:lstStyle/>
          <a:p>
            <a:r>
              <a:rPr lang="es-PE" dirty="0" smtClean="0"/>
              <a:t>La prospectiva cuando va sola se centra en el:</a:t>
            </a:r>
            <a:endParaRPr lang="es-PE" dirty="0"/>
          </a:p>
        </p:txBody>
      </p:sp>
      <p:sp>
        <p:nvSpPr>
          <p:cNvPr id="17" name="16 CuadroTexto"/>
          <p:cNvSpPr txBox="1"/>
          <p:nvPr/>
        </p:nvSpPr>
        <p:spPr>
          <a:xfrm>
            <a:off x="568436" y="2103239"/>
            <a:ext cx="2664296" cy="923330"/>
          </a:xfrm>
          <a:prstGeom prst="rect">
            <a:avLst/>
          </a:prstGeom>
          <a:noFill/>
        </p:spPr>
        <p:txBody>
          <a:bodyPr wrap="square" rtlCol="0">
            <a:spAutoFit/>
          </a:bodyPr>
          <a:lstStyle/>
          <a:p>
            <a:r>
              <a:rPr lang="es-PE" dirty="0" smtClean="0"/>
              <a:t>Se convierte en estratégica cuando se interroga por el:</a:t>
            </a:r>
            <a:endParaRPr lang="es-PE" dirty="0"/>
          </a:p>
        </p:txBody>
      </p:sp>
      <p:sp>
        <p:nvSpPr>
          <p:cNvPr id="18" name="17 CuadroTexto"/>
          <p:cNvSpPr txBox="1"/>
          <p:nvPr/>
        </p:nvSpPr>
        <p:spPr>
          <a:xfrm>
            <a:off x="559643" y="3014182"/>
            <a:ext cx="2408090" cy="369332"/>
          </a:xfrm>
          <a:prstGeom prst="rect">
            <a:avLst/>
          </a:prstGeom>
          <a:noFill/>
        </p:spPr>
        <p:txBody>
          <a:bodyPr wrap="square" rtlCol="0">
            <a:spAutoFit/>
          </a:bodyPr>
          <a:lstStyle/>
          <a:p>
            <a:r>
              <a:rPr lang="es-PE" dirty="0" smtClean="0"/>
              <a:t>La estrategia parte del:</a:t>
            </a:r>
            <a:endParaRPr lang="es-PE" dirty="0"/>
          </a:p>
        </p:txBody>
      </p:sp>
      <p:sp>
        <p:nvSpPr>
          <p:cNvPr id="30" name="29 CuadroTexto"/>
          <p:cNvSpPr txBox="1"/>
          <p:nvPr/>
        </p:nvSpPr>
        <p:spPr>
          <a:xfrm>
            <a:off x="539552" y="4075555"/>
            <a:ext cx="1224136" cy="1477328"/>
          </a:xfrm>
          <a:prstGeom prst="rect">
            <a:avLst/>
          </a:prstGeom>
          <a:noFill/>
        </p:spPr>
        <p:txBody>
          <a:bodyPr wrap="square" rtlCol="0">
            <a:spAutoFit/>
          </a:bodyPr>
          <a:lstStyle/>
          <a:p>
            <a:r>
              <a:rPr lang="es-PE" dirty="0" smtClean="0"/>
              <a:t>Para plantearse dos preguntas más:</a:t>
            </a:r>
            <a:endParaRPr lang="es-PE" dirty="0"/>
          </a:p>
        </p:txBody>
      </p:sp>
      <p:sp>
        <p:nvSpPr>
          <p:cNvPr id="31" name="30 Flecha abajo"/>
          <p:cNvSpPr/>
          <p:nvPr/>
        </p:nvSpPr>
        <p:spPr>
          <a:xfrm>
            <a:off x="5345146" y="2276872"/>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16" name="9215 Flecha abajo"/>
          <p:cNvSpPr/>
          <p:nvPr/>
        </p:nvSpPr>
        <p:spPr>
          <a:xfrm rot="1048297">
            <a:off x="4127122" y="3825033"/>
            <a:ext cx="756084" cy="4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17" name="9216 Flecha abajo"/>
          <p:cNvSpPr/>
          <p:nvPr/>
        </p:nvSpPr>
        <p:spPr>
          <a:xfrm rot="19931891">
            <a:off x="6047466" y="3724424"/>
            <a:ext cx="576064" cy="6027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19" name="9218 Abrir llave"/>
          <p:cNvSpPr/>
          <p:nvPr/>
        </p:nvSpPr>
        <p:spPr>
          <a:xfrm>
            <a:off x="3342218" y="1115682"/>
            <a:ext cx="290736" cy="10000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9220" name="9219 Abrir llave"/>
          <p:cNvSpPr/>
          <p:nvPr/>
        </p:nvSpPr>
        <p:spPr>
          <a:xfrm>
            <a:off x="3214791" y="2529848"/>
            <a:ext cx="254854" cy="11254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9221" name="9220 Abrir llave"/>
          <p:cNvSpPr/>
          <p:nvPr/>
        </p:nvSpPr>
        <p:spPr>
          <a:xfrm>
            <a:off x="1763688" y="4221088"/>
            <a:ext cx="118279" cy="13317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xmlns="" val="532385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897601" y="980728"/>
            <a:ext cx="7920880" cy="5256584"/>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cxnSp>
        <p:nvCxnSpPr>
          <p:cNvPr id="11" name="10 Conector recto"/>
          <p:cNvCxnSpPr/>
          <p:nvPr/>
        </p:nvCxnSpPr>
        <p:spPr>
          <a:xfrm>
            <a:off x="323528" y="6309320"/>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8520" y="6376243"/>
            <a:ext cx="2133600" cy="365125"/>
          </a:xfrm>
        </p:spPr>
        <p:txBody>
          <a:bodyPr/>
          <a:lstStyle/>
          <a:p>
            <a:pPr algn="ctr"/>
            <a:fld id="{98CDB9B7-5760-4EF0-8400-A71788FFDEFC}" type="slidenum">
              <a:rPr lang="es-ES" b="1" smtClean="0">
                <a:solidFill>
                  <a:schemeClr val="accent1">
                    <a:lumMod val="50000"/>
                  </a:schemeClr>
                </a:solidFill>
              </a:rPr>
              <a:pPr algn="ctr"/>
              <a:t>15</a:t>
            </a:fld>
            <a:endParaRPr lang="es-ES" b="1" dirty="0">
              <a:solidFill>
                <a:schemeClr val="accent1">
                  <a:lumMod val="50000"/>
                </a:schemeClr>
              </a:solidFill>
            </a:endParaRPr>
          </a:p>
        </p:txBody>
      </p:sp>
      <p:sp>
        <p:nvSpPr>
          <p:cNvPr id="19" name="Rectangle 2"/>
          <p:cNvSpPr txBox="1">
            <a:spLocks noChangeArrowheads="1"/>
          </p:cNvSpPr>
          <p:nvPr/>
        </p:nvSpPr>
        <p:spPr bwMode="auto">
          <a:xfrm>
            <a:off x="1150624" y="404664"/>
            <a:ext cx="7414833" cy="432048"/>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pPr algn="ctr"/>
            <a:r>
              <a:rPr lang="es-PE" sz="2400" dirty="0" smtClean="0"/>
              <a:t>Instrumentos de planeamiento estratégico</a:t>
            </a:r>
            <a:endParaRPr lang="es-PE" sz="2400" dirty="0"/>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13324" y="6381328"/>
            <a:ext cx="635140" cy="331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 Título"/>
          <p:cNvSpPr txBox="1">
            <a:spLocks/>
          </p:cNvSpPr>
          <p:nvPr/>
        </p:nvSpPr>
        <p:spPr>
          <a:xfrm>
            <a:off x="2051719" y="1052736"/>
            <a:ext cx="3168353" cy="504056"/>
          </a:xfrm>
          <a:prstGeom prst="rect">
            <a:avLst/>
          </a:prstGeom>
          <a:noFill/>
          <a:ln w="9525">
            <a:noFill/>
            <a:miter lim="800000"/>
            <a:headEnd/>
            <a:tailEnd/>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Bef>
                <a:spcPct val="20000"/>
              </a:spcBef>
              <a:spcAft>
                <a:spcPct val="0"/>
              </a:spcAft>
              <a:buClr>
                <a:schemeClr val="tx2"/>
              </a:buClr>
            </a:pPr>
            <a:r>
              <a:rPr lang="en-US" sz="1600" b="1" kern="0" dirty="0" smtClean="0">
                <a:solidFill>
                  <a:schemeClr val="accent1"/>
                </a:solidFill>
                <a:latin typeface="+mn-lt"/>
                <a:ea typeface="ヒラギノ角ゴ Pro W3"/>
                <a:cs typeface="ヒラギノ角ゴ Pro W3"/>
              </a:rPr>
              <a:t>El CEPLAN:</a:t>
            </a:r>
            <a:endParaRPr lang="en-US" sz="1600" b="1" kern="0" dirty="0">
              <a:solidFill>
                <a:schemeClr val="accent1"/>
              </a:solidFill>
              <a:latin typeface="+mn-lt"/>
              <a:ea typeface="ヒラギノ角ゴ Pro W3"/>
              <a:cs typeface="ヒラギノ角ゴ Pro W3"/>
            </a:endParaRPr>
          </a:p>
        </p:txBody>
      </p:sp>
      <p:graphicFrame>
        <p:nvGraphicFramePr>
          <p:cNvPr id="3" name="2 Diagrama"/>
          <p:cNvGraphicFramePr/>
          <p:nvPr>
            <p:extLst>
              <p:ext uri="{D42A27DB-BD31-4B8C-83A1-F6EECF244321}">
                <p14:modId xmlns:p14="http://schemas.microsoft.com/office/powerpoint/2010/main" xmlns="" val="2327655150"/>
              </p:ext>
            </p:extLst>
          </p:nvPr>
        </p:nvGraphicFramePr>
        <p:xfrm>
          <a:off x="1763688" y="1556792"/>
          <a:ext cx="3720508" cy="1610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19 Rectángulo"/>
          <p:cNvSpPr/>
          <p:nvPr/>
        </p:nvSpPr>
        <p:spPr>
          <a:xfrm>
            <a:off x="971600" y="3356992"/>
            <a:ext cx="7869353" cy="2874438"/>
          </a:xfrm>
          <a:prstGeom prst="rect">
            <a:avLst/>
          </a:prstGeom>
          <a:solidFill>
            <a:schemeClr val="accent2">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pic>
        <p:nvPicPr>
          <p:cNvPr id="22"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3082"/>
          <a:stretch/>
        </p:blipFill>
        <p:spPr bwMode="auto">
          <a:xfrm>
            <a:off x="5364088" y="3374032"/>
            <a:ext cx="2225929" cy="2935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http://www.ceplan.gob.pe/sites/default/files/plan_bicentenario/plan-bicentenario-200.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835696" y="3374032"/>
            <a:ext cx="2110738" cy="2857397"/>
          </a:xfrm>
          <a:prstGeom prst="rect">
            <a:avLst/>
          </a:prstGeom>
          <a:noFill/>
          <a:ln w="15875">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42810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a:xfrm>
            <a:off x="1303338" y="981075"/>
            <a:ext cx="737235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23850"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7900" y="6303963"/>
            <a:ext cx="2133600" cy="365125"/>
          </a:xfrm>
        </p:spPr>
        <p:txBody>
          <a:bodyPr/>
          <a:lstStyle/>
          <a:p>
            <a:pPr algn="ctr">
              <a:defRPr/>
            </a:pPr>
            <a:fld id="{706801E3-786F-48D0-84E7-0EEC5064D2B6}" type="slidenum">
              <a:rPr lang="es-ES" b="1" smtClean="0">
                <a:solidFill>
                  <a:schemeClr val="accent1">
                    <a:lumMod val="50000"/>
                  </a:schemeClr>
                </a:solidFill>
              </a:rPr>
              <a:pPr algn="ctr">
                <a:defRPr/>
              </a:pPr>
              <a:t>16</a:t>
            </a:fld>
            <a:endParaRPr lang="es-ES" b="1" dirty="0">
              <a:solidFill>
                <a:schemeClr val="accent1">
                  <a:lumMod val="50000"/>
                </a:schemeClr>
              </a:solidFill>
            </a:endParaRPr>
          </a:p>
        </p:txBody>
      </p:sp>
      <p:sp>
        <p:nvSpPr>
          <p:cNvPr id="20" name="19 CuadroTexto"/>
          <p:cNvSpPr txBox="1"/>
          <p:nvPr/>
        </p:nvSpPr>
        <p:spPr>
          <a:xfrm>
            <a:off x="2484438" y="2708275"/>
            <a:ext cx="1511300" cy="1447800"/>
          </a:xfrm>
          <a:prstGeom prst="rect">
            <a:avLst/>
          </a:prstGeom>
          <a:noFill/>
        </p:spPr>
        <p:txBody>
          <a:bodyPr>
            <a:spAutoFit/>
          </a:bodyPr>
          <a:lstStyle/>
          <a:p>
            <a:pPr algn="ctr">
              <a:defRPr/>
            </a:pPr>
            <a:r>
              <a:rPr lang="es-ES" sz="8800" b="1" dirty="0" smtClean="0">
                <a:solidFill>
                  <a:schemeClr val="accent6">
                    <a:lumMod val="75000"/>
                  </a:schemeClr>
                </a:solidFill>
              </a:rPr>
              <a:t>3.</a:t>
            </a:r>
            <a:endParaRPr lang="es-ES" sz="8800" b="1" dirty="0">
              <a:solidFill>
                <a:schemeClr val="accent6">
                  <a:lumMod val="75000"/>
                </a:schemeClr>
              </a:solidFill>
            </a:endParaRPr>
          </a:p>
        </p:txBody>
      </p:sp>
      <p:sp>
        <p:nvSpPr>
          <p:cNvPr id="5126" name="AutoShape 2" descr="data:image/jpeg;base64,/9j/4AAQSkZJRgABAQAAAQABAAD/2wCEAAkGBhMGEBUSERQRFRAWGBcWFhUYFBcWFBcXGRgXFxgdHhsXHighFxomHhUdHy8gJSgqLjEsGB4yNzAqNSYrMCkBCQoKDgwOGg8PGTUiHyQ1LS4pLTUtKiwvLCwsLCouLCkqLCw1LCwsNiosKSwsKiwsLCksLCwpLCwsLCwpKSwpLf/AABEIAHIBuAMBIgACEQEDEQH/xAAcAAEBAAICAwAAAAAAAAAAAAAABgUHBAgBAgP/xABQEAABAwICBQYKBgYHBgcAAAABAAIDBBEFBgcSITGTExYXQVHTMlJTVFVhcZTR0hQiYoGRsSM1coKhswgYM0JzssEVNEOSw/AkY3SiwuHj/8QAGgEBAAMBAQEAAAAAAAAAAAAAAAEDBQIEBv/EAC8RAAIBAgQFAgUFAQEAAAAAAAABAgMRBBITITFRoeHwQVJhcYGRwQUisdHxMzL/2gAMAwEAAhEDEQA/AN4oiIAiIgCIiAIiIAiIgCIiAIiIAiIgCIiAIiIAiIgCIiAIiIAiIgCIiAIiIAiIgCIiAIiIAiIgCIiAIiIAiIgCIiAIiIAiIgCIiAIiIAiL5VdU2hjdI8hrGNLnOO4NaLk/gEBwMw5kgyvCZqh4a3cBve93Y0dZ/wCzYLTmYNOVVWuIpGMgj6nECSU/j9Ueyx9pUlnPNkmcKp0z7iMXEUfUxnUP2jvJ6z6gLYOOMykNaCXE2AAuSTuAA3lUubfA+gw2AhCN6iu+iKU6S8TJ1vpc1/3Lfhq2VHl3TZW0z2sqGMqWkgbGiOW52CxYNUn1Fu3tCmW6OMSczX+iT6u+1gHf8hOt/BZ3RBlR2I4iZJWODaX67muBBEu0Rgg7QQQXfuBQr3LKscPpt2Tty7HYBh1gCRY9nZ+C8oivPmzULv6QAaSPoTveB3a2BkrNPPClFQI+Tu5zdXW1/B672H5Lq9L4R9pXYHQn+qm/4sv5hVRk2zYxuFpUqeaC3+pfKUz9nsZGZE8wmXlHObblNS2qAfFN96q1qfT/AP2FL/iSf5WruTsjPwsI1KsYy4HvhmnuGpla2anfFETYyCTlNX1loYCR222+oraNPUNq2NexzXMcAWuaQWkHcQRvC6gq00f6SZcnPEb9aSjcfrR3+sy+9zL7j1lu4+o7Vwp8zUxP6fG16XHkbaz9pHGRnxMMBl5RrnX5TUtqkC3gm+9YvKemMZorIqX6KY+U1vr8sHW1WOfu1Bfwbb+tTGm3EosaZQ1ED2vie2ezh6jFsPYRfaDtCm9Ev64pvbJ/JkRydzinhabwznKP7rPn6XOyaIitMY1TiWnYYfNJF9DJ5N72X5cC+q4tvbk9m5cb+sEPMne8Du1q7Mv++1P+PN/McrHR3VYPBTPGJCMz8qS3WjmceT1GW2xgjwtb1qlSb9TflhaEIKWRv5XK7A9N4xmphg+iFvKyMj1uXB1dZwF7cmL7+1bRWu8uPwDEKqNtGyI1IOvHaKdpBYNe93tA2at9vYtiKyN/UysSoKSUIuPzC11nLS7zSq3U30blNUMOvy2pfWaHbtQ9vatirrppl/W8v7EX+QJJ2R3gaUKtTLNXVi0w3T5FUysbNTOiiJs6QS6+oO3V1Bcdtje3buW1IZm1DQ5hDmuALXA3BB2ggjeF1AWxtF2kw5ccKWqcTSOP1XHaYST/ACyd46t4678RnzPbisBFRzUlw9DfiL1Y8SAEEEEXBG0EHcpzPOd4slwa7rOmdcRRX2uPaexg6z928qxuxjwhKcssVueueM+w5JjBeOUnf4EIdYkdbibHVaO2207O20N/WCHmR94//JaqxjGJcemfPO4vkebk9Q7AB1NG4BcJVObN+l+n0ox/erv6nazKmPc56OKp1OT5QOOpra1rPc3fYX8G+7rWWUloo/U9L+y/+bIq1WrgYVWKjUkl6NhTOe88R5HhY9zOUke7VZGHapIAu517GwGzq3uCpSdVdZ9I2audlc+RpvAz9HD2agPhfvG7vYQOpRJ2R6MHh9apvwXEuv6wQ8yd7wO7Wy8tY+zM9LHUx7GvG1t7lrhsc0+wgj17D1rrnimTZcLw+nrnX1Z3OBFvBG+M/vBrj7NXtVZoRzZ/s2odRyH9FP8AWjvuEoG795ot7Wt7VwpO+57cRhKTpOdFcPxxN6IiK0xiNz/pEGRXQgwGXlQ8/wBpqauoWjxTe+t/BSX9YIeZH3gd2vj/AEgfDo/2ZvziUPo4njpsUp3TOY2IOdrOeQGD9G8bS7YNtlU5O9jaoYalKhqSjd7+r+Jft/pBNO+jdb1Tg/8ATVVlXStR5pkEQ14Z3eCyS1nHsa4Egn1Gx7FOaWMVwuqonNjdSyVZLeSMWo57frAuu5m5urfYTt2fdp/CKaWsniZAHGZz2hlt+tcWPqtvv1WRyaZMMLRrU3JRcfPidt0XgLyrTEIjSRpBfkYwBkTJOV5S+s4ttqanYNvh/wAFgso6Y5cyVsNM6njY2QkFwe4kWa524j7K4H9ILfR+yf8AOFQWj3EY8JxKCaZwZEwvc5x3Acm/s3nqt2lVOTzGzRw1OeGz5d7P8nZ2WZsDS5xDWtBJcSAABtJJO4LVGYNO7aSYspIWyxN2co5xbrH7IA8H1nf2KO0g6TJc3uMUWtHRg7GbnSW3F9vxDdw9ZX20ZaOBnBxmmeBTRus5jXDlHu322bWN9Z2nq7Qcm9kc0sHClDUr/Y2NkXPVbnR+sKWKOlabPlL3m58Vgt9Z38B19QN+vjSUjKBjY4mtZG0Wa1os0AdQC+ysRmVZRlK8VZBERSVhERAEREAUPpkxA0GFSBuwyuZFf1E6zvxDCPvVwoTTRQmrwp7h/wAOSOQ+y+of891zLgX4a2rG/NHXhbu0H5UjhpzXPaHTPc5sZO3UY06riOxxcCCewDtK0it76D8xsq6M0hIE0LnODet0b3a1x22c4g9n1e1Vw4m7+oOWj+36/I2WvRsLWEuAAc62sQBc22C5617orj5sIiIDqBL4R9pXYHQn+qm/4sv5ha2foZxNxJ5OLf5Zq23ozy9NlmgEFQGiQPe6wcHCziLbQqoJ3NzH1qc6VoyT3Kxan0//ANhS/wCJJ/latsKB0tZQqc2xQNpmtcWPeXazw3YWgDfv3LuXAzcJJRrRcnZdjTGRaVlbiNNHK0PjfJqOaRcEOBH+qz+kPRhJlMmaDWkoyd+90V+p/a3sd9xsbXyOVtFOIYTW080kcYjjlje4iVpIaHDW2dexbzkiEzS1wBaQQQRcEHYQQd4XEY3W5o4jGadVSg7r1OoJkJGrc6oJNr7LmwJt27B+AVbol/XFN7ZP5Mirs6aE3ul5TDtTk3H60Lnauofsk72+o7R6xu9MgaMa7L+IwVEzIxEwv1iJGuO2N7RsG/a4LlRaZ6KmKpToytLinsboREV584dT8y/77U/4838xys9HWjGLOlK+aSWWNzZTHZoaRYMY6+3r+uvONaIcRramaRkcWo+WR7f0rRsc9xHs2FcVmh3FI9zIx7J2hUJfA+klWhKmlGokzZGVtEcOVqplSyeZ7mBwDXNaAdZpb1C/95Xy0Xl3RZieH1lPLI1nJxzRPf8Apgfqte0nZfbsG5b0VsfkY2L/APSefMF100y/reX9iL/IF2LXXTTL+t5f2Iv8gUT4F/6b/wBn8v6IhFlspAHEKS9rfSIb32i3KNurLSjozOXnGqpWk0jj9dg28iT/ANM9R6t3YqrbXNqVaMZqD9eB8shaWX5WhdBO100TWkw2I1mO6mEn/hn8R1A7hG49j02ZJ3Tzu1pHf8rW9TWjqaOz8ySVjlysLwyXGZmQwtL5XmzWj/vYBvJO4BLvgFRpwk6iVm+JxUW088ZFjyTgzBsfUvnj5WXt+pKdVt9zB/HeeoDViNWJpVY1VmjwOyuij9T0v7L/AObIq1SWij9T0v7L/wCbIq1XrgfMV/8ArL5v+SB0xZr/ANg0XIMNp6i7B2tj/wCIfvBDf3j2LQFLqa7eU1uT1hr6ttbVv9a1yBe25bRzzkLFc21sk/JM5PwIgZo9kbb6vXsJuXH1uKy+j/RC2kZI7EoY3yEgMZrawa0C5N2G1yTb931qppyZr0KtLD0eN3624+I4GY9KmHY7QyUYgqmtLA2P6sVmObYxn+03AtH3XWpYJ3Ur2vYS17SHNcN4cDcEesELst0Y4Z5pF/7/AJlr/PWhyWWpD8OiYIHNF2coG6jxsNtY7QRY+26mUWRhcTQjeCuk+ZszJeZW5roo6gW1yNWRo/uyN2OHs6x6iFnFq7RVlbEcoTPZPG0UsoubSsdqyN8E2B6xdpt9nsW0VZF7bmViIRhUag7r0NNf0gfDo/2ZvziWvcl4IzMddDTSF7Y5C4EtIDhZjnbLgje3sW3tLuS6rNrqc0rGuEYkDrva22sWW8I7fBKnMh6Ma/AsRgnmjYImOcXESscRdjmjYDc7SFU08xrUK8IYa2azs/ycDSHon5qw/SKZ75IAQJGvtrsvsDrtABbfYdmy439WC0dZv5oVbXvawwvsyQlgL2tP95rrawtvIGwgbr2I7I1tGzEI3xSDWje0scO1rhYj8CtA1mhfEYpHiNjHxhxDHcqwFzb7DYnYSOpTKNndHOGxUatN06zOwjHiQAggg7QRuIXlTOj2kq8NomQVrQ2SL6jCHtfrRjwfBOwjwfYAqZWIxpxyyavc05/SC30fsn/OFQOj/DY8YxKCGZofE8vDm3IuOTed42g3F7+pbb0uZLqs3Gm+jNY7kxLrazw3wuTtv3+CVNZF0X1+BYhBPMyMRMc4uIkaTtY5u4b9pCrknmNqhXhHC5c1nZ/kx2d9D02A601JrT0+8tteaMesDwx6xt7R1qHwbG58vyiankdHIOsbiOwg7HD1FdtFBZ40TQZn1pYNWCqNyXAfo5D9to3H7Q29oKlw5FeH/ULrJW4c/wCzj5I0wQY/qw1WrBUnYDe0Mh9RPgH7J+4nctirqfj2XajLUpiqY3Mf1dbXDta7c4ez77KryRpaqMs6sU+tPSjZYn9JGPsuO8fZOzsIUKfMV8ApLPR+39HYVFjcBzFT5liEtNI17OsbnNPY5p2tPtWSVpkNOLswiIhAREQBcfEKFmJxPhkF45GuY4docLH81yEQJ2OqmastS5UqX08oOzax9tj2HwXD/UdRBHUsdR1j8Pe2SJ7mSNN2uaS1wPqIXaPNGUqfN0PJVDb2uWPGyRhPW0/mDsNty0zj2hOtw1xNPqVEfVYhklvW15t+BKpcWj6HD46FSNqjs+jOHBpkxOFoBljdbrdEy/8AABfTppxLx4eC1YJ2QsQYbfQ6r7onH+IC8cxcQ8zquC/4KLsu08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9004l48PBanTTiXjw8FqwPMXEPM6rgv+CcxcQ8zquC/4JdjSw3JdDPdNOJePDwWqVx/HpcyzmectMrg0EhuqLNFhsHqXM5i4h5nVcF/wTmLiHmdVwX/BRudwVCDvGy+xxsrHVrqU/wDnw/zGrtXLEJ2lrgHNcCCCLgg7CCDvC61YHkuvp6qBzqSqDWyxuJ5J1gA9pJ3dgXZhWQMr9SknKNmaE0gaJ5cIna+iY+SnlcGtYNronuOxp+x2OO7cTuJ2Xo80fx5Lh1nar6t4/SSdQG/Ub9kdvWdvYBYIulFJ3PLUxdSpTUG+5rbTy62HRDtqGfy5VoZdgdNOEzYxRRMp4pJXCcOIY0uIHJyC9h1XI/Fab5i4h5nVcF/wVc+Jq4CcVRs3zMhgulGuwCBlPC6IRMuGgxgna4uO3r2uK53TTiXjw8FqwPMXEPM6rgv+CcxcQ8zquC/4KNz0Onh27tLoZ7ppxLx4eC1OmnEvHh4LVgeYuIeZ1XBf8E5i4h5nVcF/wS7I0s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hjOk2szBEYqgU8kZ6jC24Pa072u9YUks7zFxDzOq4L/gnMXEPM6rgv8Ago3LYOlBWi0jg4Ljk+XpRLTyOjkHWNxHY4HY4eoreGSNL8GYNWKq1YKk7Ab2hkPqJ8A/ZP3E7lp3mLiHmdVwX/BOYuIeZ1XBf8FKbRTXpUKy/c1fnc39nitqaNjPo1xfW1iBsuLFoJG1oI1rdpAHXY5zCpHywsMl9cjbcarj2Et/uuIsSOokhajyRmHGMtasVRR1k9KNgBidysY+y47x9k/cQtw0lSKxjXgPaHC9nscx49Ra4XBVqdzDr03TSjs/ij7IiLo8oRFhsXyrFjUnKPkqmmwbaOolibYEnwWEC+3eh1G19zMopjo+g8tX++z/ADJ0fQeWr/fZ/mUbneWHu6dymRTPR9B5av8AfZ/mTo+g8tX++z/Mm4yw93TuUyKLwzLNFjBlEVRiDjDI6GT/AMXUiz27xtdt37xsXO6PoPLV/vs/zKLslwgtm39u5TIpno+g8tX++z/MnR9B5av99n+ZTuRlh7uncpkUz0fQeWr/AH2f5k6PoPLV/vs/zJuMsPd07lMimej6Dy1f77P8y8OyBTsBJmr7Db/vs/zJuMsOfTuU6KSosmUmJRtliqK58bwHNcK2cgg/vL1rMn0mH6nKVNc3lHtjYDWz3c9xsABrbT/oCVF2Tkhe139u5Xopno+g8tX++z/MnR9B5av99n+ZTuRlh7uncpkUz0fQeWr/AH2f5k6PoPLV/vs/zJuMsPd07lMii6HLNFiMs0MdRiBkgLWyD6XUgAuBLdpdZ2wdS53R9B5av99n+ZRdkuEFxb+3cpkUz0fQeWr/AH2f5k6PoPLV/vs/zKdyMsPd07lMvKmOj6Dy1f77P8ydH0Hlq/32f5k3GWHu6dynRTHR9B5av99n+ZOj6Dy1f77P8ybjLD3dO5Trwpno+g8tX++z/MnR9B5av99n+ZNxlh7uncpkUz0fQeWr/fZ/mTo+g8tX++z/ADJuMsPd07lMimej6Dy1f77P8ydH0Hlq/wB9n+ZNxlh7uncpkUz0fQeWr/fZ/mTo+g8tX++z/Mm4yw93TuUyKZ6PoPLV/vs/zLB5hosNytYVNXXNe7a1gq6l8hHbqtcSB6zYbFF2TGnGTtFt/TubCRa9y7R4ZmkubT1dc6Rou6N1XUskA3X1XOFxtG0X3hZzo+g8tX++z/Ml2JU4xdpNr6dymRRWH5aosUkmjiqMQL4H6kg+l1Is7fa5d9b2hc/o+g8tX++z/Ml2HCC2bf27lMimej6Dy1f77P8AMnR9B5av99n+ZTuRlh7uncpkUz0fQeWr/fZ/mTo+g8tX++z/ADJuMsPd07lMimej6Dy1f77P8ydH0Hlq/wB9n+ZNxlh7uncpkUz0fQeWr/fZ/mTo+g8tX++z/Mm4yw93TuUyKZ6PoPLV/vs/zJ0fQeWr/fZ/mTcZYe7p3KZeVMdH0Hlq/wB9n+ZZHBstR4G5zmPqXFwseVnklA232B5Nj603IahbZ9DLIiKSsIiIAiIgCFF4QEZo5/tcT/8AXz//ABVooCHKWJ4VPUvpKmkZFPPJPqvic5wLzs227AFkst4FX0lW+oramOVrouTEcYe1gOs1wdqn6t7Ai+/auVyPVVjGTclJFatd0ddiWeXzS0tSykpYpHxRDkWyvlLN7na3gg36vZY2udiKEkybXYHLKcMqYY4J3mR0UzC4Rvd4RYQD+B2bBvRnNFxV+F/S+6MrkbMUuORyx1LWtqqaV0Eur4Di3c4dgP8Ap1XsKZYLKGVxlaFzDI6WaR7pZpXbC+R2826hs3e3tWdUrgV1XFzeXgF86nwHfsn8l9F6St5RpHaCFJWjSuR8Sqsj0MNbZ0+Gza/LRt8OB7ZHxh7b7NU6ovuFzttsJ5FXDWYlXYdX1t4+VqmNgpvJReFc/bdsvsv222AbHyVl52WaCKlkcx7ma9y2+qdaR7+v1OsvXM2XX45NRyMc1op5xM4G93ADcLdftVeXY0XiYuo3Zeu/w3t/pQBQukbP3Nsx00MkbKmUgukkaXMhjNxrkAHWJINht3HZuVypvOeThmdsb43iKrhdrxS6gePW1zT4TD2fntB7d7bHkoOCms/A42RH1NYDM+vjraRwsxwp+SeJAbO3W+qLdd736rba5TOVsLr6B7jVz0rotWzYYYdRode+vrEAg7wRYj2WVMi4EVmnN26f4iPyVilTVVmIQVEolEEkYjOo1lmvD3W+qNuyw233KvJsofIEorq7FJ2bYXzxsa/qcY2EPt22uPxVyojwOq6tP7fwjXOF1mKZ6Y+rpqqOkp9ZzYIuRbIXhpteRztrbkW2X9nbSZGzG/MlM50zQyoikfBMG+DyjLXI9RBH8Vg2ZLxDL5kjw2rhZSSOc8MljLnQlx26hANx2A/ncmlynlpmVKYQtc57i5z5JHeFJI7wnHs3AewDfvUK5bWlTcXa3w23S+PjOTj75Y6WYwOayYMcWOc3WaCBfd93/wBHcYvKxxXMsUNd9NhYyR1zT/RmlgjDy131r62tYG2395XtdB9KiewEAua5oPVtBH+qxmTsEdluhhpnua58bSC5t9U3c52y+3rUtblUJqNN8L35X2M0iIuigKK0j585qtZDE6NtVKRZ0gcWRRkkGR1gb2Itbb22NrG1U9nLKDM1xNAdydRG4SRS6ocWub1EHwmm+72FQ722LaLgprPwMZkSepxAmY4hFW0hBabU/JObKNUkAi31QD19u4K0UtlfCMQoJL1U9KYQ0gRQw6gc42+uTYWOzdtG3qVSi4E1mnPa30/xGvK6rxLFMUmoYquKCJjBO17YA94Y7Va1lnGxsbkm/WeqwGWyRjlTVS1VHWFj6ilcwcq1uqJGSNLmEtGwGw6u0dlzzabLr4cUlrS5vJvgZCG7dYFrg6/ZbYvOD5dfh2IVtU5zSyp5DVaL6zeSZqG/Vt9ShJlspwcXHbgvT12v+TPoiLo8gUBozpGYlJWVsoDqx1TLGSdromMsGsF/BFj+AA6lfqMxTJdRSVL6vDKhsEstjNFI3Wgkd41hta71gdZ3XN+WX0mrSi3a/r+CsbRRskMoYwSkBpfqjXLQbgF28i/UvupzLmE19PK6auq2SXbqthijDYW7b61yNYu6vv69lqJSiuas7XuR+QsUqayauiqpRKYJhG12o1myxO5oH8bqwKn8t5cfgtRWSucxwqZhI0C92ixFjfr29SoEXA6rNOd4/D+DWeEy4vmWWpjbXQwmlldF9WmaRK65IJ1r6rbWGy+7cd5qshZhkzHSa87Q2eOR8Mur4JfGRcj2gj77r3yzl1+BzVkjnNcKiczNAvdoItY36/YmTsuvy3HMx7muMlRLMNW+xr9WwN+vYoSZdVnCSaVvS233M1WVjMPjfLIdWNjS9ztuxrRcnZ6gtUUGd6nOdQ4U+IQ0ji9zaemMHKOkAuQZHFpDbgdV/Z27bewSAggEHYQdoIWvm5ArMCkeMOqKZlO9xe0Swh0kBdv5N1jcdgPxJSuMO4JPNx9L8P4ZfUjXsjaJC10gaNdzRqtLrbSASbC/VdYLPmJVeFUbpKGLlJgduzWLGbbuDP75GzZ672NrLOUbHxRtbI8PkDQHPDdUOcBtOrc6tztsuFmGjqK6AtpJxBPcODywPBsb6pB3A9ql8CiDSmm+xK6P8Rq8XcJRXw1dKWnlGuhEVRFJ1N1WbhfrJtYbO1XqhMsZBnoq91fVSwiYgjk6ZpjjeTvc+9tc7b2tvsb7FdqI8NyzEOLn+3z+AiIujzhERAEREAWJxTAnYk/XbVVcIsBqROjDNl9v143G+3t6gssiEqTW6J3mk/0hiXEh7lOaT/SGJcSHuVRIosd6svEid5pP9IYlxIe5Tmk/0hiXEh7lUSJYasvEid5pP9IYlxIe5Tmk/wBIYlxIe5VEiWGrLxIneaT/AEhiXEh7lOaT/SGJcSHuVRIlhqy8SJ3mk/0hiXEh7lOaT/SGJcSHuVRIlhqy8SJ3mk/0hiXEh7lOaT/SGJcSHuVRIlhqy8SJ3mk/0hiXEh7lOaT/AEhiXEh7lUSJYasvEid5pP8ASGJcSHuU5pP9IYlxIe5VEiWGrLxIneaT/SGJcSHuU5pP9IYlxIO5VEiWGrLxIm2ZNdF4NdiAFydj4BtJuTsh3km917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5+E4K7C3OLqmqmuLWldGQPWNRjdqyaJYh1JNWf4CIik4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dirty="0"/>
          </a:p>
        </p:txBody>
      </p:sp>
      <p:sp>
        <p:nvSpPr>
          <p:cNvPr id="8" name="7 CuadroTexto"/>
          <p:cNvSpPr txBox="1"/>
          <p:nvPr/>
        </p:nvSpPr>
        <p:spPr>
          <a:xfrm>
            <a:off x="3779912" y="2839576"/>
            <a:ext cx="4968800" cy="830997"/>
          </a:xfrm>
          <a:prstGeom prst="rect">
            <a:avLst/>
          </a:prstGeom>
        </p:spPr>
        <p:txBody>
          <a:bodyPr wrap="square">
            <a:spAutoFit/>
          </a:bodyPr>
          <a:lstStyle>
            <a:defPPr>
              <a:defRPr lang="es-ES"/>
            </a:defPPr>
            <a:lvl1pPr algn="r">
              <a:defRPr sz="2400" b="1" kern="0">
                <a:solidFill>
                  <a:schemeClr val="tx2">
                    <a:lumMod val="75000"/>
                  </a:schemeClr>
                </a:solidFill>
                <a:latin typeface="Arial" pitchFamily="34" charset="0"/>
                <a:ea typeface="ヒラギノ角ゴ Pro W3"/>
                <a:cs typeface="ヒラギノ角ゴ Pro W3"/>
              </a:defRPr>
            </a:lvl1pPr>
          </a:lstStyle>
          <a:p>
            <a:r>
              <a:rPr lang="es-PE" dirty="0" smtClean="0"/>
              <a:t>El Plan Estratégico de Desarrollo Nacional</a:t>
            </a:r>
            <a:endParaRPr lang="es-PE" dirty="0"/>
          </a:p>
        </p:txBody>
      </p:sp>
    </p:spTree>
    <p:extLst>
      <p:ext uri="{BB962C8B-B14F-4D97-AF65-F5344CB8AC3E}">
        <p14:creationId xmlns:p14="http://schemas.microsoft.com/office/powerpoint/2010/main" xmlns="" val="5141420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307975" y="764704"/>
            <a:ext cx="8440489" cy="547260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chemeClr val="tx1"/>
              </a:solidFill>
            </a:endParaRPr>
          </a:p>
        </p:txBody>
      </p:sp>
      <p:cxnSp>
        <p:nvCxnSpPr>
          <p:cNvPr id="11" name="10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17</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cxnSp>
        <p:nvCxnSpPr>
          <p:cNvPr id="21" name="20 Conector recto"/>
          <p:cNvCxnSpPr/>
          <p:nvPr/>
        </p:nvCxnSpPr>
        <p:spPr>
          <a:xfrm>
            <a:off x="323528" y="764704"/>
            <a:ext cx="8352928"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300" y="6334197"/>
            <a:ext cx="779156" cy="40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https://encrypted-tbn2.google.com/images?q=tbn:ANd9GcRgOUtkHN_ATbU2ig2M8_3WZ135oV8Zlm4EFvblspchC80gMDG2"/>
          <p:cNvPicPr>
            <a:picLocks noChangeAspect="1" noChangeArrowheads="1"/>
          </p:cNvPicPr>
          <p:nvPr/>
        </p:nvPicPr>
        <p:blipFill>
          <a:blip r:embed="rId4" cstate="print"/>
          <a:srcRect/>
          <a:stretch>
            <a:fillRect/>
          </a:stretch>
        </p:blipFill>
        <p:spPr bwMode="auto">
          <a:xfrm>
            <a:off x="7836314" y="6309320"/>
            <a:ext cx="912150" cy="476672"/>
          </a:xfrm>
          <a:prstGeom prst="rect">
            <a:avLst/>
          </a:prstGeom>
          <a:noFill/>
        </p:spPr>
      </p:pic>
      <p:sp>
        <p:nvSpPr>
          <p:cNvPr id="33" name="1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17</a:t>
            </a:fld>
            <a:endParaRPr lang="es-ES" dirty="0"/>
          </a:p>
        </p:txBody>
      </p:sp>
      <p:sp>
        <p:nvSpPr>
          <p:cNvPr id="12" name="Rectangle 2"/>
          <p:cNvSpPr txBox="1">
            <a:spLocks noChangeArrowheads="1"/>
          </p:cNvSpPr>
          <p:nvPr/>
        </p:nvSpPr>
        <p:spPr bwMode="auto">
          <a:xfrm>
            <a:off x="323528" y="188751"/>
            <a:ext cx="7056784" cy="432048"/>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r>
              <a:rPr lang="es-PE" sz="2000" b="1" dirty="0">
                <a:solidFill>
                  <a:schemeClr val="accent1">
                    <a:lumMod val="75000"/>
                  </a:schemeClr>
                </a:solidFill>
              </a:rPr>
              <a:t>Plan Estratégico de Desarrollo Nacional  (PEDN)</a:t>
            </a:r>
            <a:br>
              <a:rPr lang="es-PE" sz="2000" b="1" dirty="0">
                <a:solidFill>
                  <a:schemeClr val="accent1">
                    <a:lumMod val="75000"/>
                  </a:schemeClr>
                </a:solidFill>
              </a:rPr>
            </a:br>
            <a:r>
              <a:rPr lang="es-PE" sz="2000" b="1" dirty="0">
                <a:solidFill>
                  <a:schemeClr val="accent1">
                    <a:lumMod val="75000"/>
                  </a:schemeClr>
                </a:solidFill>
              </a:rPr>
              <a:t>«Plan Bicentenario: El Perú hacia el 2021»</a:t>
            </a:r>
            <a:endParaRPr lang="es-PE" sz="2000" dirty="0">
              <a:solidFill>
                <a:schemeClr val="accent1">
                  <a:lumMod val="75000"/>
                </a:schemeClr>
              </a:solidFill>
            </a:endParaRPr>
          </a:p>
        </p:txBody>
      </p:sp>
      <p:sp>
        <p:nvSpPr>
          <p:cNvPr id="39" name="38 CuadroTexto"/>
          <p:cNvSpPr txBox="1"/>
          <p:nvPr/>
        </p:nvSpPr>
        <p:spPr>
          <a:xfrm>
            <a:off x="5196045" y="1273342"/>
            <a:ext cx="3024336" cy="1107996"/>
          </a:xfrm>
          <a:prstGeom prst="rect">
            <a:avLst/>
          </a:prstGeom>
          <a:noFill/>
        </p:spPr>
        <p:txBody>
          <a:bodyPr wrap="square" rtlCol="0">
            <a:spAutoFit/>
          </a:bodyPr>
          <a:lstStyle/>
          <a:p>
            <a:pPr lvl="0"/>
            <a:r>
              <a:rPr lang="es-PE" sz="1650" dirty="0" smtClean="0">
                <a:solidFill>
                  <a:schemeClr val="accent1">
                    <a:lumMod val="75000"/>
                  </a:schemeClr>
                </a:solidFill>
              </a:rPr>
              <a:t>Marco </a:t>
            </a:r>
            <a:r>
              <a:rPr lang="es-PE" sz="1650" dirty="0">
                <a:solidFill>
                  <a:schemeClr val="accent1">
                    <a:lumMod val="75000"/>
                  </a:schemeClr>
                </a:solidFill>
              </a:rPr>
              <a:t>de planificación nacional que </a:t>
            </a:r>
            <a:r>
              <a:rPr lang="es-PE" sz="1650" dirty="0" smtClean="0">
                <a:solidFill>
                  <a:schemeClr val="accent1">
                    <a:lumMod val="75000"/>
                  </a:schemeClr>
                </a:solidFill>
              </a:rPr>
              <a:t>define </a:t>
            </a:r>
            <a:r>
              <a:rPr lang="es-PE" sz="1650" dirty="0">
                <a:solidFill>
                  <a:schemeClr val="accent1">
                    <a:lumMod val="75000"/>
                  </a:schemeClr>
                </a:solidFill>
              </a:rPr>
              <a:t>una ruta estratégica para alcanzar una visión compartida de futuro</a:t>
            </a:r>
          </a:p>
        </p:txBody>
      </p:sp>
      <p:sp>
        <p:nvSpPr>
          <p:cNvPr id="42" name="41 CuadroTexto"/>
          <p:cNvSpPr txBox="1"/>
          <p:nvPr/>
        </p:nvSpPr>
        <p:spPr>
          <a:xfrm>
            <a:off x="5196684" y="2569912"/>
            <a:ext cx="3024336" cy="854080"/>
          </a:xfrm>
          <a:prstGeom prst="rect">
            <a:avLst/>
          </a:prstGeom>
          <a:noFill/>
        </p:spPr>
        <p:txBody>
          <a:bodyPr wrap="square" rtlCol="0">
            <a:spAutoFit/>
          </a:bodyPr>
          <a:lstStyle/>
          <a:p>
            <a:pPr lvl="0"/>
            <a:r>
              <a:rPr lang="es-PE" sz="1650" dirty="0">
                <a:solidFill>
                  <a:schemeClr val="accent1">
                    <a:lumMod val="75000"/>
                  </a:schemeClr>
                </a:solidFill>
                <a:latin typeface="+mj-lt"/>
              </a:rPr>
              <a:t>Aprobado por el Foro del </a:t>
            </a:r>
            <a:r>
              <a:rPr lang="es-PE" sz="1650" dirty="0">
                <a:solidFill>
                  <a:schemeClr val="accent1">
                    <a:lumMod val="75000"/>
                  </a:schemeClr>
                </a:solidFill>
              </a:rPr>
              <a:t>Acuerdo</a:t>
            </a:r>
            <a:r>
              <a:rPr lang="es-PE" sz="1650" dirty="0" smtClean="0">
                <a:solidFill>
                  <a:schemeClr val="accent1">
                    <a:lumMod val="75000"/>
                  </a:schemeClr>
                </a:solidFill>
                <a:latin typeface="+mj-lt"/>
              </a:rPr>
              <a:t> </a:t>
            </a:r>
            <a:r>
              <a:rPr lang="es-PE" sz="1650" dirty="0">
                <a:solidFill>
                  <a:schemeClr val="accent1">
                    <a:lumMod val="75000"/>
                  </a:schemeClr>
                </a:solidFill>
                <a:latin typeface="+mj-lt"/>
              </a:rPr>
              <a:t>Nacional y por Decreto Supremo N° 054-2011-PCM.  </a:t>
            </a:r>
          </a:p>
        </p:txBody>
      </p:sp>
      <p:pic>
        <p:nvPicPr>
          <p:cNvPr id="3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87624" y="1268760"/>
            <a:ext cx="3251149" cy="4455934"/>
          </a:xfrm>
          <a:prstGeom prst="rect">
            <a:avLst/>
          </a:prstGeom>
          <a:solidFill>
            <a:schemeClr val="accent1">
              <a:alpha val="13000"/>
            </a:schemeClr>
          </a:solidFill>
          <a:ln>
            <a:noFill/>
          </a:ln>
          <a:extLst>
            <a:ext uri="{91240B29-F687-4F45-9708-019B960494DF}">
              <a14:hiddenLine xmlns:a14="http://schemas.microsoft.com/office/drawing/2010/main" xmlns="" w="9525">
                <a:solidFill>
                  <a:schemeClr val="tx1"/>
                </a:solidFill>
                <a:miter lim="800000"/>
                <a:headEnd/>
                <a:tailEnd/>
              </a14:hiddenLine>
            </a:ext>
          </a:extLst>
        </p:spPr>
      </p:pic>
      <p:sp>
        <p:nvSpPr>
          <p:cNvPr id="16" name="15 CuadroTexto"/>
          <p:cNvSpPr txBox="1"/>
          <p:nvPr/>
        </p:nvSpPr>
        <p:spPr>
          <a:xfrm>
            <a:off x="5196045" y="4775086"/>
            <a:ext cx="3144325" cy="1107996"/>
          </a:xfrm>
          <a:prstGeom prst="rect">
            <a:avLst/>
          </a:prstGeom>
          <a:noFill/>
        </p:spPr>
        <p:txBody>
          <a:bodyPr wrap="square" rtlCol="0">
            <a:spAutoFit/>
          </a:bodyPr>
          <a:lstStyle/>
          <a:p>
            <a:r>
              <a:rPr lang="es-PE" sz="1650" dirty="0">
                <a:solidFill>
                  <a:schemeClr val="accent1">
                    <a:lumMod val="75000"/>
                  </a:schemeClr>
                </a:solidFill>
              </a:rPr>
              <a:t>Las entidades del SINAPLAN ajustarán sus planes estratégicos al </a:t>
            </a:r>
            <a:r>
              <a:rPr lang="es-PE" sz="1650" dirty="0" smtClean="0">
                <a:solidFill>
                  <a:schemeClr val="accent1">
                    <a:lumMod val="75000"/>
                  </a:schemeClr>
                </a:solidFill>
              </a:rPr>
              <a:t>PEDN (</a:t>
            </a:r>
            <a:r>
              <a:rPr lang="es-PE" sz="1650" dirty="0" smtClean="0">
                <a:solidFill>
                  <a:schemeClr val="accent1">
                    <a:lumMod val="75000"/>
                  </a:schemeClr>
                </a:solidFill>
                <a:latin typeface="+mj-lt"/>
              </a:rPr>
              <a:t>Decreto </a:t>
            </a:r>
            <a:r>
              <a:rPr lang="es-PE" sz="1650" dirty="0">
                <a:solidFill>
                  <a:schemeClr val="accent1">
                    <a:lumMod val="75000"/>
                  </a:schemeClr>
                </a:solidFill>
                <a:latin typeface="+mj-lt"/>
              </a:rPr>
              <a:t>Supremo N° </a:t>
            </a:r>
            <a:r>
              <a:rPr lang="es-PE" sz="1650" dirty="0" smtClean="0">
                <a:solidFill>
                  <a:schemeClr val="accent1">
                    <a:lumMod val="75000"/>
                  </a:schemeClr>
                </a:solidFill>
                <a:latin typeface="+mj-lt"/>
              </a:rPr>
              <a:t>054-2011-PCM, art. 2)</a:t>
            </a:r>
            <a:endParaRPr lang="es-PE" sz="1650" dirty="0">
              <a:solidFill>
                <a:schemeClr val="accent1">
                  <a:lumMod val="75000"/>
                </a:schemeClr>
              </a:solidFill>
              <a:latin typeface="+mj-lt"/>
            </a:endParaRPr>
          </a:p>
        </p:txBody>
      </p:sp>
      <p:sp>
        <p:nvSpPr>
          <p:cNvPr id="2" name="1 Flecha derecha"/>
          <p:cNvSpPr/>
          <p:nvPr/>
        </p:nvSpPr>
        <p:spPr>
          <a:xfrm>
            <a:off x="4600325" y="1628800"/>
            <a:ext cx="324036" cy="36004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7" name="16 Flecha derecha"/>
          <p:cNvSpPr/>
          <p:nvPr/>
        </p:nvSpPr>
        <p:spPr>
          <a:xfrm>
            <a:off x="4644008" y="2816932"/>
            <a:ext cx="324036" cy="36004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19" name="18 Flecha derecha"/>
          <p:cNvSpPr/>
          <p:nvPr/>
        </p:nvSpPr>
        <p:spPr>
          <a:xfrm>
            <a:off x="4600325" y="5149064"/>
            <a:ext cx="324036" cy="36004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0" name="19 Flecha derecha"/>
          <p:cNvSpPr/>
          <p:nvPr/>
        </p:nvSpPr>
        <p:spPr>
          <a:xfrm>
            <a:off x="4600325" y="3933056"/>
            <a:ext cx="324036" cy="360040"/>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2" name="21 CuadroTexto"/>
          <p:cNvSpPr txBox="1"/>
          <p:nvPr/>
        </p:nvSpPr>
        <p:spPr>
          <a:xfrm>
            <a:off x="5256039" y="3686036"/>
            <a:ext cx="3024336" cy="854080"/>
          </a:xfrm>
          <a:prstGeom prst="rect">
            <a:avLst/>
          </a:prstGeom>
          <a:noFill/>
        </p:spPr>
        <p:txBody>
          <a:bodyPr wrap="square" rtlCol="0">
            <a:spAutoFit/>
          </a:bodyPr>
          <a:lstStyle/>
          <a:p>
            <a:pPr lvl="0"/>
            <a:r>
              <a:rPr lang="es-PE" sz="1650" dirty="0" smtClean="0">
                <a:solidFill>
                  <a:schemeClr val="accent1">
                    <a:lumMod val="75000"/>
                  </a:schemeClr>
                </a:solidFill>
                <a:latin typeface="+mj-lt"/>
              </a:rPr>
              <a:t>En proceso de actualización por:  Decretos Supremos </a:t>
            </a:r>
            <a:r>
              <a:rPr lang="es-PE" sz="1650" dirty="0">
                <a:solidFill>
                  <a:schemeClr val="accent1">
                    <a:lumMod val="75000"/>
                  </a:schemeClr>
                </a:solidFill>
                <a:latin typeface="+mj-lt"/>
              </a:rPr>
              <a:t>N° </a:t>
            </a:r>
            <a:r>
              <a:rPr lang="es-PE" sz="1650" dirty="0" smtClean="0">
                <a:solidFill>
                  <a:schemeClr val="accent1">
                    <a:lumMod val="75000"/>
                  </a:schemeClr>
                </a:solidFill>
                <a:latin typeface="+mj-lt"/>
              </a:rPr>
              <a:t>089-2011 y 051-2012-PCM</a:t>
            </a:r>
            <a:r>
              <a:rPr lang="es-PE" sz="1650" dirty="0">
                <a:solidFill>
                  <a:schemeClr val="accent1">
                    <a:lumMod val="75000"/>
                  </a:schemeClr>
                </a:solidFill>
                <a:latin typeface="+mj-lt"/>
              </a:rPr>
              <a:t>.  </a:t>
            </a:r>
          </a:p>
        </p:txBody>
      </p:sp>
    </p:spTree>
    <p:extLst>
      <p:ext uri="{BB962C8B-B14F-4D97-AF65-F5344CB8AC3E}">
        <p14:creationId xmlns:p14="http://schemas.microsoft.com/office/powerpoint/2010/main" xmlns="" val="41873011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1" name="Picture 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pPr>
              <a:defRPr/>
            </a:pPr>
            <a:fld id="{7076FF79-6FC2-4C62-94BE-A73A8FBAB640}" type="slidenum">
              <a:rPr lang="es-ES"/>
              <a:pPr>
                <a:defRPr/>
              </a:pPr>
              <a:t>18</a:t>
            </a:fld>
            <a:endParaRPr lang="es-ES" dirty="0"/>
          </a:p>
        </p:txBody>
      </p:sp>
      <p:sp>
        <p:nvSpPr>
          <p:cNvPr id="5" name="4 Rectángulo"/>
          <p:cNvSpPr/>
          <p:nvPr/>
        </p:nvSpPr>
        <p:spPr>
          <a:xfrm>
            <a:off x="0" y="150813"/>
            <a:ext cx="4211638" cy="1406525"/>
          </a:xfrm>
          <a:prstGeom prst="rect">
            <a:avLst/>
          </a:prstGeom>
          <a:solidFill>
            <a:schemeClr val="bg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6" name="5 Rectángulo"/>
          <p:cNvSpPr/>
          <p:nvPr/>
        </p:nvSpPr>
        <p:spPr>
          <a:xfrm>
            <a:off x="4067175" y="4076700"/>
            <a:ext cx="5076825" cy="144463"/>
          </a:xfrm>
          <a:prstGeom prst="rect">
            <a:avLst/>
          </a:prstGeom>
          <a:solidFill>
            <a:schemeClr val="bg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7" name="6 Rectángulo"/>
          <p:cNvSpPr/>
          <p:nvPr/>
        </p:nvSpPr>
        <p:spPr>
          <a:xfrm>
            <a:off x="-4764" y="2997200"/>
            <a:ext cx="3649663" cy="1727200"/>
          </a:xfrm>
          <a:prstGeom prst="rect">
            <a:avLst/>
          </a:prstGeom>
          <a:solidFill>
            <a:schemeClr val="bg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8" name="7 Rectángulo"/>
          <p:cNvSpPr/>
          <p:nvPr/>
        </p:nvSpPr>
        <p:spPr>
          <a:xfrm>
            <a:off x="-4763" y="4724400"/>
            <a:ext cx="3640138" cy="2017713"/>
          </a:xfrm>
          <a:prstGeom prst="rect">
            <a:avLst/>
          </a:pr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9" name="8 Rectángulo"/>
          <p:cNvSpPr/>
          <p:nvPr/>
        </p:nvSpPr>
        <p:spPr>
          <a:xfrm>
            <a:off x="3644901" y="139699"/>
            <a:ext cx="5505450" cy="5233517"/>
          </a:xfrm>
          <a:prstGeom prst="rect">
            <a:avLst/>
          </a:prstGeom>
          <a:solidFill>
            <a:schemeClr val="accent2">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2800" dirty="0"/>
          </a:p>
        </p:txBody>
      </p:sp>
      <p:sp>
        <p:nvSpPr>
          <p:cNvPr id="10" name="9 Rectángulo"/>
          <p:cNvSpPr/>
          <p:nvPr/>
        </p:nvSpPr>
        <p:spPr>
          <a:xfrm>
            <a:off x="7885113" y="4221163"/>
            <a:ext cx="1258887" cy="2520950"/>
          </a:xfrm>
          <a:prstGeom prst="rect">
            <a:avLst/>
          </a:prstGeom>
          <a:solidFill>
            <a:schemeClr val="bg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0251" name="1 Título"/>
          <p:cNvSpPr>
            <a:spLocks noGrp="1"/>
          </p:cNvSpPr>
          <p:nvPr/>
        </p:nvSpPr>
        <p:spPr bwMode="auto">
          <a:xfrm>
            <a:off x="15875" y="115888"/>
            <a:ext cx="390842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spcBef>
                <a:spcPts val="600"/>
              </a:spcBef>
              <a:spcAft>
                <a:spcPts val="600"/>
              </a:spcAft>
            </a:pPr>
            <a:r>
              <a:rPr lang="es-PE" sz="4000" b="1" dirty="0">
                <a:solidFill>
                  <a:srgbClr val="C00000"/>
                </a:solidFill>
              </a:rPr>
              <a:t>Nuestra Visión al 2021</a:t>
            </a:r>
            <a:endParaRPr lang="es-ES" sz="4800" b="1" dirty="0">
              <a:solidFill>
                <a:srgbClr val="C00000"/>
              </a:solidFill>
            </a:endParaRPr>
          </a:p>
        </p:txBody>
      </p:sp>
      <p:pic>
        <p:nvPicPr>
          <p:cNvPr id="10252" name="13 Imagen"/>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3635375"/>
            <a:ext cx="1695450" cy="80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14 Rectángulo"/>
          <p:cNvSpPr/>
          <p:nvPr/>
        </p:nvSpPr>
        <p:spPr>
          <a:xfrm>
            <a:off x="3644900" y="2997200"/>
            <a:ext cx="422275" cy="1223963"/>
          </a:xfrm>
          <a:prstGeom prst="rect">
            <a:avLst/>
          </a:prstGeom>
          <a:solidFill>
            <a:schemeClr val="bg1">
              <a:lumMod val="5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dirty="0"/>
          </a:p>
        </p:txBody>
      </p:sp>
      <p:sp>
        <p:nvSpPr>
          <p:cNvPr id="10254" name="2 Rectángulo"/>
          <p:cNvSpPr>
            <a:spLocks noChangeArrowheads="1"/>
          </p:cNvSpPr>
          <p:nvPr/>
        </p:nvSpPr>
        <p:spPr bwMode="auto">
          <a:xfrm>
            <a:off x="4194175" y="465138"/>
            <a:ext cx="4770438" cy="4555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s-PE" sz="1600" dirty="0">
                <a:solidFill>
                  <a:schemeClr val="bg1"/>
                </a:solidFill>
              </a:rPr>
              <a:t>Somos una sociedad democrática en la que prevalece el estado de derecho y en la que todos los habitantes tienen una alta calidad de vida e iguales oportunidades para desarrollar su máximo potencial como seres humanos. Tenemos un estado moderno, descentralizado, eficiente, transparente, participativo y ético al servicio de la ciudadanía. Nuestra economía es dinámica, diversificada, de alto nivel tecnológico y equilibrada regionalmente, con pleno empleo y alta productividad del trabajo. El país favorece la inversión privada y la innovación, e invierte en educación y tecnología para aprovechar competitivamente  las oportunidades de la economía mundial. La pobreza y la pobreza extrema han sido erradicadas, existen mecanismos redistributivos para propiciar la equidad social , y los recursos naturales se aprovechan en forma </a:t>
            </a:r>
            <a:r>
              <a:rPr lang="es-PE" dirty="0">
                <a:solidFill>
                  <a:schemeClr val="bg1"/>
                </a:solidFill>
              </a:rPr>
              <a:t>sostenible</a:t>
            </a:r>
            <a:r>
              <a:rPr lang="es-PE" sz="1600" dirty="0">
                <a:solidFill>
                  <a:schemeClr val="bg1"/>
                </a:solidFill>
              </a:rPr>
              <a:t>, manteniendo una buena calidad ambiental.</a:t>
            </a:r>
          </a:p>
        </p:txBody>
      </p:sp>
      <p:sp>
        <p:nvSpPr>
          <p:cNvPr id="10256" name="3 Rectángulo"/>
          <p:cNvSpPr>
            <a:spLocks noChangeArrowheads="1"/>
          </p:cNvSpPr>
          <p:nvPr/>
        </p:nvSpPr>
        <p:spPr bwMode="auto">
          <a:xfrm>
            <a:off x="3644900" y="4360863"/>
            <a:ext cx="4743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endParaRPr lang="es-PE" sz="2000" dirty="0">
              <a:solidFill>
                <a:schemeClr val="bg1"/>
              </a:solidFill>
            </a:endParaRPr>
          </a:p>
        </p:txBody>
      </p:sp>
      <p:sp>
        <p:nvSpPr>
          <p:cNvPr id="17" name="16 CuadroTexto"/>
          <p:cNvSpPr txBox="1"/>
          <p:nvPr/>
        </p:nvSpPr>
        <p:spPr>
          <a:xfrm>
            <a:off x="3995738" y="-100013"/>
            <a:ext cx="657225" cy="1447801"/>
          </a:xfrm>
          <a:prstGeom prst="rect">
            <a:avLst/>
          </a:prstGeom>
          <a:noFill/>
        </p:spPr>
        <p:txBody>
          <a:bodyPr wrap="none">
            <a:spAutoFit/>
          </a:bodyPr>
          <a:lstStyle/>
          <a:p>
            <a:pPr fontAlgn="auto">
              <a:spcBef>
                <a:spcPts val="0"/>
              </a:spcBef>
              <a:spcAft>
                <a:spcPts val="0"/>
              </a:spcAft>
              <a:defRPr/>
            </a:pPr>
            <a:r>
              <a:rPr lang="es-PE" sz="8800" dirty="0">
                <a:solidFill>
                  <a:schemeClr val="accent2">
                    <a:lumMod val="20000"/>
                    <a:lumOff val="80000"/>
                  </a:schemeClr>
                </a:solidFill>
                <a:latin typeface="+mn-lt"/>
                <a:cs typeface="+mn-cs"/>
              </a:rPr>
              <a:t>“</a:t>
            </a:r>
          </a:p>
        </p:txBody>
      </p:sp>
      <p:sp>
        <p:nvSpPr>
          <p:cNvPr id="19" name="18 CuadroTexto"/>
          <p:cNvSpPr txBox="1"/>
          <p:nvPr/>
        </p:nvSpPr>
        <p:spPr>
          <a:xfrm>
            <a:off x="8486775" y="3927004"/>
            <a:ext cx="657225" cy="1446212"/>
          </a:xfrm>
          <a:prstGeom prst="rect">
            <a:avLst/>
          </a:prstGeom>
          <a:noFill/>
        </p:spPr>
        <p:txBody>
          <a:bodyPr wrap="none">
            <a:spAutoFit/>
          </a:bodyPr>
          <a:lstStyle/>
          <a:p>
            <a:pPr fontAlgn="auto">
              <a:spcBef>
                <a:spcPts val="0"/>
              </a:spcBef>
              <a:spcAft>
                <a:spcPts val="0"/>
              </a:spcAft>
              <a:defRPr/>
            </a:pPr>
            <a:r>
              <a:rPr lang="es-PE" sz="8800" dirty="0">
                <a:solidFill>
                  <a:schemeClr val="accent2">
                    <a:lumMod val="20000"/>
                    <a:lumOff val="80000"/>
                  </a:schemeClr>
                </a:solidFill>
                <a:latin typeface="+mn-lt"/>
                <a:cs typeface="+mn-cs"/>
              </a:rPr>
              <a:t>”</a:t>
            </a:r>
          </a:p>
        </p:txBody>
      </p:sp>
      <p:sp>
        <p:nvSpPr>
          <p:cNvPr id="18" name="17 Rectángulo"/>
          <p:cNvSpPr/>
          <p:nvPr/>
        </p:nvSpPr>
        <p:spPr>
          <a:xfrm>
            <a:off x="0" y="0"/>
            <a:ext cx="9144000" cy="1397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PE" dirty="0"/>
          </a:p>
        </p:txBody>
      </p:sp>
      <p:sp>
        <p:nvSpPr>
          <p:cNvPr id="21" name="20 Rectángulo"/>
          <p:cNvSpPr/>
          <p:nvPr/>
        </p:nvSpPr>
        <p:spPr>
          <a:xfrm>
            <a:off x="-4763" y="6735763"/>
            <a:ext cx="9155113" cy="1222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PE" dirty="0"/>
          </a:p>
        </p:txBody>
      </p:sp>
    </p:spTree>
    <p:extLst>
      <p:ext uri="{BB962C8B-B14F-4D97-AF65-F5344CB8AC3E}">
        <p14:creationId xmlns:p14="http://schemas.microsoft.com/office/powerpoint/2010/main" xmlns="" val="643878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de flecha"/>
          <p:cNvCxnSpPr>
            <a:endCxn id="20" idx="3"/>
          </p:cNvCxnSpPr>
          <p:nvPr/>
        </p:nvCxnSpPr>
        <p:spPr>
          <a:xfrm flipH="1">
            <a:off x="6228185" y="2032359"/>
            <a:ext cx="36031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35 Rectángulo"/>
          <p:cNvSpPr/>
          <p:nvPr/>
        </p:nvSpPr>
        <p:spPr>
          <a:xfrm>
            <a:off x="307975" y="764704"/>
            <a:ext cx="8440489" cy="547260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chemeClr val="tx1"/>
              </a:solidFill>
            </a:endParaRPr>
          </a:p>
        </p:txBody>
      </p:sp>
      <p:cxnSp>
        <p:nvCxnSpPr>
          <p:cNvPr id="11" name="10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19</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cxnSp>
        <p:nvCxnSpPr>
          <p:cNvPr id="21" name="20 Conector recto"/>
          <p:cNvCxnSpPr/>
          <p:nvPr/>
        </p:nvCxnSpPr>
        <p:spPr>
          <a:xfrm>
            <a:off x="349668" y="620799"/>
            <a:ext cx="8352928"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300" y="6334197"/>
            <a:ext cx="779156" cy="40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https://encrypted-tbn2.google.com/images?q=tbn:ANd9GcRgOUtkHN_ATbU2ig2M8_3WZ135oV8Zlm4EFvblspchC80gMDG2"/>
          <p:cNvPicPr>
            <a:picLocks noChangeAspect="1" noChangeArrowheads="1"/>
          </p:cNvPicPr>
          <p:nvPr/>
        </p:nvPicPr>
        <p:blipFill>
          <a:blip r:embed="rId4" cstate="print"/>
          <a:srcRect/>
          <a:stretch>
            <a:fillRect/>
          </a:stretch>
        </p:blipFill>
        <p:spPr bwMode="auto">
          <a:xfrm>
            <a:off x="7836314" y="6309320"/>
            <a:ext cx="912150" cy="476672"/>
          </a:xfrm>
          <a:prstGeom prst="rect">
            <a:avLst/>
          </a:prstGeom>
          <a:noFill/>
        </p:spPr>
      </p:pic>
      <p:sp>
        <p:nvSpPr>
          <p:cNvPr id="33" name="1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19</a:t>
            </a:fld>
            <a:endParaRPr lang="es-ES" dirty="0"/>
          </a:p>
        </p:txBody>
      </p:sp>
      <p:sp>
        <p:nvSpPr>
          <p:cNvPr id="12" name="Rectangle 2"/>
          <p:cNvSpPr txBox="1">
            <a:spLocks noChangeArrowheads="1"/>
          </p:cNvSpPr>
          <p:nvPr/>
        </p:nvSpPr>
        <p:spPr bwMode="auto">
          <a:xfrm>
            <a:off x="323528" y="188751"/>
            <a:ext cx="7056784" cy="432048"/>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pPr>
              <a:spcBef>
                <a:spcPct val="20000"/>
              </a:spcBef>
              <a:buClr>
                <a:schemeClr val="tx2"/>
              </a:buClr>
              <a:defRPr/>
            </a:pPr>
            <a:r>
              <a:rPr lang="es-ES" sz="2000" b="1" kern="0" dirty="0" smtClean="0">
                <a:solidFill>
                  <a:schemeClr val="tx2"/>
                </a:solidFill>
                <a:latin typeface="+mn-lt"/>
              </a:rPr>
              <a:t>Los Ejes </a:t>
            </a:r>
            <a:r>
              <a:rPr lang="es-ES" sz="2000" b="1" kern="0" dirty="0">
                <a:solidFill>
                  <a:schemeClr val="tx2"/>
                </a:solidFill>
                <a:latin typeface="+mn-lt"/>
              </a:rPr>
              <a:t>E</a:t>
            </a:r>
            <a:r>
              <a:rPr lang="es-ES" sz="2000" b="1" kern="0" dirty="0" smtClean="0">
                <a:solidFill>
                  <a:schemeClr val="tx2"/>
                </a:solidFill>
                <a:latin typeface="+mn-lt"/>
              </a:rPr>
              <a:t>stratégicos: temas</a:t>
            </a:r>
            <a:endParaRPr lang="es-ES" sz="2000" b="1" kern="0" dirty="0">
              <a:solidFill>
                <a:schemeClr val="accent6">
                  <a:lumMod val="75000"/>
                </a:schemeClr>
              </a:solidFill>
              <a:latin typeface="+mn-lt"/>
            </a:endParaRPr>
          </a:p>
        </p:txBody>
      </p:sp>
      <p:cxnSp>
        <p:nvCxnSpPr>
          <p:cNvPr id="34" name="33 Conector recto de flecha"/>
          <p:cNvCxnSpPr/>
          <p:nvPr/>
        </p:nvCxnSpPr>
        <p:spPr>
          <a:xfrm flipH="1" flipV="1">
            <a:off x="3696257" y="3385925"/>
            <a:ext cx="1447875" cy="13864"/>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a:endCxn id="23" idx="3"/>
          </p:cNvCxnSpPr>
          <p:nvPr/>
        </p:nvCxnSpPr>
        <p:spPr>
          <a:xfrm flipH="1">
            <a:off x="5144132" y="3402968"/>
            <a:ext cx="1406076"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8" name="7 Grupo"/>
          <p:cNvGrpSpPr/>
          <p:nvPr/>
        </p:nvGrpSpPr>
        <p:grpSpPr>
          <a:xfrm>
            <a:off x="2441450" y="1660825"/>
            <a:ext cx="5298899" cy="3514260"/>
            <a:chOff x="2441450" y="1660825"/>
            <a:chExt cx="5298899" cy="3514260"/>
          </a:xfrm>
        </p:grpSpPr>
        <p:sp>
          <p:nvSpPr>
            <p:cNvPr id="2" name="1 Rectángulo"/>
            <p:cNvSpPr/>
            <p:nvPr/>
          </p:nvSpPr>
          <p:spPr>
            <a:xfrm>
              <a:off x="6555882" y="2032359"/>
              <a:ext cx="1184467" cy="3142726"/>
            </a:xfrm>
            <a:prstGeom prst="rect">
              <a:avLst/>
            </a:prstGeom>
            <a:solidFill>
              <a:schemeClr val="accent2">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3</a:t>
              </a:r>
              <a:endParaRPr lang="es-PE" b="1" dirty="0">
                <a:solidFill>
                  <a:schemeClr val="accent1">
                    <a:lumMod val="50000"/>
                  </a:schemeClr>
                </a:solidFill>
              </a:endParaRPr>
            </a:p>
            <a:p>
              <a:pPr algn="ctr"/>
              <a:r>
                <a:rPr lang="es-PE" sz="1200" b="1" dirty="0" smtClean="0">
                  <a:solidFill>
                    <a:schemeClr val="accent1">
                      <a:lumMod val="50000"/>
                    </a:schemeClr>
                  </a:solidFill>
                </a:rPr>
                <a:t>Estado y Gobernabilidad</a:t>
              </a:r>
              <a:endParaRPr lang="es-PE" sz="1200" b="1" dirty="0">
                <a:solidFill>
                  <a:schemeClr val="accent1">
                    <a:lumMod val="50000"/>
                  </a:schemeClr>
                </a:solidFill>
              </a:endParaRPr>
            </a:p>
          </p:txBody>
        </p:sp>
        <p:sp>
          <p:nvSpPr>
            <p:cNvPr id="20" name="19 Rectángulo"/>
            <p:cNvSpPr/>
            <p:nvPr/>
          </p:nvSpPr>
          <p:spPr>
            <a:xfrm>
              <a:off x="2441451" y="1660825"/>
              <a:ext cx="3786734" cy="743068"/>
            </a:xfrm>
            <a:prstGeom prst="rect">
              <a:avLst/>
            </a:prstGeom>
            <a:solidFill>
              <a:schemeClr val="accent1">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1">
                      <a:lumMod val="50000"/>
                    </a:schemeClr>
                  </a:solidFill>
                </a:rPr>
                <a:t>Eje 1</a:t>
              </a:r>
            </a:p>
            <a:p>
              <a:pPr algn="ctr"/>
              <a:r>
                <a:rPr lang="es-PE" sz="1300" b="1" dirty="0" smtClean="0">
                  <a:solidFill>
                    <a:schemeClr val="accent1">
                      <a:lumMod val="50000"/>
                    </a:schemeClr>
                  </a:solidFill>
                </a:rPr>
                <a:t>Derechos fundamentales y dignidad de las personas</a:t>
              </a:r>
              <a:endParaRPr lang="es-PE" sz="1300" b="1" dirty="0">
                <a:solidFill>
                  <a:schemeClr val="accent1">
                    <a:lumMod val="50000"/>
                  </a:schemeClr>
                </a:solidFill>
              </a:endParaRPr>
            </a:p>
          </p:txBody>
        </p:sp>
        <p:sp>
          <p:nvSpPr>
            <p:cNvPr id="22" name="21 Rectángulo"/>
            <p:cNvSpPr/>
            <p:nvPr/>
          </p:nvSpPr>
          <p:spPr>
            <a:xfrm>
              <a:off x="2441451" y="2606038"/>
              <a:ext cx="1275871" cy="1486136"/>
            </a:xfrm>
            <a:prstGeom prst="rect">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4</a:t>
              </a:r>
              <a:endParaRPr lang="es-PE" b="1" dirty="0">
                <a:solidFill>
                  <a:schemeClr val="accent1">
                    <a:lumMod val="50000"/>
                  </a:schemeClr>
                </a:solidFill>
              </a:endParaRPr>
            </a:p>
            <a:p>
              <a:pPr algn="ctr"/>
              <a:r>
                <a:rPr lang="es-PE" sz="1300" b="1" dirty="0">
                  <a:solidFill>
                    <a:schemeClr val="accent1">
                      <a:lumMod val="50000"/>
                    </a:schemeClr>
                  </a:solidFill>
                </a:rPr>
                <a:t>Economía, c</a:t>
              </a:r>
              <a:r>
                <a:rPr lang="es-PE" sz="1300" b="1" dirty="0" smtClean="0">
                  <a:solidFill>
                    <a:schemeClr val="accent1">
                      <a:lumMod val="50000"/>
                    </a:schemeClr>
                  </a:solidFill>
                </a:rPr>
                <a:t>ompetitividad y empleo</a:t>
              </a:r>
              <a:endParaRPr lang="es-PE" sz="1300" b="1" dirty="0">
                <a:solidFill>
                  <a:schemeClr val="accent1">
                    <a:lumMod val="50000"/>
                  </a:schemeClr>
                </a:solidFill>
              </a:endParaRPr>
            </a:p>
          </p:txBody>
        </p:sp>
        <p:sp>
          <p:nvSpPr>
            <p:cNvPr id="23" name="22 Rectángulo"/>
            <p:cNvSpPr/>
            <p:nvPr/>
          </p:nvSpPr>
          <p:spPr>
            <a:xfrm>
              <a:off x="3908132" y="2659900"/>
              <a:ext cx="1236000" cy="1486136"/>
            </a:xfrm>
            <a:prstGeom prst="rect">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2</a:t>
              </a:r>
              <a:endParaRPr lang="es-PE" b="1" dirty="0">
                <a:solidFill>
                  <a:schemeClr val="accent1">
                    <a:lumMod val="50000"/>
                  </a:schemeClr>
                </a:solidFill>
              </a:endParaRPr>
            </a:p>
            <a:p>
              <a:pPr algn="ctr"/>
              <a:r>
                <a:rPr lang="es-PE" sz="1300" b="1" dirty="0" smtClean="0">
                  <a:solidFill>
                    <a:schemeClr val="accent1">
                      <a:lumMod val="50000"/>
                    </a:schemeClr>
                  </a:solidFill>
                </a:rPr>
                <a:t>Oportunidades y acceso a los servicios</a:t>
              </a:r>
              <a:endParaRPr lang="es-PE" sz="1300" b="1" dirty="0">
                <a:solidFill>
                  <a:schemeClr val="accent1">
                    <a:lumMod val="50000"/>
                  </a:schemeClr>
                </a:solidFill>
              </a:endParaRPr>
            </a:p>
          </p:txBody>
        </p:sp>
        <p:sp>
          <p:nvSpPr>
            <p:cNvPr id="24" name="23 Rectángulo"/>
            <p:cNvSpPr/>
            <p:nvPr/>
          </p:nvSpPr>
          <p:spPr>
            <a:xfrm>
              <a:off x="5322138" y="2659900"/>
              <a:ext cx="1086202" cy="1486136"/>
            </a:xfrm>
            <a:prstGeom prst="rect">
              <a:avLst/>
            </a:prstGeom>
            <a:solidFill>
              <a:schemeClr val="accent3">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6</a:t>
              </a:r>
              <a:endParaRPr lang="es-PE" b="1" dirty="0">
                <a:solidFill>
                  <a:schemeClr val="accent1">
                    <a:lumMod val="50000"/>
                  </a:schemeClr>
                </a:solidFill>
              </a:endParaRPr>
            </a:p>
            <a:p>
              <a:pPr lvl="0" algn="ctr"/>
              <a:r>
                <a:rPr lang="es-PE" sz="1300" b="1" dirty="0" smtClean="0">
                  <a:solidFill>
                    <a:schemeClr val="accent1">
                      <a:lumMod val="50000"/>
                    </a:schemeClr>
                  </a:solidFill>
                </a:rPr>
                <a:t>Recursos naturales y ambiente</a:t>
              </a:r>
              <a:endParaRPr lang="es-PE" sz="1300" b="1" dirty="0">
                <a:solidFill>
                  <a:schemeClr val="accent1">
                    <a:lumMod val="50000"/>
                  </a:schemeClr>
                </a:solidFill>
              </a:endParaRPr>
            </a:p>
          </p:txBody>
        </p:sp>
        <p:sp>
          <p:nvSpPr>
            <p:cNvPr id="25" name="24 Rectángulo"/>
            <p:cNvSpPr/>
            <p:nvPr/>
          </p:nvSpPr>
          <p:spPr>
            <a:xfrm>
              <a:off x="2441450" y="4432016"/>
              <a:ext cx="3966890" cy="743068"/>
            </a:xfrm>
            <a:prstGeom prst="rect">
              <a:avLst/>
            </a:prstGeom>
            <a:solidFill>
              <a:schemeClr val="bg1">
                <a:lumMod val="8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5</a:t>
              </a:r>
            </a:p>
            <a:p>
              <a:pPr algn="ctr"/>
              <a:r>
                <a:rPr lang="es-PE" sz="1300" b="1" dirty="0" smtClean="0">
                  <a:solidFill>
                    <a:schemeClr val="accent1">
                      <a:lumMod val="50000"/>
                    </a:schemeClr>
                  </a:solidFill>
                </a:rPr>
                <a:t>Desarrollo regional e infraestructura</a:t>
              </a:r>
              <a:endParaRPr lang="es-PE" sz="1300" b="1" dirty="0">
                <a:solidFill>
                  <a:schemeClr val="accent1">
                    <a:lumMod val="50000"/>
                  </a:schemeClr>
                </a:solidFill>
              </a:endParaRPr>
            </a:p>
          </p:txBody>
        </p:sp>
      </p:grpSp>
      <p:cxnSp>
        <p:nvCxnSpPr>
          <p:cNvPr id="30" name="29 Conector recto de flecha"/>
          <p:cNvCxnSpPr/>
          <p:nvPr/>
        </p:nvCxnSpPr>
        <p:spPr>
          <a:xfrm flipH="1">
            <a:off x="6408339" y="3402968"/>
            <a:ext cx="79751"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flipH="1">
            <a:off x="6408340" y="4910996"/>
            <a:ext cx="79751"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V="1">
            <a:off x="3059832" y="4225443"/>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flipV="1">
            <a:off x="4374042" y="4188566"/>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V="1">
            <a:off x="5865239" y="4211334"/>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3059832" y="2403893"/>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V="1">
            <a:off x="4304721" y="2420292"/>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flipV="1">
            <a:off x="5652120" y="2420292"/>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2426940" y="836712"/>
            <a:ext cx="3801245" cy="669414"/>
          </a:xfrm>
          <a:prstGeom prst="rect">
            <a:avLst/>
          </a:prstGeom>
          <a:noFill/>
        </p:spPr>
        <p:txBody>
          <a:bodyPr wrap="square" rtlCol="0">
            <a:spAutoFit/>
          </a:bodyPr>
          <a:lstStyle/>
          <a:p>
            <a:pPr algn="just"/>
            <a:r>
              <a:rPr lang="es-PE" sz="1250" i="1" dirty="0" smtClean="0">
                <a:solidFill>
                  <a:schemeClr val="tx2">
                    <a:lumMod val="75000"/>
                  </a:schemeClr>
                </a:solidFill>
              </a:rPr>
              <a:t>El </a:t>
            </a:r>
            <a:r>
              <a:rPr lang="es-PE" sz="1250" b="1" i="1" dirty="0" smtClean="0">
                <a:solidFill>
                  <a:schemeClr val="tx2">
                    <a:lumMod val="75000"/>
                  </a:schemeClr>
                </a:solidFill>
              </a:rPr>
              <a:t>eje 1</a:t>
            </a:r>
            <a:r>
              <a:rPr lang="es-PE" sz="1250" i="1" dirty="0" smtClean="0">
                <a:solidFill>
                  <a:schemeClr val="tx2">
                    <a:lumMod val="75000"/>
                  </a:schemeClr>
                </a:solidFill>
              </a:rPr>
              <a:t> derechos humanos, discriminación, violencia de género, inclusión social, participación política e interculturalidad.</a:t>
            </a:r>
            <a:endParaRPr lang="es-PE" sz="1250" i="1" dirty="0">
              <a:solidFill>
                <a:schemeClr val="tx2">
                  <a:lumMod val="75000"/>
                </a:schemeClr>
              </a:solidFill>
            </a:endParaRPr>
          </a:p>
        </p:txBody>
      </p:sp>
      <p:sp>
        <p:nvSpPr>
          <p:cNvPr id="39" name="38 CuadroTexto"/>
          <p:cNvSpPr txBox="1"/>
          <p:nvPr/>
        </p:nvSpPr>
        <p:spPr>
          <a:xfrm>
            <a:off x="248038" y="1824009"/>
            <a:ext cx="2064150" cy="1015663"/>
          </a:xfrm>
          <a:prstGeom prst="rect">
            <a:avLst/>
          </a:prstGeom>
          <a:noFill/>
        </p:spPr>
        <p:txBody>
          <a:bodyPr wrap="square" rtlCol="0">
            <a:spAutoFit/>
          </a:bodyPr>
          <a:lstStyle/>
          <a:p>
            <a:r>
              <a:rPr lang="es-PE" sz="1200" i="1" dirty="0" smtClean="0">
                <a:solidFill>
                  <a:schemeClr val="tx2">
                    <a:lumMod val="75000"/>
                  </a:schemeClr>
                </a:solidFill>
              </a:rPr>
              <a:t>El </a:t>
            </a:r>
            <a:r>
              <a:rPr lang="es-PE" sz="1200" b="1" i="1" dirty="0" smtClean="0">
                <a:solidFill>
                  <a:schemeClr val="tx2">
                    <a:lumMod val="75000"/>
                  </a:schemeClr>
                </a:solidFill>
              </a:rPr>
              <a:t>eje 4 </a:t>
            </a:r>
            <a:r>
              <a:rPr lang="es-PE" sz="1200" i="1" dirty="0" smtClean="0">
                <a:solidFill>
                  <a:schemeClr val="tx2">
                    <a:lumMod val="75000"/>
                  </a:schemeClr>
                </a:solidFill>
              </a:rPr>
              <a:t>estructura productiva, </a:t>
            </a:r>
            <a:r>
              <a:rPr lang="es-PE" sz="1200" i="1" dirty="0">
                <a:solidFill>
                  <a:schemeClr val="tx2">
                    <a:lumMod val="75000"/>
                  </a:schemeClr>
                </a:solidFill>
              </a:rPr>
              <a:t>competitividad, empleo e innovación e incluye mercados </a:t>
            </a:r>
            <a:r>
              <a:rPr lang="es-PE" sz="1200" i="1" dirty="0" smtClean="0">
                <a:solidFill>
                  <a:schemeClr val="tx2">
                    <a:lumMod val="75000"/>
                  </a:schemeClr>
                </a:solidFill>
              </a:rPr>
              <a:t>financieros y  </a:t>
            </a:r>
            <a:r>
              <a:rPr lang="es-PE" sz="1200" i="1" dirty="0">
                <a:solidFill>
                  <a:schemeClr val="tx2">
                    <a:lumMod val="75000"/>
                  </a:schemeClr>
                </a:solidFill>
              </a:rPr>
              <a:t>estabilidad macroeconómica</a:t>
            </a:r>
          </a:p>
        </p:txBody>
      </p:sp>
      <p:sp>
        <p:nvSpPr>
          <p:cNvPr id="40" name="39 CuadroTexto"/>
          <p:cNvSpPr txBox="1"/>
          <p:nvPr/>
        </p:nvSpPr>
        <p:spPr>
          <a:xfrm>
            <a:off x="2426940" y="5386123"/>
            <a:ext cx="3981400" cy="669414"/>
          </a:xfrm>
          <a:prstGeom prst="rect">
            <a:avLst/>
          </a:prstGeom>
          <a:noFill/>
        </p:spPr>
        <p:txBody>
          <a:bodyPr wrap="square" rtlCol="0">
            <a:spAutoFit/>
          </a:bodyPr>
          <a:lstStyle/>
          <a:p>
            <a:pPr algn="just"/>
            <a:r>
              <a:rPr lang="es-PE" sz="1250" i="1" dirty="0" smtClean="0">
                <a:solidFill>
                  <a:schemeClr val="tx2">
                    <a:lumMod val="75000"/>
                  </a:schemeClr>
                </a:solidFill>
              </a:rPr>
              <a:t>El </a:t>
            </a:r>
            <a:r>
              <a:rPr lang="es-PE" sz="1250" b="1" i="1" dirty="0" smtClean="0">
                <a:solidFill>
                  <a:schemeClr val="tx2">
                    <a:lumMod val="75000"/>
                  </a:schemeClr>
                </a:solidFill>
              </a:rPr>
              <a:t>eje 5 </a:t>
            </a:r>
            <a:r>
              <a:rPr lang="es-PE" sz="1250" i="1" dirty="0" smtClean="0">
                <a:solidFill>
                  <a:schemeClr val="tx2">
                    <a:lumMod val="75000"/>
                  </a:schemeClr>
                </a:solidFill>
              </a:rPr>
              <a:t>se redefine bajo el enfoque de integración territorial en vez de regionalización y se enfatiza en infraestructura productiva.</a:t>
            </a:r>
            <a:endParaRPr lang="es-PE" sz="1250" i="1" dirty="0">
              <a:solidFill>
                <a:schemeClr val="tx2">
                  <a:lumMod val="75000"/>
                </a:schemeClr>
              </a:solidFill>
            </a:endParaRPr>
          </a:p>
        </p:txBody>
      </p:sp>
      <p:sp>
        <p:nvSpPr>
          <p:cNvPr id="41" name="40 CuadroTexto"/>
          <p:cNvSpPr txBox="1"/>
          <p:nvPr/>
        </p:nvSpPr>
        <p:spPr>
          <a:xfrm>
            <a:off x="291462" y="4227935"/>
            <a:ext cx="2020725" cy="1015663"/>
          </a:xfrm>
          <a:prstGeom prst="rect">
            <a:avLst/>
          </a:prstGeom>
          <a:noFill/>
        </p:spPr>
        <p:txBody>
          <a:bodyPr wrap="square" rtlCol="0">
            <a:spAutoFit/>
          </a:bodyPr>
          <a:lstStyle/>
          <a:p>
            <a:r>
              <a:rPr lang="es-PE" sz="1200" i="1" dirty="0" smtClean="0">
                <a:solidFill>
                  <a:schemeClr val="tx2">
                    <a:lumMod val="75000"/>
                  </a:schemeClr>
                </a:solidFill>
              </a:rPr>
              <a:t>El </a:t>
            </a:r>
            <a:r>
              <a:rPr lang="es-PE" sz="1200" b="1" i="1" dirty="0" smtClean="0">
                <a:solidFill>
                  <a:schemeClr val="tx2">
                    <a:lumMod val="75000"/>
                  </a:schemeClr>
                </a:solidFill>
              </a:rPr>
              <a:t>eje 6</a:t>
            </a:r>
            <a:r>
              <a:rPr lang="es-PE" sz="1200" i="1" dirty="0" smtClean="0">
                <a:solidFill>
                  <a:schemeClr val="tx2">
                    <a:lumMod val="75000"/>
                  </a:schemeClr>
                </a:solidFill>
              </a:rPr>
              <a:t> se redefine bajo el enfoque crecimiento verde y se habla de diversidad biológica antes que recursos naturales</a:t>
            </a:r>
            <a:endParaRPr lang="es-PE" sz="1200" i="1" dirty="0">
              <a:solidFill>
                <a:schemeClr val="tx2">
                  <a:lumMod val="75000"/>
                </a:schemeClr>
              </a:solidFill>
            </a:endParaRPr>
          </a:p>
        </p:txBody>
      </p:sp>
      <p:sp>
        <p:nvSpPr>
          <p:cNvPr id="42" name="41 CuadroTexto"/>
          <p:cNvSpPr txBox="1"/>
          <p:nvPr/>
        </p:nvSpPr>
        <p:spPr>
          <a:xfrm>
            <a:off x="265003" y="3126457"/>
            <a:ext cx="2161904" cy="861774"/>
          </a:xfrm>
          <a:prstGeom prst="rect">
            <a:avLst/>
          </a:prstGeom>
          <a:noFill/>
        </p:spPr>
        <p:txBody>
          <a:bodyPr wrap="square" rtlCol="0">
            <a:spAutoFit/>
          </a:bodyPr>
          <a:lstStyle/>
          <a:p>
            <a:r>
              <a:rPr lang="es-PE" sz="1200" i="1" dirty="0" smtClean="0">
                <a:solidFill>
                  <a:schemeClr val="tx2">
                    <a:lumMod val="75000"/>
                  </a:schemeClr>
                </a:solidFill>
              </a:rPr>
              <a:t>El </a:t>
            </a:r>
            <a:r>
              <a:rPr lang="es-PE" sz="1200" b="1" i="1" dirty="0" smtClean="0">
                <a:solidFill>
                  <a:schemeClr val="tx2">
                    <a:lumMod val="75000"/>
                  </a:schemeClr>
                </a:solidFill>
              </a:rPr>
              <a:t>eje 2 </a:t>
            </a:r>
            <a:r>
              <a:rPr lang="es-PE" sz="1200" i="1" dirty="0" smtClean="0">
                <a:solidFill>
                  <a:schemeClr val="tx2">
                    <a:lumMod val="75000"/>
                  </a:schemeClr>
                </a:solidFill>
              </a:rPr>
              <a:t>educación, salud , agua, saneamiento y </a:t>
            </a:r>
            <a:r>
              <a:rPr lang="es-PE" sz="1200" i="1" dirty="0">
                <a:solidFill>
                  <a:schemeClr val="tx2">
                    <a:lumMod val="75000"/>
                  </a:schemeClr>
                </a:solidFill>
              </a:rPr>
              <a:t>vivienda </a:t>
            </a:r>
            <a:r>
              <a:rPr lang="es-PE" sz="1200" i="1" dirty="0" smtClean="0">
                <a:solidFill>
                  <a:schemeClr val="tx2">
                    <a:lumMod val="75000"/>
                  </a:schemeClr>
                </a:solidFill>
              </a:rPr>
              <a:t> </a:t>
            </a:r>
            <a:r>
              <a:rPr lang="es-PE" sz="1200" i="1" dirty="0">
                <a:solidFill>
                  <a:schemeClr val="tx2">
                    <a:lumMod val="75000"/>
                  </a:schemeClr>
                </a:solidFill>
              </a:rPr>
              <a:t>e incluye transportes</a:t>
            </a:r>
            <a:r>
              <a:rPr lang="es-PE" sz="1200" i="1" dirty="0" smtClean="0">
                <a:solidFill>
                  <a:schemeClr val="tx2">
                    <a:lumMod val="75000"/>
                  </a:schemeClr>
                </a:solidFill>
              </a:rPr>
              <a:t>, comunicaciones y energía</a:t>
            </a:r>
            <a:r>
              <a:rPr lang="es-PE" sz="1400" i="1" dirty="0" smtClean="0">
                <a:solidFill>
                  <a:schemeClr val="tx2">
                    <a:lumMod val="75000"/>
                  </a:schemeClr>
                </a:solidFill>
              </a:rPr>
              <a:t>.</a:t>
            </a:r>
            <a:endParaRPr lang="es-PE" sz="1400" i="1" dirty="0">
              <a:solidFill>
                <a:schemeClr val="tx2">
                  <a:lumMod val="75000"/>
                </a:schemeClr>
              </a:solidFill>
            </a:endParaRPr>
          </a:p>
        </p:txBody>
      </p:sp>
      <p:sp>
        <p:nvSpPr>
          <p:cNvPr id="3" name="2 CuadroTexto"/>
          <p:cNvSpPr txBox="1"/>
          <p:nvPr/>
        </p:nvSpPr>
        <p:spPr>
          <a:xfrm>
            <a:off x="7740348" y="2172561"/>
            <a:ext cx="1056097" cy="2492990"/>
          </a:xfrm>
          <a:prstGeom prst="rect">
            <a:avLst/>
          </a:prstGeom>
          <a:noFill/>
        </p:spPr>
        <p:txBody>
          <a:bodyPr wrap="square" rtlCol="0">
            <a:spAutoFit/>
          </a:bodyPr>
          <a:lstStyle/>
          <a:p>
            <a:r>
              <a:rPr lang="es-PE" sz="1200" i="1" dirty="0" smtClean="0">
                <a:solidFill>
                  <a:schemeClr val="tx2">
                    <a:lumMod val="75000"/>
                  </a:schemeClr>
                </a:solidFill>
              </a:rPr>
              <a:t>El </a:t>
            </a:r>
            <a:r>
              <a:rPr lang="es-PE" sz="1200" b="1" i="1" dirty="0" smtClean="0">
                <a:solidFill>
                  <a:schemeClr val="tx2">
                    <a:lumMod val="75000"/>
                  </a:schemeClr>
                </a:solidFill>
              </a:rPr>
              <a:t>eje 3 </a:t>
            </a:r>
            <a:r>
              <a:rPr lang="es-PE" sz="1200" i="1" dirty="0" err="1" smtClean="0">
                <a:solidFill>
                  <a:schemeClr val="tx2">
                    <a:lumMod val="75000"/>
                  </a:schemeClr>
                </a:solidFill>
              </a:rPr>
              <a:t>institucionali</a:t>
            </a:r>
            <a:r>
              <a:rPr lang="es-PE" sz="1200" i="1" dirty="0" smtClean="0">
                <a:solidFill>
                  <a:schemeClr val="tx2">
                    <a:lumMod val="75000"/>
                  </a:schemeClr>
                </a:solidFill>
              </a:rPr>
              <a:t>-dad, </a:t>
            </a:r>
            <a:r>
              <a:rPr lang="es-PE" sz="1200" i="1" dirty="0" err="1" smtClean="0">
                <a:solidFill>
                  <a:schemeClr val="tx2">
                    <a:lumMod val="75000"/>
                  </a:schemeClr>
                </a:solidFill>
              </a:rPr>
              <a:t>goberna-bilidad</a:t>
            </a:r>
            <a:r>
              <a:rPr lang="es-PE" sz="1200" i="1" dirty="0" smtClean="0">
                <a:solidFill>
                  <a:schemeClr val="tx2">
                    <a:lumMod val="75000"/>
                  </a:schemeClr>
                </a:solidFill>
              </a:rPr>
              <a:t>,  relaciones exteriores y defensa nacional e incluye otros como justicia, seguridad ciudadana y corrupción</a:t>
            </a:r>
            <a:endParaRPr lang="es-PE" sz="1200" i="1" dirty="0">
              <a:solidFill>
                <a:schemeClr val="tx2">
                  <a:lumMod val="75000"/>
                </a:schemeClr>
              </a:solidFill>
            </a:endParaRPr>
          </a:p>
        </p:txBody>
      </p:sp>
    </p:spTree>
    <p:extLst>
      <p:ext uri="{BB962C8B-B14F-4D97-AF65-F5344CB8AC3E}">
        <p14:creationId xmlns:p14="http://schemas.microsoft.com/office/powerpoint/2010/main" xmlns="" val="57335583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a:xfrm>
            <a:off x="1303338" y="981075"/>
            <a:ext cx="737235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23850"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7900" y="6303963"/>
            <a:ext cx="2133600" cy="365125"/>
          </a:xfrm>
        </p:spPr>
        <p:txBody>
          <a:bodyPr/>
          <a:lstStyle/>
          <a:p>
            <a:pPr algn="ctr">
              <a:defRPr/>
            </a:pPr>
            <a:fld id="{706801E3-786F-48D0-84E7-0EEC5064D2B6}" type="slidenum">
              <a:rPr lang="es-ES" b="1" smtClean="0">
                <a:solidFill>
                  <a:schemeClr val="accent1">
                    <a:lumMod val="50000"/>
                  </a:schemeClr>
                </a:solidFill>
              </a:rPr>
              <a:pPr algn="ctr">
                <a:defRPr/>
              </a:pPr>
              <a:t>2</a:t>
            </a:fld>
            <a:endParaRPr lang="es-ES" b="1" dirty="0">
              <a:solidFill>
                <a:schemeClr val="accent1">
                  <a:lumMod val="50000"/>
                </a:schemeClr>
              </a:solidFill>
            </a:endParaRPr>
          </a:p>
        </p:txBody>
      </p:sp>
      <p:sp>
        <p:nvSpPr>
          <p:cNvPr id="20" name="19 CuadroTexto"/>
          <p:cNvSpPr txBox="1"/>
          <p:nvPr/>
        </p:nvSpPr>
        <p:spPr>
          <a:xfrm>
            <a:off x="2484438" y="2708275"/>
            <a:ext cx="1511300" cy="1447800"/>
          </a:xfrm>
          <a:prstGeom prst="rect">
            <a:avLst/>
          </a:prstGeom>
          <a:noFill/>
        </p:spPr>
        <p:txBody>
          <a:bodyPr>
            <a:spAutoFit/>
          </a:bodyPr>
          <a:lstStyle/>
          <a:p>
            <a:pPr algn="ctr">
              <a:defRPr/>
            </a:pPr>
            <a:r>
              <a:rPr lang="es-ES" sz="8800" b="1" dirty="0">
                <a:solidFill>
                  <a:schemeClr val="accent6">
                    <a:lumMod val="75000"/>
                  </a:schemeClr>
                </a:solidFill>
              </a:rPr>
              <a:t>1</a:t>
            </a:r>
          </a:p>
        </p:txBody>
      </p:sp>
      <p:sp>
        <p:nvSpPr>
          <p:cNvPr id="5126" name="AutoShape 2" descr="data:image/jpeg;base64,/9j/4AAQSkZJRgABAQAAAQABAAD/2wCEAAkGBhMGEBUSERQRFRAWGBcWFhUYFBcWFBcXGRgXFxgdHhsXHighFxomHhUdHy8gJSgqLjEsGB4yNzAqNSYrMCkBCQoKDgwOGg8PGTUiHyQ1LS4pLTUtKiwvLCwsLCouLCkqLCw1LCwsNiosKSwsKiwsLCksLCwpLCwsLCwpKSwpLf/AABEIAHIBuAMBIgACEQEDEQH/xAAcAAEBAAICAwAAAAAAAAAAAAAABgUHBAgBAgP/xABQEAABAwICBQYKBgYHBgcAAAABAAIDBBEFBgcSITGTExYXQVHTMlJTVFVhcZTR0hQiYoGRsSM1coKhswgYM0JzssEVNEOSw/AkY3SiwuHj/8QAGgEBAAMBAQEAAAAAAAAAAAAAAAEDBQIEBv/EAC8RAAIBAgQFAgUFAQEAAAAAAAABAgMRBBITITFRoeHwQVJhcYGRwQUisdHxMzL/2gAMAwEAAhEDEQA/AN4oiIAiIgCIiAIiIAiIgCIiAIiIAiIgCIiAIiIAiIgCIiAIiIAiIgCIiAIiIAiIgCIiAIiIAiIgCIiAIiIAiIgCIiAIiIAiIgCIiAIiIAiL5VdU2hjdI8hrGNLnOO4NaLk/gEBwMw5kgyvCZqh4a3cBve93Y0dZ/wCzYLTmYNOVVWuIpGMgj6nECSU/j9Ueyx9pUlnPNkmcKp0z7iMXEUfUxnUP2jvJ6z6gLYOOMykNaCXE2AAuSTuAA3lUubfA+gw2AhCN6iu+iKU6S8TJ1vpc1/3Lfhq2VHl3TZW0z2sqGMqWkgbGiOW52CxYNUn1Fu3tCmW6OMSczX+iT6u+1gHf8hOt/BZ3RBlR2I4iZJWODaX67muBBEu0Rgg7QQQXfuBQr3LKscPpt2Tty7HYBh1gCRY9nZ+C8oivPmzULv6QAaSPoTveB3a2BkrNPPClFQI+Tu5zdXW1/B672H5Lq9L4R9pXYHQn+qm/4sv5hVRk2zYxuFpUqeaC3+pfKUz9nsZGZE8wmXlHObblNS2qAfFN96q1qfT/AP2FL/iSf5WruTsjPwsI1KsYy4HvhmnuGpla2anfFETYyCTlNX1loYCR222+oraNPUNq2NexzXMcAWuaQWkHcQRvC6gq00f6SZcnPEb9aSjcfrR3+sy+9zL7j1lu4+o7Vwp8zUxP6fG16XHkbaz9pHGRnxMMBl5RrnX5TUtqkC3gm+9YvKemMZorIqX6KY+U1vr8sHW1WOfu1Bfwbb+tTGm3EosaZQ1ED2vie2ezh6jFsPYRfaDtCm9Ev64pvbJ/JkRydzinhabwznKP7rPn6XOyaIitMY1TiWnYYfNJF9DJ5N72X5cC+q4tvbk9m5cb+sEPMne8Du1q7Mv++1P+PN/McrHR3VYPBTPGJCMz8qS3WjmceT1GW2xgjwtb1qlSb9TflhaEIKWRv5XK7A9N4xmphg+iFvKyMj1uXB1dZwF7cmL7+1bRWu8uPwDEKqNtGyI1IOvHaKdpBYNe93tA2at9vYtiKyN/UysSoKSUIuPzC11nLS7zSq3U30blNUMOvy2pfWaHbtQ9vatirrppl/W8v7EX+QJJ2R3gaUKtTLNXVi0w3T5FUysbNTOiiJs6QS6+oO3V1Bcdtje3buW1IZm1DQ5hDmuALXA3BB2ggjeF1AWxtF2kw5ccKWqcTSOP1XHaYST/ACyd46t4678RnzPbisBFRzUlw9DfiL1Y8SAEEEEXBG0EHcpzPOd4slwa7rOmdcRRX2uPaexg6z928qxuxjwhKcssVueueM+w5JjBeOUnf4EIdYkdbibHVaO2207O20N/WCHmR94//JaqxjGJcemfPO4vkebk9Q7AB1NG4BcJVObN+l+n0ox/erv6nazKmPc56OKp1OT5QOOpra1rPc3fYX8G+7rWWUloo/U9L+y/+bIq1WrgYVWKjUkl6NhTOe88R5HhY9zOUke7VZGHapIAu517GwGzq3uCpSdVdZ9I2audlc+RpvAz9HD2agPhfvG7vYQOpRJ2R6MHh9apvwXEuv6wQ8yd7wO7Wy8tY+zM9LHUx7GvG1t7lrhsc0+wgj17D1rrnimTZcLw+nrnX1Z3OBFvBG+M/vBrj7NXtVZoRzZ/s2odRyH9FP8AWjvuEoG795ot7Wt7VwpO+57cRhKTpOdFcPxxN6IiK0xiNz/pEGRXQgwGXlQ8/wBpqauoWjxTe+t/BSX9YIeZH3gd2vj/AEgfDo/2ZvziUPo4njpsUp3TOY2IOdrOeQGD9G8bS7YNtlU5O9jaoYalKhqSjd7+r+Jft/pBNO+jdb1Tg/8ATVVlXStR5pkEQ14Z3eCyS1nHsa4Egn1Gx7FOaWMVwuqonNjdSyVZLeSMWo57frAuu5m5urfYTt2fdp/CKaWsniZAHGZz2hlt+tcWPqtvv1WRyaZMMLRrU3JRcfPidt0XgLyrTEIjSRpBfkYwBkTJOV5S+s4ttqanYNvh/wAFgso6Y5cyVsNM6njY2QkFwe4kWa524j7K4H9ILfR+yf8AOFQWj3EY8JxKCaZwZEwvc5x3Acm/s3nqt2lVOTzGzRw1OeGz5d7P8nZ2WZsDS5xDWtBJcSAABtJJO4LVGYNO7aSYspIWyxN2co5xbrH7IA8H1nf2KO0g6TJc3uMUWtHRg7GbnSW3F9vxDdw9ZX20ZaOBnBxmmeBTRus5jXDlHu322bWN9Z2nq7Qcm9kc0sHClDUr/Y2NkXPVbnR+sKWKOlabPlL3m58Vgt9Z38B19QN+vjSUjKBjY4mtZG0Wa1os0AdQC+ysRmVZRlK8VZBERSVhERAEREAUPpkxA0GFSBuwyuZFf1E6zvxDCPvVwoTTRQmrwp7h/wAOSOQ+y+of891zLgX4a2rG/NHXhbu0H5UjhpzXPaHTPc5sZO3UY06riOxxcCCewDtK0it76D8xsq6M0hIE0LnODet0b3a1x22c4g9n1e1Vw4m7+oOWj+36/I2WvRsLWEuAAc62sQBc22C5617orj5sIiIDqBL4R9pXYHQn+qm/4sv5ha2foZxNxJ5OLf5Zq23ozy9NlmgEFQGiQPe6wcHCziLbQqoJ3NzH1qc6VoyT3Kxan0//ANhS/wCJJ/latsKB0tZQqc2xQNpmtcWPeXazw3YWgDfv3LuXAzcJJRrRcnZdjTGRaVlbiNNHK0PjfJqOaRcEOBH+qz+kPRhJlMmaDWkoyd+90V+p/a3sd9xsbXyOVtFOIYTW080kcYjjlje4iVpIaHDW2dexbzkiEzS1wBaQQQRcEHYQQd4XEY3W5o4jGadVSg7r1OoJkJGrc6oJNr7LmwJt27B+AVbol/XFN7ZP5Mirs6aE3ul5TDtTk3H60Lnauofsk72+o7R6xu9MgaMa7L+IwVEzIxEwv1iJGuO2N7RsG/a4LlRaZ6KmKpToytLinsboREV584dT8y/77U/4838xys9HWjGLOlK+aSWWNzZTHZoaRYMY6+3r+uvONaIcRramaRkcWo+WR7f0rRsc9xHs2FcVmh3FI9zIx7J2hUJfA+klWhKmlGokzZGVtEcOVqplSyeZ7mBwDXNaAdZpb1C/95Xy0Xl3RZieH1lPLI1nJxzRPf8Apgfqte0nZfbsG5b0VsfkY2L/APSefMF100y/reX9iL/IF2LXXTTL+t5f2Iv8gUT4F/6b/wBn8v6IhFlspAHEKS9rfSIb32i3KNurLSjozOXnGqpWk0jj9dg28iT/ANM9R6t3YqrbXNqVaMZqD9eB8shaWX5WhdBO100TWkw2I1mO6mEn/hn8R1A7hG49j02ZJ3Tzu1pHf8rW9TWjqaOz8ySVjlysLwyXGZmQwtL5XmzWj/vYBvJO4BLvgFRpwk6iVm+JxUW088ZFjyTgzBsfUvnj5WXt+pKdVt9zB/HeeoDViNWJpVY1VmjwOyuij9T0v7L/AObIq1SWij9T0v7L/wCbIq1XrgfMV/8ArL5v+SB0xZr/ANg0XIMNp6i7B2tj/wCIfvBDf3j2LQFLqa7eU1uT1hr6ttbVv9a1yBe25bRzzkLFc21sk/JM5PwIgZo9kbb6vXsJuXH1uKy+j/RC2kZI7EoY3yEgMZrawa0C5N2G1yTb931qppyZr0KtLD0eN3624+I4GY9KmHY7QyUYgqmtLA2P6sVmObYxn+03AtH3XWpYJ3Ur2vYS17SHNcN4cDcEesELst0Y4Z5pF/7/AJlr/PWhyWWpD8OiYIHNF2coG6jxsNtY7QRY+26mUWRhcTQjeCuk+ZszJeZW5roo6gW1yNWRo/uyN2OHs6x6iFnFq7RVlbEcoTPZPG0UsoubSsdqyN8E2B6xdpt9nsW0VZF7bmViIRhUag7r0NNf0gfDo/2ZvziWvcl4IzMddDTSF7Y5C4EtIDhZjnbLgje3sW3tLuS6rNrqc0rGuEYkDrva22sWW8I7fBKnMh6Ma/AsRgnmjYImOcXESscRdjmjYDc7SFU08xrUK8IYa2azs/ycDSHon5qw/SKZ75IAQJGvtrsvsDrtABbfYdmy439WC0dZv5oVbXvawwvsyQlgL2tP95rrawtvIGwgbr2I7I1tGzEI3xSDWje0scO1rhYj8CtA1mhfEYpHiNjHxhxDHcqwFzb7DYnYSOpTKNndHOGxUatN06zOwjHiQAggg7QRuIXlTOj2kq8NomQVrQ2SL6jCHtfrRjwfBOwjwfYAqZWIxpxyyavc05/SC30fsn/OFQOj/DY8YxKCGZofE8vDm3IuOTed42g3F7+pbb0uZLqs3Gm+jNY7kxLrazw3wuTtv3+CVNZF0X1+BYhBPMyMRMc4uIkaTtY5u4b9pCrknmNqhXhHC5c1nZ/kx2d9D02A601JrT0+8tteaMesDwx6xt7R1qHwbG58vyiankdHIOsbiOwg7HD1FdtFBZ40TQZn1pYNWCqNyXAfo5D9to3H7Q29oKlw5FeH/ULrJW4c/wCzj5I0wQY/qw1WrBUnYDe0Mh9RPgH7J+4nctirqfj2XajLUpiqY3Mf1dbXDta7c4ez77KryRpaqMs6sU+tPSjZYn9JGPsuO8fZOzsIUKfMV8ApLPR+39HYVFjcBzFT5liEtNI17OsbnNPY5p2tPtWSVpkNOLswiIhAREQBcfEKFmJxPhkF45GuY4docLH81yEQJ2OqmastS5UqX08oOzax9tj2HwXD/UdRBHUsdR1j8Pe2SJ7mSNN2uaS1wPqIXaPNGUqfN0PJVDb2uWPGyRhPW0/mDsNty0zj2hOtw1xNPqVEfVYhklvW15t+BKpcWj6HD46FSNqjs+jOHBpkxOFoBljdbrdEy/8AABfTppxLx4eC1YJ2QsQYbfQ6r7onH+IC8cxcQ8zquC/4KLsu08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9004l48PBanTTiXjw8FqwPMXEPM6rgv+CcxcQ8zquC/4JdjSw3JdDPdNOJePDwWqVx/HpcyzmectMrg0EhuqLNFhsHqXM5i4h5nVcF/wTmLiHmdVwX/BRudwVCDvGy+xxsrHVrqU/wDnw/zGrtXLEJ2lrgHNcCCCLgg7CCDvC61YHkuvp6qBzqSqDWyxuJ5J1gA9pJ3dgXZhWQMr9SknKNmaE0gaJ5cIna+iY+SnlcGtYNronuOxp+x2OO7cTuJ2Xo80fx5Lh1nar6t4/SSdQG/Ub9kdvWdvYBYIulFJ3PLUxdSpTUG+5rbTy62HRDtqGfy5VoZdgdNOEzYxRRMp4pJXCcOIY0uIHJyC9h1XI/Fab5i4h5nVcF/wVc+Jq4CcVRs3zMhgulGuwCBlPC6IRMuGgxgna4uO3r2uK53TTiXjw8FqwPMXEPM6rgv+CcxcQ8zquC/4KNz0Onh27tLoZ7ppxLx4eC1OmnEvHh4LVgeYuIeZ1XBf8E5i4h5nVcF/wS7I0s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hjOk2szBEYqgU8kZ6jC24Pa072u9YUks7zFxDzOq4L/gnMXEPM6rgv8Ago3LYOlBWi0jg4Ljk+XpRLTyOjkHWNxHY4HY4eoreGSNL8GYNWKq1YKk7Ab2hkPqJ8A/ZP3E7lp3mLiHmdVwX/BOYuIeZ1XBf8FKbRTXpUKy/c1fnc39nitqaNjPo1xfW1iBsuLFoJG1oI1rdpAHXY5zCpHywsMl9cjbcarj2Et/uuIsSOokhajyRmHGMtasVRR1k9KNgBidysY+y47x9k/cQtw0lSKxjXgPaHC9nscx49Ra4XBVqdzDr03TSjs/ij7IiLo8oRFhsXyrFjUnKPkqmmwbaOolibYEnwWEC+3eh1G19zMopjo+g8tX++z/ADJ0fQeWr/fZ/mUbneWHu6dymRTPR9B5av8AfZ/mTo+g8tX++z/Mm4yw93TuUyKLwzLNFjBlEVRiDjDI6GT/AMXUiz27xtdt37xsXO6PoPLV/vs/zKLslwgtm39u5TIpno+g8tX++z/MnR9B5av99n+ZTuRlh7uncpkUz0fQeWr/AH2f5k6PoPLV/vs/zJuMsPd07lMimej6Dy1f77P8y8OyBTsBJmr7Db/vs/zJuMsOfTuU6KSosmUmJRtliqK58bwHNcK2cgg/vL1rMn0mH6nKVNc3lHtjYDWz3c9xsABrbT/oCVF2Tkhe139u5Xopno+g8tX++z/MnR9B5av99n+ZTuRlh7uncpkUz0fQeWr/AH2f5k6PoPLV/vs/zJuMsPd07lMii6HLNFiMs0MdRiBkgLWyD6XUgAuBLdpdZ2wdS53R9B5av99n+ZRdkuEFxb+3cpkUz0fQeWr/AH2f5k6PoPLV/vs/zKdyMsPd07lMvKmOj6Dy1f77P8ydH0Hlq/32f5k3GWHu6dynRTHR9B5av99n+ZOj6Dy1f77P8ybjLD3dO5Trwpno+g8tX++z/MnR9B5av99n+ZNxlh7uncpkUz0fQeWr/fZ/mTo+g8tX++z/ADJuMsPd07lMimej6Dy1f77P8ydH0Hlq/wB9n+ZNxlh7uncpkUz0fQeWr/fZ/mTo+g8tX++z/Mm4yw93TuUyKZ6PoPLV/vs/zLB5hosNytYVNXXNe7a1gq6l8hHbqtcSB6zYbFF2TGnGTtFt/TubCRa9y7R4ZmkubT1dc6Rou6N1XUskA3X1XOFxtG0X3hZzo+g8tX++z/Ml2JU4xdpNr6dymRRWH5aosUkmjiqMQL4H6kg+l1Is7fa5d9b2hc/o+g8tX++z/Ml2HCC2bf27lMimej6Dy1f77P8AMnR9B5av99n+ZTuRlh7uncpkUz0fQeWr/fZ/mTo+g8tX++z/ADJuMsPd07lMimej6Dy1f77P8ydH0Hlq/wB9n+ZNxlh7uncpkUz0fQeWr/fZ/mTo+g8tX++z/Mm4yw93TuUyKZ6PoPLV/vs/zJ0fQeWr/fZ/mTcZYe7p3KZeVMdH0Hlq/wB9n+ZZHBstR4G5zmPqXFwseVnklA232B5Nj603IahbZ9DLIiKSsIiIAiIgCFF4QEZo5/tcT/8AXz//ABVooCHKWJ4VPUvpKmkZFPPJPqvic5wLzs227AFkst4FX0lW+oramOVrouTEcYe1gOs1wdqn6t7Ai+/auVyPVVjGTclJFatd0ddiWeXzS0tSykpYpHxRDkWyvlLN7na3gg36vZY2udiKEkybXYHLKcMqYY4J3mR0UzC4Rvd4RYQD+B2bBvRnNFxV+F/S+6MrkbMUuORyx1LWtqqaV0Eur4Di3c4dgP8Ap1XsKZYLKGVxlaFzDI6WaR7pZpXbC+R2826hs3e3tWdUrgV1XFzeXgF86nwHfsn8l9F6St5RpHaCFJWjSuR8Sqsj0MNbZ0+Gza/LRt8OB7ZHxh7b7NU6ovuFzttsJ5FXDWYlXYdX1t4+VqmNgpvJReFc/bdsvsv222AbHyVl52WaCKlkcx7ma9y2+qdaR7+v1OsvXM2XX45NRyMc1op5xM4G93ADcLdftVeXY0XiYuo3Zeu/w3t/pQBQukbP3Nsx00MkbKmUgukkaXMhjNxrkAHWJINht3HZuVypvOeThmdsb43iKrhdrxS6gePW1zT4TD2fntB7d7bHkoOCms/A42RH1NYDM+vjraRwsxwp+SeJAbO3W+qLdd736rba5TOVsLr6B7jVz0rotWzYYYdRode+vrEAg7wRYj2WVMi4EVmnN26f4iPyVilTVVmIQVEolEEkYjOo1lmvD3W+qNuyw233KvJsofIEorq7FJ2bYXzxsa/qcY2EPt22uPxVyojwOq6tP7fwjXOF1mKZ6Y+rpqqOkp9ZzYIuRbIXhpteRztrbkW2X9nbSZGzG/MlM50zQyoikfBMG+DyjLXI9RBH8Vg2ZLxDL5kjw2rhZSSOc8MljLnQlx26hANx2A/ncmlynlpmVKYQtc57i5z5JHeFJI7wnHs3AewDfvUK5bWlTcXa3w23S+PjOTj75Y6WYwOayYMcWOc3WaCBfd93/wBHcYvKxxXMsUNd9NhYyR1zT/RmlgjDy131r62tYG2395XtdB9KiewEAua5oPVtBH+qxmTsEdluhhpnua58bSC5t9U3c52y+3rUtblUJqNN8L35X2M0iIuigKK0j585qtZDE6NtVKRZ0gcWRRkkGR1gb2Itbb22NrG1U9nLKDM1xNAdydRG4SRS6ocWub1EHwmm+72FQ722LaLgprPwMZkSepxAmY4hFW0hBabU/JObKNUkAi31QD19u4K0UtlfCMQoJL1U9KYQ0gRQw6gc42+uTYWOzdtG3qVSi4E1mnPa30/xGvK6rxLFMUmoYquKCJjBO17YA94Y7Va1lnGxsbkm/WeqwGWyRjlTVS1VHWFj6ilcwcq1uqJGSNLmEtGwGw6u0dlzzabLr4cUlrS5vJvgZCG7dYFrg6/ZbYvOD5dfh2IVtU5zSyp5DVaL6zeSZqG/Vt9ShJlspwcXHbgvT12v+TPoiLo8gUBozpGYlJWVsoDqx1TLGSdromMsGsF/BFj+AA6lfqMxTJdRSVL6vDKhsEstjNFI3Wgkd41hta71gdZ3XN+WX0mrSi3a/r+CsbRRskMoYwSkBpfqjXLQbgF28i/UvupzLmE19PK6auq2SXbqthijDYW7b61yNYu6vv69lqJSiuas7XuR+QsUqayauiqpRKYJhG12o1myxO5oH8bqwKn8t5cfgtRWSucxwqZhI0C92ixFjfr29SoEXA6rNOd4/D+DWeEy4vmWWpjbXQwmlldF9WmaRK65IJ1r6rbWGy+7cd5qshZhkzHSa87Q2eOR8Mur4JfGRcj2gj77r3yzl1+BzVkjnNcKiczNAvdoItY36/YmTsuvy3HMx7muMlRLMNW+xr9WwN+vYoSZdVnCSaVvS233M1WVjMPjfLIdWNjS9ztuxrRcnZ6gtUUGd6nOdQ4U+IQ0ji9zaemMHKOkAuQZHFpDbgdV/Z27bewSAggEHYQdoIWvm5ArMCkeMOqKZlO9xe0Swh0kBdv5N1jcdgPxJSuMO4JPNx9L8P4ZfUjXsjaJC10gaNdzRqtLrbSASbC/VdYLPmJVeFUbpKGLlJgduzWLGbbuDP75GzZ672NrLOUbHxRtbI8PkDQHPDdUOcBtOrc6tztsuFmGjqK6AtpJxBPcODywPBsb6pB3A9ql8CiDSmm+xK6P8Rq8XcJRXw1dKWnlGuhEVRFJ1N1WbhfrJtYbO1XqhMsZBnoq91fVSwiYgjk6ZpjjeTvc+9tc7b2tvsb7FdqI8NyzEOLn+3z+AiIujzhERAEREAWJxTAnYk/XbVVcIsBqROjDNl9v143G+3t6gssiEqTW6J3mk/0hiXEh7lOaT/SGJcSHuVRIosd6svEid5pP9IYlxIe5Tmk/0hiXEh7lUSJYasvEid5pP9IYlxIe5Tmk/wBIYlxIe5VEiWGrLxIneaT/AEhiXEh7lOaT/SGJcSHuVRIlhqy8SJ3mk/0hiXEh7lOaT/SGJcSHuVRIlhqy8SJ3mk/0hiXEh7lOaT/SGJcSHuVRIlhqy8SJ3mk/0hiXEh7lOaT/AEhiXEh7lUSJYasvEid5pP8ASGJcSHuU5pP9IYlxIe5VEiWGrLxIneaT/SGJcSHuU5pP9IYlxIO5VEiWGrLxIm2ZNdF4NdiAFydj4BtJuTsh3km917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5+E4K7C3OLqmqmuLWldGQPWNRjdqyaJYh1JNWf4CIik4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dirty="0"/>
          </a:p>
        </p:txBody>
      </p:sp>
      <p:sp>
        <p:nvSpPr>
          <p:cNvPr id="2" name="1 Rectángulo"/>
          <p:cNvSpPr/>
          <p:nvPr/>
        </p:nvSpPr>
        <p:spPr>
          <a:xfrm>
            <a:off x="3492500" y="3272970"/>
            <a:ext cx="5327650" cy="830997"/>
          </a:xfrm>
          <a:prstGeom prst="rect">
            <a:avLst/>
          </a:prstGeom>
        </p:spPr>
        <p:txBody>
          <a:bodyPr>
            <a:spAutoFit/>
          </a:bodyPr>
          <a:lstStyle/>
          <a:p>
            <a:pPr algn="r">
              <a:defRPr/>
            </a:pPr>
            <a:r>
              <a:rPr lang="es-PE" sz="2400" b="1" kern="0" dirty="0" smtClean="0">
                <a:solidFill>
                  <a:schemeClr val="tx2">
                    <a:lumMod val="75000"/>
                  </a:schemeClr>
                </a:solidFill>
                <a:latin typeface="Arial" pitchFamily="34" charset="0"/>
                <a:ea typeface="ヒラギノ角ゴ Pro W3"/>
                <a:cs typeface="ヒラギノ角ゴ Pro W3"/>
              </a:rPr>
              <a:t>El </a:t>
            </a:r>
            <a:r>
              <a:rPr lang="es-PE" sz="2400" b="1" kern="0" dirty="0">
                <a:solidFill>
                  <a:schemeClr val="tx2">
                    <a:lumMod val="75000"/>
                  </a:schemeClr>
                </a:solidFill>
                <a:latin typeface="Arial" pitchFamily="34" charset="0"/>
                <a:ea typeface="ヒラギノ角ゴ Pro W3"/>
                <a:cs typeface="ヒラギノ角ゴ Pro W3"/>
              </a:rPr>
              <a:t>S</a:t>
            </a:r>
            <a:r>
              <a:rPr lang="es-PE" sz="2400" b="1" kern="0" dirty="0" smtClean="0">
                <a:solidFill>
                  <a:schemeClr val="tx2">
                    <a:lumMod val="75000"/>
                  </a:schemeClr>
                </a:solidFill>
                <a:latin typeface="Arial" pitchFamily="34" charset="0"/>
                <a:ea typeface="ヒラギノ角ゴ Pro W3"/>
                <a:cs typeface="ヒラギノ角ゴ Pro W3"/>
              </a:rPr>
              <a:t>istema </a:t>
            </a:r>
            <a:r>
              <a:rPr lang="es-PE" sz="2400" b="1" kern="0" dirty="0">
                <a:solidFill>
                  <a:schemeClr val="tx2">
                    <a:lumMod val="75000"/>
                  </a:schemeClr>
                </a:solidFill>
                <a:latin typeface="Arial" pitchFamily="34" charset="0"/>
                <a:ea typeface="ヒラギノ角ゴ Pro W3"/>
                <a:cs typeface="ヒラギノ角ゴ Pro W3"/>
              </a:rPr>
              <a:t>N</a:t>
            </a:r>
            <a:r>
              <a:rPr lang="es-PE" sz="2400" b="1" kern="0" dirty="0" smtClean="0">
                <a:solidFill>
                  <a:schemeClr val="tx2">
                    <a:lumMod val="75000"/>
                  </a:schemeClr>
                </a:solidFill>
                <a:latin typeface="Arial" pitchFamily="34" charset="0"/>
                <a:ea typeface="ヒラギノ角ゴ Pro W3"/>
                <a:cs typeface="ヒラギノ角ゴ Pro W3"/>
              </a:rPr>
              <a:t>acional de Planeamiento Estratégico</a:t>
            </a:r>
            <a:endParaRPr lang="es-ES" sz="1600" b="1" i="1" kern="0" dirty="0">
              <a:solidFill>
                <a:schemeClr val="accent1"/>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xmlns="" val="7565650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262107" y="746659"/>
            <a:ext cx="8440489" cy="547260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chemeClr val="tx1"/>
              </a:solidFill>
            </a:endParaRPr>
          </a:p>
        </p:txBody>
      </p:sp>
      <p:cxnSp>
        <p:nvCxnSpPr>
          <p:cNvPr id="11" name="10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20</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cxnSp>
        <p:nvCxnSpPr>
          <p:cNvPr id="21" name="20 Conector recto"/>
          <p:cNvCxnSpPr/>
          <p:nvPr/>
        </p:nvCxnSpPr>
        <p:spPr>
          <a:xfrm>
            <a:off x="349668" y="620799"/>
            <a:ext cx="8352928"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300" y="6334197"/>
            <a:ext cx="779156" cy="40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https://encrypted-tbn2.google.com/images?q=tbn:ANd9GcRgOUtkHN_ATbU2ig2M8_3WZ135oV8Zlm4EFvblspchC80gMDG2"/>
          <p:cNvPicPr>
            <a:picLocks noChangeAspect="1" noChangeArrowheads="1"/>
          </p:cNvPicPr>
          <p:nvPr/>
        </p:nvPicPr>
        <p:blipFill>
          <a:blip r:embed="rId4" cstate="print"/>
          <a:srcRect/>
          <a:stretch>
            <a:fillRect/>
          </a:stretch>
        </p:blipFill>
        <p:spPr bwMode="auto">
          <a:xfrm>
            <a:off x="7836314" y="6309320"/>
            <a:ext cx="912150" cy="476672"/>
          </a:xfrm>
          <a:prstGeom prst="rect">
            <a:avLst/>
          </a:prstGeom>
          <a:noFill/>
        </p:spPr>
      </p:pic>
      <p:sp>
        <p:nvSpPr>
          <p:cNvPr id="33" name="1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20</a:t>
            </a:fld>
            <a:endParaRPr lang="es-ES"/>
          </a:p>
        </p:txBody>
      </p:sp>
      <p:sp>
        <p:nvSpPr>
          <p:cNvPr id="12" name="Rectangle 2"/>
          <p:cNvSpPr txBox="1">
            <a:spLocks noChangeArrowheads="1"/>
          </p:cNvSpPr>
          <p:nvPr/>
        </p:nvSpPr>
        <p:spPr bwMode="auto">
          <a:xfrm>
            <a:off x="323528" y="188751"/>
            <a:ext cx="7056784" cy="432048"/>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pPr>
              <a:spcBef>
                <a:spcPct val="20000"/>
              </a:spcBef>
              <a:buClr>
                <a:schemeClr val="tx2"/>
              </a:buClr>
              <a:defRPr/>
            </a:pPr>
            <a:r>
              <a:rPr lang="es-ES" sz="2000" b="1" kern="0" dirty="0" smtClean="0">
                <a:solidFill>
                  <a:schemeClr val="tx2"/>
                </a:solidFill>
                <a:latin typeface="+mn-lt"/>
              </a:rPr>
              <a:t>Objetivos Nacionales</a:t>
            </a:r>
            <a:endParaRPr lang="es-ES" sz="2000" b="1" kern="0" dirty="0">
              <a:solidFill>
                <a:schemeClr val="accent6">
                  <a:lumMod val="75000"/>
                </a:schemeClr>
              </a:solidFill>
              <a:latin typeface="+mn-lt"/>
            </a:endParaRPr>
          </a:p>
        </p:txBody>
      </p:sp>
      <p:grpSp>
        <p:nvGrpSpPr>
          <p:cNvPr id="8" name="7 Grupo"/>
          <p:cNvGrpSpPr/>
          <p:nvPr/>
        </p:nvGrpSpPr>
        <p:grpSpPr>
          <a:xfrm>
            <a:off x="2315838" y="1701734"/>
            <a:ext cx="5394864" cy="3514261"/>
            <a:chOff x="2441450" y="1660825"/>
            <a:chExt cx="5394864" cy="3514261"/>
          </a:xfrm>
        </p:grpSpPr>
        <p:sp>
          <p:nvSpPr>
            <p:cNvPr id="2" name="1 Rectángulo"/>
            <p:cNvSpPr/>
            <p:nvPr/>
          </p:nvSpPr>
          <p:spPr>
            <a:xfrm>
              <a:off x="6555882" y="1660826"/>
              <a:ext cx="1280432" cy="3514260"/>
            </a:xfrm>
            <a:prstGeom prst="rect">
              <a:avLst/>
            </a:prstGeom>
            <a:solidFill>
              <a:schemeClr val="accent2">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3</a:t>
              </a:r>
            </a:p>
            <a:p>
              <a:pPr algn="ctr"/>
              <a:r>
                <a:rPr lang="es-PE" sz="1200" b="1" dirty="0" smtClean="0">
                  <a:solidFill>
                    <a:schemeClr val="accent1">
                      <a:lumMod val="50000"/>
                    </a:schemeClr>
                  </a:solidFill>
                </a:rPr>
                <a:t>Estado democrático y descentralizado que funciona con eficacia, eficiencia y articuladamente entre sus diferentes sectores y los tres niveles de gobierno al servicio de la ciudadanía y el desarrollo, garantizando la seguridad nacional</a:t>
              </a:r>
              <a:endParaRPr lang="es-PE" sz="1200" b="1" dirty="0">
                <a:solidFill>
                  <a:schemeClr val="accent1">
                    <a:lumMod val="50000"/>
                  </a:schemeClr>
                </a:solidFill>
              </a:endParaRPr>
            </a:p>
          </p:txBody>
        </p:sp>
        <p:sp>
          <p:nvSpPr>
            <p:cNvPr id="20" name="19 Rectángulo"/>
            <p:cNvSpPr/>
            <p:nvPr/>
          </p:nvSpPr>
          <p:spPr>
            <a:xfrm>
              <a:off x="2441451" y="1660825"/>
              <a:ext cx="3786734" cy="743068"/>
            </a:xfrm>
            <a:prstGeom prst="rect">
              <a:avLst/>
            </a:prstGeom>
            <a:solidFill>
              <a:schemeClr val="accent1">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smtClean="0">
                  <a:solidFill>
                    <a:schemeClr val="accent1">
                      <a:lumMod val="50000"/>
                    </a:schemeClr>
                  </a:solidFill>
                </a:rPr>
                <a:t>Eje 1</a:t>
              </a:r>
            </a:p>
            <a:p>
              <a:pPr algn="ctr"/>
              <a:r>
                <a:rPr lang="es-PE" sz="1250" b="1" dirty="0" smtClean="0">
                  <a:solidFill>
                    <a:schemeClr val="accent1">
                      <a:lumMod val="50000"/>
                    </a:schemeClr>
                  </a:solidFill>
                </a:rPr>
                <a:t>Plena vigencia de los derechos fundamentales y dignidad de las personas</a:t>
              </a:r>
              <a:endParaRPr lang="es-PE" sz="1250" b="1" dirty="0">
                <a:solidFill>
                  <a:schemeClr val="accent1">
                    <a:lumMod val="50000"/>
                  </a:schemeClr>
                </a:solidFill>
              </a:endParaRPr>
            </a:p>
          </p:txBody>
        </p:sp>
        <p:sp>
          <p:nvSpPr>
            <p:cNvPr id="22" name="21 Rectángulo"/>
            <p:cNvSpPr/>
            <p:nvPr/>
          </p:nvSpPr>
          <p:spPr>
            <a:xfrm>
              <a:off x="2441451" y="2606038"/>
              <a:ext cx="1275871" cy="1486136"/>
            </a:xfrm>
            <a:prstGeom prst="rect">
              <a:avLst/>
            </a:prstGeom>
            <a:solidFill>
              <a:schemeClr val="accent4">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4</a:t>
              </a:r>
              <a:endParaRPr lang="es-PE" b="1" dirty="0">
                <a:solidFill>
                  <a:schemeClr val="accent1">
                    <a:lumMod val="50000"/>
                  </a:schemeClr>
                </a:solidFill>
              </a:endParaRPr>
            </a:p>
            <a:p>
              <a:pPr algn="ctr"/>
              <a:r>
                <a:rPr lang="es-PE" sz="1250" b="1" dirty="0" smtClean="0">
                  <a:solidFill>
                    <a:schemeClr val="accent1">
                      <a:lumMod val="50000"/>
                    </a:schemeClr>
                  </a:solidFill>
                </a:rPr>
                <a:t>Economía competitiva con alto nivel de empleo y productividad</a:t>
              </a:r>
              <a:endParaRPr lang="es-PE" sz="1250" b="1" dirty="0">
                <a:solidFill>
                  <a:schemeClr val="accent1">
                    <a:lumMod val="50000"/>
                  </a:schemeClr>
                </a:solidFill>
              </a:endParaRPr>
            </a:p>
          </p:txBody>
        </p:sp>
        <p:sp>
          <p:nvSpPr>
            <p:cNvPr id="23" name="22 Rectángulo"/>
            <p:cNvSpPr/>
            <p:nvPr/>
          </p:nvSpPr>
          <p:spPr>
            <a:xfrm>
              <a:off x="3908132" y="2659900"/>
              <a:ext cx="1236000" cy="1486136"/>
            </a:xfrm>
            <a:prstGeom prst="rect">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2</a:t>
              </a:r>
              <a:endParaRPr lang="es-PE" b="1" dirty="0">
                <a:solidFill>
                  <a:schemeClr val="accent1">
                    <a:lumMod val="50000"/>
                  </a:schemeClr>
                </a:solidFill>
              </a:endParaRPr>
            </a:p>
            <a:p>
              <a:pPr algn="ctr"/>
              <a:r>
                <a:rPr lang="es-PE" sz="1250" b="1" dirty="0" smtClean="0">
                  <a:solidFill>
                    <a:schemeClr val="accent1">
                      <a:lumMod val="50000"/>
                    </a:schemeClr>
                  </a:solidFill>
                </a:rPr>
                <a:t>Igualdad de oportunidades y acceso universal a servicios básicos</a:t>
              </a:r>
              <a:endParaRPr lang="es-PE" sz="1250" b="1" dirty="0">
                <a:solidFill>
                  <a:schemeClr val="accent1">
                    <a:lumMod val="50000"/>
                  </a:schemeClr>
                </a:solidFill>
              </a:endParaRPr>
            </a:p>
          </p:txBody>
        </p:sp>
        <p:sp>
          <p:nvSpPr>
            <p:cNvPr id="24" name="23 Rectángulo"/>
            <p:cNvSpPr/>
            <p:nvPr/>
          </p:nvSpPr>
          <p:spPr>
            <a:xfrm>
              <a:off x="5322138" y="2659900"/>
              <a:ext cx="1086202" cy="1486136"/>
            </a:xfrm>
            <a:prstGeom prst="rect">
              <a:avLst/>
            </a:prstGeom>
            <a:solidFill>
              <a:schemeClr val="accent3">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a:t>
              </a:r>
              <a:r>
                <a:rPr lang="es-PE" b="1" dirty="0" smtClean="0">
                  <a:solidFill>
                    <a:schemeClr val="accent1">
                      <a:lumMod val="50000"/>
                    </a:schemeClr>
                  </a:solidFill>
                </a:rPr>
                <a:t>6</a:t>
              </a:r>
              <a:endParaRPr lang="es-PE" b="1" dirty="0">
                <a:solidFill>
                  <a:schemeClr val="accent1">
                    <a:lumMod val="50000"/>
                  </a:schemeClr>
                </a:solidFill>
              </a:endParaRPr>
            </a:p>
            <a:p>
              <a:pPr lvl="0" algn="ctr"/>
              <a:r>
                <a:rPr lang="es-PE" sz="1100" b="1" dirty="0" smtClean="0">
                  <a:solidFill>
                    <a:schemeClr val="accent1">
                      <a:lumMod val="50000"/>
                    </a:schemeClr>
                  </a:solidFill>
                </a:rPr>
                <a:t>Conservación y </a:t>
              </a:r>
              <a:r>
                <a:rPr lang="es-PE" sz="1100" b="1" dirty="0" err="1" smtClean="0">
                  <a:solidFill>
                    <a:schemeClr val="accent1">
                      <a:lumMod val="50000"/>
                    </a:schemeClr>
                  </a:solidFill>
                </a:rPr>
                <a:t>aprovechamien-to</a:t>
              </a:r>
              <a:r>
                <a:rPr lang="es-PE" sz="1100" b="1" dirty="0" smtClean="0">
                  <a:solidFill>
                    <a:schemeClr val="accent1">
                      <a:lumMod val="50000"/>
                    </a:schemeClr>
                  </a:solidFill>
                </a:rPr>
                <a:t> sostenible de los recursos naturales y la biodiversidad […]</a:t>
              </a:r>
              <a:endParaRPr lang="es-PE" sz="1100" b="1" dirty="0">
                <a:solidFill>
                  <a:schemeClr val="accent1">
                    <a:lumMod val="50000"/>
                  </a:schemeClr>
                </a:solidFill>
              </a:endParaRPr>
            </a:p>
          </p:txBody>
        </p:sp>
        <p:sp>
          <p:nvSpPr>
            <p:cNvPr id="25" name="24 Rectángulo"/>
            <p:cNvSpPr/>
            <p:nvPr/>
          </p:nvSpPr>
          <p:spPr>
            <a:xfrm>
              <a:off x="2441450" y="4432016"/>
              <a:ext cx="3966890" cy="743068"/>
            </a:xfrm>
            <a:prstGeom prst="rect">
              <a:avLst/>
            </a:prstGeom>
            <a:solidFill>
              <a:schemeClr val="bg1">
                <a:lumMod val="85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b="1" dirty="0">
                  <a:solidFill>
                    <a:schemeClr val="accent1">
                      <a:lumMod val="50000"/>
                    </a:schemeClr>
                  </a:solidFill>
                </a:rPr>
                <a:t>Eje 5</a:t>
              </a:r>
            </a:p>
            <a:p>
              <a:pPr algn="ctr"/>
              <a:r>
                <a:rPr lang="es-PE" sz="1250" b="1" dirty="0" smtClean="0">
                  <a:solidFill>
                    <a:schemeClr val="accent1">
                      <a:lumMod val="50000"/>
                    </a:schemeClr>
                  </a:solidFill>
                </a:rPr>
                <a:t>Desarrollo regional equilibrado e infraestructura adecuada</a:t>
              </a:r>
              <a:endParaRPr lang="es-PE" sz="1250" b="1" dirty="0">
                <a:solidFill>
                  <a:schemeClr val="accent1">
                    <a:lumMod val="50000"/>
                  </a:schemeClr>
                </a:solidFill>
              </a:endParaRPr>
            </a:p>
          </p:txBody>
        </p:sp>
      </p:grpSp>
      <p:cxnSp>
        <p:nvCxnSpPr>
          <p:cNvPr id="4" name="3 Conector recto de flecha"/>
          <p:cNvCxnSpPr>
            <a:endCxn id="20" idx="3"/>
          </p:cNvCxnSpPr>
          <p:nvPr/>
        </p:nvCxnSpPr>
        <p:spPr>
          <a:xfrm flipH="1">
            <a:off x="6102573" y="2073268"/>
            <a:ext cx="360310"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recto de flecha"/>
          <p:cNvCxnSpPr/>
          <p:nvPr/>
        </p:nvCxnSpPr>
        <p:spPr>
          <a:xfrm flipV="1">
            <a:off x="3059832" y="4225443"/>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recto de flecha"/>
          <p:cNvCxnSpPr/>
          <p:nvPr/>
        </p:nvCxnSpPr>
        <p:spPr>
          <a:xfrm flipV="1">
            <a:off x="4374042" y="4188566"/>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flipV="1">
            <a:off x="5865239" y="4211334"/>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V="1">
            <a:off x="3059832" y="2403893"/>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flipV="1">
            <a:off x="4304721" y="2420292"/>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52 Conector recto de flecha"/>
          <p:cNvCxnSpPr/>
          <p:nvPr/>
        </p:nvCxnSpPr>
        <p:spPr>
          <a:xfrm flipV="1">
            <a:off x="5652120" y="2420292"/>
            <a:ext cx="0" cy="185746"/>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2315839" y="845288"/>
            <a:ext cx="3801245" cy="669414"/>
          </a:xfrm>
          <a:prstGeom prst="rect">
            <a:avLst/>
          </a:prstGeom>
          <a:noFill/>
        </p:spPr>
        <p:txBody>
          <a:bodyPr wrap="square" rtlCol="0">
            <a:spAutoFit/>
          </a:bodyPr>
          <a:lstStyle/>
          <a:p>
            <a:pPr algn="just"/>
            <a:r>
              <a:rPr lang="es-PE" sz="1250" b="1" i="1" dirty="0" smtClean="0">
                <a:solidFill>
                  <a:schemeClr val="tx2">
                    <a:lumMod val="75000"/>
                  </a:schemeClr>
                </a:solidFill>
              </a:rPr>
              <a:t>El eje 1: </a:t>
            </a:r>
            <a:r>
              <a:rPr lang="es-PE" sz="1250" i="1" dirty="0" smtClean="0">
                <a:solidFill>
                  <a:schemeClr val="tx2">
                    <a:lumMod val="75000"/>
                  </a:schemeClr>
                </a:solidFill>
              </a:rPr>
              <a:t>Ejercicio efectivo de los derechos humanos y dignidad de las personas con inclusión social de la población más pobre y vulnerable</a:t>
            </a:r>
            <a:endParaRPr lang="es-PE" sz="1250" i="1" dirty="0">
              <a:solidFill>
                <a:schemeClr val="tx2">
                  <a:lumMod val="75000"/>
                </a:schemeClr>
              </a:solidFill>
            </a:endParaRPr>
          </a:p>
        </p:txBody>
      </p:sp>
      <p:sp>
        <p:nvSpPr>
          <p:cNvPr id="39" name="38 CuadroTexto"/>
          <p:cNvSpPr txBox="1"/>
          <p:nvPr/>
        </p:nvSpPr>
        <p:spPr>
          <a:xfrm>
            <a:off x="275811" y="1184793"/>
            <a:ext cx="2053731" cy="1692771"/>
          </a:xfrm>
          <a:prstGeom prst="rect">
            <a:avLst/>
          </a:prstGeom>
          <a:noFill/>
        </p:spPr>
        <p:txBody>
          <a:bodyPr wrap="square" rtlCol="0">
            <a:spAutoFit/>
          </a:bodyPr>
          <a:lstStyle/>
          <a:p>
            <a:r>
              <a:rPr lang="es-PE" sz="1250" b="1" i="1" dirty="0" smtClean="0">
                <a:solidFill>
                  <a:schemeClr val="tx2">
                    <a:lumMod val="75000"/>
                  </a:schemeClr>
                </a:solidFill>
              </a:rPr>
              <a:t>El eje 4</a:t>
            </a:r>
            <a:r>
              <a:rPr lang="es-PE" sz="1250" i="1" dirty="0" smtClean="0">
                <a:solidFill>
                  <a:schemeClr val="tx2">
                    <a:lumMod val="75000"/>
                  </a:schemeClr>
                </a:solidFill>
              </a:rPr>
              <a:t>: </a:t>
            </a:r>
            <a:r>
              <a:rPr lang="es-PE" sz="1250" dirty="0">
                <a:solidFill>
                  <a:schemeClr val="tx2">
                    <a:lumMod val="75000"/>
                  </a:schemeClr>
                </a:solidFill>
              </a:rPr>
              <a:t>Desarrollar una economía competitiva de crecimiento sostenible, con una estructura diversificada y descentralizada de alto contenido tecnológico, generadora de empleo adecuado</a:t>
            </a:r>
            <a:r>
              <a:rPr lang="es-PE" sz="1250" i="1" dirty="0" smtClean="0">
                <a:solidFill>
                  <a:schemeClr val="tx2">
                    <a:lumMod val="75000"/>
                  </a:schemeClr>
                </a:solidFill>
              </a:rPr>
              <a:t>.</a:t>
            </a:r>
            <a:endParaRPr lang="es-PE" sz="1250" i="1" dirty="0">
              <a:solidFill>
                <a:schemeClr val="tx2">
                  <a:lumMod val="75000"/>
                </a:schemeClr>
              </a:solidFill>
            </a:endParaRPr>
          </a:p>
        </p:txBody>
      </p:sp>
      <p:sp>
        <p:nvSpPr>
          <p:cNvPr id="40" name="39 CuadroTexto"/>
          <p:cNvSpPr txBox="1"/>
          <p:nvPr/>
        </p:nvSpPr>
        <p:spPr>
          <a:xfrm>
            <a:off x="2329543" y="5386122"/>
            <a:ext cx="3981400" cy="692497"/>
          </a:xfrm>
          <a:prstGeom prst="rect">
            <a:avLst/>
          </a:prstGeom>
          <a:noFill/>
        </p:spPr>
        <p:txBody>
          <a:bodyPr wrap="square" rtlCol="0">
            <a:spAutoFit/>
          </a:bodyPr>
          <a:lstStyle/>
          <a:p>
            <a:pPr algn="just"/>
            <a:r>
              <a:rPr lang="es-PE" sz="1250" b="1" i="1" dirty="0" smtClean="0">
                <a:solidFill>
                  <a:schemeClr val="tx2">
                    <a:lumMod val="75000"/>
                  </a:schemeClr>
                </a:solidFill>
              </a:rPr>
              <a:t>El eje 5 </a:t>
            </a:r>
            <a:r>
              <a:rPr lang="es-PE" sz="1250" dirty="0">
                <a:solidFill>
                  <a:schemeClr val="tx2">
                    <a:lumMod val="75000"/>
                  </a:schemeClr>
                </a:solidFill>
              </a:rPr>
              <a:t>Territorio cohesionado y organizado en ciudades sostenibles con provisión asegurada de infraestructura de calidad</a:t>
            </a:r>
            <a:r>
              <a:rPr lang="es-PE" sz="1250" dirty="0" smtClean="0">
                <a:solidFill>
                  <a:schemeClr val="tx2">
                    <a:lumMod val="75000"/>
                  </a:schemeClr>
                </a:solidFill>
              </a:rPr>
              <a:t>.</a:t>
            </a:r>
            <a:endParaRPr lang="es-PE" sz="1250" i="1" dirty="0">
              <a:solidFill>
                <a:schemeClr val="tx2">
                  <a:lumMod val="75000"/>
                </a:schemeClr>
              </a:solidFill>
            </a:endParaRPr>
          </a:p>
        </p:txBody>
      </p:sp>
      <p:sp>
        <p:nvSpPr>
          <p:cNvPr id="41" name="40 CuadroTexto"/>
          <p:cNvSpPr txBox="1"/>
          <p:nvPr/>
        </p:nvSpPr>
        <p:spPr>
          <a:xfrm>
            <a:off x="262107" y="4304207"/>
            <a:ext cx="1933629" cy="1823576"/>
          </a:xfrm>
          <a:prstGeom prst="rect">
            <a:avLst/>
          </a:prstGeom>
          <a:noFill/>
        </p:spPr>
        <p:txBody>
          <a:bodyPr wrap="square" rtlCol="0">
            <a:spAutoFit/>
          </a:bodyPr>
          <a:lstStyle/>
          <a:p>
            <a:r>
              <a:rPr lang="es-PE" sz="1250" b="1" i="1" dirty="0" smtClean="0">
                <a:solidFill>
                  <a:schemeClr val="tx2">
                    <a:lumMod val="75000"/>
                  </a:schemeClr>
                </a:solidFill>
              </a:rPr>
              <a:t>El eje 6: </a:t>
            </a:r>
            <a:r>
              <a:rPr lang="es-PE" sz="1250" dirty="0">
                <a:solidFill>
                  <a:schemeClr val="tx2">
                    <a:lumMod val="75000"/>
                  </a:schemeClr>
                </a:solidFill>
              </a:rPr>
              <a:t>Aprovechamiento eficiente, responsable y sostenible de la diversidad biológica, asegurando una calidad ambiental adecuada para la vida saludable de las personas y el desarrollo sostenible del país.</a:t>
            </a:r>
            <a:endParaRPr lang="es-PE" sz="1250" i="1" dirty="0">
              <a:solidFill>
                <a:schemeClr val="tx2">
                  <a:lumMod val="75000"/>
                </a:schemeClr>
              </a:solidFill>
            </a:endParaRPr>
          </a:p>
        </p:txBody>
      </p:sp>
      <p:sp>
        <p:nvSpPr>
          <p:cNvPr id="42" name="41 CuadroTexto"/>
          <p:cNvSpPr txBox="1"/>
          <p:nvPr/>
        </p:nvSpPr>
        <p:spPr>
          <a:xfrm>
            <a:off x="283179" y="2834466"/>
            <a:ext cx="2053731" cy="1438855"/>
          </a:xfrm>
          <a:prstGeom prst="rect">
            <a:avLst/>
          </a:prstGeom>
          <a:noFill/>
        </p:spPr>
        <p:txBody>
          <a:bodyPr wrap="square" rtlCol="0">
            <a:spAutoFit/>
          </a:bodyPr>
          <a:lstStyle/>
          <a:p>
            <a:r>
              <a:rPr lang="es-PE" sz="1250" b="1" i="1" dirty="0" smtClean="0">
                <a:solidFill>
                  <a:schemeClr val="tx2">
                    <a:lumMod val="75000"/>
                  </a:schemeClr>
                </a:solidFill>
              </a:rPr>
              <a:t>El eje 2: </a:t>
            </a:r>
            <a:r>
              <a:rPr lang="es-PE" sz="1250" i="1" dirty="0" smtClean="0">
                <a:solidFill>
                  <a:schemeClr val="tx2">
                    <a:lumMod val="75000"/>
                  </a:schemeClr>
                </a:solidFill>
              </a:rPr>
              <a:t>Garantizar el acceso a servicios de calidad que permitan el desarrollo pleno de capacidades y derechos de la población en condiciones equitativas y sostenibles.</a:t>
            </a:r>
            <a:endParaRPr lang="es-PE" sz="1250" i="1" dirty="0">
              <a:solidFill>
                <a:schemeClr val="tx2">
                  <a:lumMod val="75000"/>
                </a:schemeClr>
              </a:solidFill>
            </a:endParaRPr>
          </a:p>
        </p:txBody>
      </p:sp>
      <p:sp>
        <p:nvSpPr>
          <p:cNvPr id="3" name="2 CuadroTexto"/>
          <p:cNvSpPr txBox="1"/>
          <p:nvPr/>
        </p:nvSpPr>
        <p:spPr>
          <a:xfrm>
            <a:off x="7710702" y="2208346"/>
            <a:ext cx="1037761" cy="1823576"/>
          </a:xfrm>
          <a:prstGeom prst="rect">
            <a:avLst/>
          </a:prstGeom>
          <a:noFill/>
        </p:spPr>
        <p:txBody>
          <a:bodyPr wrap="square" rtlCol="0">
            <a:spAutoFit/>
          </a:bodyPr>
          <a:lstStyle/>
          <a:p>
            <a:r>
              <a:rPr lang="es-PE" sz="1250" b="1" i="1" dirty="0" smtClean="0">
                <a:solidFill>
                  <a:schemeClr val="tx2">
                    <a:lumMod val="75000"/>
                  </a:schemeClr>
                </a:solidFill>
              </a:rPr>
              <a:t>El eje 3 </a:t>
            </a:r>
            <a:r>
              <a:rPr lang="es-PE" sz="1250" i="1" dirty="0" smtClean="0">
                <a:solidFill>
                  <a:schemeClr val="tx2">
                    <a:lumMod val="75000"/>
                  </a:schemeClr>
                </a:solidFill>
              </a:rPr>
              <a:t>Desarrollar y consolidar la </a:t>
            </a:r>
            <a:r>
              <a:rPr lang="es-PE" sz="1250" i="1" dirty="0" err="1" smtClean="0">
                <a:solidFill>
                  <a:schemeClr val="tx2">
                    <a:lumMod val="75000"/>
                  </a:schemeClr>
                </a:solidFill>
              </a:rPr>
              <a:t>gobernabili</a:t>
            </a:r>
            <a:r>
              <a:rPr lang="es-PE" sz="1250" i="1" dirty="0" smtClean="0">
                <a:solidFill>
                  <a:schemeClr val="tx2">
                    <a:lumMod val="75000"/>
                  </a:schemeClr>
                </a:solidFill>
              </a:rPr>
              <a:t>-dad democrática y una fuerte </a:t>
            </a:r>
            <a:r>
              <a:rPr lang="es-PE" sz="1250" i="1" dirty="0" err="1" smtClean="0">
                <a:solidFill>
                  <a:schemeClr val="tx2">
                    <a:lumMod val="75000"/>
                  </a:schemeClr>
                </a:solidFill>
              </a:rPr>
              <a:t>instituciona-lidad</a:t>
            </a:r>
            <a:r>
              <a:rPr lang="es-PE" sz="1250" i="1" dirty="0" smtClean="0">
                <a:solidFill>
                  <a:schemeClr val="tx2">
                    <a:lumMod val="75000"/>
                  </a:schemeClr>
                </a:solidFill>
              </a:rPr>
              <a:t> pública</a:t>
            </a:r>
            <a:endParaRPr lang="es-PE" sz="1250" i="1" dirty="0">
              <a:solidFill>
                <a:schemeClr val="tx2">
                  <a:lumMod val="75000"/>
                </a:schemeClr>
              </a:solidFill>
            </a:endParaRPr>
          </a:p>
        </p:txBody>
      </p:sp>
      <p:cxnSp>
        <p:nvCxnSpPr>
          <p:cNvPr id="37" name="36 Conector recto de flecha"/>
          <p:cNvCxnSpPr/>
          <p:nvPr/>
        </p:nvCxnSpPr>
        <p:spPr>
          <a:xfrm flipH="1">
            <a:off x="5016372" y="3474985"/>
            <a:ext cx="180154"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p:nvPr/>
        </p:nvCxnSpPr>
        <p:spPr>
          <a:xfrm flipH="1">
            <a:off x="3591710" y="3438275"/>
            <a:ext cx="180154"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H="1">
            <a:off x="6282728" y="3474985"/>
            <a:ext cx="180154"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flipH="1">
            <a:off x="6282728" y="4801364"/>
            <a:ext cx="180154"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06660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35 Rectángulo"/>
          <p:cNvSpPr/>
          <p:nvPr/>
        </p:nvSpPr>
        <p:spPr>
          <a:xfrm>
            <a:off x="307975" y="764704"/>
            <a:ext cx="8440489" cy="547260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chemeClr val="tx1"/>
              </a:solidFill>
            </a:endParaRPr>
          </a:p>
        </p:txBody>
      </p:sp>
      <p:sp>
        <p:nvSpPr>
          <p:cNvPr id="1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21</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300" y="6334197"/>
            <a:ext cx="779156" cy="40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https://encrypted-tbn2.google.com/images?q=tbn:ANd9GcRgOUtkHN_ATbU2ig2M8_3WZ135oV8Zlm4EFvblspchC80gMDG2"/>
          <p:cNvPicPr>
            <a:picLocks noChangeAspect="1" noChangeArrowheads="1"/>
          </p:cNvPicPr>
          <p:nvPr/>
        </p:nvPicPr>
        <p:blipFill>
          <a:blip r:embed="rId4" cstate="print"/>
          <a:srcRect/>
          <a:stretch>
            <a:fillRect/>
          </a:stretch>
        </p:blipFill>
        <p:spPr bwMode="auto">
          <a:xfrm>
            <a:off x="7836314" y="6309320"/>
            <a:ext cx="912150" cy="476672"/>
          </a:xfrm>
          <a:prstGeom prst="rect">
            <a:avLst/>
          </a:prstGeom>
          <a:noFill/>
        </p:spPr>
      </p:pic>
      <p:sp>
        <p:nvSpPr>
          <p:cNvPr id="33" name="1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21</a:t>
            </a:fld>
            <a:endParaRPr lang="es-ES"/>
          </a:p>
        </p:txBody>
      </p:sp>
      <p:sp>
        <p:nvSpPr>
          <p:cNvPr id="12" name="Rectangle 2"/>
          <p:cNvSpPr txBox="1">
            <a:spLocks noChangeArrowheads="1"/>
          </p:cNvSpPr>
          <p:nvPr/>
        </p:nvSpPr>
        <p:spPr bwMode="auto">
          <a:xfrm>
            <a:off x="323528" y="188751"/>
            <a:ext cx="7056784" cy="432048"/>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pPr>
              <a:spcBef>
                <a:spcPct val="20000"/>
              </a:spcBef>
              <a:buClr>
                <a:schemeClr val="tx2"/>
              </a:buClr>
              <a:defRPr/>
            </a:pPr>
            <a:r>
              <a:rPr lang="es-ES" sz="2000" b="1" kern="0" dirty="0" smtClean="0">
                <a:solidFill>
                  <a:schemeClr val="tx2"/>
                </a:solidFill>
                <a:latin typeface="+mn-lt"/>
              </a:rPr>
              <a:t>Prioridades del PEDN Actualizado en aprobación</a:t>
            </a:r>
            <a:endParaRPr lang="es-ES" sz="2000" b="1" kern="0" dirty="0">
              <a:solidFill>
                <a:schemeClr val="accent6">
                  <a:lumMod val="75000"/>
                </a:schemeClr>
              </a:solidFill>
              <a:latin typeface="+mn-lt"/>
            </a:endParaRPr>
          </a:p>
        </p:txBody>
      </p:sp>
      <p:graphicFrame>
        <p:nvGraphicFramePr>
          <p:cNvPr id="5" name="4 Diagrama"/>
          <p:cNvGraphicFramePr/>
          <p:nvPr>
            <p:extLst>
              <p:ext uri="{D42A27DB-BD31-4B8C-83A1-F6EECF244321}">
                <p14:modId xmlns:p14="http://schemas.microsoft.com/office/powerpoint/2010/main" xmlns="" val="2079995822"/>
              </p:ext>
            </p:extLst>
          </p:nvPr>
        </p:nvGraphicFramePr>
        <p:xfrm>
          <a:off x="1524000" y="620799"/>
          <a:ext cx="6096000" cy="56885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1" name="10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349668" y="620799"/>
            <a:ext cx="8352928"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8698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a:xfrm>
            <a:off x="1303338" y="981075"/>
            <a:ext cx="737235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23850"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7900" y="6303963"/>
            <a:ext cx="2133600" cy="365125"/>
          </a:xfrm>
        </p:spPr>
        <p:txBody>
          <a:bodyPr/>
          <a:lstStyle/>
          <a:p>
            <a:pPr algn="ctr">
              <a:defRPr/>
            </a:pPr>
            <a:fld id="{706801E3-786F-48D0-84E7-0EEC5064D2B6}" type="slidenum">
              <a:rPr lang="es-ES" b="1" smtClean="0">
                <a:solidFill>
                  <a:schemeClr val="accent1">
                    <a:lumMod val="50000"/>
                  </a:schemeClr>
                </a:solidFill>
              </a:rPr>
              <a:pPr algn="ctr">
                <a:defRPr/>
              </a:pPr>
              <a:t>22</a:t>
            </a:fld>
            <a:endParaRPr lang="es-ES" b="1" dirty="0">
              <a:solidFill>
                <a:schemeClr val="accent1">
                  <a:lumMod val="50000"/>
                </a:schemeClr>
              </a:solidFill>
            </a:endParaRPr>
          </a:p>
        </p:txBody>
      </p:sp>
      <p:sp>
        <p:nvSpPr>
          <p:cNvPr id="20" name="19 CuadroTexto"/>
          <p:cNvSpPr txBox="1"/>
          <p:nvPr/>
        </p:nvSpPr>
        <p:spPr>
          <a:xfrm>
            <a:off x="2484438" y="2708275"/>
            <a:ext cx="1511300" cy="1447800"/>
          </a:xfrm>
          <a:prstGeom prst="rect">
            <a:avLst/>
          </a:prstGeom>
          <a:noFill/>
        </p:spPr>
        <p:txBody>
          <a:bodyPr>
            <a:spAutoFit/>
          </a:bodyPr>
          <a:lstStyle/>
          <a:p>
            <a:pPr algn="ctr">
              <a:defRPr/>
            </a:pPr>
            <a:r>
              <a:rPr lang="es-ES" sz="8800" b="1" dirty="0" smtClean="0">
                <a:solidFill>
                  <a:schemeClr val="accent6">
                    <a:lumMod val="75000"/>
                  </a:schemeClr>
                </a:solidFill>
              </a:rPr>
              <a:t>4.</a:t>
            </a:r>
            <a:endParaRPr lang="es-ES" sz="8800" b="1" dirty="0">
              <a:solidFill>
                <a:schemeClr val="accent6">
                  <a:lumMod val="75000"/>
                </a:schemeClr>
              </a:solidFill>
            </a:endParaRPr>
          </a:p>
        </p:txBody>
      </p:sp>
      <p:sp>
        <p:nvSpPr>
          <p:cNvPr id="5126" name="AutoShape 2" descr="data:image/jpeg;base64,/9j/4AAQSkZJRgABAQAAAQABAAD/2wCEAAkGBhMGEBUSERQRFRAWGBcWFhUYFBcWFBcXGRgXFxgdHhsXHighFxomHhUdHy8gJSgqLjEsGB4yNzAqNSYrMCkBCQoKDgwOGg8PGTUiHyQ1LS4pLTUtKiwvLCwsLCouLCkqLCw1LCwsNiosKSwsKiwsLCksLCwpLCwsLCwpKSwpLf/AABEIAHIBuAMBIgACEQEDEQH/xAAcAAEBAAICAwAAAAAAAAAAAAAABgUHBAgBAgP/xABQEAABAwICBQYKBgYHBgcAAAABAAIDBBEFBgcSITGTExYXQVHTMlJTVFVhcZTR0hQiYoGRsSM1coKhswgYM0JzssEVNEOSw/AkY3SiwuHj/8QAGgEBAAMBAQEAAAAAAAAAAAAAAAEDBQIEBv/EAC8RAAIBAgQFAgUFAQEAAAAAAAABAgMRBBITITFRoeHwQVJhcYGRwQUisdHxMzL/2gAMAwEAAhEDEQA/AN4oiIAiIgCIiAIiIAiIgCIiAIiIAiIgCIiAIiIAiIgCIiAIiIAiIgCIiAIiIAiIgCIiAIiIAiIgCIiAIiIAiIgCIiAIiIAiIgCIiAIiIAiL5VdU2hjdI8hrGNLnOO4NaLk/gEBwMw5kgyvCZqh4a3cBve93Y0dZ/wCzYLTmYNOVVWuIpGMgj6nECSU/j9Ueyx9pUlnPNkmcKp0z7iMXEUfUxnUP2jvJ6z6gLYOOMykNaCXE2AAuSTuAA3lUubfA+gw2AhCN6iu+iKU6S8TJ1vpc1/3Lfhq2VHl3TZW0z2sqGMqWkgbGiOW52CxYNUn1Fu3tCmW6OMSczX+iT6u+1gHf8hOt/BZ3RBlR2I4iZJWODaX67muBBEu0Rgg7QQQXfuBQr3LKscPpt2Tty7HYBh1gCRY9nZ+C8oivPmzULv6QAaSPoTveB3a2BkrNPPClFQI+Tu5zdXW1/B672H5Lq9L4R9pXYHQn+qm/4sv5hVRk2zYxuFpUqeaC3+pfKUz9nsZGZE8wmXlHObblNS2qAfFN96q1qfT/AP2FL/iSf5WruTsjPwsI1KsYy4HvhmnuGpla2anfFETYyCTlNX1loYCR222+oraNPUNq2NexzXMcAWuaQWkHcQRvC6gq00f6SZcnPEb9aSjcfrR3+sy+9zL7j1lu4+o7Vwp8zUxP6fG16XHkbaz9pHGRnxMMBl5RrnX5TUtqkC3gm+9YvKemMZorIqX6KY+U1vr8sHW1WOfu1Bfwbb+tTGm3EosaZQ1ED2vie2ezh6jFsPYRfaDtCm9Ev64pvbJ/JkRydzinhabwznKP7rPn6XOyaIitMY1TiWnYYfNJF9DJ5N72X5cC+q4tvbk9m5cb+sEPMne8Du1q7Mv++1P+PN/McrHR3VYPBTPGJCMz8qS3WjmceT1GW2xgjwtb1qlSb9TflhaEIKWRv5XK7A9N4xmphg+iFvKyMj1uXB1dZwF7cmL7+1bRWu8uPwDEKqNtGyI1IOvHaKdpBYNe93tA2at9vYtiKyN/UysSoKSUIuPzC11nLS7zSq3U30blNUMOvy2pfWaHbtQ9vatirrppl/W8v7EX+QJJ2R3gaUKtTLNXVi0w3T5FUysbNTOiiJs6QS6+oO3V1Bcdtje3buW1IZm1DQ5hDmuALXA3BB2ggjeF1AWxtF2kw5ccKWqcTSOP1XHaYST/ACyd46t4678RnzPbisBFRzUlw9DfiL1Y8SAEEEEXBG0EHcpzPOd4slwa7rOmdcRRX2uPaexg6z928qxuxjwhKcssVueueM+w5JjBeOUnf4EIdYkdbibHVaO2207O20N/WCHmR94//JaqxjGJcemfPO4vkebk9Q7AB1NG4BcJVObN+l+n0ox/erv6nazKmPc56OKp1OT5QOOpra1rPc3fYX8G+7rWWUloo/U9L+y/+bIq1WrgYVWKjUkl6NhTOe88R5HhY9zOUke7VZGHapIAu517GwGzq3uCpSdVdZ9I2audlc+RpvAz9HD2agPhfvG7vYQOpRJ2R6MHh9apvwXEuv6wQ8yd7wO7Wy8tY+zM9LHUx7GvG1t7lrhsc0+wgj17D1rrnimTZcLw+nrnX1Z3OBFvBG+M/vBrj7NXtVZoRzZ/s2odRyH9FP8AWjvuEoG795ot7Wt7VwpO+57cRhKTpOdFcPxxN6IiK0xiNz/pEGRXQgwGXlQ8/wBpqauoWjxTe+t/BSX9YIeZH3gd2vj/AEgfDo/2ZvziUPo4njpsUp3TOY2IOdrOeQGD9G8bS7YNtlU5O9jaoYalKhqSjd7+r+Jft/pBNO+jdb1Tg/8ATVVlXStR5pkEQ14Z3eCyS1nHsa4Egn1Gx7FOaWMVwuqonNjdSyVZLeSMWo57frAuu5m5urfYTt2fdp/CKaWsniZAHGZz2hlt+tcWPqtvv1WRyaZMMLRrU3JRcfPidt0XgLyrTEIjSRpBfkYwBkTJOV5S+s4ttqanYNvh/wAFgso6Y5cyVsNM6njY2QkFwe4kWa524j7K4H9ILfR+yf8AOFQWj3EY8JxKCaZwZEwvc5x3Acm/s3nqt2lVOTzGzRw1OeGz5d7P8nZ2WZsDS5xDWtBJcSAABtJJO4LVGYNO7aSYspIWyxN2co5xbrH7IA8H1nf2KO0g6TJc3uMUWtHRg7GbnSW3F9vxDdw9ZX20ZaOBnBxmmeBTRus5jXDlHu322bWN9Z2nq7Qcm9kc0sHClDUr/Y2NkXPVbnR+sKWKOlabPlL3m58Vgt9Z38B19QN+vjSUjKBjY4mtZG0Wa1os0AdQC+ysRmVZRlK8VZBERSVhERAEREAUPpkxA0GFSBuwyuZFf1E6zvxDCPvVwoTTRQmrwp7h/wAOSOQ+y+of891zLgX4a2rG/NHXhbu0H5UjhpzXPaHTPc5sZO3UY06riOxxcCCewDtK0it76D8xsq6M0hIE0LnODet0b3a1x22c4g9n1e1Vw4m7+oOWj+36/I2WvRsLWEuAAc62sQBc22C5617orj5sIiIDqBL4R9pXYHQn+qm/4sv5ha2foZxNxJ5OLf5Zq23ozy9NlmgEFQGiQPe6wcHCziLbQqoJ3NzH1qc6VoyT3Kxan0//ANhS/wCJJ/latsKB0tZQqc2xQNpmtcWPeXazw3YWgDfv3LuXAzcJJRrRcnZdjTGRaVlbiNNHK0PjfJqOaRcEOBH+qz+kPRhJlMmaDWkoyd+90V+p/a3sd9xsbXyOVtFOIYTW080kcYjjlje4iVpIaHDW2dexbzkiEzS1wBaQQQRcEHYQQd4XEY3W5o4jGadVSg7r1OoJkJGrc6oJNr7LmwJt27B+AVbol/XFN7ZP5Mirs6aE3ul5TDtTk3H60Lnauofsk72+o7R6xu9MgaMa7L+IwVEzIxEwv1iJGuO2N7RsG/a4LlRaZ6KmKpToytLinsboREV584dT8y/77U/4838xys9HWjGLOlK+aSWWNzZTHZoaRYMY6+3r+uvONaIcRramaRkcWo+WR7f0rRsc9xHs2FcVmh3FI9zIx7J2hUJfA+klWhKmlGokzZGVtEcOVqplSyeZ7mBwDXNaAdZpb1C/95Xy0Xl3RZieH1lPLI1nJxzRPf8Apgfqte0nZfbsG5b0VsfkY2L/APSefMF100y/reX9iL/IF2LXXTTL+t5f2Iv8gUT4F/6b/wBn8v6IhFlspAHEKS9rfSIb32i3KNurLSjozOXnGqpWk0jj9dg28iT/ANM9R6t3YqrbXNqVaMZqD9eB8shaWX5WhdBO100TWkw2I1mO6mEn/hn8R1A7hG49j02ZJ3Tzu1pHf8rW9TWjqaOz8ySVjlysLwyXGZmQwtL5XmzWj/vYBvJO4BLvgFRpwk6iVm+JxUW088ZFjyTgzBsfUvnj5WXt+pKdVt9zB/HeeoDViNWJpVY1VmjwOyuij9T0v7L/AObIq1SWij9T0v7L/wCbIq1XrgfMV/8ArL5v+SB0xZr/ANg0XIMNp6i7B2tj/wCIfvBDf3j2LQFLqa7eU1uT1hr6ttbVv9a1yBe25bRzzkLFc21sk/JM5PwIgZo9kbb6vXsJuXH1uKy+j/RC2kZI7EoY3yEgMZrawa0C5N2G1yTb931qppyZr0KtLD0eN3624+I4GY9KmHY7QyUYgqmtLA2P6sVmObYxn+03AtH3XWpYJ3Ur2vYS17SHNcN4cDcEesELst0Y4Z5pF/7/AJlr/PWhyWWpD8OiYIHNF2coG6jxsNtY7QRY+26mUWRhcTQjeCuk+ZszJeZW5roo6gW1yNWRo/uyN2OHs6x6iFnFq7RVlbEcoTPZPG0UsoubSsdqyN8E2B6xdpt9nsW0VZF7bmViIRhUag7r0NNf0gfDo/2ZvziWvcl4IzMddDTSF7Y5C4EtIDhZjnbLgje3sW3tLuS6rNrqc0rGuEYkDrva22sWW8I7fBKnMh6Ma/AsRgnmjYImOcXESscRdjmjYDc7SFU08xrUK8IYa2azs/ycDSHon5qw/SKZ75IAQJGvtrsvsDrtABbfYdmy439WC0dZv5oVbXvawwvsyQlgL2tP95rrawtvIGwgbr2I7I1tGzEI3xSDWje0scO1rhYj8CtA1mhfEYpHiNjHxhxDHcqwFzb7DYnYSOpTKNndHOGxUatN06zOwjHiQAggg7QRuIXlTOj2kq8NomQVrQ2SL6jCHtfrRjwfBOwjwfYAqZWIxpxyyavc05/SC30fsn/OFQOj/DY8YxKCGZofE8vDm3IuOTed42g3F7+pbb0uZLqs3Gm+jNY7kxLrazw3wuTtv3+CVNZF0X1+BYhBPMyMRMc4uIkaTtY5u4b9pCrknmNqhXhHC5c1nZ/kx2d9D02A601JrT0+8tteaMesDwx6xt7R1qHwbG58vyiankdHIOsbiOwg7HD1FdtFBZ40TQZn1pYNWCqNyXAfo5D9to3H7Q29oKlw5FeH/ULrJW4c/wCzj5I0wQY/qw1WrBUnYDe0Mh9RPgH7J+4nctirqfj2XajLUpiqY3Mf1dbXDta7c4ez77KryRpaqMs6sU+tPSjZYn9JGPsuO8fZOzsIUKfMV8ApLPR+39HYVFjcBzFT5liEtNI17OsbnNPY5p2tPtWSVpkNOLswiIhAREQBcfEKFmJxPhkF45GuY4docLH81yEQJ2OqmastS5UqX08oOzax9tj2HwXD/UdRBHUsdR1j8Pe2SJ7mSNN2uaS1wPqIXaPNGUqfN0PJVDb2uWPGyRhPW0/mDsNty0zj2hOtw1xNPqVEfVYhklvW15t+BKpcWj6HD46FSNqjs+jOHBpkxOFoBljdbrdEy/8AABfTppxLx4eC1YJ2QsQYbfQ6r7onH+IC8cxcQ8zquC/4KLsu08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9004l48PBanTTiXjw8FqwPMXEPM6rgv+CcxcQ8zquC/4JdjSw3JdDPdNOJePDwWqVx/HpcyzmectMrg0EhuqLNFhsHqXM5i4h5nVcF/wTmLiHmdVwX/BRudwVCDvGy+xxsrHVrqU/wDnw/zGrtXLEJ2lrgHNcCCCLgg7CCDvC61YHkuvp6qBzqSqDWyxuJ5J1gA9pJ3dgXZhWQMr9SknKNmaE0gaJ5cIna+iY+SnlcGtYNronuOxp+x2OO7cTuJ2Xo80fx5Lh1nar6t4/SSdQG/Ub9kdvWdvYBYIulFJ3PLUxdSpTUG+5rbTy62HRDtqGfy5VoZdgdNOEzYxRRMp4pJXCcOIY0uIHJyC9h1XI/Fab5i4h5nVcF/wVc+Jq4CcVRs3zMhgulGuwCBlPC6IRMuGgxgna4uO3r2uK53TTiXjw8FqwPMXEPM6rgv+CcxcQ8zquC/4KNz0Onh27tLoZ7ppxLx4eC1OmnEvHh4LVgeYuIeZ1XBf8E5i4h5nVcF/wS7I0s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hjOk2szBEYqgU8kZ6jC24Pa072u9YUks7zFxDzOq4L/gnMXEPM6rgv8Ago3LYOlBWi0jg4Ljk+XpRLTyOjkHWNxHY4HY4eoreGSNL8GYNWKq1YKk7Ab2hkPqJ8A/ZP3E7lp3mLiHmdVwX/BOYuIeZ1XBf8FKbRTXpUKy/c1fnc39nitqaNjPo1xfW1iBsuLFoJG1oI1rdpAHXY5zCpHywsMl9cjbcarj2Et/uuIsSOokhajyRmHGMtasVRR1k9KNgBidysY+y47x9k/cQtw0lSKxjXgPaHC9nscx49Ra4XBVqdzDr03TSjs/ij7IiLo8oRFhsXyrFjUnKPkqmmwbaOolibYEnwWEC+3eh1G19zMopjo+g8tX++z/ADJ0fQeWr/fZ/mUbneWHu6dymRTPR9B5av8AfZ/mTo+g8tX++z/Mm4yw93TuUyKLwzLNFjBlEVRiDjDI6GT/AMXUiz27xtdt37xsXO6PoPLV/vs/zKLslwgtm39u5TIpno+g8tX++z/MnR9B5av99n+ZTuRlh7uncpkUz0fQeWr/AH2f5k6PoPLV/vs/zJuMsPd07lMimej6Dy1f77P8y8OyBTsBJmr7Db/vs/zJuMsOfTuU6KSosmUmJRtliqK58bwHNcK2cgg/vL1rMn0mH6nKVNc3lHtjYDWz3c9xsABrbT/oCVF2Tkhe139u5Xopno+g8tX++z/MnR9B5av99n+ZTuRlh7uncpkUz0fQeWr/AH2f5k6PoPLV/vs/zJuMsPd07lMii6HLNFiMs0MdRiBkgLWyD6XUgAuBLdpdZ2wdS53R9B5av99n+ZRdkuEFxb+3cpkUz0fQeWr/AH2f5k6PoPLV/vs/zKdyMsPd07lMvKmOj6Dy1f77P8ydH0Hlq/32f5k3GWHu6dynRTHR9B5av99n+ZOj6Dy1f77P8ybjLD3dO5Trwpno+g8tX++z/MnR9B5av99n+ZNxlh7uncpkUz0fQeWr/fZ/mTo+g8tX++z/ADJuMsPd07lMimej6Dy1f77P8ydH0Hlq/wB9n+ZNxlh7uncpkUz0fQeWr/fZ/mTo+g8tX++z/Mm4yw93TuUyKZ6PoPLV/vs/zLB5hosNytYVNXXNe7a1gq6l8hHbqtcSB6zYbFF2TGnGTtFt/TubCRa9y7R4ZmkubT1dc6Rou6N1XUskA3X1XOFxtG0X3hZzo+g8tX++z/Ml2JU4xdpNr6dymRRWH5aosUkmjiqMQL4H6kg+l1Is7fa5d9b2hc/o+g8tX++z/Ml2HCC2bf27lMimej6Dy1f77P8AMnR9B5av99n+ZTuRlh7uncpkUz0fQeWr/fZ/mTo+g8tX++z/ADJuMsPd07lMimej6Dy1f77P8ydH0Hlq/wB9n+ZNxlh7uncpkUz0fQeWr/fZ/mTo+g8tX++z/Mm4yw93TuUyKZ6PoPLV/vs/zJ0fQeWr/fZ/mTcZYe7p3KZeVMdH0Hlq/wB9n+ZZHBstR4G5zmPqXFwseVnklA232B5Nj603IahbZ9DLIiKSsIiIAiIgCFF4QEZo5/tcT/8AXz//ABVooCHKWJ4VPUvpKmkZFPPJPqvic5wLzs227AFkst4FX0lW+oramOVrouTEcYe1gOs1wdqn6t7Ai+/auVyPVVjGTclJFatd0ddiWeXzS0tSykpYpHxRDkWyvlLN7na3gg36vZY2udiKEkybXYHLKcMqYY4J3mR0UzC4Rvd4RYQD+B2bBvRnNFxV+F/S+6MrkbMUuORyx1LWtqqaV0Eur4Di3c4dgP8Ap1XsKZYLKGVxlaFzDI6WaR7pZpXbC+R2826hs3e3tWdUrgV1XFzeXgF86nwHfsn8l9F6St5RpHaCFJWjSuR8Sqsj0MNbZ0+Gza/LRt8OB7ZHxh7b7NU6ovuFzttsJ5FXDWYlXYdX1t4+VqmNgpvJReFc/bdsvsv222AbHyVl52WaCKlkcx7ma9y2+qdaR7+v1OsvXM2XX45NRyMc1op5xM4G93ADcLdftVeXY0XiYuo3Zeu/w3t/pQBQukbP3Nsx00MkbKmUgukkaXMhjNxrkAHWJINht3HZuVypvOeThmdsb43iKrhdrxS6gePW1zT4TD2fntB7d7bHkoOCms/A42RH1NYDM+vjraRwsxwp+SeJAbO3W+qLdd736rba5TOVsLr6B7jVz0rotWzYYYdRode+vrEAg7wRYj2WVMi4EVmnN26f4iPyVilTVVmIQVEolEEkYjOo1lmvD3W+qNuyw233KvJsofIEorq7FJ2bYXzxsa/qcY2EPt22uPxVyojwOq6tP7fwjXOF1mKZ6Y+rpqqOkp9ZzYIuRbIXhpteRztrbkW2X9nbSZGzG/MlM50zQyoikfBMG+DyjLXI9RBH8Vg2ZLxDL5kjw2rhZSSOc8MljLnQlx26hANx2A/ncmlynlpmVKYQtc57i5z5JHeFJI7wnHs3AewDfvUK5bWlTcXa3w23S+PjOTj75Y6WYwOayYMcWOc3WaCBfd93/wBHcYvKxxXMsUNd9NhYyR1zT/RmlgjDy131r62tYG2395XtdB9KiewEAua5oPVtBH+qxmTsEdluhhpnua58bSC5t9U3c52y+3rUtblUJqNN8L35X2M0iIuigKK0j585qtZDE6NtVKRZ0gcWRRkkGR1gb2Itbb22NrG1U9nLKDM1xNAdydRG4SRS6ocWub1EHwmm+72FQ722LaLgprPwMZkSepxAmY4hFW0hBabU/JObKNUkAi31QD19u4K0UtlfCMQoJL1U9KYQ0gRQw6gc42+uTYWOzdtG3qVSi4E1mnPa30/xGvK6rxLFMUmoYquKCJjBO17YA94Y7Va1lnGxsbkm/WeqwGWyRjlTVS1VHWFj6ilcwcq1uqJGSNLmEtGwGw6u0dlzzabLr4cUlrS5vJvgZCG7dYFrg6/ZbYvOD5dfh2IVtU5zSyp5DVaL6zeSZqG/Vt9ShJlspwcXHbgvT12v+TPoiLo8gUBozpGYlJWVsoDqx1TLGSdromMsGsF/BFj+AA6lfqMxTJdRSVL6vDKhsEstjNFI3Wgkd41hta71gdZ3XN+WX0mrSi3a/r+CsbRRskMoYwSkBpfqjXLQbgF28i/UvupzLmE19PK6auq2SXbqthijDYW7b61yNYu6vv69lqJSiuas7XuR+QsUqayauiqpRKYJhG12o1myxO5oH8bqwKn8t5cfgtRWSucxwqZhI0C92ixFjfr29SoEXA6rNOd4/D+DWeEy4vmWWpjbXQwmlldF9WmaRK65IJ1r6rbWGy+7cd5qshZhkzHSa87Q2eOR8Mur4JfGRcj2gj77r3yzl1+BzVkjnNcKiczNAvdoItY36/YmTsuvy3HMx7muMlRLMNW+xr9WwN+vYoSZdVnCSaVvS233M1WVjMPjfLIdWNjS9ztuxrRcnZ6gtUUGd6nOdQ4U+IQ0ji9zaemMHKOkAuQZHFpDbgdV/Z27bewSAggEHYQdoIWvm5ArMCkeMOqKZlO9xe0Swh0kBdv5N1jcdgPxJSuMO4JPNx9L8P4ZfUjXsjaJC10gaNdzRqtLrbSASbC/VdYLPmJVeFUbpKGLlJgduzWLGbbuDP75GzZ672NrLOUbHxRtbI8PkDQHPDdUOcBtOrc6tztsuFmGjqK6AtpJxBPcODywPBsb6pB3A9ql8CiDSmm+xK6P8Rq8XcJRXw1dKWnlGuhEVRFJ1N1WbhfrJtYbO1XqhMsZBnoq91fVSwiYgjk6ZpjjeTvc+9tc7b2tvsb7FdqI8NyzEOLn+3z+AiIujzhERAEREAWJxTAnYk/XbVVcIsBqROjDNl9v143G+3t6gssiEqTW6J3mk/0hiXEh7lOaT/SGJcSHuVRIosd6svEid5pP9IYlxIe5Tmk/0hiXEh7lUSJYasvEid5pP9IYlxIe5Tmk/wBIYlxIe5VEiWGrLxIneaT/AEhiXEh7lOaT/SGJcSHuVRIlhqy8SJ3mk/0hiXEh7lOaT/SGJcSHuVRIlhqy8SJ3mk/0hiXEh7lOaT/SGJcSHuVRIlhqy8SJ3mk/0hiXEh7lOaT/AEhiXEh7lUSJYasvEid5pP8ASGJcSHuU5pP9IYlxIe5VEiWGrLxIneaT/SGJcSHuU5pP9IYlxIO5VEiWGrLxIm2ZNdF4NdiAFydj4BtJuTsh3km917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5+E4K7C3OLqmqmuLWldGQPWNRjdqyaJYh1JNWf4CIik4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8" name="7 CuadroTexto"/>
          <p:cNvSpPr txBox="1"/>
          <p:nvPr/>
        </p:nvSpPr>
        <p:spPr>
          <a:xfrm>
            <a:off x="3779912" y="2839576"/>
            <a:ext cx="4968800" cy="830997"/>
          </a:xfrm>
          <a:prstGeom prst="rect">
            <a:avLst/>
          </a:prstGeom>
        </p:spPr>
        <p:txBody>
          <a:bodyPr wrap="square">
            <a:spAutoFit/>
          </a:bodyPr>
          <a:lstStyle>
            <a:defPPr>
              <a:defRPr lang="es-ES"/>
            </a:defPPr>
            <a:lvl1pPr algn="r">
              <a:defRPr sz="2400" b="1" kern="0">
                <a:solidFill>
                  <a:schemeClr val="tx2">
                    <a:lumMod val="75000"/>
                  </a:schemeClr>
                </a:solidFill>
                <a:latin typeface="Arial" pitchFamily="34" charset="0"/>
                <a:ea typeface="ヒラギノ角ゴ Pro W3"/>
                <a:cs typeface="ヒラギノ角ゴ Pro W3"/>
              </a:defRPr>
            </a:lvl1pPr>
          </a:lstStyle>
          <a:p>
            <a:r>
              <a:rPr lang="es-PE" dirty="0" smtClean="0"/>
              <a:t>La Directiva General del proceso de planeamiento estratégico</a:t>
            </a:r>
            <a:endParaRPr lang="es-PE" dirty="0"/>
          </a:p>
        </p:txBody>
      </p:sp>
    </p:spTree>
    <p:extLst>
      <p:ext uri="{BB962C8B-B14F-4D97-AF65-F5344CB8AC3E}">
        <p14:creationId xmlns:p14="http://schemas.microsoft.com/office/powerpoint/2010/main" xmlns="" val="2456835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0" y="0"/>
            <a:ext cx="9144000" cy="6858000"/>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23" name="22 Rectángulo"/>
          <p:cNvSpPr/>
          <p:nvPr/>
        </p:nvSpPr>
        <p:spPr>
          <a:xfrm>
            <a:off x="2627784" y="1347335"/>
            <a:ext cx="6120680" cy="738664"/>
          </a:xfrm>
          <a:prstGeom prst="rect">
            <a:avLst/>
          </a:prstGeom>
        </p:spPr>
        <p:txBody>
          <a:bodyPr wrap="square">
            <a:spAutoFit/>
          </a:bodyPr>
          <a:lstStyle/>
          <a:p>
            <a:r>
              <a:rPr lang="es-PE" sz="1400" i="1" dirty="0">
                <a:solidFill>
                  <a:schemeClr val="tx2">
                    <a:lumMod val="75000"/>
                  </a:schemeClr>
                </a:solidFill>
              </a:rPr>
              <a:t>Mediante Resolución N°026-2014-CEPLAN-PDC se aprueba la Directiva General del Proceso de Planeamiento Estratégico – Sistema Nacional de Planeamiento Estratégico publicado en el diario Oficial El Peruano el 04 de abril de 2014</a:t>
            </a:r>
          </a:p>
        </p:txBody>
      </p:sp>
      <p:sp>
        <p:nvSpPr>
          <p:cNvPr id="46" name="Rectangle 2"/>
          <p:cNvSpPr txBox="1">
            <a:spLocks noChangeArrowheads="1"/>
          </p:cNvSpPr>
          <p:nvPr/>
        </p:nvSpPr>
        <p:spPr bwMode="auto">
          <a:xfrm>
            <a:off x="2627784" y="1063574"/>
            <a:ext cx="3248243"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sz="1400" dirty="0" smtClean="0"/>
              <a:t>Directiva N°001-2014-CEPLAN</a:t>
            </a:r>
            <a:endParaRPr lang="es-ES" sz="1400" dirty="0"/>
          </a:p>
        </p:txBody>
      </p:sp>
      <p:sp>
        <p:nvSpPr>
          <p:cNvPr id="8" name="7 Rectángulo"/>
          <p:cNvSpPr/>
          <p:nvPr/>
        </p:nvSpPr>
        <p:spPr>
          <a:xfrm>
            <a:off x="1331640" y="2071881"/>
            <a:ext cx="6984776" cy="307777"/>
          </a:xfrm>
          <a:prstGeom prst="rect">
            <a:avLst/>
          </a:prstGeom>
        </p:spPr>
        <p:txBody>
          <a:bodyPr wrap="square">
            <a:spAutoFit/>
          </a:bodyPr>
          <a:lstStyle/>
          <a:p>
            <a:pPr algn="ctr"/>
            <a:r>
              <a:rPr lang="es-PE" sz="1400" dirty="0">
                <a:solidFill>
                  <a:schemeClr val="tx2"/>
                </a:solidFill>
                <a:hlinkClick r:id="rId2"/>
              </a:rPr>
              <a:t>http://</a:t>
            </a:r>
            <a:r>
              <a:rPr lang="es-PE" sz="1400" dirty="0" smtClean="0">
                <a:solidFill>
                  <a:schemeClr val="tx2"/>
                </a:solidFill>
                <a:hlinkClick r:id="rId2"/>
              </a:rPr>
              <a:t>www.ceplan.gob.pe/documentos/directiva-general-del-proceso-planeamiento</a:t>
            </a:r>
            <a:r>
              <a:rPr lang="es-PE" sz="1400" dirty="0" smtClean="0">
                <a:solidFill>
                  <a:schemeClr val="tx2"/>
                </a:solidFill>
              </a:rPr>
              <a:t>   </a:t>
            </a:r>
            <a:endParaRPr lang="es-PE" sz="1400" dirty="0">
              <a:solidFill>
                <a:schemeClr val="tx2"/>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9" y="2360828"/>
            <a:ext cx="5506698" cy="4498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9 Conector recto"/>
          <p:cNvCxnSpPr/>
          <p:nvPr/>
        </p:nvCxnSpPr>
        <p:spPr>
          <a:xfrm>
            <a:off x="1115616" y="908720"/>
            <a:ext cx="8011392"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2"/>
          <p:cNvSpPr txBox="1">
            <a:spLocks noChangeArrowheads="1"/>
          </p:cNvSpPr>
          <p:nvPr/>
        </p:nvSpPr>
        <p:spPr bwMode="auto">
          <a:xfrm>
            <a:off x="2195736" y="451520"/>
            <a:ext cx="6931272"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dirty="0" smtClean="0"/>
              <a:t>Directiva General del Proceso de Planeamiento Estratégico - SINAPLAN</a:t>
            </a:r>
            <a:endParaRPr lang="es-E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2" y="-27384"/>
            <a:ext cx="2373224" cy="2307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8948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0" y="0"/>
            <a:ext cx="9152450" cy="6858000"/>
          </a:xfrm>
          <a:prstGeom prst="rect">
            <a:avLst/>
          </a:prstGeom>
          <a:solidFill>
            <a:srgbClr val="F4E8D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s-PE"/>
          </a:p>
        </p:txBody>
      </p:sp>
      <p:sp>
        <p:nvSpPr>
          <p:cNvPr id="2" name="1 CuadroTexto"/>
          <p:cNvSpPr txBox="1"/>
          <p:nvPr/>
        </p:nvSpPr>
        <p:spPr>
          <a:xfrm>
            <a:off x="47750" y="155086"/>
            <a:ext cx="3311822" cy="1118255"/>
          </a:xfrm>
          <a:prstGeom prst="rect">
            <a:avLst/>
          </a:prstGeom>
          <a:noFill/>
        </p:spPr>
        <p:txBody>
          <a:bodyPr wrap="square">
            <a:spAutoFit/>
          </a:bodyPr>
          <a:lstStyle/>
          <a:p>
            <a:pPr fontAlgn="auto">
              <a:lnSpc>
                <a:spcPts val="4000"/>
              </a:lnSpc>
              <a:spcBef>
                <a:spcPts val="0"/>
              </a:spcBef>
              <a:spcAft>
                <a:spcPts val="0"/>
              </a:spcAft>
              <a:defRPr/>
            </a:pPr>
            <a:r>
              <a:rPr lang="es-PE" sz="4800" b="1" dirty="0" smtClean="0">
                <a:solidFill>
                  <a:schemeClr val="bg2">
                    <a:lumMod val="25000"/>
                  </a:schemeClr>
                </a:solidFill>
                <a:latin typeface="Helvetica" pitchFamily="34" charset="0"/>
                <a:cs typeface="+mn-cs"/>
              </a:rPr>
              <a:t>Asistencia Técnica</a:t>
            </a:r>
            <a:endParaRPr lang="es-PE" sz="4800" b="1" dirty="0">
              <a:solidFill>
                <a:schemeClr val="bg2">
                  <a:lumMod val="25000"/>
                </a:schemeClr>
              </a:solidFill>
              <a:latin typeface="Helvetica" pitchFamily="34" charset="0"/>
              <a:cs typeface="+mn-cs"/>
            </a:endParaRPr>
          </a:p>
        </p:txBody>
      </p:sp>
      <p:pic>
        <p:nvPicPr>
          <p:cNvPr id="19485" name="74 Imagen">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3668" y="714213"/>
            <a:ext cx="1020210" cy="44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52 CuadroTexto"/>
          <p:cNvSpPr txBox="1"/>
          <p:nvPr/>
        </p:nvSpPr>
        <p:spPr>
          <a:xfrm>
            <a:off x="4535996" y="472064"/>
            <a:ext cx="3311822" cy="464679"/>
          </a:xfrm>
          <a:prstGeom prst="rect">
            <a:avLst/>
          </a:prstGeom>
          <a:noFill/>
        </p:spPr>
        <p:txBody>
          <a:bodyPr wrap="square">
            <a:spAutoFit/>
          </a:bodyPr>
          <a:lstStyle/>
          <a:p>
            <a:pPr fontAlgn="auto">
              <a:lnSpc>
                <a:spcPts val="2900"/>
              </a:lnSpc>
              <a:spcBef>
                <a:spcPts val="0"/>
              </a:spcBef>
              <a:spcAft>
                <a:spcPts val="0"/>
              </a:spcAft>
              <a:defRPr/>
            </a:pPr>
            <a:r>
              <a:rPr lang="es-PE" sz="2800" dirty="0" smtClean="0">
                <a:solidFill>
                  <a:schemeClr val="bg2">
                    <a:lumMod val="25000"/>
                  </a:schemeClr>
                </a:solidFill>
                <a:latin typeface="Helvetica" pitchFamily="34" charset="0"/>
                <a:cs typeface="+mn-cs"/>
              </a:rPr>
              <a:t>A los Sectores</a:t>
            </a:r>
            <a:endParaRPr lang="es-PE" sz="2800" dirty="0">
              <a:solidFill>
                <a:schemeClr val="bg2">
                  <a:lumMod val="25000"/>
                </a:schemeClr>
              </a:solidFill>
              <a:latin typeface="Helvetica" pitchFamily="34" charset="0"/>
              <a:cs typeface="+mn-cs"/>
            </a:endParaRPr>
          </a:p>
        </p:txBody>
      </p:sp>
      <p:sp>
        <p:nvSpPr>
          <p:cNvPr id="67" name="66 Rectángulo"/>
          <p:cNvSpPr/>
          <p:nvPr/>
        </p:nvSpPr>
        <p:spPr>
          <a:xfrm flipV="1">
            <a:off x="-16474" y="5445224"/>
            <a:ext cx="9190038" cy="141277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68" name="67 Rectángulo"/>
          <p:cNvSpPr/>
          <p:nvPr/>
        </p:nvSpPr>
        <p:spPr>
          <a:xfrm>
            <a:off x="0" y="5589240"/>
            <a:ext cx="9190038" cy="11521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69" name="68 Rectángulo"/>
          <p:cNvSpPr/>
          <p:nvPr/>
        </p:nvSpPr>
        <p:spPr>
          <a:xfrm>
            <a:off x="107504" y="5805264"/>
            <a:ext cx="88569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PE" dirty="0" smtClean="0">
                <a:latin typeface="Cambria" pitchFamily="18" charset="0"/>
              </a:rPr>
              <a:t>Brindar </a:t>
            </a:r>
            <a:r>
              <a:rPr lang="es-PE" u="sng" dirty="0" smtClean="0">
                <a:latin typeface="Cambria" pitchFamily="18" charset="0"/>
              </a:rPr>
              <a:t>Asistencia</a:t>
            </a:r>
            <a:r>
              <a:rPr lang="es-PE" dirty="0" smtClean="0">
                <a:latin typeface="Cambria" pitchFamily="18" charset="0"/>
              </a:rPr>
              <a:t> </a:t>
            </a:r>
            <a:r>
              <a:rPr lang="es-PE" u="sng" dirty="0" smtClean="0">
                <a:latin typeface="Cambria" pitchFamily="18" charset="0"/>
              </a:rPr>
              <a:t>Técnica</a:t>
            </a:r>
            <a:r>
              <a:rPr lang="es-PE" dirty="0" smtClean="0">
                <a:latin typeface="Cambria" pitchFamily="18" charset="0"/>
              </a:rPr>
              <a:t> a los </a:t>
            </a:r>
            <a:r>
              <a:rPr lang="es-PE" u="sng" dirty="0" smtClean="0">
                <a:latin typeface="Cambria" pitchFamily="18" charset="0"/>
              </a:rPr>
              <a:t>sectores</a:t>
            </a:r>
            <a:r>
              <a:rPr lang="es-PE" dirty="0" smtClean="0">
                <a:latin typeface="Cambria" pitchFamily="18" charset="0"/>
              </a:rPr>
              <a:t> para implantar la </a:t>
            </a:r>
            <a:r>
              <a:rPr lang="es-PE" u="sng" dirty="0" smtClean="0">
                <a:latin typeface="Cambria" pitchFamily="18" charset="0"/>
              </a:rPr>
              <a:t>directiva</a:t>
            </a:r>
            <a:r>
              <a:rPr lang="es-PE" dirty="0" smtClean="0">
                <a:latin typeface="Cambria" pitchFamily="18" charset="0"/>
              </a:rPr>
              <a:t> del SINAPLAN y así mejorar el planeamiento estratégico del país.</a:t>
            </a:r>
            <a:endParaRPr lang="es-PE" dirty="0">
              <a:latin typeface="Cambria" pitchFamily="18" charset="0"/>
            </a:endParaRPr>
          </a:p>
        </p:txBody>
      </p:sp>
      <p:sp>
        <p:nvSpPr>
          <p:cNvPr id="21" name="20 Abrir llave"/>
          <p:cNvSpPr/>
          <p:nvPr/>
        </p:nvSpPr>
        <p:spPr>
          <a:xfrm rot="16200000">
            <a:off x="4679158" y="3485491"/>
            <a:ext cx="145724" cy="324036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2" name="21 CuadroTexto"/>
          <p:cNvSpPr txBox="1"/>
          <p:nvPr/>
        </p:nvSpPr>
        <p:spPr>
          <a:xfrm>
            <a:off x="3598040" y="5104816"/>
            <a:ext cx="2558136" cy="307777"/>
          </a:xfrm>
          <a:prstGeom prst="rect">
            <a:avLst/>
          </a:prstGeom>
          <a:noFill/>
        </p:spPr>
        <p:txBody>
          <a:bodyPr wrap="none" rtlCol="0">
            <a:spAutoFit/>
          </a:bodyPr>
          <a:lstStyle/>
          <a:p>
            <a:r>
              <a:rPr lang="es-PE" sz="1400" b="1" dirty="0" smtClean="0"/>
              <a:t>Tiempo Promedio = 32 semanas</a:t>
            </a:r>
            <a:endParaRPr lang="es-PE" sz="1400" b="1" dirty="0"/>
          </a:p>
        </p:txBody>
      </p:sp>
      <p:graphicFrame>
        <p:nvGraphicFramePr>
          <p:cNvPr id="23" name="22 Tabla"/>
          <p:cNvGraphicFramePr>
            <a:graphicFrameLocks noGrp="1"/>
          </p:cNvGraphicFramePr>
          <p:nvPr>
            <p:extLst>
              <p:ext uri="{D42A27DB-BD31-4B8C-83A1-F6EECF244321}">
                <p14:modId xmlns:p14="http://schemas.microsoft.com/office/powerpoint/2010/main" xmlns="" val="4145545156"/>
              </p:ext>
            </p:extLst>
          </p:nvPr>
        </p:nvGraphicFramePr>
        <p:xfrm>
          <a:off x="251524" y="1504416"/>
          <a:ext cx="8634926" cy="3528388"/>
        </p:xfrm>
        <a:graphic>
          <a:graphicData uri="http://schemas.openxmlformats.org/drawingml/2006/table">
            <a:tbl>
              <a:tblPr/>
              <a:tblGrid>
                <a:gridCol w="2530380"/>
                <a:gridCol w="347927"/>
                <a:gridCol w="454470"/>
                <a:gridCol w="407440"/>
                <a:gridCol w="316298"/>
                <a:gridCol w="316298"/>
                <a:gridCol w="316298"/>
                <a:gridCol w="316298"/>
                <a:gridCol w="316298"/>
                <a:gridCol w="316298"/>
                <a:gridCol w="316298"/>
                <a:gridCol w="316298"/>
                <a:gridCol w="316298"/>
                <a:gridCol w="316298"/>
                <a:gridCol w="316298"/>
                <a:gridCol w="430745"/>
                <a:gridCol w="530214"/>
                <a:gridCol w="454472"/>
              </a:tblGrid>
              <a:tr h="465180">
                <a:tc rowSpan="2">
                  <a:txBody>
                    <a:bodyPr/>
                    <a:lstStyle/>
                    <a:p>
                      <a:pPr algn="ctr" fontAlgn="ctr"/>
                      <a:r>
                        <a:rPr lang="es-PE" sz="2000" b="1" i="0" u="none" strike="noStrike" dirty="0">
                          <a:solidFill>
                            <a:schemeClr val="tx2"/>
                          </a:solidFill>
                          <a:effectLst/>
                          <a:latin typeface="Calibri"/>
                        </a:rPr>
                        <a:t>SECTORES</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fontAlgn="ctr"/>
                      <a:r>
                        <a:rPr lang="es-PE" sz="1400" b="1" i="0" u="none" strike="noStrike" dirty="0">
                          <a:solidFill>
                            <a:schemeClr val="bg1"/>
                          </a:solidFill>
                          <a:effectLst/>
                          <a:latin typeface="Calibri"/>
                        </a:rPr>
                        <a:t>Coordinaciones Previas</a:t>
                      </a:r>
                    </a:p>
                  </a:txBody>
                  <a:tcPr marL="9525" marR="9525" marT="9525" marB="0" vert="vert27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solidFill>
                  </a:tcPr>
                </a:tc>
                <a:tc gridSpan="5">
                  <a:txBody>
                    <a:bodyPr/>
                    <a:lstStyle/>
                    <a:p>
                      <a:pPr algn="ctr" fontAlgn="ctr"/>
                      <a:r>
                        <a:rPr lang="es-PE" sz="1400" b="1" i="0" u="none" strike="noStrike" dirty="0" smtClean="0">
                          <a:solidFill>
                            <a:schemeClr val="bg1"/>
                          </a:solidFill>
                          <a:effectLst/>
                          <a:latin typeface="Calibri"/>
                        </a:rPr>
                        <a:t>Fase de Análisis </a:t>
                      </a:r>
                      <a:r>
                        <a:rPr lang="es-PE" sz="1400" b="1" i="0" u="none" strike="noStrike" dirty="0">
                          <a:solidFill>
                            <a:schemeClr val="bg1"/>
                          </a:solidFill>
                          <a:effectLst/>
                          <a:latin typeface="Calibri"/>
                        </a:rPr>
                        <a:t>Prospectivo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algn="ctr" fontAlgn="ctr"/>
                      <a:r>
                        <a:rPr lang="es-PE" sz="1400" b="1" i="0" u="none" strike="noStrike" dirty="0" smtClean="0">
                          <a:solidFill>
                            <a:schemeClr val="bg1"/>
                          </a:solidFill>
                          <a:effectLst/>
                          <a:latin typeface="Calibri"/>
                        </a:rPr>
                        <a:t>Fase Estratégica</a:t>
                      </a:r>
                      <a:endParaRPr lang="es-PE" sz="1400" b="1" i="0" u="none" strike="noStrike" dirty="0">
                        <a:solidFill>
                          <a:schemeClr val="bg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algn="ctr" fontAlgn="ctr"/>
                      <a:r>
                        <a:rPr lang="es-PE" sz="1400" b="1" i="0" u="none" strike="noStrike" dirty="0" smtClean="0">
                          <a:solidFill>
                            <a:schemeClr val="bg1"/>
                          </a:solidFill>
                          <a:effectLst/>
                          <a:latin typeface="Calibri"/>
                        </a:rPr>
                        <a:t>Fase Institucional</a:t>
                      </a:r>
                      <a:endParaRPr lang="es-PE" sz="1400" b="1" i="0" u="none" strike="noStrike" dirty="0">
                        <a:solidFill>
                          <a:schemeClr val="bg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1400" b="1" i="0" u="none" strike="noStrike" dirty="0" smtClean="0">
                          <a:solidFill>
                            <a:schemeClr val="bg1"/>
                          </a:solidFill>
                          <a:effectLst/>
                          <a:latin typeface="Calibri"/>
                        </a:rPr>
                        <a:t>Fase de Seguimiento</a:t>
                      </a:r>
                      <a:endParaRPr lang="es-PE" sz="1400" b="1" i="0" u="none" strike="noStrike" dirty="0">
                        <a:solidFill>
                          <a:schemeClr val="bg1"/>
                        </a:solidFill>
                        <a:effectLst/>
                        <a:latin typeface="Calibri"/>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50000"/>
                      </a:schemeClr>
                    </a:solidFill>
                  </a:tcPr>
                </a:tc>
              </a:tr>
              <a:tr h="1430428">
                <a:tc vMerge="1">
                  <a:txBody>
                    <a:bodyPr/>
                    <a:lstStyle/>
                    <a:p>
                      <a:endParaRPr lang="es-PE"/>
                    </a:p>
                  </a:txBody>
                  <a:tcPr/>
                </a:tc>
                <a:tc vMerge="1">
                  <a:txBody>
                    <a:bodyPr/>
                    <a:lstStyle/>
                    <a:p>
                      <a:endParaRPr lang="es-PE"/>
                    </a:p>
                  </a:txBody>
                  <a:tcPr/>
                </a:tc>
                <a:tc>
                  <a:txBody>
                    <a:bodyPr/>
                    <a:lstStyle/>
                    <a:p>
                      <a:pPr algn="ctr" fontAlgn="ctr"/>
                      <a:r>
                        <a:rPr lang="es-PE" sz="1400" b="0" i="0" u="none" strike="noStrike" dirty="0">
                          <a:solidFill>
                            <a:schemeClr val="bg1"/>
                          </a:solidFill>
                          <a:effectLst/>
                          <a:latin typeface="Calibri"/>
                        </a:rPr>
                        <a:t>modelo conceptual</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tendencias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variables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diagnósticos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escenarios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escenario apuesta</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visión</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objetivos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acciones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ruta estratégica</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misión</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objetivos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acciones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ruta estratégica</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vinculación con el presupuesto</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vMerge="1">
                  <a:txBody>
                    <a:bodyPr/>
                    <a:lstStyle/>
                    <a:p>
                      <a:endParaRPr lang="es-PE"/>
                    </a:p>
                  </a:txBody>
                  <a:tcPr/>
                </a:tc>
              </a:tr>
              <a:tr h="272130">
                <a:tc>
                  <a:txBody>
                    <a:bodyPr/>
                    <a:lstStyle/>
                    <a:p>
                      <a:pPr marL="95250" indent="0" algn="l" fontAlgn="b"/>
                      <a:r>
                        <a:rPr lang="es-PE" sz="1400" b="1" i="0" u="none" strike="noStrike" dirty="0" smtClean="0">
                          <a:solidFill>
                            <a:schemeClr val="tx2"/>
                          </a:solidFill>
                          <a:effectLst/>
                          <a:latin typeface="Calibri"/>
                        </a:rPr>
                        <a:t>Relaciones Exteriores</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X</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Calibri"/>
                        </a:rPr>
                        <a:t>Economía y Finanzas</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s-PE" sz="1400" b="0" i="0" u="none" strike="noStrike" dirty="0">
                        <a:solidFill>
                          <a:schemeClr val="tx2"/>
                        </a:solidFill>
                        <a:effectLst/>
                        <a:latin typeface="Calibri"/>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dirty="0" smtClean="0">
                          <a:solidFill>
                            <a:schemeClr val="tx2"/>
                          </a:solidFill>
                          <a:effectLst/>
                          <a:latin typeface="Calibri"/>
                        </a:rPr>
                        <a:t>X</a:t>
                      </a:r>
                      <a:r>
                        <a:rPr lang="es-PE" sz="1400" b="0" i="0" u="none" strike="noStrike" dirty="0">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Calibri"/>
                        </a:rPr>
                        <a:t>Transportes y Comunicaciones</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X</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Calibri"/>
                        </a:rPr>
                        <a:t>Cultura</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X</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Calibri"/>
                        </a:rPr>
                        <a:t>Agricultura y Riego</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X</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Calibri"/>
                        </a:rPr>
                        <a:t>Mujer y Poblaciones Vulnerables</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X</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bl>
          </a:graphicData>
        </a:graphic>
      </p:graphicFrame>
      <p:sp>
        <p:nvSpPr>
          <p:cNvPr id="66" name="65 CuadroTexto"/>
          <p:cNvSpPr txBox="1"/>
          <p:nvPr/>
        </p:nvSpPr>
        <p:spPr>
          <a:xfrm>
            <a:off x="-16474" y="5577810"/>
            <a:ext cx="6671938" cy="338554"/>
          </a:xfrm>
          <a:prstGeom prst="rect">
            <a:avLst/>
          </a:prstGeom>
          <a:noFill/>
        </p:spPr>
        <p:txBody>
          <a:bodyPr wrap="square" rtlCol="0">
            <a:spAutoFit/>
          </a:bodyPr>
          <a:lstStyle/>
          <a:p>
            <a:r>
              <a:rPr lang="es-PE" sz="1600" i="1" dirty="0" smtClean="0"/>
              <a:t>Objetivo:</a:t>
            </a:r>
            <a:endParaRPr lang="es-PE" sz="1600" i="1" dirty="0"/>
          </a:p>
        </p:txBody>
      </p:sp>
      <p:sp>
        <p:nvSpPr>
          <p:cNvPr id="14" name="13 Rectángulo"/>
          <p:cNvSpPr/>
          <p:nvPr/>
        </p:nvSpPr>
        <p:spPr>
          <a:xfrm>
            <a:off x="108050" y="1412776"/>
            <a:ext cx="8856438" cy="3927809"/>
          </a:xfrm>
          <a:prstGeom prst="rect">
            <a:avLst/>
          </a:prstGeom>
          <a:solidFill>
            <a:schemeClr val="bg1">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Tree>
    <p:extLst>
      <p:ext uri="{BB962C8B-B14F-4D97-AF65-F5344CB8AC3E}">
        <p14:creationId xmlns:p14="http://schemas.microsoft.com/office/powerpoint/2010/main" xmlns="" val="2941519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p:cNvSpPr/>
          <p:nvPr/>
        </p:nvSpPr>
        <p:spPr>
          <a:xfrm>
            <a:off x="0" y="0"/>
            <a:ext cx="9152450" cy="6858000"/>
          </a:xfrm>
          <a:prstGeom prst="rect">
            <a:avLst/>
          </a:prstGeom>
          <a:solidFill>
            <a:srgbClr val="F4E8D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s-PE"/>
          </a:p>
        </p:txBody>
      </p:sp>
      <p:sp>
        <p:nvSpPr>
          <p:cNvPr id="2" name="1 CuadroTexto"/>
          <p:cNvSpPr txBox="1"/>
          <p:nvPr/>
        </p:nvSpPr>
        <p:spPr>
          <a:xfrm>
            <a:off x="47750" y="155086"/>
            <a:ext cx="3311822" cy="1118255"/>
          </a:xfrm>
          <a:prstGeom prst="rect">
            <a:avLst/>
          </a:prstGeom>
          <a:noFill/>
        </p:spPr>
        <p:txBody>
          <a:bodyPr wrap="square">
            <a:spAutoFit/>
          </a:bodyPr>
          <a:lstStyle/>
          <a:p>
            <a:pPr fontAlgn="auto">
              <a:lnSpc>
                <a:spcPts val="4000"/>
              </a:lnSpc>
              <a:spcBef>
                <a:spcPts val="0"/>
              </a:spcBef>
              <a:spcAft>
                <a:spcPts val="0"/>
              </a:spcAft>
              <a:defRPr/>
            </a:pPr>
            <a:r>
              <a:rPr lang="es-PE" sz="4800" b="1" dirty="0" smtClean="0">
                <a:solidFill>
                  <a:schemeClr val="bg2">
                    <a:lumMod val="25000"/>
                  </a:schemeClr>
                </a:solidFill>
                <a:latin typeface="Helvetica" pitchFamily="34" charset="0"/>
                <a:cs typeface="+mn-cs"/>
              </a:rPr>
              <a:t>Asistencia Técnica</a:t>
            </a:r>
            <a:endParaRPr lang="es-PE" sz="4800" b="1" dirty="0">
              <a:solidFill>
                <a:schemeClr val="bg2">
                  <a:lumMod val="25000"/>
                </a:schemeClr>
              </a:solidFill>
              <a:latin typeface="Helvetica" pitchFamily="34" charset="0"/>
              <a:cs typeface="+mn-cs"/>
            </a:endParaRPr>
          </a:p>
        </p:txBody>
      </p:sp>
      <p:pic>
        <p:nvPicPr>
          <p:cNvPr id="19485" name="74 Imagen">
            <a:hlinkClick r:id="rId2" action="ppaction://hlinksldjump"/>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23668" y="714213"/>
            <a:ext cx="1020210" cy="4450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52 CuadroTexto"/>
          <p:cNvSpPr txBox="1"/>
          <p:nvPr/>
        </p:nvSpPr>
        <p:spPr>
          <a:xfrm>
            <a:off x="4578544" y="492621"/>
            <a:ext cx="3953895" cy="464230"/>
          </a:xfrm>
          <a:prstGeom prst="rect">
            <a:avLst/>
          </a:prstGeom>
          <a:noFill/>
        </p:spPr>
        <p:txBody>
          <a:bodyPr wrap="square">
            <a:spAutoFit/>
          </a:bodyPr>
          <a:lstStyle/>
          <a:p>
            <a:pPr fontAlgn="auto">
              <a:lnSpc>
                <a:spcPts val="2900"/>
              </a:lnSpc>
              <a:spcBef>
                <a:spcPts val="0"/>
              </a:spcBef>
              <a:spcAft>
                <a:spcPts val="0"/>
              </a:spcAft>
              <a:defRPr/>
            </a:pPr>
            <a:r>
              <a:rPr lang="es-PE" sz="2400" dirty="0" smtClean="0">
                <a:solidFill>
                  <a:schemeClr val="bg2">
                    <a:lumMod val="25000"/>
                  </a:schemeClr>
                </a:solidFill>
                <a:latin typeface="Helvetica" pitchFamily="34" charset="0"/>
                <a:cs typeface="+mn-cs"/>
              </a:rPr>
              <a:t>A los Gobiernos Regionales</a:t>
            </a:r>
            <a:endParaRPr lang="es-PE" sz="2400" dirty="0">
              <a:solidFill>
                <a:schemeClr val="bg2">
                  <a:lumMod val="25000"/>
                </a:schemeClr>
              </a:solidFill>
              <a:latin typeface="Helvetica" pitchFamily="34" charset="0"/>
              <a:cs typeface="+mn-cs"/>
            </a:endParaRPr>
          </a:p>
        </p:txBody>
      </p:sp>
      <p:sp>
        <p:nvSpPr>
          <p:cNvPr id="67" name="66 Rectángulo"/>
          <p:cNvSpPr/>
          <p:nvPr/>
        </p:nvSpPr>
        <p:spPr>
          <a:xfrm flipV="1">
            <a:off x="-16474" y="5445224"/>
            <a:ext cx="9190038" cy="141277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68" name="67 Rectángulo"/>
          <p:cNvSpPr/>
          <p:nvPr/>
        </p:nvSpPr>
        <p:spPr>
          <a:xfrm>
            <a:off x="0" y="5589240"/>
            <a:ext cx="9190038" cy="115213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a:p>
        </p:txBody>
      </p:sp>
      <p:sp>
        <p:nvSpPr>
          <p:cNvPr id="69" name="68 Rectángulo"/>
          <p:cNvSpPr/>
          <p:nvPr/>
        </p:nvSpPr>
        <p:spPr>
          <a:xfrm>
            <a:off x="107504" y="5805264"/>
            <a:ext cx="885698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PE" dirty="0" smtClean="0">
                <a:latin typeface="Cambria" pitchFamily="18" charset="0"/>
              </a:rPr>
              <a:t>Brindar </a:t>
            </a:r>
            <a:r>
              <a:rPr lang="es-PE" u="sng" dirty="0" smtClean="0">
                <a:latin typeface="Cambria" pitchFamily="18" charset="0"/>
              </a:rPr>
              <a:t>Asistencia</a:t>
            </a:r>
            <a:r>
              <a:rPr lang="es-PE" dirty="0" smtClean="0">
                <a:latin typeface="Cambria" pitchFamily="18" charset="0"/>
              </a:rPr>
              <a:t> </a:t>
            </a:r>
            <a:r>
              <a:rPr lang="es-PE" u="sng" dirty="0" smtClean="0">
                <a:latin typeface="Cambria" pitchFamily="18" charset="0"/>
              </a:rPr>
              <a:t>Técnica</a:t>
            </a:r>
            <a:r>
              <a:rPr lang="es-PE" dirty="0" smtClean="0">
                <a:latin typeface="Cambria" pitchFamily="18" charset="0"/>
              </a:rPr>
              <a:t> a los gobiernos regionales para implantar la </a:t>
            </a:r>
            <a:r>
              <a:rPr lang="es-PE" u="sng" dirty="0" smtClean="0">
                <a:latin typeface="Cambria" pitchFamily="18" charset="0"/>
              </a:rPr>
              <a:t>directiva</a:t>
            </a:r>
            <a:r>
              <a:rPr lang="es-PE" dirty="0" smtClean="0">
                <a:latin typeface="Cambria" pitchFamily="18" charset="0"/>
              </a:rPr>
              <a:t> del SINAPLAN y así mejorar el planeamiento estratégico del país.</a:t>
            </a:r>
            <a:endParaRPr lang="es-PE" dirty="0">
              <a:latin typeface="Cambria" pitchFamily="18" charset="0"/>
            </a:endParaRPr>
          </a:p>
        </p:txBody>
      </p:sp>
      <p:sp>
        <p:nvSpPr>
          <p:cNvPr id="21" name="20 Abrir llave"/>
          <p:cNvSpPr/>
          <p:nvPr/>
        </p:nvSpPr>
        <p:spPr>
          <a:xfrm rot="16200000">
            <a:off x="4793024" y="3363701"/>
            <a:ext cx="145724" cy="3012628"/>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2" name="21 CuadroTexto"/>
          <p:cNvSpPr txBox="1"/>
          <p:nvPr/>
        </p:nvSpPr>
        <p:spPr>
          <a:xfrm>
            <a:off x="3598040" y="4921423"/>
            <a:ext cx="2558136" cy="307777"/>
          </a:xfrm>
          <a:prstGeom prst="rect">
            <a:avLst/>
          </a:prstGeom>
          <a:noFill/>
        </p:spPr>
        <p:txBody>
          <a:bodyPr wrap="none" rtlCol="0">
            <a:spAutoFit/>
          </a:bodyPr>
          <a:lstStyle/>
          <a:p>
            <a:r>
              <a:rPr lang="es-PE" sz="1400" b="1" dirty="0" smtClean="0"/>
              <a:t>Tiempo Promedio = 32 semanas</a:t>
            </a:r>
            <a:endParaRPr lang="es-PE" sz="1400" b="1" dirty="0"/>
          </a:p>
        </p:txBody>
      </p:sp>
      <p:graphicFrame>
        <p:nvGraphicFramePr>
          <p:cNvPr id="23" name="22 Tabla"/>
          <p:cNvGraphicFramePr>
            <a:graphicFrameLocks noGrp="1"/>
          </p:cNvGraphicFramePr>
          <p:nvPr>
            <p:extLst>
              <p:ext uri="{D42A27DB-BD31-4B8C-83A1-F6EECF244321}">
                <p14:modId xmlns:p14="http://schemas.microsoft.com/office/powerpoint/2010/main" xmlns="" val="524332806"/>
              </p:ext>
            </p:extLst>
          </p:nvPr>
        </p:nvGraphicFramePr>
        <p:xfrm>
          <a:off x="827584" y="1741016"/>
          <a:ext cx="7560845" cy="2984128"/>
        </p:xfrm>
        <a:graphic>
          <a:graphicData uri="http://schemas.openxmlformats.org/drawingml/2006/table">
            <a:tbl>
              <a:tblPr/>
              <a:tblGrid>
                <a:gridCol w="2274068"/>
                <a:gridCol w="246214"/>
                <a:gridCol w="397939"/>
                <a:gridCol w="356760"/>
                <a:gridCol w="276954"/>
                <a:gridCol w="276954"/>
                <a:gridCol w="276954"/>
                <a:gridCol w="276954"/>
                <a:gridCol w="276954"/>
                <a:gridCol w="276954"/>
                <a:gridCol w="276954"/>
                <a:gridCol w="276954"/>
                <a:gridCol w="276954"/>
                <a:gridCol w="276954"/>
                <a:gridCol w="276954"/>
                <a:gridCol w="377166"/>
                <a:gridCol w="464263"/>
                <a:gridCol w="397941"/>
              </a:tblGrid>
              <a:tr h="465180">
                <a:tc rowSpan="2">
                  <a:txBody>
                    <a:bodyPr/>
                    <a:lstStyle/>
                    <a:p>
                      <a:pPr algn="ctr" fontAlgn="ctr"/>
                      <a:r>
                        <a:rPr lang="es-PE" sz="2000" b="1" i="0" u="none" strike="noStrike" dirty="0" smtClean="0">
                          <a:solidFill>
                            <a:schemeClr val="tx2"/>
                          </a:solidFill>
                          <a:effectLst/>
                          <a:latin typeface="Calibri"/>
                        </a:rPr>
                        <a:t>GOBIERNOS REGIONALES</a:t>
                      </a:r>
                      <a:endParaRPr lang="es-PE" sz="2000" b="1" i="0" u="none" strike="noStrike" dirty="0">
                        <a:solidFill>
                          <a:schemeClr val="tx2"/>
                        </a:solidFill>
                        <a:effectLst/>
                        <a:latin typeface="Calibri"/>
                      </a:endParaRP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fontAlgn="ctr"/>
                      <a:r>
                        <a:rPr lang="es-PE" sz="1400" b="1" i="0" u="none" strike="noStrike" dirty="0">
                          <a:solidFill>
                            <a:schemeClr val="bg1"/>
                          </a:solidFill>
                          <a:effectLst/>
                          <a:latin typeface="Calibri"/>
                        </a:rPr>
                        <a:t>Coordinaciones Previas</a:t>
                      </a:r>
                    </a:p>
                  </a:txBody>
                  <a:tcPr marL="9525" marR="9525" marT="9525" marB="0" vert="vert270"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4"/>
                    </a:solidFill>
                  </a:tcPr>
                </a:tc>
                <a:tc gridSpan="5">
                  <a:txBody>
                    <a:bodyPr/>
                    <a:lstStyle/>
                    <a:p>
                      <a:pPr algn="ctr" fontAlgn="ctr"/>
                      <a:r>
                        <a:rPr lang="es-PE" sz="1400" b="1" i="0" u="none" strike="noStrike" dirty="0" smtClean="0">
                          <a:solidFill>
                            <a:schemeClr val="bg1"/>
                          </a:solidFill>
                          <a:effectLst/>
                          <a:latin typeface="Calibri"/>
                        </a:rPr>
                        <a:t>Fase de Análisis </a:t>
                      </a:r>
                      <a:r>
                        <a:rPr lang="es-PE" sz="1400" b="1" i="0" u="none" strike="noStrike" dirty="0">
                          <a:solidFill>
                            <a:schemeClr val="bg1"/>
                          </a:solidFill>
                          <a:effectLst/>
                          <a:latin typeface="Calibri"/>
                        </a:rPr>
                        <a:t>Prospectivo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50000"/>
                        <a:lumOff val="50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algn="ctr" fontAlgn="ctr"/>
                      <a:r>
                        <a:rPr lang="es-PE" sz="1400" b="1" i="0" u="none" strike="noStrike" dirty="0" smtClean="0">
                          <a:solidFill>
                            <a:schemeClr val="bg1"/>
                          </a:solidFill>
                          <a:effectLst/>
                          <a:latin typeface="Calibri"/>
                        </a:rPr>
                        <a:t>Fase Estratégica</a:t>
                      </a:r>
                      <a:endParaRPr lang="es-PE" sz="1400" b="1" i="0" u="none" strike="noStrike" dirty="0">
                        <a:solidFill>
                          <a:schemeClr val="bg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gridSpan="5">
                  <a:txBody>
                    <a:bodyPr/>
                    <a:lstStyle/>
                    <a:p>
                      <a:pPr algn="ctr" fontAlgn="ctr"/>
                      <a:r>
                        <a:rPr lang="es-PE" sz="1400" b="1" i="0" u="none" strike="noStrike" dirty="0" smtClean="0">
                          <a:solidFill>
                            <a:schemeClr val="bg1"/>
                          </a:solidFill>
                          <a:effectLst/>
                          <a:latin typeface="Calibri"/>
                        </a:rPr>
                        <a:t>Fase Institucional</a:t>
                      </a:r>
                      <a:endParaRPr lang="es-PE" sz="1400" b="1" i="0" u="none" strike="noStrike" dirty="0">
                        <a:solidFill>
                          <a:schemeClr val="bg1"/>
                        </a:solidFill>
                        <a:effectLst/>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s-PE"/>
                    </a:p>
                  </a:txBody>
                  <a:tcPr/>
                </a:tc>
                <a:tc hMerge="1">
                  <a:txBody>
                    <a:bodyPr/>
                    <a:lstStyle/>
                    <a:p>
                      <a:endParaRPr lang="es-PE"/>
                    </a:p>
                  </a:txBody>
                  <a:tcPr/>
                </a:tc>
                <a:tc hMerge="1">
                  <a:txBody>
                    <a:bodyPr/>
                    <a:lstStyle/>
                    <a:p>
                      <a:endParaRPr lang="es-PE"/>
                    </a:p>
                  </a:txBody>
                  <a:tcPr/>
                </a:tc>
                <a:tc hMerge="1">
                  <a:txBody>
                    <a:bodyPr/>
                    <a:lstStyle/>
                    <a:p>
                      <a:endParaRPr lang="es-PE"/>
                    </a:p>
                  </a:txBody>
                  <a:tcPr/>
                </a:tc>
                <a:tc rowSpan="2">
                  <a:txBody>
                    <a:bodyPr/>
                    <a:lstStyle/>
                    <a:p>
                      <a:pPr algn="ctr" fontAlgn="ctr"/>
                      <a:r>
                        <a:rPr lang="es-PE" sz="1400" b="1" i="0" u="none" strike="noStrike" dirty="0" smtClean="0">
                          <a:solidFill>
                            <a:schemeClr val="bg1"/>
                          </a:solidFill>
                          <a:effectLst/>
                          <a:latin typeface="Calibri"/>
                        </a:rPr>
                        <a:t>Fase de Seguimiento</a:t>
                      </a:r>
                      <a:endParaRPr lang="es-PE" sz="1400" b="1" i="0" u="none" strike="noStrike" dirty="0">
                        <a:solidFill>
                          <a:schemeClr val="bg1"/>
                        </a:solidFill>
                        <a:effectLst/>
                        <a:latin typeface="Calibri"/>
                      </a:endParaRPr>
                    </a:p>
                  </a:txBody>
                  <a:tcPr marL="9525" marR="9525" marT="9525"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lumMod val="50000"/>
                      </a:schemeClr>
                    </a:solidFill>
                  </a:tcPr>
                </a:tc>
              </a:tr>
              <a:tr h="1430428">
                <a:tc vMerge="1">
                  <a:txBody>
                    <a:bodyPr/>
                    <a:lstStyle/>
                    <a:p>
                      <a:endParaRPr lang="es-PE"/>
                    </a:p>
                  </a:txBody>
                  <a:tcPr/>
                </a:tc>
                <a:tc vMerge="1">
                  <a:txBody>
                    <a:bodyPr/>
                    <a:lstStyle/>
                    <a:p>
                      <a:endParaRPr lang="es-PE"/>
                    </a:p>
                  </a:txBody>
                  <a:tcPr/>
                </a:tc>
                <a:tc>
                  <a:txBody>
                    <a:bodyPr/>
                    <a:lstStyle/>
                    <a:p>
                      <a:pPr algn="ctr" fontAlgn="ctr"/>
                      <a:r>
                        <a:rPr lang="es-PE" sz="1400" b="0" i="0" u="none" strike="noStrike" dirty="0">
                          <a:solidFill>
                            <a:schemeClr val="bg1"/>
                          </a:solidFill>
                          <a:effectLst/>
                          <a:latin typeface="Calibri"/>
                        </a:rPr>
                        <a:t>modelo conceptual</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tendencias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variables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diagnósticos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escenarios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s-PE" sz="1400" b="0" i="0" u="none" strike="noStrike" dirty="0">
                          <a:solidFill>
                            <a:schemeClr val="bg1"/>
                          </a:solidFill>
                          <a:effectLst/>
                          <a:latin typeface="Calibri"/>
                        </a:rPr>
                        <a:t>escenario apuesta</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visión</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objetivos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acciones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ruta estratégica</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accent5">
                        <a:lumMod val="75000"/>
                      </a:schemeClr>
                    </a:solidFill>
                  </a:tcPr>
                </a:tc>
                <a:tc>
                  <a:txBody>
                    <a:bodyPr/>
                    <a:lstStyle/>
                    <a:p>
                      <a:pPr algn="ctr" fontAlgn="ctr"/>
                      <a:r>
                        <a:rPr lang="es-PE" sz="1400" b="0" i="0" u="none" strike="noStrike" dirty="0">
                          <a:solidFill>
                            <a:schemeClr val="bg1"/>
                          </a:solidFill>
                          <a:effectLst/>
                          <a:latin typeface="Calibri"/>
                        </a:rPr>
                        <a:t>misión</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objetivos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acciones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ruta estratégica</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a:txBody>
                    <a:bodyPr/>
                    <a:lstStyle/>
                    <a:p>
                      <a:pPr algn="ctr" fontAlgn="ctr"/>
                      <a:r>
                        <a:rPr lang="es-PE" sz="1400" b="0" i="0" u="none" strike="noStrike" dirty="0">
                          <a:solidFill>
                            <a:schemeClr val="bg1"/>
                          </a:solidFill>
                          <a:effectLst/>
                          <a:latin typeface="Calibri"/>
                        </a:rPr>
                        <a:t>vinculación con el presupuesto</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solidFill>
                  </a:tcPr>
                </a:tc>
                <a:tc vMerge="1">
                  <a:txBody>
                    <a:bodyPr/>
                    <a:lstStyle/>
                    <a:p>
                      <a:endParaRPr lang="es-PE"/>
                    </a:p>
                  </a:txBody>
                  <a:tcPr/>
                </a:tc>
              </a:tr>
              <a:tr h="272130">
                <a:tc>
                  <a:txBody>
                    <a:bodyPr/>
                    <a:lstStyle/>
                    <a:p>
                      <a:pPr marL="95250" marR="0" indent="0" algn="l" defTabSz="914400" rtl="0" eaLnBrk="1" fontAlgn="b" latinLnBrk="0" hangingPunct="1">
                        <a:lnSpc>
                          <a:spcPct val="100000"/>
                        </a:lnSpc>
                        <a:spcBef>
                          <a:spcPts val="0"/>
                        </a:spcBef>
                        <a:spcAft>
                          <a:spcPts val="0"/>
                        </a:spcAft>
                        <a:buClrTx/>
                        <a:buSzTx/>
                        <a:buFontTx/>
                        <a:buNone/>
                        <a:tabLst/>
                        <a:defRPr/>
                      </a:pPr>
                      <a:r>
                        <a:rPr lang="es-PE" sz="1400" b="1" i="0" u="none" strike="noStrike" dirty="0" smtClean="0">
                          <a:solidFill>
                            <a:schemeClr val="tx2"/>
                          </a:solidFill>
                          <a:effectLst/>
                          <a:latin typeface="+mn-lt"/>
                        </a:rPr>
                        <a:t>Huancavelica</a:t>
                      </a: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endParaRPr lang="es-PE" sz="1400" b="0" i="0" u="none" strike="noStrike" dirty="0">
                        <a:solidFill>
                          <a:schemeClr val="tx2"/>
                        </a:solidFill>
                        <a:effectLst/>
                        <a:latin typeface="Calibri"/>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PE" sz="1400" b="0" i="0" u="none" strike="noStrike" dirty="0">
                          <a:solidFill>
                            <a:schemeClr val="tx2"/>
                          </a:solidFill>
                          <a:effectLst/>
                          <a:latin typeface="Calibri"/>
                        </a:rPr>
                        <a:t> </a:t>
                      </a:r>
                      <a:r>
                        <a:rPr lang="es-PE" sz="1400" b="0" i="0" u="none" strike="noStrike" dirty="0" smtClean="0">
                          <a:solidFill>
                            <a:schemeClr val="tx2"/>
                          </a:solidFill>
                          <a:effectLst/>
                          <a:latin typeface="+mn-lt"/>
                        </a:rPr>
                        <a:t>X</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mn-lt"/>
                        </a:rPr>
                        <a:t>Junín</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PE" sz="1400" b="0" i="0" u="none" strike="noStrike" dirty="0" smtClean="0">
                          <a:solidFill>
                            <a:schemeClr val="tx2"/>
                          </a:solidFill>
                          <a:effectLst/>
                          <a:latin typeface="+mn-lt"/>
                        </a:rPr>
                        <a:t>X</a:t>
                      </a:r>
                      <a:r>
                        <a:rPr lang="es-PE" sz="1400" b="0" i="0" u="none" strike="noStrike" dirty="0">
                          <a:solidFill>
                            <a:schemeClr val="tx2"/>
                          </a:solidFill>
                          <a:effectLst/>
                          <a:latin typeface="Calibri"/>
                        </a:rPr>
                        <a:t> </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endParaRPr lang="es-PE" sz="1400" b="0" i="0" u="none" strike="noStrike" dirty="0">
                        <a:solidFill>
                          <a:schemeClr val="tx2"/>
                        </a:solidFill>
                        <a:effectLst/>
                        <a:latin typeface="Calibri"/>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indent="0" algn="l" fontAlgn="b"/>
                      <a:r>
                        <a:rPr lang="es-PE" sz="1400" b="1" i="0" u="none" strike="noStrike" dirty="0" smtClean="0">
                          <a:solidFill>
                            <a:schemeClr val="tx2"/>
                          </a:solidFill>
                          <a:effectLst/>
                          <a:latin typeface="+mn-lt"/>
                        </a:rPr>
                        <a:t>Ayacucho</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X</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r h="272130">
                <a:tc>
                  <a:txBody>
                    <a:bodyPr/>
                    <a:lstStyle/>
                    <a:p>
                      <a:pPr marL="95250" marR="0" indent="0" algn="l" defTabSz="914400" rtl="0" eaLnBrk="1" fontAlgn="b" latinLnBrk="0" hangingPunct="1">
                        <a:lnSpc>
                          <a:spcPct val="100000"/>
                        </a:lnSpc>
                        <a:spcBef>
                          <a:spcPts val="0"/>
                        </a:spcBef>
                        <a:spcAft>
                          <a:spcPts val="0"/>
                        </a:spcAft>
                        <a:buClrTx/>
                        <a:buSzTx/>
                        <a:buFontTx/>
                        <a:buNone/>
                        <a:tabLst/>
                        <a:defRPr/>
                      </a:pPr>
                      <a:r>
                        <a:rPr lang="es-PE" sz="1400" b="1" i="0" u="none" strike="noStrike" kern="1200" dirty="0" smtClean="0">
                          <a:solidFill>
                            <a:schemeClr val="tx2"/>
                          </a:solidFill>
                          <a:effectLst/>
                          <a:latin typeface="+mn-lt"/>
                          <a:ea typeface="+mn-ea"/>
                          <a:cs typeface="+mn-cs"/>
                        </a:rPr>
                        <a:t>Loreto</a:t>
                      </a:r>
                      <a:endParaRPr lang="es-PE" sz="1400" b="1" i="0" u="none" strike="noStrike" dirty="0">
                        <a:solidFill>
                          <a:schemeClr val="tx2"/>
                        </a:solidFill>
                        <a:effectLst/>
                        <a:latin typeface="Calibri"/>
                      </a:endParaRPr>
                    </a:p>
                  </a:txBody>
                  <a:tcPr marL="9525" marR="9525" marT="9525"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X</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ctr"/>
                      <a:r>
                        <a:rPr lang="es-PE" sz="1400" b="0" i="0" u="none" strike="noStrike" dirty="0">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s-PE" sz="1400" b="0" i="0" u="none" strike="noStrike">
                          <a:solidFill>
                            <a:schemeClr val="tx2"/>
                          </a:solidFill>
                          <a:effectLst/>
                          <a:latin typeface="Calibri"/>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tx1">
                          <a:lumMod val="50000"/>
                          <a:lumOff val="50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5">
                          <a:lumMod val="75000"/>
                        </a:schemeClr>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2"/>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l" fontAlgn="b"/>
                      <a:r>
                        <a:rPr lang="es-PE" sz="1400" b="0" i="0" u="none" strike="noStrike" dirty="0">
                          <a:solidFill>
                            <a:schemeClr val="tx2"/>
                          </a:solidFill>
                          <a:effectLst/>
                          <a:latin typeface="Calibri"/>
                        </a:rPr>
                        <a:t> </a:t>
                      </a:r>
                    </a:p>
                  </a:txBody>
                  <a:tcPr marL="9525" marR="9525" marT="9525" marB="0" anchor="b">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r>
            </a:tbl>
          </a:graphicData>
        </a:graphic>
      </p:graphicFrame>
      <p:sp>
        <p:nvSpPr>
          <p:cNvPr id="66" name="65 CuadroTexto"/>
          <p:cNvSpPr txBox="1"/>
          <p:nvPr/>
        </p:nvSpPr>
        <p:spPr>
          <a:xfrm>
            <a:off x="-16474" y="5577810"/>
            <a:ext cx="6671938" cy="338554"/>
          </a:xfrm>
          <a:prstGeom prst="rect">
            <a:avLst/>
          </a:prstGeom>
          <a:noFill/>
        </p:spPr>
        <p:txBody>
          <a:bodyPr wrap="square" rtlCol="0">
            <a:spAutoFit/>
          </a:bodyPr>
          <a:lstStyle/>
          <a:p>
            <a:r>
              <a:rPr lang="es-PE" sz="1600" i="1" dirty="0" smtClean="0"/>
              <a:t>Objetivo:</a:t>
            </a:r>
            <a:endParaRPr lang="es-PE" sz="1600" i="1" dirty="0"/>
          </a:p>
        </p:txBody>
      </p:sp>
      <p:sp>
        <p:nvSpPr>
          <p:cNvPr id="28" name="27 Rectángulo"/>
          <p:cNvSpPr/>
          <p:nvPr/>
        </p:nvSpPr>
        <p:spPr>
          <a:xfrm>
            <a:off x="539552" y="1609055"/>
            <a:ext cx="8064896" cy="3620145"/>
          </a:xfrm>
          <a:prstGeom prst="rect">
            <a:avLst/>
          </a:prstGeom>
          <a:solidFill>
            <a:schemeClr val="bg1">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Tree>
    <p:extLst>
      <p:ext uri="{BB962C8B-B14F-4D97-AF65-F5344CB8AC3E}">
        <p14:creationId xmlns:p14="http://schemas.microsoft.com/office/powerpoint/2010/main" xmlns="" val="1556275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323852" y="3861048"/>
            <a:ext cx="8352604" cy="223224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17" name="16 Rectángulo"/>
          <p:cNvSpPr/>
          <p:nvPr/>
        </p:nvSpPr>
        <p:spPr>
          <a:xfrm>
            <a:off x="323852" y="1077888"/>
            <a:ext cx="8352604" cy="223224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314524" y="1021677"/>
            <a:ext cx="7372351"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26</a:t>
            </a:fld>
            <a:endParaRPr lang="es-ES" b="1" dirty="0">
              <a:solidFill>
                <a:schemeClr val="accent1">
                  <a:lumMod val="50000"/>
                </a:schemeClr>
              </a:solidFill>
            </a:endParaRPr>
          </a:p>
        </p:txBody>
      </p:sp>
      <p:pic>
        <p:nvPicPr>
          <p:cNvPr id="1024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69252"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txBox="1">
            <a:spLocks noChangeArrowheads="1"/>
          </p:cNvSpPr>
          <p:nvPr/>
        </p:nvSpPr>
        <p:spPr bwMode="auto">
          <a:xfrm>
            <a:off x="714570" y="548680"/>
            <a:ext cx="7342299"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dirty="0" smtClean="0"/>
              <a:t>Planes y la Cadena de Planes Estratégicos: Sectores</a:t>
            </a:r>
            <a:endParaRPr lang="es-ES" dirty="0"/>
          </a:p>
        </p:txBody>
      </p:sp>
      <p:sp>
        <p:nvSpPr>
          <p:cNvPr id="11" name="Rectangle 3"/>
          <p:cNvSpPr>
            <a:spLocks noChangeArrowheads="1"/>
          </p:cNvSpPr>
          <p:nvPr/>
        </p:nvSpPr>
        <p:spPr bwMode="auto">
          <a:xfrm>
            <a:off x="495012" y="1204010"/>
            <a:ext cx="798297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1600" u="none" strike="noStrike" cap="none" normalizeH="0" baseline="0" dirty="0" smtClean="0">
                <a:ln>
                  <a:noFill/>
                </a:ln>
                <a:solidFill>
                  <a:schemeClr val="tx2">
                    <a:lumMod val="75000"/>
                  </a:schemeClr>
                </a:solidFill>
                <a:effectLst/>
                <a:cs typeface="Arial" pitchFamily="34" charset="0"/>
              </a:rPr>
              <a:t>Para los sectores y sus correspondientes Organismos Públicos Adscritos, la articulación del planeamiento estratégico con el presupuesto se materializa en la siguiente cadena de planes estratégicos: PEDN - PESEM – PEI – POI - Presupuesto. </a:t>
            </a:r>
            <a:endParaRPr kumimoji="0" lang="es-PE" sz="1600" b="1" u="none" strike="noStrike" cap="none" normalizeH="0" baseline="0" dirty="0" smtClean="0">
              <a:ln>
                <a:noFill/>
              </a:ln>
              <a:solidFill>
                <a:schemeClr val="tx2">
                  <a:lumMod val="75000"/>
                </a:schemeClr>
              </a:solidFill>
              <a:effectLst/>
              <a:cs typeface="Arial" pitchFamily="34"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2218917"/>
            <a:ext cx="7938437" cy="70602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4" name="13 Conector recto"/>
          <p:cNvCxnSpPr/>
          <p:nvPr/>
        </p:nvCxnSpPr>
        <p:spPr>
          <a:xfrm>
            <a:off x="1314524" y="3804837"/>
            <a:ext cx="7372351"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2"/>
          <p:cNvSpPr txBox="1">
            <a:spLocks noChangeArrowheads="1"/>
          </p:cNvSpPr>
          <p:nvPr/>
        </p:nvSpPr>
        <p:spPr bwMode="auto">
          <a:xfrm>
            <a:off x="1334157" y="3331840"/>
            <a:ext cx="7342299"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dirty="0" smtClean="0"/>
              <a:t>Cadena de Planes Estratégicos: Territorios</a:t>
            </a:r>
            <a:endParaRPr lang="es-ES" dirty="0"/>
          </a:p>
        </p:txBody>
      </p:sp>
      <p:sp>
        <p:nvSpPr>
          <p:cNvPr id="19" name="Rectangle 4"/>
          <p:cNvSpPr>
            <a:spLocks noChangeArrowheads="1"/>
          </p:cNvSpPr>
          <p:nvPr/>
        </p:nvSpPr>
        <p:spPr bwMode="auto">
          <a:xfrm>
            <a:off x="495011" y="3886890"/>
            <a:ext cx="796542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PE" sz="1600" dirty="0">
                <a:solidFill>
                  <a:schemeClr val="tx2">
                    <a:lumMod val="75000"/>
                  </a:schemeClr>
                </a:solidFill>
                <a:cs typeface="Arial" pitchFamily="34" charset="0"/>
              </a:rPr>
              <a:t>Para los Gobiernos Regionales y Locales y sus correspondientes Organismos Públicos, la articulación del planeamiento estratégico con el presupuesto se materializa en la siguiente cadena de planes estratégicos: PEDN – PESEM - PDRC / PDLC – PEI – POI - Presupuesto.</a:t>
            </a: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9549" r="60500"/>
          <a:stretch/>
        </p:blipFill>
        <p:spPr bwMode="auto">
          <a:xfrm>
            <a:off x="2166257" y="4685770"/>
            <a:ext cx="1513114" cy="1407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27253" r="80132" b="34667"/>
          <a:stretch/>
        </p:blipFill>
        <p:spPr bwMode="auto">
          <a:xfrm>
            <a:off x="679374" y="4685770"/>
            <a:ext cx="1506895" cy="535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2 Conector angular"/>
          <p:cNvCxnSpPr>
            <a:stCxn id="16" idx="2"/>
          </p:cNvCxnSpPr>
          <p:nvPr/>
        </p:nvCxnSpPr>
        <p:spPr>
          <a:xfrm rot="16200000" flipH="1">
            <a:off x="1549231" y="5105344"/>
            <a:ext cx="511502" cy="744321"/>
          </a:xfrm>
          <a:prstGeom prst="bentConnector2">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3377" r="-357" b="75207"/>
          <a:stretch/>
        </p:blipFill>
        <p:spPr bwMode="auto">
          <a:xfrm>
            <a:off x="3671664" y="4689228"/>
            <a:ext cx="4553519" cy="348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0392" b="25037"/>
          <a:stretch/>
        </p:blipFill>
        <p:spPr bwMode="auto">
          <a:xfrm>
            <a:off x="3671664" y="5038193"/>
            <a:ext cx="4520861" cy="1055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43377" r="-357" b="75207"/>
          <a:stretch/>
        </p:blipFill>
        <p:spPr bwMode="auto">
          <a:xfrm>
            <a:off x="679375" y="5221754"/>
            <a:ext cx="1506894" cy="871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74781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Rectángulo"/>
          <p:cNvSpPr/>
          <p:nvPr/>
        </p:nvSpPr>
        <p:spPr>
          <a:xfrm>
            <a:off x="89188" y="4436907"/>
            <a:ext cx="8947305" cy="1656184"/>
          </a:xfrm>
          <a:prstGeom prst="rect">
            <a:avLst/>
          </a:prstGeom>
          <a:solidFill>
            <a:schemeClr val="accent2">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54" name="53 Rectángulo"/>
          <p:cNvSpPr/>
          <p:nvPr/>
        </p:nvSpPr>
        <p:spPr>
          <a:xfrm>
            <a:off x="89187" y="2799566"/>
            <a:ext cx="8947307" cy="161849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52" name="51 Rectángulo"/>
          <p:cNvSpPr/>
          <p:nvPr/>
        </p:nvSpPr>
        <p:spPr>
          <a:xfrm>
            <a:off x="89188" y="959462"/>
            <a:ext cx="8947307" cy="1874426"/>
          </a:xfrm>
          <a:prstGeom prst="rect">
            <a:avLst/>
          </a:prstGeom>
          <a:solidFill>
            <a:schemeClr val="accent3">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11" name="10 Rectángulo"/>
          <p:cNvSpPr/>
          <p:nvPr/>
        </p:nvSpPr>
        <p:spPr>
          <a:xfrm>
            <a:off x="1547665" y="3532990"/>
            <a:ext cx="2232247" cy="6012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Objetivos Estratégicos Sectoriales</a:t>
            </a:r>
            <a:endParaRPr lang="es-PE" dirty="0"/>
          </a:p>
        </p:txBody>
      </p:sp>
      <p:sp>
        <p:nvSpPr>
          <p:cNvPr id="16" name="15 Rectángulo"/>
          <p:cNvSpPr/>
          <p:nvPr/>
        </p:nvSpPr>
        <p:spPr>
          <a:xfrm>
            <a:off x="5436096" y="3547864"/>
            <a:ext cx="2225566" cy="6012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Objetivos Estratégicos</a:t>
            </a:r>
          </a:p>
          <a:p>
            <a:pPr algn="ctr"/>
            <a:r>
              <a:rPr lang="es-PE" dirty="0" smtClean="0"/>
              <a:t>Territoriales</a:t>
            </a:r>
            <a:endParaRPr lang="es-PE" dirty="0"/>
          </a:p>
        </p:txBody>
      </p:sp>
      <p:sp>
        <p:nvSpPr>
          <p:cNvPr id="17" name="16 Rectángulo"/>
          <p:cNvSpPr/>
          <p:nvPr/>
        </p:nvSpPr>
        <p:spPr>
          <a:xfrm>
            <a:off x="334156" y="1033688"/>
            <a:ext cx="1674251" cy="235072"/>
          </a:xfrm>
          <a:prstGeom prst="rect">
            <a:avLst/>
          </a:prstGeom>
          <a:solidFill>
            <a:srgbClr val="A9A57C"/>
          </a:solidFill>
          <a:ln>
            <a:solidFill>
              <a:srgbClr val="A9A57C"/>
            </a:solidFill>
          </a:ln>
        </p:spPr>
        <p:style>
          <a:lnRef idx="1">
            <a:schemeClr val="dk1"/>
          </a:lnRef>
          <a:fillRef idx="2">
            <a:schemeClr val="dk1"/>
          </a:fillRef>
          <a:effectRef idx="1">
            <a:schemeClr val="dk1"/>
          </a:effectRef>
          <a:fontRef idx="minor">
            <a:schemeClr val="dk1"/>
          </a:fontRef>
        </p:style>
        <p:txBody>
          <a:bodyPr rtlCol="0" anchor="ctr"/>
          <a:lstStyle/>
          <a:p>
            <a:r>
              <a:rPr lang="es-PE" sz="1600" b="1" dirty="0" smtClean="0">
                <a:solidFill>
                  <a:schemeClr val="bg1"/>
                </a:solidFill>
              </a:rPr>
              <a:t>Nivel 1</a:t>
            </a:r>
            <a:endParaRPr lang="es-PE" sz="1600" b="1" dirty="0">
              <a:solidFill>
                <a:schemeClr val="bg1"/>
              </a:solidFill>
            </a:endParaRPr>
          </a:p>
        </p:txBody>
      </p:sp>
      <p:sp>
        <p:nvSpPr>
          <p:cNvPr id="18" name="17 Rectángulo"/>
          <p:cNvSpPr/>
          <p:nvPr/>
        </p:nvSpPr>
        <p:spPr>
          <a:xfrm>
            <a:off x="1482338" y="1351401"/>
            <a:ext cx="6113998" cy="4320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Objetivos Nacionales</a:t>
            </a:r>
          </a:p>
        </p:txBody>
      </p:sp>
      <p:sp>
        <p:nvSpPr>
          <p:cNvPr id="19" name="18 Rectángulo"/>
          <p:cNvSpPr/>
          <p:nvPr/>
        </p:nvSpPr>
        <p:spPr>
          <a:xfrm>
            <a:off x="1482338" y="2143489"/>
            <a:ext cx="6113997" cy="4320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Objetivos Nacionales Específicos</a:t>
            </a:r>
            <a:endParaRPr lang="es-PE" dirty="0"/>
          </a:p>
        </p:txBody>
      </p:sp>
      <p:sp>
        <p:nvSpPr>
          <p:cNvPr id="21" name="20 Rectángulo"/>
          <p:cNvSpPr/>
          <p:nvPr/>
        </p:nvSpPr>
        <p:spPr>
          <a:xfrm>
            <a:off x="1876536" y="5074551"/>
            <a:ext cx="5543885" cy="43204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s-PE" dirty="0" smtClean="0"/>
              <a:t>Objetivos Estratégicos Institucionales </a:t>
            </a:r>
            <a:endParaRPr lang="es-PE" dirty="0"/>
          </a:p>
        </p:txBody>
      </p:sp>
      <p:cxnSp>
        <p:nvCxnSpPr>
          <p:cNvPr id="3" name="2 Conector recto"/>
          <p:cNvCxnSpPr/>
          <p:nvPr/>
        </p:nvCxnSpPr>
        <p:spPr>
          <a:xfrm>
            <a:off x="110454" y="2780723"/>
            <a:ext cx="8875300" cy="0"/>
          </a:xfrm>
          <a:prstGeom prst="line">
            <a:avLst/>
          </a:prstGeom>
          <a:ln w="3175">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22" name="21 Conector recto"/>
          <p:cNvCxnSpPr/>
          <p:nvPr/>
        </p:nvCxnSpPr>
        <p:spPr>
          <a:xfrm>
            <a:off x="110454" y="4418064"/>
            <a:ext cx="8875300" cy="0"/>
          </a:xfrm>
          <a:prstGeom prst="line">
            <a:avLst/>
          </a:prstGeom>
          <a:ln w="3175">
            <a:solidFill>
              <a:schemeClr val="tx1"/>
            </a:solidFill>
            <a:prstDash val="lgDash"/>
          </a:ln>
        </p:spPr>
        <p:style>
          <a:lnRef idx="1">
            <a:schemeClr val="dk1"/>
          </a:lnRef>
          <a:fillRef idx="0">
            <a:schemeClr val="dk1"/>
          </a:fillRef>
          <a:effectRef idx="0">
            <a:schemeClr val="dk1"/>
          </a:effectRef>
          <a:fontRef idx="minor">
            <a:schemeClr val="tx1"/>
          </a:fontRef>
        </p:style>
      </p:cxnSp>
      <p:cxnSp>
        <p:nvCxnSpPr>
          <p:cNvPr id="12" name="11 Conector recto de flecha"/>
          <p:cNvCxnSpPr>
            <a:stCxn id="18" idx="2"/>
            <a:endCxn id="19" idx="0"/>
          </p:cNvCxnSpPr>
          <p:nvPr/>
        </p:nvCxnSpPr>
        <p:spPr>
          <a:xfrm>
            <a:off x="4539337" y="1783449"/>
            <a:ext cx="0" cy="360040"/>
          </a:xfrm>
          <a:prstGeom prst="straightConnector1">
            <a:avLst/>
          </a:prstGeom>
          <a:ln w="28575">
            <a:solidFill>
              <a:schemeClr val="accent6">
                <a:lumMod val="75000"/>
              </a:schemeClr>
            </a:solidFill>
            <a:prstDash val="sysDash"/>
            <a:tailEnd type="arrow"/>
          </a:ln>
        </p:spPr>
        <p:style>
          <a:lnRef idx="1">
            <a:schemeClr val="dk1"/>
          </a:lnRef>
          <a:fillRef idx="2">
            <a:schemeClr val="dk1"/>
          </a:fillRef>
          <a:effectRef idx="1">
            <a:schemeClr val="dk1"/>
          </a:effectRef>
          <a:fontRef idx="minor">
            <a:schemeClr val="dk1"/>
          </a:fontRef>
        </p:style>
      </p:cxnSp>
      <p:cxnSp>
        <p:nvCxnSpPr>
          <p:cNvPr id="14" name="13 Conector angular"/>
          <p:cNvCxnSpPr>
            <a:endCxn id="11" idx="0"/>
          </p:cNvCxnSpPr>
          <p:nvPr/>
        </p:nvCxnSpPr>
        <p:spPr>
          <a:xfrm rot="5400000">
            <a:off x="2185066" y="3054263"/>
            <a:ext cx="957451" cy="3"/>
          </a:xfrm>
          <a:prstGeom prst="bentConnector3">
            <a:avLst>
              <a:gd name="adj1" fmla="val 50000"/>
            </a:avLst>
          </a:prstGeom>
          <a:ln w="28575">
            <a:solidFill>
              <a:schemeClr val="accent6">
                <a:lumMod val="75000"/>
              </a:schemeClr>
            </a:solidFill>
            <a:prstDash val="sysDash"/>
            <a:tailEnd type="arrow"/>
          </a:ln>
        </p:spPr>
        <p:style>
          <a:lnRef idx="1">
            <a:schemeClr val="dk1"/>
          </a:lnRef>
          <a:fillRef idx="2">
            <a:schemeClr val="dk1"/>
          </a:fillRef>
          <a:effectRef idx="1">
            <a:schemeClr val="dk1"/>
          </a:effectRef>
          <a:fontRef idx="minor">
            <a:schemeClr val="dk1"/>
          </a:fontRef>
        </p:style>
      </p:cxnSp>
      <p:cxnSp>
        <p:nvCxnSpPr>
          <p:cNvPr id="24" name="23 Conector angular"/>
          <p:cNvCxnSpPr>
            <a:endCxn id="16" idx="0"/>
          </p:cNvCxnSpPr>
          <p:nvPr/>
        </p:nvCxnSpPr>
        <p:spPr>
          <a:xfrm rot="5400000">
            <a:off x="6062717" y="3061700"/>
            <a:ext cx="972327" cy="1"/>
          </a:xfrm>
          <a:prstGeom prst="bentConnector3">
            <a:avLst>
              <a:gd name="adj1" fmla="val 50000"/>
            </a:avLst>
          </a:prstGeom>
          <a:ln w="28575">
            <a:solidFill>
              <a:schemeClr val="accent6">
                <a:lumMod val="75000"/>
              </a:schemeClr>
            </a:solidFill>
            <a:prstDash val="sysDash"/>
            <a:tailEnd type="arrow"/>
          </a:ln>
        </p:spPr>
        <p:style>
          <a:lnRef idx="1">
            <a:schemeClr val="dk1"/>
          </a:lnRef>
          <a:fillRef idx="2">
            <a:schemeClr val="dk1"/>
          </a:fillRef>
          <a:effectRef idx="1">
            <a:schemeClr val="dk1"/>
          </a:effectRef>
          <a:fontRef idx="minor">
            <a:schemeClr val="dk1"/>
          </a:fontRef>
        </p:style>
      </p:cxnSp>
      <p:cxnSp>
        <p:nvCxnSpPr>
          <p:cNvPr id="35" name="34 Conector angular"/>
          <p:cNvCxnSpPr>
            <a:stCxn id="11" idx="2"/>
          </p:cNvCxnSpPr>
          <p:nvPr/>
        </p:nvCxnSpPr>
        <p:spPr>
          <a:xfrm rot="16200000" flipH="1">
            <a:off x="2193619" y="4604376"/>
            <a:ext cx="940345" cy="4"/>
          </a:xfrm>
          <a:prstGeom prst="bentConnector3">
            <a:avLst>
              <a:gd name="adj1" fmla="val 50000"/>
            </a:avLst>
          </a:prstGeom>
          <a:ln w="28575">
            <a:solidFill>
              <a:schemeClr val="accent6">
                <a:lumMod val="75000"/>
              </a:schemeClr>
            </a:solidFill>
            <a:prstDash val="sysDash"/>
            <a:tailEnd type="arrow"/>
          </a:ln>
        </p:spPr>
        <p:style>
          <a:lnRef idx="1">
            <a:schemeClr val="dk1"/>
          </a:lnRef>
          <a:fillRef idx="2">
            <a:schemeClr val="dk1"/>
          </a:fillRef>
          <a:effectRef idx="1">
            <a:schemeClr val="dk1"/>
          </a:effectRef>
          <a:fontRef idx="minor">
            <a:schemeClr val="dk1"/>
          </a:fontRef>
        </p:style>
      </p:cxnSp>
      <p:cxnSp>
        <p:nvCxnSpPr>
          <p:cNvPr id="38" name="37 Conector angular"/>
          <p:cNvCxnSpPr>
            <a:stCxn id="16" idx="2"/>
          </p:cNvCxnSpPr>
          <p:nvPr/>
        </p:nvCxnSpPr>
        <p:spPr>
          <a:xfrm rot="16200000" flipH="1">
            <a:off x="6093434" y="4604524"/>
            <a:ext cx="925473" cy="14583"/>
          </a:xfrm>
          <a:prstGeom prst="bentConnector3">
            <a:avLst>
              <a:gd name="adj1" fmla="val 50000"/>
            </a:avLst>
          </a:prstGeom>
          <a:ln w="28575">
            <a:solidFill>
              <a:schemeClr val="accent6">
                <a:lumMod val="75000"/>
              </a:schemeClr>
            </a:solidFill>
            <a:prstDash val="sysDash"/>
            <a:tailEnd type="arrow"/>
          </a:ln>
        </p:spPr>
        <p:style>
          <a:lnRef idx="1">
            <a:schemeClr val="dk1"/>
          </a:lnRef>
          <a:fillRef idx="2">
            <a:schemeClr val="dk1"/>
          </a:fillRef>
          <a:effectRef idx="1">
            <a:schemeClr val="dk1"/>
          </a:effectRef>
          <a:fontRef idx="minor">
            <a:schemeClr val="dk1"/>
          </a:fontRef>
        </p:style>
      </p:cxnSp>
      <p:cxnSp>
        <p:nvCxnSpPr>
          <p:cNvPr id="5" name="4 Conector recto de flecha"/>
          <p:cNvCxnSpPr>
            <a:stCxn id="11" idx="3"/>
            <a:endCxn id="16" idx="1"/>
          </p:cNvCxnSpPr>
          <p:nvPr/>
        </p:nvCxnSpPr>
        <p:spPr>
          <a:xfrm>
            <a:off x="3779912" y="3833598"/>
            <a:ext cx="1656184" cy="14874"/>
          </a:xfrm>
          <a:prstGeom prst="straightConnector1">
            <a:avLst/>
          </a:prstGeom>
          <a:ln w="28575">
            <a:solidFill>
              <a:schemeClr val="accent6">
                <a:lumMod val="75000"/>
              </a:schemeClr>
            </a:solidFill>
            <a:prstDash val="sysDash"/>
            <a:tailEnd type="arrow"/>
          </a:ln>
        </p:spPr>
        <p:style>
          <a:lnRef idx="1">
            <a:schemeClr val="dk1"/>
          </a:lnRef>
          <a:fillRef idx="0">
            <a:schemeClr val="dk1"/>
          </a:fillRef>
          <a:effectRef idx="0">
            <a:schemeClr val="dk1"/>
          </a:effectRef>
          <a:fontRef idx="minor">
            <a:schemeClr val="tx1"/>
          </a:fontRef>
        </p:style>
      </p:cxnSp>
      <p:sp>
        <p:nvSpPr>
          <p:cNvPr id="25" name="24 Rectángulo"/>
          <p:cNvSpPr/>
          <p:nvPr/>
        </p:nvSpPr>
        <p:spPr>
          <a:xfrm>
            <a:off x="323851" y="1033689"/>
            <a:ext cx="8492913" cy="1610313"/>
          </a:xfrm>
          <a:prstGeom prst="rect">
            <a:avLst/>
          </a:prstGeom>
          <a:noFill/>
          <a:ln w="19050">
            <a:solidFill>
              <a:srgbClr val="A9A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1 CuadroTexto"/>
          <p:cNvSpPr txBox="1"/>
          <p:nvPr/>
        </p:nvSpPr>
        <p:spPr>
          <a:xfrm>
            <a:off x="1647516" y="3094114"/>
            <a:ext cx="986167" cy="430887"/>
          </a:xfrm>
          <a:prstGeom prst="rect">
            <a:avLst/>
          </a:prstGeom>
          <a:noFill/>
        </p:spPr>
        <p:txBody>
          <a:bodyPr wrap="none" rtlCol="0">
            <a:spAutoFit/>
          </a:bodyPr>
          <a:lstStyle/>
          <a:p>
            <a:pPr algn="ctr"/>
            <a:r>
              <a:rPr lang="es-PE" sz="1100" i="1" dirty="0" smtClean="0">
                <a:solidFill>
                  <a:schemeClr val="accent6">
                    <a:lumMod val="75000"/>
                  </a:schemeClr>
                </a:solidFill>
              </a:rPr>
              <a:t>Competencias</a:t>
            </a:r>
          </a:p>
          <a:p>
            <a:pPr algn="ctr"/>
            <a:r>
              <a:rPr lang="es-PE" sz="1100" i="1" dirty="0" smtClean="0">
                <a:solidFill>
                  <a:schemeClr val="accent6">
                    <a:lumMod val="75000"/>
                  </a:schemeClr>
                </a:solidFill>
              </a:rPr>
              <a:t>exclusivas</a:t>
            </a:r>
            <a:endParaRPr lang="es-PE" sz="1100" i="1" dirty="0">
              <a:solidFill>
                <a:schemeClr val="accent6">
                  <a:lumMod val="75000"/>
                </a:schemeClr>
              </a:solidFill>
            </a:endParaRPr>
          </a:p>
        </p:txBody>
      </p:sp>
      <p:sp>
        <p:nvSpPr>
          <p:cNvPr id="36" name="35 CuadroTexto"/>
          <p:cNvSpPr txBox="1"/>
          <p:nvPr/>
        </p:nvSpPr>
        <p:spPr>
          <a:xfrm>
            <a:off x="6563460" y="3094114"/>
            <a:ext cx="986167" cy="430887"/>
          </a:xfrm>
          <a:prstGeom prst="rect">
            <a:avLst/>
          </a:prstGeom>
          <a:noFill/>
        </p:spPr>
        <p:txBody>
          <a:bodyPr wrap="none" rtlCol="0">
            <a:spAutoFit/>
          </a:bodyPr>
          <a:lstStyle/>
          <a:p>
            <a:pPr algn="ctr"/>
            <a:r>
              <a:rPr lang="es-PE" sz="1100" i="1" dirty="0" smtClean="0">
                <a:solidFill>
                  <a:schemeClr val="accent6">
                    <a:lumMod val="75000"/>
                  </a:schemeClr>
                </a:solidFill>
              </a:rPr>
              <a:t>Competencias</a:t>
            </a:r>
          </a:p>
          <a:p>
            <a:pPr algn="ctr"/>
            <a:r>
              <a:rPr lang="es-PE" sz="1100" i="1" dirty="0" smtClean="0">
                <a:solidFill>
                  <a:schemeClr val="accent6">
                    <a:lumMod val="75000"/>
                  </a:schemeClr>
                </a:solidFill>
              </a:rPr>
              <a:t>exclusivas</a:t>
            </a:r>
            <a:endParaRPr lang="es-PE" sz="1100" i="1" dirty="0">
              <a:solidFill>
                <a:schemeClr val="accent6">
                  <a:lumMod val="75000"/>
                </a:schemeClr>
              </a:solidFill>
            </a:endParaRPr>
          </a:p>
        </p:txBody>
      </p:sp>
      <p:sp>
        <p:nvSpPr>
          <p:cNvPr id="53" name="52 CuadroTexto"/>
          <p:cNvSpPr txBox="1"/>
          <p:nvPr/>
        </p:nvSpPr>
        <p:spPr>
          <a:xfrm>
            <a:off x="4080165" y="3410316"/>
            <a:ext cx="986167" cy="430887"/>
          </a:xfrm>
          <a:prstGeom prst="rect">
            <a:avLst/>
          </a:prstGeom>
          <a:noFill/>
        </p:spPr>
        <p:txBody>
          <a:bodyPr wrap="none" rtlCol="0">
            <a:spAutoFit/>
          </a:bodyPr>
          <a:lstStyle/>
          <a:p>
            <a:pPr algn="ctr"/>
            <a:r>
              <a:rPr lang="es-PE" sz="1100" i="1" dirty="0" smtClean="0">
                <a:solidFill>
                  <a:schemeClr val="accent6">
                    <a:lumMod val="75000"/>
                  </a:schemeClr>
                </a:solidFill>
              </a:rPr>
              <a:t>Competencias</a:t>
            </a:r>
          </a:p>
          <a:p>
            <a:pPr algn="ctr"/>
            <a:r>
              <a:rPr lang="es-PE" sz="1100" i="1" dirty="0" smtClean="0">
                <a:solidFill>
                  <a:schemeClr val="accent6">
                    <a:lumMod val="75000"/>
                  </a:schemeClr>
                </a:solidFill>
              </a:rPr>
              <a:t>compartidas</a:t>
            </a:r>
            <a:endParaRPr lang="es-PE" sz="1100" i="1" dirty="0">
              <a:solidFill>
                <a:schemeClr val="accent6">
                  <a:lumMod val="75000"/>
                </a:schemeClr>
              </a:solidFill>
            </a:endParaRPr>
          </a:p>
        </p:txBody>
      </p:sp>
      <p:cxnSp>
        <p:nvCxnSpPr>
          <p:cNvPr id="50" name="49 Conector recto"/>
          <p:cNvCxnSpPr/>
          <p:nvPr/>
        </p:nvCxnSpPr>
        <p:spPr>
          <a:xfrm>
            <a:off x="1094374" y="805354"/>
            <a:ext cx="7582082"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1106650" y="467380"/>
            <a:ext cx="2255746" cy="369332"/>
          </a:xfrm>
          <a:prstGeom prst="rect">
            <a:avLst/>
          </a:prstGeom>
        </p:spPr>
        <p:txBody>
          <a:bodyPr wrap="none">
            <a:spAutoFit/>
          </a:bodyPr>
          <a:lstStyle/>
          <a:p>
            <a:pPr>
              <a:spcBef>
                <a:spcPct val="20000"/>
              </a:spcBef>
              <a:buClr>
                <a:schemeClr val="tx2"/>
              </a:buClr>
              <a:defRPr/>
            </a:pPr>
            <a:r>
              <a:rPr lang="es-ES" b="1" kern="0" dirty="0">
                <a:solidFill>
                  <a:schemeClr val="tx2"/>
                </a:solidFill>
              </a:rPr>
              <a:t>Niveles de </a:t>
            </a:r>
            <a:r>
              <a:rPr lang="es-ES" b="1" kern="0" dirty="0" smtClean="0">
                <a:solidFill>
                  <a:schemeClr val="tx2"/>
                </a:solidFill>
              </a:rPr>
              <a:t>Objetivos </a:t>
            </a:r>
            <a:endParaRPr lang="es-ES" b="1" kern="0" dirty="0">
              <a:solidFill>
                <a:schemeClr val="tx2"/>
              </a:solidFill>
            </a:endParaRPr>
          </a:p>
        </p:txBody>
      </p:sp>
      <p:cxnSp>
        <p:nvCxnSpPr>
          <p:cNvPr id="33" name="32 Conector recto"/>
          <p:cNvCxnSpPr/>
          <p:nvPr/>
        </p:nvCxnSpPr>
        <p:spPr>
          <a:xfrm>
            <a:off x="323852" y="6237288"/>
            <a:ext cx="8712641" cy="24"/>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27</a:t>
            </a:fld>
            <a:endParaRPr lang="es-ES" b="1" dirty="0">
              <a:solidFill>
                <a:schemeClr val="accent1">
                  <a:lumMod val="50000"/>
                </a:schemeClr>
              </a:solidFill>
            </a:endParaRPr>
          </a:p>
        </p:txBody>
      </p:sp>
      <p:pic>
        <p:nvPicPr>
          <p:cNvPr id="3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37302"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38 Rectángulo"/>
          <p:cNvSpPr/>
          <p:nvPr/>
        </p:nvSpPr>
        <p:spPr>
          <a:xfrm>
            <a:off x="333833" y="2898806"/>
            <a:ext cx="1674251" cy="235072"/>
          </a:xfrm>
          <a:prstGeom prst="rect">
            <a:avLst/>
          </a:prstGeom>
          <a:solidFill>
            <a:schemeClr val="accent1">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s-PE" sz="1600" b="1" dirty="0" smtClean="0">
                <a:solidFill>
                  <a:schemeClr val="bg1"/>
                </a:solidFill>
              </a:rPr>
              <a:t>Nivel 2</a:t>
            </a:r>
            <a:endParaRPr lang="es-PE" sz="1600" b="1" dirty="0">
              <a:solidFill>
                <a:schemeClr val="bg1"/>
              </a:solidFill>
            </a:endParaRPr>
          </a:p>
        </p:txBody>
      </p:sp>
      <p:sp>
        <p:nvSpPr>
          <p:cNvPr id="40" name="39 Rectángulo"/>
          <p:cNvSpPr/>
          <p:nvPr/>
        </p:nvSpPr>
        <p:spPr>
          <a:xfrm>
            <a:off x="323528" y="2898807"/>
            <a:ext cx="8492913" cy="1394289"/>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40 Rectángulo"/>
          <p:cNvSpPr/>
          <p:nvPr/>
        </p:nvSpPr>
        <p:spPr>
          <a:xfrm>
            <a:off x="333833" y="4554990"/>
            <a:ext cx="1674251" cy="235072"/>
          </a:xfrm>
          <a:prstGeom prst="rect">
            <a:avLst/>
          </a:prstGeom>
          <a:solidFill>
            <a:schemeClr val="accent2">
              <a:lumMod val="75000"/>
            </a:schemeClr>
          </a:solidFill>
          <a:ln>
            <a:noFill/>
          </a:ln>
        </p:spPr>
        <p:style>
          <a:lnRef idx="1">
            <a:schemeClr val="dk1"/>
          </a:lnRef>
          <a:fillRef idx="2">
            <a:schemeClr val="dk1"/>
          </a:fillRef>
          <a:effectRef idx="1">
            <a:schemeClr val="dk1"/>
          </a:effectRef>
          <a:fontRef idx="minor">
            <a:schemeClr val="dk1"/>
          </a:fontRef>
        </p:style>
        <p:txBody>
          <a:bodyPr rtlCol="0" anchor="ctr"/>
          <a:lstStyle/>
          <a:p>
            <a:r>
              <a:rPr lang="es-PE" sz="1600" b="1" dirty="0" smtClean="0">
                <a:solidFill>
                  <a:schemeClr val="bg1"/>
                </a:solidFill>
              </a:rPr>
              <a:t>Nivel 3</a:t>
            </a:r>
            <a:endParaRPr lang="es-PE" sz="1600" b="1" dirty="0">
              <a:solidFill>
                <a:schemeClr val="bg1"/>
              </a:solidFill>
            </a:endParaRPr>
          </a:p>
        </p:txBody>
      </p:sp>
      <p:sp>
        <p:nvSpPr>
          <p:cNvPr id="42" name="41 Rectángulo"/>
          <p:cNvSpPr/>
          <p:nvPr/>
        </p:nvSpPr>
        <p:spPr>
          <a:xfrm>
            <a:off x="323528" y="4554991"/>
            <a:ext cx="8492913" cy="1394289"/>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xmlns="" val="58233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76 Rectángulo"/>
          <p:cNvSpPr/>
          <p:nvPr/>
        </p:nvSpPr>
        <p:spPr>
          <a:xfrm>
            <a:off x="308844" y="836712"/>
            <a:ext cx="8352604" cy="5760640"/>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cxnSp>
        <p:nvCxnSpPr>
          <p:cNvPr id="5" name="4 Conector recto"/>
          <p:cNvCxnSpPr/>
          <p:nvPr/>
        </p:nvCxnSpPr>
        <p:spPr>
          <a:xfrm>
            <a:off x="323852" y="6597352"/>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314524" y="548680"/>
            <a:ext cx="7372351"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602363"/>
            <a:ext cx="2133600" cy="365125"/>
          </a:xfrm>
        </p:spPr>
        <p:txBody>
          <a:bodyPr/>
          <a:lstStyle/>
          <a:p>
            <a:pPr algn="ctr">
              <a:defRPr/>
            </a:pPr>
            <a:fld id="{FC3EB930-8334-4AC3-9200-8287529D0EAC}" type="slidenum">
              <a:rPr lang="es-ES" b="1">
                <a:solidFill>
                  <a:schemeClr val="accent1">
                    <a:lumMod val="50000"/>
                  </a:schemeClr>
                </a:solidFill>
              </a:rPr>
              <a:pPr algn="ctr">
                <a:defRPr/>
              </a:pPr>
              <a:t>28</a:t>
            </a:fld>
            <a:endParaRPr lang="es-ES" b="1" dirty="0">
              <a:solidFill>
                <a:schemeClr val="accent1">
                  <a:lumMod val="50000"/>
                </a:schemeClr>
              </a:solidFill>
            </a:endParaRPr>
          </a:p>
        </p:txBody>
      </p:sp>
      <p:sp>
        <p:nvSpPr>
          <p:cNvPr id="9" name="Rectangle 2"/>
          <p:cNvSpPr txBox="1">
            <a:spLocks noChangeArrowheads="1"/>
          </p:cNvSpPr>
          <p:nvPr/>
        </p:nvSpPr>
        <p:spPr bwMode="auto">
          <a:xfrm>
            <a:off x="1334157" y="75683"/>
            <a:ext cx="7342299"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dirty="0" smtClean="0"/>
              <a:t>Fases del proceso de planeamiento estratégico</a:t>
            </a:r>
            <a:endParaRPr lang="es-ES" dirty="0"/>
          </a:p>
        </p:txBody>
      </p:sp>
      <p:sp>
        <p:nvSpPr>
          <p:cNvPr id="11" name="10 Rectángulo"/>
          <p:cNvSpPr/>
          <p:nvPr/>
        </p:nvSpPr>
        <p:spPr>
          <a:xfrm>
            <a:off x="455454" y="980728"/>
            <a:ext cx="2244338"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de Análisis Prospectivo</a:t>
            </a:r>
            <a:endParaRPr lang="es-PE" sz="1400" b="1" dirty="0"/>
          </a:p>
        </p:txBody>
      </p:sp>
      <p:sp>
        <p:nvSpPr>
          <p:cNvPr id="12" name="11 Rectángulo"/>
          <p:cNvSpPr/>
          <p:nvPr/>
        </p:nvSpPr>
        <p:spPr>
          <a:xfrm>
            <a:off x="3419872"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13" name="12 Rectángulo"/>
          <p:cNvSpPr/>
          <p:nvPr/>
        </p:nvSpPr>
        <p:spPr>
          <a:xfrm>
            <a:off x="6342508" y="98072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14" name="13 Cheurón"/>
          <p:cNvSpPr/>
          <p:nvPr/>
        </p:nvSpPr>
        <p:spPr>
          <a:xfrm>
            <a:off x="2730138" y="1120321"/>
            <a:ext cx="180000" cy="180000"/>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400" b="1"/>
          </a:p>
        </p:txBody>
      </p:sp>
      <p:sp>
        <p:nvSpPr>
          <p:cNvPr id="15" name="14 Cheurón"/>
          <p:cNvSpPr/>
          <p:nvPr/>
        </p:nvSpPr>
        <p:spPr>
          <a:xfrm>
            <a:off x="2882538" y="1120321"/>
            <a:ext cx="180000" cy="180000"/>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400" b="1"/>
          </a:p>
        </p:txBody>
      </p:sp>
      <p:sp>
        <p:nvSpPr>
          <p:cNvPr id="16" name="15 Cheurón"/>
          <p:cNvSpPr/>
          <p:nvPr/>
        </p:nvSpPr>
        <p:spPr>
          <a:xfrm>
            <a:off x="3023848" y="1120321"/>
            <a:ext cx="180000" cy="180000"/>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400" b="1"/>
          </a:p>
        </p:txBody>
      </p:sp>
      <p:sp>
        <p:nvSpPr>
          <p:cNvPr id="18" name="17 Cheurón"/>
          <p:cNvSpPr/>
          <p:nvPr/>
        </p:nvSpPr>
        <p:spPr>
          <a:xfrm>
            <a:off x="5718450" y="1120321"/>
            <a:ext cx="180000" cy="1800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400" b="1"/>
          </a:p>
        </p:txBody>
      </p:sp>
      <p:sp>
        <p:nvSpPr>
          <p:cNvPr id="19" name="18 Cheurón"/>
          <p:cNvSpPr/>
          <p:nvPr/>
        </p:nvSpPr>
        <p:spPr>
          <a:xfrm>
            <a:off x="5870850" y="1120321"/>
            <a:ext cx="180000" cy="1800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400" b="1"/>
          </a:p>
        </p:txBody>
      </p:sp>
      <p:sp>
        <p:nvSpPr>
          <p:cNvPr id="20" name="19 Cheurón"/>
          <p:cNvSpPr/>
          <p:nvPr/>
        </p:nvSpPr>
        <p:spPr>
          <a:xfrm>
            <a:off x="6012160" y="1120321"/>
            <a:ext cx="180000" cy="1800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400" b="1"/>
          </a:p>
        </p:txBody>
      </p:sp>
      <p:sp>
        <p:nvSpPr>
          <p:cNvPr id="21" name="20 Rectángulo"/>
          <p:cNvSpPr/>
          <p:nvPr/>
        </p:nvSpPr>
        <p:spPr>
          <a:xfrm>
            <a:off x="485800" y="1511922"/>
            <a:ext cx="2141984" cy="357923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2" name="21 Rectángulo"/>
          <p:cNvSpPr/>
          <p:nvPr/>
        </p:nvSpPr>
        <p:spPr>
          <a:xfrm>
            <a:off x="3429162"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3" name="22 Rectángulo"/>
          <p:cNvSpPr/>
          <p:nvPr/>
        </p:nvSpPr>
        <p:spPr>
          <a:xfrm>
            <a:off x="6342508" y="153308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4" name="23 Rectángulo"/>
          <p:cNvSpPr/>
          <p:nvPr/>
        </p:nvSpPr>
        <p:spPr>
          <a:xfrm>
            <a:off x="629816"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Diseño del modelo conceptual</a:t>
            </a:r>
            <a:endParaRPr lang="es-PE" sz="1200" dirty="0">
              <a:solidFill>
                <a:schemeClr val="tx1"/>
              </a:solidFill>
            </a:endParaRPr>
          </a:p>
        </p:txBody>
      </p:sp>
      <p:sp>
        <p:nvSpPr>
          <p:cNvPr id="30" name="29 Rectángulo"/>
          <p:cNvSpPr/>
          <p:nvPr/>
        </p:nvSpPr>
        <p:spPr>
          <a:xfrm>
            <a:off x="633332"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31" name="30 Rectángulo"/>
          <p:cNvSpPr/>
          <p:nvPr/>
        </p:nvSpPr>
        <p:spPr>
          <a:xfrm>
            <a:off x="633332"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32" name="31 Rectángulo"/>
          <p:cNvSpPr/>
          <p:nvPr/>
        </p:nvSpPr>
        <p:spPr>
          <a:xfrm>
            <a:off x="629138"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33" name="32 Rectángulo"/>
          <p:cNvSpPr/>
          <p:nvPr/>
        </p:nvSpPr>
        <p:spPr>
          <a:xfrm>
            <a:off x="633332"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34" name="33 Rectángulo"/>
          <p:cNvSpPr/>
          <p:nvPr/>
        </p:nvSpPr>
        <p:spPr>
          <a:xfrm>
            <a:off x="3573178"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35" name="34 Rectángulo"/>
          <p:cNvSpPr/>
          <p:nvPr/>
        </p:nvSpPr>
        <p:spPr>
          <a:xfrm>
            <a:off x="3576694" y="241000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36" name="35 Rectángulo"/>
          <p:cNvSpPr/>
          <p:nvPr/>
        </p:nvSpPr>
        <p:spPr>
          <a:xfrm>
            <a:off x="3576694" y="305807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37" name="36 Rectángulo"/>
          <p:cNvSpPr/>
          <p:nvPr/>
        </p:nvSpPr>
        <p:spPr>
          <a:xfrm>
            <a:off x="3572500" y="3706146"/>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38" name="37 Rectángulo"/>
          <p:cNvSpPr/>
          <p:nvPr/>
        </p:nvSpPr>
        <p:spPr>
          <a:xfrm>
            <a:off x="3576694" y="435421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la ruta estratégica</a:t>
            </a:r>
            <a:endParaRPr lang="es-PE" sz="1200" dirty="0">
              <a:solidFill>
                <a:schemeClr val="tx1"/>
              </a:solidFill>
            </a:endParaRPr>
          </a:p>
        </p:txBody>
      </p:sp>
      <p:sp>
        <p:nvSpPr>
          <p:cNvPr id="44" name="43 Rectángulo"/>
          <p:cNvSpPr/>
          <p:nvPr/>
        </p:nvSpPr>
        <p:spPr>
          <a:xfrm>
            <a:off x="6486524" y="165593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45" name="44 Rectángulo"/>
          <p:cNvSpPr/>
          <p:nvPr/>
        </p:nvSpPr>
        <p:spPr>
          <a:xfrm>
            <a:off x="6490040" y="2276872"/>
            <a:ext cx="1853952" cy="576064"/>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Objetivos estratégicos institucionales, indicadores y metas</a:t>
            </a:r>
          </a:p>
        </p:txBody>
      </p:sp>
      <p:sp>
        <p:nvSpPr>
          <p:cNvPr id="46" name="45 Rectángulo"/>
          <p:cNvSpPr/>
          <p:nvPr/>
        </p:nvSpPr>
        <p:spPr>
          <a:xfrm>
            <a:off x="6490040" y="302339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47" name="46 Rectángulo"/>
          <p:cNvSpPr/>
          <p:nvPr/>
        </p:nvSpPr>
        <p:spPr>
          <a:xfrm>
            <a:off x="6485846" y="367146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a:t>
            </a:r>
            <a:r>
              <a:rPr lang="es-PE" sz="1200" dirty="0" smtClean="0">
                <a:solidFill>
                  <a:schemeClr val="tx1"/>
                </a:solidFill>
              </a:rPr>
              <a:t>estratégica institucional</a:t>
            </a:r>
            <a:endParaRPr lang="es-PE" sz="1200" dirty="0">
              <a:solidFill>
                <a:schemeClr val="tx1"/>
              </a:solidFill>
            </a:endParaRPr>
          </a:p>
        </p:txBody>
      </p:sp>
      <p:sp>
        <p:nvSpPr>
          <p:cNvPr id="48" name="47 Rectángulo"/>
          <p:cNvSpPr/>
          <p:nvPr/>
        </p:nvSpPr>
        <p:spPr>
          <a:xfrm>
            <a:off x="6490040" y="4319536"/>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del presupuesto público</a:t>
            </a:r>
            <a:endParaRPr lang="es-PE" sz="1200" dirty="0">
              <a:solidFill>
                <a:schemeClr val="tx1"/>
              </a:solidFill>
            </a:endParaRPr>
          </a:p>
        </p:txBody>
      </p:sp>
      <p:sp>
        <p:nvSpPr>
          <p:cNvPr id="54" name="53 Triángulo isósceles"/>
          <p:cNvSpPr/>
          <p:nvPr/>
        </p:nvSpPr>
        <p:spPr>
          <a:xfrm flipV="1">
            <a:off x="1418815"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55" name="54 Triángulo isósceles"/>
          <p:cNvSpPr/>
          <p:nvPr/>
        </p:nvSpPr>
        <p:spPr>
          <a:xfrm flipV="1">
            <a:off x="1403648"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56" name="55 Triángulo isósceles"/>
          <p:cNvSpPr/>
          <p:nvPr/>
        </p:nvSpPr>
        <p:spPr>
          <a:xfrm flipV="1">
            <a:off x="1403648"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57" name="56 Triángulo isósceles"/>
          <p:cNvSpPr/>
          <p:nvPr/>
        </p:nvSpPr>
        <p:spPr>
          <a:xfrm flipV="1">
            <a:off x="1403648"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58" name="57 Triángulo isósceles"/>
          <p:cNvSpPr/>
          <p:nvPr/>
        </p:nvSpPr>
        <p:spPr>
          <a:xfrm flipV="1">
            <a:off x="4371143"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59" name="58 Triángulo isósceles"/>
          <p:cNvSpPr/>
          <p:nvPr/>
        </p:nvSpPr>
        <p:spPr>
          <a:xfrm flipV="1">
            <a:off x="4355976" y="289365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0" name="59 Triángulo isósceles"/>
          <p:cNvSpPr/>
          <p:nvPr/>
        </p:nvSpPr>
        <p:spPr>
          <a:xfrm flipV="1">
            <a:off x="4355976" y="3541727"/>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1" name="60 Triángulo isósceles"/>
          <p:cNvSpPr/>
          <p:nvPr/>
        </p:nvSpPr>
        <p:spPr>
          <a:xfrm flipV="1">
            <a:off x="4355976" y="4189799"/>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2" name="61 Triángulo isósceles"/>
          <p:cNvSpPr/>
          <p:nvPr/>
        </p:nvSpPr>
        <p:spPr>
          <a:xfrm flipV="1">
            <a:off x="7306498" y="212951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3" name="62 Triángulo isósceles"/>
          <p:cNvSpPr/>
          <p:nvPr/>
        </p:nvSpPr>
        <p:spPr>
          <a:xfrm flipV="1">
            <a:off x="7321738" y="2852936"/>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4" name="63 Triángulo isósceles"/>
          <p:cNvSpPr/>
          <p:nvPr/>
        </p:nvSpPr>
        <p:spPr>
          <a:xfrm flipV="1">
            <a:off x="7291331" y="350100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5" name="64 Triángulo isósceles"/>
          <p:cNvSpPr/>
          <p:nvPr/>
        </p:nvSpPr>
        <p:spPr>
          <a:xfrm flipV="1">
            <a:off x="7291331" y="414908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6" name="65 Rectángulo"/>
          <p:cNvSpPr/>
          <p:nvPr/>
        </p:nvSpPr>
        <p:spPr>
          <a:xfrm>
            <a:off x="485800" y="5445224"/>
            <a:ext cx="7998692" cy="45918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de Seguimiento</a:t>
            </a:r>
            <a:endParaRPr lang="es-PE" sz="1400" b="1" dirty="0"/>
          </a:p>
        </p:txBody>
      </p:sp>
      <p:sp>
        <p:nvSpPr>
          <p:cNvPr id="67" name="66 Triángulo isósceles"/>
          <p:cNvSpPr/>
          <p:nvPr/>
        </p:nvSpPr>
        <p:spPr>
          <a:xfrm rot="10800000" flipV="1">
            <a:off x="1578071" y="5242781"/>
            <a:ext cx="274598" cy="130435"/>
          </a:xfrm>
          <a:prstGeom prs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68" name="67 Triángulo isósceles"/>
          <p:cNvSpPr/>
          <p:nvPr/>
        </p:nvSpPr>
        <p:spPr>
          <a:xfrm rot="10800000" flipV="1">
            <a:off x="4530399" y="5242781"/>
            <a:ext cx="274598" cy="130435"/>
          </a:xfrm>
          <a:prstGeom prs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69" name="68 Triángulo isósceles"/>
          <p:cNvSpPr/>
          <p:nvPr/>
        </p:nvSpPr>
        <p:spPr>
          <a:xfrm rot="10800000" flipV="1">
            <a:off x="7465754" y="5242780"/>
            <a:ext cx="274598" cy="130435"/>
          </a:xfrm>
          <a:prstGeom prs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70" name="69 Triángulo isósceles"/>
          <p:cNvSpPr/>
          <p:nvPr/>
        </p:nvSpPr>
        <p:spPr>
          <a:xfrm flipV="1">
            <a:off x="1259632" y="5229201"/>
            <a:ext cx="274598" cy="130435"/>
          </a:xfrm>
          <a:prstGeom prs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71" name="70 Triángulo isósceles"/>
          <p:cNvSpPr/>
          <p:nvPr/>
        </p:nvSpPr>
        <p:spPr>
          <a:xfrm flipV="1">
            <a:off x="4211960" y="5229201"/>
            <a:ext cx="274598" cy="130435"/>
          </a:xfrm>
          <a:prstGeom prs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72" name="71 Triángulo isósceles"/>
          <p:cNvSpPr/>
          <p:nvPr/>
        </p:nvSpPr>
        <p:spPr>
          <a:xfrm flipV="1">
            <a:off x="7147315" y="5229200"/>
            <a:ext cx="274598" cy="130435"/>
          </a:xfrm>
          <a:prstGeom prs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73" name="72 Rectángulo"/>
          <p:cNvSpPr/>
          <p:nvPr/>
        </p:nvSpPr>
        <p:spPr>
          <a:xfrm>
            <a:off x="485800" y="5949280"/>
            <a:ext cx="7998692" cy="576064"/>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74" name="73 Rectángulo"/>
          <p:cNvSpPr/>
          <p:nvPr/>
        </p:nvSpPr>
        <p:spPr>
          <a:xfrm>
            <a:off x="607253" y="6007721"/>
            <a:ext cx="3763889" cy="1868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Coordinación con órganos de la Entidad</a:t>
            </a:r>
            <a:endParaRPr lang="es-PE" sz="1200" dirty="0">
              <a:solidFill>
                <a:schemeClr val="tx1"/>
              </a:solidFill>
            </a:endParaRPr>
          </a:p>
        </p:txBody>
      </p:sp>
      <p:sp>
        <p:nvSpPr>
          <p:cNvPr id="76" name="75 Rectángulo"/>
          <p:cNvSpPr/>
          <p:nvPr/>
        </p:nvSpPr>
        <p:spPr>
          <a:xfrm>
            <a:off x="2627784" y="6266532"/>
            <a:ext cx="3714724" cy="18680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Elaboración del Informe  de Análisis Estratégico</a:t>
            </a:r>
            <a:endParaRPr lang="es-PE" sz="1200" dirty="0">
              <a:solidFill>
                <a:schemeClr val="tx1"/>
              </a:solidFill>
            </a:endParaRPr>
          </a:p>
        </p:txBody>
      </p:sp>
      <p:sp>
        <p:nvSpPr>
          <p:cNvPr id="78" name="77 Rectángulo"/>
          <p:cNvSpPr/>
          <p:nvPr/>
        </p:nvSpPr>
        <p:spPr>
          <a:xfrm>
            <a:off x="4427984" y="6007721"/>
            <a:ext cx="3911814" cy="186803"/>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Recopilación y análisis de la información</a:t>
            </a:r>
            <a:endParaRPr lang="es-PE" sz="1200" dirty="0">
              <a:solidFill>
                <a:schemeClr val="tx1"/>
              </a:solidFill>
            </a:endParaRPr>
          </a:p>
        </p:txBody>
      </p:sp>
    </p:spTree>
    <p:extLst>
      <p:ext uri="{BB962C8B-B14F-4D97-AF65-F5344CB8AC3E}">
        <p14:creationId xmlns:p14="http://schemas.microsoft.com/office/powerpoint/2010/main" xmlns="" val="3121774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23852" y="6597352"/>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314524" y="886135"/>
            <a:ext cx="7372351"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602363"/>
            <a:ext cx="2133600" cy="365125"/>
          </a:xfrm>
        </p:spPr>
        <p:txBody>
          <a:bodyPr/>
          <a:lstStyle/>
          <a:p>
            <a:pPr algn="ctr">
              <a:defRPr/>
            </a:pPr>
            <a:fld id="{FC3EB930-8334-4AC3-9200-8287529D0EAC}" type="slidenum">
              <a:rPr lang="es-ES" b="1">
                <a:solidFill>
                  <a:schemeClr val="accent1">
                    <a:lumMod val="50000"/>
                  </a:schemeClr>
                </a:solidFill>
              </a:rPr>
              <a:pPr algn="ctr">
                <a:defRPr/>
              </a:pPr>
              <a:t>29</a:t>
            </a:fld>
            <a:endParaRPr lang="es-ES" b="1" dirty="0">
              <a:solidFill>
                <a:schemeClr val="accent1">
                  <a:lumMod val="50000"/>
                </a:schemeClr>
              </a:solidFill>
            </a:endParaRPr>
          </a:p>
        </p:txBody>
      </p:sp>
      <p:sp>
        <p:nvSpPr>
          <p:cNvPr id="9" name="Rectangle 2"/>
          <p:cNvSpPr txBox="1">
            <a:spLocks noChangeArrowheads="1"/>
          </p:cNvSpPr>
          <p:nvPr/>
        </p:nvSpPr>
        <p:spPr bwMode="auto">
          <a:xfrm>
            <a:off x="1334157" y="413138"/>
            <a:ext cx="7342299"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dirty="0" smtClean="0"/>
              <a:t>Fases del proceso de planeamiento estratégico</a:t>
            </a:r>
            <a:endParaRPr lang="es-ES" dirty="0"/>
          </a:p>
        </p:txBody>
      </p:sp>
      <p:sp>
        <p:nvSpPr>
          <p:cNvPr id="11" name="10 Rectángulo"/>
          <p:cNvSpPr/>
          <p:nvPr/>
        </p:nvSpPr>
        <p:spPr>
          <a:xfrm>
            <a:off x="1495935" y="1102159"/>
            <a:ext cx="3606101" cy="12961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de Análisis Prospectivo</a:t>
            </a:r>
            <a:endParaRPr lang="es-PE" sz="2000" b="1" dirty="0"/>
          </a:p>
        </p:txBody>
      </p:sp>
      <p:sp>
        <p:nvSpPr>
          <p:cNvPr id="12" name="11 Rectángulo"/>
          <p:cNvSpPr/>
          <p:nvPr/>
        </p:nvSpPr>
        <p:spPr>
          <a:xfrm>
            <a:off x="1511625" y="2542319"/>
            <a:ext cx="3606101" cy="12961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Estratégica</a:t>
            </a:r>
            <a:endParaRPr lang="es-PE" sz="2000" b="1" dirty="0"/>
          </a:p>
        </p:txBody>
      </p:sp>
      <p:sp>
        <p:nvSpPr>
          <p:cNvPr id="13" name="12 Rectángulo"/>
          <p:cNvSpPr/>
          <p:nvPr/>
        </p:nvSpPr>
        <p:spPr>
          <a:xfrm>
            <a:off x="1507812" y="4077072"/>
            <a:ext cx="3606101" cy="1296144"/>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Institucional</a:t>
            </a:r>
            <a:endParaRPr lang="es-PE" sz="2000" b="1" dirty="0"/>
          </a:p>
        </p:txBody>
      </p:sp>
      <p:sp>
        <p:nvSpPr>
          <p:cNvPr id="75" name="74 Rectángulo"/>
          <p:cNvSpPr/>
          <p:nvPr/>
        </p:nvSpPr>
        <p:spPr>
          <a:xfrm rot="16200000">
            <a:off x="-1198143" y="2771426"/>
            <a:ext cx="4254174" cy="94940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de Seguimiento</a:t>
            </a:r>
            <a:endParaRPr lang="es-PE" sz="2000" b="1" dirty="0"/>
          </a:p>
        </p:txBody>
      </p:sp>
      <p:sp>
        <p:nvSpPr>
          <p:cNvPr id="2" name="1 Cerrar llave"/>
          <p:cNvSpPr/>
          <p:nvPr/>
        </p:nvSpPr>
        <p:spPr>
          <a:xfrm>
            <a:off x="5390737" y="1102160"/>
            <a:ext cx="469023" cy="25922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9" name="78 Cerrar llave"/>
          <p:cNvSpPr/>
          <p:nvPr/>
        </p:nvSpPr>
        <p:spPr>
          <a:xfrm>
            <a:off x="5436096" y="4077072"/>
            <a:ext cx="469023" cy="12961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2 CuadroTexto"/>
          <p:cNvSpPr txBox="1"/>
          <p:nvPr/>
        </p:nvSpPr>
        <p:spPr>
          <a:xfrm>
            <a:off x="6311128" y="2110271"/>
            <a:ext cx="1189428" cy="523220"/>
          </a:xfrm>
          <a:prstGeom prst="rect">
            <a:avLst/>
          </a:prstGeom>
          <a:noFill/>
        </p:spPr>
        <p:txBody>
          <a:bodyPr wrap="none" rtlCol="0">
            <a:spAutoFit/>
          </a:bodyPr>
          <a:lstStyle/>
          <a:p>
            <a:r>
              <a:rPr lang="es-ES" sz="2800" dirty="0" smtClean="0"/>
              <a:t>PESEM</a:t>
            </a:r>
            <a:endParaRPr lang="es-ES" sz="2800" dirty="0"/>
          </a:p>
        </p:txBody>
      </p:sp>
      <p:sp>
        <p:nvSpPr>
          <p:cNvPr id="80" name="79 CuadroTexto"/>
          <p:cNvSpPr txBox="1"/>
          <p:nvPr/>
        </p:nvSpPr>
        <p:spPr>
          <a:xfrm>
            <a:off x="6468145" y="4437111"/>
            <a:ext cx="1258678" cy="523220"/>
          </a:xfrm>
          <a:prstGeom prst="rect">
            <a:avLst/>
          </a:prstGeom>
          <a:noFill/>
        </p:spPr>
        <p:txBody>
          <a:bodyPr wrap="none" rtlCol="0">
            <a:spAutoFit/>
          </a:bodyPr>
          <a:lstStyle/>
          <a:p>
            <a:r>
              <a:rPr lang="es-ES" sz="2800" dirty="0" smtClean="0"/>
              <a:t>PEI-POI</a:t>
            </a:r>
            <a:endParaRPr lang="es-ES" sz="2800" dirty="0"/>
          </a:p>
        </p:txBody>
      </p:sp>
    </p:spTree>
    <p:extLst>
      <p:ext uri="{BB962C8B-B14F-4D97-AF65-F5344CB8AC3E}">
        <p14:creationId xmlns:p14="http://schemas.microsoft.com/office/powerpoint/2010/main" xmlns="" val="12513222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10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3</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300" y="6334197"/>
            <a:ext cx="779156" cy="40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https://encrypted-tbn2.google.com/images?q=tbn:ANd9GcRgOUtkHN_ATbU2ig2M8_3WZ135oV8Zlm4EFvblspchC80gMDG2"/>
          <p:cNvPicPr>
            <a:picLocks noChangeAspect="1" noChangeArrowheads="1"/>
          </p:cNvPicPr>
          <p:nvPr/>
        </p:nvPicPr>
        <p:blipFill>
          <a:blip r:embed="rId4" cstate="print"/>
          <a:srcRect/>
          <a:stretch>
            <a:fillRect/>
          </a:stretch>
        </p:blipFill>
        <p:spPr bwMode="auto">
          <a:xfrm>
            <a:off x="7836314" y="6309320"/>
            <a:ext cx="912150" cy="476672"/>
          </a:xfrm>
          <a:prstGeom prst="rect">
            <a:avLst/>
          </a:prstGeom>
          <a:noFill/>
        </p:spPr>
      </p:pic>
      <p:sp>
        <p:nvSpPr>
          <p:cNvPr id="33" name="1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3</a:t>
            </a:fld>
            <a:endParaRPr lang="es-ES" dirty="0"/>
          </a:p>
        </p:txBody>
      </p:sp>
      <p:sp>
        <p:nvSpPr>
          <p:cNvPr id="39" name="Rectangle 2"/>
          <p:cNvSpPr txBox="1">
            <a:spLocks noChangeArrowheads="1"/>
          </p:cNvSpPr>
          <p:nvPr/>
        </p:nvSpPr>
        <p:spPr bwMode="auto">
          <a:xfrm>
            <a:off x="1043607" y="209051"/>
            <a:ext cx="7344818" cy="795504"/>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pPr marL="400050" indent="-400050" algn="ctr">
              <a:spcBef>
                <a:spcPct val="20000"/>
              </a:spcBef>
              <a:buClr>
                <a:schemeClr val="tx2"/>
              </a:buClr>
              <a:defRPr/>
            </a:pPr>
            <a:r>
              <a:rPr lang="es-ES" sz="3600" b="1" kern="0" dirty="0" smtClean="0">
                <a:solidFill>
                  <a:schemeClr val="tx2"/>
                </a:solidFill>
                <a:latin typeface="+mn-lt"/>
              </a:rPr>
              <a:t>¿Para qué sirve el Planeamiento Estratégico?</a:t>
            </a:r>
            <a:endParaRPr lang="es-PE" sz="3600" b="1" kern="0" dirty="0">
              <a:solidFill>
                <a:schemeClr val="tx2"/>
              </a:solidFill>
              <a:latin typeface="+mn-lt"/>
            </a:endParaRPr>
          </a:p>
        </p:txBody>
      </p:sp>
      <p:sp>
        <p:nvSpPr>
          <p:cNvPr id="45" name="44 Rectángulo"/>
          <p:cNvSpPr/>
          <p:nvPr/>
        </p:nvSpPr>
        <p:spPr>
          <a:xfrm>
            <a:off x="1043607" y="1340768"/>
            <a:ext cx="7225313" cy="7895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Instrumentaliza las políticas públicas </a:t>
            </a:r>
            <a:r>
              <a:rPr lang="es-MX" dirty="0" smtClean="0">
                <a:solidFill>
                  <a:schemeClr val="bg1"/>
                </a:solidFill>
              </a:rPr>
              <a:t>teniendo </a:t>
            </a:r>
            <a:r>
              <a:rPr lang="es-MX" dirty="0">
                <a:solidFill>
                  <a:schemeClr val="bg1"/>
                </a:solidFill>
              </a:rPr>
              <a:t>en cuenta </a:t>
            </a:r>
            <a:r>
              <a:rPr lang="es-MX" sz="2000" b="1" dirty="0">
                <a:solidFill>
                  <a:schemeClr val="bg1"/>
                </a:solidFill>
              </a:rPr>
              <a:t>el </a:t>
            </a:r>
            <a:r>
              <a:rPr lang="es-MX" sz="2400" b="1" dirty="0">
                <a:solidFill>
                  <a:schemeClr val="bg1"/>
                </a:solidFill>
              </a:rPr>
              <a:t>contexto político</a:t>
            </a:r>
          </a:p>
        </p:txBody>
      </p:sp>
      <p:sp>
        <p:nvSpPr>
          <p:cNvPr id="46" name="45 Rectángulo"/>
          <p:cNvSpPr/>
          <p:nvPr/>
        </p:nvSpPr>
        <p:spPr>
          <a:xfrm>
            <a:off x="1043609" y="2994450"/>
            <a:ext cx="7225313" cy="794590"/>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Produce planes estratégicos </a:t>
            </a:r>
            <a:r>
              <a:rPr lang="es-MX" sz="2400" b="1" dirty="0">
                <a:solidFill>
                  <a:schemeClr val="bg1"/>
                </a:solidFill>
              </a:rPr>
              <a:t>flexibles</a:t>
            </a:r>
          </a:p>
        </p:txBody>
      </p:sp>
      <p:sp>
        <p:nvSpPr>
          <p:cNvPr id="47" name="46 Rectángulo"/>
          <p:cNvSpPr/>
          <p:nvPr/>
        </p:nvSpPr>
        <p:spPr>
          <a:xfrm>
            <a:off x="1061565" y="2204864"/>
            <a:ext cx="7225313" cy="789586"/>
          </a:xfrm>
          <a:prstGeom prst="rect">
            <a:avLst/>
          </a:prstGeom>
          <a:solidFill>
            <a:srgbClr val="A7A5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Contribuye al desarrollo de una </a:t>
            </a:r>
            <a:r>
              <a:rPr lang="es-MX" sz="2400" b="1" dirty="0"/>
              <a:t>cultura de seguimiento</a:t>
            </a:r>
            <a:r>
              <a:rPr lang="es-MX" sz="2400" dirty="0"/>
              <a:t> </a:t>
            </a:r>
            <a:r>
              <a:rPr lang="es-MX" dirty="0"/>
              <a:t>en la gestión pública</a:t>
            </a:r>
          </a:p>
        </p:txBody>
      </p:sp>
      <p:sp>
        <p:nvSpPr>
          <p:cNvPr id="48" name="47 Rectángulo"/>
          <p:cNvSpPr/>
          <p:nvPr/>
        </p:nvSpPr>
        <p:spPr>
          <a:xfrm>
            <a:off x="1043609" y="3789040"/>
            <a:ext cx="7225313" cy="864096"/>
          </a:xfrm>
          <a:prstGeom prst="rect">
            <a:avLst/>
          </a:prstGeom>
          <a:solidFill>
            <a:srgbClr val="669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lumMod val="75000"/>
                </a:schemeClr>
              </a:buClr>
            </a:pPr>
            <a:r>
              <a:rPr lang="es-MX" dirty="0"/>
              <a:t>Brinda y orienta la información para la </a:t>
            </a:r>
            <a:r>
              <a:rPr lang="es-MX" sz="2400" b="1" dirty="0"/>
              <a:t>toma de decisiones </a:t>
            </a:r>
            <a:r>
              <a:rPr lang="es-MX" dirty="0"/>
              <a:t>de los gestores </a:t>
            </a:r>
            <a:r>
              <a:rPr lang="es-MX" dirty="0" smtClean="0"/>
              <a:t>públicos</a:t>
            </a:r>
            <a:endParaRPr lang="es-PE" b="1" dirty="0">
              <a:solidFill>
                <a:schemeClr val="bg1"/>
              </a:solidFill>
            </a:endParaRPr>
          </a:p>
        </p:txBody>
      </p:sp>
      <p:sp>
        <p:nvSpPr>
          <p:cNvPr id="49" name="48 Rectángulo"/>
          <p:cNvSpPr/>
          <p:nvPr/>
        </p:nvSpPr>
        <p:spPr>
          <a:xfrm>
            <a:off x="1043608" y="4653136"/>
            <a:ext cx="7225313" cy="78958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accent6">
                  <a:lumMod val="75000"/>
                </a:schemeClr>
              </a:buClr>
            </a:pPr>
            <a:r>
              <a:rPr lang="es-MX" dirty="0"/>
              <a:t>Permite </a:t>
            </a:r>
            <a:r>
              <a:rPr lang="es-MX" b="1" dirty="0">
                <a:solidFill>
                  <a:schemeClr val="bg1"/>
                </a:solidFill>
              </a:rPr>
              <a:t>la </a:t>
            </a:r>
            <a:r>
              <a:rPr lang="es-MX" sz="2400" b="1" dirty="0" smtClean="0">
                <a:solidFill>
                  <a:schemeClr val="bg1"/>
                </a:solidFill>
              </a:rPr>
              <a:t>articulación</a:t>
            </a:r>
            <a:r>
              <a:rPr lang="es-MX" b="1" dirty="0" smtClean="0">
                <a:solidFill>
                  <a:schemeClr val="bg1"/>
                </a:solidFill>
              </a:rPr>
              <a:t> </a:t>
            </a:r>
            <a:r>
              <a:rPr lang="es-MX" dirty="0"/>
              <a:t>entre planeamiento estratégico y presupuesto </a:t>
            </a:r>
            <a:r>
              <a:rPr lang="es-MX" dirty="0" smtClean="0"/>
              <a:t>público</a:t>
            </a:r>
            <a:endParaRPr lang="es-MX" dirty="0"/>
          </a:p>
        </p:txBody>
      </p:sp>
    </p:spTree>
    <p:extLst>
      <p:ext uri="{BB962C8B-B14F-4D97-AF65-F5344CB8AC3E}">
        <p14:creationId xmlns:p14="http://schemas.microsoft.com/office/powerpoint/2010/main" xmlns="" val="36749258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0484" t="25323" r="18454" b="17349"/>
          <a:stretch/>
        </p:blipFill>
        <p:spPr bwMode="auto">
          <a:xfrm>
            <a:off x="2339752" y="1484784"/>
            <a:ext cx="6643670" cy="4193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30</a:t>
            </a:fld>
            <a:endParaRPr lang="es-ES" b="1" dirty="0">
              <a:solidFill>
                <a:schemeClr val="accent1">
                  <a:lumMod val="50000"/>
                </a:schemeClr>
              </a:solidFill>
            </a:endParaRPr>
          </a:p>
        </p:txBody>
      </p:sp>
      <p:pic>
        <p:nvPicPr>
          <p:cNvPr id="1024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 name="106 Rectángulo"/>
          <p:cNvSpPr/>
          <p:nvPr/>
        </p:nvSpPr>
        <p:spPr>
          <a:xfrm>
            <a:off x="35496" y="980728"/>
            <a:ext cx="2141984"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Análisis Prospectivo</a:t>
            </a:r>
            <a:endParaRPr lang="es-PE" sz="1400" b="1" dirty="0"/>
          </a:p>
        </p:txBody>
      </p:sp>
      <p:sp>
        <p:nvSpPr>
          <p:cNvPr id="108" name="107 Rectángulo"/>
          <p:cNvSpPr/>
          <p:nvPr/>
        </p:nvSpPr>
        <p:spPr>
          <a:xfrm>
            <a:off x="35496" y="1511922"/>
            <a:ext cx="2141984" cy="3579238"/>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109" name="108 Rectángulo"/>
          <p:cNvSpPr/>
          <p:nvPr/>
        </p:nvSpPr>
        <p:spPr>
          <a:xfrm>
            <a:off x="179512"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Diseño del modelo conceptual</a:t>
            </a:r>
          </a:p>
        </p:txBody>
      </p:sp>
      <p:sp>
        <p:nvSpPr>
          <p:cNvPr id="110" name="109 Rectángulo"/>
          <p:cNvSpPr/>
          <p:nvPr/>
        </p:nvSpPr>
        <p:spPr>
          <a:xfrm>
            <a:off x="183028"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111" name="110 Rectángulo"/>
          <p:cNvSpPr/>
          <p:nvPr/>
        </p:nvSpPr>
        <p:spPr>
          <a:xfrm>
            <a:off x="183028"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112" name="111 Rectángulo"/>
          <p:cNvSpPr/>
          <p:nvPr/>
        </p:nvSpPr>
        <p:spPr>
          <a:xfrm>
            <a:off x="178834"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113" name="112 Rectángulo"/>
          <p:cNvSpPr/>
          <p:nvPr/>
        </p:nvSpPr>
        <p:spPr>
          <a:xfrm>
            <a:off x="183028"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114" name="113 Triángulo isósceles"/>
          <p:cNvSpPr/>
          <p:nvPr/>
        </p:nvSpPr>
        <p:spPr>
          <a:xfrm flipV="1">
            <a:off x="968511"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15" name="114 Triángulo isósceles"/>
          <p:cNvSpPr/>
          <p:nvPr/>
        </p:nvSpPr>
        <p:spPr>
          <a:xfrm flipV="1">
            <a:off x="953344"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16" name="115 Triángulo isósceles"/>
          <p:cNvSpPr/>
          <p:nvPr/>
        </p:nvSpPr>
        <p:spPr>
          <a:xfrm flipV="1">
            <a:off x="953344"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17" name="116 Triángulo isósceles"/>
          <p:cNvSpPr/>
          <p:nvPr/>
        </p:nvSpPr>
        <p:spPr>
          <a:xfrm flipV="1">
            <a:off x="953344"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18" name="117 Triángulo isósceles"/>
          <p:cNvSpPr/>
          <p:nvPr/>
        </p:nvSpPr>
        <p:spPr>
          <a:xfrm rot="16200000" flipV="1">
            <a:off x="1944408" y="1950048"/>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 name="2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2" name="1 Rectángulo"/>
          <p:cNvSpPr/>
          <p:nvPr/>
        </p:nvSpPr>
        <p:spPr>
          <a:xfrm>
            <a:off x="2590754" y="469121"/>
            <a:ext cx="6157710" cy="1015663"/>
          </a:xfrm>
          <a:prstGeom prst="rect">
            <a:avLst/>
          </a:prstGeom>
        </p:spPr>
        <p:txBody>
          <a:bodyPr wrap="square">
            <a:spAutoFit/>
          </a:bodyPr>
          <a:lstStyle/>
          <a:p>
            <a:pPr algn="ctr"/>
            <a:r>
              <a:rPr lang="es-PE" sz="2000" b="1" dirty="0" smtClean="0">
                <a:solidFill>
                  <a:schemeClr val="tx2"/>
                </a:solidFill>
              </a:rPr>
              <a:t>Es la estructura sistemática que representa el estado del conocimiento con relación a un tema, asimismo, identifica los componentes que lo integran/interactúan</a:t>
            </a:r>
            <a:endParaRPr lang="es-PE" sz="2000" b="1" dirty="0">
              <a:solidFill>
                <a:schemeClr val="tx2"/>
              </a:solidFill>
            </a:endParaRPr>
          </a:p>
        </p:txBody>
      </p:sp>
      <p:sp>
        <p:nvSpPr>
          <p:cNvPr id="4" name="3 CuadroTexto"/>
          <p:cNvSpPr txBox="1"/>
          <p:nvPr/>
        </p:nvSpPr>
        <p:spPr>
          <a:xfrm>
            <a:off x="2339752" y="5435932"/>
            <a:ext cx="6643670" cy="369332"/>
          </a:xfrm>
          <a:prstGeom prst="rect">
            <a:avLst/>
          </a:prstGeom>
          <a:noFill/>
        </p:spPr>
        <p:txBody>
          <a:bodyPr wrap="square" rtlCol="0">
            <a:spAutoFit/>
          </a:bodyPr>
          <a:lstStyle/>
          <a:p>
            <a:pPr algn="ctr"/>
            <a:r>
              <a:rPr lang="es-PE" b="1" dirty="0" smtClean="0">
                <a:solidFill>
                  <a:schemeClr val="tx2"/>
                </a:solidFill>
              </a:rPr>
              <a:t>¿Qué </a:t>
            </a:r>
            <a:r>
              <a:rPr lang="es-PE" b="1" dirty="0">
                <a:solidFill>
                  <a:schemeClr val="tx2"/>
                </a:solidFill>
              </a:rPr>
              <a:t>componentes representan o representarían mejor al </a:t>
            </a:r>
            <a:r>
              <a:rPr lang="es-PE" b="1" dirty="0" smtClean="0">
                <a:solidFill>
                  <a:schemeClr val="tx2"/>
                </a:solidFill>
              </a:rPr>
              <a:t>sector </a:t>
            </a:r>
            <a:r>
              <a:rPr lang="es-PE" b="1" dirty="0">
                <a:solidFill>
                  <a:schemeClr val="tx2"/>
                </a:solidFill>
              </a:rPr>
              <a:t>?   </a:t>
            </a:r>
          </a:p>
        </p:txBody>
      </p:sp>
      <p:sp>
        <p:nvSpPr>
          <p:cNvPr id="23" name="22 Rectángulo"/>
          <p:cNvSpPr/>
          <p:nvPr/>
        </p:nvSpPr>
        <p:spPr>
          <a:xfrm>
            <a:off x="2339752" y="1612548"/>
            <a:ext cx="6643670" cy="3832676"/>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6" name="5 Rectángulo"/>
          <p:cNvSpPr/>
          <p:nvPr/>
        </p:nvSpPr>
        <p:spPr>
          <a:xfrm>
            <a:off x="2436208" y="116632"/>
            <a:ext cx="4227439" cy="400110"/>
          </a:xfrm>
          <a:prstGeom prst="rect">
            <a:avLst/>
          </a:prstGeom>
        </p:spPr>
        <p:txBody>
          <a:bodyPr wrap="none">
            <a:spAutoFit/>
          </a:bodyPr>
          <a:lstStyle/>
          <a:p>
            <a:r>
              <a:rPr lang="es-ES" sz="2000" b="1" u="sng" kern="0" dirty="0" smtClean="0">
                <a:solidFill>
                  <a:schemeClr val="accent2">
                    <a:lumMod val="50000"/>
                  </a:schemeClr>
                </a:solidFill>
              </a:rPr>
              <a:t>ANALIZAR Y COMPRENDER EL SECTOR</a:t>
            </a:r>
            <a:endParaRPr lang="es-ES" sz="2000" b="1" u="sng" kern="0" dirty="0">
              <a:solidFill>
                <a:schemeClr val="accent2">
                  <a:lumMod val="50000"/>
                </a:schemeClr>
              </a:solidFill>
            </a:endParaRPr>
          </a:p>
        </p:txBody>
      </p:sp>
      <p:sp>
        <p:nvSpPr>
          <p:cNvPr id="8" name="7 CuadroTexto"/>
          <p:cNvSpPr txBox="1"/>
          <p:nvPr/>
        </p:nvSpPr>
        <p:spPr>
          <a:xfrm>
            <a:off x="5176075" y="5776232"/>
            <a:ext cx="915059" cy="369332"/>
          </a:xfrm>
          <a:prstGeom prst="rect">
            <a:avLst/>
          </a:prstGeom>
          <a:noFill/>
        </p:spPr>
        <p:txBody>
          <a:bodyPr wrap="none" rtlCol="0">
            <a:spAutoFit/>
          </a:bodyPr>
          <a:lstStyle/>
          <a:p>
            <a:r>
              <a:rPr lang="es-PE" b="1" dirty="0" smtClean="0">
                <a:solidFill>
                  <a:schemeClr val="accent6">
                    <a:lumMod val="50000"/>
                  </a:schemeClr>
                </a:solidFill>
              </a:rPr>
              <a:t>sistema</a:t>
            </a:r>
            <a:endParaRPr lang="es-PE" b="1" dirty="0">
              <a:solidFill>
                <a:schemeClr val="accent6">
                  <a:lumMod val="50000"/>
                </a:schemeClr>
              </a:solidFill>
            </a:endParaRPr>
          </a:p>
        </p:txBody>
      </p:sp>
    </p:spTree>
    <p:extLst>
      <p:ext uri="{BB962C8B-B14F-4D97-AF65-F5344CB8AC3E}">
        <p14:creationId xmlns:p14="http://schemas.microsoft.com/office/powerpoint/2010/main" xmlns="" val="1271399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31</a:t>
            </a:fld>
            <a:endParaRPr lang="es-ES" b="1" dirty="0">
              <a:solidFill>
                <a:schemeClr val="accent1">
                  <a:lumMod val="50000"/>
                </a:schemeClr>
              </a:solidFill>
            </a:endParaRPr>
          </a:p>
        </p:txBody>
      </p:sp>
      <p:pic>
        <p:nvPicPr>
          <p:cNvPr id="102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17 Rectángulo"/>
          <p:cNvSpPr/>
          <p:nvPr/>
        </p:nvSpPr>
        <p:spPr>
          <a:xfrm>
            <a:off x="35496" y="980728"/>
            <a:ext cx="2141984"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Análisis Prospectivo</a:t>
            </a:r>
            <a:endParaRPr lang="es-PE" sz="1400" b="1" dirty="0"/>
          </a:p>
        </p:txBody>
      </p:sp>
      <p:sp>
        <p:nvSpPr>
          <p:cNvPr id="19" name="18 Rectángulo"/>
          <p:cNvSpPr/>
          <p:nvPr/>
        </p:nvSpPr>
        <p:spPr>
          <a:xfrm>
            <a:off x="35496" y="1511922"/>
            <a:ext cx="2141984" cy="3579238"/>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0" name="19 Rectángulo"/>
          <p:cNvSpPr/>
          <p:nvPr/>
        </p:nvSpPr>
        <p:spPr>
          <a:xfrm>
            <a:off x="179512"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Diseño del modelo conceptual</a:t>
            </a:r>
          </a:p>
        </p:txBody>
      </p:sp>
      <p:sp>
        <p:nvSpPr>
          <p:cNvPr id="22" name="21 Rectángulo"/>
          <p:cNvSpPr/>
          <p:nvPr/>
        </p:nvSpPr>
        <p:spPr>
          <a:xfrm>
            <a:off x="183028"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23" name="22 Rectángulo"/>
          <p:cNvSpPr/>
          <p:nvPr/>
        </p:nvSpPr>
        <p:spPr>
          <a:xfrm>
            <a:off x="183028"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25" name="24 Rectángulo"/>
          <p:cNvSpPr/>
          <p:nvPr/>
        </p:nvSpPr>
        <p:spPr>
          <a:xfrm>
            <a:off x="178834"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26" name="25 Rectángulo"/>
          <p:cNvSpPr/>
          <p:nvPr/>
        </p:nvSpPr>
        <p:spPr>
          <a:xfrm>
            <a:off x="183028"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27" name="26 Triángulo isósceles"/>
          <p:cNvSpPr/>
          <p:nvPr/>
        </p:nvSpPr>
        <p:spPr>
          <a:xfrm flipV="1">
            <a:off x="968511"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8" name="27 Triángulo isósceles"/>
          <p:cNvSpPr/>
          <p:nvPr/>
        </p:nvSpPr>
        <p:spPr>
          <a:xfrm flipV="1">
            <a:off x="953344"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9" name="28 Triángulo isósceles"/>
          <p:cNvSpPr/>
          <p:nvPr/>
        </p:nvSpPr>
        <p:spPr>
          <a:xfrm flipV="1">
            <a:off x="953344"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4" name="33 Triángulo isósceles"/>
          <p:cNvSpPr/>
          <p:nvPr/>
        </p:nvSpPr>
        <p:spPr>
          <a:xfrm flipV="1">
            <a:off x="953344"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5" name="34 Triángulo isósceles"/>
          <p:cNvSpPr/>
          <p:nvPr/>
        </p:nvSpPr>
        <p:spPr>
          <a:xfrm rot="16200000" flipV="1">
            <a:off x="1944408" y="2570982"/>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1" name="2 Marcador de contenido"/>
          <p:cNvSpPr>
            <a:spLocks noGrp="1"/>
          </p:cNvSpPr>
          <p:nvPr>
            <p:ph idx="1"/>
          </p:nvPr>
        </p:nvSpPr>
        <p:spPr>
          <a:xfrm>
            <a:off x="2411760" y="44624"/>
            <a:ext cx="6264947" cy="2022503"/>
          </a:xfrm>
        </p:spPr>
        <p:txBody>
          <a:bodyPr>
            <a:normAutofit/>
          </a:bodyPr>
          <a:lstStyle/>
          <a:p>
            <a:pPr marL="0" indent="0">
              <a:buNone/>
            </a:pPr>
            <a:r>
              <a:rPr lang="es-ES" sz="2000" b="1" u="sng" kern="0" dirty="0" smtClean="0">
                <a:solidFill>
                  <a:schemeClr val="accent2">
                    <a:lumMod val="50000"/>
                  </a:schemeClr>
                </a:solidFill>
              </a:rPr>
              <a:t>TENDENCIAS</a:t>
            </a:r>
          </a:p>
          <a:p>
            <a:pPr marL="406400" indent="-406400">
              <a:buAutoNum type="arabicPeriod"/>
            </a:pPr>
            <a:r>
              <a:rPr lang="es-ES" sz="1800" kern="0" dirty="0" smtClean="0">
                <a:solidFill>
                  <a:schemeClr val="tx2"/>
                </a:solidFill>
              </a:rPr>
              <a:t>Uso de </a:t>
            </a:r>
            <a:r>
              <a:rPr lang="es-ES" sz="1800" kern="0" dirty="0" err="1" smtClean="0">
                <a:solidFill>
                  <a:schemeClr val="tx2"/>
                </a:solidFill>
              </a:rPr>
              <a:t>TICs</a:t>
            </a:r>
            <a:r>
              <a:rPr lang="es-ES" sz="1800" kern="0" dirty="0" smtClean="0">
                <a:solidFill>
                  <a:schemeClr val="tx2"/>
                </a:solidFill>
              </a:rPr>
              <a:t> y Videojuegos para el aprendizaje</a:t>
            </a:r>
          </a:p>
          <a:p>
            <a:pPr marL="406400" indent="-406400">
              <a:buAutoNum type="arabicPeriod"/>
            </a:pPr>
            <a:r>
              <a:rPr lang="es-ES" sz="1800" kern="0" dirty="0" smtClean="0">
                <a:solidFill>
                  <a:schemeClr val="tx2"/>
                </a:solidFill>
              </a:rPr>
              <a:t>Papel Central del Docente en los Sistemas Educativos</a:t>
            </a:r>
          </a:p>
          <a:p>
            <a:pPr marL="406400" indent="-406400">
              <a:buAutoNum type="arabicPeriod"/>
            </a:pPr>
            <a:r>
              <a:rPr lang="es-ES" sz="1800" dirty="0" smtClean="0">
                <a:solidFill>
                  <a:schemeClr val="tx2"/>
                </a:solidFill>
              </a:rPr>
              <a:t>Dificultades para gestionar una educación descentralizada</a:t>
            </a:r>
            <a:r>
              <a:rPr lang="es-ES" sz="1800" dirty="0" smtClean="0">
                <a:solidFill>
                  <a:schemeClr val="tx2">
                    <a:lumMod val="50000"/>
                  </a:schemeClr>
                </a:solidFill>
              </a:rPr>
              <a:t>.</a:t>
            </a:r>
          </a:p>
          <a:p>
            <a:pPr marL="514350" lvl="0" indent="-514350">
              <a:buAutoNum type="arabicPeriod" startAt="7"/>
            </a:pPr>
            <a:endParaRPr lang="es-ES" sz="2000" b="1" dirty="0" smtClean="0">
              <a:solidFill>
                <a:schemeClr val="accent6">
                  <a:lumMod val="50000"/>
                </a:schemeClr>
              </a:solidFill>
            </a:endParaRPr>
          </a:p>
          <a:p>
            <a:pPr marL="0" indent="0">
              <a:buNone/>
            </a:pPr>
            <a:endParaRPr lang="es-ES" sz="2000" b="1" kern="0" dirty="0" smtClean="0">
              <a:solidFill>
                <a:schemeClr val="accent6">
                  <a:lumMod val="50000"/>
                </a:schemeClr>
              </a:solidFill>
            </a:endParaRPr>
          </a:p>
          <a:p>
            <a:endParaRPr lang="es-ES" sz="2000" b="1" kern="0" dirty="0">
              <a:solidFill>
                <a:schemeClr val="tx2"/>
              </a:solidFill>
            </a:endParaRPr>
          </a:p>
          <a:p>
            <a:endParaRPr lang="es-PE" sz="2000" dirty="0"/>
          </a:p>
        </p:txBody>
      </p:sp>
      <p:pic>
        <p:nvPicPr>
          <p:cNvPr id="24"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0484" t="25323" r="18454" b="17349"/>
          <a:stretch/>
        </p:blipFill>
        <p:spPr bwMode="auto">
          <a:xfrm>
            <a:off x="2500330" y="2043684"/>
            <a:ext cx="6643670" cy="4193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Elipse"/>
          <p:cNvSpPr/>
          <p:nvPr/>
        </p:nvSpPr>
        <p:spPr>
          <a:xfrm>
            <a:off x="6156176" y="4079761"/>
            <a:ext cx="335773" cy="346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1</a:t>
            </a:r>
            <a:endParaRPr lang="es-PE" sz="1400" dirty="0"/>
          </a:p>
        </p:txBody>
      </p:sp>
      <p:sp>
        <p:nvSpPr>
          <p:cNvPr id="30" name="29 Elipse"/>
          <p:cNvSpPr/>
          <p:nvPr/>
        </p:nvSpPr>
        <p:spPr>
          <a:xfrm>
            <a:off x="5820403" y="2333898"/>
            <a:ext cx="335773" cy="346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2</a:t>
            </a:r>
            <a:endParaRPr lang="es-PE" sz="1400" dirty="0"/>
          </a:p>
        </p:txBody>
      </p:sp>
      <p:sp>
        <p:nvSpPr>
          <p:cNvPr id="31" name="30 Elipse"/>
          <p:cNvSpPr/>
          <p:nvPr/>
        </p:nvSpPr>
        <p:spPr>
          <a:xfrm>
            <a:off x="6948264" y="5235182"/>
            <a:ext cx="335773" cy="346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3</a:t>
            </a:r>
            <a:endParaRPr lang="es-PE" sz="1400" dirty="0"/>
          </a:p>
        </p:txBody>
      </p:sp>
      <p:sp>
        <p:nvSpPr>
          <p:cNvPr id="32" name="31 Elipse"/>
          <p:cNvSpPr/>
          <p:nvPr/>
        </p:nvSpPr>
        <p:spPr>
          <a:xfrm>
            <a:off x="6156176" y="3332487"/>
            <a:ext cx="335773" cy="34646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4</a:t>
            </a:r>
            <a:endParaRPr lang="es-PE" sz="1400" dirty="0"/>
          </a:p>
        </p:txBody>
      </p:sp>
      <p:sp>
        <p:nvSpPr>
          <p:cNvPr id="33" name="32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4" name="3 Rectángulo"/>
          <p:cNvSpPr/>
          <p:nvPr/>
        </p:nvSpPr>
        <p:spPr>
          <a:xfrm>
            <a:off x="2411760" y="1412776"/>
            <a:ext cx="4766369" cy="369332"/>
          </a:xfrm>
          <a:prstGeom prst="rect">
            <a:avLst/>
          </a:prstGeom>
        </p:spPr>
        <p:txBody>
          <a:bodyPr wrap="none">
            <a:spAutoFit/>
          </a:bodyPr>
          <a:lstStyle/>
          <a:p>
            <a:r>
              <a:rPr lang="es-ES" dirty="0">
                <a:solidFill>
                  <a:schemeClr val="tx2"/>
                </a:solidFill>
              </a:rPr>
              <a:t>4. </a:t>
            </a:r>
            <a:r>
              <a:rPr lang="es-ES" dirty="0" smtClean="0">
                <a:solidFill>
                  <a:schemeClr val="tx2"/>
                </a:solidFill>
              </a:rPr>
              <a:t>   Crecimiento </a:t>
            </a:r>
            <a:r>
              <a:rPr lang="es-ES" dirty="0">
                <a:solidFill>
                  <a:schemeClr val="tx2"/>
                </a:solidFill>
              </a:rPr>
              <a:t>del N° de niños en </a:t>
            </a:r>
            <a:r>
              <a:rPr lang="es-ES" dirty="0" smtClean="0">
                <a:solidFill>
                  <a:schemeClr val="tx2"/>
                </a:solidFill>
              </a:rPr>
              <a:t>edad escolar </a:t>
            </a:r>
            <a:endParaRPr lang="es-PE" dirty="0">
              <a:solidFill>
                <a:schemeClr val="tx2"/>
              </a:solidFill>
            </a:endParaRPr>
          </a:p>
        </p:txBody>
      </p:sp>
      <p:sp>
        <p:nvSpPr>
          <p:cNvPr id="6" name="5 CuadroTexto"/>
          <p:cNvSpPr txBox="1"/>
          <p:nvPr/>
        </p:nvSpPr>
        <p:spPr>
          <a:xfrm>
            <a:off x="2356314" y="2289066"/>
            <a:ext cx="2863758" cy="707886"/>
          </a:xfrm>
          <a:prstGeom prst="rect">
            <a:avLst/>
          </a:prstGeom>
          <a:noFill/>
        </p:spPr>
        <p:txBody>
          <a:bodyPr wrap="square" rtlCol="0">
            <a:spAutoFit/>
          </a:bodyPr>
          <a:lstStyle/>
          <a:p>
            <a:r>
              <a:rPr lang="es-PE" sz="2000" b="1" u="sng" dirty="0" smtClean="0">
                <a:solidFill>
                  <a:schemeClr val="accent2">
                    <a:lumMod val="50000"/>
                  </a:schemeClr>
                </a:solidFill>
              </a:rPr>
              <a:t>PRIORIZACIÓN E IMPACTOS </a:t>
            </a:r>
            <a:endParaRPr lang="es-PE" sz="2000" b="1" u="sng" dirty="0">
              <a:solidFill>
                <a:schemeClr val="accent2">
                  <a:lumMod val="50000"/>
                </a:schemeClr>
              </a:solidFill>
            </a:endParaRPr>
          </a:p>
        </p:txBody>
      </p:sp>
      <p:sp>
        <p:nvSpPr>
          <p:cNvPr id="37" name="36 Elipse"/>
          <p:cNvSpPr/>
          <p:nvPr/>
        </p:nvSpPr>
        <p:spPr>
          <a:xfrm>
            <a:off x="2471378" y="410943"/>
            <a:ext cx="335773" cy="3400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1</a:t>
            </a:r>
            <a:endParaRPr lang="es-PE" sz="1400" dirty="0"/>
          </a:p>
        </p:txBody>
      </p:sp>
      <p:sp>
        <p:nvSpPr>
          <p:cNvPr id="38" name="37 Elipse"/>
          <p:cNvSpPr/>
          <p:nvPr/>
        </p:nvSpPr>
        <p:spPr>
          <a:xfrm>
            <a:off x="2471377" y="757408"/>
            <a:ext cx="335773" cy="3400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2</a:t>
            </a:r>
            <a:endParaRPr lang="es-PE" sz="1400" dirty="0"/>
          </a:p>
        </p:txBody>
      </p:sp>
      <p:sp>
        <p:nvSpPr>
          <p:cNvPr id="39" name="38 Elipse"/>
          <p:cNvSpPr/>
          <p:nvPr/>
        </p:nvSpPr>
        <p:spPr>
          <a:xfrm>
            <a:off x="2471378" y="1073432"/>
            <a:ext cx="335773" cy="3400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3</a:t>
            </a:r>
            <a:endParaRPr lang="es-PE" sz="1400" dirty="0"/>
          </a:p>
        </p:txBody>
      </p:sp>
      <p:sp>
        <p:nvSpPr>
          <p:cNvPr id="40" name="39 Elipse"/>
          <p:cNvSpPr/>
          <p:nvPr/>
        </p:nvSpPr>
        <p:spPr>
          <a:xfrm>
            <a:off x="2483768" y="1442023"/>
            <a:ext cx="335773" cy="3400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4</a:t>
            </a:r>
            <a:endParaRPr lang="es-PE" sz="1400" dirty="0"/>
          </a:p>
        </p:txBody>
      </p:sp>
      <p:sp>
        <p:nvSpPr>
          <p:cNvPr id="41" name="40 Rectángulo"/>
          <p:cNvSpPr/>
          <p:nvPr/>
        </p:nvSpPr>
        <p:spPr>
          <a:xfrm>
            <a:off x="2339752" y="2260620"/>
            <a:ext cx="6643670" cy="3832676"/>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6" name="35 Elipse"/>
          <p:cNvSpPr/>
          <p:nvPr/>
        </p:nvSpPr>
        <p:spPr>
          <a:xfrm>
            <a:off x="5820402" y="2762605"/>
            <a:ext cx="335773" cy="3400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1</a:t>
            </a:r>
            <a:endParaRPr lang="es-PE" sz="1400" dirty="0"/>
          </a:p>
        </p:txBody>
      </p:sp>
      <p:sp>
        <p:nvSpPr>
          <p:cNvPr id="42" name="41 CuadroTexto"/>
          <p:cNvSpPr txBox="1"/>
          <p:nvPr/>
        </p:nvSpPr>
        <p:spPr>
          <a:xfrm>
            <a:off x="5176075" y="5776232"/>
            <a:ext cx="951351" cy="369332"/>
          </a:xfrm>
          <a:prstGeom prst="rect">
            <a:avLst/>
          </a:prstGeom>
          <a:noFill/>
        </p:spPr>
        <p:txBody>
          <a:bodyPr wrap="none" rtlCol="0">
            <a:spAutoFit/>
          </a:bodyPr>
          <a:lstStyle/>
          <a:p>
            <a:r>
              <a:rPr lang="es-PE" b="1" dirty="0" smtClean="0">
                <a:solidFill>
                  <a:schemeClr val="accent6">
                    <a:lumMod val="50000"/>
                  </a:schemeClr>
                </a:solidFill>
              </a:rPr>
              <a:t>entorno</a:t>
            </a:r>
            <a:endParaRPr lang="es-PE" b="1" dirty="0">
              <a:solidFill>
                <a:schemeClr val="accent6">
                  <a:lumMod val="50000"/>
                </a:schemeClr>
              </a:solidFill>
            </a:endParaRPr>
          </a:p>
        </p:txBody>
      </p:sp>
    </p:spTree>
    <p:extLst>
      <p:ext uri="{BB962C8B-B14F-4D97-AF65-F5344CB8AC3E}">
        <p14:creationId xmlns:p14="http://schemas.microsoft.com/office/powerpoint/2010/main" xmlns="" val="6926150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5670882"/>
            <a:ext cx="2133600" cy="365125"/>
          </a:xfrm>
        </p:spPr>
        <p:txBody>
          <a:bodyPr/>
          <a:lstStyle/>
          <a:p>
            <a:pPr algn="ctr">
              <a:defRPr/>
            </a:pPr>
            <a:fld id="{FC3EB930-8334-4AC3-9200-8287529D0EAC}" type="slidenum">
              <a:rPr lang="es-ES" b="1">
                <a:solidFill>
                  <a:schemeClr val="accent1">
                    <a:lumMod val="50000"/>
                  </a:schemeClr>
                </a:solidFill>
              </a:rPr>
              <a:pPr algn="ctr">
                <a:defRPr/>
              </a:pPr>
              <a:t>32</a:t>
            </a:fld>
            <a:endParaRPr lang="es-ES" b="1" dirty="0">
              <a:solidFill>
                <a:schemeClr val="accent1">
                  <a:lumMod val="50000"/>
                </a:schemeClr>
              </a:solidFill>
            </a:endParaRPr>
          </a:p>
        </p:txBody>
      </p:sp>
      <p:sp>
        <p:nvSpPr>
          <p:cNvPr id="18" name="17 Rectángulo"/>
          <p:cNvSpPr/>
          <p:nvPr/>
        </p:nvSpPr>
        <p:spPr>
          <a:xfrm>
            <a:off x="35496" y="980728"/>
            <a:ext cx="2141984"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Análisis Prospectivo</a:t>
            </a:r>
            <a:endParaRPr lang="es-PE" sz="1400" b="1" dirty="0"/>
          </a:p>
        </p:txBody>
      </p:sp>
      <p:sp>
        <p:nvSpPr>
          <p:cNvPr id="19" name="18 Rectángulo"/>
          <p:cNvSpPr/>
          <p:nvPr/>
        </p:nvSpPr>
        <p:spPr>
          <a:xfrm>
            <a:off x="35496" y="1511922"/>
            <a:ext cx="2141984" cy="3579238"/>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0" name="19 Rectángulo"/>
          <p:cNvSpPr/>
          <p:nvPr/>
        </p:nvSpPr>
        <p:spPr>
          <a:xfrm>
            <a:off x="179512"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Diseño del modelo conceptual</a:t>
            </a:r>
            <a:endParaRPr lang="es-PE" sz="1200" dirty="0">
              <a:solidFill>
                <a:schemeClr val="tx1"/>
              </a:solidFill>
            </a:endParaRPr>
          </a:p>
        </p:txBody>
      </p:sp>
      <p:sp>
        <p:nvSpPr>
          <p:cNvPr id="22" name="21 Rectángulo"/>
          <p:cNvSpPr/>
          <p:nvPr/>
        </p:nvSpPr>
        <p:spPr>
          <a:xfrm>
            <a:off x="183028"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23" name="22 Rectángulo"/>
          <p:cNvSpPr/>
          <p:nvPr/>
        </p:nvSpPr>
        <p:spPr>
          <a:xfrm>
            <a:off x="183028"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25" name="24 Rectángulo"/>
          <p:cNvSpPr/>
          <p:nvPr/>
        </p:nvSpPr>
        <p:spPr>
          <a:xfrm>
            <a:off x="178834"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26" name="25 Rectángulo"/>
          <p:cNvSpPr/>
          <p:nvPr/>
        </p:nvSpPr>
        <p:spPr>
          <a:xfrm>
            <a:off x="183028"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27" name="26 Triángulo isósceles"/>
          <p:cNvSpPr/>
          <p:nvPr/>
        </p:nvSpPr>
        <p:spPr>
          <a:xfrm flipV="1">
            <a:off x="968511"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8" name="27 Triángulo isósceles"/>
          <p:cNvSpPr/>
          <p:nvPr/>
        </p:nvSpPr>
        <p:spPr>
          <a:xfrm flipV="1">
            <a:off x="953344"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9" name="28 Triángulo isósceles"/>
          <p:cNvSpPr/>
          <p:nvPr/>
        </p:nvSpPr>
        <p:spPr>
          <a:xfrm flipV="1">
            <a:off x="953344"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4" name="33 Triángulo isósceles"/>
          <p:cNvSpPr/>
          <p:nvPr/>
        </p:nvSpPr>
        <p:spPr>
          <a:xfrm flipV="1">
            <a:off x="953344"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5" name="34 Triángulo isósceles"/>
          <p:cNvSpPr/>
          <p:nvPr/>
        </p:nvSpPr>
        <p:spPr>
          <a:xfrm rot="16200000" flipV="1">
            <a:off x="1944408" y="3203353"/>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pic>
        <p:nvPicPr>
          <p:cNvPr id="2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0484" t="25323" r="18454" b="17349"/>
          <a:stretch/>
        </p:blipFill>
        <p:spPr bwMode="auto">
          <a:xfrm>
            <a:off x="2319803" y="243484"/>
            <a:ext cx="6643670" cy="41936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Elipse"/>
          <p:cNvSpPr/>
          <p:nvPr/>
        </p:nvSpPr>
        <p:spPr>
          <a:xfrm>
            <a:off x="5975649" y="2150527"/>
            <a:ext cx="432048" cy="4184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1</a:t>
            </a:r>
            <a:endParaRPr lang="es-PE" dirty="0"/>
          </a:p>
        </p:txBody>
      </p:sp>
      <p:sp>
        <p:nvSpPr>
          <p:cNvPr id="30" name="29 Elipse"/>
          <p:cNvSpPr/>
          <p:nvPr/>
        </p:nvSpPr>
        <p:spPr>
          <a:xfrm>
            <a:off x="5639876" y="404664"/>
            <a:ext cx="432048" cy="4184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2</a:t>
            </a:r>
            <a:endParaRPr lang="es-PE" dirty="0"/>
          </a:p>
        </p:txBody>
      </p:sp>
      <p:sp>
        <p:nvSpPr>
          <p:cNvPr id="31" name="30 Elipse"/>
          <p:cNvSpPr/>
          <p:nvPr/>
        </p:nvSpPr>
        <p:spPr>
          <a:xfrm>
            <a:off x="6767737" y="3305948"/>
            <a:ext cx="432048" cy="4184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3</a:t>
            </a:r>
            <a:endParaRPr lang="es-PE" dirty="0"/>
          </a:p>
        </p:txBody>
      </p:sp>
      <p:sp>
        <p:nvSpPr>
          <p:cNvPr id="32" name="31 Elipse"/>
          <p:cNvSpPr/>
          <p:nvPr/>
        </p:nvSpPr>
        <p:spPr>
          <a:xfrm>
            <a:off x="5975649" y="1403253"/>
            <a:ext cx="432048" cy="418479"/>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dirty="0" smtClean="0"/>
              <a:t>4</a:t>
            </a:r>
            <a:endParaRPr lang="es-PE" dirty="0"/>
          </a:p>
        </p:txBody>
      </p:sp>
      <p:sp>
        <p:nvSpPr>
          <p:cNvPr id="36" name="35 Rectángulo"/>
          <p:cNvSpPr/>
          <p:nvPr/>
        </p:nvSpPr>
        <p:spPr>
          <a:xfrm>
            <a:off x="2339752" y="116631"/>
            <a:ext cx="6643670" cy="612065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graphicFrame>
        <p:nvGraphicFramePr>
          <p:cNvPr id="33" name="32 Tabla"/>
          <p:cNvGraphicFramePr>
            <a:graphicFrameLocks noGrp="1"/>
          </p:cNvGraphicFramePr>
          <p:nvPr>
            <p:extLst>
              <p:ext uri="{D42A27DB-BD31-4B8C-83A1-F6EECF244321}">
                <p14:modId xmlns:p14="http://schemas.microsoft.com/office/powerpoint/2010/main" xmlns="" val="485875157"/>
              </p:ext>
            </p:extLst>
          </p:nvPr>
        </p:nvGraphicFramePr>
        <p:xfrm>
          <a:off x="2638887" y="4163284"/>
          <a:ext cx="6037569" cy="1584960"/>
        </p:xfrm>
        <a:graphic>
          <a:graphicData uri="http://schemas.openxmlformats.org/drawingml/2006/table">
            <a:tbl>
              <a:tblPr>
                <a:tableStyleId>{BC89EF96-8CEA-46FF-86C4-4CE0E7609802}</a:tableStyleId>
              </a:tblPr>
              <a:tblGrid>
                <a:gridCol w="1717089"/>
                <a:gridCol w="4320480"/>
              </a:tblGrid>
              <a:tr h="190500">
                <a:tc>
                  <a:txBody>
                    <a:bodyPr/>
                    <a:lstStyle/>
                    <a:p>
                      <a:r>
                        <a:rPr lang="es-PE" sz="1600" b="1" dirty="0" smtClean="0">
                          <a:solidFill>
                            <a:schemeClr val="bg1"/>
                          </a:solidFill>
                        </a:rPr>
                        <a:t>Subsistema</a:t>
                      </a:r>
                      <a:endParaRPr lang="es-PE" sz="1600" b="1" dirty="0">
                        <a:solidFill>
                          <a:schemeClr val="bg1"/>
                        </a:solidFill>
                      </a:endParaRPr>
                    </a:p>
                  </a:txBody>
                  <a:tcPr>
                    <a:solidFill>
                      <a:schemeClr val="tx2"/>
                    </a:solidFill>
                  </a:tcPr>
                </a:tc>
                <a:tc>
                  <a:txBody>
                    <a:bodyPr/>
                    <a:lstStyle/>
                    <a:p>
                      <a:r>
                        <a:rPr lang="es-PE" sz="1600" b="1" dirty="0" smtClean="0">
                          <a:solidFill>
                            <a:schemeClr val="bg1"/>
                          </a:solidFill>
                        </a:rPr>
                        <a:t>Variables</a:t>
                      </a:r>
                      <a:endParaRPr lang="es-PE" sz="1600" b="1" dirty="0">
                        <a:solidFill>
                          <a:schemeClr val="bg1"/>
                        </a:solidFill>
                      </a:endParaRPr>
                    </a:p>
                  </a:txBody>
                  <a:tcPr>
                    <a:solidFill>
                      <a:schemeClr val="tx2"/>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smtClean="0">
                          <a:solidFill>
                            <a:schemeClr val="tx2"/>
                          </a:solidFill>
                        </a:rPr>
                        <a:t>Estudiantes</a:t>
                      </a:r>
                      <a:endParaRPr lang="es-PE" sz="1600" dirty="0">
                        <a:solidFill>
                          <a:schemeClr val="tx2"/>
                        </a:solidFill>
                      </a:endParaRPr>
                    </a:p>
                  </a:txBody>
                  <a:tcPr/>
                </a:tc>
                <a:tc>
                  <a:txBody>
                    <a:bodyPr/>
                    <a:lstStyle/>
                    <a:p>
                      <a:r>
                        <a:rPr lang="es-PE" sz="1600" dirty="0" smtClean="0">
                          <a:solidFill>
                            <a:schemeClr val="tx2"/>
                          </a:solidFill>
                        </a:rPr>
                        <a:t>Cobertura Educativa</a:t>
                      </a:r>
                    </a:p>
                  </a:txBody>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smtClean="0">
                          <a:solidFill>
                            <a:schemeClr val="tx2"/>
                          </a:solidFill>
                        </a:rPr>
                        <a:t>Aprendizaje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Puntuación prueba ECE</a:t>
                      </a:r>
                    </a:p>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accent2">
                              <a:lumMod val="50000"/>
                            </a:schemeClr>
                          </a:solidFill>
                        </a:rPr>
                        <a:t>Sistemas de apoyo para aprendizaje*</a:t>
                      </a:r>
                      <a:endParaRPr lang="es-PE" sz="1600" b="1" baseline="0" dirty="0" smtClean="0">
                        <a:solidFill>
                          <a:schemeClr val="accent2">
                            <a:lumMod val="50000"/>
                          </a:schemeClr>
                        </a:solidFill>
                      </a:endParaRPr>
                    </a:p>
                  </a:txBody>
                  <a:tcPr/>
                </a:tc>
              </a:tr>
              <a:tr h="190500">
                <a:tc>
                  <a:txBody>
                    <a:bodyPr/>
                    <a:lstStyle/>
                    <a:p>
                      <a:r>
                        <a:rPr lang="es-PE" sz="1600" dirty="0" smtClean="0">
                          <a:solidFill>
                            <a:schemeClr val="tx2"/>
                          </a:solidFill>
                        </a:rPr>
                        <a:t>Gestión</a:t>
                      </a:r>
                      <a:endParaRPr lang="es-PE" sz="1600" dirty="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Infraestructura</a:t>
                      </a:r>
                    </a:p>
                  </a:txBody>
                  <a:tcPr/>
                </a:tc>
              </a:tr>
            </a:tbl>
          </a:graphicData>
        </a:graphic>
      </p:graphicFrame>
      <p:sp>
        <p:nvSpPr>
          <p:cNvPr id="39" name="38 Rectángulo"/>
          <p:cNvSpPr/>
          <p:nvPr/>
        </p:nvSpPr>
        <p:spPr>
          <a:xfrm>
            <a:off x="2339752" y="473989"/>
            <a:ext cx="6643670" cy="3819107"/>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2" name="1 Rectángulo"/>
          <p:cNvSpPr/>
          <p:nvPr/>
        </p:nvSpPr>
        <p:spPr>
          <a:xfrm>
            <a:off x="2349866" y="44624"/>
            <a:ext cx="6633555" cy="400110"/>
          </a:xfrm>
          <a:prstGeom prst="rect">
            <a:avLst/>
          </a:prstGeom>
        </p:spPr>
        <p:txBody>
          <a:bodyPr wrap="square">
            <a:spAutoFit/>
          </a:bodyPr>
          <a:lstStyle/>
          <a:p>
            <a:r>
              <a:rPr lang="es-PE" sz="2000" b="1" u="sng" dirty="0" smtClean="0">
                <a:solidFill>
                  <a:schemeClr val="accent2">
                    <a:lumMod val="50000"/>
                  </a:schemeClr>
                </a:solidFill>
              </a:rPr>
              <a:t>IDENTIFICACIÓN DE VARIABLES</a:t>
            </a:r>
            <a:endParaRPr lang="es-PE" sz="2000" b="1" u="sng" dirty="0">
              <a:solidFill>
                <a:schemeClr val="accent2">
                  <a:lumMod val="50000"/>
                </a:schemeClr>
              </a:solidFill>
            </a:endParaRPr>
          </a:p>
        </p:txBody>
      </p:sp>
      <p:sp>
        <p:nvSpPr>
          <p:cNvPr id="37" name="36 Elipse"/>
          <p:cNvSpPr/>
          <p:nvPr/>
        </p:nvSpPr>
        <p:spPr>
          <a:xfrm>
            <a:off x="5639874" y="995716"/>
            <a:ext cx="432050" cy="3871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PE" sz="1400" dirty="0" smtClean="0"/>
              <a:t>1</a:t>
            </a:r>
            <a:endParaRPr lang="es-PE" sz="1400" dirty="0"/>
          </a:p>
        </p:txBody>
      </p:sp>
      <p:sp>
        <p:nvSpPr>
          <p:cNvPr id="40" name="39 CuadroTexto"/>
          <p:cNvSpPr txBox="1"/>
          <p:nvPr/>
        </p:nvSpPr>
        <p:spPr>
          <a:xfrm>
            <a:off x="2339752" y="5723964"/>
            <a:ext cx="6336704" cy="369332"/>
          </a:xfrm>
          <a:prstGeom prst="rect">
            <a:avLst/>
          </a:prstGeom>
          <a:noFill/>
        </p:spPr>
        <p:txBody>
          <a:bodyPr wrap="square" rtlCol="0">
            <a:spAutoFit/>
          </a:bodyPr>
          <a:lstStyle/>
          <a:p>
            <a:pPr algn="ctr"/>
            <a:r>
              <a:rPr lang="es-PE" b="1" u="sng" dirty="0" smtClean="0">
                <a:solidFill>
                  <a:schemeClr val="accent2">
                    <a:lumMod val="50000"/>
                  </a:schemeClr>
                </a:solidFill>
              </a:rPr>
              <a:t>PRIORIZACIÓN DE VARIABLES = VARIABLES ESTRATÉGICAS</a:t>
            </a:r>
            <a:endParaRPr lang="es-PE" b="1" u="sng" dirty="0">
              <a:solidFill>
                <a:schemeClr val="accent2">
                  <a:lumMod val="50000"/>
                </a:schemeClr>
              </a:solidFill>
            </a:endParaRPr>
          </a:p>
        </p:txBody>
      </p:sp>
    </p:spTree>
    <p:extLst>
      <p:ext uri="{BB962C8B-B14F-4D97-AF65-F5344CB8AC3E}">
        <p14:creationId xmlns:p14="http://schemas.microsoft.com/office/powerpoint/2010/main" xmlns="" val="24704086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33</a:t>
            </a:fld>
            <a:endParaRPr lang="es-ES" b="1" dirty="0">
              <a:solidFill>
                <a:schemeClr val="accent1">
                  <a:lumMod val="50000"/>
                </a:schemeClr>
              </a:solidFill>
            </a:endParaRPr>
          </a:p>
        </p:txBody>
      </p:sp>
      <p:pic>
        <p:nvPicPr>
          <p:cNvPr id="102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17 Rectángulo"/>
          <p:cNvSpPr/>
          <p:nvPr/>
        </p:nvSpPr>
        <p:spPr>
          <a:xfrm>
            <a:off x="35496" y="980728"/>
            <a:ext cx="2141984"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Análisis Prospectivo</a:t>
            </a:r>
            <a:endParaRPr lang="es-PE" sz="1400" b="1" dirty="0"/>
          </a:p>
        </p:txBody>
      </p:sp>
      <p:sp>
        <p:nvSpPr>
          <p:cNvPr id="19" name="18 Rectángulo"/>
          <p:cNvSpPr/>
          <p:nvPr/>
        </p:nvSpPr>
        <p:spPr>
          <a:xfrm>
            <a:off x="35496" y="1511922"/>
            <a:ext cx="2141984" cy="3579238"/>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0" name="19 Rectángulo"/>
          <p:cNvSpPr/>
          <p:nvPr/>
        </p:nvSpPr>
        <p:spPr>
          <a:xfrm>
            <a:off x="179512"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Diseño del modelo conceptual</a:t>
            </a:r>
            <a:endParaRPr lang="es-PE" sz="1200" dirty="0">
              <a:solidFill>
                <a:schemeClr val="tx1"/>
              </a:solidFill>
            </a:endParaRPr>
          </a:p>
        </p:txBody>
      </p:sp>
      <p:sp>
        <p:nvSpPr>
          <p:cNvPr id="22" name="21 Rectángulo"/>
          <p:cNvSpPr/>
          <p:nvPr/>
        </p:nvSpPr>
        <p:spPr>
          <a:xfrm>
            <a:off x="183028"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23" name="22 Rectángulo"/>
          <p:cNvSpPr/>
          <p:nvPr/>
        </p:nvSpPr>
        <p:spPr>
          <a:xfrm>
            <a:off x="183028"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25" name="24 Rectángulo"/>
          <p:cNvSpPr/>
          <p:nvPr/>
        </p:nvSpPr>
        <p:spPr>
          <a:xfrm>
            <a:off x="178834"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26" name="25 Rectángulo"/>
          <p:cNvSpPr/>
          <p:nvPr/>
        </p:nvSpPr>
        <p:spPr>
          <a:xfrm>
            <a:off x="183028"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27" name="26 Triángulo isósceles"/>
          <p:cNvSpPr/>
          <p:nvPr/>
        </p:nvSpPr>
        <p:spPr>
          <a:xfrm flipV="1">
            <a:off x="968511"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8" name="27 Triángulo isósceles"/>
          <p:cNvSpPr/>
          <p:nvPr/>
        </p:nvSpPr>
        <p:spPr>
          <a:xfrm flipV="1">
            <a:off x="953344"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9" name="28 Triángulo isósceles"/>
          <p:cNvSpPr/>
          <p:nvPr/>
        </p:nvSpPr>
        <p:spPr>
          <a:xfrm flipV="1">
            <a:off x="953344"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4" name="33 Triángulo isósceles"/>
          <p:cNvSpPr/>
          <p:nvPr/>
        </p:nvSpPr>
        <p:spPr>
          <a:xfrm flipV="1">
            <a:off x="953344"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5" name="34 Triángulo isósceles"/>
          <p:cNvSpPr/>
          <p:nvPr/>
        </p:nvSpPr>
        <p:spPr>
          <a:xfrm rot="16200000" flipV="1">
            <a:off x="1951199" y="3867126"/>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xmlns="" val="845214223"/>
              </p:ext>
            </p:extLst>
          </p:nvPr>
        </p:nvGraphicFramePr>
        <p:xfrm>
          <a:off x="2987824" y="427132"/>
          <a:ext cx="5544617" cy="769620"/>
        </p:xfrm>
        <a:graphic>
          <a:graphicData uri="http://schemas.openxmlformats.org/drawingml/2006/table">
            <a:tbl>
              <a:tblPr>
                <a:tableStyleId>{BC89EF96-8CEA-46FF-86C4-4CE0E7609802}</a:tableStyleId>
              </a:tblPr>
              <a:tblGrid>
                <a:gridCol w="4339829"/>
                <a:gridCol w="401596"/>
                <a:gridCol w="401596"/>
                <a:gridCol w="401596"/>
              </a:tblGrid>
              <a:tr h="190500">
                <a:tc>
                  <a:txBody>
                    <a:bodyPr/>
                    <a:lstStyle/>
                    <a:p>
                      <a:pPr algn="l" fontAlgn="b"/>
                      <a:r>
                        <a:rPr lang="es-PE" sz="1200" b="1" u="none" strike="noStrike" dirty="0">
                          <a:solidFill>
                            <a:schemeClr val="bg1"/>
                          </a:solidFill>
                          <a:effectLst/>
                        </a:rPr>
                        <a:t>Tasa de </a:t>
                      </a:r>
                      <a:r>
                        <a:rPr lang="es-PE" sz="1200" b="1" u="none" strike="noStrike" dirty="0" smtClean="0">
                          <a:solidFill>
                            <a:schemeClr val="bg1"/>
                          </a:solidFill>
                          <a:effectLst/>
                        </a:rPr>
                        <a:t>cobertura </a:t>
                      </a:r>
                      <a:r>
                        <a:rPr lang="es-PE" sz="1200" b="1" u="none" strike="noStrike" dirty="0">
                          <a:solidFill>
                            <a:schemeClr val="bg1"/>
                          </a:solidFill>
                          <a:effectLst/>
                        </a:rPr>
                        <a:t>neta</a:t>
                      </a:r>
                      <a:endParaRPr lang="es-PE" sz="1200" b="1" i="0" u="none" strike="noStrike" dirty="0">
                        <a:solidFill>
                          <a:schemeClr val="bg1"/>
                        </a:solidFill>
                        <a:effectLst/>
                        <a:latin typeface="Arial"/>
                      </a:endParaRPr>
                    </a:p>
                  </a:txBody>
                  <a:tcPr marL="9525" marR="9525" marT="9525" marB="0" anchor="b">
                    <a:solidFill>
                      <a:schemeClr val="tx2"/>
                    </a:solidFill>
                  </a:tcPr>
                </a:tc>
                <a:tc>
                  <a:txBody>
                    <a:bodyPr/>
                    <a:lstStyle/>
                    <a:p>
                      <a:pPr algn="ctr" fontAlgn="b"/>
                      <a:r>
                        <a:rPr lang="es-PE" sz="1200" b="1" u="none" strike="noStrike" dirty="0">
                          <a:solidFill>
                            <a:schemeClr val="bg1"/>
                          </a:solidFill>
                          <a:effectLst/>
                        </a:rPr>
                        <a:t>2010</a:t>
                      </a:r>
                      <a:endParaRPr lang="es-PE" sz="1200" b="1" i="0" u="none" strike="noStrike" dirty="0">
                        <a:solidFill>
                          <a:schemeClr val="bg1"/>
                        </a:solidFill>
                        <a:effectLst/>
                        <a:latin typeface="Arial"/>
                      </a:endParaRPr>
                    </a:p>
                  </a:txBody>
                  <a:tcPr marL="9525" marR="9525" marT="9525" marB="0" anchor="b">
                    <a:solidFill>
                      <a:schemeClr val="tx2"/>
                    </a:solidFill>
                  </a:tcPr>
                </a:tc>
                <a:tc>
                  <a:txBody>
                    <a:bodyPr/>
                    <a:lstStyle/>
                    <a:p>
                      <a:pPr algn="ctr" fontAlgn="b"/>
                      <a:r>
                        <a:rPr lang="es-PE" sz="1200" b="1" u="none" strike="noStrike" dirty="0">
                          <a:solidFill>
                            <a:schemeClr val="bg1"/>
                          </a:solidFill>
                          <a:effectLst/>
                        </a:rPr>
                        <a:t>2011</a:t>
                      </a:r>
                      <a:endParaRPr lang="es-PE" sz="1200" b="1" i="0" u="none" strike="noStrike" dirty="0">
                        <a:solidFill>
                          <a:schemeClr val="bg1"/>
                        </a:solidFill>
                        <a:effectLst/>
                        <a:latin typeface="Arial"/>
                      </a:endParaRPr>
                    </a:p>
                  </a:txBody>
                  <a:tcPr marL="9525" marR="9525" marT="9525" marB="0" anchor="b">
                    <a:solidFill>
                      <a:schemeClr val="tx2"/>
                    </a:solidFill>
                  </a:tcPr>
                </a:tc>
                <a:tc>
                  <a:txBody>
                    <a:bodyPr/>
                    <a:lstStyle/>
                    <a:p>
                      <a:pPr algn="ctr" fontAlgn="b"/>
                      <a:r>
                        <a:rPr lang="es-PE" sz="1200" b="1" u="none" strike="noStrike" dirty="0">
                          <a:solidFill>
                            <a:schemeClr val="bg1"/>
                          </a:solidFill>
                          <a:effectLst/>
                        </a:rPr>
                        <a:t>2012</a:t>
                      </a:r>
                      <a:endParaRPr lang="es-PE" sz="1200" b="1" i="0" u="none" strike="noStrike" dirty="0">
                        <a:solidFill>
                          <a:schemeClr val="bg1"/>
                        </a:solidFill>
                        <a:effectLst/>
                        <a:latin typeface="Arial"/>
                      </a:endParaRPr>
                    </a:p>
                  </a:txBody>
                  <a:tcPr marL="9525" marR="9525" marT="9525" marB="0" anchor="b">
                    <a:solidFill>
                      <a:schemeClr val="tx2"/>
                    </a:solidFill>
                  </a:tcPr>
                </a:tc>
              </a:tr>
              <a:tr h="190500">
                <a:tc>
                  <a:txBody>
                    <a:bodyPr/>
                    <a:lstStyle/>
                    <a:p>
                      <a:pPr algn="l" fontAlgn="ctr"/>
                      <a:r>
                        <a:rPr lang="es-PE" sz="1200" u="none" strike="noStrike" dirty="0">
                          <a:solidFill>
                            <a:schemeClr val="tx2"/>
                          </a:solidFill>
                          <a:effectLst/>
                        </a:rPr>
                        <a:t>Educación secundaria (% de población con edades 12-16)</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79.2</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80.0</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80.7</a:t>
                      </a:r>
                      <a:endParaRPr lang="es-PE" sz="1200" b="0" i="0" u="none" strike="noStrike" dirty="0">
                        <a:solidFill>
                          <a:schemeClr val="tx2"/>
                        </a:solidFill>
                        <a:effectLst/>
                        <a:latin typeface="Arial"/>
                      </a:endParaRPr>
                    </a:p>
                  </a:txBody>
                  <a:tcPr marL="9525" marR="9525" marT="9525" marB="0" anchor="ctr"/>
                </a:tc>
              </a:tr>
              <a:tr h="190500">
                <a:tc>
                  <a:txBody>
                    <a:bodyPr/>
                    <a:lstStyle/>
                    <a:p>
                      <a:pPr algn="l" fontAlgn="ctr"/>
                      <a:r>
                        <a:rPr lang="es-PE" sz="1200" u="none" strike="noStrike" dirty="0">
                          <a:solidFill>
                            <a:schemeClr val="tx2"/>
                          </a:solidFill>
                          <a:effectLst/>
                        </a:rPr>
                        <a:t>Educación primaria (% de población con edades 6-11)</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94.0</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94.0</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92.9</a:t>
                      </a:r>
                      <a:endParaRPr lang="es-PE" sz="1200" b="0" i="0" u="none" strike="noStrike" dirty="0">
                        <a:solidFill>
                          <a:schemeClr val="tx2"/>
                        </a:solidFill>
                        <a:effectLst/>
                        <a:latin typeface="Arial"/>
                      </a:endParaRPr>
                    </a:p>
                  </a:txBody>
                  <a:tcPr marL="9525" marR="9525" marT="9525" marB="0" anchor="ctr"/>
                </a:tc>
              </a:tr>
              <a:tr h="190500">
                <a:tc>
                  <a:txBody>
                    <a:bodyPr/>
                    <a:lstStyle/>
                    <a:p>
                      <a:pPr algn="l" fontAlgn="ctr"/>
                      <a:r>
                        <a:rPr lang="es-PE" sz="1200" u="none" strike="noStrike" dirty="0">
                          <a:solidFill>
                            <a:schemeClr val="tx2"/>
                          </a:solidFill>
                          <a:effectLst/>
                        </a:rPr>
                        <a:t>Educación inicial (% de población con edades 3-5)</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70.3</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72.6</a:t>
                      </a:r>
                      <a:endParaRPr lang="es-PE" sz="1200" b="0" i="0" u="none" strike="noStrike" dirty="0">
                        <a:solidFill>
                          <a:schemeClr val="tx2"/>
                        </a:solidFill>
                        <a:effectLst/>
                        <a:latin typeface="Arial"/>
                      </a:endParaRPr>
                    </a:p>
                  </a:txBody>
                  <a:tcPr marL="9525" marR="9525" marT="9525" marB="0" anchor="ctr"/>
                </a:tc>
                <a:tc>
                  <a:txBody>
                    <a:bodyPr/>
                    <a:lstStyle/>
                    <a:p>
                      <a:pPr algn="r" fontAlgn="ctr"/>
                      <a:r>
                        <a:rPr lang="es-PE" sz="1200" u="none" strike="noStrike" dirty="0">
                          <a:solidFill>
                            <a:schemeClr val="tx2"/>
                          </a:solidFill>
                          <a:effectLst/>
                        </a:rPr>
                        <a:t>74.6</a:t>
                      </a:r>
                      <a:endParaRPr lang="es-PE" sz="1200" b="0" i="0" u="none" strike="noStrike" dirty="0">
                        <a:solidFill>
                          <a:schemeClr val="tx2"/>
                        </a:solidFill>
                        <a:effectLst/>
                        <a:latin typeface="Arial"/>
                      </a:endParaRPr>
                    </a:p>
                  </a:txBody>
                  <a:tcPr marL="9525" marR="9525" marT="9525" marB="0" anchor="ctr"/>
                </a:tc>
              </a:tr>
            </a:tbl>
          </a:graphicData>
        </a:graphic>
      </p:graphicFrame>
      <p:graphicFrame>
        <p:nvGraphicFramePr>
          <p:cNvPr id="21" name="3 Gráfico"/>
          <p:cNvGraphicFramePr>
            <a:graphicFrameLocks/>
          </p:cNvGraphicFramePr>
          <p:nvPr>
            <p:extLst>
              <p:ext uri="{D42A27DB-BD31-4B8C-83A1-F6EECF244321}">
                <p14:modId xmlns:p14="http://schemas.microsoft.com/office/powerpoint/2010/main" xmlns="" val="3729079616"/>
              </p:ext>
            </p:extLst>
          </p:nvPr>
        </p:nvGraphicFramePr>
        <p:xfrm>
          <a:off x="4536283" y="1381971"/>
          <a:ext cx="3912658" cy="1624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5 Tabla"/>
          <p:cNvGraphicFramePr>
            <a:graphicFrameLocks noGrp="1"/>
          </p:cNvGraphicFramePr>
          <p:nvPr>
            <p:extLst>
              <p:ext uri="{D42A27DB-BD31-4B8C-83A1-F6EECF244321}">
                <p14:modId xmlns:p14="http://schemas.microsoft.com/office/powerpoint/2010/main" xmlns="" val="984999882"/>
              </p:ext>
            </p:extLst>
          </p:nvPr>
        </p:nvGraphicFramePr>
        <p:xfrm>
          <a:off x="2987824" y="3212976"/>
          <a:ext cx="5637562" cy="497205"/>
        </p:xfrm>
        <a:graphic>
          <a:graphicData uri="http://schemas.openxmlformats.org/drawingml/2006/table">
            <a:tbl>
              <a:tblPr>
                <a:tableStyleId>{BC89EF96-8CEA-46FF-86C4-4CE0E7609802}</a:tableStyleId>
              </a:tblPr>
              <a:tblGrid>
                <a:gridCol w="4412578"/>
                <a:gridCol w="408328"/>
                <a:gridCol w="408328"/>
                <a:gridCol w="408328"/>
              </a:tblGrid>
              <a:tr h="190500">
                <a:tc>
                  <a:txBody>
                    <a:bodyPr/>
                    <a:lstStyle/>
                    <a:p>
                      <a:pPr algn="l" fontAlgn="b"/>
                      <a:r>
                        <a:rPr lang="es-PE" sz="1200" b="1" u="none" strike="noStrike" dirty="0">
                          <a:solidFill>
                            <a:schemeClr val="bg1"/>
                          </a:solidFill>
                          <a:effectLst/>
                        </a:rPr>
                        <a:t>Locales que cuentan con</a:t>
                      </a:r>
                      <a:endParaRPr lang="es-PE" sz="12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PE" sz="1200" b="1" u="none" strike="noStrike" dirty="0">
                          <a:solidFill>
                            <a:schemeClr val="bg1"/>
                          </a:solidFill>
                          <a:effectLst/>
                        </a:rPr>
                        <a:t>2010</a:t>
                      </a:r>
                      <a:endParaRPr lang="es-PE" sz="12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PE" sz="1200" b="1" u="none" strike="noStrike" dirty="0">
                          <a:solidFill>
                            <a:schemeClr val="bg1"/>
                          </a:solidFill>
                          <a:effectLst/>
                        </a:rPr>
                        <a:t>2011</a:t>
                      </a:r>
                      <a:endParaRPr lang="es-PE" sz="1200" b="1" i="0" u="none" strike="noStrike" dirty="0">
                        <a:solidFill>
                          <a:schemeClr val="bg1"/>
                        </a:solidFill>
                        <a:effectLst/>
                        <a:latin typeface="+mn-lt"/>
                      </a:endParaRPr>
                    </a:p>
                  </a:txBody>
                  <a:tcPr marL="9525" marR="9525" marT="9525" marB="0" anchor="b">
                    <a:solidFill>
                      <a:schemeClr val="tx2"/>
                    </a:solidFill>
                  </a:tcPr>
                </a:tc>
                <a:tc>
                  <a:txBody>
                    <a:bodyPr/>
                    <a:lstStyle/>
                    <a:p>
                      <a:pPr algn="ctr" fontAlgn="b"/>
                      <a:r>
                        <a:rPr lang="es-PE" sz="1200" b="1" u="none" strike="noStrike" dirty="0">
                          <a:solidFill>
                            <a:schemeClr val="bg1"/>
                          </a:solidFill>
                          <a:effectLst/>
                        </a:rPr>
                        <a:t>2012</a:t>
                      </a:r>
                      <a:endParaRPr lang="es-PE" sz="1200" b="1" i="0" u="none" strike="noStrike" dirty="0">
                        <a:solidFill>
                          <a:schemeClr val="bg1"/>
                        </a:solidFill>
                        <a:effectLst/>
                        <a:latin typeface="+mn-lt"/>
                      </a:endParaRPr>
                    </a:p>
                  </a:txBody>
                  <a:tcPr marL="9525" marR="9525" marT="9525" marB="0" anchor="b">
                    <a:solidFill>
                      <a:schemeClr val="tx2"/>
                    </a:solidFill>
                  </a:tcPr>
                </a:tc>
              </a:tr>
              <a:tr h="304800">
                <a:tc>
                  <a:txBody>
                    <a:bodyPr/>
                    <a:lstStyle/>
                    <a:p>
                      <a:pPr algn="l" fontAlgn="ctr"/>
                      <a:r>
                        <a:rPr lang="es-PE" sz="1200" u="none" strike="noStrike" dirty="0">
                          <a:solidFill>
                            <a:schemeClr val="tx2"/>
                          </a:solidFill>
                          <a:effectLst/>
                        </a:rPr>
                        <a:t>Los tres servicios básicos (</a:t>
                      </a:r>
                      <a:r>
                        <a:rPr lang="es-PE" sz="1200" u="none" strike="noStrike" dirty="0" smtClean="0">
                          <a:solidFill>
                            <a:schemeClr val="tx2"/>
                          </a:solidFill>
                          <a:effectLst/>
                        </a:rPr>
                        <a:t>agua-desagüe-electricidad, </a:t>
                      </a:r>
                      <a:r>
                        <a:rPr lang="es-PE" sz="1200" u="none" strike="noStrike" dirty="0">
                          <a:solidFill>
                            <a:schemeClr val="tx2"/>
                          </a:solidFill>
                          <a:effectLst/>
                        </a:rPr>
                        <a:t>% del total)</a:t>
                      </a:r>
                      <a:endParaRPr lang="es-PE" sz="1200" b="0" i="0" u="none" strike="noStrike" dirty="0">
                        <a:solidFill>
                          <a:schemeClr val="tx2"/>
                        </a:solidFill>
                        <a:effectLst/>
                        <a:latin typeface="+mn-lt"/>
                      </a:endParaRPr>
                    </a:p>
                  </a:txBody>
                  <a:tcPr marL="9525" marR="9525" marT="9525" marB="0" anchor="ctr"/>
                </a:tc>
                <a:tc>
                  <a:txBody>
                    <a:bodyPr/>
                    <a:lstStyle/>
                    <a:p>
                      <a:pPr algn="r" fontAlgn="ctr"/>
                      <a:r>
                        <a:rPr lang="es-PE" sz="1200" u="none" strike="noStrike" dirty="0">
                          <a:solidFill>
                            <a:schemeClr val="tx2"/>
                          </a:solidFill>
                          <a:effectLst/>
                        </a:rPr>
                        <a:t>34.3</a:t>
                      </a:r>
                      <a:endParaRPr lang="es-PE" sz="1200" b="0" i="0" u="none" strike="noStrike" dirty="0">
                        <a:solidFill>
                          <a:schemeClr val="tx2"/>
                        </a:solidFill>
                        <a:effectLst/>
                        <a:latin typeface="+mn-lt"/>
                      </a:endParaRPr>
                    </a:p>
                  </a:txBody>
                  <a:tcPr marL="9525" marR="9525" marT="9525" marB="0" anchor="ctr"/>
                </a:tc>
                <a:tc>
                  <a:txBody>
                    <a:bodyPr/>
                    <a:lstStyle/>
                    <a:p>
                      <a:pPr algn="r" fontAlgn="ctr"/>
                      <a:r>
                        <a:rPr lang="es-PE" sz="1200" u="none" strike="noStrike" dirty="0">
                          <a:solidFill>
                            <a:schemeClr val="tx2"/>
                          </a:solidFill>
                          <a:effectLst/>
                        </a:rPr>
                        <a:t>37.4</a:t>
                      </a:r>
                      <a:endParaRPr lang="es-PE" sz="1200" b="0" i="0" u="none" strike="noStrike" dirty="0">
                        <a:solidFill>
                          <a:schemeClr val="tx2"/>
                        </a:solidFill>
                        <a:effectLst/>
                        <a:latin typeface="+mn-lt"/>
                      </a:endParaRPr>
                    </a:p>
                  </a:txBody>
                  <a:tcPr marL="9525" marR="9525" marT="9525" marB="0" anchor="ctr"/>
                </a:tc>
                <a:tc>
                  <a:txBody>
                    <a:bodyPr/>
                    <a:lstStyle/>
                    <a:p>
                      <a:pPr algn="r" fontAlgn="ctr"/>
                      <a:r>
                        <a:rPr lang="es-PE" sz="1200" u="none" strike="noStrike" dirty="0">
                          <a:solidFill>
                            <a:schemeClr val="tx2"/>
                          </a:solidFill>
                          <a:effectLst/>
                        </a:rPr>
                        <a:t>39.2</a:t>
                      </a:r>
                      <a:endParaRPr lang="es-PE" sz="1200" b="0" i="0" u="none" strike="noStrike" dirty="0">
                        <a:solidFill>
                          <a:schemeClr val="tx2"/>
                        </a:solidFill>
                        <a:effectLst/>
                        <a:latin typeface="+mn-lt"/>
                      </a:endParaRPr>
                    </a:p>
                  </a:txBody>
                  <a:tcPr marL="9525" marR="9525" marT="9525" marB="0" anchor="ctr"/>
                </a:tc>
              </a:tr>
            </a:tbl>
          </a:graphicData>
        </a:graphic>
      </p:graphicFrame>
      <p:graphicFrame>
        <p:nvGraphicFramePr>
          <p:cNvPr id="24" name="2 Gráfico"/>
          <p:cNvGraphicFramePr>
            <a:graphicFrameLocks/>
          </p:cNvGraphicFramePr>
          <p:nvPr>
            <p:extLst>
              <p:ext uri="{D42A27DB-BD31-4B8C-83A1-F6EECF244321}">
                <p14:modId xmlns:p14="http://schemas.microsoft.com/office/powerpoint/2010/main" xmlns="" val="875295899"/>
              </p:ext>
            </p:extLst>
          </p:nvPr>
        </p:nvGraphicFramePr>
        <p:xfrm>
          <a:off x="4536283" y="3810717"/>
          <a:ext cx="3929592" cy="2128838"/>
        </p:xfrm>
        <a:graphic>
          <a:graphicData uri="http://schemas.openxmlformats.org/drawingml/2006/chart">
            <c:chart xmlns:c="http://schemas.openxmlformats.org/drawingml/2006/chart" xmlns:r="http://schemas.openxmlformats.org/officeDocument/2006/relationships" r:id="rId5"/>
          </a:graphicData>
        </a:graphic>
      </p:graphicFrame>
      <p:sp>
        <p:nvSpPr>
          <p:cNvPr id="8" name="7 Rectángulo"/>
          <p:cNvSpPr/>
          <p:nvPr/>
        </p:nvSpPr>
        <p:spPr>
          <a:xfrm>
            <a:off x="2915817" y="1683324"/>
            <a:ext cx="1440160" cy="646331"/>
          </a:xfrm>
          <a:prstGeom prst="rect">
            <a:avLst/>
          </a:prstGeom>
        </p:spPr>
        <p:txBody>
          <a:bodyPr wrap="square">
            <a:spAutoFit/>
          </a:bodyPr>
          <a:lstStyle/>
          <a:p>
            <a:r>
              <a:rPr lang="es-PE" b="1" dirty="0">
                <a:solidFill>
                  <a:schemeClr val="accent2">
                    <a:lumMod val="50000"/>
                  </a:schemeClr>
                </a:solidFill>
              </a:rPr>
              <a:t>Cobertura Educativa</a:t>
            </a:r>
          </a:p>
        </p:txBody>
      </p:sp>
      <p:sp>
        <p:nvSpPr>
          <p:cNvPr id="9" name="8 Rectángulo"/>
          <p:cNvSpPr/>
          <p:nvPr/>
        </p:nvSpPr>
        <p:spPr>
          <a:xfrm>
            <a:off x="2915817" y="4505804"/>
            <a:ext cx="1611852" cy="369332"/>
          </a:xfrm>
          <a:prstGeom prst="rect">
            <a:avLst/>
          </a:prstGeom>
        </p:spPr>
        <p:txBody>
          <a:bodyPr wrap="none">
            <a:spAutoFit/>
          </a:bodyPr>
          <a:lstStyle/>
          <a:p>
            <a:pPr>
              <a:defRPr/>
            </a:pPr>
            <a:r>
              <a:rPr lang="es-PE" b="1" dirty="0">
                <a:solidFill>
                  <a:schemeClr val="accent2">
                    <a:lumMod val="50000"/>
                  </a:schemeClr>
                </a:solidFill>
              </a:rPr>
              <a:t>Infraestructura</a:t>
            </a:r>
          </a:p>
        </p:txBody>
      </p:sp>
      <p:sp>
        <p:nvSpPr>
          <p:cNvPr id="32" name="31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33" name="32 Rectángulo"/>
          <p:cNvSpPr/>
          <p:nvPr/>
        </p:nvSpPr>
        <p:spPr>
          <a:xfrm>
            <a:off x="2349866" y="44624"/>
            <a:ext cx="6633555" cy="400110"/>
          </a:xfrm>
          <a:prstGeom prst="rect">
            <a:avLst/>
          </a:prstGeom>
        </p:spPr>
        <p:txBody>
          <a:bodyPr wrap="square">
            <a:spAutoFit/>
          </a:bodyPr>
          <a:lstStyle/>
          <a:p>
            <a:r>
              <a:rPr lang="es-PE" sz="2000" b="1" u="sng" dirty="0" smtClean="0">
                <a:solidFill>
                  <a:schemeClr val="accent2">
                    <a:lumMod val="50000"/>
                  </a:schemeClr>
                </a:solidFill>
              </a:rPr>
              <a:t>DIAGNÓSTICOS</a:t>
            </a:r>
            <a:endParaRPr lang="es-PE" sz="2000" b="1" u="sng" dirty="0">
              <a:solidFill>
                <a:schemeClr val="accent2">
                  <a:lumMod val="50000"/>
                </a:schemeClr>
              </a:solidFill>
            </a:endParaRPr>
          </a:p>
        </p:txBody>
      </p:sp>
      <p:sp>
        <p:nvSpPr>
          <p:cNvPr id="36" name="35 Rectángulo"/>
          <p:cNvSpPr/>
          <p:nvPr/>
        </p:nvSpPr>
        <p:spPr>
          <a:xfrm>
            <a:off x="2339752" y="1293215"/>
            <a:ext cx="6643670" cy="1847753"/>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7" name="36 Rectángulo"/>
          <p:cNvSpPr/>
          <p:nvPr/>
        </p:nvSpPr>
        <p:spPr>
          <a:xfrm>
            <a:off x="2339752" y="3789040"/>
            <a:ext cx="6643670" cy="2304256"/>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Tree>
    <p:extLst>
      <p:ext uri="{BB962C8B-B14F-4D97-AF65-F5344CB8AC3E}">
        <p14:creationId xmlns:p14="http://schemas.microsoft.com/office/powerpoint/2010/main" xmlns="" val="10412724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29 Imagen"/>
          <p:cNvPicPr/>
          <p:nvPr/>
        </p:nvPicPr>
        <p:blipFill>
          <a:blip r:embed="rId3">
            <a:extLst>
              <a:ext uri="{28A0092B-C50C-407E-A947-70E740481C1C}">
                <a14:useLocalDpi xmlns:a14="http://schemas.microsoft.com/office/drawing/2010/main" xmlns="" val="0"/>
              </a:ext>
            </a:extLst>
          </a:blip>
          <a:srcRect/>
          <a:stretch>
            <a:fillRect/>
          </a:stretch>
        </p:blipFill>
        <p:spPr bwMode="auto">
          <a:xfrm>
            <a:off x="2349866" y="2132857"/>
            <a:ext cx="6633555" cy="3960440"/>
          </a:xfrm>
          <a:prstGeom prst="rect">
            <a:avLst/>
          </a:prstGeom>
          <a:noFill/>
        </p:spPr>
      </p:pic>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34</a:t>
            </a:fld>
            <a:endParaRPr lang="es-ES" b="1" dirty="0">
              <a:solidFill>
                <a:schemeClr val="accent1">
                  <a:lumMod val="50000"/>
                </a:schemeClr>
              </a:solidFill>
            </a:endParaRPr>
          </a:p>
        </p:txBody>
      </p:sp>
      <p:pic>
        <p:nvPicPr>
          <p:cNvPr id="1024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17 Rectángulo"/>
          <p:cNvSpPr/>
          <p:nvPr/>
        </p:nvSpPr>
        <p:spPr>
          <a:xfrm>
            <a:off x="35496" y="980728"/>
            <a:ext cx="2141984"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Análisis Prospectivo</a:t>
            </a:r>
            <a:endParaRPr lang="es-PE" sz="1400" b="1" dirty="0"/>
          </a:p>
        </p:txBody>
      </p:sp>
      <p:sp>
        <p:nvSpPr>
          <p:cNvPr id="19" name="18 Rectángulo"/>
          <p:cNvSpPr/>
          <p:nvPr/>
        </p:nvSpPr>
        <p:spPr>
          <a:xfrm>
            <a:off x="35496" y="1511922"/>
            <a:ext cx="2141984" cy="3579238"/>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0" name="19 Rectángulo"/>
          <p:cNvSpPr/>
          <p:nvPr/>
        </p:nvSpPr>
        <p:spPr>
          <a:xfrm>
            <a:off x="179512"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Diseño del modelo conceptual</a:t>
            </a:r>
            <a:endParaRPr lang="es-PE" sz="1200" dirty="0">
              <a:solidFill>
                <a:schemeClr val="tx1"/>
              </a:solidFill>
            </a:endParaRPr>
          </a:p>
        </p:txBody>
      </p:sp>
      <p:sp>
        <p:nvSpPr>
          <p:cNvPr id="22" name="21 Rectángulo"/>
          <p:cNvSpPr/>
          <p:nvPr/>
        </p:nvSpPr>
        <p:spPr>
          <a:xfrm>
            <a:off x="183028"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23" name="22 Rectángulo"/>
          <p:cNvSpPr/>
          <p:nvPr/>
        </p:nvSpPr>
        <p:spPr>
          <a:xfrm>
            <a:off x="183028"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25" name="24 Rectángulo"/>
          <p:cNvSpPr/>
          <p:nvPr/>
        </p:nvSpPr>
        <p:spPr>
          <a:xfrm>
            <a:off x="178834"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26" name="25 Rectángulo"/>
          <p:cNvSpPr/>
          <p:nvPr/>
        </p:nvSpPr>
        <p:spPr>
          <a:xfrm>
            <a:off x="183028"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27" name="26 Triángulo isósceles"/>
          <p:cNvSpPr/>
          <p:nvPr/>
        </p:nvSpPr>
        <p:spPr>
          <a:xfrm flipV="1">
            <a:off x="968511"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8" name="27 Triángulo isósceles"/>
          <p:cNvSpPr/>
          <p:nvPr/>
        </p:nvSpPr>
        <p:spPr>
          <a:xfrm flipV="1">
            <a:off x="953344"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9" name="28 Triángulo isósceles"/>
          <p:cNvSpPr/>
          <p:nvPr/>
        </p:nvSpPr>
        <p:spPr>
          <a:xfrm flipV="1">
            <a:off x="953344"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4" name="33 Triángulo isósceles"/>
          <p:cNvSpPr/>
          <p:nvPr/>
        </p:nvSpPr>
        <p:spPr>
          <a:xfrm flipV="1">
            <a:off x="953344"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5" name="34 Triángulo isósceles"/>
          <p:cNvSpPr/>
          <p:nvPr/>
        </p:nvSpPr>
        <p:spPr>
          <a:xfrm rot="16200000" flipV="1">
            <a:off x="1932375" y="4480607"/>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87" name="8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graphicFrame>
        <p:nvGraphicFramePr>
          <p:cNvPr id="2" name="1 Tabla"/>
          <p:cNvGraphicFramePr>
            <a:graphicFrameLocks noGrp="1"/>
          </p:cNvGraphicFramePr>
          <p:nvPr>
            <p:extLst>
              <p:ext uri="{D42A27DB-BD31-4B8C-83A1-F6EECF244321}">
                <p14:modId xmlns:p14="http://schemas.microsoft.com/office/powerpoint/2010/main" xmlns="" val="3813620414"/>
              </p:ext>
            </p:extLst>
          </p:nvPr>
        </p:nvGraphicFramePr>
        <p:xfrm>
          <a:off x="3534096" y="469032"/>
          <a:ext cx="3990230" cy="1447800"/>
        </p:xfrm>
        <a:graphic>
          <a:graphicData uri="http://schemas.openxmlformats.org/drawingml/2006/table">
            <a:tbl>
              <a:tblPr/>
              <a:tblGrid>
                <a:gridCol w="714135"/>
                <a:gridCol w="714135"/>
                <a:gridCol w="714135"/>
                <a:gridCol w="714135"/>
                <a:gridCol w="1133690"/>
              </a:tblGrid>
              <a:tr h="400050">
                <a:tc>
                  <a:txBody>
                    <a:bodyPr/>
                    <a:lstStyle/>
                    <a:p>
                      <a:pPr algn="ctr" rtl="0" fontAlgn="ctr"/>
                      <a:r>
                        <a:rPr lang="es-PE" sz="1200" b="1" i="0" u="none" strike="noStrike" dirty="0">
                          <a:solidFill>
                            <a:srgbClr val="FFFFFF"/>
                          </a:solidFill>
                          <a:effectLst/>
                          <a:latin typeface="Calibri"/>
                        </a:rPr>
                        <a:t>Variable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497D"/>
                    </a:solidFill>
                  </a:tcPr>
                </a:tc>
                <a:tc>
                  <a:txBody>
                    <a:bodyPr/>
                    <a:lstStyle/>
                    <a:p>
                      <a:pPr algn="ctr" rtl="0" fontAlgn="ctr"/>
                      <a:r>
                        <a:rPr lang="es-PE" sz="1200" b="1" i="0" u="none" strike="noStrike" dirty="0">
                          <a:solidFill>
                            <a:srgbClr val="FFFFFF"/>
                          </a:solidFill>
                          <a:effectLst/>
                          <a:latin typeface="Calibri"/>
                        </a:rPr>
                        <a:t>Escenario Óptimo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solidFill>
                  </a:tcPr>
                </a:tc>
                <a:tc>
                  <a:txBody>
                    <a:bodyPr/>
                    <a:lstStyle/>
                    <a:p>
                      <a:pPr algn="ctr" rtl="0" fontAlgn="ctr"/>
                      <a:r>
                        <a:rPr lang="es-PE" sz="1200" b="1" i="0" u="none" strike="noStrike" dirty="0">
                          <a:solidFill>
                            <a:srgbClr val="FFFFFF"/>
                          </a:solidFill>
                          <a:effectLst/>
                          <a:latin typeface="Calibri"/>
                        </a:rPr>
                        <a:t>Actual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solidFill>
                  </a:tcPr>
                </a:tc>
                <a:tc>
                  <a:txBody>
                    <a:bodyPr/>
                    <a:lstStyle/>
                    <a:p>
                      <a:pPr algn="ctr" rtl="0" fontAlgn="ctr"/>
                      <a:r>
                        <a:rPr lang="es-PE" sz="1200" b="1" i="0" u="none" strike="noStrike" dirty="0">
                          <a:solidFill>
                            <a:srgbClr val="FFFFFF"/>
                          </a:solidFill>
                          <a:effectLst/>
                          <a:latin typeface="Calibri"/>
                        </a:rPr>
                        <a:t>Escenario Tendencial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solidFill>
                  </a:tcPr>
                </a:tc>
                <a:tc>
                  <a:txBody>
                    <a:bodyPr/>
                    <a:lstStyle/>
                    <a:p>
                      <a:pPr algn="ctr" rtl="0" fontAlgn="ctr"/>
                      <a:r>
                        <a:rPr lang="es-PE" sz="1200" b="1" i="0" u="none" strike="noStrike" dirty="0">
                          <a:solidFill>
                            <a:srgbClr val="FFFFFF"/>
                          </a:solidFill>
                          <a:effectLst/>
                          <a:latin typeface="Calibri"/>
                        </a:rPr>
                        <a:t>Escenario Exploratorio 01</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solidFill>
                  </a:tcPr>
                </a:tc>
              </a:tr>
              <a:tr h="209550">
                <a:tc>
                  <a:txBody>
                    <a:bodyPr/>
                    <a:lstStyle/>
                    <a:p>
                      <a:pPr algn="l" rtl="0" fontAlgn="b"/>
                      <a:r>
                        <a:rPr lang="es-PE" sz="1200" b="0" i="0" u="none" strike="noStrike" dirty="0">
                          <a:solidFill>
                            <a:srgbClr val="1F497D"/>
                          </a:solidFill>
                          <a:effectLst/>
                          <a:latin typeface="Calibri"/>
                        </a:rPr>
                        <a:t>Variable 1</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2</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3</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smtClean="0">
                          <a:solidFill>
                            <a:srgbClr val="1F497D"/>
                          </a:solidFill>
                          <a:effectLst/>
                          <a:latin typeface="Calibri"/>
                        </a:rPr>
                        <a:t>10</a:t>
                      </a:r>
                      <a:endParaRPr lang="es-PE" sz="1200" b="0" i="0" u="none" strike="noStrike" dirty="0">
                        <a:solidFill>
                          <a:srgbClr val="1F497D"/>
                        </a:solidFill>
                        <a:effectLst/>
                        <a:latin typeface="Calibri"/>
                      </a:endParaRP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3</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smtClean="0">
                          <a:solidFill>
                            <a:srgbClr val="1F497D"/>
                          </a:solidFill>
                          <a:effectLst/>
                          <a:latin typeface="Calibri"/>
                        </a:rPr>
                        <a:t>10</a:t>
                      </a:r>
                      <a:endParaRPr lang="es-PE" sz="1200" b="0" i="0" u="none" strike="noStrike" dirty="0">
                        <a:solidFill>
                          <a:srgbClr val="1F497D"/>
                        </a:solidFill>
                        <a:effectLst/>
                        <a:latin typeface="Calibri"/>
                      </a:endParaRP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21" name="20 Rectángulo"/>
          <p:cNvSpPr/>
          <p:nvPr/>
        </p:nvSpPr>
        <p:spPr>
          <a:xfrm>
            <a:off x="2349866" y="44624"/>
            <a:ext cx="6633555" cy="400110"/>
          </a:xfrm>
          <a:prstGeom prst="rect">
            <a:avLst/>
          </a:prstGeom>
        </p:spPr>
        <p:txBody>
          <a:bodyPr wrap="square">
            <a:spAutoFit/>
          </a:bodyPr>
          <a:lstStyle/>
          <a:p>
            <a:r>
              <a:rPr lang="es-PE" sz="2000" b="1" u="sng" dirty="0" smtClean="0">
                <a:solidFill>
                  <a:schemeClr val="accent2">
                    <a:lumMod val="50000"/>
                  </a:schemeClr>
                </a:solidFill>
              </a:rPr>
              <a:t>CONSTRUCCIÓN DE ESCENARIOS</a:t>
            </a:r>
            <a:endParaRPr lang="es-PE" sz="2000" b="1" u="sng" dirty="0">
              <a:solidFill>
                <a:schemeClr val="accent2">
                  <a:lumMod val="50000"/>
                </a:schemeClr>
              </a:solidFill>
            </a:endParaRPr>
          </a:p>
        </p:txBody>
      </p:sp>
      <p:pic>
        <p:nvPicPr>
          <p:cNvPr id="31" name="30 Imagen"/>
          <p:cNvPicPr/>
          <p:nvPr/>
        </p:nvPicPr>
        <p:blipFill>
          <a:blip r:embed="rId5">
            <a:extLst>
              <a:ext uri="{28A0092B-C50C-407E-A947-70E740481C1C}">
                <a14:useLocalDpi xmlns:a14="http://schemas.microsoft.com/office/drawing/2010/main" xmlns="" val="0"/>
              </a:ext>
            </a:extLst>
          </a:blip>
          <a:srcRect/>
          <a:stretch>
            <a:fillRect/>
          </a:stretch>
        </p:blipFill>
        <p:spPr bwMode="auto">
          <a:xfrm>
            <a:off x="2339752" y="2132857"/>
            <a:ext cx="6643669" cy="3960439"/>
          </a:xfrm>
          <a:prstGeom prst="rect">
            <a:avLst/>
          </a:prstGeom>
          <a:noFill/>
        </p:spPr>
      </p:pic>
      <p:pic>
        <p:nvPicPr>
          <p:cNvPr id="32" name="31 Imagen"/>
          <p:cNvPicPr/>
          <p:nvPr/>
        </p:nvPicPr>
        <p:blipFill>
          <a:blip r:embed="rId6">
            <a:extLst>
              <a:ext uri="{28A0092B-C50C-407E-A947-70E740481C1C}">
                <a14:useLocalDpi xmlns:a14="http://schemas.microsoft.com/office/drawing/2010/main" xmlns="" val="0"/>
              </a:ext>
            </a:extLst>
          </a:blip>
          <a:srcRect/>
          <a:stretch>
            <a:fillRect/>
          </a:stretch>
        </p:blipFill>
        <p:spPr bwMode="auto">
          <a:xfrm>
            <a:off x="2349866" y="2132857"/>
            <a:ext cx="6633555" cy="3960439"/>
          </a:xfrm>
          <a:prstGeom prst="rect">
            <a:avLst/>
          </a:prstGeom>
          <a:noFill/>
        </p:spPr>
      </p:pic>
      <p:pic>
        <p:nvPicPr>
          <p:cNvPr id="33" name="32 Imagen"/>
          <p:cNvPicPr/>
          <p:nvPr/>
        </p:nvPicPr>
        <p:blipFill>
          <a:blip r:embed="rId7">
            <a:extLst>
              <a:ext uri="{28A0092B-C50C-407E-A947-70E740481C1C}">
                <a14:useLocalDpi xmlns:a14="http://schemas.microsoft.com/office/drawing/2010/main" xmlns="" val="0"/>
              </a:ext>
            </a:extLst>
          </a:blip>
          <a:srcRect/>
          <a:stretch>
            <a:fillRect/>
          </a:stretch>
        </p:blipFill>
        <p:spPr bwMode="auto">
          <a:xfrm>
            <a:off x="2339752" y="2132857"/>
            <a:ext cx="6643669" cy="3960440"/>
          </a:xfrm>
          <a:prstGeom prst="rect">
            <a:avLst/>
          </a:prstGeom>
          <a:noFill/>
        </p:spPr>
      </p:pic>
    </p:spTree>
    <p:extLst>
      <p:ext uri="{BB962C8B-B14F-4D97-AF65-F5344CB8AC3E}">
        <p14:creationId xmlns:p14="http://schemas.microsoft.com/office/powerpoint/2010/main" xmlns="" val="25553723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circle(in)">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36 Rectángulo"/>
          <p:cNvSpPr/>
          <p:nvPr/>
        </p:nvSpPr>
        <p:spPr>
          <a:xfrm>
            <a:off x="2339752" y="1196752"/>
            <a:ext cx="6643670" cy="2738987"/>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cxnSp>
        <p:nvCxnSpPr>
          <p:cNvPr id="5" name="4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35</a:t>
            </a:fld>
            <a:endParaRPr lang="es-ES" b="1" dirty="0">
              <a:solidFill>
                <a:schemeClr val="accent1">
                  <a:lumMod val="50000"/>
                </a:schemeClr>
              </a:solidFill>
            </a:endParaRPr>
          </a:p>
        </p:txBody>
      </p:sp>
      <p:pic>
        <p:nvPicPr>
          <p:cNvPr id="1024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17 Rectángulo"/>
          <p:cNvSpPr/>
          <p:nvPr/>
        </p:nvSpPr>
        <p:spPr>
          <a:xfrm>
            <a:off x="35496" y="980728"/>
            <a:ext cx="2141984" cy="4591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Análisis Prospectivo</a:t>
            </a:r>
            <a:endParaRPr lang="es-PE" sz="1400" b="1" dirty="0"/>
          </a:p>
        </p:txBody>
      </p:sp>
      <p:sp>
        <p:nvSpPr>
          <p:cNvPr id="19" name="18 Rectángulo"/>
          <p:cNvSpPr/>
          <p:nvPr/>
        </p:nvSpPr>
        <p:spPr>
          <a:xfrm>
            <a:off x="35496" y="1511922"/>
            <a:ext cx="2141984" cy="3579238"/>
          </a:xfrm>
          <a:prstGeom prst="rect">
            <a:avLst/>
          </a:prstGeom>
          <a:noFill/>
          <a:ln w="63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20" name="19 Rectángulo"/>
          <p:cNvSpPr/>
          <p:nvPr/>
        </p:nvSpPr>
        <p:spPr>
          <a:xfrm>
            <a:off x="179512" y="178906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Diseño del modelo conceptual</a:t>
            </a:r>
            <a:endParaRPr lang="es-PE" sz="1200" dirty="0">
              <a:solidFill>
                <a:schemeClr val="tx1"/>
              </a:solidFill>
            </a:endParaRPr>
          </a:p>
        </p:txBody>
      </p:sp>
      <p:sp>
        <p:nvSpPr>
          <p:cNvPr id="22" name="21 Rectángulo"/>
          <p:cNvSpPr/>
          <p:nvPr/>
        </p:nvSpPr>
        <p:spPr>
          <a:xfrm>
            <a:off x="183028" y="2410002"/>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y análisis de tendencias</a:t>
            </a:r>
            <a:endParaRPr lang="es-PE" sz="1200" dirty="0">
              <a:solidFill>
                <a:schemeClr val="tx1"/>
              </a:solidFill>
            </a:endParaRPr>
          </a:p>
        </p:txBody>
      </p:sp>
      <p:sp>
        <p:nvSpPr>
          <p:cNvPr id="23" name="22 Rectángulo"/>
          <p:cNvSpPr/>
          <p:nvPr/>
        </p:nvSpPr>
        <p:spPr>
          <a:xfrm>
            <a:off x="183028" y="3058074"/>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de variables estratégicas</a:t>
            </a:r>
            <a:endParaRPr lang="es-PE" sz="1200" dirty="0">
              <a:solidFill>
                <a:schemeClr val="tx1"/>
              </a:solidFill>
            </a:endParaRPr>
          </a:p>
        </p:txBody>
      </p:sp>
      <p:sp>
        <p:nvSpPr>
          <p:cNvPr id="25" name="24 Rectángulo"/>
          <p:cNvSpPr/>
          <p:nvPr/>
        </p:nvSpPr>
        <p:spPr>
          <a:xfrm>
            <a:off x="178834" y="3706146"/>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Diagnóstico de variables estratégicas</a:t>
            </a:r>
            <a:endParaRPr lang="es-PE" sz="1200" dirty="0">
              <a:solidFill>
                <a:schemeClr val="tx1"/>
              </a:solidFill>
            </a:endParaRPr>
          </a:p>
        </p:txBody>
      </p:sp>
      <p:sp>
        <p:nvSpPr>
          <p:cNvPr id="26" name="25 Rectángulo"/>
          <p:cNvSpPr/>
          <p:nvPr/>
        </p:nvSpPr>
        <p:spPr>
          <a:xfrm>
            <a:off x="183028" y="4354218"/>
            <a:ext cx="1853952" cy="459186"/>
          </a:xfrm>
          <a:prstGeom prst="rect">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Construcción de escenarios</a:t>
            </a:r>
            <a:endParaRPr lang="es-PE" sz="1200" dirty="0">
              <a:solidFill>
                <a:schemeClr val="tx1"/>
              </a:solidFill>
            </a:endParaRPr>
          </a:p>
        </p:txBody>
      </p:sp>
      <p:sp>
        <p:nvSpPr>
          <p:cNvPr id="27" name="26 Triángulo isósceles"/>
          <p:cNvSpPr/>
          <p:nvPr/>
        </p:nvSpPr>
        <p:spPr>
          <a:xfrm flipV="1">
            <a:off x="968511" y="2268681"/>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8" name="27 Triángulo isósceles"/>
          <p:cNvSpPr/>
          <p:nvPr/>
        </p:nvSpPr>
        <p:spPr>
          <a:xfrm flipV="1">
            <a:off x="953344" y="2893655"/>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9" name="28 Triángulo isósceles"/>
          <p:cNvSpPr/>
          <p:nvPr/>
        </p:nvSpPr>
        <p:spPr>
          <a:xfrm flipV="1">
            <a:off x="953344" y="3541727"/>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4" name="33 Triángulo isósceles"/>
          <p:cNvSpPr/>
          <p:nvPr/>
        </p:nvSpPr>
        <p:spPr>
          <a:xfrm flipV="1">
            <a:off x="953344" y="4189799"/>
            <a:ext cx="274598" cy="130435"/>
          </a:xfrm>
          <a:prstGeom prst="triangle">
            <a:avLst/>
          </a:prstGeom>
          <a:solidFill>
            <a:schemeClr val="tx1">
              <a:lumMod val="65000"/>
              <a:lumOff val="3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35" name="34 Triángulo isósceles"/>
          <p:cNvSpPr/>
          <p:nvPr/>
        </p:nvSpPr>
        <p:spPr>
          <a:xfrm rot="16200000" flipV="1">
            <a:off x="1932375" y="4480607"/>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87" name="8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3" name="2 Rectángulo"/>
          <p:cNvSpPr/>
          <p:nvPr/>
        </p:nvSpPr>
        <p:spPr>
          <a:xfrm>
            <a:off x="2555777" y="1628800"/>
            <a:ext cx="1656184" cy="787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t>Infraestructura educativa </a:t>
            </a:r>
            <a:r>
              <a:rPr lang="es-PE" sz="1600" dirty="0" smtClean="0"/>
              <a:t>deficiente</a:t>
            </a:r>
            <a:endParaRPr lang="es-PE" sz="1400" dirty="0"/>
          </a:p>
        </p:txBody>
      </p:sp>
      <p:sp>
        <p:nvSpPr>
          <p:cNvPr id="31" name="2 Marcador de contenido"/>
          <p:cNvSpPr>
            <a:spLocks noGrp="1"/>
          </p:cNvSpPr>
          <p:nvPr>
            <p:ph idx="1"/>
          </p:nvPr>
        </p:nvSpPr>
        <p:spPr>
          <a:xfrm>
            <a:off x="2339754" y="777816"/>
            <a:ext cx="6424396" cy="432505"/>
          </a:xfrm>
        </p:spPr>
        <p:txBody>
          <a:bodyPr>
            <a:normAutofit/>
          </a:bodyPr>
          <a:lstStyle/>
          <a:p>
            <a:pPr marL="0" indent="0">
              <a:buNone/>
            </a:pPr>
            <a:r>
              <a:rPr lang="es-ES" sz="1800" b="1" u="sng" kern="0" dirty="0" smtClean="0">
                <a:solidFill>
                  <a:schemeClr val="tx2"/>
                </a:solidFill>
              </a:rPr>
              <a:t>Del Escenario Tendencial: </a:t>
            </a:r>
            <a:r>
              <a:rPr lang="es-ES" sz="1800" kern="0" dirty="0" smtClean="0">
                <a:solidFill>
                  <a:schemeClr val="tx2"/>
                </a:solidFill>
              </a:rPr>
              <a:t>Identificar los efectos (+) y (-)</a:t>
            </a:r>
          </a:p>
          <a:p>
            <a:pPr marL="0" indent="0">
              <a:buNone/>
            </a:pPr>
            <a:endParaRPr lang="es-ES" sz="2000" b="1" kern="0" dirty="0">
              <a:solidFill>
                <a:schemeClr val="tx2"/>
              </a:solidFill>
            </a:endParaRPr>
          </a:p>
          <a:p>
            <a:endParaRPr lang="es-PE" sz="2000" dirty="0"/>
          </a:p>
        </p:txBody>
      </p:sp>
      <p:sp>
        <p:nvSpPr>
          <p:cNvPr id="32" name="31 CuadroTexto"/>
          <p:cNvSpPr txBox="1"/>
          <p:nvPr/>
        </p:nvSpPr>
        <p:spPr>
          <a:xfrm>
            <a:off x="2339752" y="323364"/>
            <a:ext cx="6643669" cy="369332"/>
          </a:xfrm>
          <a:prstGeom prst="rect">
            <a:avLst/>
          </a:prstGeom>
          <a:noFill/>
        </p:spPr>
        <p:txBody>
          <a:bodyPr wrap="square" rtlCol="0">
            <a:spAutoFit/>
          </a:bodyPr>
          <a:lstStyle/>
          <a:p>
            <a:r>
              <a:rPr lang="es-PE" b="1" u="sng" dirty="0" smtClean="0">
                <a:solidFill>
                  <a:schemeClr val="accent2">
                    <a:lumMod val="50000"/>
                  </a:schemeClr>
                </a:solidFill>
              </a:rPr>
              <a:t>IDENTIFICAR Y ANALIZAR LOS RIESGOS (-) Y OPORTUNIDADES (+)</a:t>
            </a:r>
            <a:endParaRPr lang="es-PE" b="1" u="sng" dirty="0">
              <a:solidFill>
                <a:schemeClr val="accent2">
                  <a:lumMod val="50000"/>
                </a:schemeClr>
              </a:solidFill>
            </a:endParaRPr>
          </a:p>
        </p:txBody>
      </p:sp>
      <p:sp>
        <p:nvSpPr>
          <p:cNvPr id="33" name="32 Rectángulo"/>
          <p:cNvSpPr/>
          <p:nvPr/>
        </p:nvSpPr>
        <p:spPr>
          <a:xfrm>
            <a:off x="5948121" y="3086676"/>
            <a:ext cx="1280205" cy="545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dirty="0" smtClean="0">
                <a:solidFill>
                  <a:schemeClr val="tx2">
                    <a:lumMod val="50000"/>
                  </a:schemeClr>
                </a:solidFill>
              </a:rPr>
              <a:t>Puntuación prueba ECE</a:t>
            </a:r>
            <a:endParaRPr lang="es-PE" sz="1400" dirty="0">
              <a:solidFill>
                <a:schemeClr val="tx2">
                  <a:lumMod val="50000"/>
                </a:schemeClr>
              </a:solidFill>
            </a:endParaRPr>
          </a:p>
        </p:txBody>
      </p:sp>
      <p:cxnSp>
        <p:nvCxnSpPr>
          <p:cNvPr id="11" name="10 Conector recto"/>
          <p:cNvCxnSpPr/>
          <p:nvPr/>
        </p:nvCxnSpPr>
        <p:spPr>
          <a:xfrm>
            <a:off x="4932040" y="2022342"/>
            <a:ext cx="1656184" cy="10357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12 Conector recto de flecha"/>
          <p:cNvCxnSpPr>
            <a:stCxn id="3" idx="3"/>
          </p:cNvCxnSpPr>
          <p:nvPr/>
        </p:nvCxnSpPr>
        <p:spPr>
          <a:xfrm>
            <a:off x="4211961" y="2022342"/>
            <a:ext cx="45367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14 Conector recto"/>
          <p:cNvCxnSpPr/>
          <p:nvPr/>
        </p:nvCxnSpPr>
        <p:spPr>
          <a:xfrm>
            <a:off x="4211961" y="2780928"/>
            <a:ext cx="194421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211961" y="2531606"/>
            <a:ext cx="1286217" cy="1015663"/>
          </a:xfrm>
          <a:prstGeom prst="rect">
            <a:avLst/>
          </a:prstGeom>
          <a:noFill/>
        </p:spPr>
        <p:txBody>
          <a:bodyPr wrap="square" rtlCol="0">
            <a:spAutoFit/>
          </a:bodyPr>
          <a:lstStyle/>
          <a:p>
            <a:pPr algn="ctr"/>
            <a:r>
              <a:rPr lang="es-PE" sz="1200" dirty="0" smtClean="0">
                <a:solidFill>
                  <a:schemeClr val="tx2"/>
                </a:solidFill>
              </a:rPr>
              <a:t>Resultados académicos en las pruebas deficientes</a:t>
            </a:r>
          </a:p>
          <a:p>
            <a:pPr algn="ctr"/>
            <a:r>
              <a:rPr lang="es-PE" sz="1200" dirty="0" smtClean="0">
                <a:solidFill>
                  <a:schemeClr val="tx2"/>
                </a:solidFill>
              </a:rPr>
              <a:t>(-)</a:t>
            </a:r>
            <a:endParaRPr lang="es-PE" sz="1200" dirty="0">
              <a:solidFill>
                <a:schemeClr val="tx2"/>
              </a:solidFill>
            </a:endParaRPr>
          </a:p>
        </p:txBody>
      </p:sp>
      <p:cxnSp>
        <p:nvCxnSpPr>
          <p:cNvPr id="21" name="20 Conector recto"/>
          <p:cNvCxnSpPr/>
          <p:nvPr/>
        </p:nvCxnSpPr>
        <p:spPr>
          <a:xfrm>
            <a:off x="7027204" y="2421077"/>
            <a:ext cx="1577244"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7452320" y="3046400"/>
            <a:ext cx="1280205" cy="545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smtClean="0">
                <a:solidFill>
                  <a:schemeClr val="tx2">
                    <a:lumMod val="50000"/>
                  </a:schemeClr>
                </a:solidFill>
              </a:rPr>
              <a:t>Programas de apoyo para aprendizaje</a:t>
            </a:r>
            <a:endParaRPr lang="es-PE" sz="1200" dirty="0">
              <a:solidFill>
                <a:schemeClr val="tx2">
                  <a:lumMod val="50000"/>
                </a:schemeClr>
              </a:solidFill>
            </a:endParaRPr>
          </a:p>
        </p:txBody>
      </p:sp>
      <p:cxnSp>
        <p:nvCxnSpPr>
          <p:cNvPr id="39" name="38 Conector recto"/>
          <p:cNvCxnSpPr/>
          <p:nvPr/>
        </p:nvCxnSpPr>
        <p:spPr>
          <a:xfrm>
            <a:off x="6400234" y="2018661"/>
            <a:ext cx="1656184" cy="1035732"/>
          </a:xfrm>
          <a:prstGeom prst="line">
            <a:avLst/>
          </a:prstGeom>
        </p:spPr>
        <p:style>
          <a:lnRef idx="2">
            <a:schemeClr val="accent1"/>
          </a:lnRef>
          <a:fillRef idx="0">
            <a:schemeClr val="accent1"/>
          </a:fillRef>
          <a:effectRef idx="1">
            <a:schemeClr val="accent1"/>
          </a:effectRef>
          <a:fontRef idx="minor">
            <a:schemeClr val="tx1"/>
          </a:fontRef>
        </p:style>
      </p:cxnSp>
      <p:sp>
        <p:nvSpPr>
          <p:cNvPr id="41" name="40 CuadroTexto"/>
          <p:cNvSpPr txBox="1"/>
          <p:nvPr/>
        </p:nvSpPr>
        <p:spPr>
          <a:xfrm>
            <a:off x="7318231" y="2165955"/>
            <a:ext cx="1286217" cy="646331"/>
          </a:xfrm>
          <a:prstGeom prst="rect">
            <a:avLst/>
          </a:prstGeom>
          <a:noFill/>
        </p:spPr>
        <p:txBody>
          <a:bodyPr wrap="square" rtlCol="0">
            <a:spAutoFit/>
          </a:bodyPr>
          <a:lstStyle/>
          <a:p>
            <a:pPr algn="ctr"/>
            <a:r>
              <a:rPr lang="es-PE" sz="1200" dirty="0" smtClean="0">
                <a:solidFill>
                  <a:schemeClr val="tx2"/>
                </a:solidFill>
              </a:rPr>
              <a:t>Desarrollo de educación virtual</a:t>
            </a:r>
          </a:p>
          <a:p>
            <a:pPr algn="ctr"/>
            <a:r>
              <a:rPr lang="es-PE" sz="1200" dirty="0" smtClean="0">
                <a:solidFill>
                  <a:schemeClr val="tx2"/>
                </a:solidFill>
              </a:rPr>
              <a:t>(+)</a:t>
            </a:r>
            <a:endParaRPr lang="es-PE" sz="1200" dirty="0">
              <a:solidFill>
                <a:schemeClr val="tx2"/>
              </a:solidFill>
            </a:endParaRPr>
          </a:p>
        </p:txBody>
      </p:sp>
      <p:sp>
        <p:nvSpPr>
          <p:cNvPr id="42" name="2 Marcador de contenido"/>
          <p:cNvSpPr txBox="1">
            <a:spLocks/>
          </p:cNvSpPr>
          <p:nvPr/>
        </p:nvSpPr>
        <p:spPr>
          <a:xfrm>
            <a:off x="2339753" y="4392013"/>
            <a:ext cx="6496628" cy="432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s-ES" sz="1800" b="1" u="sng" kern="0" dirty="0" smtClean="0">
                <a:solidFill>
                  <a:schemeClr val="tx2"/>
                </a:solidFill>
              </a:rPr>
              <a:t>Del Escenario Exploratorio: </a:t>
            </a:r>
            <a:r>
              <a:rPr lang="es-ES" sz="1800" kern="0" dirty="0" smtClean="0">
                <a:solidFill>
                  <a:schemeClr val="tx2"/>
                </a:solidFill>
              </a:rPr>
              <a:t>Identificar los efectos (+) y (-)</a:t>
            </a:r>
          </a:p>
          <a:p>
            <a:pPr marL="0" indent="0">
              <a:buFont typeface="Arial" pitchFamily="34" charset="0"/>
              <a:buNone/>
            </a:pPr>
            <a:endParaRPr lang="es-ES" sz="2000" kern="0" dirty="0" smtClean="0">
              <a:solidFill>
                <a:schemeClr val="tx2"/>
              </a:solidFill>
            </a:endParaRPr>
          </a:p>
          <a:p>
            <a:endParaRPr lang="es-PE" sz="2000" dirty="0"/>
          </a:p>
        </p:txBody>
      </p:sp>
      <p:sp>
        <p:nvSpPr>
          <p:cNvPr id="43" name="2 Marcador de contenido"/>
          <p:cNvSpPr txBox="1">
            <a:spLocks/>
          </p:cNvSpPr>
          <p:nvPr/>
        </p:nvSpPr>
        <p:spPr>
          <a:xfrm>
            <a:off x="2339752" y="4868703"/>
            <a:ext cx="6643670" cy="10085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sz="1800" b="1" u="sng" kern="0" dirty="0" smtClean="0">
                <a:solidFill>
                  <a:schemeClr val="tx2"/>
                </a:solidFill>
              </a:rPr>
              <a:t>De la identificación de eventos futuros que por su relevancia afectan al sistema</a:t>
            </a:r>
            <a:endParaRPr lang="es-ES" sz="1800" kern="0" dirty="0">
              <a:solidFill>
                <a:schemeClr val="tx2"/>
              </a:solidFill>
            </a:endParaRPr>
          </a:p>
          <a:p>
            <a:pPr marL="0" indent="0">
              <a:buFont typeface="Arial" pitchFamily="34" charset="0"/>
              <a:buNone/>
            </a:pPr>
            <a:endParaRPr lang="es-ES" sz="1600" b="1" kern="0" dirty="0" smtClean="0">
              <a:solidFill>
                <a:schemeClr val="accent2"/>
              </a:solidFill>
            </a:endParaRPr>
          </a:p>
          <a:p>
            <a:pPr marL="0" indent="0">
              <a:buFont typeface="Arial" pitchFamily="34" charset="0"/>
              <a:buNone/>
            </a:pPr>
            <a:endParaRPr lang="es-ES" sz="1100" b="1" kern="0" dirty="0" smtClean="0">
              <a:solidFill>
                <a:schemeClr val="tx2"/>
              </a:solidFill>
            </a:endParaRPr>
          </a:p>
          <a:p>
            <a:endParaRPr lang="es-PE" sz="1100" dirty="0"/>
          </a:p>
        </p:txBody>
      </p:sp>
    </p:spTree>
    <p:extLst>
      <p:ext uri="{BB962C8B-B14F-4D97-AF65-F5344CB8AC3E}">
        <p14:creationId xmlns:p14="http://schemas.microsoft.com/office/powerpoint/2010/main" xmlns="" val="19878204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3 Imagen"/>
          <p:cNvPicPr/>
          <p:nvPr/>
        </p:nvPicPr>
        <p:blipFill>
          <a:blip r:embed="rId3">
            <a:extLst>
              <a:ext uri="{28A0092B-C50C-407E-A947-70E740481C1C}">
                <a14:useLocalDpi xmlns:a14="http://schemas.microsoft.com/office/drawing/2010/main" xmlns="" val="0"/>
              </a:ext>
            </a:extLst>
          </a:blip>
          <a:srcRect/>
          <a:stretch>
            <a:fillRect/>
          </a:stretch>
        </p:blipFill>
        <p:spPr bwMode="auto">
          <a:xfrm>
            <a:off x="2335301" y="2386608"/>
            <a:ext cx="6643670" cy="3706688"/>
          </a:xfrm>
          <a:prstGeom prst="rect">
            <a:avLst/>
          </a:prstGeom>
          <a:noFill/>
        </p:spPr>
      </p:pic>
      <p:pic>
        <p:nvPicPr>
          <p:cNvPr id="25" name="24 Imagen"/>
          <p:cNvPicPr/>
          <p:nvPr/>
        </p:nvPicPr>
        <p:blipFill>
          <a:blip r:embed="rId4">
            <a:extLst>
              <a:ext uri="{28A0092B-C50C-407E-A947-70E740481C1C}">
                <a14:useLocalDpi xmlns:a14="http://schemas.microsoft.com/office/drawing/2010/main" xmlns="" val="0"/>
              </a:ext>
            </a:extLst>
          </a:blip>
          <a:srcRect/>
          <a:stretch>
            <a:fillRect/>
          </a:stretch>
        </p:blipFill>
        <p:spPr bwMode="auto">
          <a:xfrm>
            <a:off x="2332628" y="2386234"/>
            <a:ext cx="6643670" cy="3707062"/>
          </a:xfrm>
          <a:prstGeom prst="rect">
            <a:avLst/>
          </a:prstGeom>
          <a:noFill/>
        </p:spPr>
      </p:pic>
      <p:sp>
        <p:nvSpPr>
          <p:cNvPr id="4" name="3 Rectángulo"/>
          <p:cNvSpPr/>
          <p:nvPr/>
        </p:nvSpPr>
        <p:spPr>
          <a:xfrm>
            <a:off x="116470"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5" name="4 Rectángulo"/>
          <p:cNvSpPr/>
          <p:nvPr/>
        </p:nvSpPr>
        <p:spPr>
          <a:xfrm>
            <a:off x="125760"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269776"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7" name="6 Rectángulo"/>
          <p:cNvSpPr/>
          <p:nvPr/>
        </p:nvSpPr>
        <p:spPr>
          <a:xfrm>
            <a:off x="273292" y="242088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8" name="7 Rectángulo"/>
          <p:cNvSpPr/>
          <p:nvPr/>
        </p:nvSpPr>
        <p:spPr>
          <a:xfrm>
            <a:off x="273292" y="3068960"/>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9" name="8 Rectángulo"/>
          <p:cNvSpPr/>
          <p:nvPr/>
        </p:nvSpPr>
        <p:spPr>
          <a:xfrm>
            <a:off x="269098" y="371703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10" name="9 Rectángulo"/>
          <p:cNvSpPr/>
          <p:nvPr/>
        </p:nvSpPr>
        <p:spPr>
          <a:xfrm>
            <a:off x="273292" y="436510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ruta estratégica</a:t>
            </a:r>
            <a:endParaRPr lang="es-PE" sz="1200" dirty="0">
              <a:solidFill>
                <a:schemeClr val="tx1"/>
              </a:solidFill>
            </a:endParaRPr>
          </a:p>
        </p:txBody>
      </p:sp>
      <p:sp>
        <p:nvSpPr>
          <p:cNvPr id="11" name="10 Triángulo isósceles"/>
          <p:cNvSpPr/>
          <p:nvPr/>
        </p:nvSpPr>
        <p:spPr>
          <a:xfrm flipV="1">
            <a:off x="1067741"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1052574" y="290454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1052574" y="3552613"/>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1052574" y="420068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5" name="14 Triángulo isósceles"/>
          <p:cNvSpPr/>
          <p:nvPr/>
        </p:nvSpPr>
        <p:spPr>
          <a:xfrm rot="16200000" flipV="1">
            <a:off x="2046353" y="1952137"/>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7" name="1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18" name="17 Rectángulo"/>
          <p:cNvSpPr/>
          <p:nvPr/>
        </p:nvSpPr>
        <p:spPr>
          <a:xfrm>
            <a:off x="2339752" y="809417"/>
            <a:ext cx="1800200" cy="1569660"/>
          </a:xfrm>
          <a:prstGeom prst="rect">
            <a:avLst/>
          </a:prstGeom>
        </p:spPr>
        <p:txBody>
          <a:bodyPr wrap="square">
            <a:spAutoFit/>
          </a:bodyPr>
          <a:lstStyle/>
          <a:p>
            <a:r>
              <a:rPr lang="es-PE" sz="1600" b="1" dirty="0" smtClean="0">
                <a:solidFill>
                  <a:schemeClr val="tx2"/>
                </a:solidFill>
              </a:rPr>
              <a:t>Determinado sobre los escenarios construidos en la fase de análisis prospectivo</a:t>
            </a:r>
            <a:endParaRPr lang="es-PE" sz="1600" b="1" dirty="0">
              <a:solidFill>
                <a:schemeClr val="tx2"/>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795159533"/>
              </p:ext>
            </p:extLst>
          </p:nvPr>
        </p:nvGraphicFramePr>
        <p:xfrm>
          <a:off x="3947988" y="836712"/>
          <a:ext cx="5016500" cy="1447800"/>
        </p:xfrm>
        <a:graphic>
          <a:graphicData uri="http://schemas.openxmlformats.org/drawingml/2006/table">
            <a:tbl>
              <a:tblPr/>
              <a:tblGrid>
                <a:gridCol w="761518"/>
                <a:gridCol w="761518"/>
                <a:gridCol w="761518"/>
                <a:gridCol w="761518"/>
                <a:gridCol w="1208910"/>
                <a:gridCol w="761518"/>
              </a:tblGrid>
              <a:tr h="400050">
                <a:tc>
                  <a:txBody>
                    <a:bodyPr/>
                    <a:lstStyle/>
                    <a:p>
                      <a:pPr algn="ctr" rtl="0" fontAlgn="ctr"/>
                      <a:r>
                        <a:rPr lang="es-PE" sz="1200" b="1" i="0" u="none" strike="noStrike" dirty="0">
                          <a:solidFill>
                            <a:srgbClr val="FFFFFF"/>
                          </a:solidFill>
                          <a:effectLst/>
                          <a:latin typeface="Calibri"/>
                        </a:rPr>
                        <a:t>Variable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497D"/>
                    </a:solidFill>
                  </a:tcPr>
                </a:tc>
                <a:tc>
                  <a:txBody>
                    <a:bodyPr/>
                    <a:lstStyle/>
                    <a:p>
                      <a:pPr algn="ctr" rtl="0" fontAlgn="ctr"/>
                      <a:r>
                        <a:rPr lang="es-PE" sz="1200" b="1" i="0" u="none" strike="noStrike" dirty="0">
                          <a:solidFill>
                            <a:srgbClr val="FFFFFF"/>
                          </a:solidFill>
                          <a:effectLst/>
                          <a:latin typeface="Calibri"/>
                        </a:rPr>
                        <a:t>Actual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2"/>
                    </a:solidFill>
                  </a:tcPr>
                </a:tc>
                <a:tc>
                  <a:txBody>
                    <a:bodyPr/>
                    <a:lstStyle/>
                    <a:p>
                      <a:pPr algn="ctr" rtl="0" fontAlgn="ctr"/>
                      <a:r>
                        <a:rPr lang="es-PE" sz="1200" b="1" i="0" u="none" strike="noStrike" dirty="0">
                          <a:solidFill>
                            <a:srgbClr val="FFFFFF"/>
                          </a:solidFill>
                          <a:effectLst/>
                          <a:latin typeface="Calibri"/>
                        </a:rPr>
                        <a:t>Escenario Tendencial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solidFill>
                  </a:tcPr>
                </a:tc>
                <a:tc>
                  <a:txBody>
                    <a:bodyPr/>
                    <a:lstStyle/>
                    <a:p>
                      <a:pPr algn="ctr" rtl="0" fontAlgn="ctr"/>
                      <a:r>
                        <a:rPr lang="es-PE" sz="1200" b="1" i="0" u="none" strike="noStrike" dirty="0">
                          <a:solidFill>
                            <a:srgbClr val="FFFFFF"/>
                          </a:solidFill>
                          <a:effectLst/>
                          <a:latin typeface="Calibri"/>
                        </a:rPr>
                        <a:t>Escenario Óptimo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4"/>
                    </a:solidFill>
                  </a:tcPr>
                </a:tc>
                <a:tc>
                  <a:txBody>
                    <a:bodyPr/>
                    <a:lstStyle/>
                    <a:p>
                      <a:pPr algn="ctr" rtl="0" fontAlgn="ctr"/>
                      <a:r>
                        <a:rPr lang="es-PE" sz="1200" b="1" i="0" u="none" strike="noStrike" dirty="0">
                          <a:solidFill>
                            <a:srgbClr val="FFFFFF"/>
                          </a:solidFill>
                          <a:effectLst/>
                          <a:latin typeface="Calibri"/>
                        </a:rPr>
                        <a:t>Escenario Exploratorio 01</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5"/>
                    </a:solidFill>
                  </a:tcPr>
                </a:tc>
                <a:tc>
                  <a:txBody>
                    <a:bodyPr/>
                    <a:lstStyle/>
                    <a:p>
                      <a:pPr algn="ctr" rtl="0" fontAlgn="ctr"/>
                      <a:r>
                        <a:rPr lang="es-PE" sz="1200" b="1" i="0" u="none" strike="noStrike" dirty="0">
                          <a:solidFill>
                            <a:srgbClr val="FFFFFF"/>
                          </a:solidFill>
                          <a:effectLst/>
                          <a:latin typeface="Calibri"/>
                        </a:rPr>
                        <a:t>Escenario Apuesta</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r h="209550">
                <a:tc>
                  <a:txBody>
                    <a:bodyPr/>
                    <a:lstStyle/>
                    <a:p>
                      <a:pPr algn="l" rtl="0" fontAlgn="b"/>
                      <a:r>
                        <a:rPr lang="es-PE" sz="1200" b="0" i="0" u="none" strike="noStrike">
                          <a:solidFill>
                            <a:srgbClr val="1F497D"/>
                          </a:solidFill>
                          <a:effectLst/>
                          <a:latin typeface="Calibri"/>
                        </a:rPr>
                        <a:t>Variable 1</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2</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3</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a:solidFill>
                            <a:srgbClr val="1F497D"/>
                          </a:solidFill>
                          <a:effectLst/>
                          <a:latin typeface="Calibri"/>
                        </a:rPr>
                        <a:t>Variable 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3</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9550">
                <a:tc>
                  <a:txBody>
                    <a:bodyPr/>
                    <a:lstStyle/>
                    <a:p>
                      <a:pPr algn="l" rtl="0" fontAlgn="b"/>
                      <a:r>
                        <a:rPr lang="es-PE" sz="1200" b="0" i="0" u="none" strike="noStrike" dirty="0">
                          <a:solidFill>
                            <a:srgbClr val="1F497D"/>
                          </a:solidFill>
                          <a:effectLst/>
                          <a:latin typeface="Calibri"/>
                        </a:rPr>
                        <a:t>Variable 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200" b="0" i="0" u="none" strike="noStrike" dirty="0">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cxnSp>
        <p:nvCxnSpPr>
          <p:cNvPr id="31" name="30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36</a:t>
            </a:fld>
            <a:endParaRPr lang="es-ES" b="1" dirty="0">
              <a:solidFill>
                <a:schemeClr val="accent1">
                  <a:lumMod val="50000"/>
                </a:schemeClr>
              </a:solidFill>
            </a:endParaRPr>
          </a:p>
        </p:txBody>
      </p:sp>
      <p:pic>
        <p:nvPicPr>
          <p:cNvPr id="3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39 CuadroTexto"/>
          <p:cNvSpPr txBox="1"/>
          <p:nvPr/>
        </p:nvSpPr>
        <p:spPr>
          <a:xfrm>
            <a:off x="2339752" y="5733256"/>
            <a:ext cx="6643670" cy="338554"/>
          </a:xfrm>
          <a:prstGeom prst="rect">
            <a:avLst/>
          </a:prstGeom>
          <a:noFill/>
        </p:spPr>
        <p:txBody>
          <a:bodyPr wrap="square" rtlCol="0">
            <a:spAutoFit/>
          </a:bodyPr>
          <a:lstStyle/>
          <a:p>
            <a:pPr algn="ctr"/>
            <a:r>
              <a:rPr lang="es-PE" sz="1600" b="1" dirty="0" smtClean="0">
                <a:solidFill>
                  <a:schemeClr val="tx2"/>
                </a:solidFill>
              </a:rPr>
              <a:t>Representa la aspiración a ser lograda en un tiempo determinado</a:t>
            </a:r>
            <a:endParaRPr lang="es-PE" sz="1600" b="1" dirty="0">
              <a:solidFill>
                <a:schemeClr val="tx2"/>
              </a:solidFill>
            </a:endParaRPr>
          </a:p>
        </p:txBody>
      </p:sp>
      <p:sp>
        <p:nvSpPr>
          <p:cNvPr id="3" name="2 Rectángulo"/>
          <p:cNvSpPr/>
          <p:nvPr/>
        </p:nvSpPr>
        <p:spPr>
          <a:xfrm>
            <a:off x="2358449" y="179348"/>
            <a:ext cx="4572000" cy="400110"/>
          </a:xfrm>
          <a:prstGeom prst="rect">
            <a:avLst/>
          </a:prstGeom>
        </p:spPr>
        <p:txBody>
          <a:bodyPr>
            <a:spAutoFit/>
          </a:bodyPr>
          <a:lstStyle/>
          <a:p>
            <a:r>
              <a:rPr lang="es-PE" sz="2000" b="1" u="sng" dirty="0" smtClean="0">
                <a:solidFill>
                  <a:schemeClr val="accent2">
                    <a:lumMod val="50000"/>
                  </a:schemeClr>
                </a:solidFill>
              </a:rPr>
              <a:t>ESCENARIO APUESTA</a:t>
            </a:r>
            <a:endParaRPr lang="es-PE" sz="2000" b="1" u="sng" dirty="0">
              <a:solidFill>
                <a:schemeClr val="accent2">
                  <a:lumMod val="50000"/>
                </a:schemeClr>
              </a:solidFill>
            </a:endParaRPr>
          </a:p>
        </p:txBody>
      </p:sp>
    </p:spTree>
    <p:extLst>
      <p:ext uri="{BB962C8B-B14F-4D97-AF65-F5344CB8AC3E}">
        <p14:creationId xmlns:p14="http://schemas.microsoft.com/office/powerpoint/2010/main" xmlns="" val="33885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p:cNvSpPr/>
          <p:nvPr/>
        </p:nvSpPr>
        <p:spPr>
          <a:xfrm>
            <a:off x="2339752" y="1556792"/>
            <a:ext cx="6643670" cy="2709110"/>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116470"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5" name="4 Rectángulo"/>
          <p:cNvSpPr/>
          <p:nvPr/>
        </p:nvSpPr>
        <p:spPr>
          <a:xfrm>
            <a:off x="125760"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269776"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7" name="6 Rectángulo"/>
          <p:cNvSpPr/>
          <p:nvPr/>
        </p:nvSpPr>
        <p:spPr>
          <a:xfrm>
            <a:off x="273292" y="242088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8" name="7 Rectángulo"/>
          <p:cNvSpPr/>
          <p:nvPr/>
        </p:nvSpPr>
        <p:spPr>
          <a:xfrm>
            <a:off x="273292" y="3068960"/>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9" name="8 Rectángulo"/>
          <p:cNvSpPr/>
          <p:nvPr/>
        </p:nvSpPr>
        <p:spPr>
          <a:xfrm>
            <a:off x="269098" y="371703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10" name="9 Rectángulo"/>
          <p:cNvSpPr/>
          <p:nvPr/>
        </p:nvSpPr>
        <p:spPr>
          <a:xfrm>
            <a:off x="273292" y="436510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ruta estratégica</a:t>
            </a:r>
            <a:endParaRPr lang="es-PE" sz="1200" dirty="0">
              <a:solidFill>
                <a:schemeClr val="tx1"/>
              </a:solidFill>
            </a:endParaRPr>
          </a:p>
        </p:txBody>
      </p:sp>
      <p:sp>
        <p:nvSpPr>
          <p:cNvPr id="11" name="10 Triángulo isósceles"/>
          <p:cNvSpPr/>
          <p:nvPr/>
        </p:nvSpPr>
        <p:spPr>
          <a:xfrm flipV="1">
            <a:off x="1067741"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1052574" y="290454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1052574" y="3552613"/>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1052574" y="420068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5" name="14 Triángulo isósceles"/>
          <p:cNvSpPr/>
          <p:nvPr/>
        </p:nvSpPr>
        <p:spPr>
          <a:xfrm rot="16200000" flipV="1">
            <a:off x="2046353" y="2608399"/>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7" name="1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18" name="17 Rectángulo"/>
          <p:cNvSpPr/>
          <p:nvPr/>
        </p:nvSpPr>
        <p:spPr>
          <a:xfrm>
            <a:off x="2358449" y="793583"/>
            <a:ext cx="6606039" cy="646331"/>
          </a:xfrm>
          <a:prstGeom prst="rect">
            <a:avLst/>
          </a:prstGeom>
        </p:spPr>
        <p:txBody>
          <a:bodyPr wrap="square">
            <a:spAutoFit/>
          </a:bodyPr>
          <a:lstStyle/>
          <a:p>
            <a:pPr algn="ctr"/>
            <a:r>
              <a:rPr lang="es-PE" dirty="0" smtClean="0">
                <a:solidFill>
                  <a:schemeClr val="tx2"/>
                </a:solidFill>
              </a:rPr>
              <a:t>Se construye de acuerdo al escenario apuesta y teniendo como referencia el escenario óptimo</a:t>
            </a:r>
            <a:endParaRPr lang="es-PE" dirty="0">
              <a:solidFill>
                <a:schemeClr val="tx2"/>
              </a:solidFill>
            </a:endParaRPr>
          </a:p>
        </p:txBody>
      </p:sp>
      <p:cxnSp>
        <p:nvCxnSpPr>
          <p:cNvPr id="31" name="30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37</a:t>
            </a:fld>
            <a:endParaRPr lang="es-ES" b="1" dirty="0">
              <a:solidFill>
                <a:schemeClr val="accent1">
                  <a:lumMod val="50000"/>
                </a:schemeClr>
              </a:solidFill>
            </a:endParaRP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2339752" y="4377878"/>
            <a:ext cx="6624736" cy="923330"/>
          </a:xfrm>
          <a:prstGeom prst="rect">
            <a:avLst/>
          </a:prstGeom>
        </p:spPr>
        <p:txBody>
          <a:bodyPr wrap="square">
            <a:spAutoFit/>
          </a:bodyPr>
          <a:lstStyle/>
          <a:p>
            <a:pPr algn="ctr"/>
            <a:r>
              <a:rPr lang="es-AR" dirty="0" smtClean="0">
                <a:solidFill>
                  <a:schemeClr val="tx2"/>
                </a:solidFill>
              </a:rPr>
              <a:t>La </a:t>
            </a:r>
            <a:r>
              <a:rPr lang="es-AR" dirty="0">
                <a:solidFill>
                  <a:schemeClr val="tx2"/>
                </a:solidFill>
              </a:rPr>
              <a:t>visión se utiliza y se construye para servir de motivador y movilizador de voluntades hacia un fin común.</a:t>
            </a:r>
            <a:endParaRPr lang="es-PE" dirty="0">
              <a:solidFill>
                <a:schemeClr val="tx2"/>
              </a:solidFill>
            </a:endParaRPr>
          </a:p>
          <a:p>
            <a:pPr algn="ctr"/>
            <a:endParaRPr lang="es-PE" dirty="0">
              <a:solidFill>
                <a:schemeClr val="tx2"/>
              </a:solidFill>
            </a:endParaRPr>
          </a:p>
        </p:txBody>
      </p:sp>
      <p:graphicFrame>
        <p:nvGraphicFramePr>
          <p:cNvPr id="26" name="25 Tabla"/>
          <p:cNvGraphicFramePr>
            <a:graphicFrameLocks noGrp="1"/>
          </p:cNvGraphicFramePr>
          <p:nvPr>
            <p:extLst>
              <p:ext uri="{D42A27DB-BD31-4B8C-83A1-F6EECF244321}">
                <p14:modId xmlns:p14="http://schemas.microsoft.com/office/powerpoint/2010/main" xmlns="" val="4144508500"/>
              </p:ext>
            </p:extLst>
          </p:nvPr>
        </p:nvGraphicFramePr>
        <p:xfrm>
          <a:off x="2483768" y="1960279"/>
          <a:ext cx="2880321" cy="1986347"/>
        </p:xfrm>
        <a:graphic>
          <a:graphicData uri="http://schemas.openxmlformats.org/drawingml/2006/table">
            <a:tbl>
              <a:tblPr/>
              <a:tblGrid>
                <a:gridCol w="960107"/>
                <a:gridCol w="960107"/>
                <a:gridCol w="960107"/>
              </a:tblGrid>
              <a:tr h="552279">
                <a:tc>
                  <a:txBody>
                    <a:bodyPr/>
                    <a:lstStyle/>
                    <a:p>
                      <a:pPr algn="ctr" rtl="0" fontAlgn="ctr"/>
                      <a:r>
                        <a:rPr lang="es-PE" sz="1600" b="1" i="0" u="none" strike="noStrike" dirty="0">
                          <a:solidFill>
                            <a:srgbClr val="FFFFFF"/>
                          </a:solidFill>
                          <a:effectLst/>
                          <a:latin typeface="Calibri"/>
                        </a:rPr>
                        <a:t>Escenario Óptimo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497D"/>
                    </a:solidFill>
                  </a:tcPr>
                </a:tc>
                <a:tc>
                  <a:txBody>
                    <a:bodyPr/>
                    <a:lstStyle/>
                    <a:p>
                      <a:pPr algn="ctr" rtl="0" fontAlgn="ctr"/>
                      <a:r>
                        <a:rPr lang="es-PE" sz="1600" b="1" i="0" u="none" strike="noStrike" dirty="0">
                          <a:solidFill>
                            <a:srgbClr val="FFFFFF"/>
                          </a:solidFill>
                          <a:effectLst/>
                          <a:latin typeface="Calibri"/>
                        </a:rPr>
                        <a:t>Escenario Apuesta</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497D"/>
                    </a:solidFill>
                  </a:tcPr>
                </a:tc>
                <a:tc>
                  <a:txBody>
                    <a:bodyPr/>
                    <a:lstStyle/>
                    <a:p>
                      <a:pPr algn="ctr" rtl="0" fontAlgn="ctr"/>
                      <a:r>
                        <a:rPr lang="es-PE" sz="1600" b="1" i="0" u="none" strike="noStrike" dirty="0">
                          <a:solidFill>
                            <a:srgbClr val="FFFFFF"/>
                          </a:solidFill>
                          <a:effectLst/>
                          <a:latin typeface="Calibri"/>
                        </a:rPr>
                        <a:t>Variable</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1F497D"/>
                    </a:solidFill>
                  </a:tcPr>
                </a:tc>
              </a:tr>
              <a:tr h="289289">
                <a:tc>
                  <a:txBody>
                    <a:bodyPr/>
                    <a:lstStyle/>
                    <a:p>
                      <a:pPr algn="ctr" rtl="0" fontAlgn="b"/>
                      <a:r>
                        <a:rPr lang="es-PE" sz="16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Variable 1</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9289">
                <a:tc>
                  <a:txBody>
                    <a:bodyPr/>
                    <a:lstStyle/>
                    <a:p>
                      <a:pPr algn="ctr" rtl="0" fontAlgn="b"/>
                      <a:r>
                        <a:rPr lang="es-PE" sz="16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Variable 2</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9289">
                <a:tc>
                  <a:txBody>
                    <a:bodyPr/>
                    <a:lstStyle/>
                    <a:p>
                      <a:pPr algn="ctr" rtl="0" fontAlgn="b"/>
                      <a:r>
                        <a:rPr lang="es-PE" sz="16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Variable 3</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6912">
                <a:tc>
                  <a:txBody>
                    <a:bodyPr/>
                    <a:lstStyle/>
                    <a:p>
                      <a:pPr algn="ctr" rtl="0" fontAlgn="b"/>
                      <a:r>
                        <a:rPr lang="es-PE" sz="1600" b="0" i="0" u="none" strike="noStrike">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6</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Variable 4</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9289">
                <a:tc>
                  <a:txBody>
                    <a:bodyPr/>
                    <a:lstStyle/>
                    <a:p>
                      <a:pPr algn="ctr" rtl="0" fontAlgn="b"/>
                      <a:r>
                        <a:rPr lang="es-PE" sz="1600" b="0" i="0" u="none" strike="noStrike" dirty="0">
                          <a:solidFill>
                            <a:srgbClr val="1F497D"/>
                          </a:solidFill>
                          <a:effectLst/>
                          <a:latin typeface="Calibri"/>
                        </a:rPr>
                        <a:t>10</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7</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
                      <a:r>
                        <a:rPr lang="es-PE" sz="1600" b="0" i="0" u="none" strike="noStrike" dirty="0">
                          <a:solidFill>
                            <a:srgbClr val="1F497D"/>
                          </a:solidFill>
                          <a:effectLst/>
                          <a:latin typeface="Calibri"/>
                        </a:rPr>
                        <a:t>Variable 5</a:t>
                      </a:r>
                    </a:p>
                  </a:txBody>
                  <a:tcPr marL="9525" marR="9525" marT="9525"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20" name="19 Rectángulo"/>
          <p:cNvSpPr/>
          <p:nvPr/>
        </p:nvSpPr>
        <p:spPr>
          <a:xfrm>
            <a:off x="6012160" y="2276872"/>
            <a:ext cx="2952328" cy="1477328"/>
          </a:xfrm>
          <a:prstGeom prst="rect">
            <a:avLst/>
          </a:prstGeom>
        </p:spPr>
        <p:txBody>
          <a:bodyPr wrap="square">
            <a:spAutoFit/>
          </a:bodyPr>
          <a:lstStyle/>
          <a:p>
            <a:r>
              <a:rPr lang="es-AR" dirty="0" smtClean="0">
                <a:solidFill>
                  <a:schemeClr val="tx2"/>
                </a:solidFill>
              </a:rPr>
              <a:t>(2021) “…llegamos a un 97% de cobertura educativa,…, el 80% de locales educativo cuenta con los tres servicios básicos… “</a:t>
            </a:r>
            <a:endParaRPr lang="es-PE" dirty="0"/>
          </a:p>
        </p:txBody>
      </p:sp>
      <p:sp>
        <p:nvSpPr>
          <p:cNvPr id="27" name="26 Flecha derecha"/>
          <p:cNvSpPr/>
          <p:nvPr/>
        </p:nvSpPr>
        <p:spPr>
          <a:xfrm>
            <a:off x="5436096" y="2367882"/>
            <a:ext cx="504056" cy="13491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PE"/>
          </a:p>
        </p:txBody>
      </p:sp>
      <p:sp>
        <p:nvSpPr>
          <p:cNvPr id="23" name="22 Rectángulo"/>
          <p:cNvSpPr/>
          <p:nvPr/>
        </p:nvSpPr>
        <p:spPr>
          <a:xfrm>
            <a:off x="2358449" y="179348"/>
            <a:ext cx="4572000" cy="400110"/>
          </a:xfrm>
          <a:prstGeom prst="rect">
            <a:avLst/>
          </a:prstGeom>
        </p:spPr>
        <p:txBody>
          <a:bodyPr>
            <a:spAutoFit/>
          </a:bodyPr>
          <a:lstStyle/>
          <a:p>
            <a:r>
              <a:rPr lang="es-PE" sz="2000" b="1" u="sng" dirty="0" smtClean="0">
                <a:solidFill>
                  <a:schemeClr val="accent2">
                    <a:lumMod val="50000"/>
                  </a:schemeClr>
                </a:solidFill>
              </a:rPr>
              <a:t>VISIÓN</a:t>
            </a:r>
            <a:endParaRPr lang="es-PE" sz="2000" b="1" u="sng" dirty="0">
              <a:solidFill>
                <a:schemeClr val="accent2">
                  <a:lumMod val="50000"/>
                </a:schemeClr>
              </a:solidFill>
            </a:endParaRPr>
          </a:p>
        </p:txBody>
      </p:sp>
    </p:spTree>
    <p:extLst>
      <p:ext uri="{BB962C8B-B14F-4D97-AF65-F5344CB8AC3E}">
        <p14:creationId xmlns:p14="http://schemas.microsoft.com/office/powerpoint/2010/main" xmlns="" val="2708903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p:cNvSpPr/>
          <p:nvPr/>
        </p:nvSpPr>
        <p:spPr>
          <a:xfrm>
            <a:off x="2339752" y="1268759"/>
            <a:ext cx="6643670" cy="3818165"/>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116470"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5" name="4 Rectángulo"/>
          <p:cNvSpPr/>
          <p:nvPr/>
        </p:nvSpPr>
        <p:spPr>
          <a:xfrm>
            <a:off x="125760"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269776"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7" name="6 Rectángulo"/>
          <p:cNvSpPr/>
          <p:nvPr/>
        </p:nvSpPr>
        <p:spPr>
          <a:xfrm>
            <a:off x="273292" y="242088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8" name="7 Rectángulo"/>
          <p:cNvSpPr/>
          <p:nvPr/>
        </p:nvSpPr>
        <p:spPr>
          <a:xfrm>
            <a:off x="273292" y="3068960"/>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9" name="8 Rectángulo"/>
          <p:cNvSpPr/>
          <p:nvPr/>
        </p:nvSpPr>
        <p:spPr>
          <a:xfrm>
            <a:off x="269098" y="371703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10" name="9 Rectángulo"/>
          <p:cNvSpPr/>
          <p:nvPr/>
        </p:nvSpPr>
        <p:spPr>
          <a:xfrm>
            <a:off x="273292" y="436510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ruta estratégica</a:t>
            </a:r>
            <a:endParaRPr lang="es-PE" sz="1200" dirty="0">
              <a:solidFill>
                <a:schemeClr val="tx1"/>
              </a:solidFill>
            </a:endParaRPr>
          </a:p>
        </p:txBody>
      </p:sp>
      <p:sp>
        <p:nvSpPr>
          <p:cNvPr id="11" name="10 Triángulo isósceles"/>
          <p:cNvSpPr/>
          <p:nvPr/>
        </p:nvSpPr>
        <p:spPr>
          <a:xfrm flipV="1">
            <a:off x="1067741"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1052574" y="290454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1052574" y="3552613"/>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1052574" y="420068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5" name="14 Triángulo isósceles"/>
          <p:cNvSpPr/>
          <p:nvPr/>
        </p:nvSpPr>
        <p:spPr>
          <a:xfrm rot="16200000" flipV="1">
            <a:off x="2046353" y="3256471"/>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7" name="1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1" name="30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38</a:t>
            </a:fld>
            <a:endParaRPr lang="es-ES" b="1" dirty="0">
              <a:solidFill>
                <a:schemeClr val="accent1">
                  <a:lumMod val="50000"/>
                </a:schemeClr>
              </a:solidFill>
            </a:endParaRP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20 Rectángulo"/>
          <p:cNvSpPr/>
          <p:nvPr/>
        </p:nvSpPr>
        <p:spPr>
          <a:xfrm>
            <a:off x="2470552" y="5086925"/>
            <a:ext cx="6278163" cy="923330"/>
          </a:xfrm>
          <a:prstGeom prst="rect">
            <a:avLst/>
          </a:prstGeom>
        </p:spPr>
        <p:txBody>
          <a:bodyPr wrap="square">
            <a:spAutoFit/>
          </a:bodyPr>
          <a:lstStyle/>
          <a:p>
            <a:pPr algn="ctr"/>
            <a:r>
              <a:rPr lang="es-PE" dirty="0" smtClean="0">
                <a:solidFill>
                  <a:schemeClr val="tx2"/>
                </a:solidFill>
              </a:rPr>
              <a:t>Los objetivos deben articularse a los objetivos nacionales específicos.</a:t>
            </a:r>
            <a:endParaRPr lang="es-PE" dirty="0">
              <a:solidFill>
                <a:schemeClr val="tx2"/>
              </a:solidFill>
            </a:endParaRPr>
          </a:p>
          <a:p>
            <a:endParaRPr lang="es-PE" dirty="0">
              <a:solidFill>
                <a:schemeClr val="tx2"/>
              </a:solidFill>
            </a:endParaRPr>
          </a:p>
        </p:txBody>
      </p:sp>
      <p:graphicFrame>
        <p:nvGraphicFramePr>
          <p:cNvPr id="22" name="21 Tabla"/>
          <p:cNvGraphicFramePr>
            <a:graphicFrameLocks noGrp="1"/>
          </p:cNvGraphicFramePr>
          <p:nvPr>
            <p:extLst>
              <p:ext uri="{D42A27DB-BD31-4B8C-83A1-F6EECF244321}">
                <p14:modId xmlns:p14="http://schemas.microsoft.com/office/powerpoint/2010/main" xmlns="" val="3532034089"/>
              </p:ext>
            </p:extLst>
          </p:nvPr>
        </p:nvGraphicFramePr>
        <p:xfrm>
          <a:off x="2498758" y="1412776"/>
          <a:ext cx="6393722" cy="3535680"/>
        </p:xfrm>
        <a:graphic>
          <a:graphicData uri="http://schemas.openxmlformats.org/drawingml/2006/table">
            <a:tbl>
              <a:tblPr>
                <a:tableStyleId>{BC89EF96-8CEA-46FF-86C4-4CE0E7609802}</a:tableStyleId>
              </a:tblPr>
              <a:tblGrid>
                <a:gridCol w="1549531"/>
                <a:gridCol w="1963871"/>
                <a:gridCol w="2135059"/>
                <a:gridCol w="745261"/>
              </a:tblGrid>
              <a:tr h="190500">
                <a:tc>
                  <a:txBody>
                    <a:bodyPr/>
                    <a:lstStyle/>
                    <a:p>
                      <a:r>
                        <a:rPr lang="es-PE" sz="1600" b="1" dirty="0" smtClean="0">
                          <a:solidFill>
                            <a:schemeClr val="bg1"/>
                          </a:solidFill>
                        </a:rPr>
                        <a:t>Variables</a:t>
                      </a:r>
                      <a:endParaRPr lang="es-PE" sz="1600" b="1" dirty="0">
                        <a:solidFill>
                          <a:schemeClr val="bg1"/>
                        </a:solidFill>
                      </a:endParaRPr>
                    </a:p>
                  </a:txBody>
                  <a:tcPr>
                    <a:solidFill>
                      <a:schemeClr val="tx2"/>
                    </a:solidFill>
                  </a:tcPr>
                </a:tc>
                <a:tc>
                  <a:txBody>
                    <a:bodyPr/>
                    <a:lstStyle/>
                    <a:p>
                      <a:r>
                        <a:rPr lang="es-PE" sz="1600" b="1" dirty="0" smtClean="0">
                          <a:solidFill>
                            <a:schemeClr val="bg1"/>
                          </a:solidFill>
                        </a:rPr>
                        <a:t>Objetivos</a:t>
                      </a:r>
                      <a:endParaRPr lang="es-PE" sz="1600" b="1" dirty="0">
                        <a:solidFill>
                          <a:schemeClr val="bg1"/>
                        </a:solidFill>
                      </a:endParaRPr>
                    </a:p>
                  </a:txBody>
                  <a:tcPr>
                    <a:solidFill>
                      <a:schemeClr val="tx2"/>
                    </a:solidFill>
                  </a:tcPr>
                </a:tc>
                <a:tc>
                  <a:txBody>
                    <a:bodyPr/>
                    <a:lstStyle/>
                    <a:p>
                      <a:r>
                        <a:rPr lang="es-PE" sz="1600" b="1" dirty="0" smtClean="0">
                          <a:solidFill>
                            <a:schemeClr val="bg1"/>
                          </a:solidFill>
                        </a:rPr>
                        <a:t>Indicador</a:t>
                      </a:r>
                      <a:endParaRPr lang="es-PE" sz="1600" b="1" dirty="0">
                        <a:solidFill>
                          <a:schemeClr val="bg1"/>
                        </a:solidFill>
                      </a:endParaRPr>
                    </a:p>
                  </a:txBody>
                  <a:tcPr>
                    <a:solidFill>
                      <a:schemeClr val="tx2"/>
                    </a:solidFill>
                  </a:tcPr>
                </a:tc>
                <a:tc>
                  <a:txBody>
                    <a:bodyPr/>
                    <a:lstStyle/>
                    <a:p>
                      <a:r>
                        <a:rPr lang="es-PE" sz="1600" b="1" dirty="0" smtClean="0">
                          <a:solidFill>
                            <a:schemeClr val="bg1"/>
                          </a:solidFill>
                        </a:rPr>
                        <a:t>Meta (2021)</a:t>
                      </a:r>
                      <a:endParaRPr lang="es-PE" sz="1600" b="1" dirty="0">
                        <a:solidFill>
                          <a:schemeClr val="bg1"/>
                        </a:solidFill>
                      </a:endParaRPr>
                    </a:p>
                  </a:txBody>
                  <a:tcPr>
                    <a:solidFill>
                      <a:schemeClr val="tx2"/>
                    </a:solidFill>
                  </a:tcPr>
                </a:tc>
              </a:tr>
              <a:tr h="190500">
                <a:tc rowSpan="2">
                  <a:txBody>
                    <a:bodyPr/>
                    <a:lstStyle/>
                    <a:p>
                      <a:r>
                        <a:rPr lang="es-PE" sz="1600" dirty="0" smtClean="0">
                          <a:solidFill>
                            <a:schemeClr val="tx2"/>
                          </a:solidFill>
                        </a:rPr>
                        <a:t>Cobertura Educativa</a:t>
                      </a:r>
                    </a:p>
                  </a:txBody>
                  <a:tcPr/>
                </a:tc>
                <a:tc>
                  <a:txBody>
                    <a:bodyPr/>
                    <a:lstStyle/>
                    <a:p>
                      <a:r>
                        <a:rPr lang="es-PE" sz="1600" dirty="0" smtClean="0">
                          <a:solidFill>
                            <a:schemeClr val="tx2"/>
                          </a:solidFill>
                        </a:rPr>
                        <a:t>Mejorar los niveles de acceso en educación inicial</a:t>
                      </a:r>
                    </a:p>
                  </a:txBody>
                  <a:tcPr/>
                </a:tc>
                <a:tc>
                  <a:txBody>
                    <a:bodyPr/>
                    <a:lstStyle/>
                    <a:p>
                      <a:r>
                        <a:rPr lang="es-PE" sz="1600" dirty="0" smtClean="0">
                          <a:solidFill>
                            <a:schemeClr val="tx2"/>
                          </a:solidFill>
                        </a:rPr>
                        <a:t>tasa neta</a:t>
                      </a:r>
                      <a:r>
                        <a:rPr lang="es-PE" sz="1600" baseline="0" dirty="0" smtClean="0">
                          <a:solidFill>
                            <a:schemeClr val="tx2"/>
                          </a:solidFill>
                        </a:rPr>
                        <a:t> de matrícula inicial</a:t>
                      </a:r>
                      <a:endParaRPr lang="es-PE" sz="1600" dirty="0" smtClean="0">
                        <a:solidFill>
                          <a:schemeClr val="tx2"/>
                        </a:solidFill>
                      </a:endParaRPr>
                    </a:p>
                  </a:txBody>
                  <a:tcPr/>
                </a:tc>
                <a:tc>
                  <a:txBody>
                    <a:bodyPr/>
                    <a:lstStyle/>
                    <a:p>
                      <a:r>
                        <a:rPr lang="es-PE" sz="1600" dirty="0" smtClean="0">
                          <a:solidFill>
                            <a:schemeClr val="tx2"/>
                          </a:solidFill>
                        </a:rPr>
                        <a:t>97%</a:t>
                      </a:r>
                    </a:p>
                  </a:txBody>
                  <a:tcPr/>
                </a:tc>
              </a:tr>
              <a:tr h="190500">
                <a:tc vMerge="1">
                  <a:txBody>
                    <a:bodyPr/>
                    <a:lstStyle/>
                    <a:p>
                      <a:endParaRPr lang="es-PE" dirty="0" smtClean="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smtClean="0">
                          <a:solidFill>
                            <a:schemeClr val="tx2"/>
                          </a:solidFill>
                        </a:rPr>
                        <a:t>Mejorar los niveles de acceso en educación primaria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smtClean="0">
                          <a:solidFill>
                            <a:schemeClr val="tx2"/>
                          </a:solidFill>
                        </a:rPr>
                        <a:t>tasa neta</a:t>
                      </a:r>
                      <a:r>
                        <a:rPr lang="es-PE" sz="1600" baseline="0" dirty="0" smtClean="0">
                          <a:solidFill>
                            <a:schemeClr val="tx2"/>
                          </a:solidFill>
                        </a:rPr>
                        <a:t> de matrícula primaria</a:t>
                      </a:r>
                      <a:endParaRPr lang="es-PE" sz="1600" dirty="0" smtClean="0">
                        <a:solidFill>
                          <a:schemeClr val="tx2"/>
                        </a:solidFill>
                      </a:endParaRPr>
                    </a:p>
                  </a:txBody>
                  <a:tcPr/>
                </a:tc>
                <a:tc>
                  <a:txBody>
                    <a:bodyPr/>
                    <a:lstStyle/>
                    <a:p>
                      <a:r>
                        <a:rPr lang="es-PE" sz="1600" dirty="0" smtClean="0">
                          <a:solidFill>
                            <a:schemeClr val="tx2"/>
                          </a:solidFill>
                        </a:rPr>
                        <a:t>98%</a:t>
                      </a:r>
                    </a:p>
                  </a:txBody>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Infraestructura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Garantizar los servicios básicos en las Instituciones Educativas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 de Instituciones Educativas con servicios básicos/ total Instituciones Educativas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80%</a:t>
                      </a:r>
                    </a:p>
                  </a:txBody>
                  <a:tcPr/>
                </a:tc>
              </a:tr>
            </a:tbl>
          </a:graphicData>
        </a:graphic>
      </p:graphicFrame>
      <p:sp>
        <p:nvSpPr>
          <p:cNvPr id="2" name="1 Rectángulo"/>
          <p:cNvSpPr/>
          <p:nvPr/>
        </p:nvSpPr>
        <p:spPr>
          <a:xfrm>
            <a:off x="2771800" y="622429"/>
            <a:ext cx="5904656" cy="646331"/>
          </a:xfrm>
          <a:prstGeom prst="rect">
            <a:avLst/>
          </a:prstGeom>
        </p:spPr>
        <p:txBody>
          <a:bodyPr wrap="square">
            <a:spAutoFit/>
          </a:bodyPr>
          <a:lstStyle/>
          <a:p>
            <a:pPr algn="ctr"/>
            <a:r>
              <a:rPr lang="es-PE" dirty="0" smtClean="0">
                <a:solidFill>
                  <a:schemeClr val="tx2"/>
                </a:solidFill>
              </a:rPr>
              <a:t>Se derivan de las variables estratégicas en el escenario apuesta</a:t>
            </a:r>
            <a:endParaRPr lang="es-PE" dirty="0">
              <a:solidFill>
                <a:schemeClr val="tx2"/>
              </a:solidFill>
            </a:endParaRPr>
          </a:p>
        </p:txBody>
      </p:sp>
      <p:sp>
        <p:nvSpPr>
          <p:cNvPr id="23" name="22 Rectángulo"/>
          <p:cNvSpPr/>
          <p:nvPr/>
        </p:nvSpPr>
        <p:spPr>
          <a:xfrm>
            <a:off x="2358449" y="179348"/>
            <a:ext cx="4572000" cy="400110"/>
          </a:xfrm>
          <a:prstGeom prst="rect">
            <a:avLst/>
          </a:prstGeom>
        </p:spPr>
        <p:txBody>
          <a:bodyPr>
            <a:spAutoFit/>
          </a:bodyPr>
          <a:lstStyle/>
          <a:p>
            <a:r>
              <a:rPr lang="es-PE" sz="2000" b="1" u="sng" dirty="0" smtClean="0">
                <a:solidFill>
                  <a:schemeClr val="accent2">
                    <a:lumMod val="50000"/>
                  </a:schemeClr>
                </a:solidFill>
              </a:rPr>
              <a:t>OBJETIVOS ESTRATÉGICOS</a:t>
            </a:r>
            <a:endParaRPr lang="es-PE" sz="2000" b="1" u="sng" dirty="0">
              <a:solidFill>
                <a:schemeClr val="accent2">
                  <a:lumMod val="50000"/>
                </a:schemeClr>
              </a:solidFill>
            </a:endParaRPr>
          </a:p>
        </p:txBody>
      </p:sp>
    </p:spTree>
    <p:extLst>
      <p:ext uri="{BB962C8B-B14F-4D97-AF65-F5344CB8AC3E}">
        <p14:creationId xmlns:p14="http://schemas.microsoft.com/office/powerpoint/2010/main" xmlns="" val="2088072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27784" y="472324"/>
            <a:ext cx="6048672" cy="576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27 Rectángulo"/>
          <p:cNvSpPr/>
          <p:nvPr/>
        </p:nvSpPr>
        <p:spPr>
          <a:xfrm>
            <a:off x="2339752" y="476672"/>
            <a:ext cx="6643670" cy="1440159"/>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116470"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5" name="4 Rectángulo"/>
          <p:cNvSpPr/>
          <p:nvPr/>
        </p:nvSpPr>
        <p:spPr>
          <a:xfrm>
            <a:off x="125760"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269776"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7" name="6 Rectángulo"/>
          <p:cNvSpPr/>
          <p:nvPr/>
        </p:nvSpPr>
        <p:spPr>
          <a:xfrm>
            <a:off x="273292" y="242088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8" name="7 Rectángulo"/>
          <p:cNvSpPr/>
          <p:nvPr/>
        </p:nvSpPr>
        <p:spPr>
          <a:xfrm>
            <a:off x="273292" y="3068960"/>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9" name="8 Rectángulo"/>
          <p:cNvSpPr/>
          <p:nvPr/>
        </p:nvSpPr>
        <p:spPr>
          <a:xfrm>
            <a:off x="269098" y="371703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10" name="9 Rectángulo"/>
          <p:cNvSpPr/>
          <p:nvPr/>
        </p:nvSpPr>
        <p:spPr>
          <a:xfrm>
            <a:off x="273292" y="436510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ruta estratégica</a:t>
            </a:r>
            <a:endParaRPr lang="es-PE" sz="1200" dirty="0">
              <a:solidFill>
                <a:schemeClr val="tx1"/>
              </a:solidFill>
            </a:endParaRPr>
          </a:p>
        </p:txBody>
      </p:sp>
      <p:sp>
        <p:nvSpPr>
          <p:cNvPr id="11" name="10 Triángulo isósceles"/>
          <p:cNvSpPr/>
          <p:nvPr/>
        </p:nvSpPr>
        <p:spPr>
          <a:xfrm flipV="1">
            <a:off x="1067741"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1052574" y="290454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1052574" y="3552613"/>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1052574" y="420068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5" name="14 Triángulo isósceles"/>
          <p:cNvSpPr/>
          <p:nvPr/>
        </p:nvSpPr>
        <p:spPr>
          <a:xfrm rot="16200000" flipV="1">
            <a:off x="2046353" y="3256471"/>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7" name="16 Rectángulo"/>
          <p:cNvSpPr/>
          <p:nvPr/>
        </p:nvSpPr>
        <p:spPr>
          <a:xfrm>
            <a:off x="2339752" y="116632"/>
            <a:ext cx="6643670" cy="6120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1" name="30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39</a:t>
            </a:fld>
            <a:endParaRPr lang="es-ES" b="1" dirty="0">
              <a:solidFill>
                <a:schemeClr val="accent1">
                  <a:lumMod val="50000"/>
                </a:schemeClr>
              </a:solidFill>
            </a:endParaRPr>
          </a:p>
        </p:txBody>
      </p:sp>
      <p:pic>
        <p:nvPicPr>
          <p:cNvPr id="3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22 Rectángulo"/>
          <p:cNvSpPr/>
          <p:nvPr/>
        </p:nvSpPr>
        <p:spPr>
          <a:xfrm>
            <a:off x="2339752" y="107340"/>
            <a:ext cx="6624973" cy="369332"/>
          </a:xfrm>
          <a:prstGeom prst="rect">
            <a:avLst/>
          </a:prstGeom>
        </p:spPr>
        <p:txBody>
          <a:bodyPr wrap="square">
            <a:spAutoFit/>
          </a:bodyPr>
          <a:lstStyle/>
          <a:p>
            <a:r>
              <a:rPr lang="es-PE" b="1" u="sng" dirty="0" smtClean="0">
                <a:solidFill>
                  <a:schemeClr val="accent2">
                    <a:lumMod val="50000"/>
                  </a:schemeClr>
                </a:solidFill>
              </a:rPr>
              <a:t>ARTICULACIÓN DE OBJETIVOS</a:t>
            </a:r>
            <a:endParaRPr lang="es-PE" b="1" u="sng" dirty="0">
              <a:solidFill>
                <a:schemeClr val="accent2">
                  <a:lumMod val="50000"/>
                </a:schemeClr>
              </a:solidFill>
            </a:endParaRPr>
          </a:p>
        </p:txBody>
      </p:sp>
      <p:sp>
        <p:nvSpPr>
          <p:cNvPr id="21" name="20 Rectángulo"/>
          <p:cNvSpPr/>
          <p:nvPr/>
        </p:nvSpPr>
        <p:spPr>
          <a:xfrm>
            <a:off x="2330403" y="1988840"/>
            <a:ext cx="6643670" cy="1279893"/>
          </a:xfrm>
          <a:prstGeom prst="rect">
            <a:avLst/>
          </a:prstGeom>
          <a:solidFill>
            <a:schemeClr val="tx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22" name="21 Rectángulo"/>
          <p:cNvSpPr/>
          <p:nvPr/>
        </p:nvSpPr>
        <p:spPr>
          <a:xfrm>
            <a:off x="2339752" y="3473870"/>
            <a:ext cx="6643670" cy="2763418"/>
          </a:xfrm>
          <a:prstGeom prst="rect">
            <a:avLst/>
          </a:prstGeom>
          <a:solidFill>
            <a:schemeClr val="accent4">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2" name="1 CuadroTexto"/>
          <p:cNvSpPr txBox="1"/>
          <p:nvPr/>
        </p:nvSpPr>
        <p:spPr>
          <a:xfrm rot="16200000">
            <a:off x="8195869" y="1020210"/>
            <a:ext cx="1168381" cy="369334"/>
          </a:xfrm>
          <a:prstGeom prst="rect">
            <a:avLst/>
          </a:prstGeom>
          <a:noFill/>
        </p:spPr>
        <p:txBody>
          <a:bodyPr wrap="square" rtlCol="0">
            <a:spAutoFit/>
          </a:bodyPr>
          <a:lstStyle/>
          <a:p>
            <a:pPr algn="ctr"/>
            <a:r>
              <a:rPr lang="es-PE" b="1" dirty="0" smtClean="0">
                <a:solidFill>
                  <a:schemeClr val="tx2"/>
                </a:solidFill>
              </a:rPr>
              <a:t>Nacional</a:t>
            </a:r>
            <a:endParaRPr lang="es-PE" b="1" dirty="0">
              <a:solidFill>
                <a:schemeClr val="tx2"/>
              </a:solidFill>
            </a:endParaRPr>
          </a:p>
        </p:txBody>
      </p:sp>
      <p:sp>
        <p:nvSpPr>
          <p:cNvPr id="25" name="24 CuadroTexto"/>
          <p:cNvSpPr txBox="1"/>
          <p:nvPr/>
        </p:nvSpPr>
        <p:spPr>
          <a:xfrm rot="16200000">
            <a:off x="8204925" y="2372110"/>
            <a:ext cx="1168381" cy="369334"/>
          </a:xfrm>
          <a:prstGeom prst="rect">
            <a:avLst/>
          </a:prstGeom>
          <a:noFill/>
        </p:spPr>
        <p:txBody>
          <a:bodyPr wrap="square" rtlCol="0">
            <a:spAutoFit/>
          </a:bodyPr>
          <a:lstStyle/>
          <a:p>
            <a:pPr algn="ctr"/>
            <a:r>
              <a:rPr lang="es-PE" b="1" dirty="0" smtClean="0">
                <a:solidFill>
                  <a:schemeClr val="tx2"/>
                </a:solidFill>
              </a:rPr>
              <a:t>Sectorial</a:t>
            </a:r>
            <a:endParaRPr lang="es-PE" b="1" dirty="0">
              <a:solidFill>
                <a:schemeClr val="tx2"/>
              </a:solidFill>
            </a:endParaRPr>
          </a:p>
        </p:txBody>
      </p:sp>
      <p:sp>
        <p:nvSpPr>
          <p:cNvPr id="26" name="25 CuadroTexto"/>
          <p:cNvSpPr txBox="1"/>
          <p:nvPr/>
        </p:nvSpPr>
        <p:spPr>
          <a:xfrm rot="16200000">
            <a:off x="7624332" y="4532351"/>
            <a:ext cx="2320509" cy="369332"/>
          </a:xfrm>
          <a:prstGeom prst="rect">
            <a:avLst/>
          </a:prstGeom>
          <a:noFill/>
        </p:spPr>
        <p:txBody>
          <a:bodyPr wrap="square" rtlCol="0">
            <a:spAutoFit/>
          </a:bodyPr>
          <a:lstStyle/>
          <a:p>
            <a:pPr algn="ctr"/>
            <a:r>
              <a:rPr lang="es-PE" b="1" dirty="0" smtClean="0">
                <a:solidFill>
                  <a:schemeClr val="tx2"/>
                </a:solidFill>
              </a:rPr>
              <a:t>Territorial</a:t>
            </a:r>
            <a:endParaRPr lang="es-PE" b="1" dirty="0">
              <a:solidFill>
                <a:schemeClr val="tx2"/>
              </a:solidFill>
            </a:endParaRPr>
          </a:p>
        </p:txBody>
      </p:sp>
    </p:spTree>
    <p:extLst>
      <p:ext uri="{BB962C8B-B14F-4D97-AF65-F5344CB8AC3E}">
        <p14:creationId xmlns:p14="http://schemas.microsoft.com/office/powerpoint/2010/main" xmlns="" val="2601734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467544" y="274638"/>
            <a:ext cx="8219256" cy="562074"/>
          </a:xfrm>
        </p:spPr>
        <p:txBody>
          <a:bodyPr/>
          <a:lstStyle/>
          <a:p>
            <a:pPr algn="ctr">
              <a:defRPr/>
            </a:pPr>
            <a:r>
              <a:rPr lang="es-ES" b="1" dirty="0" smtClean="0">
                <a:latin typeface="+mn-lt"/>
                <a:ea typeface="+mn-ea"/>
                <a:cs typeface="+mn-cs"/>
              </a:rPr>
              <a:t>Antecedentes del planeamiento </a:t>
            </a:r>
            <a:r>
              <a:rPr lang="es-ES" b="1" dirty="0">
                <a:latin typeface="+mn-lt"/>
                <a:ea typeface="+mn-ea"/>
                <a:cs typeface="+mn-cs"/>
              </a:rPr>
              <a:t>e</a:t>
            </a:r>
            <a:r>
              <a:rPr lang="es-ES" b="1" dirty="0" smtClean="0">
                <a:latin typeface="+mn-lt"/>
                <a:ea typeface="+mn-ea"/>
                <a:cs typeface="+mn-cs"/>
              </a:rPr>
              <a:t>stratégico en el Perú</a:t>
            </a:r>
            <a:endParaRPr lang="es-ES" b="1" dirty="0">
              <a:latin typeface="+mn-lt"/>
              <a:ea typeface="+mn-ea"/>
              <a:cs typeface="+mn-cs"/>
            </a:endParaRPr>
          </a:p>
        </p:txBody>
      </p:sp>
      <p:sp>
        <p:nvSpPr>
          <p:cNvPr id="6" name="5 Marcador de número de diapositiva"/>
          <p:cNvSpPr>
            <a:spLocks noGrp="1"/>
          </p:cNvSpPr>
          <p:nvPr>
            <p:ph type="sldNum" sz="quarter" idx="12"/>
          </p:nvPr>
        </p:nvSpPr>
        <p:spPr/>
        <p:txBody>
          <a:bodyPr/>
          <a:lstStyle/>
          <a:p>
            <a:fld id="{76D89E3C-BBBE-402B-ADC9-D7F4925795F0}" type="slidenum">
              <a:rPr lang="es-ES" smtClean="0"/>
              <a:pPr/>
              <a:t>4</a:t>
            </a:fld>
            <a:endParaRPr lang="es-ES" dirty="0"/>
          </a:p>
        </p:txBody>
      </p:sp>
      <p:sp>
        <p:nvSpPr>
          <p:cNvPr id="19" name="18 Redondear rectángulo de esquina diagonal"/>
          <p:cNvSpPr/>
          <p:nvPr/>
        </p:nvSpPr>
        <p:spPr>
          <a:xfrm>
            <a:off x="1331640" y="1844824"/>
            <a:ext cx="1008112" cy="504056"/>
          </a:xfrm>
          <a:prstGeom prst="round2DiagRect">
            <a:avLst/>
          </a:prstGeom>
          <a:solidFill>
            <a:schemeClr val="accent6">
              <a:lumMod val="40000"/>
              <a:lumOff val="60000"/>
            </a:schemeClr>
          </a:solidFill>
          <a:ln w="19050">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2"/>
                </a:solidFill>
              </a:rPr>
              <a:t>1961-1962</a:t>
            </a:r>
            <a:endParaRPr lang="es-PE" sz="1100" b="1" dirty="0">
              <a:solidFill>
                <a:schemeClr val="tx2"/>
              </a:solidFill>
            </a:endParaRPr>
          </a:p>
        </p:txBody>
      </p:sp>
      <p:sp>
        <p:nvSpPr>
          <p:cNvPr id="20" name="19 Redondear rectángulo de esquina diagonal"/>
          <p:cNvSpPr/>
          <p:nvPr/>
        </p:nvSpPr>
        <p:spPr>
          <a:xfrm>
            <a:off x="3347864" y="1844824"/>
            <a:ext cx="1008112" cy="504056"/>
          </a:xfrm>
          <a:prstGeom prst="round2DiagRect">
            <a:avLst/>
          </a:prstGeom>
          <a:solidFill>
            <a:srgbClr val="FFC000"/>
          </a:solidFill>
          <a:ln w="19050">
            <a:solidFill>
              <a:schemeClr val="accent6">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2"/>
                </a:solidFill>
              </a:rPr>
              <a:t>1970-1987</a:t>
            </a:r>
            <a:endParaRPr lang="es-PE" sz="1100" b="1" dirty="0">
              <a:solidFill>
                <a:schemeClr val="tx2"/>
              </a:solidFill>
            </a:endParaRPr>
          </a:p>
        </p:txBody>
      </p:sp>
      <p:sp>
        <p:nvSpPr>
          <p:cNvPr id="21" name="20 Redondear rectángulo de esquina diagonal"/>
          <p:cNvSpPr/>
          <p:nvPr/>
        </p:nvSpPr>
        <p:spPr>
          <a:xfrm>
            <a:off x="5008580" y="1844824"/>
            <a:ext cx="1008112" cy="504056"/>
          </a:xfrm>
          <a:prstGeom prst="round2DiagRect">
            <a:avLst/>
          </a:prstGeom>
          <a:solidFill>
            <a:srgbClr val="92D050"/>
          </a:solidFill>
          <a:ln w="19050">
            <a:solidFill>
              <a:schemeClr val="accent3">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smtClean="0">
                <a:solidFill>
                  <a:schemeClr val="tx2"/>
                </a:solidFill>
              </a:rPr>
              <a:t>Desde 1992</a:t>
            </a:r>
            <a:endParaRPr lang="es-MX" sz="1100" b="1" dirty="0">
              <a:solidFill>
                <a:schemeClr val="tx2"/>
              </a:solidFill>
            </a:endParaRPr>
          </a:p>
        </p:txBody>
      </p:sp>
      <p:sp>
        <p:nvSpPr>
          <p:cNvPr id="22" name="21 Redondear rectángulo de esquina diagonal"/>
          <p:cNvSpPr/>
          <p:nvPr/>
        </p:nvSpPr>
        <p:spPr>
          <a:xfrm>
            <a:off x="6948264" y="1844824"/>
            <a:ext cx="1008112" cy="504056"/>
          </a:xfrm>
          <a:prstGeom prst="round2DiagRect">
            <a:avLst/>
          </a:prstGeom>
          <a:solidFill>
            <a:srgbClr val="FF5D37">
              <a:alpha val="32000"/>
            </a:srgbClr>
          </a:solidFill>
          <a:ln w="19050">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2"/>
                </a:solidFill>
              </a:rPr>
              <a:t>Años 2000</a:t>
            </a:r>
            <a:endParaRPr lang="es-PE" sz="1100" b="1" dirty="0">
              <a:solidFill>
                <a:schemeClr val="tx2"/>
              </a:solidFill>
            </a:endParaRPr>
          </a:p>
        </p:txBody>
      </p:sp>
      <p:sp>
        <p:nvSpPr>
          <p:cNvPr id="23" name="22 Rectángulo redondeado"/>
          <p:cNvSpPr/>
          <p:nvPr/>
        </p:nvSpPr>
        <p:spPr>
          <a:xfrm>
            <a:off x="827584" y="2564904"/>
            <a:ext cx="2088232" cy="1450672"/>
          </a:xfrm>
          <a:prstGeom prst="roundRect">
            <a:avLst/>
          </a:prstGeom>
          <a:solidFill>
            <a:schemeClr val="accent6">
              <a:lumMod val="40000"/>
              <a:lumOff val="60000"/>
            </a:schemeClr>
          </a:solidFill>
          <a:ln w="19050">
            <a:solidFill>
              <a:schemeClr val="accent6">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1950" indent="-361950"/>
            <a:r>
              <a:rPr lang="es-ES" sz="1200" b="1" i="1" dirty="0" smtClean="0">
                <a:solidFill>
                  <a:schemeClr val="tx2"/>
                </a:solidFill>
              </a:rPr>
              <a:t>1962: Creación </a:t>
            </a:r>
            <a:r>
              <a:rPr lang="es-ES" sz="1200" b="1" i="1" dirty="0">
                <a:solidFill>
                  <a:schemeClr val="tx2"/>
                </a:solidFill>
              </a:rPr>
              <a:t>del Instituto Nacional </a:t>
            </a:r>
            <a:r>
              <a:rPr lang="es-ES" sz="1200" b="1" i="1" dirty="0" smtClean="0">
                <a:solidFill>
                  <a:schemeClr val="tx2"/>
                </a:solidFill>
              </a:rPr>
              <a:t>de Planificación </a:t>
            </a:r>
            <a:r>
              <a:rPr lang="es-ES" sz="1200" b="1" i="1" dirty="0">
                <a:solidFill>
                  <a:schemeClr val="tx2"/>
                </a:solidFill>
              </a:rPr>
              <a:t>– </a:t>
            </a:r>
            <a:r>
              <a:rPr lang="es-ES" sz="1200" b="1" i="1" dirty="0" smtClean="0">
                <a:solidFill>
                  <a:schemeClr val="tx2"/>
                </a:solidFill>
              </a:rPr>
              <a:t>INP</a:t>
            </a:r>
            <a:endParaRPr lang="es-ES" sz="1200" b="1" i="1" dirty="0">
              <a:solidFill>
                <a:schemeClr val="tx2"/>
              </a:solidFill>
            </a:endParaRPr>
          </a:p>
        </p:txBody>
      </p:sp>
      <p:sp>
        <p:nvSpPr>
          <p:cNvPr id="24" name="23 Rectángulo redondeado"/>
          <p:cNvSpPr/>
          <p:nvPr/>
        </p:nvSpPr>
        <p:spPr>
          <a:xfrm>
            <a:off x="3201276" y="2564904"/>
            <a:ext cx="1442732" cy="1295284"/>
          </a:xfrm>
          <a:prstGeom prst="roundRect">
            <a:avLst/>
          </a:prstGeom>
          <a:solidFill>
            <a:srgbClr val="FFC000"/>
          </a:solidFill>
          <a:ln w="19050">
            <a:solidFill>
              <a:schemeClr val="accent6">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i="1" dirty="0">
                <a:solidFill>
                  <a:schemeClr val="tx2"/>
                </a:solidFill>
              </a:rPr>
              <a:t>Consolidación del Sistema Nacional de </a:t>
            </a:r>
            <a:r>
              <a:rPr lang="es-ES" sz="1200" b="1" i="1" dirty="0" smtClean="0">
                <a:solidFill>
                  <a:schemeClr val="tx2"/>
                </a:solidFill>
              </a:rPr>
              <a:t>Planificación</a:t>
            </a:r>
            <a:endParaRPr lang="es-ES" sz="1200" b="1" i="1" dirty="0">
              <a:solidFill>
                <a:schemeClr val="tx2"/>
              </a:solidFill>
            </a:endParaRPr>
          </a:p>
        </p:txBody>
      </p:sp>
      <p:sp>
        <p:nvSpPr>
          <p:cNvPr id="25" name="24 Rectángulo redondeado"/>
          <p:cNvSpPr/>
          <p:nvPr/>
        </p:nvSpPr>
        <p:spPr>
          <a:xfrm>
            <a:off x="4932040" y="2641100"/>
            <a:ext cx="1228668" cy="1219948"/>
          </a:xfrm>
          <a:prstGeom prst="roundRect">
            <a:avLst/>
          </a:prstGeom>
          <a:solidFill>
            <a:srgbClr val="92D050"/>
          </a:solidFill>
          <a:ln w="19050">
            <a:solidFill>
              <a:schemeClr val="accent3">
                <a:lumMod val="50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i="1" dirty="0">
                <a:solidFill>
                  <a:schemeClr val="tx2"/>
                </a:solidFill>
              </a:rPr>
              <a:t>1992  Cierre del </a:t>
            </a:r>
            <a:r>
              <a:rPr lang="es-PE" sz="1200" b="1" i="1" dirty="0" smtClean="0">
                <a:solidFill>
                  <a:schemeClr val="tx2"/>
                </a:solidFill>
              </a:rPr>
              <a:t>Instituto Nacional de Planificación</a:t>
            </a:r>
            <a:endParaRPr lang="es-PE" sz="1200" b="1" i="1" dirty="0">
              <a:solidFill>
                <a:schemeClr val="tx2"/>
              </a:solidFill>
            </a:endParaRPr>
          </a:p>
        </p:txBody>
      </p:sp>
      <p:sp>
        <p:nvSpPr>
          <p:cNvPr id="26" name="25 Rectángulo redondeado"/>
          <p:cNvSpPr/>
          <p:nvPr/>
        </p:nvSpPr>
        <p:spPr>
          <a:xfrm>
            <a:off x="6444208" y="2564904"/>
            <a:ext cx="2088232" cy="1450672"/>
          </a:xfrm>
          <a:prstGeom prst="roundRect">
            <a:avLst/>
          </a:prstGeom>
          <a:solidFill>
            <a:srgbClr val="FF5D37">
              <a:alpha val="32000"/>
            </a:srgbClr>
          </a:solidFill>
          <a:ln w="19050">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1100" b="1" i="1" dirty="0">
                <a:solidFill>
                  <a:schemeClr val="tx2"/>
                </a:solidFill>
              </a:rPr>
              <a:t> </a:t>
            </a:r>
            <a:r>
              <a:rPr lang="es-ES" sz="1100" b="1" i="1" dirty="0" smtClean="0">
                <a:solidFill>
                  <a:schemeClr val="tx2"/>
                </a:solidFill>
              </a:rPr>
              <a:t>2002: Acuerdo </a:t>
            </a:r>
            <a:r>
              <a:rPr lang="es-ES" sz="1100" b="1" i="1" dirty="0">
                <a:solidFill>
                  <a:schemeClr val="tx2"/>
                </a:solidFill>
              </a:rPr>
              <a:t>Nacional</a:t>
            </a:r>
          </a:p>
          <a:p>
            <a:pPr marL="361950" indent="-361950"/>
            <a:r>
              <a:rPr lang="es-ES" sz="1100" b="1" i="1" dirty="0" smtClean="0">
                <a:solidFill>
                  <a:schemeClr val="tx2"/>
                </a:solidFill>
              </a:rPr>
              <a:t>2008: Creación </a:t>
            </a:r>
            <a:r>
              <a:rPr lang="es-ES" sz="1100" b="1" i="1" dirty="0">
                <a:solidFill>
                  <a:schemeClr val="tx2"/>
                </a:solidFill>
              </a:rPr>
              <a:t>del SINAPLAN y CEPLAN</a:t>
            </a:r>
          </a:p>
          <a:p>
            <a:r>
              <a:rPr lang="es-ES" sz="1100" b="1" i="1" dirty="0" smtClean="0">
                <a:solidFill>
                  <a:schemeClr val="tx2"/>
                </a:solidFill>
              </a:rPr>
              <a:t>2011: PEDN </a:t>
            </a:r>
            <a:r>
              <a:rPr lang="es-ES" sz="1100" b="1" i="1" dirty="0">
                <a:solidFill>
                  <a:schemeClr val="tx2"/>
                </a:solidFill>
              </a:rPr>
              <a:t>al 2021</a:t>
            </a:r>
          </a:p>
          <a:p>
            <a:pPr marL="361950" indent="-361950"/>
            <a:r>
              <a:rPr lang="es-ES" sz="1100" b="1" i="1" dirty="0" smtClean="0">
                <a:solidFill>
                  <a:schemeClr val="tx2"/>
                </a:solidFill>
              </a:rPr>
              <a:t>           Plan Bicentenario</a:t>
            </a:r>
          </a:p>
          <a:p>
            <a:pPr marL="361950" indent="-361950"/>
            <a:r>
              <a:rPr lang="es-ES" sz="1100" b="1" i="1" dirty="0" smtClean="0">
                <a:solidFill>
                  <a:schemeClr val="tx2"/>
                </a:solidFill>
              </a:rPr>
              <a:t>2014: Directiva General del Proceso de Planeamiento Estratégico</a:t>
            </a:r>
            <a:endParaRPr lang="es-ES" sz="1100" b="1" i="1" dirty="0">
              <a:solidFill>
                <a:schemeClr val="tx2"/>
              </a:solidFill>
            </a:endParaRPr>
          </a:p>
        </p:txBody>
      </p:sp>
      <p:cxnSp>
        <p:nvCxnSpPr>
          <p:cNvPr id="27" name="26 Conector recto"/>
          <p:cNvCxnSpPr/>
          <p:nvPr/>
        </p:nvCxnSpPr>
        <p:spPr>
          <a:xfrm>
            <a:off x="3851920" y="2387749"/>
            <a:ext cx="0" cy="1771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27 Conector recto"/>
          <p:cNvCxnSpPr/>
          <p:nvPr/>
        </p:nvCxnSpPr>
        <p:spPr>
          <a:xfrm>
            <a:off x="5512636" y="2387749"/>
            <a:ext cx="0" cy="177155"/>
          </a:xfrm>
          <a:prstGeom prst="line">
            <a:avLst/>
          </a:prstGeom>
        </p:spPr>
        <p:style>
          <a:lnRef idx="2">
            <a:schemeClr val="accent6"/>
          </a:lnRef>
          <a:fillRef idx="0">
            <a:schemeClr val="accent6"/>
          </a:fillRef>
          <a:effectRef idx="1">
            <a:schemeClr val="accent6"/>
          </a:effectRef>
          <a:fontRef idx="minor">
            <a:schemeClr val="tx1"/>
          </a:fontRef>
        </p:style>
      </p:cxnSp>
      <p:cxnSp>
        <p:nvCxnSpPr>
          <p:cNvPr id="29" name="28 Conector recto"/>
          <p:cNvCxnSpPr/>
          <p:nvPr/>
        </p:nvCxnSpPr>
        <p:spPr>
          <a:xfrm>
            <a:off x="7452320" y="2362994"/>
            <a:ext cx="0" cy="177155"/>
          </a:xfrm>
          <a:prstGeom prst="line">
            <a:avLst/>
          </a:prstGeom>
        </p:spPr>
        <p:style>
          <a:lnRef idx="2">
            <a:schemeClr val="accent6"/>
          </a:lnRef>
          <a:fillRef idx="0">
            <a:schemeClr val="accent6"/>
          </a:fillRef>
          <a:effectRef idx="1">
            <a:schemeClr val="accent6"/>
          </a:effectRef>
          <a:fontRef idx="minor">
            <a:schemeClr val="tx1"/>
          </a:fontRef>
        </p:style>
      </p:cxnSp>
      <p:sp>
        <p:nvSpPr>
          <p:cNvPr id="30" name="8 CuadroTexto"/>
          <p:cNvSpPr txBox="1"/>
          <p:nvPr/>
        </p:nvSpPr>
        <p:spPr>
          <a:xfrm>
            <a:off x="683568" y="4273932"/>
            <a:ext cx="7704856" cy="523220"/>
          </a:xfrm>
          <a:prstGeom prst="rect">
            <a:avLst/>
          </a:prstGeom>
          <a:noFill/>
        </p:spPr>
        <p:txBody>
          <a:bodyPr wrap="square" rtlCol="0">
            <a:spAutoFit/>
          </a:bodyPr>
          <a:lstStyle>
            <a:defPPr>
              <a:defRPr lang="en-US"/>
            </a:defPPr>
            <a:lvl1pPr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pPr algn="just">
              <a:buNone/>
            </a:pPr>
            <a:r>
              <a:rPr lang="es-ES" sz="1400" b="1" i="1" kern="0" dirty="0" smtClean="0">
                <a:solidFill>
                  <a:schemeClr val="tx1"/>
                </a:solidFill>
              </a:rPr>
              <a:t>El planeamiento en el Perú, </a:t>
            </a:r>
            <a:r>
              <a:rPr lang="es-ES" sz="1400" b="1" i="1" kern="0" dirty="0" smtClean="0">
                <a:solidFill>
                  <a:srgbClr val="C00000"/>
                </a:solidFill>
              </a:rPr>
              <a:t>no tuvo continuidad</a:t>
            </a:r>
            <a:r>
              <a:rPr lang="es-ES" sz="1400" b="1" i="1" kern="0" dirty="0" smtClean="0">
                <a:solidFill>
                  <a:schemeClr val="tx1"/>
                </a:solidFill>
              </a:rPr>
              <a:t>. Por lo cual, el CEPLAN es un </a:t>
            </a:r>
            <a:r>
              <a:rPr lang="es-ES" sz="1400" b="1" i="1" kern="0" dirty="0" smtClean="0">
                <a:solidFill>
                  <a:srgbClr val="C00000"/>
                </a:solidFill>
              </a:rPr>
              <a:t>entidad de reciente nacimiento</a:t>
            </a:r>
            <a:r>
              <a:rPr lang="es-ES" sz="1400" b="1" i="1" kern="0" dirty="0" smtClean="0">
                <a:solidFill>
                  <a:schemeClr val="tx1"/>
                </a:solidFill>
              </a:rPr>
              <a:t>, cuenta con presupuesto a partir del 2009. </a:t>
            </a:r>
          </a:p>
        </p:txBody>
      </p:sp>
      <p:cxnSp>
        <p:nvCxnSpPr>
          <p:cNvPr id="31" name="30 Conector recto"/>
          <p:cNvCxnSpPr/>
          <p:nvPr/>
        </p:nvCxnSpPr>
        <p:spPr>
          <a:xfrm>
            <a:off x="1907704" y="2348880"/>
            <a:ext cx="0" cy="177155"/>
          </a:xfrm>
          <a:prstGeom prst="line">
            <a:avLst/>
          </a:prstGeom>
        </p:spPr>
        <p:style>
          <a:lnRef idx="2">
            <a:schemeClr val="accent6"/>
          </a:lnRef>
          <a:fillRef idx="0">
            <a:schemeClr val="accent6"/>
          </a:fillRef>
          <a:effectRef idx="1">
            <a:schemeClr val="accent6"/>
          </a:effectRef>
          <a:fontRef idx="minor">
            <a:schemeClr val="tx1"/>
          </a:fontRef>
        </p:style>
      </p:cxnSp>
      <p:sp>
        <p:nvSpPr>
          <p:cNvPr id="17" name="8 CuadroTexto"/>
          <p:cNvSpPr txBox="1"/>
          <p:nvPr/>
        </p:nvSpPr>
        <p:spPr>
          <a:xfrm>
            <a:off x="683568" y="5138028"/>
            <a:ext cx="7704856" cy="738664"/>
          </a:xfrm>
          <a:prstGeom prst="rect">
            <a:avLst/>
          </a:prstGeom>
          <a:noFill/>
        </p:spPr>
        <p:txBody>
          <a:bodyPr wrap="square" rtlCol="0">
            <a:spAutoFit/>
          </a:bodyPr>
          <a:lstStyle>
            <a:defPPr>
              <a:defRPr lang="en-US"/>
            </a:defPPr>
            <a:lvl1pPr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buChar char="•"/>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pPr algn="just">
              <a:buNone/>
            </a:pPr>
            <a:r>
              <a:rPr lang="es-ES" sz="1400" b="1" i="1" kern="0" dirty="0" smtClean="0">
                <a:solidFill>
                  <a:schemeClr val="tx1"/>
                </a:solidFill>
              </a:rPr>
              <a:t>CEPLAN es ente rector del </a:t>
            </a:r>
            <a:r>
              <a:rPr lang="es-ES" sz="1400" b="1" i="1" kern="0" dirty="0" smtClean="0">
                <a:solidFill>
                  <a:srgbClr val="C00000"/>
                </a:solidFill>
              </a:rPr>
              <a:t>Sistema Nacional de Planeamiento Estratégico (SINAPLAN</a:t>
            </a:r>
            <a:r>
              <a:rPr lang="es-ES" sz="1400" b="1" i="1" kern="0" dirty="0" smtClean="0">
                <a:solidFill>
                  <a:schemeClr val="tx1"/>
                </a:solidFill>
              </a:rPr>
              <a:t>), el cual se viene construyendo de forma coordinada con las regiones, sectores y otras instituciones.</a:t>
            </a:r>
          </a:p>
        </p:txBody>
      </p:sp>
    </p:spTree>
    <p:extLst>
      <p:ext uri="{BB962C8B-B14F-4D97-AF65-F5344CB8AC3E}">
        <p14:creationId xmlns:p14="http://schemas.microsoft.com/office/powerpoint/2010/main" xmlns="" val="1906688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2339752" y="2232058"/>
            <a:ext cx="6643670" cy="3069150"/>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116470"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5" name="4 Rectángulo"/>
          <p:cNvSpPr/>
          <p:nvPr/>
        </p:nvSpPr>
        <p:spPr>
          <a:xfrm>
            <a:off x="125760"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269776"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7" name="6 Rectángulo"/>
          <p:cNvSpPr/>
          <p:nvPr/>
        </p:nvSpPr>
        <p:spPr>
          <a:xfrm>
            <a:off x="273292" y="242088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8" name="7 Rectángulo"/>
          <p:cNvSpPr/>
          <p:nvPr/>
        </p:nvSpPr>
        <p:spPr>
          <a:xfrm>
            <a:off x="273292" y="3068960"/>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9" name="8 Rectángulo"/>
          <p:cNvSpPr/>
          <p:nvPr/>
        </p:nvSpPr>
        <p:spPr>
          <a:xfrm>
            <a:off x="269098" y="371703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10" name="9 Rectángulo"/>
          <p:cNvSpPr/>
          <p:nvPr/>
        </p:nvSpPr>
        <p:spPr>
          <a:xfrm>
            <a:off x="273292" y="436510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ruta estratégica</a:t>
            </a:r>
            <a:endParaRPr lang="es-PE" sz="1200" dirty="0">
              <a:solidFill>
                <a:schemeClr val="tx1"/>
              </a:solidFill>
            </a:endParaRPr>
          </a:p>
        </p:txBody>
      </p:sp>
      <p:sp>
        <p:nvSpPr>
          <p:cNvPr id="11" name="10 Triángulo isósceles"/>
          <p:cNvSpPr/>
          <p:nvPr/>
        </p:nvSpPr>
        <p:spPr>
          <a:xfrm flipV="1">
            <a:off x="1067741"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1052574" y="290454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1052574" y="3552613"/>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1052574" y="420068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5" name="14 Triángulo isósceles"/>
          <p:cNvSpPr/>
          <p:nvPr/>
        </p:nvSpPr>
        <p:spPr>
          <a:xfrm rot="16200000" flipV="1">
            <a:off x="2046353" y="3904543"/>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7" name="1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1" name="30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40</a:t>
            </a:fld>
            <a:endParaRPr lang="es-ES" b="1" dirty="0">
              <a:solidFill>
                <a:schemeClr val="accent1">
                  <a:lumMod val="50000"/>
                </a:schemeClr>
              </a:solidFill>
            </a:endParaRP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2" name="21 Tabla"/>
          <p:cNvGraphicFramePr>
            <a:graphicFrameLocks noGrp="1"/>
          </p:cNvGraphicFramePr>
          <p:nvPr>
            <p:extLst>
              <p:ext uri="{D42A27DB-BD31-4B8C-83A1-F6EECF244321}">
                <p14:modId xmlns:p14="http://schemas.microsoft.com/office/powerpoint/2010/main" xmlns="" val="3853453254"/>
              </p:ext>
            </p:extLst>
          </p:nvPr>
        </p:nvGraphicFramePr>
        <p:xfrm>
          <a:off x="2498757" y="2492896"/>
          <a:ext cx="6249957" cy="2590800"/>
        </p:xfrm>
        <a:graphic>
          <a:graphicData uri="http://schemas.openxmlformats.org/drawingml/2006/table">
            <a:tbl>
              <a:tblPr>
                <a:tableStyleId>{BC89EF96-8CEA-46FF-86C4-4CE0E7609802}</a:tableStyleId>
              </a:tblPr>
              <a:tblGrid>
                <a:gridCol w="2577299"/>
                <a:gridCol w="3672658"/>
              </a:tblGrid>
              <a:tr h="190500">
                <a:tc>
                  <a:txBody>
                    <a:bodyPr/>
                    <a:lstStyle/>
                    <a:p>
                      <a:r>
                        <a:rPr lang="es-PE" sz="2000" b="1" dirty="0" smtClean="0">
                          <a:solidFill>
                            <a:schemeClr val="bg1"/>
                          </a:solidFill>
                        </a:rPr>
                        <a:t>Objetivos Estratégicos</a:t>
                      </a:r>
                      <a:endParaRPr lang="es-PE" sz="2000" b="1" dirty="0">
                        <a:solidFill>
                          <a:schemeClr val="bg1"/>
                        </a:solidFill>
                      </a:endParaRPr>
                    </a:p>
                  </a:txBody>
                  <a:tcPr>
                    <a:solidFill>
                      <a:schemeClr val="tx2"/>
                    </a:solidFill>
                  </a:tcPr>
                </a:tc>
                <a:tc>
                  <a:txBody>
                    <a:bodyPr/>
                    <a:lstStyle/>
                    <a:p>
                      <a:r>
                        <a:rPr lang="es-PE" sz="2000" b="1" dirty="0" smtClean="0">
                          <a:solidFill>
                            <a:schemeClr val="bg1"/>
                          </a:solidFill>
                        </a:rPr>
                        <a:t>Acciones  Estratégicas </a:t>
                      </a:r>
                      <a:endParaRPr lang="es-PE" sz="2000" b="1" dirty="0">
                        <a:solidFill>
                          <a:schemeClr val="bg1"/>
                        </a:solidFill>
                      </a:endParaRPr>
                    </a:p>
                  </a:txBody>
                  <a:tcPr>
                    <a:solidFill>
                      <a:schemeClr val="tx2"/>
                    </a:solidFill>
                  </a:tcPr>
                </a:tc>
              </a:tr>
              <a:tr h="1905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Garantizar los servicios básicos en las Instituciones Educativas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Definir estándares de infraestructura y servicios básicos</a:t>
                      </a:r>
                    </a:p>
                  </a:txBody>
                  <a:tcPr/>
                </a:tc>
              </a:tr>
              <a:tr h="1905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600" baseline="0" dirty="0" smtClean="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Transferencia de recursos</a:t>
                      </a:r>
                    </a:p>
                  </a:txBody>
                  <a:tcPr/>
                </a:tc>
              </a:tr>
              <a:tr h="1905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1600" baseline="0" dirty="0" smtClean="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Censo Nacional de la Infraestructura Educativa</a:t>
                      </a:r>
                    </a:p>
                  </a:txBody>
                  <a:tcPr/>
                </a:tc>
              </a:tr>
              <a:tr h="1905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PE" sz="2000" baseline="0" dirty="0" smtClean="0">
                        <a:solidFill>
                          <a:schemeClr val="tx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a:t>
                      </a:r>
                    </a:p>
                  </a:txBody>
                  <a:tcPr/>
                </a:tc>
              </a:tr>
            </a:tbl>
          </a:graphicData>
        </a:graphic>
      </p:graphicFrame>
      <p:sp>
        <p:nvSpPr>
          <p:cNvPr id="2" name="1 Rectángulo"/>
          <p:cNvSpPr/>
          <p:nvPr/>
        </p:nvSpPr>
        <p:spPr>
          <a:xfrm>
            <a:off x="2709259" y="1691516"/>
            <a:ext cx="5904656" cy="369332"/>
          </a:xfrm>
          <a:prstGeom prst="rect">
            <a:avLst/>
          </a:prstGeom>
        </p:spPr>
        <p:txBody>
          <a:bodyPr wrap="square">
            <a:spAutoFit/>
          </a:bodyPr>
          <a:lstStyle/>
          <a:p>
            <a:pPr algn="ctr"/>
            <a:r>
              <a:rPr lang="es-PE" dirty="0" smtClean="0">
                <a:solidFill>
                  <a:schemeClr val="tx2"/>
                </a:solidFill>
              </a:rPr>
              <a:t>Son las necesarias para alcanzar los objetivos estratégicos</a:t>
            </a:r>
            <a:endParaRPr lang="es-PE" dirty="0">
              <a:solidFill>
                <a:schemeClr val="tx2"/>
              </a:solidFill>
            </a:endParaRPr>
          </a:p>
        </p:txBody>
      </p:sp>
      <p:sp>
        <p:nvSpPr>
          <p:cNvPr id="20" name="19 Rectángulo"/>
          <p:cNvSpPr/>
          <p:nvPr/>
        </p:nvSpPr>
        <p:spPr>
          <a:xfrm>
            <a:off x="2358449" y="652626"/>
            <a:ext cx="4572000" cy="400110"/>
          </a:xfrm>
          <a:prstGeom prst="rect">
            <a:avLst/>
          </a:prstGeom>
        </p:spPr>
        <p:txBody>
          <a:bodyPr>
            <a:spAutoFit/>
          </a:bodyPr>
          <a:lstStyle/>
          <a:p>
            <a:r>
              <a:rPr lang="es-PE" sz="2000" b="1" u="sng" dirty="0" smtClean="0">
                <a:solidFill>
                  <a:schemeClr val="accent2">
                    <a:lumMod val="50000"/>
                  </a:schemeClr>
                </a:solidFill>
              </a:rPr>
              <a:t>ACCIONES ESTRATÉGICAS</a:t>
            </a:r>
            <a:endParaRPr lang="es-PE" sz="2000" b="1" u="sng" dirty="0">
              <a:solidFill>
                <a:schemeClr val="accent2">
                  <a:lumMod val="50000"/>
                </a:schemeClr>
              </a:solidFill>
            </a:endParaRPr>
          </a:p>
        </p:txBody>
      </p:sp>
    </p:spTree>
    <p:extLst>
      <p:ext uri="{BB962C8B-B14F-4D97-AF65-F5344CB8AC3E}">
        <p14:creationId xmlns:p14="http://schemas.microsoft.com/office/powerpoint/2010/main" xmlns="" val="4086110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2339752" y="2132856"/>
            <a:ext cx="6643670" cy="3456384"/>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116470" y="980728"/>
            <a:ext cx="2141984" cy="4591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Estratégica</a:t>
            </a:r>
            <a:endParaRPr lang="es-PE" sz="1400" b="1" dirty="0"/>
          </a:p>
        </p:txBody>
      </p:sp>
      <p:sp>
        <p:nvSpPr>
          <p:cNvPr id="5" name="4 Rectángulo"/>
          <p:cNvSpPr/>
          <p:nvPr/>
        </p:nvSpPr>
        <p:spPr>
          <a:xfrm>
            <a:off x="125760" y="1527946"/>
            <a:ext cx="2141984" cy="3579238"/>
          </a:xfrm>
          <a:prstGeom prst="rect">
            <a:avLst/>
          </a:prstGeom>
          <a:noFill/>
          <a:ln w="63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269776" y="178906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Escenario apuesta</a:t>
            </a:r>
            <a:endParaRPr lang="es-PE" sz="1200" dirty="0">
              <a:solidFill>
                <a:schemeClr val="tx1"/>
              </a:solidFill>
            </a:endParaRPr>
          </a:p>
        </p:txBody>
      </p:sp>
      <p:sp>
        <p:nvSpPr>
          <p:cNvPr id="7" name="6 Rectángulo"/>
          <p:cNvSpPr/>
          <p:nvPr/>
        </p:nvSpPr>
        <p:spPr>
          <a:xfrm>
            <a:off x="273292" y="2420888"/>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Visión</a:t>
            </a:r>
            <a:endParaRPr lang="es-PE" sz="1200" dirty="0">
              <a:solidFill>
                <a:schemeClr val="tx1"/>
              </a:solidFill>
            </a:endParaRPr>
          </a:p>
        </p:txBody>
      </p:sp>
      <p:sp>
        <p:nvSpPr>
          <p:cNvPr id="8" name="7 Rectángulo"/>
          <p:cNvSpPr/>
          <p:nvPr/>
        </p:nvSpPr>
        <p:spPr>
          <a:xfrm>
            <a:off x="273292" y="3068960"/>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Objetivos estratégicos, indicadores y metas</a:t>
            </a:r>
            <a:endParaRPr lang="es-PE" sz="1200" dirty="0">
              <a:solidFill>
                <a:schemeClr val="tx1"/>
              </a:solidFill>
            </a:endParaRPr>
          </a:p>
        </p:txBody>
      </p:sp>
      <p:sp>
        <p:nvSpPr>
          <p:cNvPr id="9" name="8 Rectángulo"/>
          <p:cNvSpPr/>
          <p:nvPr/>
        </p:nvSpPr>
        <p:spPr>
          <a:xfrm>
            <a:off x="269098" y="3717032"/>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a:t>
            </a:r>
            <a:endParaRPr lang="es-PE" sz="1200" dirty="0">
              <a:solidFill>
                <a:schemeClr val="tx1"/>
              </a:solidFill>
            </a:endParaRPr>
          </a:p>
        </p:txBody>
      </p:sp>
      <p:sp>
        <p:nvSpPr>
          <p:cNvPr id="10" name="9 Rectángulo"/>
          <p:cNvSpPr/>
          <p:nvPr/>
        </p:nvSpPr>
        <p:spPr>
          <a:xfrm>
            <a:off x="273292" y="4365104"/>
            <a:ext cx="1853952" cy="459186"/>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Identificación ruta estratégica</a:t>
            </a:r>
            <a:endParaRPr lang="es-PE" sz="1200" dirty="0">
              <a:solidFill>
                <a:schemeClr val="tx1"/>
              </a:solidFill>
            </a:endParaRPr>
          </a:p>
        </p:txBody>
      </p:sp>
      <p:sp>
        <p:nvSpPr>
          <p:cNvPr id="11" name="10 Triángulo isósceles"/>
          <p:cNvSpPr/>
          <p:nvPr/>
        </p:nvSpPr>
        <p:spPr>
          <a:xfrm flipV="1">
            <a:off x="1067741" y="226868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1052574" y="2904541"/>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1052574" y="3552613"/>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1052574" y="4200685"/>
            <a:ext cx="274598" cy="130435"/>
          </a:xfrm>
          <a:prstGeom prst="triangle">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5" name="14 Triángulo isósceles"/>
          <p:cNvSpPr/>
          <p:nvPr/>
        </p:nvSpPr>
        <p:spPr>
          <a:xfrm rot="16200000" flipV="1">
            <a:off x="2046353" y="4552615"/>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7" name="16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1" name="30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41</a:t>
            </a:fld>
            <a:endParaRPr lang="es-ES" b="1" dirty="0">
              <a:solidFill>
                <a:schemeClr val="accent1">
                  <a:lumMod val="50000"/>
                </a:schemeClr>
              </a:solidFill>
            </a:endParaRPr>
          </a:p>
        </p:txBody>
      </p:sp>
      <p:pic>
        <p:nvPicPr>
          <p:cNvPr id="3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2" name="21 Tabla"/>
          <p:cNvGraphicFramePr>
            <a:graphicFrameLocks noGrp="1"/>
          </p:cNvGraphicFramePr>
          <p:nvPr>
            <p:extLst>
              <p:ext uri="{D42A27DB-BD31-4B8C-83A1-F6EECF244321}">
                <p14:modId xmlns:p14="http://schemas.microsoft.com/office/powerpoint/2010/main" xmlns="" val="2703821540"/>
              </p:ext>
            </p:extLst>
          </p:nvPr>
        </p:nvGraphicFramePr>
        <p:xfrm>
          <a:off x="2714782" y="2320902"/>
          <a:ext cx="4953562" cy="3017520"/>
        </p:xfrm>
        <a:graphic>
          <a:graphicData uri="http://schemas.openxmlformats.org/drawingml/2006/table">
            <a:tbl>
              <a:tblPr>
                <a:tableStyleId>{BC89EF96-8CEA-46FF-86C4-4CE0E7609802}</a:tableStyleId>
              </a:tblPr>
              <a:tblGrid>
                <a:gridCol w="1425170"/>
                <a:gridCol w="3528392"/>
              </a:tblGrid>
              <a:tr h="190500">
                <a:tc>
                  <a:txBody>
                    <a:bodyPr/>
                    <a:lstStyle/>
                    <a:p>
                      <a:pPr algn="ctr"/>
                      <a:r>
                        <a:rPr lang="es-PE" sz="2000" b="1" dirty="0" smtClean="0">
                          <a:solidFill>
                            <a:schemeClr val="bg1"/>
                          </a:solidFill>
                        </a:rPr>
                        <a:t>Priorización</a:t>
                      </a:r>
                      <a:endParaRPr lang="es-PE" sz="2000" b="1" dirty="0">
                        <a:solidFill>
                          <a:schemeClr val="bg1"/>
                        </a:solidFill>
                      </a:endParaRPr>
                    </a:p>
                  </a:txBody>
                  <a:tcPr>
                    <a:solidFill>
                      <a:schemeClr val="accent2"/>
                    </a:solidFill>
                  </a:tcPr>
                </a:tc>
                <a:tc>
                  <a:txBody>
                    <a:bodyPr/>
                    <a:lstStyle/>
                    <a:p>
                      <a:r>
                        <a:rPr lang="es-PE" sz="2000" b="1" dirty="0" smtClean="0">
                          <a:solidFill>
                            <a:schemeClr val="bg1"/>
                          </a:solidFill>
                        </a:rPr>
                        <a:t>Acciones  Estratégicas </a:t>
                      </a:r>
                      <a:endParaRPr lang="es-PE" sz="2000" b="1" dirty="0">
                        <a:solidFill>
                          <a:schemeClr val="bg1"/>
                        </a:solidFill>
                      </a:endParaRPr>
                    </a:p>
                  </a:txBody>
                  <a:tcPr>
                    <a:solidFill>
                      <a:schemeClr val="tx2"/>
                    </a:solidFill>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Censo Nacional de la Infraestructura Educativa</a:t>
                      </a:r>
                    </a:p>
                  </a:txBody>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Definir estándares de infraestructura y servicios básicos</a:t>
                      </a:r>
                    </a:p>
                  </a:txBody>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Transferencia de recursos</a:t>
                      </a:r>
                    </a:p>
                  </a:txBody>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baseline="0" dirty="0" smtClean="0">
                          <a:solidFill>
                            <a:schemeClr val="tx2"/>
                          </a:solidFill>
                        </a:rPr>
                        <a:t>…</a:t>
                      </a:r>
                    </a:p>
                  </a:txBody>
                  <a:tcPr/>
                </a:tc>
              </a:tr>
            </a:tbl>
          </a:graphicData>
        </a:graphic>
      </p:graphicFrame>
      <p:sp>
        <p:nvSpPr>
          <p:cNvPr id="2" name="1 Rectángulo"/>
          <p:cNvSpPr/>
          <p:nvPr/>
        </p:nvSpPr>
        <p:spPr>
          <a:xfrm>
            <a:off x="2771800" y="1705587"/>
            <a:ext cx="5904656" cy="369332"/>
          </a:xfrm>
          <a:prstGeom prst="rect">
            <a:avLst/>
          </a:prstGeom>
        </p:spPr>
        <p:txBody>
          <a:bodyPr wrap="square">
            <a:spAutoFit/>
          </a:bodyPr>
          <a:lstStyle/>
          <a:p>
            <a:pPr algn="ctr"/>
            <a:r>
              <a:rPr lang="es-PE" dirty="0" smtClean="0">
                <a:solidFill>
                  <a:schemeClr val="tx2"/>
                </a:solidFill>
              </a:rPr>
              <a:t>Contiene las acciones estratégicas priorizadas</a:t>
            </a:r>
            <a:endParaRPr lang="es-PE" dirty="0">
              <a:solidFill>
                <a:schemeClr val="tx2"/>
              </a:solidFill>
            </a:endParaRPr>
          </a:p>
        </p:txBody>
      </p:sp>
      <p:grpSp>
        <p:nvGrpSpPr>
          <p:cNvPr id="3" name="2 Grupo"/>
          <p:cNvGrpSpPr/>
          <p:nvPr/>
        </p:nvGrpSpPr>
        <p:grpSpPr>
          <a:xfrm flipV="1">
            <a:off x="8028384" y="2608067"/>
            <a:ext cx="288034" cy="1901053"/>
            <a:chOff x="8172397" y="2436856"/>
            <a:chExt cx="288034" cy="1901053"/>
          </a:xfrm>
        </p:grpSpPr>
        <p:cxnSp>
          <p:nvCxnSpPr>
            <p:cNvPr id="24" name="23 Conector angular"/>
            <p:cNvCxnSpPr/>
            <p:nvPr/>
          </p:nvCxnSpPr>
          <p:spPr>
            <a:xfrm rot="5400000" flipH="1" flipV="1">
              <a:off x="7741692" y="3619171"/>
              <a:ext cx="1149445" cy="288032"/>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24 Conector angular"/>
            <p:cNvCxnSpPr/>
            <p:nvPr/>
          </p:nvCxnSpPr>
          <p:spPr>
            <a:xfrm rot="16200000" flipV="1">
              <a:off x="7653919" y="2955334"/>
              <a:ext cx="1324990" cy="288034"/>
            </a:xfrm>
            <a:prstGeom prst="bentConnector3">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8358807" y="1799953"/>
            <a:ext cx="461665" cy="3789287"/>
          </a:xfrm>
          <a:prstGeom prst="rect">
            <a:avLst/>
          </a:prstGeom>
          <a:noFill/>
        </p:spPr>
        <p:txBody>
          <a:bodyPr vert="vert270" wrap="square" rtlCol="0">
            <a:spAutoFit/>
          </a:bodyPr>
          <a:lstStyle/>
          <a:p>
            <a:pPr algn="ctr"/>
            <a:r>
              <a:rPr lang="es-PE" b="1" dirty="0" smtClean="0">
                <a:solidFill>
                  <a:schemeClr val="accent2"/>
                </a:solidFill>
              </a:rPr>
              <a:t>Ruta Estratégica</a:t>
            </a:r>
            <a:endParaRPr lang="es-PE" b="1" dirty="0">
              <a:solidFill>
                <a:schemeClr val="accent2"/>
              </a:solidFill>
            </a:endParaRPr>
          </a:p>
        </p:txBody>
      </p:sp>
      <p:sp>
        <p:nvSpPr>
          <p:cNvPr id="23" name="22 Rectángulo"/>
          <p:cNvSpPr/>
          <p:nvPr/>
        </p:nvSpPr>
        <p:spPr>
          <a:xfrm>
            <a:off x="2358449" y="652626"/>
            <a:ext cx="4572000" cy="400110"/>
          </a:xfrm>
          <a:prstGeom prst="rect">
            <a:avLst/>
          </a:prstGeom>
        </p:spPr>
        <p:txBody>
          <a:bodyPr>
            <a:spAutoFit/>
          </a:bodyPr>
          <a:lstStyle/>
          <a:p>
            <a:r>
              <a:rPr lang="es-PE" sz="2000" b="1" u="sng" dirty="0" smtClean="0">
                <a:solidFill>
                  <a:schemeClr val="accent2">
                    <a:lumMod val="50000"/>
                  </a:schemeClr>
                </a:solidFill>
              </a:rPr>
              <a:t>RUTA ESTRATÉGICA</a:t>
            </a:r>
            <a:endParaRPr lang="es-PE" sz="2000" b="1" u="sng" dirty="0">
              <a:solidFill>
                <a:schemeClr val="accent2">
                  <a:lumMod val="50000"/>
                </a:schemeClr>
              </a:solidFill>
            </a:endParaRPr>
          </a:p>
        </p:txBody>
      </p:sp>
    </p:spTree>
    <p:extLst>
      <p:ext uri="{BB962C8B-B14F-4D97-AF65-F5344CB8AC3E}">
        <p14:creationId xmlns:p14="http://schemas.microsoft.com/office/powerpoint/2010/main" xmlns="" val="1752990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323852" y="6597352"/>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1314524" y="886135"/>
            <a:ext cx="7372351"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17 Marcador de número de diapositiva"/>
          <p:cNvSpPr>
            <a:spLocks noGrp="1"/>
          </p:cNvSpPr>
          <p:nvPr>
            <p:ph type="sldNum" sz="quarter" idx="12"/>
          </p:nvPr>
        </p:nvSpPr>
        <p:spPr>
          <a:xfrm>
            <a:off x="3517900" y="6602363"/>
            <a:ext cx="2133600" cy="365125"/>
          </a:xfrm>
        </p:spPr>
        <p:txBody>
          <a:bodyPr/>
          <a:lstStyle/>
          <a:p>
            <a:pPr algn="ctr">
              <a:defRPr/>
            </a:pPr>
            <a:fld id="{FC3EB930-8334-4AC3-9200-8287529D0EAC}" type="slidenum">
              <a:rPr lang="es-ES" b="1">
                <a:solidFill>
                  <a:schemeClr val="accent1">
                    <a:lumMod val="50000"/>
                  </a:schemeClr>
                </a:solidFill>
              </a:rPr>
              <a:pPr algn="ctr">
                <a:defRPr/>
              </a:pPr>
              <a:t>42</a:t>
            </a:fld>
            <a:endParaRPr lang="es-ES" b="1" dirty="0">
              <a:solidFill>
                <a:schemeClr val="accent1">
                  <a:lumMod val="50000"/>
                </a:schemeClr>
              </a:solidFill>
            </a:endParaRPr>
          </a:p>
        </p:txBody>
      </p:sp>
      <p:sp>
        <p:nvSpPr>
          <p:cNvPr id="9" name="Rectangle 2"/>
          <p:cNvSpPr txBox="1">
            <a:spLocks noChangeArrowheads="1"/>
          </p:cNvSpPr>
          <p:nvPr/>
        </p:nvSpPr>
        <p:spPr bwMode="auto">
          <a:xfrm>
            <a:off x="1334157" y="413138"/>
            <a:ext cx="7342299" cy="457200"/>
          </a:xfrm>
          <a:prstGeom prst="rect">
            <a:avLst/>
          </a:prstGeom>
          <a:noFill/>
          <a:ln w="9525">
            <a:noFill/>
            <a:miter lim="800000"/>
            <a:headEnd/>
            <a:tailEnd/>
          </a:ln>
        </p:spPr>
        <p:txBody>
          <a:bodyPr anchor="ctr"/>
          <a:lstStyle>
            <a:defPPr>
              <a:defRPr lang="es-ES"/>
            </a:defPPr>
            <a:lvl1pPr fontAlgn="base">
              <a:spcBef>
                <a:spcPct val="20000"/>
              </a:spcBef>
              <a:spcAft>
                <a:spcPct val="0"/>
              </a:spcAft>
              <a:buClr>
                <a:schemeClr val="tx2"/>
              </a:buClr>
              <a:defRPr b="1" kern="0">
                <a:solidFill>
                  <a:schemeClr val="tx2"/>
                </a:solidFill>
                <a:ea typeface="ヒラギノ角ゴ Pro W3"/>
                <a:cs typeface="ヒラギノ角ゴ Pro W3"/>
              </a:defRPr>
            </a:lvl1pPr>
            <a:lvl2pPr fontAlgn="base">
              <a:spcBef>
                <a:spcPct val="0"/>
              </a:spcBef>
              <a:spcAft>
                <a:spcPct val="0"/>
              </a:spcAft>
              <a:defRPr sz="1600">
                <a:solidFill>
                  <a:srgbClr val="666666"/>
                </a:solidFill>
                <a:latin typeface="Arial" pitchFamily="34" charset="0"/>
                <a:ea typeface="ヒラギノ角ゴ Pro W3"/>
                <a:cs typeface="ヒラギノ角ゴ Pro W3"/>
              </a:defRPr>
            </a:lvl2pPr>
            <a:lvl3pPr fontAlgn="base">
              <a:spcBef>
                <a:spcPct val="0"/>
              </a:spcBef>
              <a:spcAft>
                <a:spcPct val="0"/>
              </a:spcAft>
              <a:defRPr sz="1600">
                <a:solidFill>
                  <a:srgbClr val="666666"/>
                </a:solidFill>
                <a:latin typeface="Arial" pitchFamily="34" charset="0"/>
                <a:ea typeface="ヒラギノ角ゴ Pro W3"/>
                <a:cs typeface="ヒラギノ角ゴ Pro W3"/>
              </a:defRPr>
            </a:lvl3pPr>
            <a:lvl4pPr fontAlgn="base">
              <a:spcBef>
                <a:spcPct val="0"/>
              </a:spcBef>
              <a:spcAft>
                <a:spcPct val="0"/>
              </a:spcAft>
              <a:defRPr sz="1600">
                <a:solidFill>
                  <a:srgbClr val="666666"/>
                </a:solidFill>
                <a:latin typeface="Arial" pitchFamily="34" charset="0"/>
                <a:ea typeface="ヒラギノ角ゴ Pro W3"/>
                <a:cs typeface="ヒラギノ角ゴ Pro W3"/>
              </a:defRPr>
            </a:lvl4pPr>
            <a:lvl5pPr fontAlgn="base">
              <a:spcBef>
                <a:spcPct val="0"/>
              </a:spcBef>
              <a:spcAft>
                <a:spcPct val="0"/>
              </a:spcAft>
              <a:defRPr sz="1600">
                <a:solidFill>
                  <a:srgbClr val="666666"/>
                </a:solidFill>
                <a:latin typeface="Arial" pitchFamily="34" charset="0"/>
                <a:ea typeface="ヒラギノ角ゴ Pro W3"/>
                <a:cs typeface="ヒラギノ角ゴ Pro W3"/>
              </a:defRPr>
            </a:lvl5pPr>
            <a:lvl6pPr>
              <a:defRPr sz="1600">
                <a:solidFill>
                  <a:srgbClr val="666666"/>
                </a:solidFill>
                <a:latin typeface="Arial" pitchFamily="34" charset="0"/>
                <a:ea typeface="ヒラギノ角ゴ Pro W3"/>
                <a:cs typeface="ヒラギノ角ゴ Pro W3"/>
              </a:defRPr>
            </a:lvl6pPr>
            <a:lvl7pPr>
              <a:defRPr sz="1600">
                <a:solidFill>
                  <a:srgbClr val="666666"/>
                </a:solidFill>
                <a:latin typeface="Arial" pitchFamily="34" charset="0"/>
                <a:ea typeface="ヒラギノ角ゴ Pro W3"/>
                <a:cs typeface="ヒラギノ角ゴ Pro W3"/>
              </a:defRPr>
            </a:lvl7pPr>
            <a:lvl8pPr>
              <a:defRPr sz="1600">
                <a:solidFill>
                  <a:srgbClr val="666666"/>
                </a:solidFill>
                <a:latin typeface="Arial" pitchFamily="34" charset="0"/>
                <a:ea typeface="ヒラギノ角ゴ Pro W3"/>
                <a:cs typeface="ヒラギノ角ゴ Pro W3"/>
              </a:defRPr>
            </a:lvl8pPr>
            <a:lvl9pPr>
              <a:defRPr sz="1600">
                <a:solidFill>
                  <a:srgbClr val="666666"/>
                </a:solidFill>
                <a:latin typeface="Arial" pitchFamily="34" charset="0"/>
                <a:ea typeface="ヒラギノ角ゴ Pro W3"/>
                <a:cs typeface="ヒラギノ角ゴ Pro W3"/>
              </a:defRPr>
            </a:lvl9pPr>
          </a:lstStyle>
          <a:p>
            <a:r>
              <a:rPr lang="es-ES" dirty="0" smtClean="0"/>
              <a:t>Fases del proceso de planeamiento estratégico</a:t>
            </a:r>
            <a:endParaRPr lang="es-ES" dirty="0"/>
          </a:p>
        </p:txBody>
      </p:sp>
      <p:sp>
        <p:nvSpPr>
          <p:cNvPr id="11" name="10 Rectángulo"/>
          <p:cNvSpPr/>
          <p:nvPr/>
        </p:nvSpPr>
        <p:spPr>
          <a:xfrm>
            <a:off x="1495935" y="1102159"/>
            <a:ext cx="3606101" cy="129614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de Análisis Prospectivo</a:t>
            </a:r>
            <a:endParaRPr lang="es-PE" sz="2000" b="1" dirty="0"/>
          </a:p>
        </p:txBody>
      </p:sp>
      <p:sp>
        <p:nvSpPr>
          <p:cNvPr id="12" name="11 Rectángulo"/>
          <p:cNvSpPr/>
          <p:nvPr/>
        </p:nvSpPr>
        <p:spPr>
          <a:xfrm>
            <a:off x="1511625" y="2542319"/>
            <a:ext cx="3606101" cy="12961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Estratégica</a:t>
            </a:r>
            <a:endParaRPr lang="es-PE" sz="2000" b="1" dirty="0"/>
          </a:p>
        </p:txBody>
      </p:sp>
      <p:sp>
        <p:nvSpPr>
          <p:cNvPr id="13" name="12 Rectángulo"/>
          <p:cNvSpPr/>
          <p:nvPr/>
        </p:nvSpPr>
        <p:spPr>
          <a:xfrm>
            <a:off x="1507812" y="4077072"/>
            <a:ext cx="3606101" cy="1296144"/>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Institucional</a:t>
            </a:r>
            <a:endParaRPr lang="es-PE" sz="2000" b="1" dirty="0"/>
          </a:p>
        </p:txBody>
      </p:sp>
      <p:sp>
        <p:nvSpPr>
          <p:cNvPr id="75" name="74 Rectángulo"/>
          <p:cNvSpPr/>
          <p:nvPr/>
        </p:nvSpPr>
        <p:spPr>
          <a:xfrm rot="16200000">
            <a:off x="-1198143" y="2771426"/>
            <a:ext cx="4254174" cy="94940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2000" b="1" dirty="0" smtClean="0"/>
              <a:t>Fase de Seguimiento</a:t>
            </a:r>
            <a:endParaRPr lang="es-PE" sz="2000" b="1" dirty="0"/>
          </a:p>
        </p:txBody>
      </p:sp>
      <p:sp>
        <p:nvSpPr>
          <p:cNvPr id="2" name="1 Cerrar llave"/>
          <p:cNvSpPr/>
          <p:nvPr/>
        </p:nvSpPr>
        <p:spPr>
          <a:xfrm>
            <a:off x="5390737" y="1102160"/>
            <a:ext cx="469023" cy="25922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9" name="78 Cerrar llave"/>
          <p:cNvSpPr/>
          <p:nvPr/>
        </p:nvSpPr>
        <p:spPr>
          <a:xfrm>
            <a:off x="5436096" y="4077072"/>
            <a:ext cx="469023" cy="129614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2 CuadroTexto"/>
          <p:cNvSpPr txBox="1"/>
          <p:nvPr/>
        </p:nvSpPr>
        <p:spPr>
          <a:xfrm>
            <a:off x="6311128" y="2110271"/>
            <a:ext cx="1189428" cy="523220"/>
          </a:xfrm>
          <a:prstGeom prst="rect">
            <a:avLst/>
          </a:prstGeom>
          <a:noFill/>
        </p:spPr>
        <p:txBody>
          <a:bodyPr wrap="none" rtlCol="0">
            <a:spAutoFit/>
          </a:bodyPr>
          <a:lstStyle/>
          <a:p>
            <a:r>
              <a:rPr lang="es-ES" sz="2800" dirty="0" smtClean="0"/>
              <a:t>PESEM</a:t>
            </a:r>
            <a:endParaRPr lang="es-ES" sz="2800" dirty="0"/>
          </a:p>
        </p:txBody>
      </p:sp>
      <p:sp>
        <p:nvSpPr>
          <p:cNvPr id="80" name="79 CuadroTexto"/>
          <p:cNvSpPr txBox="1"/>
          <p:nvPr/>
        </p:nvSpPr>
        <p:spPr>
          <a:xfrm>
            <a:off x="6468145" y="4437111"/>
            <a:ext cx="1258678" cy="523220"/>
          </a:xfrm>
          <a:prstGeom prst="rect">
            <a:avLst/>
          </a:prstGeom>
          <a:noFill/>
        </p:spPr>
        <p:txBody>
          <a:bodyPr wrap="none" rtlCol="0">
            <a:spAutoFit/>
          </a:bodyPr>
          <a:lstStyle/>
          <a:p>
            <a:r>
              <a:rPr lang="es-ES" sz="2800" dirty="0" smtClean="0"/>
              <a:t>PEI-POI</a:t>
            </a:r>
            <a:endParaRPr lang="es-ES" sz="2800" dirty="0"/>
          </a:p>
        </p:txBody>
      </p:sp>
    </p:spTree>
    <p:extLst>
      <p:ext uri="{BB962C8B-B14F-4D97-AF65-F5344CB8AC3E}">
        <p14:creationId xmlns:p14="http://schemas.microsoft.com/office/powerpoint/2010/main" xmlns="" val="38788066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Flecha izquierda"/>
          <p:cNvSpPr/>
          <p:nvPr/>
        </p:nvSpPr>
        <p:spPr>
          <a:xfrm rot="16200000">
            <a:off x="4739455" y="1835294"/>
            <a:ext cx="1416482" cy="552864"/>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hueOff val="0"/>
              <a:satOff val="0"/>
              <a:lumOff val="0"/>
              <a:alphaOff val="0"/>
            </a:schemeClr>
          </a:fontRef>
        </p:style>
      </p:sp>
      <p:sp>
        <p:nvSpPr>
          <p:cNvPr id="46" name="45 Rectángulo"/>
          <p:cNvSpPr/>
          <p:nvPr/>
        </p:nvSpPr>
        <p:spPr>
          <a:xfrm>
            <a:off x="2339752" y="908720"/>
            <a:ext cx="6643670" cy="395114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43</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1880129"/>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42" name="41 Rectángulo"/>
          <p:cNvSpPr/>
          <p:nvPr/>
        </p:nvSpPr>
        <p:spPr>
          <a:xfrm>
            <a:off x="2358449" y="220578"/>
            <a:ext cx="4572000" cy="400110"/>
          </a:xfrm>
          <a:prstGeom prst="rect">
            <a:avLst/>
          </a:prstGeom>
        </p:spPr>
        <p:txBody>
          <a:bodyPr>
            <a:spAutoFit/>
          </a:bodyPr>
          <a:lstStyle/>
          <a:p>
            <a:r>
              <a:rPr lang="es-PE" sz="2000" b="1" u="sng" dirty="0" smtClean="0">
                <a:solidFill>
                  <a:schemeClr val="accent2">
                    <a:lumMod val="50000"/>
                  </a:schemeClr>
                </a:solidFill>
              </a:rPr>
              <a:t>MISIÓN INSTITUCIONAL</a:t>
            </a:r>
            <a:endParaRPr lang="es-PE" sz="2000" b="1" u="sng" dirty="0">
              <a:solidFill>
                <a:schemeClr val="accent2">
                  <a:lumMod val="50000"/>
                </a:schemeClr>
              </a:solidFill>
            </a:endParaRPr>
          </a:p>
        </p:txBody>
      </p:sp>
      <p:sp>
        <p:nvSpPr>
          <p:cNvPr id="56" name="55 Rectángulo"/>
          <p:cNvSpPr/>
          <p:nvPr/>
        </p:nvSpPr>
        <p:spPr>
          <a:xfrm>
            <a:off x="2349219" y="4859868"/>
            <a:ext cx="6624736" cy="369332"/>
          </a:xfrm>
          <a:prstGeom prst="rect">
            <a:avLst/>
          </a:prstGeom>
        </p:spPr>
        <p:txBody>
          <a:bodyPr wrap="square">
            <a:spAutoFit/>
          </a:bodyPr>
          <a:lstStyle/>
          <a:p>
            <a:pPr algn="ctr"/>
            <a:r>
              <a:rPr lang="es-PE" dirty="0" smtClean="0">
                <a:solidFill>
                  <a:schemeClr val="tx2"/>
                </a:solidFill>
              </a:rPr>
              <a:t>Define la razón de ser de la Entidad</a:t>
            </a:r>
            <a:endParaRPr lang="es-PE" dirty="0">
              <a:solidFill>
                <a:schemeClr val="tx2"/>
              </a:solidFill>
            </a:endParaRPr>
          </a:p>
        </p:txBody>
      </p:sp>
      <p:grpSp>
        <p:nvGrpSpPr>
          <p:cNvPr id="22" name="21 Grupo"/>
          <p:cNvGrpSpPr/>
          <p:nvPr/>
        </p:nvGrpSpPr>
        <p:grpSpPr>
          <a:xfrm>
            <a:off x="4442674" y="2878780"/>
            <a:ext cx="2001534" cy="1846364"/>
            <a:chOff x="1824446" y="3142552"/>
            <a:chExt cx="2842692" cy="2231011"/>
          </a:xfrm>
        </p:grpSpPr>
        <p:sp>
          <p:nvSpPr>
            <p:cNvPr id="23" name="22 Elipse"/>
            <p:cNvSpPr/>
            <p:nvPr/>
          </p:nvSpPr>
          <p:spPr>
            <a:xfrm>
              <a:off x="1824446" y="3142552"/>
              <a:ext cx="2842692" cy="2231011"/>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4" name="Elipse 4"/>
            <p:cNvSpPr/>
            <p:nvPr/>
          </p:nvSpPr>
          <p:spPr>
            <a:xfrm>
              <a:off x="2221459" y="3466447"/>
              <a:ext cx="2010086" cy="15775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PE" sz="1600" b="1" u="sng" kern="1200" dirty="0" smtClean="0"/>
                <a:t>MISIÓN INSTITUCIONAL</a:t>
              </a:r>
              <a:endParaRPr lang="es-PE" sz="1600" b="1" u="sng" kern="1200" dirty="0"/>
            </a:p>
          </p:txBody>
        </p:sp>
      </p:grpSp>
      <p:grpSp>
        <p:nvGrpSpPr>
          <p:cNvPr id="25" name="24 Grupo"/>
          <p:cNvGrpSpPr/>
          <p:nvPr/>
        </p:nvGrpSpPr>
        <p:grpSpPr>
          <a:xfrm>
            <a:off x="4529319" y="1052736"/>
            <a:ext cx="1842881" cy="1256045"/>
            <a:chOff x="2324352" y="60354"/>
            <a:chExt cx="1842881" cy="1474304"/>
          </a:xfrm>
        </p:grpSpPr>
        <p:sp>
          <p:nvSpPr>
            <p:cNvPr id="26" name="25 Rectángulo redondeado"/>
            <p:cNvSpPr/>
            <p:nvPr/>
          </p:nvSpPr>
          <p:spPr>
            <a:xfrm>
              <a:off x="2324352" y="60354"/>
              <a:ext cx="1842881" cy="1474304"/>
            </a:xfrm>
            <a:prstGeom prst="roundRect">
              <a:avLst>
                <a:gd name="adj" fmla="val 1000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7" name="26 Rectángulo"/>
            <p:cNvSpPr/>
            <p:nvPr/>
          </p:nvSpPr>
          <p:spPr>
            <a:xfrm>
              <a:off x="2367533" y="146716"/>
              <a:ext cx="1756519" cy="1387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PE" sz="1600" b="1" kern="1200" dirty="0" smtClean="0"/>
                <a:t>Considerando Competencias y funciones de Entidad</a:t>
              </a:r>
              <a:endParaRPr lang="es-PE" sz="1600" b="1" kern="1200" dirty="0"/>
            </a:p>
          </p:txBody>
        </p:sp>
      </p:grpSp>
      <p:grpSp>
        <p:nvGrpSpPr>
          <p:cNvPr id="29" name="28 Grupo"/>
          <p:cNvGrpSpPr/>
          <p:nvPr/>
        </p:nvGrpSpPr>
        <p:grpSpPr>
          <a:xfrm>
            <a:off x="7170418" y="3106331"/>
            <a:ext cx="1453149" cy="1321489"/>
            <a:chOff x="66685" y="2713302"/>
            <a:chExt cx="1576105" cy="1352011"/>
          </a:xfrm>
        </p:grpSpPr>
        <p:sp>
          <p:nvSpPr>
            <p:cNvPr id="30" name="29 Rectángulo redondeado"/>
            <p:cNvSpPr/>
            <p:nvPr/>
          </p:nvSpPr>
          <p:spPr>
            <a:xfrm>
              <a:off x="66685" y="2713302"/>
              <a:ext cx="1576105" cy="1352011"/>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1" name="30 Rectángulo"/>
            <p:cNvSpPr/>
            <p:nvPr/>
          </p:nvSpPr>
          <p:spPr>
            <a:xfrm>
              <a:off x="106284" y="2752901"/>
              <a:ext cx="1496907" cy="12728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PE" sz="1400" kern="1200" dirty="0" smtClean="0"/>
                <a:t>En el marco de la Visión del Sector</a:t>
              </a:r>
              <a:endParaRPr lang="es-PE" sz="1400" kern="1200" dirty="0"/>
            </a:p>
          </p:txBody>
        </p:sp>
      </p:grpSp>
      <p:grpSp>
        <p:nvGrpSpPr>
          <p:cNvPr id="32" name="31 Grupo"/>
          <p:cNvGrpSpPr/>
          <p:nvPr/>
        </p:nvGrpSpPr>
        <p:grpSpPr>
          <a:xfrm>
            <a:off x="2555776" y="3065531"/>
            <a:ext cx="1453149" cy="1288478"/>
            <a:chOff x="4715402" y="2778304"/>
            <a:chExt cx="1842881" cy="1474304"/>
          </a:xfrm>
        </p:grpSpPr>
        <p:sp>
          <p:nvSpPr>
            <p:cNvPr id="33" name="32 Rectángulo redondeado"/>
            <p:cNvSpPr/>
            <p:nvPr/>
          </p:nvSpPr>
          <p:spPr>
            <a:xfrm>
              <a:off x="4715402" y="2778304"/>
              <a:ext cx="1842881" cy="1474304"/>
            </a:xfrm>
            <a:prstGeom prst="roundRect">
              <a:avLst>
                <a:gd name="adj" fmla="val 10000"/>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34" name="33 Rectángulo"/>
            <p:cNvSpPr/>
            <p:nvPr/>
          </p:nvSpPr>
          <p:spPr>
            <a:xfrm>
              <a:off x="4758583" y="2821485"/>
              <a:ext cx="1756519" cy="1387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s-PE" sz="1400" kern="1200" dirty="0" smtClean="0"/>
                <a:t>De acuerdo a la Política de modernización</a:t>
              </a:r>
              <a:endParaRPr lang="es-PE" sz="1400" kern="1200" dirty="0"/>
            </a:p>
          </p:txBody>
        </p:sp>
      </p:grpSp>
    </p:spTree>
    <p:extLst>
      <p:ext uri="{BB962C8B-B14F-4D97-AF65-F5344CB8AC3E}">
        <p14:creationId xmlns:p14="http://schemas.microsoft.com/office/powerpoint/2010/main" xmlns="" val="850011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Rectángulo"/>
          <p:cNvSpPr/>
          <p:nvPr/>
        </p:nvSpPr>
        <p:spPr>
          <a:xfrm>
            <a:off x="2339752" y="404664"/>
            <a:ext cx="6643670" cy="1224136"/>
          </a:xfrm>
          <a:prstGeom prst="rect">
            <a:avLst/>
          </a:prstGeom>
          <a:solidFill>
            <a:schemeClr val="accent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2" name="31 Rectángulo"/>
          <p:cNvSpPr/>
          <p:nvPr/>
        </p:nvSpPr>
        <p:spPr>
          <a:xfrm>
            <a:off x="2330403" y="1700808"/>
            <a:ext cx="6643670" cy="1152128"/>
          </a:xfrm>
          <a:prstGeom prst="rect">
            <a:avLst/>
          </a:prstGeom>
          <a:solidFill>
            <a:schemeClr val="tx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4" name="33 Rectángulo"/>
          <p:cNvSpPr/>
          <p:nvPr/>
        </p:nvSpPr>
        <p:spPr>
          <a:xfrm>
            <a:off x="2339752" y="2897830"/>
            <a:ext cx="6643670" cy="2259362"/>
          </a:xfrm>
          <a:prstGeom prst="rect">
            <a:avLst/>
          </a:prstGeom>
          <a:solidFill>
            <a:schemeClr val="accent4">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8" name="37 Rectángulo"/>
          <p:cNvSpPr/>
          <p:nvPr/>
        </p:nvSpPr>
        <p:spPr>
          <a:xfrm>
            <a:off x="2339752" y="5229200"/>
            <a:ext cx="6643670" cy="919826"/>
          </a:xfrm>
          <a:prstGeom prst="rect">
            <a:avLst/>
          </a:prstGeom>
          <a:solidFill>
            <a:schemeClr val="tx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6120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44</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2464383"/>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1" name="20 Rectángulo"/>
          <p:cNvSpPr/>
          <p:nvPr/>
        </p:nvSpPr>
        <p:spPr>
          <a:xfrm>
            <a:off x="2358448" y="76562"/>
            <a:ext cx="6785552" cy="369332"/>
          </a:xfrm>
          <a:prstGeom prst="rect">
            <a:avLst/>
          </a:prstGeom>
        </p:spPr>
        <p:txBody>
          <a:bodyPr wrap="square">
            <a:spAutoFit/>
          </a:bodyPr>
          <a:lstStyle/>
          <a:p>
            <a:r>
              <a:rPr lang="es-PE" b="1" u="sng" dirty="0" smtClean="0">
                <a:solidFill>
                  <a:schemeClr val="accent2">
                    <a:lumMod val="50000"/>
                  </a:schemeClr>
                </a:solidFill>
              </a:rPr>
              <a:t>ARTICULACIÓN DE OBJETIVOS ESTRATÉGICOS INSTITUCIONALES</a:t>
            </a:r>
            <a:endParaRPr lang="es-PE" b="1" u="sng" dirty="0">
              <a:solidFill>
                <a:schemeClr val="accent2">
                  <a:lumMod val="50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39238" y="445894"/>
            <a:ext cx="6137218" cy="5752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30 CuadroTexto"/>
          <p:cNvSpPr txBox="1"/>
          <p:nvPr/>
        </p:nvSpPr>
        <p:spPr>
          <a:xfrm rot="16200000">
            <a:off x="8167993" y="832064"/>
            <a:ext cx="1224136" cy="369334"/>
          </a:xfrm>
          <a:prstGeom prst="rect">
            <a:avLst/>
          </a:prstGeom>
          <a:noFill/>
        </p:spPr>
        <p:txBody>
          <a:bodyPr wrap="square" rtlCol="0">
            <a:spAutoFit/>
          </a:bodyPr>
          <a:lstStyle/>
          <a:p>
            <a:pPr algn="ctr"/>
            <a:r>
              <a:rPr lang="es-PE" b="1" dirty="0" smtClean="0">
                <a:solidFill>
                  <a:schemeClr val="tx2"/>
                </a:solidFill>
              </a:rPr>
              <a:t>Nacional</a:t>
            </a:r>
            <a:endParaRPr lang="es-PE" b="1" dirty="0">
              <a:solidFill>
                <a:schemeClr val="tx2"/>
              </a:solidFill>
            </a:endParaRPr>
          </a:p>
        </p:txBody>
      </p:sp>
      <p:sp>
        <p:nvSpPr>
          <p:cNvPr id="33" name="32 CuadroTexto"/>
          <p:cNvSpPr txBox="1"/>
          <p:nvPr/>
        </p:nvSpPr>
        <p:spPr>
          <a:xfrm rot="16200000">
            <a:off x="8204925" y="2100332"/>
            <a:ext cx="1168381" cy="369334"/>
          </a:xfrm>
          <a:prstGeom prst="rect">
            <a:avLst/>
          </a:prstGeom>
          <a:noFill/>
        </p:spPr>
        <p:txBody>
          <a:bodyPr wrap="square" rtlCol="0">
            <a:spAutoFit/>
          </a:bodyPr>
          <a:lstStyle/>
          <a:p>
            <a:pPr algn="ctr"/>
            <a:r>
              <a:rPr lang="es-PE" b="1" dirty="0" smtClean="0">
                <a:solidFill>
                  <a:schemeClr val="tx2"/>
                </a:solidFill>
              </a:rPr>
              <a:t>Sectorial</a:t>
            </a:r>
            <a:endParaRPr lang="es-PE" b="1" dirty="0">
              <a:solidFill>
                <a:schemeClr val="tx2"/>
              </a:solidFill>
            </a:endParaRPr>
          </a:p>
        </p:txBody>
      </p:sp>
      <p:sp>
        <p:nvSpPr>
          <p:cNvPr id="35" name="34 CuadroTexto"/>
          <p:cNvSpPr txBox="1"/>
          <p:nvPr/>
        </p:nvSpPr>
        <p:spPr>
          <a:xfrm rot="16200000">
            <a:off x="7624332" y="3956311"/>
            <a:ext cx="2320509" cy="369332"/>
          </a:xfrm>
          <a:prstGeom prst="rect">
            <a:avLst/>
          </a:prstGeom>
          <a:noFill/>
        </p:spPr>
        <p:txBody>
          <a:bodyPr wrap="square" rtlCol="0">
            <a:spAutoFit/>
          </a:bodyPr>
          <a:lstStyle/>
          <a:p>
            <a:pPr algn="ctr"/>
            <a:r>
              <a:rPr lang="es-PE" b="1" dirty="0" smtClean="0">
                <a:solidFill>
                  <a:schemeClr val="tx2"/>
                </a:solidFill>
              </a:rPr>
              <a:t>Territorial</a:t>
            </a:r>
            <a:endParaRPr lang="es-PE" b="1" dirty="0">
              <a:solidFill>
                <a:schemeClr val="tx2"/>
              </a:solidFill>
            </a:endParaRPr>
          </a:p>
        </p:txBody>
      </p:sp>
    </p:spTree>
    <p:extLst>
      <p:ext uri="{BB962C8B-B14F-4D97-AF65-F5344CB8AC3E}">
        <p14:creationId xmlns:p14="http://schemas.microsoft.com/office/powerpoint/2010/main" xmlns="" val="2381345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37 Rectángulo"/>
          <p:cNvSpPr/>
          <p:nvPr/>
        </p:nvSpPr>
        <p:spPr>
          <a:xfrm>
            <a:off x="2339752" y="764704"/>
            <a:ext cx="6643670" cy="439248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45</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2464383"/>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21" name="20 Rectángulo"/>
          <p:cNvSpPr/>
          <p:nvPr/>
        </p:nvSpPr>
        <p:spPr>
          <a:xfrm>
            <a:off x="2358448" y="188640"/>
            <a:ext cx="6624973" cy="400110"/>
          </a:xfrm>
          <a:prstGeom prst="rect">
            <a:avLst/>
          </a:prstGeom>
        </p:spPr>
        <p:txBody>
          <a:bodyPr wrap="square">
            <a:spAutoFit/>
          </a:bodyPr>
          <a:lstStyle/>
          <a:p>
            <a:r>
              <a:rPr lang="es-PE" sz="2000" b="1" u="sng" dirty="0" smtClean="0">
                <a:solidFill>
                  <a:schemeClr val="accent2">
                    <a:lumMod val="50000"/>
                  </a:schemeClr>
                </a:solidFill>
              </a:rPr>
              <a:t>OBJETIVOS ESTRATÉGICOS INSTITUCIONALES</a:t>
            </a:r>
            <a:endParaRPr lang="es-PE" sz="2000" b="1" u="sng" dirty="0">
              <a:solidFill>
                <a:schemeClr val="accent2">
                  <a:lumMod val="5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3375307600"/>
              </p:ext>
            </p:extLst>
          </p:nvPr>
        </p:nvGraphicFramePr>
        <p:xfrm>
          <a:off x="2483766" y="974616"/>
          <a:ext cx="6264948" cy="1158240"/>
        </p:xfrm>
        <a:graphic>
          <a:graphicData uri="http://schemas.openxmlformats.org/drawingml/2006/table">
            <a:tbl>
              <a:tblPr>
                <a:tableStyleId>{BC89EF96-8CEA-46FF-86C4-4CE0E7609802}</a:tableStyleId>
              </a:tblPr>
              <a:tblGrid>
                <a:gridCol w="3132474"/>
                <a:gridCol w="3132474"/>
              </a:tblGrid>
              <a:tr h="190500">
                <a:tc>
                  <a:txBody>
                    <a:bodyPr/>
                    <a:lstStyle/>
                    <a:p>
                      <a:r>
                        <a:rPr lang="es-PE" sz="1600" b="1" dirty="0" smtClean="0">
                          <a:solidFill>
                            <a:schemeClr val="bg1"/>
                          </a:solidFill>
                        </a:rPr>
                        <a:t>Objetivos Estratégicos Sectoriales</a:t>
                      </a:r>
                      <a:endParaRPr lang="es-PE" sz="1600" b="1" dirty="0">
                        <a:solidFill>
                          <a:schemeClr val="bg1"/>
                        </a:solidFill>
                      </a:endParaRPr>
                    </a:p>
                  </a:txBody>
                  <a:tcPr>
                    <a:solidFill>
                      <a:schemeClr val="accent2">
                        <a:lumMod val="50000"/>
                      </a:schemeClr>
                    </a:solidFill>
                  </a:tcPr>
                </a:tc>
                <a:tc>
                  <a:txBody>
                    <a:bodyPr/>
                    <a:lstStyle/>
                    <a:p>
                      <a:r>
                        <a:rPr lang="es-PE" sz="1600" b="1" dirty="0" smtClean="0">
                          <a:solidFill>
                            <a:schemeClr val="bg1"/>
                          </a:solidFill>
                        </a:rPr>
                        <a:t>Indicador</a:t>
                      </a:r>
                      <a:endParaRPr lang="es-PE" sz="1600" b="1" dirty="0">
                        <a:solidFill>
                          <a:schemeClr val="bg1"/>
                        </a:solidFill>
                      </a:endParaRPr>
                    </a:p>
                  </a:txBody>
                  <a:tcPr>
                    <a:solidFill>
                      <a:schemeClr val="accent2">
                        <a:lumMod val="50000"/>
                      </a:schemeClr>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Garantizar los servicios básicos en las Instituciones Educativas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baseline="0" dirty="0" smtClean="0">
                          <a:solidFill>
                            <a:schemeClr val="tx2"/>
                          </a:solidFill>
                        </a:rPr>
                        <a:t>% de Instituciones Educativas con servicios básicos/ total Instituciones Educativas</a:t>
                      </a:r>
                    </a:p>
                  </a:txBody>
                  <a:tcPr/>
                </a:tc>
              </a:tr>
            </a:tbl>
          </a:graphicData>
        </a:graphic>
      </p:graphicFrame>
      <p:graphicFrame>
        <p:nvGraphicFramePr>
          <p:cNvPr id="24" name="23 Tabla"/>
          <p:cNvGraphicFramePr>
            <a:graphicFrameLocks noGrp="1"/>
          </p:cNvGraphicFramePr>
          <p:nvPr>
            <p:extLst>
              <p:ext uri="{D42A27DB-BD31-4B8C-83A1-F6EECF244321}">
                <p14:modId xmlns:p14="http://schemas.microsoft.com/office/powerpoint/2010/main" xmlns="" val="2550957738"/>
              </p:ext>
            </p:extLst>
          </p:nvPr>
        </p:nvGraphicFramePr>
        <p:xfrm>
          <a:off x="2915816" y="2996952"/>
          <a:ext cx="5976665" cy="1729912"/>
        </p:xfrm>
        <a:graphic>
          <a:graphicData uri="http://schemas.openxmlformats.org/drawingml/2006/table">
            <a:tbl>
              <a:tblPr>
                <a:tableStyleId>{BC89EF96-8CEA-46FF-86C4-4CE0E7609802}</a:tableStyleId>
              </a:tblPr>
              <a:tblGrid>
                <a:gridCol w="2422984"/>
                <a:gridCol w="2414017"/>
                <a:gridCol w="1139664"/>
              </a:tblGrid>
              <a:tr h="663112">
                <a:tc>
                  <a:txBody>
                    <a:bodyPr/>
                    <a:lstStyle/>
                    <a:p>
                      <a:r>
                        <a:rPr lang="es-PE" sz="1600" b="1" dirty="0" smtClean="0">
                          <a:solidFill>
                            <a:schemeClr val="bg1"/>
                          </a:solidFill>
                        </a:rPr>
                        <a:t>Objetivos Estratégicos</a:t>
                      </a:r>
                    </a:p>
                    <a:p>
                      <a:r>
                        <a:rPr lang="es-PE" sz="1600" b="1" dirty="0" smtClean="0">
                          <a:solidFill>
                            <a:schemeClr val="bg1"/>
                          </a:solidFill>
                        </a:rPr>
                        <a:t>Institucionales (MINEDU)</a:t>
                      </a:r>
                      <a:endParaRPr lang="es-PE" sz="1600" b="1" dirty="0">
                        <a:solidFill>
                          <a:schemeClr val="bg1"/>
                        </a:solidFill>
                      </a:endParaRPr>
                    </a:p>
                  </a:txBody>
                  <a:tcPr>
                    <a:solidFill>
                      <a:schemeClr val="tx2"/>
                    </a:solidFill>
                  </a:tcPr>
                </a:tc>
                <a:tc>
                  <a:txBody>
                    <a:bodyPr/>
                    <a:lstStyle/>
                    <a:p>
                      <a:r>
                        <a:rPr lang="es-PE" sz="1600" b="1" dirty="0" smtClean="0">
                          <a:solidFill>
                            <a:schemeClr val="bg1"/>
                          </a:solidFill>
                        </a:rPr>
                        <a:t>Indicador</a:t>
                      </a:r>
                      <a:endParaRPr lang="es-PE" sz="1600" b="1" dirty="0">
                        <a:solidFill>
                          <a:schemeClr val="bg1"/>
                        </a:solidFill>
                      </a:endParaRPr>
                    </a:p>
                  </a:txBody>
                  <a:tcPr>
                    <a:solidFill>
                      <a:schemeClr val="tx2"/>
                    </a:solidFill>
                  </a:tcPr>
                </a:tc>
                <a:tc>
                  <a:txBody>
                    <a:bodyPr/>
                    <a:lstStyle/>
                    <a:p>
                      <a:r>
                        <a:rPr lang="es-PE" sz="1600" b="1" dirty="0" smtClean="0">
                          <a:solidFill>
                            <a:schemeClr val="bg1"/>
                          </a:solidFill>
                        </a:rPr>
                        <a:t>Meta (2021)</a:t>
                      </a:r>
                      <a:endParaRPr lang="es-PE" sz="1600" b="1" dirty="0">
                        <a:solidFill>
                          <a:schemeClr val="bg1"/>
                        </a:solidFill>
                      </a:endParaRPr>
                    </a:p>
                  </a:txBody>
                  <a:tcPr>
                    <a:solidFill>
                      <a:schemeClr val="tx2"/>
                    </a:solidFill>
                  </a:tcPr>
                </a:tc>
              </a:tr>
              <a:tr h="10515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600" dirty="0" smtClean="0">
                          <a:solidFill>
                            <a:schemeClr val="tx2"/>
                          </a:solidFill>
                        </a:rPr>
                        <a:t>Incrementar</a:t>
                      </a:r>
                      <a:r>
                        <a:rPr lang="es-PE" sz="1600" baseline="0" dirty="0" smtClean="0">
                          <a:solidFill>
                            <a:schemeClr val="tx2"/>
                          </a:solidFill>
                        </a:rPr>
                        <a:t> el saneamiento físico -legal de la infraestructura educativa</a:t>
                      </a:r>
                      <a:endParaRPr lang="es-PE" sz="1600" dirty="0" smtClean="0">
                        <a:solidFill>
                          <a:schemeClr val="tx2"/>
                        </a:solidFill>
                      </a:endParaRPr>
                    </a:p>
                  </a:txBody>
                  <a:tcPr/>
                </a:tc>
                <a:tc>
                  <a:txBody>
                    <a:bodyPr/>
                    <a:lstStyle/>
                    <a:p>
                      <a:r>
                        <a:rPr lang="es-PE" sz="1600" dirty="0" smtClean="0">
                          <a:solidFill>
                            <a:schemeClr val="tx2"/>
                          </a:solidFill>
                        </a:rPr>
                        <a:t>% Instituciones Educativas con saneamiento/Total IE</a:t>
                      </a:r>
                    </a:p>
                  </a:txBody>
                  <a:tcPr/>
                </a:tc>
                <a:tc>
                  <a:txBody>
                    <a:bodyPr/>
                    <a:lstStyle/>
                    <a:p>
                      <a:r>
                        <a:rPr lang="es-PE" sz="1600" dirty="0" smtClean="0">
                          <a:solidFill>
                            <a:schemeClr val="tx2"/>
                          </a:solidFill>
                        </a:rPr>
                        <a:t>70%</a:t>
                      </a:r>
                    </a:p>
                  </a:txBody>
                  <a:tcPr/>
                </a:tc>
              </a:tr>
            </a:tbl>
          </a:graphicData>
        </a:graphic>
      </p:graphicFrame>
      <p:cxnSp>
        <p:nvCxnSpPr>
          <p:cNvPr id="16" name="15 Conector angular"/>
          <p:cNvCxnSpPr/>
          <p:nvPr/>
        </p:nvCxnSpPr>
        <p:spPr>
          <a:xfrm rot="16200000" flipH="1">
            <a:off x="1777260" y="3082529"/>
            <a:ext cx="2061091" cy="216023"/>
          </a:xfrm>
          <a:prstGeom prst="bentConnector3">
            <a:avLst>
              <a:gd name="adj1" fmla="val 99720"/>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xmlns="" val="3821654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2339752" y="2204864"/>
            <a:ext cx="6643670" cy="3456384"/>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46</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3104265"/>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42" name="41 Rectángulo"/>
          <p:cNvSpPr/>
          <p:nvPr/>
        </p:nvSpPr>
        <p:spPr>
          <a:xfrm>
            <a:off x="2358448" y="364594"/>
            <a:ext cx="6624973" cy="400110"/>
          </a:xfrm>
          <a:prstGeom prst="rect">
            <a:avLst/>
          </a:prstGeom>
        </p:spPr>
        <p:txBody>
          <a:bodyPr wrap="square">
            <a:spAutoFit/>
          </a:bodyPr>
          <a:lstStyle/>
          <a:p>
            <a:r>
              <a:rPr lang="es-PE" sz="2000" b="1" u="sng" dirty="0" smtClean="0">
                <a:solidFill>
                  <a:schemeClr val="accent2">
                    <a:lumMod val="50000"/>
                  </a:schemeClr>
                </a:solidFill>
              </a:rPr>
              <a:t>ACCIONES ESTRATÉGICAS INSTITUCIONALES</a:t>
            </a:r>
            <a:endParaRPr lang="es-PE" sz="2000" b="1" u="sng" dirty="0">
              <a:solidFill>
                <a:schemeClr val="accent2">
                  <a:lumMod val="50000"/>
                </a:schemeClr>
              </a:solidFill>
            </a:endParaRPr>
          </a:p>
        </p:txBody>
      </p:sp>
      <p:sp>
        <p:nvSpPr>
          <p:cNvPr id="19" name="18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graphicFrame>
        <p:nvGraphicFramePr>
          <p:cNvPr id="20" name="19 Tabla"/>
          <p:cNvGraphicFramePr>
            <a:graphicFrameLocks noGrp="1"/>
          </p:cNvGraphicFramePr>
          <p:nvPr>
            <p:extLst>
              <p:ext uri="{D42A27DB-BD31-4B8C-83A1-F6EECF244321}">
                <p14:modId xmlns:p14="http://schemas.microsoft.com/office/powerpoint/2010/main" xmlns="" val="925759842"/>
              </p:ext>
            </p:extLst>
          </p:nvPr>
        </p:nvGraphicFramePr>
        <p:xfrm>
          <a:off x="2714782" y="2320902"/>
          <a:ext cx="5961674" cy="3200400"/>
        </p:xfrm>
        <a:graphic>
          <a:graphicData uri="http://schemas.openxmlformats.org/drawingml/2006/table">
            <a:tbl>
              <a:tblPr>
                <a:tableStyleId>{BC89EF96-8CEA-46FF-86C4-4CE0E7609802}</a:tableStyleId>
              </a:tblPr>
              <a:tblGrid>
                <a:gridCol w="2289266"/>
                <a:gridCol w="3672408"/>
              </a:tblGrid>
              <a:tr h="190500">
                <a:tc>
                  <a:txBody>
                    <a:bodyPr/>
                    <a:lstStyle/>
                    <a:p>
                      <a:pPr algn="ctr"/>
                      <a:r>
                        <a:rPr lang="es-PE" sz="1800" b="1" dirty="0" smtClean="0">
                          <a:solidFill>
                            <a:schemeClr val="bg1"/>
                          </a:solidFill>
                        </a:rPr>
                        <a:t>Objetivo Estratégico Institucional</a:t>
                      </a:r>
                      <a:endParaRPr lang="es-PE" sz="1800" b="1" dirty="0">
                        <a:solidFill>
                          <a:schemeClr val="bg1"/>
                        </a:solidFill>
                      </a:endParaRPr>
                    </a:p>
                  </a:txBody>
                  <a:tcPr>
                    <a:solidFill>
                      <a:schemeClr val="tx2"/>
                    </a:solidFill>
                  </a:tcPr>
                </a:tc>
                <a:tc>
                  <a:txBody>
                    <a:bodyPr/>
                    <a:lstStyle/>
                    <a:p>
                      <a:r>
                        <a:rPr lang="es-PE" sz="1800" b="1" dirty="0" smtClean="0">
                          <a:solidFill>
                            <a:schemeClr val="bg1"/>
                          </a:solidFill>
                        </a:rPr>
                        <a:t>Acciones  Estratégicas  Institucionales</a:t>
                      </a:r>
                      <a:endParaRPr lang="es-PE" sz="1800" b="1" dirty="0">
                        <a:solidFill>
                          <a:schemeClr val="bg1"/>
                        </a:solidFill>
                      </a:endParaRPr>
                    </a:p>
                  </a:txBody>
                  <a:tcPr>
                    <a:solidFill>
                      <a:schemeClr val="tx2"/>
                    </a:solidFill>
                  </a:tcPr>
                </a:tc>
              </a:tr>
              <a:tr h="19050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2000" dirty="0" smtClean="0">
                          <a:solidFill>
                            <a:schemeClr val="tx2"/>
                          </a:solidFill>
                        </a:rPr>
                        <a:t>Incrementar</a:t>
                      </a:r>
                      <a:r>
                        <a:rPr lang="es-PE" sz="2000" baseline="0" dirty="0" smtClean="0">
                          <a:solidFill>
                            <a:schemeClr val="tx2"/>
                          </a:solidFill>
                        </a:rPr>
                        <a:t> el saneamiento físico -legal de la infraestructura educativa</a:t>
                      </a:r>
                      <a:endParaRPr lang="es-PE" sz="2000" dirty="0" smtClean="0">
                        <a:solidFill>
                          <a:schemeClr val="tx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PE" sz="2000" b="1" baseline="0" dirty="0" smtClean="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Actualización de la BD de saneamiento físico-legal </a:t>
                      </a:r>
                    </a:p>
                  </a:txBody>
                  <a:tcPr/>
                </a:tc>
              </a:tr>
              <a:tr h="1905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PE" sz="2400" b="1" baseline="0" dirty="0" smtClean="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Estandarización de procesos de saneamiento</a:t>
                      </a:r>
                    </a:p>
                  </a:txBody>
                  <a:tcPr/>
                </a:tc>
              </a:tr>
              <a:tr h="1905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PE" sz="2400" b="1" baseline="0" dirty="0" smtClean="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Generar incentivos a las Instituciones Educativas para ejecutar su saneamiento </a:t>
                      </a:r>
                    </a:p>
                  </a:txBody>
                  <a:tcPr/>
                </a:tc>
              </a:tr>
              <a:tr h="19050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PE" sz="2000" b="1" baseline="0" dirty="0" smtClean="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a:t>
                      </a:r>
                    </a:p>
                  </a:txBody>
                  <a:tcPr/>
                </a:tc>
              </a:tr>
            </a:tbl>
          </a:graphicData>
        </a:graphic>
      </p:graphicFrame>
      <p:sp>
        <p:nvSpPr>
          <p:cNvPr id="21" name="20 Rectángulo"/>
          <p:cNvSpPr/>
          <p:nvPr/>
        </p:nvSpPr>
        <p:spPr>
          <a:xfrm>
            <a:off x="2771800" y="1556792"/>
            <a:ext cx="5904656" cy="369332"/>
          </a:xfrm>
          <a:prstGeom prst="rect">
            <a:avLst/>
          </a:prstGeom>
        </p:spPr>
        <p:txBody>
          <a:bodyPr wrap="square">
            <a:spAutoFit/>
          </a:bodyPr>
          <a:lstStyle/>
          <a:p>
            <a:pPr algn="ctr"/>
            <a:r>
              <a:rPr lang="es-PE" dirty="0" smtClean="0">
                <a:solidFill>
                  <a:schemeClr val="tx2"/>
                </a:solidFill>
              </a:rPr>
              <a:t>Contiene las acciones estratégicas institucionales priorizadas</a:t>
            </a:r>
            <a:endParaRPr lang="es-PE" dirty="0">
              <a:solidFill>
                <a:schemeClr val="tx2"/>
              </a:solidFill>
            </a:endParaRPr>
          </a:p>
        </p:txBody>
      </p:sp>
    </p:spTree>
    <p:extLst>
      <p:ext uri="{BB962C8B-B14F-4D97-AF65-F5344CB8AC3E}">
        <p14:creationId xmlns:p14="http://schemas.microsoft.com/office/powerpoint/2010/main" xmlns="" val="6485012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Rectángulo"/>
          <p:cNvSpPr/>
          <p:nvPr/>
        </p:nvSpPr>
        <p:spPr>
          <a:xfrm>
            <a:off x="2339752" y="2132856"/>
            <a:ext cx="6643670" cy="3456384"/>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47</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3760527"/>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19" name="18 Rectángulo"/>
          <p:cNvSpPr/>
          <p:nvPr/>
        </p:nvSpPr>
        <p:spPr>
          <a:xfrm>
            <a:off x="2339752" y="116632"/>
            <a:ext cx="6643670" cy="59766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21" name="20 Rectángulo"/>
          <p:cNvSpPr/>
          <p:nvPr/>
        </p:nvSpPr>
        <p:spPr>
          <a:xfrm>
            <a:off x="2771800" y="1705587"/>
            <a:ext cx="5904656" cy="369332"/>
          </a:xfrm>
          <a:prstGeom prst="rect">
            <a:avLst/>
          </a:prstGeom>
        </p:spPr>
        <p:txBody>
          <a:bodyPr wrap="square">
            <a:spAutoFit/>
          </a:bodyPr>
          <a:lstStyle/>
          <a:p>
            <a:pPr algn="ctr"/>
            <a:r>
              <a:rPr lang="es-PE" dirty="0" smtClean="0">
                <a:solidFill>
                  <a:schemeClr val="tx2"/>
                </a:solidFill>
              </a:rPr>
              <a:t>Contiene las acciones estratégicas institucionales priorizadas</a:t>
            </a:r>
            <a:endParaRPr lang="es-PE" dirty="0">
              <a:solidFill>
                <a:schemeClr val="tx2"/>
              </a:solidFill>
            </a:endParaRPr>
          </a:p>
        </p:txBody>
      </p:sp>
      <p:grpSp>
        <p:nvGrpSpPr>
          <p:cNvPr id="2" name="1 Grupo"/>
          <p:cNvGrpSpPr/>
          <p:nvPr/>
        </p:nvGrpSpPr>
        <p:grpSpPr>
          <a:xfrm flipV="1">
            <a:off x="8172397" y="2896099"/>
            <a:ext cx="288034" cy="1901053"/>
            <a:chOff x="8172397" y="2436856"/>
            <a:chExt cx="288034" cy="1901053"/>
          </a:xfrm>
        </p:grpSpPr>
        <p:cxnSp>
          <p:nvCxnSpPr>
            <p:cNvPr id="22" name="21 Conector angular"/>
            <p:cNvCxnSpPr/>
            <p:nvPr/>
          </p:nvCxnSpPr>
          <p:spPr>
            <a:xfrm rot="5400000" flipH="1" flipV="1">
              <a:off x="7741692" y="3619171"/>
              <a:ext cx="1149445" cy="288032"/>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22 Conector angular"/>
            <p:cNvCxnSpPr/>
            <p:nvPr/>
          </p:nvCxnSpPr>
          <p:spPr>
            <a:xfrm rot="16200000" flipV="1">
              <a:off x="7653919" y="2955334"/>
              <a:ext cx="1324990" cy="288034"/>
            </a:xfrm>
            <a:prstGeom prst="bentConnector3">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24" name="23 CuadroTexto"/>
          <p:cNvSpPr txBox="1"/>
          <p:nvPr/>
        </p:nvSpPr>
        <p:spPr>
          <a:xfrm>
            <a:off x="8430815" y="1871961"/>
            <a:ext cx="461665" cy="3789287"/>
          </a:xfrm>
          <a:prstGeom prst="rect">
            <a:avLst/>
          </a:prstGeom>
          <a:noFill/>
        </p:spPr>
        <p:txBody>
          <a:bodyPr vert="vert270" wrap="square" rtlCol="0">
            <a:spAutoFit/>
          </a:bodyPr>
          <a:lstStyle/>
          <a:p>
            <a:pPr algn="ctr"/>
            <a:r>
              <a:rPr lang="es-PE" b="1" dirty="0" smtClean="0">
                <a:solidFill>
                  <a:schemeClr val="accent2"/>
                </a:solidFill>
              </a:rPr>
              <a:t>Ruta Estratégica</a:t>
            </a:r>
            <a:endParaRPr lang="es-PE" b="1" dirty="0">
              <a:solidFill>
                <a:schemeClr val="accent2"/>
              </a:solidFill>
            </a:endParaRPr>
          </a:p>
        </p:txBody>
      </p:sp>
      <p:sp>
        <p:nvSpPr>
          <p:cNvPr id="25" name="24 Rectángulo"/>
          <p:cNvSpPr/>
          <p:nvPr/>
        </p:nvSpPr>
        <p:spPr>
          <a:xfrm>
            <a:off x="2358449" y="580618"/>
            <a:ext cx="4572000" cy="400110"/>
          </a:xfrm>
          <a:prstGeom prst="rect">
            <a:avLst/>
          </a:prstGeom>
        </p:spPr>
        <p:txBody>
          <a:bodyPr>
            <a:spAutoFit/>
          </a:bodyPr>
          <a:lstStyle/>
          <a:p>
            <a:r>
              <a:rPr lang="es-PE" sz="2000" b="1" u="sng" dirty="0" smtClean="0">
                <a:solidFill>
                  <a:schemeClr val="accent2">
                    <a:lumMod val="50000"/>
                  </a:schemeClr>
                </a:solidFill>
              </a:rPr>
              <a:t>RUTA ESTRATÉGICA INSTITUCIONAL</a:t>
            </a:r>
            <a:endParaRPr lang="es-PE" sz="2000" b="1" u="sng" dirty="0">
              <a:solidFill>
                <a:schemeClr val="accent2">
                  <a:lumMod val="50000"/>
                </a:schemeClr>
              </a:solidFill>
            </a:endParaRPr>
          </a:p>
        </p:txBody>
      </p:sp>
      <p:graphicFrame>
        <p:nvGraphicFramePr>
          <p:cNvPr id="26" name="25 Tabla"/>
          <p:cNvGraphicFramePr>
            <a:graphicFrameLocks noGrp="1"/>
          </p:cNvGraphicFramePr>
          <p:nvPr>
            <p:extLst>
              <p:ext uri="{D42A27DB-BD31-4B8C-83A1-F6EECF244321}">
                <p14:modId xmlns:p14="http://schemas.microsoft.com/office/powerpoint/2010/main" xmlns="" val="1781111058"/>
              </p:ext>
            </p:extLst>
          </p:nvPr>
        </p:nvGraphicFramePr>
        <p:xfrm>
          <a:off x="2555776" y="2320902"/>
          <a:ext cx="5341217" cy="3017520"/>
        </p:xfrm>
        <a:graphic>
          <a:graphicData uri="http://schemas.openxmlformats.org/drawingml/2006/table">
            <a:tbl>
              <a:tblPr>
                <a:tableStyleId>{BC89EF96-8CEA-46FF-86C4-4CE0E7609802}</a:tableStyleId>
              </a:tblPr>
              <a:tblGrid>
                <a:gridCol w="1368152"/>
                <a:gridCol w="3973065"/>
              </a:tblGrid>
              <a:tr h="190500">
                <a:tc>
                  <a:txBody>
                    <a:bodyPr/>
                    <a:lstStyle/>
                    <a:p>
                      <a:pPr algn="ctr"/>
                      <a:r>
                        <a:rPr lang="es-PE" sz="1800" b="1" dirty="0" smtClean="0">
                          <a:solidFill>
                            <a:schemeClr val="bg1"/>
                          </a:solidFill>
                        </a:rPr>
                        <a:t>Priorización</a:t>
                      </a:r>
                      <a:endParaRPr lang="es-PE" sz="1800" b="1" dirty="0">
                        <a:solidFill>
                          <a:schemeClr val="bg1"/>
                        </a:solidFill>
                      </a:endParaRPr>
                    </a:p>
                  </a:txBody>
                  <a:tcPr>
                    <a:solidFill>
                      <a:schemeClr val="accent2"/>
                    </a:solidFill>
                  </a:tcPr>
                </a:tc>
                <a:tc>
                  <a:txBody>
                    <a:bodyPr/>
                    <a:lstStyle/>
                    <a:p>
                      <a:r>
                        <a:rPr lang="es-PE" sz="1800" b="1" dirty="0" smtClean="0">
                          <a:solidFill>
                            <a:schemeClr val="bg1"/>
                          </a:solidFill>
                        </a:rPr>
                        <a:t>Acciones  Estratégicas  Institucionales</a:t>
                      </a:r>
                      <a:endParaRPr lang="es-PE" sz="1800" b="1" dirty="0">
                        <a:solidFill>
                          <a:schemeClr val="bg1"/>
                        </a:solidFill>
                      </a:endParaRPr>
                    </a:p>
                  </a:txBody>
                  <a:tcPr>
                    <a:solidFill>
                      <a:schemeClr val="tx2"/>
                    </a:solidFill>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Estandarización de procesos de saneamiento</a:t>
                      </a:r>
                    </a:p>
                  </a:txBody>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Actualización de la BD de saneamiento físico-legal </a:t>
                      </a:r>
                    </a:p>
                  </a:txBody>
                  <a:tcPr/>
                </a:tc>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Generar incentivos a las Instituciones Educativas para ejecutar su saneamiento</a:t>
                      </a:r>
                    </a:p>
                  </a:txBody>
                  <a:tcPr/>
                </a:tc>
              </a:tr>
              <a:tr h="1905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2400" b="1" baseline="0" dirty="0" smtClean="0">
                          <a:solidFill>
                            <a:schemeClr val="accent2"/>
                          </a:solidFill>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800" baseline="0" dirty="0" smtClean="0">
                          <a:solidFill>
                            <a:schemeClr val="tx2"/>
                          </a:solidFill>
                        </a:rPr>
                        <a:t>…</a:t>
                      </a:r>
                    </a:p>
                  </a:txBody>
                  <a:tcPr/>
                </a:tc>
              </a:tr>
            </a:tbl>
          </a:graphicData>
        </a:graphic>
      </p:graphicFrame>
    </p:spTree>
    <p:extLst>
      <p:ext uri="{BB962C8B-B14F-4D97-AF65-F5344CB8AC3E}">
        <p14:creationId xmlns:p14="http://schemas.microsoft.com/office/powerpoint/2010/main" xmlns="" val="36597697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6120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48</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4552615"/>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42" name="41 Rectángulo"/>
          <p:cNvSpPr/>
          <p:nvPr/>
        </p:nvSpPr>
        <p:spPr>
          <a:xfrm>
            <a:off x="2339751" y="116632"/>
            <a:ext cx="6408963" cy="400110"/>
          </a:xfrm>
          <a:prstGeom prst="rect">
            <a:avLst/>
          </a:prstGeom>
        </p:spPr>
        <p:txBody>
          <a:bodyPr wrap="square">
            <a:spAutoFit/>
          </a:bodyPr>
          <a:lstStyle/>
          <a:p>
            <a:r>
              <a:rPr lang="es-PE" sz="2000" b="1" u="sng" dirty="0" smtClean="0">
                <a:solidFill>
                  <a:schemeClr val="accent2">
                    <a:lumMod val="50000"/>
                  </a:schemeClr>
                </a:solidFill>
              </a:rPr>
              <a:t>ESTRUCTURA PROGRAMÀTICA DE PRESUPUESTO</a:t>
            </a:r>
            <a:endParaRPr lang="es-PE" sz="2000" b="1" u="sng" dirty="0">
              <a:solidFill>
                <a:schemeClr val="accent2">
                  <a:lumMod val="50000"/>
                </a:schemeClr>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88608" y="721324"/>
            <a:ext cx="5345957" cy="5292497"/>
          </a:xfrm>
          <a:prstGeom prst="rect">
            <a:avLst/>
          </a:prstGeom>
          <a:noFill/>
          <a:ln w="9525">
            <a:solidFill>
              <a:schemeClr val="accent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360920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2339752" y="1025598"/>
            <a:ext cx="2520280" cy="506769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5" name="34 Rectángulo"/>
          <p:cNvSpPr/>
          <p:nvPr/>
        </p:nvSpPr>
        <p:spPr>
          <a:xfrm>
            <a:off x="5220072" y="1025598"/>
            <a:ext cx="3672407" cy="502282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6120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49</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4552615"/>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42" name="41 Rectángulo"/>
          <p:cNvSpPr/>
          <p:nvPr/>
        </p:nvSpPr>
        <p:spPr>
          <a:xfrm>
            <a:off x="2339752" y="116632"/>
            <a:ext cx="4572000" cy="400110"/>
          </a:xfrm>
          <a:prstGeom prst="rect">
            <a:avLst/>
          </a:prstGeom>
        </p:spPr>
        <p:txBody>
          <a:bodyPr>
            <a:spAutoFit/>
          </a:bodyPr>
          <a:lstStyle/>
          <a:p>
            <a:r>
              <a:rPr lang="es-PE" sz="2000" b="1" u="sng" dirty="0" smtClean="0">
                <a:solidFill>
                  <a:schemeClr val="accent2">
                    <a:lumMod val="50000"/>
                  </a:schemeClr>
                </a:solidFill>
              </a:rPr>
              <a:t>VINCULACIÓN CON PRESUPUESTO</a:t>
            </a:r>
            <a:endParaRPr lang="es-PE" sz="2000" b="1" u="sng" dirty="0">
              <a:solidFill>
                <a:schemeClr val="accent2">
                  <a:lumMod val="5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2840112505"/>
              </p:ext>
            </p:extLst>
          </p:nvPr>
        </p:nvGraphicFramePr>
        <p:xfrm>
          <a:off x="2722101" y="1196752"/>
          <a:ext cx="2065923" cy="2499360"/>
        </p:xfrm>
        <a:graphic>
          <a:graphicData uri="http://schemas.openxmlformats.org/drawingml/2006/table">
            <a:tbl>
              <a:tblPr>
                <a:tableStyleId>{BC89EF96-8CEA-46FF-86C4-4CE0E7609802}</a:tableStyleId>
              </a:tblPr>
              <a:tblGrid>
                <a:gridCol w="2065923"/>
              </a:tblGrid>
              <a:tr h="190500">
                <a:tc>
                  <a:txBody>
                    <a:bodyPr/>
                    <a:lstStyle/>
                    <a:p>
                      <a:r>
                        <a:rPr lang="es-PE" sz="1400" b="1" dirty="0" smtClean="0">
                          <a:solidFill>
                            <a:schemeClr val="bg1"/>
                          </a:solidFill>
                        </a:rPr>
                        <a:t>Acciones  Estratégicas Institucionales</a:t>
                      </a:r>
                      <a:endParaRPr lang="es-PE" sz="1400" b="1" dirty="0">
                        <a:solidFill>
                          <a:schemeClr val="bg1"/>
                        </a:solidFill>
                      </a:endParaRPr>
                    </a:p>
                  </a:txBody>
                  <a:tcPr>
                    <a:solidFill>
                      <a:schemeClr val="tx2"/>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solidFill>
                            <a:schemeClr val="tx2"/>
                          </a:solidFill>
                        </a:rPr>
                        <a:t>Actualización de la BD de saneamiento físico-legal </a:t>
                      </a:r>
                    </a:p>
                  </a:txBody>
                  <a:tcPr>
                    <a:solidFill>
                      <a:schemeClr val="accent2">
                        <a:lumMod val="20000"/>
                        <a:lumOff val="80000"/>
                      </a:schemeClr>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solidFill>
                            <a:schemeClr val="tx2"/>
                          </a:solidFill>
                        </a:rPr>
                        <a:t>Estandarización de procesos de saneamiento</a:t>
                      </a:r>
                    </a:p>
                  </a:txBody>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solidFill>
                            <a:schemeClr val="tx2"/>
                          </a:solidFill>
                        </a:rPr>
                        <a:t>Generar incentivos a las Instituciones Educativas para ejecutar su saneamiento </a:t>
                      </a:r>
                    </a:p>
                  </a:txBody>
                  <a:tcPr/>
                </a:tc>
              </a:tr>
            </a:tbl>
          </a:graphicData>
        </a:graphic>
      </p:graphicFrame>
      <p:sp>
        <p:nvSpPr>
          <p:cNvPr id="3" name="2 CuadroTexto"/>
          <p:cNvSpPr txBox="1"/>
          <p:nvPr/>
        </p:nvSpPr>
        <p:spPr>
          <a:xfrm>
            <a:off x="2411760" y="625488"/>
            <a:ext cx="620683" cy="400110"/>
          </a:xfrm>
          <a:prstGeom prst="rect">
            <a:avLst/>
          </a:prstGeom>
          <a:noFill/>
        </p:spPr>
        <p:txBody>
          <a:bodyPr wrap="none" rtlCol="0">
            <a:spAutoFit/>
          </a:bodyPr>
          <a:lstStyle/>
          <a:p>
            <a:r>
              <a:rPr lang="es-PE" sz="2000" b="1" u="sng" dirty="0" smtClean="0"/>
              <a:t>POI </a:t>
            </a:r>
            <a:endParaRPr lang="es-PE" b="1" u="sng" dirty="0"/>
          </a:p>
        </p:txBody>
      </p:sp>
      <p:graphicFrame>
        <p:nvGraphicFramePr>
          <p:cNvPr id="15" name="14 Tabla"/>
          <p:cNvGraphicFramePr>
            <a:graphicFrameLocks noGrp="1"/>
          </p:cNvGraphicFramePr>
          <p:nvPr>
            <p:extLst>
              <p:ext uri="{D42A27DB-BD31-4B8C-83A1-F6EECF244321}">
                <p14:modId xmlns:p14="http://schemas.microsoft.com/office/powerpoint/2010/main" xmlns="" val="494403909"/>
              </p:ext>
            </p:extLst>
          </p:nvPr>
        </p:nvGraphicFramePr>
        <p:xfrm>
          <a:off x="5364088" y="1183504"/>
          <a:ext cx="3456133" cy="1112520"/>
        </p:xfrm>
        <a:graphic>
          <a:graphicData uri="http://schemas.openxmlformats.org/drawingml/2006/table">
            <a:tbl>
              <a:tblPr>
                <a:tableStyleId>{ED083AE6-46FA-4A59-8FB0-9F97EB10719F}</a:tableStyleId>
              </a:tblPr>
              <a:tblGrid>
                <a:gridCol w="3456133"/>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dirty="0" smtClean="0">
                          <a:solidFill>
                            <a:schemeClr val="bg1"/>
                          </a:solidFill>
                        </a:rPr>
                        <a:t>Categoría Presupuestal</a:t>
                      </a:r>
                      <a:endParaRPr lang="es-PE" sz="1400" b="1" dirty="0">
                        <a:solidFill>
                          <a:schemeClr val="bg1"/>
                        </a:solidFill>
                      </a:endParaRPr>
                    </a:p>
                  </a:txBody>
                  <a:tcPr>
                    <a:solidFill>
                      <a:schemeClr val="accent4">
                        <a:lumMod val="50000"/>
                      </a:schemeClr>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t>0090: Logros de aprendizaje de estudiantes de la educación básica regular</a:t>
                      </a:r>
                    </a:p>
                    <a:p>
                      <a:endParaRPr lang="es-PE" sz="1400" b="1" dirty="0">
                        <a:solidFill>
                          <a:schemeClr val="bg1"/>
                        </a:solidFill>
                      </a:endParaRPr>
                    </a:p>
                  </a:txBody>
                  <a:tcPr/>
                </a:tc>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xmlns="" val="208650591"/>
              </p:ext>
            </p:extLst>
          </p:nvPr>
        </p:nvGraphicFramePr>
        <p:xfrm>
          <a:off x="5589329" y="2420501"/>
          <a:ext cx="3230891" cy="1112520"/>
        </p:xfrm>
        <a:graphic>
          <a:graphicData uri="http://schemas.openxmlformats.org/drawingml/2006/table">
            <a:tbl>
              <a:tblPr>
                <a:tableStyleId>{ED083AE6-46FA-4A59-8FB0-9F97EB10719F}</a:tableStyleId>
              </a:tblPr>
              <a:tblGrid>
                <a:gridCol w="3230891"/>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solidFill>
                            <a:schemeClr val="bg1"/>
                          </a:solidFill>
                        </a:rPr>
                        <a:t>Producto</a:t>
                      </a:r>
                    </a:p>
                  </a:txBody>
                  <a:tcPr>
                    <a:solidFill>
                      <a:schemeClr val="accent4">
                        <a:lumMod val="50000"/>
                      </a:schemeClr>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t>3000385</a:t>
                      </a:r>
                      <a:r>
                        <a:rPr lang="es-PE" sz="1400" dirty="0" smtClean="0"/>
                        <a:t>: </a:t>
                      </a:r>
                      <a:r>
                        <a:rPr lang="es-PE" sz="1400" baseline="0" dirty="0" smtClean="0"/>
                        <a:t>Instituciones Educativas con condiciones para el cumplimiento de horas lectivas normadas</a:t>
                      </a:r>
                      <a:endParaRPr lang="es-PE" sz="1400" baseline="0" dirty="0" smtClean="0">
                        <a:solidFill>
                          <a:schemeClr val="tx1"/>
                        </a:solidFill>
                      </a:endParaRPr>
                    </a:p>
                  </a:txBody>
                  <a:tcPr/>
                </a:tc>
              </a:tr>
            </a:tbl>
          </a:graphicData>
        </a:graphic>
      </p:graphicFrame>
      <p:graphicFrame>
        <p:nvGraphicFramePr>
          <p:cNvPr id="24" name="23 Tabla"/>
          <p:cNvGraphicFramePr>
            <a:graphicFrameLocks noGrp="1"/>
          </p:cNvGraphicFramePr>
          <p:nvPr>
            <p:extLst>
              <p:ext uri="{D42A27DB-BD31-4B8C-83A1-F6EECF244321}">
                <p14:modId xmlns:p14="http://schemas.microsoft.com/office/powerpoint/2010/main" xmlns="" val="1790418943"/>
              </p:ext>
            </p:extLst>
          </p:nvPr>
        </p:nvGraphicFramePr>
        <p:xfrm>
          <a:off x="5939902" y="3678520"/>
          <a:ext cx="2880319" cy="2270760"/>
        </p:xfrm>
        <a:graphic>
          <a:graphicData uri="http://schemas.openxmlformats.org/drawingml/2006/table">
            <a:tbl>
              <a:tblPr>
                <a:tableStyleId>{ED083AE6-46FA-4A59-8FB0-9F97EB10719F}</a:tableStyleId>
              </a:tblPr>
              <a:tblGrid>
                <a:gridCol w="2880319"/>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solidFill>
                            <a:schemeClr val="bg1"/>
                          </a:solidFill>
                        </a:rPr>
                        <a:t>Actividades</a:t>
                      </a:r>
                    </a:p>
                  </a:txBody>
                  <a:tcPr>
                    <a:solidFill>
                      <a:schemeClr val="accent4">
                        <a:lumMod val="50000"/>
                      </a:schemeClr>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t>5003111: Locales Escolares de Instituciones Educativas de primaria con condiciones adecuadas para su funcionamiento</a:t>
                      </a:r>
                      <a:endParaRPr lang="es-PE" sz="1400" b="1" baseline="0" dirty="0" smtClean="0">
                        <a:solidFill>
                          <a:schemeClr val="tx1"/>
                        </a:solidFill>
                      </a:endParaRPr>
                    </a:p>
                  </a:txBody>
                  <a:tcPr>
                    <a:solidFill>
                      <a:schemeClr val="accent2">
                        <a:lumMod val="20000"/>
                        <a:lumOff val="80000"/>
                      </a:schemeClr>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t>5003112: Locales Escolares de Instituciones Educativas de secundaria con condiciones adecuadas para su funcionamiento</a:t>
                      </a:r>
                      <a:endParaRPr lang="es-PE" sz="1400" b="1" baseline="0" dirty="0" smtClean="0">
                        <a:solidFill>
                          <a:schemeClr val="tx1"/>
                        </a:solidFill>
                      </a:endParaRPr>
                    </a:p>
                  </a:txBody>
                  <a:tcPr>
                    <a:solidFill>
                      <a:schemeClr val="accent2">
                        <a:lumMod val="20000"/>
                        <a:lumOff val="80000"/>
                      </a:schemeClr>
                    </a:solidFill>
                  </a:tcPr>
                </a:tc>
              </a:tr>
            </a:tbl>
          </a:graphicData>
        </a:graphic>
      </p:graphicFrame>
      <p:cxnSp>
        <p:nvCxnSpPr>
          <p:cNvPr id="17" name="16 Conector angular"/>
          <p:cNvCxnSpPr>
            <a:endCxn id="23" idx="1"/>
          </p:cNvCxnSpPr>
          <p:nvPr/>
        </p:nvCxnSpPr>
        <p:spPr>
          <a:xfrm rot="16200000" flipH="1">
            <a:off x="5183157" y="2570588"/>
            <a:ext cx="658861" cy="153484"/>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1" name="20 Conector angular"/>
          <p:cNvCxnSpPr/>
          <p:nvPr/>
        </p:nvCxnSpPr>
        <p:spPr>
          <a:xfrm rot="16200000" flipH="1">
            <a:off x="5238764" y="4040753"/>
            <a:ext cx="1226992" cy="175284"/>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sp>
        <p:nvSpPr>
          <p:cNvPr id="26" name="25 Rectángulo"/>
          <p:cNvSpPr/>
          <p:nvPr/>
        </p:nvSpPr>
        <p:spPr>
          <a:xfrm>
            <a:off x="2411760" y="602803"/>
            <a:ext cx="2448272" cy="549049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33" name="32 Rectángulo"/>
          <p:cNvSpPr/>
          <p:nvPr/>
        </p:nvSpPr>
        <p:spPr>
          <a:xfrm>
            <a:off x="5220072" y="602803"/>
            <a:ext cx="3672408" cy="5490493"/>
          </a:xfrm>
          <a:prstGeom prst="rect">
            <a:avLst/>
          </a:prstGeom>
          <a:no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38" name="37 CuadroTexto"/>
          <p:cNvSpPr txBox="1"/>
          <p:nvPr/>
        </p:nvSpPr>
        <p:spPr>
          <a:xfrm>
            <a:off x="5351245" y="625488"/>
            <a:ext cx="2347181" cy="400110"/>
          </a:xfrm>
          <a:prstGeom prst="rect">
            <a:avLst/>
          </a:prstGeom>
          <a:noFill/>
        </p:spPr>
        <p:txBody>
          <a:bodyPr wrap="none" rtlCol="0">
            <a:spAutoFit/>
          </a:bodyPr>
          <a:lstStyle/>
          <a:p>
            <a:r>
              <a:rPr lang="es-PE" sz="2000" b="1" u="sng" dirty="0" smtClean="0"/>
              <a:t>Presupuesto Público</a:t>
            </a:r>
            <a:endParaRPr lang="es-PE" b="1" u="sng" dirty="0"/>
          </a:p>
        </p:txBody>
      </p:sp>
      <p:graphicFrame>
        <p:nvGraphicFramePr>
          <p:cNvPr id="30" name="29 Tabla"/>
          <p:cNvGraphicFramePr>
            <a:graphicFrameLocks noGrp="1"/>
          </p:cNvGraphicFramePr>
          <p:nvPr>
            <p:extLst>
              <p:ext uri="{D42A27DB-BD31-4B8C-83A1-F6EECF244321}">
                <p14:modId xmlns:p14="http://schemas.microsoft.com/office/powerpoint/2010/main" xmlns="" val="3056208297"/>
              </p:ext>
            </p:extLst>
          </p:nvPr>
        </p:nvGraphicFramePr>
        <p:xfrm>
          <a:off x="2915816" y="3950667"/>
          <a:ext cx="1794787" cy="1341120"/>
        </p:xfrm>
        <a:graphic>
          <a:graphicData uri="http://schemas.openxmlformats.org/drawingml/2006/table">
            <a:tbl>
              <a:tblPr>
                <a:tableStyleId>{BC89EF96-8CEA-46FF-86C4-4CE0E7609802}</a:tableStyleId>
              </a:tblPr>
              <a:tblGrid>
                <a:gridCol w="1794787"/>
              </a:tblGrid>
              <a:tr h="190500">
                <a:tc>
                  <a:txBody>
                    <a:bodyPr/>
                    <a:lstStyle/>
                    <a:p>
                      <a:pPr algn="l"/>
                      <a:r>
                        <a:rPr lang="es-PE" sz="1400" b="1" dirty="0" smtClean="0">
                          <a:solidFill>
                            <a:schemeClr val="bg1"/>
                          </a:solidFill>
                        </a:rPr>
                        <a:t>Actividades*</a:t>
                      </a:r>
                      <a:endParaRPr lang="es-PE" sz="1400" b="1" dirty="0">
                        <a:solidFill>
                          <a:schemeClr val="bg1"/>
                        </a:solidFill>
                      </a:endParaRPr>
                    </a:p>
                  </a:txBody>
                  <a:tcPr>
                    <a:solidFill>
                      <a:schemeClr val="tx2"/>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solidFill>
                            <a:schemeClr val="tx2"/>
                          </a:solidFill>
                        </a:rPr>
                        <a:t>Contratación de encuestadores</a:t>
                      </a:r>
                    </a:p>
                  </a:txBody>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solidFill>
                            <a:schemeClr val="tx2"/>
                          </a:solidFill>
                        </a:rPr>
                        <a:t>Capacitación de encuestadores</a:t>
                      </a:r>
                    </a:p>
                  </a:txBody>
                  <a:tcPr/>
                </a:tc>
              </a:tr>
            </a:tbl>
          </a:graphicData>
        </a:graphic>
      </p:graphicFrame>
      <p:grpSp>
        <p:nvGrpSpPr>
          <p:cNvPr id="60" name="59 Grupo"/>
          <p:cNvGrpSpPr/>
          <p:nvPr/>
        </p:nvGrpSpPr>
        <p:grpSpPr>
          <a:xfrm>
            <a:off x="2566931" y="1930401"/>
            <a:ext cx="348885" cy="2690825"/>
            <a:chOff x="2566931" y="1930401"/>
            <a:chExt cx="348885" cy="2690825"/>
          </a:xfrm>
        </p:grpSpPr>
        <p:cxnSp>
          <p:nvCxnSpPr>
            <p:cNvPr id="55" name="54 Conector angular"/>
            <p:cNvCxnSpPr/>
            <p:nvPr/>
          </p:nvCxnSpPr>
          <p:spPr>
            <a:xfrm rot="5400000">
              <a:off x="2457308" y="2040024"/>
              <a:ext cx="374418" cy="155172"/>
            </a:xfrm>
            <a:prstGeom prst="bentConnector3">
              <a:avLst>
                <a:gd name="adj1" fmla="val -528"/>
              </a:avLst>
            </a:prstGeom>
          </p:spPr>
          <p:style>
            <a:lnRef idx="1">
              <a:schemeClr val="accent1"/>
            </a:lnRef>
            <a:fillRef idx="0">
              <a:schemeClr val="accent1"/>
            </a:fillRef>
            <a:effectRef idx="0">
              <a:schemeClr val="accent1"/>
            </a:effectRef>
            <a:fontRef idx="minor">
              <a:schemeClr val="tx1"/>
            </a:fontRef>
          </p:style>
        </p:cxnSp>
        <p:cxnSp>
          <p:nvCxnSpPr>
            <p:cNvPr id="59" name="58 Conector angular"/>
            <p:cNvCxnSpPr>
              <a:endCxn id="30" idx="1"/>
            </p:cNvCxnSpPr>
            <p:nvPr/>
          </p:nvCxnSpPr>
          <p:spPr>
            <a:xfrm rot="16200000" flipH="1">
              <a:off x="1517952" y="3223362"/>
              <a:ext cx="2446843" cy="3488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9" name="68 Conector angular"/>
          <p:cNvCxnSpPr/>
          <p:nvPr/>
        </p:nvCxnSpPr>
        <p:spPr>
          <a:xfrm flipV="1">
            <a:off x="4788024" y="1412776"/>
            <a:ext cx="563221" cy="517625"/>
          </a:xfrm>
          <a:prstGeom prst="bentConnector3">
            <a:avLst/>
          </a:prstGeom>
          <a:ln>
            <a:prstDash val="dash"/>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1096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2000"/>
                                        <p:tgtEl>
                                          <p:spTgt spid="3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circle(in)">
                                      <p:cBhvr>
                                        <p:cTn id="13" dur="2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par>
                                <p:cTn id="39" presetID="6" presetClass="entr" presetSubtype="16"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circle(in)">
                                      <p:cBhvr>
                                        <p:cTn id="41" dur="20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2000"/>
                                        <p:tgtEl>
                                          <p:spTgt spid="30"/>
                                        </p:tgtEl>
                                      </p:cBhvr>
                                    </p:animEffect>
                                  </p:childTnLst>
                                </p:cTn>
                              </p:par>
                              <p:par>
                                <p:cTn id="47" presetID="6"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circle(in)">
                                      <p:cBhvr>
                                        <p:cTn id="49"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34 Conector recto de flecha"/>
          <p:cNvCxnSpPr/>
          <p:nvPr/>
        </p:nvCxnSpPr>
        <p:spPr>
          <a:xfrm>
            <a:off x="1115616" y="3501008"/>
            <a:ext cx="7171262"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34" name="33 Conector recto de flecha"/>
          <p:cNvCxnSpPr/>
          <p:nvPr/>
        </p:nvCxnSpPr>
        <p:spPr>
          <a:xfrm>
            <a:off x="1121127" y="4149080"/>
            <a:ext cx="7171262"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5" name="4 Conector recto de flecha"/>
          <p:cNvCxnSpPr/>
          <p:nvPr/>
        </p:nvCxnSpPr>
        <p:spPr>
          <a:xfrm>
            <a:off x="1115616" y="4941168"/>
            <a:ext cx="7171262" cy="0"/>
          </a:xfrm>
          <a:prstGeom prst="straightConnector1">
            <a:avLst/>
          </a:prstGeom>
          <a:ln>
            <a:solidFill>
              <a:schemeClr val="tx2">
                <a:lumMod val="60000"/>
                <a:lumOff val="40000"/>
              </a:schemeClr>
            </a:solidFill>
            <a:tailEnd type="arrow"/>
          </a:ln>
        </p:spPr>
        <p:style>
          <a:lnRef idx="3">
            <a:schemeClr val="accent1"/>
          </a:lnRef>
          <a:fillRef idx="0">
            <a:schemeClr val="accent1"/>
          </a:fillRef>
          <a:effectRef idx="2">
            <a:schemeClr val="accent1"/>
          </a:effectRef>
          <a:fontRef idx="minor">
            <a:schemeClr val="tx1"/>
          </a:fontRef>
        </p:style>
      </p:cxnSp>
      <p:sp>
        <p:nvSpPr>
          <p:cNvPr id="36" name="35 Rectángulo"/>
          <p:cNvSpPr/>
          <p:nvPr/>
        </p:nvSpPr>
        <p:spPr>
          <a:xfrm>
            <a:off x="307975" y="764704"/>
            <a:ext cx="8440489" cy="547260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chemeClr val="tx1"/>
              </a:solidFill>
            </a:endParaRPr>
          </a:p>
        </p:txBody>
      </p:sp>
      <p:cxnSp>
        <p:nvCxnSpPr>
          <p:cNvPr id="11" name="10 Conector recto"/>
          <p:cNvCxnSpPr/>
          <p:nvPr/>
        </p:nvCxnSpPr>
        <p:spPr>
          <a:xfrm>
            <a:off x="323528" y="6237312"/>
            <a:ext cx="8424936"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8520" y="6304235"/>
            <a:ext cx="2133600" cy="365125"/>
          </a:xfrm>
        </p:spPr>
        <p:txBody>
          <a:bodyPr/>
          <a:lstStyle/>
          <a:p>
            <a:pPr algn="ctr"/>
            <a:fld id="{98CDB9B7-5760-4EF0-8400-A71788FFDEFC}" type="slidenum">
              <a:rPr lang="es-ES" b="1" smtClean="0">
                <a:solidFill>
                  <a:schemeClr val="accent1">
                    <a:lumMod val="50000"/>
                  </a:schemeClr>
                </a:solidFill>
              </a:rPr>
              <a:pPr algn="ctr"/>
              <a:t>5</a:t>
            </a:fld>
            <a:endParaRPr lang="es-ES" b="1" dirty="0">
              <a:solidFill>
                <a:schemeClr val="accent1">
                  <a:lumMod val="50000"/>
                </a:schemeClr>
              </a:solidFill>
            </a:endParaRPr>
          </a:p>
        </p:txBody>
      </p:sp>
      <p:sp>
        <p:nvSpPr>
          <p:cNvPr id="3074" name="AutoShape 2" descr="data:image/jpeg;base64,/9j/4AAQSkZJRgABAQAAAQABAAD/2wCEAAkGBhQSERQUExQVFRUWGRUWFRUYFBUVFxQYFRcYFRwYGBgXHCceGBkjGhYXHy8gJCcpLCwsGB4xNTAqNSYsLCkBCQoKDgwOGg8PGiwkHCQsLCwqLSwsKSksLCksLCwsLCwsLCwsLCwsLCwsLywsLCwsLCwpLCwsLCwsLCwsKSwsLP/AABEIAIUA2AMBIgACEQEDEQH/xAAcAAACAwEBAQEAAAAAAAAAAAAAAwECBAUHBgj/xABAEAACAQIEAgYGBwcEAwEAAAABAhEAAwQSITFBUQUiYXGBkRMyUqGxwQYUQmJykqIVI4Ky0dLhBzNT8EOTwnP/xAAbAQACAwEBAQAAAAAAAAAAAAAAAQIDBAUGB//EACcRAAICAQQBAwQDAAAAAAAAAAABAhEDBBIhQTEyYcEFIkLwExRx/9oADAMBAAIRAxEAPwD1iqXrQZSp2Ig6wfAjY9tXorcc4+e6UUKhz3DNoJMTLJ7TL9rtA3g89N/R/SYezbdyFzKCSdFJPJiIp+OCvZuRa9M6NCrAJDMF17AJBNdDoLBGzhrVtjLKgDTG+5Gmm5NZss1tr3NGJPdfsZ5qK3P0XbOyBTzXq/y71h+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8Am594BFPormSluds6EVSpCRjU4mOxpUnuDQTWfKfR23AJK/vIGubMDmA/MY8K04q7AiJLdVVOzHt7ONUbDH0JRWg5SobkYgGOykMbYvK6hlMqwDA8CCNCKvWfAucsEAFSVhdhG0T2RWgUhgTSrmHV/WRT+JQfjTaKBHPTo63mc+jWJGwjZRypv7LtH7P6m/rU2cSoLyY6x1IIHDiRFX+vW/8AkT86/wBalyAr9kW/vfnb+tZbfQ9u5ZAuZmDKM4LMZMaiO+a6K4tD9tPzD+tUwTdWNDDPtt6xPzotgc650XeUHJcR4GgdCpbsZ1aAe3L4VRjcWS1ogCZOdI05a6jyrsFwoJOgAkkmB5mudiMC11AWMsQsoJUAGJA4kxO/uqcZc8si+FwZUvOQGCdXeC0P5RHhNMt4hWMDQ+ydG8juO0aVtzoIBzLJgEggEnbrDqzyE1W/g7ZEP1vl3cQavU4tVRQ1JO7EUTWU57TQ8unC5HWGmzBR+r4VpVpEiCDqCDuOYqKi2W70FAqapccKCSYA1NIkXrF0ogyMRGdgLayYkuwAUcpJrVdw90IX6qQM0GXaBqdAQAYniam90aFuBpZzaUvLRpJHqgACYRhz1qO5dBR08Zh/SIyTEjQxOU7gxxgwa4LYpgWVoBtmHK65p2Ca6EyuhOk+NbOlL7XSbSZkSAWuqwBJP2EjXbc6RIieEDCqEyDQdm4O8yeM6zzq7Di4tmfLl/GJg+rFXATdgWJJlbeo2HFjJjh1TRW3C4TJJzMxbdmiYGw0AECT5mir9q7Kdz64Q+uB0t9OkwV8W3ts4ZQxZWErvAKnz341368V+kpf63fFxs7ByM3Z6wA5QCB4VRqZbYHW+kaWGozNT8JX8HrvR309wd7a8qHTS51D79K79u6GAKkEHYggg1+cspM5QSeAGpn/ALxr9AdGdEJas27eUdRVWRvIGuo7awxdm76ho4aatr83wzReEug5Zn/LA+LDyp9Z/qkGVdgYA1IYaSftCePAioe46lR1GkxxXYE7a8udSOWWfBKWLSwJABysRMTEgcdfhSMDglC8Tq2pJLHUjVtztxpz4oqCxRoAJMFTt40zC2yqKDuFAPfGvvoAr9VHAsO5jR6Bv+RvJP7adUikMRgpyamTLa7T1jTSdRWTBO/o06oMqp0bmJ4in+lb2P1CmIYyg70jCJGcDYMSP4gGPvNH1kjQo/ZAzT5beNIwdxnNxlZQM5EFGkQANZYEHwoA04xCV01IKmO5gfgKZauhhI+EEdhB1BpeR/bXwQ/NjSHHo7gdm6rAqzEAAEEZZIGn2hJ5igDRibIdSp4jnHcR2jeud0dhQXcySBAkncjUk9pJNbzjE4Gfwgt/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BzyKHk04a6FhCRJJykDqldwRqerG2vACtdZrHRyISwXrEkk8yWLH3mtNdJKlRgCiiigAryD6ZdGm1i7u5DH0gMHTNJy8jrPlXr9ef/AOqNqGsNnAkMuWDJy6lgeQzxHaKo1EU4c9HX+j5ZQ1KjH8uPn4Pl/oyLZxlj0rBUDqSTtIMqDylo1r3wV+byJFev/wCnX0r+s2vQ3D++tAan/wAibBu8bHwNc2D6O99X08mllXhcP29/32PsaSdbg+6pJ/jMD+RvOnUmzqzntA/KP6k+dTPOlrmHBVlkgMCDHCRGk0q6bix1lMkCCpB8wflWmk3fXQfibwAj4sKdiJzP7KnuY/MVS7ecKYQzBiCp1jTcitFFIZnS9lUAqwAhQSB2AbE1opGMEqADEsonxB+VTkf218UPyYUCHVmBy3iODrm7jbIUz3h0/Kavkf2l/If76y9IYZyuYZWZMzKuUjPp6s5jE93KmB0JrPi3kBRlJaV11A0Jkjj3UWrVtgGAUg6gjUVS7ZVHFzKAIKsQIiSCD3bz4UAarawANTAA11OnPtrHh8GsuZaSxmGYbdgNbQaThjq45MfeAaLChSYVc7AiRCHUk75h/wDNOtYRFJKqoJ3IAE1nu4qLsAFuqc+XrZMpXLIGsnO2m+h5VGJ6RkZbf+4dEzKyiTx6w6wG5js50chwWwuJGa6CQArxJI1lVPxJHhQvTNktkW4rN7KnOdPw1N/DItsyCx56B2JPtCIMncRHZSrfRSwSVUPqV0jJoQvqmZg6meJo4ARiOlVe6LcFchBZzsh9mRIkgwQToGHMVTCmVmIBJKjQQpOmg7NfGuDdsXEuXVJyvcVVPXElgrILgzKZksCY7OIr6Q10MeNR5Rglkc/P7+oKKKKtIBRRRQAV879POihewjH7Vr94p04aEa8xX0VJxmGFy2yMAQwIIYSp7COVRlHcmi7BleLJHIunZ4TWrozpO5h7q3bRh0MidmHFT2GvqfpP9BPRr6XDxl1zWwWYzO6TrETpwivjAa488csbpn0LT6nDrMdw5XafyfoDo3p21ew6X1PUbvJU8VMcQabhc+WQVOYlhIIMEyJ1PCOVeV/6Z9LlMSLJb93cMxExcUaEHhI0PcK9fqado8pq9O9PlcOuv8EG6/FPJgT74pX1oel1VxlTTqFvXb7kj/xjzrZSbPrOe0DyUfMmpGQPrie0o7CYPkaYLq8x5irVQ2V9lfIUhlL/ANn8S/OnVz7WBBk9XVmIBSYgkaQRyq/1WGUHKZnZSp0E75qYjbU0j6ov3vzv/Wj6qOb/APsuf3Uhk4T1fF/5jTSKyYVXywCuhYa5ifWO+tOyP7S/kP8AdTEItXxaGRyBALBtgwnXTgQSNO3Tsz4XD3irdZULuzZgsvlJ00YZQcoA1Bjkaqlu5dvdfqi1mghUOYvIG+aIQSR98TtW5MENZZzqd3Ye5YA8qAG2LOURqTuSdyTuayY+6CQqsouDrAnUINpYTsdo0nhtI0HCIN1HjWBryNGUhFOoKgG5cH3QASB2jWNo3oAYuIzkEupUGQtsF5IkdYgHTsAGo34Vr+sHgjHtMKPeZ91LS8EAGR1XYGAfOCWk84p1q+G0EzyIKnyYAxQB8/07b9EReW0xfSQJcEZhPCFbltJI34brV0MAw2Oo4e47Vn6aV7rqtvQIwzkk5SCDICgwxg8RE84itFu2FEDbvn3mujivYrOfk9botRRRVhEKKKKACiiigChtyQeU6aRrx7/6mvNOk/oTiPrFx7dlHtl2IQXFXqk6jUiDvtMV6dSV0Zh3N5yPlVOeClHk3aHVT0824dqj5T/S3oB7Vy+162y3FCIs5YgySRBOu2u0V6LXzxQgZ5OmY5ho6iTseIEbGfGt9npJl/3BI9tR/Mu/iPIVklicDRl1L1M3kl5OlSsLsTzZvjHyqLeOtts6n+IVmsdI21VFZwGKq5n78mZ2GobyqsrN9TWW10lbacrSAYJAbLP4ojjTBjE9pfOkMjB+oDzk/mJPzqMVmBVgpaA0qCAdY2nTgfOpwaxbQfdX4CnUCELj0mM0HkwKeWYCf8ir/WkgHMsHbrDWpu2lYQwDA6QQCNe+qjCJ7C/lFAEYcet+I/KrX74RSzbASePgOZ7KzWMNkuOLYABCMQS0SS4JA2EwNqjpLP6JicsLDHQ7IQx+FMC+GwZiXLZm6zAOQFJ4DKeG1FjCqc05jDH1mZv5ia1zSsP9r8TfKgBJwyrcU5RDAqdOI6w92b3Ve7gwdV6rCcpGkTGhA3BgSKjpAkW2YesvWUcyNQPHae2tVACLOIklSMrDccxzB4is3SF4Eqo9aZJBgoImZG06Cp6ZMW8wMOCAh7WOXXmNfd2VlsWMigSWPFmMs3ax4mtGHHu+5lGXJX2osiAaDtPiTJ99WooraZAooooAKKKKAEriCRIRiOB6nzap9Mf+N/NP7qXhHAVQdJ27eJ8a0GgBK32jVG47ZP7uVUuXzmH7twdtcgmY2ltaZh8P6QtCxlbXNOsiMy++O0V1hYGQKZYQBqZJjSSefbWfLlSdF+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J51bGW2IAUAjMCwJiQPA8Yrn2cRdYW2uBUYAkqOsASI37BI8atexV7dSmgPVIIzHhLcBtwq/+vMo/nibHxuUgOFUGdc8xpOsgVhvdNomeCGg5tJaQY2A1Y76Dka5/TdhsRp6EBRrLMudiCIAiRBEgyeXPTfYWFEiDuRvBOpE8datjp1VyK5Z3dRJbpNbgKszIHhBmsuslwRAJ48NeJHOti4lpylrZYROjDU+Oh7KyugIgiQeBqtuwqiAABy/7vTenj0wWeXY/G4O48Ev1V1CKo6zAg6zJ2BAiN6WDWjAXicylpKkRO8EA689Z17KyXcy3mBjIwDWz2ic6ngI6pHPMeRpYXtbgwy1JKaL0UUVpKAooooAKKKKAEWEBtqCJ0FS6P9lh3MPmNanC+ovdTaEDMNvGX7evopZoBVLgZQfbOcDYDhvPlstdK3Ezm8qhFXMHVjqRuCCBHYe+atQROh241CeOMuiUJyj2LQHc6k6k9p+VIs4ZTmJVT1mmQDOvGuT9D77+ie3cJL2nZSxnrCTBBO8wfdzrt4bY/ib41XCO2biy7JPdBSRBwqAeov5R8hQMNb9le7KKfUFauoz2xNzCJB6i7H7Iq1r1R3D4U27aISeBBpVr1R3D4VnyNOqNOFNXZaqYO8bd4Lobd0nTilwAmRzDAeBHGdL0vEWcywCVOhVhEqRqCJ0qlqzQbemMYyJCaO5yocpYAniY0ECTrvFYMH0etvaWY+tcbVnPMn5bVXGX7zKqkI0Ohzg5SIYScpBG0jQ1rrRgVRMmf1BRRRV5SFFFFABRRRQBmu3DaY3UQuSFV1G5UEmR2iT/ANArp420GQtoQozqeRGsz2iRWUmsWUkNbt9S2TDDJA3k5e8aaCND41Tx7mpLyWRntTT8Gi7bLaBso4xE+Z2pVlchYljk6uWZMHUHtHDsrSezesPR15szowYMgXUmVcEesNeYYa61cVM3AztU1iNwW+JAA1XUjU6EMdBqfeJrWvCd6ATLUUUUhnJTpbKMuWY0meXhVv219z9X+KKKhbLKQftr7n6v8Uftv7n6v8UUUWwpHOwuLFq65VTlZU6mbQEF9RpxBA/hFa7HTUD1NyftdvdRRUW+bJJKlHoaOm/ufq/xQenPufq/xU0U3J0RUVYXOnSVjLpB0zf41roWxAHcKKKzyZqgkiaKKKiTK/aHifKB86bRRWrH6THl9QUUUVYVBRRRQAUUUUAFYOmOlPQIGy5pMRMcQOR50UVKKtpEZuotov0bj/ShjlywYiZ247CtlFFElTCLtFHfUDmSPcT8qV9SXOGjYQBw4fCKmikPyDWDACsygTOuYnbi09tFFFFi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cxnSp>
        <p:nvCxnSpPr>
          <p:cNvPr id="21" name="20 Conector recto"/>
          <p:cNvCxnSpPr/>
          <p:nvPr/>
        </p:nvCxnSpPr>
        <p:spPr>
          <a:xfrm>
            <a:off x="323528" y="764704"/>
            <a:ext cx="8352928"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7300" y="6334197"/>
            <a:ext cx="779156" cy="407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Picture 2" descr="https://encrypted-tbn2.google.com/images?q=tbn:ANd9GcRgOUtkHN_ATbU2ig2M8_3WZ135oV8Zlm4EFvblspchC80gMDG2"/>
          <p:cNvPicPr>
            <a:picLocks noChangeAspect="1" noChangeArrowheads="1"/>
          </p:cNvPicPr>
          <p:nvPr/>
        </p:nvPicPr>
        <p:blipFill>
          <a:blip r:embed="rId4" cstate="print"/>
          <a:srcRect/>
          <a:stretch>
            <a:fillRect/>
          </a:stretch>
        </p:blipFill>
        <p:spPr bwMode="auto">
          <a:xfrm>
            <a:off x="7836314" y="6309320"/>
            <a:ext cx="912150" cy="476672"/>
          </a:xfrm>
          <a:prstGeom prst="rect">
            <a:avLst/>
          </a:prstGeom>
          <a:noFill/>
        </p:spPr>
      </p:pic>
      <p:sp>
        <p:nvSpPr>
          <p:cNvPr id="33" name="15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D647FC-643C-4E67-8857-EC44B8799FC4}" type="slidenum">
              <a:rPr lang="es-ES" smtClean="0"/>
              <a:pPr/>
              <a:t>5</a:t>
            </a:fld>
            <a:endParaRPr lang="es-ES" dirty="0"/>
          </a:p>
        </p:txBody>
      </p:sp>
      <p:sp>
        <p:nvSpPr>
          <p:cNvPr id="12" name="Rectangle 2"/>
          <p:cNvSpPr txBox="1">
            <a:spLocks noChangeArrowheads="1"/>
          </p:cNvSpPr>
          <p:nvPr/>
        </p:nvSpPr>
        <p:spPr bwMode="auto">
          <a:xfrm>
            <a:off x="323528" y="188751"/>
            <a:ext cx="7056784" cy="432048"/>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1pPr>
            <a:lvl2pPr marL="4572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2pPr>
            <a:lvl3pPr marL="9144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3pPr>
            <a:lvl4pPr marL="13716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4pPr>
            <a:lvl5pPr marL="1828800" algn="l" rtl="0" fontAlgn="base">
              <a:spcBef>
                <a:spcPct val="0"/>
              </a:spcBef>
              <a:spcAft>
                <a:spcPct val="0"/>
              </a:spcAft>
              <a:defRPr sz="1600" kern="1200">
                <a:solidFill>
                  <a:srgbClr val="666666"/>
                </a:solidFill>
                <a:latin typeface="Arial" pitchFamily="34" charset="0"/>
                <a:ea typeface="ヒラギノ角ゴ Pro W3"/>
                <a:cs typeface="ヒラギノ角ゴ Pro W3"/>
              </a:defRPr>
            </a:lvl5pPr>
            <a:lvl6pPr marL="2286000" algn="l" defTabSz="914400" rtl="0" eaLnBrk="1" latinLnBrk="0" hangingPunct="1">
              <a:defRPr sz="1600" kern="1200">
                <a:solidFill>
                  <a:srgbClr val="666666"/>
                </a:solidFill>
                <a:latin typeface="Arial" pitchFamily="34" charset="0"/>
                <a:ea typeface="ヒラギノ角ゴ Pro W3"/>
                <a:cs typeface="ヒラギノ角ゴ Pro W3"/>
              </a:defRPr>
            </a:lvl6pPr>
            <a:lvl7pPr marL="2743200" algn="l" defTabSz="914400" rtl="0" eaLnBrk="1" latinLnBrk="0" hangingPunct="1">
              <a:defRPr sz="1600" kern="1200">
                <a:solidFill>
                  <a:srgbClr val="666666"/>
                </a:solidFill>
                <a:latin typeface="Arial" pitchFamily="34" charset="0"/>
                <a:ea typeface="ヒラギノ角ゴ Pro W3"/>
                <a:cs typeface="ヒラギノ角ゴ Pro W3"/>
              </a:defRPr>
            </a:lvl7pPr>
            <a:lvl8pPr marL="3200400" algn="l" defTabSz="914400" rtl="0" eaLnBrk="1" latinLnBrk="0" hangingPunct="1">
              <a:defRPr sz="1600" kern="1200">
                <a:solidFill>
                  <a:srgbClr val="666666"/>
                </a:solidFill>
                <a:latin typeface="Arial" pitchFamily="34" charset="0"/>
                <a:ea typeface="ヒラギノ角ゴ Pro W3"/>
                <a:cs typeface="ヒラギノ角ゴ Pro W3"/>
              </a:defRPr>
            </a:lvl8pPr>
            <a:lvl9pPr marL="3657600" algn="l" defTabSz="914400" rtl="0" eaLnBrk="1" latinLnBrk="0" hangingPunct="1">
              <a:defRPr sz="1600" kern="1200">
                <a:solidFill>
                  <a:srgbClr val="666666"/>
                </a:solidFill>
                <a:latin typeface="Arial" pitchFamily="34" charset="0"/>
                <a:ea typeface="ヒラギノ角ゴ Pro W3"/>
                <a:cs typeface="ヒラギノ角ゴ Pro W3"/>
              </a:defRPr>
            </a:lvl9pPr>
          </a:lstStyle>
          <a:p>
            <a:r>
              <a:rPr lang="es-PE" sz="2000" b="1" dirty="0" smtClean="0">
                <a:solidFill>
                  <a:schemeClr val="accent1">
                    <a:lumMod val="75000"/>
                  </a:schemeClr>
                </a:solidFill>
              </a:rPr>
              <a:t>PLANEAMIENTO ESTRATÉGICO:</a:t>
            </a:r>
          </a:p>
          <a:p>
            <a:r>
              <a:rPr lang="es-PE" sz="2000" b="1" dirty="0" smtClean="0">
                <a:solidFill>
                  <a:schemeClr val="accent1">
                    <a:lumMod val="75000"/>
                  </a:schemeClr>
                </a:solidFill>
              </a:rPr>
              <a:t>PRIMER PILAR DE LA GESTIÓN PÚBLICA</a:t>
            </a:r>
            <a:endParaRPr lang="es-PE" sz="2000" dirty="0">
              <a:solidFill>
                <a:schemeClr val="accent1">
                  <a:lumMod val="75000"/>
                </a:schemeClr>
              </a:solidFill>
            </a:endParaRPr>
          </a:p>
        </p:txBody>
      </p:sp>
      <p:sp>
        <p:nvSpPr>
          <p:cNvPr id="16" name="15 Rectángulo"/>
          <p:cNvSpPr/>
          <p:nvPr/>
        </p:nvSpPr>
        <p:spPr>
          <a:xfrm>
            <a:off x="6841594" y="2817848"/>
            <a:ext cx="1077435" cy="3142726"/>
          </a:xfrm>
          <a:prstGeom prst="rect">
            <a:avLst/>
          </a:prstGeom>
          <a:solidFill>
            <a:schemeClr val="accent6">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smtClean="0">
                <a:solidFill>
                  <a:schemeClr val="tx2">
                    <a:lumMod val="60000"/>
                    <a:lumOff val="40000"/>
                  </a:schemeClr>
                </a:solidFill>
              </a:rPr>
              <a:t>Sistema de información, seguimiento, monitoreo, evaluación y gestión del conocimiento</a:t>
            </a:r>
            <a:endParaRPr lang="es-PE" sz="1200" dirty="0">
              <a:solidFill>
                <a:schemeClr val="tx2">
                  <a:lumMod val="60000"/>
                  <a:lumOff val="40000"/>
                </a:schemeClr>
              </a:solidFill>
            </a:endParaRPr>
          </a:p>
        </p:txBody>
      </p:sp>
      <p:sp>
        <p:nvSpPr>
          <p:cNvPr id="23" name="22 Rectángulo"/>
          <p:cNvSpPr/>
          <p:nvPr/>
        </p:nvSpPr>
        <p:spPr>
          <a:xfrm>
            <a:off x="5710953" y="2833691"/>
            <a:ext cx="1077435" cy="3111081"/>
          </a:xfrm>
          <a:prstGeom prst="rect">
            <a:avLst/>
          </a:prstGeom>
          <a:solidFill>
            <a:schemeClr val="accent6">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tx2">
                    <a:lumMod val="60000"/>
                    <a:lumOff val="40000"/>
                  </a:schemeClr>
                </a:solidFill>
              </a:rPr>
              <a:t>Servicio civil </a:t>
            </a:r>
            <a:r>
              <a:rPr lang="es-PE" sz="1200" dirty="0" err="1">
                <a:solidFill>
                  <a:schemeClr val="tx2">
                    <a:lumMod val="60000"/>
                    <a:lumOff val="40000"/>
                  </a:schemeClr>
                </a:solidFill>
              </a:rPr>
              <a:t>meritocrático</a:t>
            </a:r>
            <a:endParaRPr lang="es-PE" sz="1200" dirty="0">
              <a:solidFill>
                <a:schemeClr val="tx2">
                  <a:lumMod val="60000"/>
                  <a:lumOff val="40000"/>
                </a:schemeClr>
              </a:solidFill>
            </a:endParaRPr>
          </a:p>
        </p:txBody>
      </p:sp>
      <p:sp>
        <p:nvSpPr>
          <p:cNvPr id="24" name="23 Rectángulo"/>
          <p:cNvSpPr/>
          <p:nvPr/>
        </p:nvSpPr>
        <p:spPr>
          <a:xfrm>
            <a:off x="4583962" y="2833691"/>
            <a:ext cx="1077435" cy="3111081"/>
          </a:xfrm>
          <a:prstGeom prst="rect">
            <a:avLst/>
          </a:prstGeom>
          <a:solidFill>
            <a:schemeClr val="accent6">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tx2">
                    <a:lumMod val="60000"/>
                    <a:lumOff val="40000"/>
                  </a:schemeClr>
                </a:solidFill>
              </a:rPr>
              <a:t>Gestión de procesos, simplificación </a:t>
            </a:r>
            <a:r>
              <a:rPr lang="es-PE" sz="1200" dirty="0" smtClean="0">
                <a:solidFill>
                  <a:schemeClr val="tx2">
                    <a:lumMod val="60000"/>
                    <a:lumOff val="40000"/>
                  </a:schemeClr>
                </a:solidFill>
              </a:rPr>
              <a:t>administrativa </a:t>
            </a:r>
            <a:r>
              <a:rPr lang="es-PE" sz="1200" dirty="0">
                <a:solidFill>
                  <a:schemeClr val="tx2">
                    <a:lumMod val="60000"/>
                    <a:lumOff val="40000"/>
                  </a:schemeClr>
                </a:solidFill>
              </a:rPr>
              <a:t>y organización institucional</a:t>
            </a:r>
          </a:p>
        </p:txBody>
      </p:sp>
      <p:sp>
        <p:nvSpPr>
          <p:cNvPr id="25" name="24 Rectángulo"/>
          <p:cNvSpPr/>
          <p:nvPr/>
        </p:nvSpPr>
        <p:spPr>
          <a:xfrm>
            <a:off x="3450784" y="2817848"/>
            <a:ext cx="1077435" cy="3142726"/>
          </a:xfrm>
          <a:prstGeom prst="rect">
            <a:avLst/>
          </a:prstGeom>
          <a:solidFill>
            <a:schemeClr val="accent6">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tx2">
                    <a:lumMod val="60000"/>
                    <a:lumOff val="40000"/>
                  </a:schemeClr>
                </a:solidFill>
              </a:rPr>
              <a:t>Presupuesto para resultados</a:t>
            </a:r>
          </a:p>
        </p:txBody>
      </p:sp>
      <p:sp>
        <p:nvSpPr>
          <p:cNvPr id="26" name="25 Rectángulo"/>
          <p:cNvSpPr/>
          <p:nvPr/>
        </p:nvSpPr>
        <p:spPr>
          <a:xfrm>
            <a:off x="2267744" y="2810085"/>
            <a:ext cx="1077435" cy="3142726"/>
          </a:xfrm>
          <a:prstGeom prst="rect">
            <a:avLst/>
          </a:prstGeom>
          <a:solidFill>
            <a:schemeClr val="accent6">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a:solidFill>
                  <a:schemeClr val="tx2">
                    <a:lumMod val="75000"/>
                  </a:schemeClr>
                </a:solidFill>
              </a:rPr>
              <a:t>Políticas públicas, planes estratégicos y operativos</a:t>
            </a:r>
          </a:p>
        </p:txBody>
      </p:sp>
      <p:sp>
        <p:nvSpPr>
          <p:cNvPr id="27" name="26 Rectángulo"/>
          <p:cNvSpPr/>
          <p:nvPr/>
        </p:nvSpPr>
        <p:spPr>
          <a:xfrm>
            <a:off x="2267744" y="5373216"/>
            <a:ext cx="5709873" cy="587358"/>
          </a:xfrm>
          <a:prstGeom prst="rect">
            <a:avLst/>
          </a:prstGeom>
          <a:solidFill>
            <a:schemeClr val="tx2">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200" b="1" dirty="0" smtClean="0">
                <a:solidFill>
                  <a:schemeClr val="tx2">
                    <a:lumMod val="75000"/>
                  </a:schemeClr>
                </a:solidFill>
              </a:rPr>
              <a:t>GESTIÓN DEL CAMBIO</a:t>
            </a:r>
            <a:endParaRPr lang="es-PE" sz="1200" b="1" dirty="0">
              <a:solidFill>
                <a:schemeClr val="tx2">
                  <a:lumMod val="75000"/>
                </a:schemeClr>
              </a:solidFill>
            </a:endParaRPr>
          </a:p>
        </p:txBody>
      </p:sp>
      <p:sp>
        <p:nvSpPr>
          <p:cNvPr id="3" name="2 CuadroTexto"/>
          <p:cNvSpPr txBox="1"/>
          <p:nvPr/>
        </p:nvSpPr>
        <p:spPr>
          <a:xfrm>
            <a:off x="3851920" y="908720"/>
            <a:ext cx="4440469" cy="1815882"/>
          </a:xfrm>
          <a:prstGeom prst="rect">
            <a:avLst/>
          </a:prstGeom>
          <a:noFill/>
        </p:spPr>
        <p:txBody>
          <a:bodyPr wrap="square" rtlCol="0">
            <a:spAutoFit/>
          </a:bodyPr>
          <a:lstStyle/>
          <a:p>
            <a:r>
              <a:rPr lang="es-PE" sz="1400" b="1" dirty="0" smtClean="0">
                <a:solidFill>
                  <a:schemeClr val="accent1">
                    <a:lumMod val="75000"/>
                  </a:schemeClr>
                </a:solidFill>
              </a:rPr>
              <a:t>SISTEMA NACIONAL DE PLANEAMIENTO ESTRATÉGICO:</a:t>
            </a:r>
          </a:p>
          <a:p>
            <a:r>
              <a:rPr lang="es-PE" sz="1400" dirty="0">
                <a:solidFill>
                  <a:schemeClr val="accent1">
                    <a:lumMod val="75000"/>
                  </a:schemeClr>
                </a:solidFill>
              </a:rPr>
              <a:t>El Estado cuenta con políticas </a:t>
            </a:r>
            <a:r>
              <a:rPr lang="es-PE" sz="1400" dirty="0" smtClean="0">
                <a:solidFill>
                  <a:schemeClr val="accent1">
                    <a:lumMod val="75000"/>
                  </a:schemeClr>
                </a:solidFill>
              </a:rPr>
              <a:t>públicas y </a:t>
            </a:r>
            <a:r>
              <a:rPr lang="es-PE" sz="1400" dirty="0">
                <a:solidFill>
                  <a:schemeClr val="accent1">
                    <a:lumMod val="75000"/>
                  </a:schemeClr>
                </a:solidFill>
              </a:rPr>
              <a:t>objetivos estratégicos claros, que reflejan las prioridades de país. </a:t>
            </a:r>
            <a:endParaRPr lang="es-PE" sz="1400" dirty="0" smtClean="0">
              <a:solidFill>
                <a:schemeClr val="accent1">
                  <a:lumMod val="75000"/>
                </a:schemeClr>
              </a:solidFill>
            </a:endParaRPr>
          </a:p>
          <a:p>
            <a:endParaRPr lang="es-PE" sz="1400" dirty="0">
              <a:solidFill>
                <a:schemeClr val="accent1">
                  <a:lumMod val="75000"/>
                </a:schemeClr>
              </a:solidFill>
            </a:endParaRPr>
          </a:p>
          <a:p>
            <a:r>
              <a:rPr lang="es-PE" sz="1400" dirty="0">
                <a:solidFill>
                  <a:schemeClr val="accent1">
                    <a:lumMod val="75000"/>
                  </a:schemeClr>
                </a:solidFill>
              </a:rPr>
              <a:t>Así, los distintos niveles de gobierno, comenzando por el Nacional, </a:t>
            </a:r>
            <a:r>
              <a:rPr lang="es-PE" sz="1400" dirty="0" smtClean="0">
                <a:solidFill>
                  <a:schemeClr val="accent1">
                    <a:lumMod val="75000"/>
                  </a:schemeClr>
                </a:solidFill>
              </a:rPr>
              <a:t>establecen políticas </a:t>
            </a:r>
            <a:r>
              <a:rPr lang="es-PE" sz="1400" dirty="0">
                <a:solidFill>
                  <a:schemeClr val="accent1">
                    <a:lumMod val="75000"/>
                  </a:schemeClr>
                </a:solidFill>
              </a:rPr>
              <a:t>y las instituciones públicas </a:t>
            </a:r>
            <a:r>
              <a:rPr lang="es-PE" sz="1400" dirty="0" smtClean="0">
                <a:solidFill>
                  <a:schemeClr val="accent1">
                    <a:lumMod val="75000"/>
                  </a:schemeClr>
                </a:solidFill>
              </a:rPr>
              <a:t>reflejan </a:t>
            </a:r>
            <a:r>
              <a:rPr lang="es-PE" sz="1400" dirty="0">
                <a:solidFill>
                  <a:schemeClr val="accent1">
                    <a:lumMod val="75000"/>
                  </a:schemeClr>
                </a:solidFill>
              </a:rPr>
              <a:t>las mismas en objetivos claros y </a:t>
            </a:r>
            <a:r>
              <a:rPr lang="es-PE" sz="1400" dirty="0" smtClean="0">
                <a:solidFill>
                  <a:schemeClr val="accent1">
                    <a:lumMod val="75000"/>
                  </a:schemeClr>
                </a:solidFill>
              </a:rPr>
              <a:t>en una </a:t>
            </a:r>
            <a:r>
              <a:rPr lang="es-PE" sz="1400" dirty="0">
                <a:solidFill>
                  <a:schemeClr val="accent1">
                    <a:lumMod val="75000"/>
                  </a:schemeClr>
                </a:solidFill>
              </a:rPr>
              <a:t>ruta </a:t>
            </a:r>
            <a:r>
              <a:rPr lang="es-PE" sz="1400" dirty="0" smtClean="0">
                <a:solidFill>
                  <a:schemeClr val="accent1">
                    <a:lumMod val="75000"/>
                  </a:schemeClr>
                </a:solidFill>
              </a:rPr>
              <a:t>estratégica que permite lograrlos</a:t>
            </a:r>
            <a:r>
              <a:rPr lang="es-PE" sz="1400" dirty="0">
                <a:solidFill>
                  <a:schemeClr val="accent1">
                    <a:lumMod val="75000"/>
                  </a:schemeClr>
                </a:solidFill>
              </a:rPr>
              <a:t>.</a:t>
            </a:r>
          </a:p>
        </p:txBody>
      </p:sp>
      <p:sp>
        <p:nvSpPr>
          <p:cNvPr id="28" name="27 CuadroTexto"/>
          <p:cNvSpPr txBox="1"/>
          <p:nvPr/>
        </p:nvSpPr>
        <p:spPr>
          <a:xfrm>
            <a:off x="599703" y="971436"/>
            <a:ext cx="2743473" cy="1169551"/>
          </a:xfrm>
          <a:prstGeom prst="rect">
            <a:avLst/>
          </a:prstGeom>
          <a:noFill/>
        </p:spPr>
        <p:txBody>
          <a:bodyPr wrap="square" rtlCol="0">
            <a:spAutoFit/>
          </a:bodyPr>
          <a:lstStyle/>
          <a:p>
            <a:r>
              <a:rPr lang="es-PE" sz="1400" b="1" dirty="0" smtClean="0">
                <a:solidFill>
                  <a:schemeClr val="accent1">
                    <a:lumMod val="75000"/>
                  </a:schemeClr>
                </a:solidFill>
              </a:rPr>
              <a:t>NECESIDAD</a:t>
            </a:r>
            <a:r>
              <a:rPr lang="es-PE" sz="1400" dirty="0" smtClean="0"/>
              <a:t>:</a:t>
            </a:r>
          </a:p>
          <a:p>
            <a:pPr marL="285750" indent="-285750">
              <a:buFont typeface="Wingdings" pitchFamily="2" charset="2"/>
              <a:buChar char="ü"/>
            </a:pPr>
            <a:r>
              <a:rPr lang="es-PE" sz="1400" dirty="0" smtClean="0">
                <a:solidFill>
                  <a:schemeClr val="accent1">
                    <a:lumMod val="75000"/>
                  </a:schemeClr>
                </a:solidFill>
              </a:rPr>
              <a:t>Promover y orientar el desarrollo armónico del país</a:t>
            </a:r>
          </a:p>
          <a:p>
            <a:pPr marL="285750" indent="-285750">
              <a:buFont typeface="Wingdings" pitchFamily="2" charset="2"/>
              <a:buChar char="ü"/>
            </a:pPr>
            <a:r>
              <a:rPr lang="es-PE" sz="1400" dirty="0" smtClean="0">
                <a:solidFill>
                  <a:schemeClr val="accent1">
                    <a:lumMod val="75000"/>
                  </a:schemeClr>
                </a:solidFill>
              </a:rPr>
              <a:t>Fortalecer la gobernabilidad democrática</a:t>
            </a:r>
            <a:endParaRPr lang="es-PE" sz="1400" dirty="0"/>
          </a:p>
        </p:txBody>
      </p:sp>
      <p:cxnSp>
        <p:nvCxnSpPr>
          <p:cNvPr id="9" name="8 Conector recto"/>
          <p:cNvCxnSpPr/>
          <p:nvPr/>
        </p:nvCxnSpPr>
        <p:spPr>
          <a:xfrm>
            <a:off x="599703" y="6093296"/>
            <a:ext cx="793273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39 Conector recto"/>
          <p:cNvCxnSpPr/>
          <p:nvPr/>
        </p:nvCxnSpPr>
        <p:spPr>
          <a:xfrm flipV="1">
            <a:off x="599703" y="3501008"/>
            <a:ext cx="0" cy="2592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43 Conector recto de flecha"/>
          <p:cNvCxnSpPr/>
          <p:nvPr/>
        </p:nvCxnSpPr>
        <p:spPr>
          <a:xfrm>
            <a:off x="599703" y="3501008"/>
            <a:ext cx="2278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45 Conector recto de flecha"/>
          <p:cNvCxnSpPr/>
          <p:nvPr/>
        </p:nvCxnSpPr>
        <p:spPr>
          <a:xfrm>
            <a:off x="637973" y="4149080"/>
            <a:ext cx="2278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46 Conector recto de flecha"/>
          <p:cNvCxnSpPr/>
          <p:nvPr/>
        </p:nvCxnSpPr>
        <p:spPr>
          <a:xfrm>
            <a:off x="637972" y="4956227"/>
            <a:ext cx="2278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47 Conector recto"/>
          <p:cNvCxnSpPr/>
          <p:nvPr/>
        </p:nvCxnSpPr>
        <p:spPr>
          <a:xfrm flipV="1">
            <a:off x="8532440" y="3501008"/>
            <a:ext cx="0" cy="2592288"/>
          </a:xfrm>
          <a:prstGeom prst="line">
            <a:avLst/>
          </a:prstGeom>
        </p:spPr>
        <p:style>
          <a:lnRef idx="2">
            <a:schemeClr val="accent1"/>
          </a:lnRef>
          <a:fillRef idx="0">
            <a:schemeClr val="accent1"/>
          </a:fillRef>
          <a:effectRef idx="1">
            <a:schemeClr val="accent1"/>
          </a:effectRef>
          <a:fontRef idx="minor">
            <a:schemeClr val="tx1"/>
          </a:fontRef>
        </p:style>
      </p:cxnSp>
      <p:sp>
        <p:nvSpPr>
          <p:cNvPr id="49" name="48 CuadroTexto"/>
          <p:cNvSpPr txBox="1"/>
          <p:nvPr/>
        </p:nvSpPr>
        <p:spPr>
          <a:xfrm>
            <a:off x="1016271" y="3199765"/>
            <a:ext cx="1251473" cy="261610"/>
          </a:xfrm>
          <a:prstGeom prst="rect">
            <a:avLst/>
          </a:prstGeom>
          <a:noFill/>
        </p:spPr>
        <p:txBody>
          <a:bodyPr wrap="square" rtlCol="0">
            <a:spAutoFit/>
          </a:bodyPr>
          <a:lstStyle/>
          <a:p>
            <a:r>
              <a:rPr lang="es-PE" sz="1100" dirty="0" smtClean="0">
                <a:solidFill>
                  <a:schemeClr val="tx2">
                    <a:lumMod val="60000"/>
                    <a:lumOff val="40000"/>
                  </a:schemeClr>
                </a:solidFill>
              </a:rPr>
              <a:t>Gobierno abierto</a:t>
            </a:r>
            <a:endParaRPr lang="es-PE" sz="1100" dirty="0">
              <a:solidFill>
                <a:schemeClr val="tx2">
                  <a:lumMod val="60000"/>
                  <a:lumOff val="40000"/>
                </a:schemeClr>
              </a:solidFill>
            </a:endParaRPr>
          </a:p>
        </p:txBody>
      </p:sp>
      <p:sp>
        <p:nvSpPr>
          <p:cNvPr id="51" name="50 CuadroTexto"/>
          <p:cNvSpPr txBox="1"/>
          <p:nvPr/>
        </p:nvSpPr>
        <p:spPr>
          <a:xfrm>
            <a:off x="1034862" y="3745968"/>
            <a:ext cx="1232882" cy="430887"/>
          </a:xfrm>
          <a:prstGeom prst="rect">
            <a:avLst/>
          </a:prstGeom>
          <a:noFill/>
        </p:spPr>
        <p:txBody>
          <a:bodyPr wrap="square" rtlCol="0">
            <a:spAutoFit/>
          </a:bodyPr>
          <a:lstStyle/>
          <a:p>
            <a:r>
              <a:rPr lang="es-PE" sz="1100" dirty="0" smtClean="0">
                <a:solidFill>
                  <a:schemeClr val="tx2">
                    <a:lumMod val="60000"/>
                    <a:lumOff val="40000"/>
                  </a:schemeClr>
                </a:solidFill>
              </a:rPr>
              <a:t>Gobierno electrónico</a:t>
            </a:r>
            <a:endParaRPr lang="es-PE" sz="1100" dirty="0">
              <a:solidFill>
                <a:schemeClr val="tx2">
                  <a:lumMod val="60000"/>
                  <a:lumOff val="40000"/>
                </a:schemeClr>
              </a:solidFill>
            </a:endParaRPr>
          </a:p>
        </p:txBody>
      </p:sp>
      <p:sp>
        <p:nvSpPr>
          <p:cNvPr id="52" name="51 CuadroTexto"/>
          <p:cNvSpPr txBox="1"/>
          <p:nvPr/>
        </p:nvSpPr>
        <p:spPr>
          <a:xfrm>
            <a:off x="1034862" y="4546271"/>
            <a:ext cx="1299533" cy="430887"/>
          </a:xfrm>
          <a:prstGeom prst="rect">
            <a:avLst/>
          </a:prstGeom>
          <a:noFill/>
        </p:spPr>
        <p:txBody>
          <a:bodyPr wrap="square" rtlCol="0">
            <a:spAutoFit/>
          </a:bodyPr>
          <a:lstStyle/>
          <a:p>
            <a:r>
              <a:rPr lang="es-PE" sz="1100" dirty="0" smtClean="0">
                <a:solidFill>
                  <a:schemeClr val="tx2">
                    <a:lumMod val="60000"/>
                    <a:lumOff val="40000"/>
                  </a:schemeClr>
                </a:solidFill>
              </a:rPr>
              <a:t>Gobierno institucional</a:t>
            </a:r>
            <a:endParaRPr lang="es-PE" sz="1100" dirty="0">
              <a:solidFill>
                <a:schemeClr val="tx2">
                  <a:lumMod val="60000"/>
                  <a:lumOff val="40000"/>
                </a:schemeClr>
              </a:solidFill>
            </a:endParaRPr>
          </a:p>
        </p:txBody>
      </p:sp>
    </p:spTree>
    <p:extLst>
      <p:ext uri="{BB962C8B-B14F-4D97-AF65-F5344CB8AC3E}">
        <p14:creationId xmlns:p14="http://schemas.microsoft.com/office/powerpoint/2010/main" xmlns="" val="6742790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r="11418"/>
          <a:stretch/>
        </p:blipFill>
        <p:spPr bwMode="auto">
          <a:xfrm>
            <a:off x="79179" y="192837"/>
            <a:ext cx="8761413" cy="6408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4846" y="0"/>
            <a:ext cx="2176463"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Marcador de número de diapositiva"/>
          <p:cNvSpPr>
            <a:spLocks noGrp="1"/>
          </p:cNvSpPr>
          <p:nvPr>
            <p:ph type="sldNum" sz="quarter" idx="12"/>
          </p:nvPr>
        </p:nvSpPr>
        <p:spPr/>
        <p:txBody>
          <a:bodyPr/>
          <a:lstStyle/>
          <a:p>
            <a:fld id="{98CDB9B7-5760-4EF0-8400-A71788FFDEFC}" type="slidenum">
              <a:rPr lang="es-ES" smtClean="0"/>
              <a:pPr/>
              <a:t>50</a:t>
            </a:fld>
            <a:endParaRPr lang="es-ES"/>
          </a:p>
        </p:txBody>
      </p:sp>
      <p:pic>
        <p:nvPicPr>
          <p:cNvPr id="5" name="4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639798" y="5317735"/>
            <a:ext cx="1942643" cy="919577"/>
          </a:xfrm>
          <a:prstGeom prst="rect">
            <a:avLst/>
          </a:prstGeom>
        </p:spPr>
      </p:pic>
      <p:sp>
        <p:nvSpPr>
          <p:cNvPr id="11" name="1 Título"/>
          <p:cNvSpPr>
            <a:spLocks noGrp="1"/>
          </p:cNvSpPr>
          <p:nvPr/>
        </p:nvSpPr>
        <p:spPr bwMode="auto">
          <a:xfrm>
            <a:off x="556359" y="3775228"/>
            <a:ext cx="7632848" cy="154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80000"/>
              </a:lnSpc>
              <a:spcBef>
                <a:spcPct val="20000"/>
              </a:spcBef>
              <a:spcAft>
                <a:spcPct val="20000"/>
              </a:spcAft>
              <a:defRPr sz="2600" b="1">
                <a:solidFill>
                  <a:schemeClr val="tx2"/>
                </a:solidFill>
                <a:latin typeface="+mj-lt"/>
                <a:ea typeface="+mj-ea"/>
                <a:cs typeface="ヒラギノ角ゴ Pro W3"/>
              </a:defRPr>
            </a:lvl1pPr>
            <a:lvl2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2pPr>
            <a:lvl3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3pPr>
            <a:lvl4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4pPr>
            <a:lvl5pPr algn="l" rtl="0" eaLnBrk="0" fontAlgn="base" hangingPunct="0">
              <a:lnSpc>
                <a:spcPct val="80000"/>
              </a:lnSpc>
              <a:spcBef>
                <a:spcPct val="20000"/>
              </a:spcBef>
              <a:spcAft>
                <a:spcPct val="20000"/>
              </a:spcAft>
              <a:defRPr sz="2600" b="1">
                <a:solidFill>
                  <a:schemeClr val="tx2"/>
                </a:solidFill>
                <a:latin typeface="Arial" charset="0"/>
                <a:ea typeface="ヒラギノ角ゴ Pro W3" pitchFamily="-44" charset="-128"/>
                <a:cs typeface="ヒラギノ角ゴ Pro W3"/>
              </a:defRPr>
            </a:lvl5pPr>
            <a:lvl6pPr marL="4572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6pPr>
            <a:lvl7pPr marL="9144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7pPr>
            <a:lvl8pPr marL="13716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8pPr>
            <a:lvl9pPr marL="1828800" algn="l" rtl="0" eaLnBrk="1" fontAlgn="base" hangingPunct="1">
              <a:lnSpc>
                <a:spcPct val="80000"/>
              </a:lnSpc>
              <a:spcBef>
                <a:spcPct val="20000"/>
              </a:spcBef>
              <a:spcAft>
                <a:spcPct val="20000"/>
              </a:spcAft>
              <a:defRPr sz="2600" b="1">
                <a:solidFill>
                  <a:schemeClr val="tx2"/>
                </a:solidFill>
                <a:latin typeface="Arial" charset="0"/>
                <a:ea typeface="ヒラギノ角ゴ Pro W3" pitchFamily="-44" charset="-128"/>
              </a:defRPr>
            </a:lvl9pPr>
          </a:lstStyle>
          <a:p>
            <a:pPr algn="ctr">
              <a:lnSpc>
                <a:spcPct val="100000"/>
              </a:lnSpc>
              <a:spcBef>
                <a:spcPts val="600"/>
              </a:spcBef>
              <a:spcAft>
                <a:spcPts val="600"/>
              </a:spcAft>
            </a:pPr>
            <a:endParaRPr lang="es-PE" sz="4800" dirty="0" smtClean="0">
              <a:solidFill>
                <a:schemeClr val="bg1"/>
              </a:solidFill>
              <a:latin typeface="Arial (Títulos)"/>
              <a:cs typeface="Arial" pitchFamily="34" charset="0"/>
            </a:endParaRPr>
          </a:p>
        </p:txBody>
      </p:sp>
      <p:sp>
        <p:nvSpPr>
          <p:cNvPr id="10" name="9 CuadroTexto"/>
          <p:cNvSpPr txBox="1"/>
          <p:nvPr/>
        </p:nvSpPr>
        <p:spPr>
          <a:xfrm>
            <a:off x="1286611" y="1116033"/>
            <a:ext cx="652936" cy="584775"/>
          </a:xfrm>
          <a:prstGeom prst="rect">
            <a:avLst/>
          </a:prstGeom>
          <a:noFill/>
        </p:spPr>
        <p:txBody>
          <a:bodyPr wrap="none" rtlCol="0">
            <a:spAutoFit/>
          </a:bodyPr>
          <a:lstStyle/>
          <a:p>
            <a:pPr algn="ctr"/>
            <a:r>
              <a:rPr lang="es-PE" sz="1600" dirty="0" smtClean="0">
                <a:solidFill>
                  <a:schemeClr val="bg1"/>
                </a:solidFill>
              </a:rPr>
              <a:t>Mayo</a:t>
            </a:r>
          </a:p>
          <a:p>
            <a:pPr algn="ctr"/>
            <a:r>
              <a:rPr lang="es-PE" sz="1600" dirty="0" smtClean="0">
                <a:solidFill>
                  <a:schemeClr val="bg1"/>
                </a:solidFill>
              </a:rPr>
              <a:t>2014</a:t>
            </a:r>
            <a:endParaRPr lang="es-PE" sz="1600" dirty="0">
              <a:solidFill>
                <a:schemeClr val="bg1"/>
              </a:solidFill>
            </a:endParaRPr>
          </a:p>
        </p:txBody>
      </p:sp>
      <p:pic>
        <p:nvPicPr>
          <p:cNvPr id="13" name="12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7624" y="260648"/>
            <a:ext cx="853442" cy="908306"/>
          </a:xfrm>
          <a:prstGeom prst="rect">
            <a:avLst/>
          </a:prstGeom>
        </p:spPr>
      </p:pic>
      <p:sp>
        <p:nvSpPr>
          <p:cNvPr id="4" name="3 CuadroTexto"/>
          <p:cNvSpPr txBox="1"/>
          <p:nvPr/>
        </p:nvSpPr>
        <p:spPr>
          <a:xfrm>
            <a:off x="3779912" y="931367"/>
            <a:ext cx="4697327" cy="369332"/>
          </a:xfrm>
          <a:prstGeom prst="rect">
            <a:avLst/>
          </a:prstGeom>
          <a:noFill/>
        </p:spPr>
        <p:txBody>
          <a:bodyPr wrap="square" rtlCol="0">
            <a:spAutoFit/>
          </a:bodyPr>
          <a:lstStyle/>
          <a:p>
            <a:endParaRPr lang="es-PE" dirty="0"/>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50818" y="3775228"/>
            <a:ext cx="7443930" cy="1659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Rectángulo"/>
          <p:cNvSpPr/>
          <p:nvPr/>
        </p:nvSpPr>
        <p:spPr>
          <a:xfrm>
            <a:off x="4602937" y="1157470"/>
            <a:ext cx="2446504" cy="830997"/>
          </a:xfrm>
          <a:prstGeom prst="rect">
            <a:avLst/>
          </a:prstGeom>
        </p:spPr>
        <p:txBody>
          <a:bodyPr wrap="none">
            <a:spAutoFit/>
          </a:bodyPr>
          <a:lstStyle/>
          <a:p>
            <a:pPr algn="ctr">
              <a:lnSpc>
                <a:spcPct val="100000"/>
              </a:lnSpc>
              <a:spcBef>
                <a:spcPts val="600"/>
              </a:spcBef>
              <a:spcAft>
                <a:spcPts val="600"/>
              </a:spcAft>
            </a:pPr>
            <a:r>
              <a:rPr lang="es-ES" sz="4800" b="1" dirty="0">
                <a:solidFill>
                  <a:schemeClr val="bg1"/>
                </a:solidFill>
                <a:latin typeface="Arial (Títulos)"/>
                <a:cs typeface="Arial" pitchFamily="34" charset="0"/>
              </a:rPr>
              <a:t>Gracias</a:t>
            </a:r>
            <a:endParaRPr lang="es-PE" sz="4800" b="1" dirty="0">
              <a:solidFill>
                <a:schemeClr val="bg1"/>
              </a:solidFill>
              <a:latin typeface="Arial (Títulos)"/>
              <a:cs typeface="Arial" pitchFamily="34" charset="0"/>
            </a:endParaRPr>
          </a:p>
        </p:txBody>
      </p:sp>
    </p:spTree>
    <p:extLst>
      <p:ext uri="{BB962C8B-B14F-4D97-AF65-F5344CB8AC3E}">
        <p14:creationId xmlns:p14="http://schemas.microsoft.com/office/powerpoint/2010/main" xmlns="" val="12428218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33 Rectángulo"/>
          <p:cNvSpPr/>
          <p:nvPr/>
        </p:nvSpPr>
        <p:spPr>
          <a:xfrm>
            <a:off x="2339752" y="1025598"/>
            <a:ext cx="2520280" cy="506769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35" name="34 Rectángulo"/>
          <p:cNvSpPr/>
          <p:nvPr/>
        </p:nvSpPr>
        <p:spPr>
          <a:xfrm>
            <a:off x="5220072" y="1025598"/>
            <a:ext cx="3672407" cy="5022828"/>
          </a:xfrm>
          <a:prstGeom prst="rect">
            <a:avLst/>
          </a:prstGeom>
          <a:solidFill>
            <a:schemeClr val="accent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342900" indent="-342900" algn="just">
              <a:tabLst>
                <a:tab pos="273050" algn="l"/>
              </a:tabLst>
              <a:defRPr/>
            </a:pPr>
            <a:endParaRPr lang="es-PE" sz="1400" dirty="0">
              <a:solidFill>
                <a:srgbClr val="000000"/>
              </a:solidFill>
            </a:endParaRPr>
          </a:p>
        </p:txBody>
      </p:sp>
      <p:sp>
        <p:nvSpPr>
          <p:cNvPr id="4" name="3 Rectángulo"/>
          <p:cNvSpPr/>
          <p:nvPr/>
        </p:nvSpPr>
        <p:spPr>
          <a:xfrm>
            <a:off x="35496" y="1025598"/>
            <a:ext cx="2141984" cy="459186"/>
          </a:xfrm>
          <a:prstGeom prst="rect">
            <a:avLst/>
          </a:prstGeom>
          <a:solidFill>
            <a:srgbClr val="DC4A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400" b="1" dirty="0" smtClean="0"/>
              <a:t>Fase Institucional</a:t>
            </a:r>
            <a:endParaRPr lang="es-PE" sz="1400" b="1" dirty="0"/>
          </a:p>
        </p:txBody>
      </p:sp>
      <p:sp>
        <p:nvSpPr>
          <p:cNvPr id="5" name="4 Rectángulo"/>
          <p:cNvSpPr/>
          <p:nvPr/>
        </p:nvSpPr>
        <p:spPr>
          <a:xfrm>
            <a:off x="35496" y="1577954"/>
            <a:ext cx="2141984" cy="3579238"/>
          </a:xfrm>
          <a:prstGeom prst="rect">
            <a:avLst/>
          </a:prstGeom>
          <a:noFill/>
          <a:ln w="63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400" b="1" dirty="0"/>
          </a:p>
        </p:txBody>
      </p:sp>
      <p:sp>
        <p:nvSpPr>
          <p:cNvPr id="6" name="5 Rectángulo"/>
          <p:cNvSpPr/>
          <p:nvPr/>
        </p:nvSpPr>
        <p:spPr>
          <a:xfrm>
            <a:off x="179512" y="1700808"/>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Misión de la institución</a:t>
            </a:r>
            <a:endParaRPr lang="es-PE" sz="1200" dirty="0">
              <a:solidFill>
                <a:schemeClr val="tx1"/>
              </a:solidFill>
            </a:endParaRPr>
          </a:p>
        </p:txBody>
      </p:sp>
      <p:sp>
        <p:nvSpPr>
          <p:cNvPr id="7" name="6 Rectángulo"/>
          <p:cNvSpPr/>
          <p:nvPr/>
        </p:nvSpPr>
        <p:spPr>
          <a:xfrm>
            <a:off x="183028" y="2321742"/>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100" dirty="0" smtClean="0">
                <a:solidFill>
                  <a:schemeClr val="tx1"/>
                </a:solidFill>
              </a:rPr>
              <a:t>Objetivos estratégicos institucionales, indicadores y metas</a:t>
            </a:r>
            <a:endParaRPr lang="es-PE" sz="1100" dirty="0">
              <a:solidFill>
                <a:schemeClr val="tx1"/>
              </a:solidFill>
            </a:endParaRPr>
          </a:p>
        </p:txBody>
      </p:sp>
      <p:sp>
        <p:nvSpPr>
          <p:cNvPr id="8" name="7 Rectángulo"/>
          <p:cNvSpPr/>
          <p:nvPr/>
        </p:nvSpPr>
        <p:spPr>
          <a:xfrm>
            <a:off x="183028" y="2969814"/>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Acciones estratégicas institucionales</a:t>
            </a:r>
            <a:endParaRPr lang="es-PE" sz="1200" dirty="0">
              <a:solidFill>
                <a:schemeClr val="tx1"/>
              </a:solidFill>
            </a:endParaRPr>
          </a:p>
        </p:txBody>
      </p:sp>
      <p:sp>
        <p:nvSpPr>
          <p:cNvPr id="9" name="8 Rectángulo"/>
          <p:cNvSpPr/>
          <p:nvPr/>
        </p:nvSpPr>
        <p:spPr>
          <a:xfrm>
            <a:off x="178834" y="3617886"/>
            <a:ext cx="1853952" cy="459186"/>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a:solidFill>
                  <a:schemeClr val="tx1"/>
                </a:solidFill>
              </a:rPr>
              <a:t>Identificación de la ruta estratégica</a:t>
            </a:r>
          </a:p>
        </p:txBody>
      </p:sp>
      <p:sp>
        <p:nvSpPr>
          <p:cNvPr id="10" name="9 Rectángulo"/>
          <p:cNvSpPr/>
          <p:nvPr/>
        </p:nvSpPr>
        <p:spPr>
          <a:xfrm>
            <a:off x="183028" y="4265958"/>
            <a:ext cx="1853952" cy="74721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PE" sz="1200" dirty="0" smtClean="0">
                <a:solidFill>
                  <a:schemeClr val="tx1"/>
                </a:solidFill>
              </a:rPr>
              <a:t>Vinculación con la estructura programática de presupuesto público</a:t>
            </a:r>
            <a:endParaRPr lang="es-PE" sz="1200" dirty="0">
              <a:solidFill>
                <a:schemeClr val="tx1"/>
              </a:solidFill>
            </a:endParaRPr>
          </a:p>
        </p:txBody>
      </p:sp>
      <p:sp>
        <p:nvSpPr>
          <p:cNvPr id="11" name="10 Triángulo isósceles"/>
          <p:cNvSpPr/>
          <p:nvPr/>
        </p:nvSpPr>
        <p:spPr>
          <a:xfrm flipV="1">
            <a:off x="999486" y="2174384"/>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2" name="11 Triángulo isósceles"/>
          <p:cNvSpPr/>
          <p:nvPr/>
        </p:nvSpPr>
        <p:spPr>
          <a:xfrm flipV="1">
            <a:off x="984319" y="2799358"/>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3" name="12 Triángulo isósceles"/>
          <p:cNvSpPr/>
          <p:nvPr/>
        </p:nvSpPr>
        <p:spPr>
          <a:xfrm flipV="1">
            <a:off x="984319" y="3447430"/>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14" name="13 Triángulo isósceles"/>
          <p:cNvSpPr/>
          <p:nvPr/>
        </p:nvSpPr>
        <p:spPr>
          <a:xfrm flipV="1">
            <a:off x="984319" y="4095502"/>
            <a:ext cx="274598" cy="130435"/>
          </a:xfrm>
          <a:prstGeom prst="triangle">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PE" sz="1200" dirty="0">
              <a:solidFill>
                <a:schemeClr val="tx1"/>
              </a:solidFill>
            </a:endParaRPr>
          </a:p>
        </p:txBody>
      </p:sp>
      <p:sp>
        <p:nvSpPr>
          <p:cNvPr id="36" name="35 Rectángulo"/>
          <p:cNvSpPr/>
          <p:nvPr/>
        </p:nvSpPr>
        <p:spPr>
          <a:xfrm>
            <a:off x="2339752" y="116632"/>
            <a:ext cx="6643670" cy="612065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cxnSp>
        <p:nvCxnSpPr>
          <p:cNvPr id="37" name="36 Conector recto"/>
          <p:cNvCxnSpPr/>
          <p:nvPr/>
        </p:nvCxnSpPr>
        <p:spPr>
          <a:xfrm>
            <a:off x="323852"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17 Marcador de número de diapositiva"/>
          <p:cNvSpPr>
            <a:spLocks noGrp="1"/>
          </p:cNvSpPr>
          <p:nvPr>
            <p:ph type="sldNum" sz="quarter" idx="12"/>
          </p:nvPr>
        </p:nvSpPr>
        <p:spPr>
          <a:xfrm>
            <a:off x="3517900" y="6303966"/>
            <a:ext cx="2133600" cy="365125"/>
          </a:xfrm>
        </p:spPr>
        <p:txBody>
          <a:bodyPr/>
          <a:lstStyle/>
          <a:p>
            <a:pPr algn="ctr">
              <a:defRPr/>
            </a:pPr>
            <a:fld id="{FC3EB930-8334-4AC3-9200-8287529D0EAC}" type="slidenum">
              <a:rPr lang="es-ES" b="1">
                <a:solidFill>
                  <a:schemeClr val="accent1">
                    <a:lumMod val="50000"/>
                  </a:schemeClr>
                </a:solidFill>
              </a:rPr>
              <a:pPr algn="ctr">
                <a:defRPr/>
              </a:pPr>
              <a:t>51</a:t>
            </a:fld>
            <a:endParaRPr lang="es-ES" b="1" dirty="0">
              <a:solidFill>
                <a:schemeClr val="accent1">
                  <a:lumMod val="50000"/>
                </a:schemeClr>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96993" y="6323016"/>
            <a:ext cx="779463" cy="40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40 Triángulo isósceles"/>
          <p:cNvSpPr/>
          <p:nvPr/>
        </p:nvSpPr>
        <p:spPr>
          <a:xfrm rot="16200000" flipV="1">
            <a:off x="1944408" y="4552615"/>
            <a:ext cx="351849" cy="137225"/>
          </a:xfrm>
          <a:prstGeom prst="triangl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E" sz="1200" dirty="0">
              <a:solidFill>
                <a:schemeClr val="tx1"/>
              </a:solidFill>
            </a:endParaRPr>
          </a:p>
        </p:txBody>
      </p:sp>
      <p:sp>
        <p:nvSpPr>
          <p:cNvPr id="42" name="41 Rectángulo"/>
          <p:cNvSpPr/>
          <p:nvPr/>
        </p:nvSpPr>
        <p:spPr>
          <a:xfrm>
            <a:off x="2339752" y="116632"/>
            <a:ext cx="4572000" cy="400110"/>
          </a:xfrm>
          <a:prstGeom prst="rect">
            <a:avLst/>
          </a:prstGeom>
        </p:spPr>
        <p:txBody>
          <a:bodyPr>
            <a:spAutoFit/>
          </a:bodyPr>
          <a:lstStyle/>
          <a:p>
            <a:r>
              <a:rPr lang="es-PE" sz="2000" b="1" u="sng" dirty="0" smtClean="0">
                <a:solidFill>
                  <a:schemeClr val="accent2">
                    <a:lumMod val="50000"/>
                  </a:schemeClr>
                </a:solidFill>
              </a:rPr>
              <a:t>VINCULACIÓN CON PRESUPUESTO</a:t>
            </a:r>
            <a:endParaRPr lang="es-PE" sz="2000" b="1" u="sng" dirty="0">
              <a:solidFill>
                <a:schemeClr val="accent2">
                  <a:lumMod val="50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xmlns="" val="3015633862"/>
              </p:ext>
            </p:extLst>
          </p:nvPr>
        </p:nvGraphicFramePr>
        <p:xfrm>
          <a:off x="2722101" y="1196752"/>
          <a:ext cx="2065923" cy="1522730"/>
        </p:xfrm>
        <a:graphic>
          <a:graphicData uri="http://schemas.openxmlformats.org/drawingml/2006/table">
            <a:tbl>
              <a:tblPr>
                <a:tableStyleId>{BC89EF96-8CEA-46FF-86C4-4CE0E7609802}</a:tableStyleId>
              </a:tblPr>
              <a:tblGrid>
                <a:gridCol w="2065923"/>
              </a:tblGrid>
              <a:tr h="190500">
                <a:tc>
                  <a:txBody>
                    <a:bodyPr/>
                    <a:lstStyle/>
                    <a:p>
                      <a:r>
                        <a:rPr lang="es-PE" sz="1400" b="1" dirty="0" smtClean="0">
                          <a:solidFill>
                            <a:schemeClr val="bg1"/>
                          </a:solidFill>
                        </a:rPr>
                        <a:t>Acciones  Estratégicas Institucionales</a:t>
                      </a:r>
                      <a:endParaRPr lang="es-PE" sz="1400" b="1" dirty="0">
                        <a:solidFill>
                          <a:schemeClr val="bg1"/>
                        </a:solidFill>
                      </a:endParaRPr>
                    </a:p>
                  </a:txBody>
                  <a:tcPr>
                    <a:solidFill>
                      <a:schemeClr val="tx2"/>
                    </a:solidFill>
                  </a:tcPr>
                </a:tc>
              </a:tr>
              <a:tr h="190500">
                <a:tc>
                  <a:txBody>
                    <a:bodyPr/>
                    <a:lstStyle/>
                    <a:p>
                      <a:pPr marL="0" indent="0">
                        <a:lnSpc>
                          <a:spcPct val="107000"/>
                        </a:lnSpc>
                        <a:spcAft>
                          <a:spcPts val="0"/>
                        </a:spcAft>
                      </a:pPr>
                      <a:r>
                        <a:rPr lang="es-PE" sz="1400" kern="1200" baseline="0" dirty="0" smtClean="0">
                          <a:solidFill>
                            <a:schemeClr val="tx2"/>
                          </a:solidFill>
                          <a:latin typeface="+mn-lt"/>
                          <a:ea typeface="+mn-ea"/>
                          <a:cs typeface="+mn-cs"/>
                        </a:rPr>
                        <a:t>Atender la nutrición adecuadamente de los infantes y de las madres gestantes.</a:t>
                      </a:r>
                      <a:endParaRPr lang="es-PE" sz="1400" kern="1200" baseline="0" dirty="0">
                        <a:solidFill>
                          <a:schemeClr val="tx2"/>
                        </a:solidFill>
                        <a:latin typeface="+mn-lt"/>
                        <a:ea typeface="+mn-ea"/>
                        <a:cs typeface="+mn-cs"/>
                      </a:endParaRPr>
                    </a:p>
                  </a:txBody>
                  <a:tcPr>
                    <a:solidFill>
                      <a:schemeClr val="accent2">
                        <a:lumMod val="20000"/>
                        <a:lumOff val="80000"/>
                      </a:schemeClr>
                    </a:solidFill>
                  </a:tcPr>
                </a:tc>
              </a:tr>
            </a:tbl>
          </a:graphicData>
        </a:graphic>
      </p:graphicFrame>
      <p:sp>
        <p:nvSpPr>
          <p:cNvPr id="3" name="2 CuadroTexto"/>
          <p:cNvSpPr txBox="1"/>
          <p:nvPr/>
        </p:nvSpPr>
        <p:spPr>
          <a:xfrm>
            <a:off x="2411760" y="625488"/>
            <a:ext cx="620683" cy="400110"/>
          </a:xfrm>
          <a:prstGeom prst="rect">
            <a:avLst/>
          </a:prstGeom>
          <a:noFill/>
        </p:spPr>
        <p:txBody>
          <a:bodyPr wrap="none" rtlCol="0">
            <a:spAutoFit/>
          </a:bodyPr>
          <a:lstStyle/>
          <a:p>
            <a:r>
              <a:rPr lang="es-PE" sz="2000" b="1" u="sng" dirty="0" smtClean="0"/>
              <a:t>POI </a:t>
            </a:r>
            <a:endParaRPr lang="es-PE" b="1" u="sng" dirty="0"/>
          </a:p>
        </p:txBody>
      </p:sp>
      <p:graphicFrame>
        <p:nvGraphicFramePr>
          <p:cNvPr id="15" name="14 Tabla"/>
          <p:cNvGraphicFramePr>
            <a:graphicFrameLocks noGrp="1"/>
          </p:cNvGraphicFramePr>
          <p:nvPr>
            <p:extLst>
              <p:ext uri="{D42A27DB-BD31-4B8C-83A1-F6EECF244321}">
                <p14:modId xmlns:p14="http://schemas.microsoft.com/office/powerpoint/2010/main" xmlns="" val="990175304"/>
              </p:ext>
            </p:extLst>
          </p:nvPr>
        </p:nvGraphicFramePr>
        <p:xfrm>
          <a:off x="5364088" y="1183504"/>
          <a:ext cx="3456133" cy="700723"/>
        </p:xfrm>
        <a:graphic>
          <a:graphicData uri="http://schemas.openxmlformats.org/drawingml/2006/table">
            <a:tbl>
              <a:tblPr>
                <a:tableStyleId>{ED083AE6-46FA-4A59-8FB0-9F97EB10719F}</a:tableStyleId>
              </a:tblPr>
              <a:tblGrid>
                <a:gridCol w="3456133"/>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dirty="0" smtClean="0">
                          <a:solidFill>
                            <a:schemeClr val="bg1"/>
                          </a:solidFill>
                        </a:rPr>
                        <a:t>Categoría Presupuestal</a:t>
                      </a:r>
                      <a:endParaRPr lang="es-PE" sz="1400" b="1" dirty="0">
                        <a:solidFill>
                          <a:schemeClr val="bg1"/>
                        </a:solidFill>
                      </a:endParaRPr>
                    </a:p>
                  </a:txBody>
                  <a:tcPr>
                    <a:solidFill>
                      <a:schemeClr val="accent4">
                        <a:lumMod val="50000"/>
                      </a:schemeClr>
                    </a:solidFill>
                  </a:tcPr>
                </a:tc>
              </a:tr>
              <a:tr h="190500">
                <a:tc>
                  <a:txBody>
                    <a:bodyPr/>
                    <a:lstStyle/>
                    <a:p>
                      <a:pPr>
                        <a:lnSpc>
                          <a:spcPct val="107000"/>
                        </a:lnSpc>
                        <a:spcAft>
                          <a:spcPts val="0"/>
                        </a:spcAft>
                      </a:pPr>
                      <a:r>
                        <a:rPr lang="es-PE" sz="1400" dirty="0" smtClean="0">
                          <a:effectLst/>
                        </a:rPr>
                        <a:t>0001. Programa Articulado Nutricional.</a:t>
                      </a:r>
                      <a:endParaRPr lang="es-PE" sz="1800" dirty="0" smtClean="0">
                        <a:effectLst/>
                        <a:latin typeface="+mn-lt"/>
                        <a:ea typeface="Calibri"/>
                        <a:cs typeface="Times New Roman"/>
                      </a:endParaRPr>
                    </a:p>
                  </a:txBody>
                  <a:tcPr/>
                </a:tc>
              </a:tr>
            </a:tbl>
          </a:graphicData>
        </a:graphic>
      </p:graphicFrame>
      <p:graphicFrame>
        <p:nvGraphicFramePr>
          <p:cNvPr id="23" name="22 Tabla"/>
          <p:cNvGraphicFramePr>
            <a:graphicFrameLocks noGrp="1"/>
          </p:cNvGraphicFramePr>
          <p:nvPr>
            <p:extLst>
              <p:ext uri="{D42A27DB-BD31-4B8C-83A1-F6EECF244321}">
                <p14:modId xmlns:p14="http://schemas.microsoft.com/office/powerpoint/2010/main" xmlns="" val="3405509672"/>
              </p:ext>
            </p:extLst>
          </p:nvPr>
        </p:nvGraphicFramePr>
        <p:xfrm>
          <a:off x="5589329" y="2204864"/>
          <a:ext cx="3230891" cy="1157288"/>
        </p:xfrm>
        <a:graphic>
          <a:graphicData uri="http://schemas.openxmlformats.org/drawingml/2006/table">
            <a:tbl>
              <a:tblPr>
                <a:tableStyleId>{ED083AE6-46FA-4A59-8FB0-9F97EB10719F}</a:tableStyleId>
              </a:tblPr>
              <a:tblGrid>
                <a:gridCol w="3230891"/>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solidFill>
                            <a:schemeClr val="bg1"/>
                          </a:solidFill>
                        </a:rPr>
                        <a:t>Producto</a:t>
                      </a:r>
                    </a:p>
                  </a:txBody>
                  <a:tcPr>
                    <a:solidFill>
                      <a:schemeClr val="accent4">
                        <a:lumMod val="50000"/>
                      </a:schemeClr>
                    </a:solidFill>
                  </a:tcPr>
                </a:tc>
              </a:tr>
              <a:tr h="190500">
                <a:tc>
                  <a:txBody>
                    <a:bodyPr/>
                    <a:lstStyle/>
                    <a:p>
                      <a:pPr>
                        <a:lnSpc>
                          <a:spcPct val="107000"/>
                        </a:lnSpc>
                        <a:spcAft>
                          <a:spcPts val="0"/>
                        </a:spcAft>
                      </a:pPr>
                      <a:r>
                        <a:rPr lang="es-PE" sz="1400" dirty="0" smtClean="0">
                          <a:effectLst/>
                        </a:rPr>
                        <a:t>3000608. Servicios de cuidado diurno acceden a control de calidad nutricional de los alimentos.</a:t>
                      </a:r>
                      <a:endParaRPr lang="es-PE" sz="1800" dirty="0">
                        <a:effectLst/>
                        <a:latin typeface="+mn-lt"/>
                        <a:ea typeface="Calibri"/>
                        <a:cs typeface="Times New Roman"/>
                      </a:endParaRPr>
                    </a:p>
                  </a:txBody>
                  <a:tcPr/>
                </a:tc>
              </a:tr>
            </a:tbl>
          </a:graphicData>
        </a:graphic>
      </p:graphicFrame>
      <p:graphicFrame>
        <p:nvGraphicFramePr>
          <p:cNvPr id="24" name="23 Tabla"/>
          <p:cNvGraphicFramePr>
            <a:graphicFrameLocks noGrp="1"/>
          </p:cNvGraphicFramePr>
          <p:nvPr>
            <p:extLst>
              <p:ext uri="{D42A27DB-BD31-4B8C-83A1-F6EECF244321}">
                <p14:modId xmlns:p14="http://schemas.microsoft.com/office/powerpoint/2010/main" xmlns="" val="1359562928"/>
              </p:ext>
            </p:extLst>
          </p:nvPr>
        </p:nvGraphicFramePr>
        <p:xfrm>
          <a:off x="5939902" y="3678520"/>
          <a:ext cx="2880319" cy="929005"/>
        </p:xfrm>
        <a:graphic>
          <a:graphicData uri="http://schemas.openxmlformats.org/drawingml/2006/table">
            <a:tbl>
              <a:tblPr>
                <a:tableStyleId>{ED083AE6-46FA-4A59-8FB0-9F97EB10719F}</a:tableStyleId>
              </a:tblPr>
              <a:tblGrid>
                <a:gridCol w="2880319"/>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1" baseline="0" dirty="0" smtClean="0">
                          <a:solidFill>
                            <a:schemeClr val="bg1"/>
                          </a:solidFill>
                        </a:rPr>
                        <a:t>Actividades</a:t>
                      </a:r>
                    </a:p>
                  </a:txBody>
                  <a:tcPr>
                    <a:solidFill>
                      <a:schemeClr val="accent4">
                        <a:lumMod val="50000"/>
                      </a:schemeClr>
                    </a:solidFill>
                  </a:tcPr>
                </a:tc>
              </a:tr>
              <a:tr h="190500">
                <a:tc>
                  <a:txBody>
                    <a:bodyPr/>
                    <a:lstStyle/>
                    <a:p>
                      <a:pPr>
                        <a:lnSpc>
                          <a:spcPct val="107000"/>
                        </a:lnSpc>
                        <a:spcAft>
                          <a:spcPts val="0"/>
                        </a:spcAft>
                      </a:pPr>
                      <a:r>
                        <a:rPr lang="es-PE" sz="1400" dirty="0" smtClean="0">
                          <a:effectLst/>
                        </a:rPr>
                        <a:t>5004427. Control de calidad nutricional de los alimentos.</a:t>
                      </a:r>
                      <a:endParaRPr lang="es-PE" sz="1800" dirty="0">
                        <a:effectLst/>
                        <a:latin typeface="+mn-lt"/>
                        <a:ea typeface="Calibri"/>
                        <a:cs typeface="Times New Roman"/>
                      </a:endParaRPr>
                    </a:p>
                  </a:txBody>
                  <a:tcPr>
                    <a:solidFill>
                      <a:schemeClr val="accent2">
                        <a:lumMod val="20000"/>
                        <a:lumOff val="80000"/>
                      </a:schemeClr>
                    </a:solidFill>
                  </a:tcPr>
                </a:tc>
              </a:tr>
            </a:tbl>
          </a:graphicData>
        </a:graphic>
      </p:graphicFrame>
      <p:cxnSp>
        <p:nvCxnSpPr>
          <p:cNvPr id="17" name="16 Conector angular"/>
          <p:cNvCxnSpPr>
            <a:endCxn id="23" idx="1"/>
          </p:cNvCxnSpPr>
          <p:nvPr/>
        </p:nvCxnSpPr>
        <p:spPr>
          <a:xfrm rot="16200000" flipH="1">
            <a:off x="5086035" y="2280213"/>
            <a:ext cx="853107" cy="153481"/>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cxnSp>
        <p:nvCxnSpPr>
          <p:cNvPr id="21" name="20 Conector angular"/>
          <p:cNvCxnSpPr>
            <a:endCxn id="24" idx="1"/>
          </p:cNvCxnSpPr>
          <p:nvPr/>
        </p:nvCxnSpPr>
        <p:spPr>
          <a:xfrm rot="16200000" flipH="1">
            <a:off x="5464535" y="3667655"/>
            <a:ext cx="775450" cy="175283"/>
          </a:xfrm>
          <a:prstGeom prst="bentConnector2">
            <a:avLst/>
          </a:prstGeom>
          <a:ln>
            <a:tailEnd type="arrow"/>
          </a:ln>
        </p:spPr>
        <p:style>
          <a:lnRef idx="1">
            <a:schemeClr val="accent4"/>
          </a:lnRef>
          <a:fillRef idx="0">
            <a:schemeClr val="accent4"/>
          </a:fillRef>
          <a:effectRef idx="0">
            <a:schemeClr val="accent4"/>
          </a:effectRef>
          <a:fontRef idx="minor">
            <a:schemeClr val="tx1"/>
          </a:fontRef>
        </p:style>
      </p:cxnSp>
      <p:sp>
        <p:nvSpPr>
          <p:cNvPr id="26" name="25 Rectángulo"/>
          <p:cNvSpPr/>
          <p:nvPr/>
        </p:nvSpPr>
        <p:spPr>
          <a:xfrm>
            <a:off x="2411760" y="602803"/>
            <a:ext cx="2448272" cy="5490493"/>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33" name="32 Rectángulo"/>
          <p:cNvSpPr/>
          <p:nvPr/>
        </p:nvSpPr>
        <p:spPr>
          <a:xfrm>
            <a:off x="5220072" y="602803"/>
            <a:ext cx="3672408" cy="5490493"/>
          </a:xfrm>
          <a:prstGeom prst="rect">
            <a:avLst/>
          </a:prstGeom>
          <a:no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38" name="37 CuadroTexto"/>
          <p:cNvSpPr txBox="1"/>
          <p:nvPr/>
        </p:nvSpPr>
        <p:spPr>
          <a:xfrm>
            <a:off x="5351245" y="625488"/>
            <a:ext cx="2347181" cy="400110"/>
          </a:xfrm>
          <a:prstGeom prst="rect">
            <a:avLst/>
          </a:prstGeom>
          <a:noFill/>
        </p:spPr>
        <p:txBody>
          <a:bodyPr wrap="none" rtlCol="0">
            <a:spAutoFit/>
          </a:bodyPr>
          <a:lstStyle/>
          <a:p>
            <a:r>
              <a:rPr lang="es-PE" sz="2000" b="1" u="sng" dirty="0" smtClean="0"/>
              <a:t>Presupuesto Público</a:t>
            </a:r>
            <a:endParaRPr lang="es-PE" b="1" u="sng" dirty="0"/>
          </a:p>
        </p:txBody>
      </p:sp>
      <p:graphicFrame>
        <p:nvGraphicFramePr>
          <p:cNvPr id="30" name="29 Tabla"/>
          <p:cNvGraphicFramePr>
            <a:graphicFrameLocks noGrp="1"/>
          </p:cNvGraphicFramePr>
          <p:nvPr>
            <p:extLst>
              <p:ext uri="{D42A27DB-BD31-4B8C-83A1-F6EECF244321}">
                <p14:modId xmlns:p14="http://schemas.microsoft.com/office/powerpoint/2010/main" xmlns="" val="740095599"/>
              </p:ext>
            </p:extLst>
          </p:nvPr>
        </p:nvGraphicFramePr>
        <p:xfrm>
          <a:off x="2915816" y="3573016"/>
          <a:ext cx="1794787" cy="1341120"/>
        </p:xfrm>
        <a:graphic>
          <a:graphicData uri="http://schemas.openxmlformats.org/drawingml/2006/table">
            <a:tbl>
              <a:tblPr>
                <a:tableStyleId>{BC89EF96-8CEA-46FF-86C4-4CE0E7609802}</a:tableStyleId>
              </a:tblPr>
              <a:tblGrid>
                <a:gridCol w="1794787"/>
              </a:tblGrid>
              <a:tr h="190500">
                <a:tc>
                  <a:txBody>
                    <a:bodyPr/>
                    <a:lstStyle/>
                    <a:p>
                      <a:pPr algn="l"/>
                      <a:r>
                        <a:rPr lang="es-PE" sz="1400" b="1" dirty="0" smtClean="0">
                          <a:solidFill>
                            <a:schemeClr val="bg1"/>
                          </a:solidFill>
                        </a:rPr>
                        <a:t>Actividades*</a:t>
                      </a:r>
                      <a:endParaRPr lang="es-PE" sz="1400" b="1" dirty="0">
                        <a:solidFill>
                          <a:schemeClr val="bg1"/>
                        </a:solidFill>
                      </a:endParaRPr>
                    </a:p>
                  </a:txBody>
                  <a:tcPr>
                    <a:solidFill>
                      <a:schemeClr val="tx2"/>
                    </a:solidFill>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solidFill>
                            <a:schemeClr val="tx2"/>
                          </a:solidFill>
                        </a:rPr>
                        <a:t>Protocolos de continuidad del servicio</a:t>
                      </a:r>
                    </a:p>
                  </a:txBody>
                  <a:tcPr/>
                </a:tc>
              </a:tr>
              <a:tr h="190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baseline="0" dirty="0" smtClean="0">
                          <a:solidFill>
                            <a:schemeClr val="tx2"/>
                          </a:solidFill>
                        </a:rPr>
                        <a:t>…</a:t>
                      </a:r>
                    </a:p>
                  </a:txBody>
                  <a:tcPr/>
                </a:tc>
              </a:tr>
            </a:tbl>
          </a:graphicData>
        </a:graphic>
      </p:graphicFrame>
      <p:grpSp>
        <p:nvGrpSpPr>
          <p:cNvPr id="60" name="59 Grupo"/>
          <p:cNvGrpSpPr/>
          <p:nvPr/>
        </p:nvGrpSpPr>
        <p:grpSpPr>
          <a:xfrm>
            <a:off x="2566930" y="1796732"/>
            <a:ext cx="348886" cy="2446844"/>
            <a:chOff x="2566930" y="1796732"/>
            <a:chExt cx="348886" cy="2446844"/>
          </a:xfrm>
        </p:grpSpPr>
        <p:cxnSp>
          <p:nvCxnSpPr>
            <p:cNvPr id="55" name="54 Conector angular"/>
            <p:cNvCxnSpPr/>
            <p:nvPr/>
          </p:nvCxnSpPr>
          <p:spPr>
            <a:xfrm rot="5400000">
              <a:off x="2457308" y="2040024"/>
              <a:ext cx="374418" cy="155172"/>
            </a:xfrm>
            <a:prstGeom prst="bentConnector3">
              <a:avLst>
                <a:gd name="adj1" fmla="val -528"/>
              </a:avLst>
            </a:prstGeom>
          </p:spPr>
          <p:style>
            <a:lnRef idx="1">
              <a:schemeClr val="accent1"/>
            </a:lnRef>
            <a:fillRef idx="0">
              <a:schemeClr val="accent1"/>
            </a:fillRef>
            <a:effectRef idx="0">
              <a:schemeClr val="accent1"/>
            </a:effectRef>
            <a:fontRef idx="minor">
              <a:schemeClr val="tx1"/>
            </a:fontRef>
          </p:style>
        </p:cxnSp>
        <p:cxnSp>
          <p:nvCxnSpPr>
            <p:cNvPr id="59" name="58 Conector angular"/>
            <p:cNvCxnSpPr>
              <a:endCxn id="30" idx="1"/>
            </p:cNvCxnSpPr>
            <p:nvPr/>
          </p:nvCxnSpPr>
          <p:spPr>
            <a:xfrm rot="16200000" flipH="1">
              <a:off x="1517951" y="2845711"/>
              <a:ext cx="2446844" cy="3488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69" name="68 Conector angular"/>
          <p:cNvCxnSpPr/>
          <p:nvPr/>
        </p:nvCxnSpPr>
        <p:spPr>
          <a:xfrm flipV="1">
            <a:off x="4788024" y="1412776"/>
            <a:ext cx="563221" cy="517625"/>
          </a:xfrm>
          <a:prstGeom prst="bentConnector3">
            <a:avLst/>
          </a:prstGeom>
          <a:ln>
            <a:prstDash val="dash"/>
            <a:tailEnd type="arrow"/>
          </a:ln>
        </p:spPr>
        <p:style>
          <a:lnRef idx="2">
            <a:schemeClr val="accent2"/>
          </a:lnRef>
          <a:fillRef idx="0">
            <a:schemeClr val="accent2"/>
          </a:fillRef>
          <a:effectRef idx="1">
            <a:schemeClr val="accent2"/>
          </a:effectRef>
          <a:fontRef idx="minor">
            <a:schemeClr val="tx1"/>
          </a:fontRef>
        </p:style>
      </p:cxnSp>
      <p:sp>
        <p:nvSpPr>
          <p:cNvPr id="22" name="21 Rectángulo"/>
          <p:cNvSpPr/>
          <p:nvPr/>
        </p:nvSpPr>
        <p:spPr>
          <a:xfrm>
            <a:off x="34393" y="80482"/>
            <a:ext cx="2143087" cy="630942"/>
          </a:xfrm>
          <a:prstGeom prst="rect">
            <a:avLst/>
          </a:prstGeom>
          <a:ln>
            <a:solidFill>
              <a:schemeClr val="accent2"/>
            </a:solidFill>
          </a:ln>
        </p:spPr>
        <p:txBody>
          <a:bodyPr wrap="square">
            <a:spAutoFit/>
          </a:bodyPr>
          <a:lstStyle/>
          <a:p>
            <a:r>
              <a:rPr lang="es-PE" sz="1400" b="1" u="sng" dirty="0" smtClean="0">
                <a:solidFill>
                  <a:schemeClr val="accent2"/>
                </a:solidFill>
              </a:rPr>
              <a:t>PEI</a:t>
            </a:r>
          </a:p>
          <a:p>
            <a:r>
              <a:rPr lang="es-PE" sz="1050" b="1" dirty="0" smtClean="0">
                <a:solidFill>
                  <a:schemeClr val="accent2"/>
                </a:solidFill>
              </a:rPr>
              <a:t>Objetivo: </a:t>
            </a:r>
            <a:r>
              <a:rPr lang="es-PE" sz="1050" dirty="0" smtClean="0">
                <a:solidFill>
                  <a:schemeClr val="accent2"/>
                </a:solidFill>
              </a:rPr>
              <a:t>Garantizar </a:t>
            </a:r>
            <a:r>
              <a:rPr lang="es-PE" sz="1050" dirty="0">
                <a:solidFill>
                  <a:schemeClr val="accent2"/>
                </a:solidFill>
              </a:rPr>
              <a:t>el acceso </a:t>
            </a:r>
            <a:r>
              <a:rPr lang="es-PE" sz="1050" dirty="0" smtClean="0">
                <a:solidFill>
                  <a:schemeClr val="accent2"/>
                </a:solidFill>
              </a:rPr>
              <a:t> a una </a:t>
            </a:r>
            <a:r>
              <a:rPr lang="es-PE" sz="1050" dirty="0">
                <a:solidFill>
                  <a:schemeClr val="accent2"/>
                </a:solidFill>
              </a:rPr>
              <a:t>salud integral de </a:t>
            </a:r>
            <a:r>
              <a:rPr lang="es-PE" sz="1050" dirty="0" smtClean="0">
                <a:solidFill>
                  <a:schemeClr val="accent2"/>
                </a:solidFill>
              </a:rPr>
              <a:t>calidad</a:t>
            </a:r>
            <a:endParaRPr lang="es-PE" sz="1050" dirty="0">
              <a:solidFill>
                <a:schemeClr val="accent2"/>
              </a:solidFill>
            </a:endParaRPr>
          </a:p>
        </p:txBody>
      </p:sp>
    </p:spTree>
    <p:extLst>
      <p:ext uri="{BB962C8B-B14F-4D97-AF65-F5344CB8AC3E}">
        <p14:creationId xmlns:p14="http://schemas.microsoft.com/office/powerpoint/2010/main" xmlns="" val="10119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ircle(in)">
                                      <p:cBhvr>
                                        <p:cTn id="10" dur="2000"/>
                                        <p:tgtEl>
                                          <p:spTgt spid="3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circle(in)">
                                      <p:cBhvr>
                                        <p:cTn id="13" dur="2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circle(in)">
                                      <p:cBhvr>
                                        <p:cTn id="33" dur="2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circle(in)">
                                      <p:cBhvr>
                                        <p:cTn id="38" dur="2000"/>
                                        <p:tgtEl>
                                          <p:spTgt spid="24"/>
                                        </p:tgtEl>
                                      </p:cBhvr>
                                    </p:animEffect>
                                  </p:childTnLst>
                                </p:cTn>
                              </p:par>
                              <p:par>
                                <p:cTn id="39" presetID="6" presetClass="entr" presetSubtype="16"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circle(in)">
                                      <p:cBhvr>
                                        <p:cTn id="41" dur="2000"/>
                                        <p:tgtEl>
                                          <p:spTgt spid="69"/>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circle(in)">
                                      <p:cBhvr>
                                        <p:cTn id="46" dur="2000"/>
                                        <p:tgtEl>
                                          <p:spTgt spid="30"/>
                                        </p:tgtEl>
                                      </p:cBhvr>
                                    </p:animEffect>
                                  </p:childTnLst>
                                </p:cTn>
                              </p:par>
                              <p:par>
                                <p:cTn id="47" presetID="6" presetClass="entr" presetSubtype="16"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circle(in)">
                                      <p:cBhvr>
                                        <p:cTn id="49"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3"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4560" y="116632"/>
            <a:ext cx="8424863" cy="877163"/>
          </a:xfrm>
          <a:prstGeom prst="rect">
            <a:avLst/>
          </a:prstGeom>
          <a:noFill/>
        </p:spPr>
        <p:txBody>
          <a:bodyPr>
            <a:spAutoFit/>
          </a:bodyPr>
          <a:lstStyle/>
          <a:p>
            <a:pPr fontAlgn="auto">
              <a:spcBef>
                <a:spcPts val="0"/>
              </a:spcBef>
              <a:spcAft>
                <a:spcPts val="0"/>
              </a:spcAft>
              <a:defRPr/>
            </a:pPr>
            <a:r>
              <a:rPr lang="es-PE" sz="5100" b="1" dirty="0" smtClean="0">
                <a:solidFill>
                  <a:srgbClr val="0D6B73"/>
                </a:solidFill>
                <a:latin typeface="Helvetica" pitchFamily="34" charset="0"/>
                <a:cs typeface="+mn-cs"/>
              </a:rPr>
              <a:t>SINAPLAN</a:t>
            </a:r>
          </a:p>
        </p:txBody>
      </p:sp>
      <p:sp>
        <p:nvSpPr>
          <p:cNvPr id="4" name="3 CuadroTexto"/>
          <p:cNvSpPr txBox="1"/>
          <p:nvPr/>
        </p:nvSpPr>
        <p:spPr>
          <a:xfrm>
            <a:off x="1703445" y="993795"/>
            <a:ext cx="5546242" cy="1077218"/>
          </a:xfrm>
          <a:prstGeom prst="rect">
            <a:avLst/>
          </a:prstGeom>
          <a:noFill/>
        </p:spPr>
        <p:txBody>
          <a:bodyPr wrap="square" rtlCol="0">
            <a:spAutoFit/>
          </a:bodyPr>
          <a:lstStyle/>
          <a:p>
            <a:pPr algn="ctr"/>
            <a:r>
              <a:rPr lang="es-PE" sz="1600" i="1" dirty="0" smtClean="0">
                <a:solidFill>
                  <a:schemeClr val="tx2">
                    <a:lumMod val="75000"/>
                  </a:schemeClr>
                </a:solidFill>
              </a:rPr>
              <a:t>El SINAPLAN es un conjunto articulado e integrado de órganos, subsistemas y relaciones funcionales cuya finalidad es coordinar y viabilizar el proceso de planeamiento estratégico nacional para promover y orientar el desarrollo armónico y sostenido del país.</a:t>
            </a:r>
            <a:endParaRPr lang="es-MX" sz="1600" i="1" dirty="0">
              <a:solidFill>
                <a:schemeClr val="tx2">
                  <a:lumMod val="75000"/>
                </a:schemeClr>
              </a:solidFill>
            </a:endParaRPr>
          </a:p>
        </p:txBody>
      </p:sp>
      <p:graphicFrame>
        <p:nvGraphicFramePr>
          <p:cNvPr id="5" name="4 Diagrama"/>
          <p:cNvGraphicFramePr/>
          <p:nvPr>
            <p:extLst>
              <p:ext uri="{D42A27DB-BD31-4B8C-83A1-F6EECF244321}">
                <p14:modId xmlns:p14="http://schemas.microsoft.com/office/powerpoint/2010/main" xmlns="" val="1720674933"/>
              </p:ext>
            </p:extLst>
          </p:nvPr>
        </p:nvGraphicFramePr>
        <p:xfrm>
          <a:off x="1703445" y="25649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067944" y="2923951"/>
            <a:ext cx="1224136" cy="6120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5 Rectángulo"/>
          <p:cNvSpPr/>
          <p:nvPr/>
        </p:nvSpPr>
        <p:spPr>
          <a:xfrm>
            <a:off x="4572000" y="332656"/>
            <a:ext cx="37444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Creado a través del Decreto Legislativo N° 1088 en junio 2008</a:t>
            </a:r>
            <a:endParaRPr lang="es-PE" dirty="0"/>
          </a:p>
        </p:txBody>
      </p:sp>
      <p:sp>
        <p:nvSpPr>
          <p:cNvPr id="7" name="6 CuadroTexto"/>
          <p:cNvSpPr txBox="1"/>
          <p:nvPr/>
        </p:nvSpPr>
        <p:spPr>
          <a:xfrm>
            <a:off x="2003145" y="2276225"/>
            <a:ext cx="5256583" cy="369332"/>
          </a:xfrm>
          <a:prstGeom prst="rect">
            <a:avLst/>
          </a:prstGeom>
          <a:noFill/>
        </p:spPr>
        <p:txBody>
          <a:bodyPr wrap="square" rtlCol="0">
            <a:spAutoFit/>
          </a:bodyPr>
          <a:lstStyle/>
          <a:p>
            <a:pPr algn="ctr"/>
            <a:r>
              <a:rPr lang="es-PE" b="1" dirty="0" smtClean="0"/>
              <a:t>Estructura general del SINAPLAN</a:t>
            </a:r>
            <a:endParaRPr lang="es-PE" b="1"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229600" y="6378678"/>
            <a:ext cx="914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962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26 Rectángulo"/>
          <p:cNvSpPr/>
          <p:nvPr/>
        </p:nvSpPr>
        <p:spPr>
          <a:xfrm>
            <a:off x="0" y="1340769"/>
            <a:ext cx="9144000" cy="5517231"/>
          </a:xfrm>
          <a:prstGeom prst="rect">
            <a:avLst/>
          </a:prstGeom>
          <a:solidFill>
            <a:srgbClr val="EFF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28 Rectángulo"/>
          <p:cNvSpPr/>
          <p:nvPr/>
        </p:nvSpPr>
        <p:spPr>
          <a:xfrm>
            <a:off x="4644008" y="1352844"/>
            <a:ext cx="4104456" cy="924028"/>
          </a:xfrm>
          <a:prstGeom prst="rect">
            <a:avLst/>
          </a:prstGeom>
          <a:solidFill>
            <a:srgbClr val="9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29 Rectángulo"/>
          <p:cNvSpPr/>
          <p:nvPr/>
        </p:nvSpPr>
        <p:spPr>
          <a:xfrm>
            <a:off x="371092" y="2443024"/>
            <a:ext cx="4040064" cy="1057984"/>
          </a:xfrm>
          <a:prstGeom prst="rect">
            <a:avLst/>
          </a:prstGeom>
          <a:solidFill>
            <a:srgbClr val="9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30 Rectángulo"/>
          <p:cNvSpPr/>
          <p:nvPr/>
        </p:nvSpPr>
        <p:spPr>
          <a:xfrm>
            <a:off x="4679911" y="2426738"/>
            <a:ext cx="4104456" cy="1074270"/>
          </a:xfrm>
          <a:prstGeom prst="rect">
            <a:avLst/>
          </a:prstGeom>
          <a:solidFill>
            <a:srgbClr val="9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Rectángulo"/>
          <p:cNvSpPr/>
          <p:nvPr/>
        </p:nvSpPr>
        <p:spPr>
          <a:xfrm>
            <a:off x="387920" y="1340768"/>
            <a:ext cx="4040064" cy="936104"/>
          </a:xfrm>
          <a:prstGeom prst="rect">
            <a:avLst/>
          </a:prstGeom>
          <a:solidFill>
            <a:srgbClr val="9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Rectángulo"/>
          <p:cNvSpPr/>
          <p:nvPr/>
        </p:nvSpPr>
        <p:spPr>
          <a:xfrm>
            <a:off x="0" y="0"/>
            <a:ext cx="9144000" cy="1301572"/>
          </a:xfrm>
          <a:prstGeom prst="rect">
            <a:avLst/>
          </a:prstGeom>
          <a:solidFill>
            <a:srgbClr val="C9CA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CuadroTexto"/>
          <p:cNvSpPr txBox="1"/>
          <p:nvPr/>
        </p:nvSpPr>
        <p:spPr>
          <a:xfrm>
            <a:off x="84560" y="116632"/>
            <a:ext cx="8424863" cy="1184940"/>
          </a:xfrm>
          <a:prstGeom prst="rect">
            <a:avLst/>
          </a:prstGeom>
          <a:noFill/>
        </p:spPr>
        <p:txBody>
          <a:bodyPr>
            <a:spAutoFit/>
          </a:bodyPr>
          <a:lstStyle/>
          <a:p>
            <a:pPr fontAlgn="auto">
              <a:spcBef>
                <a:spcPts val="0"/>
              </a:spcBef>
              <a:spcAft>
                <a:spcPts val="0"/>
              </a:spcAft>
              <a:defRPr/>
            </a:pPr>
            <a:r>
              <a:rPr lang="es-PE" sz="5100" b="1" dirty="0" smtClean="0">
                <a:solidFill>
                  <a:srgbClr val="0D6B73"/>
                </a:solidFill>
                <a:latin typeface="Helvetica" pitchFamily="34" charset="0"/>
                <a:cs typeface="+mn-cs"/>
              </a:rPr>
              <a:t>Objetivos del SINAPLAN</a:t>
            </a:r>
          </a:p>
          <a:p>
            <a:pPr fontAlgn="auto">
              <a:spcBef>
                <a:spcPts val="0"/>
              </a:spcBef>
              <a:spcAft>
                <a:spcPts val="0"/>
              </a:spcAft>
              <a:defRPr/>
            </a:pPr>
            <a:r>
              <a:rPr lang="es-PE" sz="2000" b="1" dirty="0" smtClean="0">
                <a:solidFill>
                  <a:srgbClr val="0D6B73"/>
                </a:solidFill>
                <a:latin typeface="Helvetica" pitchFamily="34" charset="0"/>
              </a:rPr>
              <a:t>(</a:t>
            </a:r>
            <a:r>
              <a:rPr lang="es-PE" sz="2000" b="1" dirty="0">
                <a:solidFill>
                  <a:srgbClr val="0D6B73"/>
                </a:solidFill>
                <a:latin typeface="Helvetica" pitchFamily="34" charset="0"/>
              </a:rPr>
              <a:t>A</a:t>
            </a:r>
            <a:r>
              <a:rPr lang="es-PE" sz="2000" b="1" dirty="0" smtClean="0">
                <a:solidFill>
                  <a:srgbClr val="0D6B73"/>
                </a:solidFill>
                <a:latin typeface="Helvetica" pitchFamily="34" charset="0"/>
              </a:rPr>
              <a:t>rtículo 4)</a:t>
            </a:r>
            <a:endParaRPr lang="es-PE" sz="2000" b="1" dirty="0">
              <a:solidFill>
                <a:srgbClr val="0D6B73"/>
              </a:solidFill>
              <a:latin typeface="Helvetica" pitchFamily="34" charset="0"/>
            </a:endParaRPr>
          </a:p>
        </p:txBody>
      </p:sp>
      <p:sp>
        <p:nvSpPr>
          <p:cNvPr id="5" name="4 CuadroTexto"/>
          <p:cNvSpPr txBox="1"/>
          <p:nvPr/>
        </p:nvSpPr>
        <p:spPr>
          <a:xfrm>
            <a:off x="425521" y="1340768"/>
            <a:ext cx="569387" cy="923330"/>
          </a:xfrm>
          <a:prstGeom prst="rect">
            <a:avLst/>
          </a:prstGeom>
          <a:noFill/>
        </p:spPr>
        <p:txBody>
          <a:bodyPr wrap="none" rtlCol="0">
            <a:spAutoFit/>
          </a:bodyPr>
          <a:lstStyle/>
          <a:p>
            <a:r>
              <a:rPr lang="es-PE" sz="5400" dirty="0" smtClean="0">
                <a:latin typeface="Helvetica" pitchFamily="34" charset="0"/>
              </a:rPr>
              <a:t>1</a:t>
            </a:r>
            <a:endParaRPr lang="es-PE" sz="5400" dirty="0">
              <a:latin typeface="Helvetica" pitchFamily="34" charset="0"/>
            </a:endParaRPr>
          </a:p>
        </p:txBody>
      </p:sp>
      <p:sp>
        <p:nvSpPr>
          <p:cNvPr id="7" name="6 CuadroTexto"/>
          <p:cNvSpPr txBox="1"/>
          <p:nvPr/>
        </p:nvSpPr>
        <p:spPr>
          <a:xfrm>
            <a:off x="4665648" y="1352844"/>
            <a:ext cx="569387" cy="923330"/>
          </a:xfrm>
          <a:prstGeom prst="rect">
            <a:avLst/>
          </a:prstGeom>
          <a:noFill/>
        </p:spPr>
        <p:txBody>
          <a:bodyPr wrap="none" rtlCol="0">
            <a:spAutoFit/>
          </a:bodyPr>
          <a:lstStyle/>
          <a:p>
            <a:r>
              <a:rPr lang="es-PE" sz="5400" dirty="0" smtClean="0">
                <a:latin typeface="Helvetica" pitchFamily="34" charset="0"/>
              </a:rPr>
              <a:t>2</a:t>
            </a:r>
            <a:endParaRPr lang="es-PE" sz="5400" dirty="0">
              <a:latin typeface="Helvetica" pitchFamily="34" charset="0"/>
            </a:endParaRPr>
          </a:p>
        </p:txBody>
      </p:sp>
      <p:sp>
        <p:nvSpPr>
          <p:cNvPr id="8" name="7 CuadroTexto"/>
          <p:cNvSpPr txBox="1"/>
          <p:nvPr/>
        </p:nvSpPr>
        <p:spPr>
          <a:xfrm>
            <a:off x="502844" y="2458867"/>
            <a:ext cx="569387" cy="923330"/>
          </a:xfrm>
          <a:prstGeom prst="rect">
            <a:avLst/>
          </a:prstGeom>
          <a:noFill/>
        </p:spPr>
        <p:txBody>
          <a:bodyPr wrap="none" rtlCol="0">
            <a:spAutoFit/>
          </a:bodyPr>
          <a:lstStyle/>
          <a:p>
            <a:r>
              <a:rPr lang="es-PE" sz="5400" dirty="0" smtClean="0">
                <a:latin typeface="Helvetica" pitchFamily="34" charset="0"/>
              </a:rPr>
              <a:t>3</a:t>
            </a:r>
            <a:endParaRPr lang="es-PE" sz="5400" dirty="0">
              <a:latin typeface="Helvetica" pitchFamily="34" charset="0"/>
            </a:endParaRPr>
          </a:p>
        </p:txBody>
      </p:sp>
      <p:sp>
        <p:nvSpPr>
          <p:cNvPr id="9" name="8 CuadroTexto"/>
          <p:cNvSpPr txBox="1"/>
          <p:nvPr/>
        </p:nvSpPr>
        <p:spPr>
          <a:xfrm>
            <a:off x="4679911" y="2426738"/>
            <a:ext cx="569387" cy="923330"/>
          </a:xfrm>
          <a:prstGeom prst="rect">
            <a:avLst/>
          </a:prstGeom>
          <a:noFill/>
        </p:spPr>
        <p:txBody>
          <a:bodyPr wrap="none" rtlCol="0">
            <a:spAutoFit/>
          </a:bodyPr>
          <a:lstStyle/>
          <a:p>
            <a:r>
              <a:rPr lang="es-PE" sz="5400" dirty="0" smtClean="0">
                <a:latin typeface="Helvetica" pitchFamily="34" charset="0"/>
              </a:rPr>
              <a:t>4</a:t>
            </a:r>
            <a:endParaRPr lang="es-PE" sz="5400" dirty="0">
              <a:latin typeface="Helvetica" pitchFamily="34" charset="0"/>
            </a:endParaRPr>
          </a:p>
        </p:txBody>
      </p:sp>
      <p:sp>
        <p:nvSpPr>
          <p:cNvPr id="10" name="9 CuadroTexto"/>
          <p:cNvSpPr txBox="1"/>
          <p:nvPr/>
        </p:nvSpPr>
        <p:spPr>
          <a:xfrm>
            <a:off x="1054970" y="1352844"/>
            <a:ext cx="3330694" cy="964367"/>
          </a:xfrm>
          <a:prstGeom prst="rect">
            <a:avLst/>
          </a:prstGeom>
          <a:noFill/>
        </p:spPr>
        <p:txBody>
          <a:bodyPr wrap="square">
            <a:spAutoFit/>
          </a:bodyPr>
          <a:lstStyle>
            <a:defPPr>
              <a:defRPr lang="es-ES"/>
            </a:defPPr>
            <a:lvl1pPr fontAlgn="auto">
              <a:lnSpc>
                <a:spcPts val="1700"/>
              </a:lnSpc>
              <a:spcBef>
                <a:spcPct val="20000"/>
              </a:spcBef>
              <a:spcAft>
                <a:spcPts val="0"/>
              </a:spcAft>
              <a:buClr>
                <a:schemeClr val="tx2"/>
              </a:buClr>
              <a:defRPr>
                <a:latin typeface="Helvetica" pitchFamily="34" charset="0"/>
              </a:defRPr>
            </a:lvl1pPr>
          </a:lstStyle>
          <a:p>
            <a:pPr algn="just"/>
            <a:r>
              <a:rPr lang="es-PE" sz="1600" dirty="0" smtClean="0"/>
              <a:t>Constituirse en un espacio institucionalizado para la definición concertada de una visión de futuro compartida</a:t>
            </a:r>
            <a:endParaRPr lang="es-PE" sz="1600" dirty="0"/>
          </a:p>
        </p:txBody>
      </p:sp>
      <p:sp>
        <p:nvSpPr>
          <p:cNvPr id="11" name="10 CuadroTexto"/>
          <p:cNvSpPr txBox="1"/>
          <p:nvPr/>
        </p:nvSpPr>
        <p:spPr>
          <a:xfrm>
            <a:off x="1026076" y="2489832"/>
            <a:ext cx="3385079" cy="746358"/>
          </a:xfrm>
          <a:prstGeom prst="rect">
            <a:avLst/>
          </a:prstGeom>
          <a:noFill/>
        </p:spPr>
        <p:txBody>
          <a:bodyPr wrap="square">
            <a:spAutoFit/>
          </a:bodyPr>
          <a:lstStyle>
            <a:defPPr>
              <a:defRPr lang="es-ES"/>
            </a:defPPr>
            <a:lvl1pPr fontAlgn="auto">
              <a:lnSpc>
                <a:spcPts val="1700"/>
              </a:lnSpc>
              <a:spcBef>
                <a:spcPct val="20000"/>
              </a:spcBef>
              <a:spcAft>
                <a:spcPts val="0"/>
              </a:spcAft>
              <a:buClr>
                <a:schemeClr val="tx2"/>
              </a:buClr>
              <a:defRPr>
                <a:latin typeface="Helvetica" pitchFamily="34" charset="0"/>
              </a:defRPr>
            </a:lvl1pPr>
          </a:lstStyle>
          <a:p>
            <a:pPr algn="just"/>
            <a:r>
              <a:rPr lang="es-PE" sz="1600" dirty="0" smtClean="0"/>
              <a:t>Promover y articular los programas de fortalecimiento de capacidades para el planeamiento estratégico</a:t>
            </a:r>
            <a:endParaRPr lang="es-PE" sz="1600" dirty="0"/>
          </a:p>
        </p:txBody>
      </p:sp>
      <p:sp>
        <p:nvSpPr>
          <p:cNvPr id="12" name="11 CuadroTexto"/>
          <p:cNvSpPr txBox="1"/>
          <p:nvPr/>
        </p:nvSpPr>
        <p:spPr>
          <a:xfrm>
            <a:off x="5177641" y="1352844"/>
            <a:ext cx="3528392" cy="964367"/>
          </a:xfrm>
          <a:prstGeom prst="rect">
            <a:avLst/>
          </a:prstGeom>
          <a:noFill/>
        </p:spPr>
        <p:txBody>
          <a:bodyPr wrap="square">
            <a:spAutoFit/>
          </a:bodyPr>
          <a:lstStyle>
            <a:defPPr>
              <a:defRPr lang="es-ES"/>
            </a:defPPr>
            <a:lvl1pPr fontAlgn="auto">
              <a:spcBef>
                <a:spcPct val="20000"/>
              </a:spcBef>
              <a:spcAft>
                <a:spcPts val="0"/>
              </a:spcAft>
              <a:buClr>
                <a:schemeClr val="tx2"/>
              </a:buClr>
              <a:defRPr>
                <a:latin typeface="Helvetica" pitchFamily="34" charset="0"/>
              </a:defRPr>
            </a:lvl1pPr>
          </a:lstStyle>
          <a:p>
            <a:pPr algn="just">
              <a:lnSpc>
                <a:spcPts val="1700"/>
              </a:lnSpc>
            </a:pPr>
            <a:r>
              <a:rPr lang="es-PE" sz="1600" dirty="0" smtClean="0"/>
              <a:t>Articular e integrar las diferentes propuestas y opiniones para la elaboración el PEDN y demás planes</a:t>
            </a:r>
            <a:endParaRPr lang="es-PE" sz="1600" dirty="0"/>
          </a:p>
        </p:txBody>
      </p:sp>
      <p:sp>
        <p:nvSpPr>
          <p:cNvPr id="14" name="13 CuadroTexto"/>
          <p:cNvSpPr txBox="1"/>
          <p:nvPr/>
        </p:nvSpPr>
        <p:spPr>
          <a:xfrm>
            <a:off x="5204859" y="2489832"/>
            <a:ext cx="3528392" cy="746358"/>
          </a:xfrm>
          <a:prstGeom prst="rect">
            <a:avLst/>
          </a:prstGeom>
          <a:noFill/>
        </p:spPr>
        <p:txBody>
          <a:bodyPr wrap="square">
            <a:spAutoFit/>
          </a:bodyPr>
          <a:lstStyle>
            <a:defPPr>
              <a:defRPr lang="es-ES"/>
            </a:defPPr>
            <a:lvl1pPr fontAlgn="auto">
              <a:lnSpc>
                <a:spcPts val="1700"/>
              </a:lnSpc>
              <a:spcBef>
                <a:spcPct val="20000"/>
              </a:spcBef>
              <a:spcAft>
                <a:spcPts val="0"/>
              </a:spcAft>
              <a:buClr>
                <a:schemeClr val="tx2"/>
              </a:buClr>
              <a:defRPr>
                <a:latin typeface="Helvetica" pitchFamily="34" charset="0"/>
              </a:defRPr>
            </a:lvl1pPr>
          </a:lstStyle>
          <a:p>
            <a:pPr algn="just"/>
            <a:r>
              <a:rPr lang="es-PE" sz="1600" dirty="0" smtClean="0"/>
              <a:t>Desarrollar el monitoreo de la gestión para resultados de mediano y largo plazo</a:t>
            </a:r>
            <a:endParaRPr lang="es-PE" sz="1600" dirty="0"/>
          </a:p>
        </p:txBody>
      </p:sp>
      <p:pic>
        <p:nvPicPr>
          <p:cNvPr id="22" name="21 Imagen"/>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7916332" y="206156"/>
            <a:ext cx="592097" cy="713503"/>
          </a:xfrm>
          <a:prstGeom prst="rect">
            <a:avLst/>
          </a:prstGeom>
        </p:spPr>
      </p:pic>
      <p:sp>
        <p:nvSpPr>
          <p:cNvPr id="32" name="31 Rectángulo"/>
          <p:cNvSpPr/>
          <p:nvPr/>
        </p:nvSpPr>
        <p:spPr>
          <a:xfrm>
            <a:off x="367169" y="3653408"/>
            <a:ext cx="4040064" cy="1057984"/>
          </a:xfrm>
          <a:prstGeom prst="rect">
            <a:avLst/>
          </a:prstGeom>
          <a:solidFill>
            <a:srgbClr val="9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32 Rectángulo"/>
          <p:cNvSpPr/>
          <p:nvPr/>
        </p:nvSpPr>
        <p:spPr>
          <a:xfrm>
            <a:off x="4679911" y="3653408"/>
            <a:ext cx="4040064" cy="1057984"/>
          </a:xfrm>
          <a:prstGeom prst="rect">
            <a:avLst/>
          </a:prstGeom>
          <a:solidFill>
            <a:srgbClr val="9F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33 CuadroTexto"/>
          <p:cNvSpPr txBox="1"/>
          <p:nvPr/>
        </p:nvSpPr>
        <p:spPr>
          <a:xfrm>
            <a:off x="507152" y="3653408"/>
            <a:ext cx="569387" cy="923330"/>
          </a:xfrm>
          <a:prstGeom prst="rect">
            <a:avLst/>
          </a:prstGeom>
          <a:noFill/>
        </p:spPr>
        <p:txBody>
          <a:bodyPr wrap="none" rtlCol="0">
            <a:spAutoFit/>
          </a:bodyPr>
          <a:lstStyle/>
          <a:p>
            <a:r>
              <a:rPr lang="es-PE" sz="5400" dirty="0" smtClean="0">
                <a:latin typeface="Helvetica" pitchFamily="34" charset="0"/>
              </a:rPr>
              <a:t>5</a:t>
            </a:r>
            <a:endParaRPr lang="es-PE" sz="5400" dirty="0">
              <a:latin typeface="Helvetica" pitchFamily="34" charset="0"/>
            </a:endParaRPr>
          </a:p>
        </p:txBody>
      </p:sp>
      <p:sp>
        <p:nvSpPr>
          <p:cNvPr id="35" name="34 CuadroTexto"/>
          <p:cNvSpPr txBox="1"/>
          <p:nvPr/>
        </p:nvSpPr>
        <p:spPr>
          <a:xfrm>
            <a:off x="4679911" y="3720735"/>
            <a:ext cx="569387" cy="923330"/>
          </a:xfrm>
          <a:prstGeom prst="rect">
            <a:avLst/>
          </a:prstGeom>
          <a:noFill/>
        </p:spPr>
        <p:txBody>
          <a:bodyPr wrap="none" rtlCol="0">
            <a:spAutoFit/>
          </a:bodyPr>
          <a:lstStyle/>
          <a:p>
            <a:r>
              <a:rPr lang="es-PE" sz="5400" dirty="0" smtClean="0">
                <a:latin typeface="Helvetica" pitchFamily="34" charset="0"/>
              </a:rPr>
              <a:t>6</a:t>
            </a:r>
            <a:endParaRPr lang="es-PE" sz="5400" dirty="0">
              <a:latin typeface="Helvetica" pitchFamily="34" charset="0"/>
            </a:endParaRPr>
          </a:p>
        </p:txBody>
      </p:sp>
      <p:sp>
        <p:nvSpPr>
          <p:cNvPr id="36" name="35 CuadroTexto"/>
          <p:cNvSpPr txBox="1"/>
          <p:nvPr/>
        </p:nvSpPr>
        <p:spPr>
          <a:xfrm>
            <a:off x="1076539" y="3706853"/>
            <a:ext cx="3385079" cy="964367"/>
          </a:xfrm>
          <a:prstGeom prst="rect">
            <a:avLst/>
          </a:prstGeom>
          <a:noFill/>
        </p:spPr>
        <p:txBody>
          <a:bodyPr wrap="square">
            <a:spAutoFit/>
          </a:bodyPr>
          <a:lstStyle>
            <a:defPPr>
              <a:defRPr lang="es-ES"/>
            </a:defPPr>
            <a:lvl1pPr fontAlgn="auto">
              <a:lnSpc>
                <a:spcPts val="1700"/>
              </a:lnSpc>
              <a:spcBef>
                <a:spcPct val="20000"/>
              </a:spcBef>
              <a:spcAft>
                <a:spcPts val="0"/>
              </a:spcAft>
              <a:buClr>
                <a:schemeClr val="tx2"/>
              </a:buClr>
              <a:defRPr>
                <a:latin typeface="Helvetica" pitchFamily="34" charset="0"/>
              </a:defRPr>
            </a:lvl1pPr>
          </a:lstStyle>
          <a:p>
            <a:pPr algn="just"/>
            <a:r>
              <a:rPr lang="es-PE" sz="1600" dirty="0" smtClean="0"/>
              <a:t>Promover la cooperación y acuerdos entre los sectores público y privado, para asegurar el desarrollo nacional</a:t>
            </a:r>
            <a:endParaRPr lang="es-PE" sz="1600" dirty="0"/>
          </a:p>
        </p:txBody>
      </p:sp>
      <p:sp>
        <p:nvSpPr>
          <p:cNvPr id="37" name="36 CuadroTexto"/>
          <p:cNvSpPr txBox="1"/>
          <p:nvPr/>
        </p:nvSpPr>
        <p:spPr>
          <a:xfrm>
            <a:off x="5249298" y="3728624"/>
            <a:ext cx="3385079" cy="964367"/>
          </a:xfrm>
          <a:prstGeom prst="rect">
            <a:avLst/>
          </a:prstGeom>
          <a:noFill/>
        </p:spPr>
        <p:txBody>
          <a:bodyPr wrap="square">
            <a:spAutoFit/>
          </a:bodyPr>
          <a:lstStyle>
            <a:defPPr>
              <a:defRPr lang="es-ES"/>
            </a:defPPr>
            <a:lvl1pPr fontAlgn="auto">
              <a:lnSpc>
                <a:spcPts val="1700"/>
              </a:lnSpc>
              <a:spcBef>
                <a:spcPct val="20000"/>
              </a:spcBef>
              <a:spcAft>
                <a:spcPts val="0"/>
              </a:spcAft>
              <a:buClr>
                <a:schemeClr val="tx2"/>
              </a:buClr>
              <a:defRPr>
                <a:latin typeface="Helvetica" pitchFamily="34" charset="0"/>
              </a:defRPr>
            </a:lvl1pPr>
          </a:lstStyle>
          <a:p>
            <a:pPr algn="just"/>
            <a:r>
              <a:rPr lang="es-PE" sz="1600" dirty="0" smtClean="0"/>
              <a:t>Promover la formulación de planes estratégicos, programas y proyectos con visión prospectiva de mediano y largo plazo</a:t>
            </a:r>
            <a:endParaRPr lang="es-PE"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7177" y="6352226"/>
            <a:ext cx="914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265780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4560" y="116632"/>
            <a:ext cx="8424863" cy="877163"/>
          </a:xfrm>
          <a:prstGeom prst="rect">
            <a:avLst/>
          </a:prstGeom>
          <a:noFill/>
        </p:spPr>
        <p:txBody>
          <a:bodyPr>
            <a:spAutoFit/>
          </a:bodyPr>
          <a:lstStyle/>
          <a:p>
            <a:pPr fontAlgn="auto">
              <a:spcBef>
                <a:spcPts val="0"/>
              </a:spcBef>
              <a:spcAft>
                <a:spcPts val="0"/>
              </a:spcAft>
              <a:defRPr/>
            </a:pPr>
            <a:r>
              <a:rPr lang="es-PE" sz="5100" b="1" dirty="0" smtClean="0">
                <a:solidFill>
                  <a:srgbClr val="0D6B73"/>
                </a:solidFill>
                <a:latin typeface="Helvetica" pitchFamily="34" charset="0"/>
                <a:cs typeface="+mn-cs"/>
              </a:rPr>
              <a:t>CEPLAN</a:t>
            </a:r>
          </a:p>
        </p:txBody>
      </p:sp>
      <p:sp>
        <p:nvSpPr>
          <p:cNvPr id="3" name="2 CuadroTexto"/>
          <p:cNvSpPr txBox="1"/>
          <p:nvPr/>
        </p:nvSpPr>
        <p:spPr>
          <a:xfrm>
            <a:off x="1351583" y="908720"/>
            <a:ext cx="5546242" cy="1569660"/>
          </a:xfrm>
          <a:prstGeom prst="rect">
            <a:avLst/>
          </a:prstGeom>
          <a:noFill/>
        </p:spPr>
        <p:txBody>
          <a:bodyPr wrap="square" rtlCol="0">
            <a:spAutoFit/>
          </a:bodyPr>
          <a:lstStyle/>
          <a:p>
            <a:pPr algn="ctr"/>
            <a:r>
              <a:rPr lang="es-PE" sz="1600" i="1" dirty="0" smtClean="0">
                <a:solidFill>
                  <a:schemeClr val="tx2">
                    <a:lumMod val="75000"/>
                  </a:schemeClr>
                </a:solidFill>
              </a:rPr>
              <a:t>El Centro Nacional de Planeamiento Estratégico es el órgano técnico especializado, rector del Sistema Nacional de Planeamiento Estratégico. Es la autoridad técnico – normativa a nivel nacional que formula las </a:t>
            </a:r>
            <a:r>
              <a:rPr lang="es-PE" sz="1600" b="1" i="1" dirty="0" smtClean="0">
                <a:solidFill>
                  <a:schemeClr val="tx2">
                    <a:lumMod val="75000"/>
                  </a:schemeClr>
                </a:solidFill>
              </a:rPr>
              <a:t>normas</a:t>
            </a:r>
            <a:r>
              <a:rPr lang="es-PE" sz="1600" i="1" dirty="0" smtClean="0">
                <a:solidFill>
                  <a:schemeClr val="tx2">
                    <a:lumMod val="75000"/>
                  </a:schemeClr>
                </a:solidFill>
              </a:rPr>
              <a:t>, la </a:t>
            </a:r>
            <a:r>
              <a:rPr lang="es-PE" sz="1600" b="1" i="1" dirty="0" smtClean="0">
                <a:solidFill>
                  <a:schemeClr val="tx2">
                    <a:lumMod val="75000"/>
                  </a:schemeClr>
                </a:solidFill>
              </a:rPr>
              <a:t>metodología</a:t>
            </a:r>
            <a:r>
              <a:rPr lang="es-PE" sz="1600" i="1" dirty="0" smtClean="0">
                <a:solidFill>
                  <a:schemeClr val="tx2">
                    <a:lumMod val="75000"/>
                  </a:schemeClr>
                </a:solidFill>
              </a:rPr>
              <a:t> y establece los </a:t>
            </a:r>
            <a:r>
              <a:rPr lang="es-PE" sz="1600" b="1" i="1" dirty="0" smtClean="0">
                <a:solidFill>
                  <a:schemeClr val="tx2">
                    <a:lumMod val="75000"/>
                  </a:schemeClr>
                </a:solidFill>
              </a:rPr>
              <a:t>procedimientos</a:t>
            </a:r>
            <a:r>
              <a:rPr lang="es-PE" sz="1600" i="1" dirty="0" smtClean="0">
                <a:solidFill>
                  <a:schemeClr val="tx2">
                    <a:lumMod val="75000"/>
                  </a:schemeClr>
                </a:solidFill>
              </a:rPr>
              <a:t> en materia de planeamiento estratégico. </a:t>
            </a:r>
            <a:endParaRPr lang="es-MX" sz="1600" i="1" dirty="0">
              <a:solidFill>
                <a:schemeClr val="tx2">
                  <a:lumMod val="75000"/>
                </a:schemeClr>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0435" r="13752"/>
          <a:stretch/>
        </p:blipFill>
        <p:spPr bwMode="auto">
          <a:xfrm>
            <a:off x="1763688" y="2611489"/>
            <a:ext cx="4608512" cy="41691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4 CuadroTexto"/>
          <p:cNvSpPr txBox="1"/>
          <p:nvPr/>
        </p:nvSpPr>
        <p:spPr>
          <a:xfrm>
            <a:off x="6732240" y="1797637"/>
            <a:ext cx="2088232" cy="1459374"/>
          </a:xfrm>
          <a:prstGeom prst="rect">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spcBef>
                <a:spcPts val="100"/>
              </a:spcBef>
              <a:defRPr/>
            </a:pPr>
            <a:r>
              <a:rPr lang="es-ES" sz="1600" b="1" dirty="0" smtClean="0">
                <a:solidFill>
                  <a:schemeClr val="tx2">
                    <a:lumMod val="50000"/>
                  </a:schemeClr>
                </a:solidFill>
              </a:rPr>
              <a:t>El CEPLAN se crea en el 2008, y está adscrita a la Presidencia del Consejo de Ministros.</a:t>
            </a:r>
            <a:endParaRPr lang="es-ES" sz="1600" b="1" dirty="0">
              <a:solidFill>
                <a:schemeClr val="tx2">
                  <a:lumMod val="50000"/>
                </a:schemeClr>
              </a:solidFill>
            </a:endParaRPr>
          </a:p>
          <a:p>
            <a:pPr algn="ctr">
              <a:spcBef>
                <a:spcPts val="100"/>
              </a:spcBef>
              <a:defRPr/>
            </a:pPr>
            <a:endParaRPr lang="es-ES" sz="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5766" y="3910013"/>
            <a:ext cx="1822450"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5609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6 Conector recto"/>
          <p:cNvCxnSpPr/>
          <p:nvPr/>
        </p:nvCxnSpPr>
        <p:spPr>
          <a:xfrm>
            <a:off x="1303338" y="981075"/>
            <a:ext cx="7372350"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323850" y="6237288"/>
            <a:ext cx="8424863" cy="0"/>
          </a:xfrm>
          <a:prstGeom prst="line">
            <a:avLst/>
          </a:prstGeom>
          <a:ln w="158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17 Marcador de número de diapositiva"/>
          <p:cNvSpPr>
            <a:spLocks noGrp="1"/>
          </p:cNvSpPr>
          <p:nvPr>
            <p:ph type="sldNum" sz="quarter" idx="12"/>
          </p:nvPr>
        </p:nvSpPr>
        <p:spPr>
          <a:xfrm>
            <a:off x="3517900" y="6303963"/>
            <a:ext cx="2133600" cy="365125"/>
          </a:xfrm>
        </p:spPr>
        <p:txBody>
          <a:bodyPr/>
          <a:lstStyle/>
          <a:p>
            <a:pPr algn="ctr">
              <a:defRPr/>
            </a:pPr>
            <a:fld id="{706801E3-786F-48D0-84E7-0EEC5064D2B6}" type="slidenum">
              <a:rPr lang="es-ES" b="1" smtClean="0">
                <a:solidFill>
                  <a:schemeClr val="accent1">
                    <a:lumMod val="50000"/>
                  </a:schemeClr>
                </a:solidFill>
              </a:rPr>
              <a:pPr algn="ctr">
                <a:defRPr/>
              </a:pPr>
              <a:t>9</a:t>
            </a:fld>
            <a:endParaRPr lang="es-ES" b="1" dirty="0">
              <a:solidFill>
                <a:schemeClr val="accent1">
                  <a:lumMod val="50000"/>
                </a:schemeClr>
              </a:solidFill>
            </a:endParaRPr>
          </a:p>
        </p:txBody>
      </p:sp>
      <p:sp>
        <p:nvSpPr>
          <p:cNvPr id="20" name="19 CuadroTexto"/>
          <p:cNvSpPr txBox="1"/>
          <p:nvPr/>
        </p:nvSpPr>
        <p:spPr>
          <a:xfrm>
            <a:off x="2484438" y="2708275"/>
            <a:ext cx="1511300" cy="1447800"/>
          </a:xfrm>
          <a:prstGeom prst="rect">
            <a:avLst/>
          </a:prstGeom>
          <a:noFill/>
        </p:spPr>
        <p:txBody>
          <a:bodyPr>
            <a:spAutoFit/>
          </a:bodyPr>
          <a:lstStyle/>
          <a:p>
            <a:pPr algn="ctr">
              <a:defRPr/>
            </a:pPr>
            <a:r>
              <a:rPr lang="es-ES" sz="8800" b="1" dirty="0" smtClean="0">
                <a:solidFill>
                  <a:schemeClr val="accent6">
                    <a:lumMod val="75000"/>
                  </a:schemeClr>
                </a:solidFill>
              </a:rPr>
              <a:t>2</a:t>
            </a:r>
            <a:endParaRPr lang="es-ES" sz="8800" b="1" dirty="0">
              <a:solidFill>
                <a:schemeClr val="accent6">
                  <a:lumMod val="75000"/>
                </a:schemeClr>
              </a:solidFill>
            </a:endParaRPr>
          </a:p>
        </p:txBody>
      </p:sp>
      <p:sp>
        <p:nvSpPr>
          <p:cNvPr id="5126" name="AutoShape 2" descr="data:image/jpeg;base64,/9j/4AAQSkZJRgABAQAAAQABAAD/2wCEAAkGBhMGEBUSERQRFRAWGBcWFhUYFBcWFBcXGRgXFxgdHhsXHighFxomHhUdHy8gJSgqLjEsGB4yNzAqNSYrMCkBCQoKDgwOGg8PGTUiHyQ1LS4pLTUtKiwvLCwsLCouLCkqLCw1LCwsNiosKSwsKiwsLCksLCwpLCwsLCwpKSwpLf/AABEIAHIBuAMBIgACEQEDEQH/xAAcAAEBAAICAwAAAAAAAAAAAAAABgUHBAgBAgP/xABQEAABAwICBQYKBgYHBgcAAAABAAIDBBEFBgcSITGTExYXQVHTMlJTVFVhcZTR0hQiYoGRsSM1coKhswgYM0JzssEVNEOSw/AkY3SiwuHj/8QAGgEBAAMBAQEAAAAAAAAAAAAAAAEDBQIEBv/EAC8RAAIBAgQFAgUFAQEAAAAAAAABAgMRBBITITFRoeHwQVJhcYGRwQUisdHxMzL/2gAMAwEAAhEDEQA/AN4oiIAiIgCIiAIiIAiIgCIiAIiIAiIgCIiAIiIAiIgCIiAIiIAiIgCIiAIiIAiIgCIiAIiIAiIgCIiAIiIAiIgCIiAIiIAiIgCIiAIiIAiL5VdU2hjdI8hrGNLnOO4NaLk/gEBwMw5kgyvCZqh4a3cBve93Y0dZ/wCzYLTmYNOVVWuIpGMgj6nECSU/j9Ueyx9pUlnPNkmcKp0z7iMXEUfUxnUP2jvJ6z6gLYOOMykNaCXE2AAuSTuAA3lUubfA+gw2AhCN6iu+iKU6S8TJ1vpc1/3Lfhq2VHl3TZW0z2sqGMqWkgbGiOW52CxYNUn1Fu3tCmW6OMSczX+iT6u+1gHf8hOt/BZ3RBlR2I4iZJWODaX67muBBEu0Rgg7QQQXfuBQr3LKscPpt2Tty7HYBh1gCRY9nZ+C8oivPmzULv6QAaSPoTveB3a2BkrNPPClFQI+Tu5zdXW1/B672H5Lq9L4R9pXYHQn+qm/4sv5hVRk2zYxuFpUqeaC3+pfKUz9nsZGZE8wmXlHObblNS2qAfFN96q1qfT/AP2FL/iSf5WruTsjPwsI1KsYy4HvhmnuGpla2anfFETYyCTlNX1loYCR222+oraNPUNq2NexzXMcAWuaQWkHcQRvC6gq00f6SZcnPEb9aSjcfrR3+sy+9zL7j1lu4+o7Vwp8zUxP6fG16XHkbaz9pHGRnxMMBl5RrnX5TUtqkC3gm+9YvKemMZorIqX6KY+U1vr8sHW1WOfu1Bfwbb+tTGm3EosaZQ1ED2vie2ezh6jFsPYRfaDtCm9Ev64pvbJ/JkRydzinhabwznKP7rPn6XOyaIitMY1TiWnYYfNJF9DJ5N72X5cC+q4tvbk9m5cb+sEPMne8Du1q7Mv++1P+PN/McrHR3VYPBTPGJCMz8qS3WjmceT1GW2xgjwtb1qlSb9TflhaEIKWRv5XK7A9N4xmphg+iFvKyMj1uXB1dZwF7cmL7+1bRWu8uPwDEKqNtGyI1IOvHaKdpBYNe93tA2at9vYtiKyN/UysSoKSUIuPzC11nLS7zSq3U30blNUMOvy2pfWaHbtQ9vatirrppl/W8v7EX+QJJ2R3gaUKtTLNXVi0w3T5FUysbNTOiiJs6QS6+oO3V1Bcdtje3buW1IZm1DQ5hDmuALXA3BB2ggjeF1AWxtF2kw5ccKWqcTSOP1XHaYST/ACyd46t4678RnzPbisBFRzUlw9DfiL1Y8SAEEEEXBG0EHcpzPOd4slwa7rOmdcRRX2uPaexg6z928qxuxjwhKcssVueueM+w5JjBeOUnf4EIdYkdbibHVaO2207O20N/WCHmR94//JaqxjGJcemfPO4vkebk9Q7AB1NG4BcJVObN+l+n0ox/erv6nazKmPc56OKp1OT5QOOpra1rPc3fYX8G+7rWWUloo/U9L+y/+bIq1WrgYVWKjUkl6NhTOe88R5HhY9zOUke7VZGHapIAu517GwGzq3uCpSdVdZ9I2audlc+RpvAz9HD2agPhfvG7vYQOpRJ2R6MHh9apvwXEuv6wQ8yd7wO7Wy8tY+zM9LHUx7GvG1t7lrhsc0+wgj17D1rrnimTZcLw+nrnX1Z3OBFvBG+M/vBrj7NXtVZoRzZ/s2odRyH9FP8AWjvuEoG795ot7Wt7VwpO+57cRhKTpOdFcPxxN6IiK0xiNz/pEGRXQgwGXlQ8/wBpqauoWjxTe+t/BSX9YIeZH3gd2vj/AEgfDo/2ZvziUPo4njpsUp3TOY2IOdrOeQGD9G8bS7YNtlU5O9jaoYalKhqSjd7+r+Jft/pBNO+jdb1Tg/8ATVVlXStR5pkEQ14Z3eCyS1nHsa4Egn1Gx7FOaWMVwuqonNjdSyVZLeSMWo57frAuu5m5urfYTt2fdp/CKaWsniZAHGZz2hlt+tcWPqtvv1WRyaZMMLRrU3JRcfPidt0XgLyrTEIjSRpBfkYwBkTJOV5S+s4ttqanYNvh/wAFgso6Y5cyVsNM6njY2QkFwe4kWa524j7K4H9ILfR+yf8AOFQWj3EY8JxKCaZwZEwvc5x3Acm/s3nqt2lVOTzGzRw1OeGz5d7P8nZ2WZsDS5xDWtBJcSAABtJJO4LVGYNO7aSYspIWyxN2co5xbrH7IA8H1nf2KO0g6TJc3uMUWtHRg7GbnSW3F9vxDdw9ZX20ZaOBnBxmmeBTRus5jXDlHu322bWN9Z2nq7Qcm9kc0sHClDUr/Y2NkXPVbnR+sKWKOlabPlL3m58Vgt9Z38B19QN+vjSUjKBjY4mtZG0Wa1os0AdQC+ysRmVZRlK8VZBERSVhERAEREAUPpkxA0GFSBuwyuZFf1E6zvxDCPvVwoTTRQmrwp7h/wAOSOQ+y+of891zLgX4a2rG/NHXhbu0H5UjhpzXPaHTPc5sZO3UY06riOxxcCCewDtK0it76D8xsq6M0hIE0LnODet0b3a1x22c4g9n1e1Vw4m7+oOWj+36/I2WvRsLWEuAAc62sQBc22C5617orj5sIiIDqBL4R9pXYHQn+qm/4sv5ha2foZxNxJ5OLf5Zq23ozy9NlmgEFQGiQPe6wcHCziLbQqoJ3NzH1qc6VoyT3Kxan0//ANhS/wCJJ/latsKB0tZQqc2xQNpmtcWPeXazw3YWgDfv3LuXAzcJJRrRcnZdjTGRaVlbiNNHK0PjfJqOaRcEOBH+qz+kPRhJlMmaDWkoyd+90V+p/a3sd9xsbXyOVtFOIYTW080kcYjjlje4iVpIaHDW2dexbzkiEzS1wBaQQQRcEHYQQd4XEY3W5o4jGadVSg7r1OoJkJGrc6oJNr7LmwJt27B+AVbol/XFN7ZP5Mirs6aE3ul5TDtTk3H60Lnauofsk72+o7R6xu9MgaMa7L+IwVEzIxEwv1iJGuO2N7RsG/a4LlRaZ6KmKpToytLinsboREV584dT8y/77U/4838xys9HWjGLOlK+aSWWNzZTHZoaRYMY6+3r+uvONaIcRramaRkcWo+WR7f0rRsc9xHs2FcVmh3FI9zIx7J2hUJfA+klWhKmlGokzZGVtEcOVqplSyeZ7mBwDXNaAdZpb1C/95Xy0Xl3RZieH1lPLI1nJxzRPf8Apgfqte0nZfbsG5b0VsfkY2L/APSefMF100y/reX9iL/IF2LXXTTL+t5f2Iv8gUT4F/6b/wBn8v6IhFlspAHEKS9rfSIb32i3KNurLSjozOXnGqpWk0jj9dg28iT/ANM9R6t3YqrbXNqVaMZqD9eB8shaWX5WhdBO100TWkw2I1mO6mEn/hn8R1A7hG49j02ZJ3Tzu1pHf8rW9TWjqaOz8ySVjlysLwyXGZmQwtL5XmzWj/vYBvJO4BLvgFRpwk6iVm+JxUW088ZFjyTgzBsfUvnj5WXt+pKdVt9zB/HeeoDViNWJpVY1VmjwOyuij9T0v7L/AObIq1SWij9T0v7L/wCbIq1XrgfMV/8ArL5v+SB0xZr/ANg0XIMNp6i7B2tj/wCIfvBDf3j2LQFLqa7eU1uT1hr6ttbVv9a1yBe25bRzzkLFc21sk/JM5PwIgZo9kbb6vXsJuXH1uKy+j/RC2kZI7EoY3yEgMZrawa0C5N2G1yTb931qppyZr0KtLD0eN3624+I4GY9KmHY7QyUYgqmtLA2P6sVmObYxn+03AtH3XWpYJ3Ur2vYS17SHNcN4cDcEesELst0Y4Z5pF/7/AJlr/PWhyWWpD8OiYIHNF2coG6jxsNtY7QRY+26mUWRhcTQjeCuk+ZszJeZW5roo6gW1yNWRo/uyN2OHs6x6iFnFq7RVlbEcoTPZPG0UsoubSsdqyN8E2B6xdpt9nsW0VZF7bmViIRhUag7r0NNf0gfDo/2ZvziWvcl4IzMddDTSF7Y5C4EtIDhZjnbLgje3sW3tLuS6rNrqc0rGuEYkDrva22sWW8I7fBKnMh6Ma/AsRgnmjYImOcXESscRdjmjYDc7SFU08xrUK8IYa2azs/ycDSHon5qw/SKZ75IAQJGvtrsvsDrtABbfYdmy439WC0dZv5oVbXvawwvsyQlgL2tP95rrawtvIGwgbr2I7I1tGzEI3xSDWje0scO1rhYj8CtA1mhfEYpHiNjHxhxDHcqwFzb7DYnYSOpTKNndHOGxUatN06zOwjHiQAggg7QRuIXlTOj2kq8NomQVrQ2SL6jCHtfrRjwfBOwjwfYAqZWIxpxyyavc05/SC30fsn/OFQOj/DY8YxKCGZofE8vDm3IuOTed42g3F7+pbb0uZLqs3Gm+jNY7kxLrazw3wuTtv3+CVNZF0X1+BYhBPMyMRMc4uIkaTtY5u4b9pCrknmNqhXhHC5c1nZ/kx2d9D02A601JrT0+8tteaMesDwx6xt7R1qHwbG58vyiankdHIOsbiOwg7HD1FdtFBZ40TQZn1pYNWCqNyXAfo5D9to3H7Q29oKlw5FeH/ULrJW4c/wCzj5I0wQY/qw1WrBUnYDe0Mh9RPgH7J+4nctirqfj2XajLUpiqY3Mf1dbXDta7c4ez77KryRpaqMs6sU+tPSjZYn9JGPsuO8fZOzsIUKfMV8ApLPR+39HYVFjcBzFT5liEtNI17OsbnNPY5p2tPtWSVpkNOLswiIhAREQBcfEKFmJxPhkF45GuY4docLH81yEQJ2OqmastS5UqX08oOzax9tj2HwXD/UdRBHUsdR1j8Pe2SJ7mSNN2uaS1wPqIXaPNGUqfN0PJVDb2uWPGyRhPW0/mDsNty0zj2hOtw1xNPqVEfVYhklvW15t+BKpcWj6HD46FSNqjs+jOHBpkxOFoBljdbrdEy/8AABfTppxLx4eC1YJ2QsQYbfQ6r7onH+IC8cxcQ8zquC/4KLsu08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9004l48PBanTTiXjw8FqwPMXEPM6rgv+CcxcQ8zquC/4JdjSw3JdDPdNOJePDwWqVx/HpcyzmectMrg0EhuqLNFhsHqXM5i4h5nVcF/wTmLiHmdVwX/BRudwVCDvGy+xxsrHVrqU/wDnw/zGrtXLEJ2lrgHNcCCCLgg7CCDvC61YHkuvp6qBzqSqDWyxuJ5J1gA9pJ3dgXZhWQMr9SknKNmaE0gaJ5cIna+iY+SnlcGtYNronuOxp+x2OO7cTuJ2Xo80fx5Lh1nar6t4/SSdQG/Ub9kdvWdvYBYIulFJ3PLUxdSpTUG+5rbTy62HRDtqGfy5VoZdgdNOEzYxRRMp4pJXCcOIY0uIHJyC9h1XI/Fab5i4h5nVcF/wVc+Jq4CcVRs3zMhgulGuwCBlPC6IRMuGgxgna4uO3r2uK53TTiXjw8FqwPMXEPM6rgv+CcxcQ8zquC/4KNz0Onh27tLoZ7ppxLx4eC1OmnEvHh4LVgeYuIeZ1XBf8E5i4h5nVcF/wS7I0sNyXQz3TTiXjw8FqdNOJePDwWrA8xcQ8zquC/4JzFxDzOq4L/gl2NLDcl0M9004l48PBanTTiXjw8FqwPMXEPM6rgv+CcxcQ8zquC/4JdjSw3JdDPdNOJePDwWp004l48PBasDzFxDzOq4L/gnMXEPM6rgv+CXY0sNyXQz3TTiXjw8FqdNOJePDwWrA8xcQ8zquC/4JzFxDzOq4L/gl2NLDcl0M9004l48PBanTTiXjw8FqwPMXEPM6rgv+CcxcQ8zquC/4JdjSw3JdDPdNOJePDwWp004l48PBasDzFxDzOq4L/gnMXEPM6rgv+CXY0sNyXQz3TTiXjw8FqdNOJePDwWrA8xcQ8zquC/4JzFxDzOq4L/gl2NLDcl0MhjOk2szBEYqgU8kZ6jC24Pa072u9YUks7zFxDzOq4L/gnMXEPM6rgv8Ago3LYOlBWi0jg4Ljk+XpRLTyOjkHWNxHY4HY4eoreGSNL8GYNWKq1YKk7Ab2hkPqJ8A/ZP3E7lp3mLiHmdVwX/BOYuIeZ1XBf8FKbRTXpUKy/c1fnc39nitqaNjPo1xfW1iBsuLFoJG1oI1rdpAHXY5zCpHywsMl9cjbcarj2Et/uuIsSOokhajyRmHGMtasVRR1k9KNgBidysY+y47x9k/cQtw0lSKxjXgPaHC9nscx49Ra4XBVqdzDr03TSjs/ij7IiLo8oRFhsXyrFjUnKPkqmmwbaOolibYEnwWEC+3eh1G19zMopjo+g8tX++z/ADJ0fQeWr/fZ/mUbneWHu6dymRTPR9B5av8AfZ/mTo+g8tX++z/Mm4yw93TuUyKLwzLNFjBlEVRiDjDI6GT/AMXUiz27xtdt37xsXO6PoPLV/vs/zKLslwgtm39u5TIpno+g8tX++z/MnR9B5av99n+ZTuRlh7uncpkUz0fQeWr/AH2f5k6PoPLV/vs/zJuMsPd07lMimej6Dy1f77P8y8OyBTsBJmr7Db/vs/zJuMsOfTuU6KSosmUmJRtliqK58bwHNcK2cgg/vL1rMn0mH6nKVNc3lHtjYDWz3c9xsABrbT/oCVF2Tkhe139u5Xopno+g8tX++z/MnR9B5av99n+ZTuRlh7uncpkUz0fQeWr/AH2f5k6PoPLV/vs/zJuMsPd07lMii6HLNFiMs0MdRiBkgLWyD6XUgAuBLdpdZ2wdS53R9B5av99n+ZRdkuEFxb+3cpkUz0fQeWr/AH2f5k6PoPLV/vs/zKdyMsPd07lMvKmOj6Dy1f77P8ydH0Hlq/32f5k3GWHu6dynRTHR9B5av99n+ZOj6Dy1f77P8ybjLD3dO5Trwpno+g8tX++z/MnR9B5av99n+ZNxlh7uncpkUz0fQeWr/fZ/mTo+g8tX++z/ADJuMsPd07lMimej6Dy1f77P8ydH0Hlq/wB9n+ZNxlh7uncpkUz0fQeWr/fZ/mTo+g8tX++z/Mm4yw93TuUyKZ6PoPLV/vs/zLB5hosNytYVNXXNe7a1gq6l8hHbqtcSB6zYbFF2TGnGTtFt/TubCRa9y7R4ZmkubT1dc6Rou6N1XUskA3X1XOFxtG0X3hZzo+g8tX++z/Ml2JU4xdpNr6dymRRWH5aosUkmjiqMQL4H6kg+l1Is7fa5d9b2hc/o+g8tX++z/Ml2HCC2bf27lMimej6Dy1f77P8AMnR9B5av99n+ZTuRlh7uncpkUz0fQeWr/fZ/mTo+g8tX++z/ADJuMsPd07lMimej6Dy1f77P8ydH0Hlq/wB9n+ZNxlh7uncpkUz0fQeWr/fZ/mTo+g8tX++z/Mm4yw93TuUyKZ6PoPLV/vs/zJ0fQeWr/fZ/mTcZYe7p3KZeVMdH0Hlq/wB9n+ZZHBstR4G5zmPqXFwseVnklA232B5Nj603IahbZ9DLIiKSsIiIAiIgCFF4QEZo5/tcT/8AXz//ABVooCHKWJ4VPUvpKmkZFPPJPqvic5wLzs227AFkst4FX0lW+oramOVrouTEcYe1gOs1wdqn6t7Ai+/auVyPVVjGTclJFatd0ddiWeXzS0tSykpYpHxRDkWyvlLN7na3gg36vZY2udiKEkybXYHLKcMqYY4J3mR0UzC4Rvd4RYQD+B2bBvRnNFxV+F/S+6MrkbMUuORyx1LWtqqaV0Eur4Di3c4dgP8Ap1XsKZYLKGVxlaFzDI6WaR7pZpXbC+R2826hs3e3tWdUrgV1XFzeXgF86nwHfsn8l9F6St5RpHaCFJWjSuR8Sqsj0MNbZ0+Gza/LRt8OB7ZHxh7b7NU6ovuFzttsJ5FXDWYlXYdX1t4+VqmNgpvJReFc/bdsvsv222AbHyVl52WaCKlkcx7ma9y2+qdaR7+v1OsvXM2XX45NRyMc1op5xM4G93ADcLdftVeXY0XiYuo3Zeu/w3t/pQBQukbP3Nsx00MkbKmUgukkaXMhjNxrkAHWJINht3HZuVypvOeThmdsb43iKrhdrxS6gePW1zT4TD2fntB7d7bHkoOCms/A42RH1NYDM+vjraRwsxwp+SeJAbO3W+qLdd736rba5TOVsLr6B7jVz0rotWzYYYdRode+vrEAg7wRYj2WVMi4EVmnN26f4iPyVilTVVmIQVEolEEkYjOo1lmvD3W+qNuyw233KvJsofIEorq7FJ2bYXzxsa/qcY2EPt22uPxVyojwOq6tP7fwjXOF1mKZ6Y+rpqqOkp9ZzYIuRbIXhpteRztrbkW2X9nbSZGzG/MlM50zQyoikfBMG+DyjLXI9RBH8Vg2ZLxDL5kjw2rhZSSOc8MljLnQlx26hANx2A/ncmlynlpmVKYQtc57i5z5JHeFJI7wnHs3AewDfvUK5bWlTcXa3w23S+PjOTj75Y6WYwOayYMcWOc3WaCBfd93/wBHcYvKxxXMsUNd9NhYyR1zT/RmlgjDy131r62tYG2395XtdB9KiewEAua5oPVtBH+qxmTsEdluhhpnua58bSC5t9U3c52y+3rUtblUJqNN8L35X2M0iIuigKK0j585qtZDE6NtVKRZ0gcWRRkkGR1gb2Itbb22NrG1U9nLKDM1xNAdydRG4SRS6ocWub1EHwmm+72FQ722LaLgprPwMZkSepxAmY4hFW0hBabU/JObKNUkAi31QD19u4K0UtlfCMQoJL1U9KYQ0gRQw6gc42+uTYWOzdtG3qVSi4E1mnPa30/xGvK6rxLFMUmoYquKCJjBO17YA94Y7Va1lnGxsbkm/WeqwGWyRjlTVS1VHWFj6ilcwcq1uqJGSNLmEtGwGw6u0dlzzabLr4cUlrS5vJvgZCG7dYFrg6/ZbYvOD5dfh2IVtU5zSyp5DVaL6zeSZqG/Vt9ShJlspwcXHbgvT12v+TPoiLo8gUBozpGYlJWVsoDqx1TLGSdromMsGsF/BFj+AA6lfqMxTJdRSVL6vDKhsEstjNFI3Wgkd41hta71gdZ3XN+WX0mrSi3a/r+CsbRRskMoYwSkBpfqjXLQbgF28i/UvupzLmE19PK6auq2SXbqthijDYW7b61yNYu6vv69lqJSiuas7XuR+QsUqayauiqpRKYJhG12o1myxO5oH8bqwKn8t5cfgtRWSucxwqZhI0C92ixFjfr29SoEXA6rNOd4/D+DWeEy4vmWWpjbXQwmlldF9WmaRK65IJ1r6rbWGy+7cd5qshZhkzHSa87Q2eOR8Mur4JfGRcj2gj77r3yzl1+BzVkjnNcKiczNAvdoItY36/YmTsuvy3HMx7muMlRLMNW+xr9WwN+vYoSZdVnCSaVvS233M1WVjMPjfLIdWNjS9ztuxrRcnZ6gtUUGd6nOdQ4U+IQ0ji9zaemMHKOkAuQZHFpDbgdV/Z27bewSAggEHYQdoIWvm5ArMCkeMOqKZlO9xe0Swh0kBdv5N1jcdgPxJSuMO4JPNx9L8P4ZfUjXsjaJC10gaNdzRqtLrbSASbC/VdYLPmJVeFUbpKGLlJgduzWLGbbuDP75GzZ672NrLOUbHxRtbI8PkDQHPDdUOcBtOrc6tztsuFmGjqK6AtpJxBPcODywPBsb6pB3A9ql8CiDSmm+xK6P8Rq8XcJRXw1dKWnlGuhEVRFJ1N1WbhfrJtYbO1XqhMsZBnoq91fVSwiYgjk6ZpjjeTvc+9tc7b2tvsb7FdqI8NyzEOLn+3z+AiIujzhERAEREAWJxTAnYk/XbVVcIsBqROjDNl9v143G+3t6gssiEqTW6J3mk/0hiXEh7lOaT/SGJcSHuVRIosd6svEid5pP9IYlxIe5Tmk/0hiXEh7lUSJYasvEid5pP9IYlxIe5Tmk/wBIYlxIe5VEiWGrLxIneaT/AEhiXEh7lOaT/SGJcSHuVRIlhqy8SJ3mk/0hiXEh7lOaT/SGJcSHuVRIlhqy8SJ3mk/0hiXEh7lOaT/SGJcSHuVRIlhqy8SJ3mk/0hiXEh7lOaT/AEhiXEh7lUSJYasvEid5pP8ASGJcSHuU5pP9IYlxIe5VEiWGrLxIneaT/SGJcSHuU5pP9IYlxIO5VEiWGrLxIm2ZNdF4NdiAFydj4BtJuTsh3km917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c0n+kMS4kPcqiRLDVl4kTvNJ/pDEuJD3K5+E4K7C3OLqmqmuLWldGQPWNRjdqyaJYh1JNWf4CIik4CIiAIiIAiIgCIiAIiIAiIgCIiAIiIAiIgCIiAIiIAiIgCIiAIiIAiIgCIiAIiIAiIgCIiAIiIAiIgCIiAIiIAiIgCIiAIiIAiIgCIiA//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
          </a:p>
        </p:txBody>
      </p:sp>
      <p:sp>
        <p:nvSpPr>
          <p:cNvPr id="2" name="1 Rectángulo"/>
          <p:cNvSpPr/>
          <p:nvPr/>
        </p:nvSpPr>
        <p:spPr>
          <a:xfrm>
            <a:off x="3492500" y="3272970"/>
            <a:ext cx="5327650" cy="830997"/>
          </a:xfrm>
          <a:prstGeom prst="rect">
            <a:avLst/>
          </a:prstGeom>
        </p:spPr>
        <p:txBody>
          <a:bodyPr>
            <a:spAutoFit/>
          </a:bodyPr>
          <a:lstStyle/>
          <a:p>
            <a:pPr algn="r">
              <a:defRPr/>
            </a:pPr>
            <a:r>
              <a:rPr lang="es-PE" sz="2400" b="1" kern="0" dirty="0" smtClean="0">
                <a:solidFill>
                  <a:schemeClr val="tx2">
                    <a:lumMod val="75000"/>
                  </a:schemeClr>
                </a:solidFill>
                <a:latin typeface="Arial" pitchFamily="34" charset="0"/>
                <a:ea typeface="ヒラギノ角ゴ Pro W3"/>
                <a:cs typeface="ヒラギノ角ゴ Pro W3"/>
              </a:rPr>
              <a:t>El Planeamiento Estratégico:</a:t>
            </a:r>
            <a:br>
              <a:rPr lang="es-PE" sz="2400" b="1" kern="0" dirty="0" smtClean="0">
                <a:solidFill>
                  <a:schemeClr val="tx2">
                    <a:lumMod val="75000"/>
                  </a:schemeClr>
                </a:solidFill>
                <a:latin typeface="Arial" pitchFamily="34" charset="0"/>
                <a:ea typeface="ヒラギノ角ゴ Pro W3"/>
                <a:cs typeface="ヒラギノ角ゴ Pro W3"/>
              </a:rPr>
            </a:br>
            <a:r>
              <a:rPr lang="es-PE" sz="2400" b="1" kern="0" dirty="0" smtClean="0">
                <a:solidFill>
                  <a:schemeClr val="tx2">
                    <a:lumMod val="75000"/>
                  </a:schemeClr>
                </a:solidFill>
                <a:latin typeface="Arial" pitchFamily="34" charset="0"/>
                <a:ea typeface="ヒラギノ角ゴ Pro W3"/>
                <a:cs typeface="ヒラギノ角ゴ Pro W3"/>
              </a:rPr>
              <a:t>Algunas Definiciones</a:t>
            </a:r>
            <a:endParaRPr lang="es-ES" sz="1600" b="1" i="1" kern="0" dirty="0">
              <a:solidFill>
                <a:schemeClr val="accent1"/>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xmlns="" val="876484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9586</TotalTime>
  <Words>3892</Words>
  <Application>Microsoft Office PowerPoint</Application>
  <PresentationFormat>Presentación en pantalla (4:3)</PresentationFormat>
  <Paragraphs>1017</Paragraphs>
  <Slides>51</Slides>
  <Notes>36</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Diapositiva 1</vt:lpstr>
      <vt:lpstr>Diapositiva 2</vt:lpstr>
      <vt:lpstr>Diapositiva 3</vt:lpstr>
      <vt:lpstr>Antecedentes del planeamiento estratégico en el Perú</vt:lpstr>
      <vt:lpstr>Diapositiva 5</vt:lpstr>
      <vt:lpstr>Diapositiva 6</vt:lpstr>
      <vt:lpstr>Diapositiva 7</vt:lpstr>
      <vt:lpstr>Diapositiva 8</vt:lpstr>
      <vt:lpstr>Diapositiva 9</vt:lpstr>
      <vt:lpstr>Diapositiva 10</vt:lpstr>
      <vt:lpstr>Anticipación estratégica</vt:lpstr>
      <vt:lpstr>Prospectiva</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luis bosio bobadilla</dc:creator>
  <cp:lastModifiedBy>mc</cp:lastModifiedBy>
  <cp:revision>512</cp:revision>
  <cp:lastPrinted>2014-02-10T19:49:35Z</cp:lastPrinted>
  <dcterms:created xsi:type="dcterms:W3CDTF">2013-08-23T00:28:18Z</dcterms:created>
  <dcterms:modified xsi:type="dcterms:W3CDTF">2014-05-21T15:56:59Z</dcterms:modified>
</cp:coreProperties>
</file>