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94" r:id="rId3"/>
    <p:sldId id="297" r:id="rId4"/>
    <p:sldId id="295" r:id="rId5"/>
    <p:sldId id="296" r:id="rId6"/>
    <p:sldId id="293" r:id="rId7"/>
    <p:sldId id="300" r:id="rId8"/>
    <p:sldId id="258" r:id="rId9"/>
    <p:sldId id="259" r:id="rId10"/>
    <p:sldId id="291" r:id="rId11"/>
    <p:sldId id="263" r:id="rId12"/>
    <p:sldId id="264" r:id="rId13"/>
    <p:sldId id="265" r:id="rId14"/>
    <p:sldId id="266" r:id="rId15"/>
    <p:sldId id="267" r:id="rId16"/>
    <p:sldId id="289" r:id="rId17"/>
    <p:sldId id="281" r:id="rId18"/>
    <p:sldId id="282" r:id="rId19"/>
    <p:sldId id="283" r:id="rId20"/>
    <p:sldId id="285" r:id="rId21"/>
    <p:sldId id="286" r:id="rId22"/>
    <p:sldId id="299" r:id="rId23"/>
    <p:sldId id="298" r:id="rId24"/>
    <p:sldId id="301" r:id="rId25"/>
    <p:sldId id="302" r:id="rId26"/>
    <p:sldId id="306" r:id="rId27"/>
    <p:sldId id="303" r:id="rId28"/>
    <p:sldId id="305" r:id="rId29"/>
    <p:sldId id="280" r:id="rId30"/>
  </p:sldIdLst>
  <p:sldSz cx="12192000" cy="6858000"/>
  <p:notesSz cx="6858000" cy="9144000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F6A256-A236-40D5-8615-F97492445D1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68F1859-BC98-4A96-B282-300015677609}">
      <dgm:prSet phldrT="[Texto]" custT="1"/>
      <dgm:spPr/>
      <dgm:t>
        <a:bodyPr/>
        <a:lstStyle/>
        <a:p>
          <a:r>
            <a:rPr lang="es-PE" sz="1800" dirty="0" smtClean="0"/>
            <a:t>Recolección de información</a:t>
          </a:r>
          <a:endParaRPr lang="es-PE" sz="1800" dirty="0"/>
        </a:p>
      </dgm:t>
    </dgm:pt>
    <dgm:pt modelId="{AE391EA6-A71A-4575-917B-4D063C48F03B}" type="parTrans" cxnId="{ECE5A803-3B9D-4AFD-B94F-7CE98EB911FC}">
      <dgm:prSet/>
      <dgm:spPr/>
      <dgm:t>
        <a:bodyPr/>
        <a:lstStyle/>
        <a:p>
          <a:endParaRPr lang="es-PE"/>
        </a:p>
      </dgm:t>
    </dgm:pt>
    <dgm:pt modelId="{3E514113-8D48-4780-A088-FBCC51A54BB9}" type="sibTrans" cxnId="{ECE5A803-3B9D-4AFD-B94F-7CE98EB911FC}">
      <dgm:prSet/>
      <dgm:spPr/>
      <dgm:t>
        <a:bodyPr/>
        <a:lstStyle/>
        <a:p>
          <a:endParaRPr lang="es-PE" dirty="0"/>
        </a:p>
      </dgm:t>
    </dgm:pt>
    <dgm:pt modelId="{F22CA8F4-B936-4428-B51C-763CD4CE1AA5}">
      <dgm:prSet phldrT="[Texto]" custT="1"/>
      <dgm:spPr/>
      <dgm:t>
        <a:bodyPr/>
        <a:lstStyle/>
        <a:p>
          <a:r>
            <a:rPr lang="es-PE" sz="1800" dirty="0" smtClean="0"/>
            <a:t>Graficar el modelo conceptual</a:t>
          </a:r>
          <a:endParaRPr lang="es-PE" sz="1800" dirty="0"/>
        </a:p>
      </dgm:t>
    </dgm:pt>
    <dgm:pt modelId="{811EFFAE-EEDD-4221-B8F1-D26509AA24E1}" type="parTrans" cxnId="{14F15740-33AF-4014-AD5A-8A0A8DFB2149}">
      <dgm:prSet/>
      <dgm:spPr/>
      <dgm:t>
        <a:bodyPr/>
        <a:lstStyle/>
        <a:p>
          <a:endParaRPr lang="es-PE"/>
        </a:p>
      </dgm:t>
    </dgm:pt>
    <dgm:pt modelId="{9CC3C07E-D976-4B58-84A7-48F570848FE7}" type="sibTrans" cxnId="{14F15740-33AF-4014-AD5A-8A0A8DFB2149}">
      <dgm:prSet/>
      <dgm:spPr/>
      <dgm:t>
        <a:bodyPr/>
        <a:lstStyle/>
        <a:p>
          <a:endParaRPr lang="es-PE"/>
        </a:p>
      </dgm:t>
    </dgm:pt>
    <dgm:pt modelId="{0B59EE5C-D9F9-4EB6-BF61-EAB81010AF51}" type="pres">
      <dgm:prSet presAssocID="{49F6A256-A236-40D5-8615-F97492445D1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CDD278C0-57BD-4463-8725-AA97C4FD57F2}" type="pres">
      <dgm:prSet presAssocID="{49F6A256-A236-40D5-8615-F97492445D15}" presName="dummyMaxCanvas" presStyleCnt="0">
        <dgm:presLayoutVars/>
      </dgm:prSet>
      <dgm:spPr/>
    </dgm:pt>
    <dgm:pt modelId="{961DBCFA-606C-4A81-A04E-BC30A3772D68}" type="pres">
      <dgm:prSet presAssocID="{49F6A256-A236-40D5-8615-F97492445D15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EA80747-A38F-4362-929F-C5233EA57C3D}" type="pres">
      <dgm:prSet presAssocID="{49F6A256-A236-40D5-8615-F97492445D15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590DA86-3486-4162-B4B0-7B57E3A2F1D3}" type="pres">
      <dgm:prSet presAssocID="{49F6A256-A236-40D5-8615-F97492445D15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2034C42-8546-4764-A95A-F98041B6C249}" type="pres">
      <dgm:prSet presAssocID="{49F6A256-A236-40D5-8615-F97492445D15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6AE5897-4125-4C94-BCFD-46AB7B3BD128}" type="pres">
      <dgm:prSet presAssocID="{49F6A256-A236-40D5-8615-F97492445D15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D68EE03-ACEB-4AD6-BEF1-F4904D7D5427}" type="presOf" srcId="{3E514113-8D48-4780-A088-FBCC51A54BB9}" destId="{F590DA86-3486-4162-B4B0-7B57E3A2F1D3}" srcOrd="0" destOrd="0" presId="urn:microsoft.com/office/officeart/2005/8/layout/vProcess5"/>
    <dgm:cxn modelId="{5B25DDDD-6867-4EE0-AA7D-E3C126914533}" type="presOf" srcId="{49F6A256-A236-40D5-8615-F97492445D15}" destId="{0B59EE5C-D9F9-4EB6-BF61-EAB81010AF51}" srcOrd="0" destOrd="0" presId="urn:microsoft.com/office/officeart/2005/8/layout/vProcess5"/>
    <dgm:cxn modelId="{ECE5A803-3B9D-4AFD-B94F-7CE98EB911FC}" srcId="{49F6A256-A236-40D5-8615-F97492445D15}" destId="{868F1859-BC98-4A96-B282-300015677609}" srcOrd="0" destOrd="0" parTransId="{AE391EA6-A71A-4575-917B-4D063C48F03B}" sibTransId="{3E514113-8D48-4780-A088-FBCC51A54BB9}"/>
    <dgm:cxn modelId="{89C8299F-36B4-4ACD-89F9-86A485281629}" type="presOf" srcId="{868F1859-BC98-4A96-B282-300015677609}" destId="{62034C42-8546-4764-A95A-F98041B6C249}" srcOrd="1" destOrd="0" presId="urn:microsoft.com/office/officeart/2005/8/layout/vProcess5"/>
    <dgm:cxn modelId="{616B8C44-F645-4A4F-A794-0A7328B0B2B7}" type="presOf" srcId="{F22CA8F4-B936-4428-B51C-763CD4CE1AA5}" destId="{B6AE5897-4125-4C94-BCFD-46AB7B3BD128}" srcOrd="1" destOrd="0" presId="urn:microsoft.com/office/officeart/2005/8/layout/vProcess5"/>
    <dgm:cxn modelId="{A08D016A-985E-40CC-8550-4C8E6BE2F164}" type="presOf" srcId="{F22CA8F4-B936-4428-B51C-763CD4CE1AA5}" destId="{6EA80747-A38F-4362-929F-C5233EA57C3D}" srcOrd="0" destOrd="0" presId="urn:microsoft.com/office/officeart/2005/8/layout/vProcess5"/>
    <dgm:cxn modelId="{D73BEEFB-B8E0-4187-955F-2824A5658621}" type="presOf" srcId="{868F1859-BC98-4A96-B282-300015677609}" destId="{961DBCFA-606C-4A81-A04E-BC30A3772D68}" srcOrd="0" destOrd="0" presId="urn:microsoft.com/office/officeart/2005/8/layout/vProcess5"/>
    <dgm:cxn modelId="{14F15740-33AF-4014-AD5A-8A0A8DFB2149}" srcId="{49F6A256-A236-40D5-8615-F97492445D15}" destId="{F22CA8F4-B936-4428-B51C-763CD4CE1AA5}" srcOrd="1" destOrd="0" parTransId="{811EFFAE-EEDD-4221-B8F1-D26509AA24E1}" sibTransId="{9CC3C07E-D976-4B58-84A7-48F570848FE7}"/>
    <dgm:cxn modelId="{E881463C-F311-4AA4-8BEF-AFB6DF1F3165}" type="presParOf" srcId="{0B59EE5C-D9F9-4EB6-BF61-EAB81010AF51}" destId="{CDD278C0-57BD-4463-8725-AA97C4FD57F2}" srcOrd="0" destOrd="0" presId="urn:microsoft.com/office/officeart/2005/8/layout/vProcess5"/>
    <dgm:cxn modelId="{66C2A7BC-70C0-494A-8433-173BC875F68E}" type="presParOf" srcId="{0B59EE5C-D9F9-4EB6-BF61-EAB81010AF51}" destId="{961DBCFA-606C-4A81-A04E-BC30A3772D68}" srcOrd="1" destOrd="0" presId="urn:microsoft.com/office/officeart/2005/8/layout/vProcess5"/>
    <dgm:cxn modelId="{8C243E96-9391-4F1F-8235-E6A9BC5CFD2D}" type="presParOf" srcId="{0B59EE5C-D9F9-4EB6-BF61-EAB81010AF51}" destId="{6EA80747-A38F-4362-929F-C5233EA57C3D}" srcOrd="2" destOrd="0" presId="urn:microsoft.com/office/officeart/2005/8/layout/vProcess5"/>
    <dgm:cxn modelId="{D52AA161-CB8C-4CF6-9B31-A496A46A3398}" type="presParOf" srcId="{0B59EE5C-D9F9-4EB6-BF61-EAB81010AF51}" destId="{F590DA86-3486-4162-B4B0-7B57E3A2F1D3}" srcOrd="3" destOrd="0" presId="urn:microsoft.com/office/officeart/2005/8/layout/vProcess5"/>
    <dgm:cxn modelId="{8DEBF515-31FF-4AA8-A217-FF9BA70C2196}" type="presParOf" srcId="{0B59EE5C-D9F9-4EB6-BF61-EAB81010AF51}" destId="{62034C42-8546-4764-A95A-F98041B6C249}" srcOrd="4" destOrd="0" presId="urn:microsoft.com/office/officeart/2005/8/layout/vProcess5"/>
    <dgm:cxn modelId="{87BEE6D2-B97C-41A6-8102-366FF043A540}" type="presParOf" srcId="{0B59EE5C-D9F9-4EB6-BF61-EAB81010AF51}" destId="{B6AE5897-4125-4C94-BCFD-46AB7B3BD12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F6A256-A236-40D5-8615-F97492445D1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68F1859-BC98-4A96-B282-300015677609}">
      <dgm:prSet phldrT="[Texto]" custT="1"/>
      <dgm:spPr/>
      <dgm:t>
        <a:bodyPr/>
        <a:lstStyle/>
        <a:p>
          <a:r>
            <a:rPr lang="es-PE" sz="1800" dirty="0" smtClean="0"/>
            <a:t>Búsqueda e identificación de tendencias</a:t>
          </a:r>
          <a:endParaRPr lang="es-PE" sz="1800" dirty="0"/>
        </a:p>
      </dgm:t>
    </dgm:pt>
    <dgm:pt modelId="{AE391EA6-A71A-4575-917B-4D063C48F03B}" type="parTrans" cxnId="{ECE5A803-3B9D-4AFD-B94F-7CE98EB911FC}">
      <dgm:prSet/>
      <dgm:spPr/>
      <dgm:t>
        <a:bodyPr/>
        <a:lstStyle/>
        <a:p>
          <a:endParaRPr lang="es-PE"/>
        </a:p>
      </dgm:t>
    </dgm:pt>
    <dgm:pt modelId="{3E514113-8D48-4780-A088-FBCC51A54BB9}" type="sibTrans" cxnId="{ECE5A803-3B9D-4AFD-B94F-7CE98EB911FC}">
      <dgm:prSet/>
      <dgm:spPr/>
      <dgm:t>
        <a:bodyPr/>
        <a:lstStyle/>
        <a:p>
          <a:endParaRPr lang="es-PE" dirty="0"/>
        </a:p>
      </dgm:t>
    </dgm:pt>
    <dgm:pt modelId="{F22CA8F4-B936-4428-B51C-763CD4CE1AA5}">
      <dgm:prSet phldrT="[Texto]" custT="1"/>
      <dgm:spPr/>
      <dgm:t>
        <a:bodyPr/>
        <a:lstStyle/>
        <a:p>
          <a:r>
            <a:rPr lang="es-ES" sz="1800" dirty="0" smtClean="0"/>
            <a:t>Selección de las tendencias </a:t>
          </a:r>
          <a:r>
            <a:rPr lang="es-ES" sz="1800" b="1" dirty="0" smtClean="0"/>
            <a:t>pertinentes</a:t>
          </a:r>
          <a:endParaRPr lang="es-PE" sz="1800" b="1" dirty="0"/>
        </a:p>
      </dgm:t>
    </dgm:pt>
    <dgm:pt modelId="{811EFFAE-EEDD-4221-B8F1-D26509AA24E1}" type="parTrans" cxnId="{14F15740-33AF-4014-AD5A-8A0A8DFB2149}">
      <dgm:prSet/>
      <dgm:spPr/>
      <dgm:t>
        <a:bodyPr/>
        <a:lstStyle/>
        <a:p>
          <a:endParaRPr lang="es-PE"/>
        </a:p>
      </dgm:t>
    </dgm:pt>
    <dgm:pt modelId="{9CC3C07E-D976-4B58-84A7-48F570848FE7}" type="sibTrans" cxnId="{14F15740-33AF-4014-AD5A-8A0A8DFB2149}">
      <dgm:prSet/>
      <dgm:spPr/>
      <dgm:t>
        <a:bodyPr/>
        <a:lstStyle/>
        <a:p>
          <a:endParaRPr lang="es-PE" dirty="0"/>
        </a:p>
      </dgm:t>
    </dgm:pt>
    <dgm:pt modelId="{DC647432-B9BC-4C63-BAF3-8E96A2D99833}">
      <dgm:prSet phldrT="[Texto]" custT="1"/>
      <dgm:spPr/>
      <dgm:t>
        <a:bodyPr/>
        <a:lstStyle/>
        <a:p>
          <a:r>
            <a:rPr lang="es-ES" sz="1600" dirty="0" smtClean="0"/>
            <a:t>Análisis del </a:t>
          </a:r>
          <a:r>
            <a:rPr lang="es-ES" sz="1600" b="1" dirty="0" smtClean="0"/>
            <a:t>impacto</a:t>
          </a:r>
          <a:r>
            <a:rPr lang="es-ES" sz="1600" dirty="0" smtClean="0"/>
            <a:t> de las tendencias sobre la gráfica del modelo conceptual</a:t>
          </a:r>
          <a:endParaRPr lang="es-PE" sz="1600" dirty="0"/>
        </a:p>
      </dgm:t>
    </dgm:pt>
    <dgm:pt modelId="{58E58301-C345-41C8-8C6D-8845A3607BD0}" type="parTrans" cxnId="{6D7D455D-14BC-4C0D-9862-0B657CE7AB5E}">
      <dgm:prSet/>
      <dgm:spPr/>
      <dgm:t>
        <a:bodyPr/>
        <a:lstStyle/>
        <a:p>
          <a:endParaRPr lang="es-PE"/>
        </a:p>
      </dgm:t>
    </dgm:pt>
    <dgm:pt modelId="{5E9FC43E-3848-4FEE-BDC8-7BE34FF879A6}" type="sibTrans" cxnId="{6D7D455D-14BC-4C0D-9862-0B657CE7AB5E}">
      <dgm:prSet/>
      <dgm:spPr/>
      <dgm:t>
        <a:bodyPr/>
        <a:lstStyle/>
        <a:p>
          <a:endParaRPr lang="es-PE"/>
        </a:p>
      </dgm:t>
    </dgm:pt>
    <dgm:pt modelId="{0B59EE5C-D9F9-4EB6-BF61-EAB81010AF51}" type="pres">
      <dgm:prSet presAssocID="{49F6A256-A236-40D5-8615-F97492445D1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CDD278C0-57BD-4463-8725-AA97C4FD57F2}" type="pres">
      <dgm:prSet presAssocID="{49F6A256-A236-40D5-8615-F97492445D15}" presName="dummyMaxCanvas" presStyleCnt="0">
        <dgm:presLayoutVars/>
      </dgm:prSet>
      <dgm:spPr/>
    </dgm:pt>
    <dgm:pt modelId="{C497D9A8-B4C9-4965-9878-B68A6F234067}" type="pres">
      <dgm:prSet presAssocID="{49F6A256-A236-40D5-8615-F97492445D1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DD249C0-5040-46C5-81FA-2D645F59ED73}" type="pres">
      <dgm:prSet presAssocID="{49F6A256-A236-40D5-8615-F97492445D1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07140A0-61DA-44D0-91C2-9ADFC3596075}" type="pres">
      <dgm:prSet presAssocID="{49F6A256-A236-40D5-8615-F97492445D1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22CEE5F-F078-48F8-A27A-C652292B39C1}" type="pres">
      <dgm:prSet presAssocID="{49F6A256-A236-40D5-8615-F97492445D1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8604196-A677-4221-8A77-D221926325BD}" type="pres">
      <dgm:prSet presAssocID="{49F6A256-A236-40D5-8615-F97492445D1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152663B-4C7D-4E21-B628-B1B404941D2B}" type="pres">
      <dgm:prSet presAssocID="{49F6A256-A236-40D5-8615-F97492445D1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F8DCB66-1B96-4B78-94A8-E53B979E66A0}" type="pres">
      <dgm:prSet presAssocID="{49F6A256-A236-40D5-8615-F97492445D1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51B7D41-5A6E-40FF-8248-933D4516502F}" type="pres">
      <dgm:prSet presAssocID="{49F6A256-A236-40D5-8615-F97492445D1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A06C633-0984-4B2E-8010-EF823795A854}" type="presOf" srcId="{DC647432-B9BC-4C63-BAF3-8E96A2D99833}" destId="{951B7D41-5A6E-40FF-8248-933D4516502F}" srcOrd="1" destOrd="0" presId="urn:microsoft.com/office/officeart/2005/8/layout/vProcess5"/>
    <dgm:cxn modelId="{C5219877-AF62-4D85-9621-C39B220679F1}" type="presOf" srcId="{49F6A256-A236-40D5-8615-F97492445D15}" destId="{0B59EE5C-D9F9-4EB6-BF61-EAB81010AF51}" srcOrd="0" destOrd="0" presId="urn:microsoft.com/office/officeart/2005/8/layout/vProcess5"/>
    <dgm:cxn modelId="{14F15740-33AF-4014-AD5A-8A0A8DFB2149}" srcId="{49F6A256-A236-40D5-8615-F97492445D15}" destId="{F22CA8F4-B936-4428-B51C-763CD4CE1AA5}" srcOrd="1" destOrd="0" parTransId="{811EFFAE-EEDD-4221-B8F1-D26509AA24E1}" sibTransId="{9CC3C07E-D976-4B58-84A7-48F570848FE7}"/>
    <dgm:cxn modelId="{85DB4F34-E9DB-4B68-96C9-3B2FA1A6B65E}" type="presOf" srcId="{DC647432-B9BC-4C63-BAF3-8E96A2D99833}" destId="{107140A0-61DA-44D0-91C2-9ADFC3596075}" srcOrd="0" destOrd="0" presId="urn:microsoft.com/office/officeart/2005/8/layout/vProcess5"/>
    <dgm:cxn modelId="{6D7D455D-14BC-4C0D-9862-0B657CE7AB5E}" srcId="{49F6A256-A236-40D5-8615-F97492445D15}" destId="{DC647432-B9BC-4C63-BAF3-8E96A2D99833}" srcOrd="2" destOrd="0" parTransId="{58E58301-C345-41C8-8C6D-8845A3607BD0}" sibTransId="{5E9FC43E-3848-4FEE-BDC8-7BE34FF879A6}"/>
    <dgm:cxn modelId="{3ED744D7-803B-4EBE-AF94-BFB605BA126D}" type="presOf" srcId="{3E514113-8D48-4780-A088-FBCC51A54BB9}" destId="{E22CEE5F-F078-48F8-A27A-C652292B39C1}" srcOrd="0" destOrd="0" presId="urn:microsoft.com/office/officeart/2005/8/layout/vProcess5"/>
    <dgm:cxn modelId="{2AEBA380-E6F7-49AF-AD75-79880964D72A}" type="presOf" srcId="{868F1859-BC98-4A96-B282-300015677609}" destId="{D152663B-4C7D-4E21-B628-B1B404941D2B}" srcOrd="1" destOrd="0" presId="urn:microsoft.com/office/officeart/2005/8/layout/vProcess5"/>
    <dgm:cxn modelId="{27F2607A-112A-4D72-B226-358A4F0BFBE8}" type="presOf" srcId="{F22CA8F4-B936-4428-B51C-763CD4CE1AA5}" destId="{9DD249C0-5040-46C5-81FA-2D645F59ED73}" srcOrd="0" destOrd="0" presId="urn:microsoft.com/office/officeart/2005/8/layout/vProcess5"/>
    <dgm:cxn modelId="{ECE5A803-3B9D-4AFD-B94F-7CE98EB911FC}" srcId="{49F6A256-A236-40D5-8615-F97492445D15}" destId="{868F1859-BC98-4A96-B282-300015677609}" srcOrd="0" destOrd="0" parTransId="{AE391EA6-A71A-4575-917B-4D063C48F03B}" sibTransId="{3E514113-8D48-4780-A088-FBCC51A54BB9}"/>
    <dgm:cxn modelId="{018DD878-0EAA-4BD9-91DE-D4CA9FB92E8F}" type="presOf" srcId="{868F1859-BC98-4A96-B282-300015677609}" destId="{C497D9A8-B4C9-4965-9878-B68A6F234067}" srcOrd="0" destOrd="0" presId="urn:microsoft.com/office/officeart/2005/8/layout/vProcess5"/>
    <dgm:cxn modelId="{468C2BCE-2427-4763-86F3-B668A9B01413}" type="presOf" srcId="{F22CA8F4-B936-4428-B51C-763CD4CE1AA5}" destId="{DF8DCB66-1B96-4B78-94A8-E53B979E66A0}" srcOrd="1" destOrd="0" presId="urn:microsoft.com/office/officeart/2005/8/layout/vProcess5"/>
    <dgm:cxn modelId="{5BC362B6-E419-47B1-B45D-B42CBEFD0B9F}" type="presOf" srcId="{9CC3C07E-D976-4B58-84A7-48F570848FE7}" destId="{B8604196-A677-4221-8A77-D221926325BD}" srcOrd="0" destOrd="0" presId="urn:microsoft.com/office/officeart/2005/8/layout/vProcess5"/>
    <dgm:cxn modelId="{298379CB-5A52-4BF3-A5A9-16CA0CA760E7}" type="presParOf" srcId="{0B59EE5C-D9F9-4EB6-BF61-EAB81010AF51}" destId="{CDD278C0-57BD-4463-8725-AA97C4FD57F2}" srcOrd="0" destOrd="0" presId="urn:microsoft.com/office/officeart/2005/8/layout/vProcess5"/>
    <dgm:cxn modelId="{B4301A47-DD46-4A69-BB5E-FEBDD54DADDD}" type="presParOf" srcId="{0B59EE5C-D9F9-4EB6-BF61-EAB81010AF51}" destId="{C497D9A8-B4C9-4965-9878-B68A6F234067}" srcOrd="1" destOrd="0" presId="urn:microsoft.com/office/officeart/2005/8/layout/vProcess5"/>
    <dgm:cxn modelId="{148B176C-4688-4819-BABF-471CB9E99D2A}" type="presParOf" srcId="{0B59EE5C-D9F9-4EB6-BF61-EAB81010AF51}" destId="{9DD249C0-5040-46C5-81FA-2D645F59ED73}" srcOrd="2" destOrd="0" presId="urn:microsoft.com/office/officeart/2005/8/layout/vProcess5"/>
    <dgm:cxn modelId="{DC39AD7F-2803-4BEC-861B-0E4426F5B19D}" type="presParOf" srcId="{0B59EE5C-D9F9-4EB6-BF61-EAB81010AF51}" destId="{107140A0-61DA-44D0-91C2-9ADFC3596075}" srcOrd="3" destOrd="0" presId="urn:microsoft.com/office/officeart/2005/8/layout/vProcess5"/>
    <dgm:cxn modelId="{414AF82D-5F70-44F6-BB7C-7A7300832FF2}" type="presParOf" srcId="{0B59EE5C-D9F9-4EB6-BF61-EAB81010AF51}" destId="{E22CEE5F-F078-48F8-A27A-C652292B39C1}" srcOrd="4" destOrd="0" presId="urn:microsoft.com/office/officeart/2005/8/layout/vProcess5"/>
    <dgm:cxn modelId="{17ADE9CB-9687-47FC-B6EE-75118D04E617}" type="presParOf" srcId="{0B59EE5C-D9F9-4EB6-BF61-EAB81010AF51}" destId="{B8604196-A677-4221-8A77-D221926325BD}" srcOrd="5" destOrd="0" presId="urn:microsoft.com/office/officeart/2005/8/layout/vProcess5"/>
    <dgm:cxn modelId="{D4272C9B-4A91-4061-9816-F2A09E61FC76}" type="presParOf" srcId="{0B59EE5C-D9F9-4EB6-BF61-EAB81010AF51}" destId="{D152663B-4C7D-4E21-B628-B1B404941D2B}" srcOrd="6" destOrd="0" presId="urn:microsoft.com/office/officeart/2005/8/layout/vProcess5"/>
    <dgm:cxn modelId="{68AF54A2-50BF-43B5-B12D-034343A36440}" type="presParOf" srcId="{0B59EE5C-D9F9-4EB6-BF61-EAB81010AF51}" destId="{DF8DCB66-1B96-4B78-94A8-E53B979E66A0}" srcOrd="7" destOrd="0" presId="urn:microsoft.com/office/officeart/2005/8/layout/vProcess5"/>
    <dgm:cxn modelId="{B7C2A050-9743-4641-8C5D-D2F8B4675712}" type="presParOf" srcId="{0B59EE5C-D9F9-4EB6-BF61-EAB81010AF51}" destId="{951B7D41-5A6E-40FF-8248-933D4516502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F6A256-A236-40D5-8615-F97492445D1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68F1859-BC98-4A96-B282-300015677609}">
      <dgm:prSet phldrT="[Texto]" custT="1"/>
      <dgm:spPr/>
      <dgm:t>
        <a:bodyPr/>
        <a:lstStyle/>
        <a:p>
          <a:r>
            <a:rPr lang="es-PE" sz="1800" b="0" dirty="0" smtClean="0"/>
            <a:t>Identificar variables endógenas y exógenas</a:t>
          </a:r>
          <a:endParaRPr lang="es-PE" sz="1800" b="0" dirty="0"/>
        </a:p>
      </dgm:t>
    </dgm:pt>
    <dgm:pt modelId="{AE391EA6-A71A-4575-917B-4D063C48F03B}" type="parTrans" cxnId="{ECE5A803-3B9D-4AFD-B94F-7CE98EB911FC}">
      <dgm:prSet/>
      <dgm:spPr/>
      <dgm:t>
        <a:bodyPr/>
        <a:lstStyle/>
        <a:p>
          <a:endParaRPr lang="es-PE"/>
        </a:p>
      </dgm:t>
    </dgm:pt>
    <dgm:pt modelId="{3E514113-8D48-4780-A088-FBCC51A54BB9}" type="sibTrans" cxnId="{ECE5A803-3B9D-4AFD-B94F-7CE98EB911FC}">
      <dgm:prSet/>
      <dgm:spPr/>
      <dgm:t>
        <a:bodyPr/>
        <a:lstStyle/>
        <a:p>
          <a:endParaRPr lang="es-PE" dirty="0"/>
        </a:p>
      </dgm:t>
    </dgm:pt>
    <dgm:pt modelId="{F22CA8F4-B936-4428-B51C-763CD4CE1AA5}">
      <dgm:prSet phldrT="[Texto]" custT="1"/>
      <dgm:spPr/>
      <dgm:t>
        <a:bodyPr/>
        <a:lstStyle/>
        <a:p>
          <a:r>
            <a:rPr lang="es-PE" sz="1800" b="0" dirty="0" smtClean="0"/>
            <a:t>Priorización de variables </a:t>
          </a:r>
          <a:endParaRPr lang="es-PE" sz="1800" b="0" dirty="0"/>
        </a:p>
      </dgm:t>
    </dgm:pt>
    <dgm:pt modelId="{811EFFAE-EEDD-4221-B8F1-D26509AA24E1}" type="parTrans" cxnId="{14F15740-33AF-4014-AD5A-8A0A8DFB2149}">
      <dgm:prSet/>
      <dgm:spPr/>
      <dgm:t>
        <a:bodyPr/>
        <a:lstStyle/>
        <a:p>
          <a:endParaRPr lang="es-PE"/>
        </a:p>
      </dgm:t>
    </dgm:pt>
    <dgm:pt modelId="{9CC3C07E-D976-4B58-84A7-48F570848FE7}" type="sibTrans" cxnId="{14F15740-33AF-4014-AD5A-8A0A8DFB2149}">
      <dgm:prSet/>
      <dgm:spPr/>
      <dgm:t>
        <a:bodyPr/>
        <a:lstStyle/>
        <a:p>
          <a:endParaRPr lang="es-PE" dirty="0"/>
        </a:p>
      </dgm:t>
    </dgm:pt>
    <dgm:pt modelId="{DC647432-B9BC-4C63-BAF3-8E96A2D99833}">
      <dgm:prSet phldrT="[Texto]" custT="1"/>
      <dgm:spPr/>
      <dgm:t>
        <a:bodyPr/>
        <a:lstStyle/>
        <a:p>
          <a:r>
            <a:rPr lang="es-ES" sz="1800" dirty="0" smtClean="0"/>
            <a:t>Listado de variables estratégicas</a:t>
          </a:r>
          <a:endParaRPr lang="es-PE" sz="1800" dirty="0"/>
        </a:p>
      </dgm:t>
    </dgm:pt>
    <dgm:pt modelId="{58E58301-C345-41C8-8C6D-8845A3607BD0}" type="parTrans" cxnId="{6D7D455D-14BC-4C0D-9862-0B657CE7AB5E}">
      <dgm:prSet/>
      <dgm:spPr/>
      <dgm:t>
        <a:bodyPr/>
        <a:lstStyle/>
        <a:p>
          <a:endParaRPr lang="es-PE"/>
        </a:p>
      </dgm:t>
    </dgm:pt>
    <dgm:pt modelId="{5E9FC43E-3848-4FEE-BDC8-7BE34FF879A6}" type="sibTrans" cxnId="{6D7D455D-14BC-4C0D-9862-0B657CE7AB5E}">
      <dgm:prSet/>
      <dgm:spPr/>
      <dgm:t>
        <a:bodyPr/>
        <a:lstStyle/>
        <a:p>
          <a:endParaRPr lang="es-PE"/>
        </a:p>
      </dgm:t>
    </dgm:pt>
    <dgm:pt modelId="{0B59EE5C-D9F9-4EB6-BF61-EAB81010AF51}" type="pres">
      <dgm:prSet presAssocID="{49F6A256-A236-40D5-8615-F97492445D1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CDD278C0-57BD-4463-8725-AA97C4FD57F2}" type="pres">
      <dgm:prSet presAssocID="{49F6A256-A236-40D5-8615-F97492445D15}" presName="dummyMaxCanvas" presStyleCnt="0">
        <dgm:presLayoutVars/>
      </dgm:prSet>
      <dgm:spPr/>
    </dgm:pt>
    <dgm:pt modelId="{C497D9A8-B4C9-4965-9878-B68A6F234067}" type="pres">
      <dgm:prSet presAssocID="{49F6A256-A236-40D5-8615-F97492445D1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DD249C0-5040-46C5-81FA-2D645F59ED73}" type="pres">
      <dgm:prSet presAssocID="{49F6A256-A236-40D5-8615-F97492445D1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07140A0-61DA-44D0-91C2-9ADFC3596075}" type="pres">
      <dgm:prSet presAssocID="{49F6A256-A236-40D5-8615-F97492445D1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22CEE5F-F078-48F8-A27A-C652292B39C1}" type="pres">
      <dgm:prSet presAssocID="{49F6A256-A236-40D5-8615-F97492445D1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8604196-A677-4221-8A77-D221926325BD}" type="pres">
      <dgm:prSet presAssocID="{49F6A256-A236-40D5-8615-F97492445D1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152663B-4C7D-4E21-B628-B1B404941D2B}" type="pres">
      <dgm:prSet presAssocID="{49F6A256-A236-40D5-8615-F97492445D1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F8DCB66-1B96-4B78-94A8-E53B979E66A0}" type="pres">
      <dgm:prSet presAssocID="{49F6A256-A236-40D5-8615-F97492445D1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51B7D41-5A6E-40FF-8248-933D4516502F}" type="pres">
      <dgm:prSet presAssocID="{49F6A256-A236-40D5-8615-F97492445D1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14F15740-33AF-4014-AD5A-8A0A8DFB2149}" srcId="{49F6A256-A236-40D5-8615-F97492445D15}" destId="{F22CA8F4-B936-4428-B51C-763CD4CE1AA5}" srcOrd="1" destOrd="0" parTransId="{811EFFAE-EEDD-4221-B8F1-D26509AA24E1}" sibTransId="{9CC3C07E-D976-4B58-84A7-48F570848FE7}"/>
    <dgm:cxn modelId="{B03026DF-73CE-4F56-8F44-F9A35687F0E6}" type="presOf" srcId="{DC647432-B9BC-4C63-BAF3-8E96A2D99833}" destId="{951B7D41-5A6E-40FF-8248-933D4516502F}" srcOrd="1" destOrd="0" presId="urn:microsoft.com/office/officeart/2005/8/layout/vProcess5"/>
    <dgm:cxn modelId="{614B64D2-33D7-44D9-8D56-6F94D4549E1F}" type="presOf" srcId="{DC647432-B9BC-4C63-BAF3-8E96A2D99833}" destId="{107140A0-61DA-44D0-91C2-9ADFC3596075}" srcOrd="0" destOrd="0" presId="urn:microsoft.com/office/officeart/2005/8/layout/vProcess5"/>
    <dgm:cxn modelId="{6D7D455D-14BC-4C0D-9862-0B657CE7AB5E}" srcId="{49F6A256-A236-40D5-8615-F97492445D15}" destId="{DC647432-B9BC-4C63-BAF3-8E96A2D99833}" srcOrd="2" destOrd="0" parTransId="{58E58301-C345-41C8-8C6D-8845A3607BD0}" sibTransId="{5E9FC43E-3848-4FEE-BDC8-7BE34FF879A6}"/>
    <dgm:cxn modelId="{47EE5C22-99E2-48F9-85CD-2A8A068E15A9}" type="presOf" srcId="{9CC3C07E-D976-4B58-84A7-48F570848FE7}" destId="{B8604196-A677-4221-8A77-D221926325BD}" srcOrd="0" destOrd="0" presId="urn:microsoft.com/office/officeart/2005/8/layout/vProcess5"/>
    <dgm:cxn modelId="{DCA7B691-95F4-4C72-B120-861FDC4EB531}" type="presOf" srcId="{3E514113-8D48-4780-A088-FBCC51A54BB9}" destId="{E22CEE5F-F078-48F8-A27A-C652292B39C1}" srcOrd="0" destOrd="0" presId="urn:microsoft.com/office/officeart/2005/8/layout/vProcess5"/>
    <dgm:cxn modelId="{390FA592-AFCD-4C76-A390-AD1BA6FB2527}" type="presOf" srcId="{F22CA8F4-B936-4428-B51C-763CD4CE1AA5}" destId="{DF8DCB66-1B96-4B78-94A8-E53B979E66A0}" srcOrd="1" destOrd="0" presId="urn:microsoft.com/office/officeart/2005/8/layout/vProcess5"/>
    <dgm:cxn modelId="{ECE5A803-3B9D-4AFD-B94F-7CE98EB911FC}" srcId="{49F6A256-A236-40D5-8615-F97492445D15}" destId="{868F1859-BC98-4A96-B282-300015677609}" srcOrd="0" destOrd="0" parTransId="{AE391EA6-A71A-4575-917B-4D063C48F03B}" sibTransId="{3E514113-8D48-4780-A088-FBCC51A54BB9}"/>
    <dgm:cxn modelId="{8E5D3B8C-EAEA-416F-8811-18BCA0C11005}" type="presOf" srcId="{868F1859-BC98-4A96-B282-300015677609}" destId="{D152663B-4C7D-4E21-B628-B1B404941D2B}" srcOrd="1" destOrd="0" presId="urn:microsoft.com/office/officeart/2005/8/layout/vProcess5"/>
    <dgm:cxn modelId="{B0796D3C-AC3F-4916-ADF7-FB0F68CA84DA}" type="presOf" srcId="{F22CA8F4-B936-4428-B51C-763CD4CE1AA5}" destId="{9DD249C0-5040-46C5-81FA-2D645F59ED73}" srcOrd="0" destOrd="0" presId="urn:microsoft.com/office/officeart/2005/8/layout/vProcess5"/>
    <dgm:cxn modelId="{DEFA3C1F-1574-41A1-AD33-50FA56EA15DA}" type="presOf" srcId="{868F1859-BC98-4A96-B282-300015677609}" destId="{C497D9A8-B4C9-4965-9878-B68A6F234067}" srcOrd="0" destOrd="0" presId="urn:microsoft.com/office/officeart/2005/8/layout/vProcess5"/>
    <dgm:cxn modelId="{586B6683-2079-4947-9A03-E09D20B1FA28}" type="presOf" srcId="{49F6A256-A236-40D5-8615-F97492445D15}" destId="{0B59EE5C-D9F9-4EB6-BF61-EAB81010AF51}" srcOrd="0" destOrd="0" presId="urn:microsoft.com/office/officeart/2005/8/layout/vProcess5"/>
    <dgm:cxn modelId="{B6BE952F-B4E6-48F3-B4A3-3C6C2C9631EC}" type="presParOf" srcId="{0B59EE5C-D9F9-4EB6-BF61-EAB81010AF51}" destId="{CDD278C0-57BD-4463-8725-AA97C4FD57F2}" srcOrd="0" destOrd="0" presId="urn:microsoft.com/office/officeart/2005/8/layout/vProcess5"/>
    <dgm:cxn modelId="{B845081A-DFE0-47B0-A345-7FE227ED2B7D}" type="presParOf" srcId="{0B59EE5C-D9F9-4EB6-BF61-EAB81010AF51}" destId="{C497D9A8-B4C9-4965-9878-B68A6F234067}" srcOrd="1" destOrd="0" presId="urn:microsoft.com/office/officeart/2005/8/layout/vProcess5"/>
    <dgm:cxn modelId="{1B180640-FE6B-449B-9B4A-287409802396}" type="presParOf" srcId="{0B59EE5C-D9F9-4EB6-BF61-EAB81010AF51}" destId="{9DD249C0-5040-46C5-81FA-2D645F59ED73}" srcOrd="2" destOrd="0" presId="urn:microsoft.com/office/officeart/2005/8/layout/vProcess5"/>
    <dgm:cxn modelId="{DD5EBCF1-7BA1-455E-8DA7-56F3BDB68217}" type="presParOf" srcId="{0B59EE5C-D9F9-4EB6-BF61-EAB81010AF51}" destId="{107140A0-61DA-44D0-91C2-9ADFC3596075}" srcOrd="3" destOrd="0" presId="urn:microsoft.com/office/officeart/2005/8/layout/vProcess5"/>
    <dgm:cxn modelId="{953B77DC-1167-4618-9172-EDD9A5607E49}" type="presParOf" srcId="{0B59EE5C-D9F9-4EB6-BF61-EAB81010AF51}" destId="{E22CEE5F-F078-48F8-A27A-C652292B39C1}" srcOrd="4" destOrd="0" presId="urn:microsoft.com/office/officeart/2005/8/layout/vProcess5"/>
    <dgm:cxn modelId="{BCDF5152-8BB6-498B-9F8B-7158EF7D03B1}" type="presParOf" srcId="{0B59EE5C-D9F9-4EB6-BF61-EAB81010AF51}" destId="{B8604196-A677-4221-8A77-D221926325BD}" srcOrd="5" destOrd="0" presId="urn:microsoft.com/office/officeart/2005/8/layout/vProcess5"/>
    <dgm:cxn modelId="{45F639F6-E32A-4A3D-ACD5-B8D15913B42C}" type="presParOf" srcId="{0B59EE5C-D9F9-4EB6-BF61-EAB81010AF51}" destId="{D152663B-4C7D-4E21-B628-B1B404941D2B}" srcOrd="6" destOrd="0" presId="urn:microsoft.com/office/officeart/2005/8/layout/vProcess5"/>
    <dgm:cxn modelId="{006501AB-AE69-4EA1-A8B8-1956822D46B9}" type="presParOf" srcId="{0B59EE5C-D9F9-4EB6-BF61-EAB81010AF51}" destId="{DF8DCB66-1B96-4B78-94A8-E53B979E66A0}" srcOrd="7" destOrd="0" presId="urn:microsoft.com/office/officeart/2005/8/layout/vProcess5"/>
    <dgm:cxn modelId="{ED0FF4E4-B228-4BDE-AA0A-837C8B2FA60C}" type="presParOf" srcId="{0B59EE5C-D9F9-4EB6-BF61-EAB81010AF51}" destId="{951B7D41-5A6E-40FF-8248-933D4516502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F6A256-A236-40D5-8615-F97492445D1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68F1859-BC98-4A96-B282-300015677609}">
      <dgm:prSet phldrT="[Texto]" custT="1"/>
      <dgm:spPr/>
      <dgm:t>
        <a:bodyPr/>
        <a:lstStyle/>
        <a:p>
          <a:r>
            <a:rPr lang="es-PE" sz="1800" b="0" dirty="0" smtClean="0"/>
            <a:t>Definición de la información a ser analizada</a:t>
          </a:r>
          <a:endParaRPr lang="es-PE" sz="1800" b="0" dirty="0"/>
        </a:p>
      </dgm:t>
    </dgm:pt>
    <dgm:pt modelId="{AE391EA6-A71A-4575-917B-4D063C48F03B}" type="parTrans" cxnId="{ECE5A803-3B9D-4AFD-B94F-7CE98EB911FC}">
      <dgm:prSet/>
      <dgm:spPr/>
      <dgm:t>
        <a:bodyPr/>
        <a:lstStyle/>
        <a:p>
          <a:endParaRPr lang="es-PE"/>
        </a:p>
      </dgm:t>
    </dgm:pt>
    <dgm:pt modelId="{3E514113-8D48-4780-A088-FBCC51A54BB9}" type="sibTrans" cxnId="{ECE5A803-3B9D-4AFD-B94F-7CE98EB911FC}">
      <dgm:prSet/>
      <dgm:spPr/>
      <dgm:t>
        <a:bodyPr/>
        <a:lstStyle/>
        <a:p>
          <a:endParaRPr lang="es-PE" dirty="0"/>
        </a:p>
      </dgm:t>
    </dgm:pt>
    <dgm:pt modelId="{F22CA8F4-B936-4428-B51C-763CD4CE1AA5}">
      <dgm:prSet phldrT="[Texto]" custT="1"/>
      <dgm:spPr/>
      <dgm:t>
        <a:bodyPr/>
        <a:lstStyle/>
        <a:p>
          <a:r>
            <a:rPr lang="es-PE" sz="1800" b="0" dirty="0" smtClean="0"/>
            <a:t>Diagnóstico de la evolución histórica</a:t>
          </a:r>
          <a:endParaRPr lang="es-PE" sz="1800" b="0" dirty="0"/>
        </a:p>
      </dgm:t>
    </dgm:pt>
    <dgm:pt modelId="{811EFFAE-EEDD-4221-B8F1-D26509AA24E1}" type="parTrans" cxnId="{14F15740-33AF-4014-AD5A-8A0A8DFB2149}">
      <dgm:prSet/>
      <dgm:spPr/>
      <dgm:t>
        <a:bodyPr/>
        <a:lstStyle/>
        <a:p>
          <a:endParaRPr lang="es-PE"/>
        </a:p>
      </dgm:t>
    </dgm:pt>
    <dgm:pt modelId="{9CC3C07E-D976-4B58-84A7-48F570848FE7}" type="sibTrans" cxnId="{14F15740-33AF-4014-AD5A-8A0A8DFB2149}">
      <dgm:prSet/>
      <dgm:spPr/>
      <dgm:t>
        <a:bodyPr/>
        <a:lstStyle/>
        <a:p>
          <a:endParaRPr lang="es-PE" dirty="0"/>
        </a:p>
      </dgm:t>
    </dgm:pt>
    <dgm:pt modelId="{DC647432-B9BC-4C63-BAF3-8E96A2D99833}">
      <dgm:prSet phldrT="[Texto]" custT="1"/>
      <dgm:spPr/>
      <dgm:t>
        <a:bodyPr/>
        <a:lstStyle/>
        <a:p>
          <a:r>
            <a:rPr lang="es-ES" sz="1800" dirty="0" smtClean="0"/>
            <a:t>Diagnóstico de la situación actual</a:t>
          </a:r>
          <a:endParaRPr lang="es-PE" sz="1800" dirty="0"/>
        </a:p>
      </dgm:t>
    </dgm:pt>
    <dgm:pt modelId="{58E58301-C345-41C8-8C6D-8845A3607BD0}" type="parTrans" cxnId="{6D7D455D-14BC-4C0D-9862-0B657CE7AB5E}">
      <dgm:prSet/>
      <dgm:spPr/>
      <dgm:t>
        <a:bodyPr/>
        <a:lstStyle/>
        <a:p>
          <a:endParaRPr lang="es-PE"/>
        </a:p>
      </dgm:t>
    </dgm:pt>
    <dgm:pt modelId="{5E9FC43E-3848-4FEE-BDC8-7BE34FF879A6}" type="sibTrans" cxnId="{6D7D455D-14BC-4C0D-9862-0B657CE7AB5E}">
      <dgm:prSet/>
      <dgm:spPr/>
      <dgm:t>
        <a:bodyPr/>
        <a:lstStyle/>
        <a:p>
          <a:endParaRPr lang="es-PE"/>
        </a:p>
      </dgm:t>
    </dgm:pt>
    <dgm:pt modelId="{0B59EE5C-D9F9-4EB6-BF61-EAB81010AF51}" type="pres">
      <dgm:prSet presAssocID="{49F6A256-A236-40D5-8615-F97492445D1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CDD278C0-57BD-4463-8725-AA97C4FD57F2}" type="pres">
      <dgm:prSet presAssocID="{49F6A256-A236-40D5-8615-F97492445D15}" presName="dummyMaxCanvas" presStyleCnt="0">
        <dgm:presLayoutVars/>
      </dgm:prSet>
      <dgm:spPr/>
    </dgm:pt>
    <dgm:pt modelId="{C497D9A8-B4C9-4965-9878-B68A6F234067}" type="pres">
      <dgm:prSet presAssocID="{49F6A256-A236-40D5-8615-F97492445D1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DD249C0-5040-46C5-81FA-2D645F59ED73}" type="pres">
      <dgm:prSet presAssocID="{49F6A256-A236-40D5-8615-F97492445D1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07140A0-61DA-44D0-91C2-9ADFC3596075}" type="pres">
      <dgm:prSet presAssocID="{49F6A256-A236-40D5-8615-F97492445D1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22CEE5F-F078-48F8-A27A-C652292B39C1}" type="pres">
      <dgm:prSet presAssocID="{49F6A256-A236-40D5-8615-F97492445D1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8604196-A677-4221-8A77-D221926325BD}" type="pres">
      <dgm:prSet presAssocID="{49F6A256-A236-40D5-8615-F97492445D1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152663B-4C7D-4E21-B628-B1B404941D2B}" type="pres">
      <dgm:prSet presAssocID="{49F6A256-A236-40D5-8615-F97492445D1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F8DCB66-1B96-4B78-94A8-E53B979E66A0}" type="pres">
      <dgm:prSet presAssocID="{49F6A256-A236-40D5-8615-F97492445D1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51B7D41-5A6E-40FF-8248-933D4516502F}" type="pres">
      <dgm:prSet presAssocID="{49F6A256-A236-40D5-8615-F97492445D1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A46C494-814D-4CB5-9D85-93B2F7000DEF}" type="presOf" srcId="{49F6A256-A236-40D5-8615-F97492445D15}" destId="{0B59EE5C-D9F9-4EB6-BF61-EAB81010AF51}" srcOrd="0" destOrd="0" presId="urn:microsoft.com/office/officeart/2005/8/layout/vProcess5"/>
    <dgm:cxn modelId="{14F15740-33AF-4014-AD5A-8A0A8DFB2149}" srcId="{49F6A256-A236-40D5-8615-F97492445D15}" destId="{F22CA8F4-B936-4428-B51C-763CD4CE1AA5}" srcOrd="1" destOrd="0" parTransId="{811EFFAE-EEDD-4221-B8F1-D26509AA24E1}" sibTransId="{9CC3C07E-D976-4B58-84A7-48F570848FE7}"/>
    <dgm:cxn modelId="{E575BA97-50E7-4325-9F4A-C10E9036803D}" type="presOf" srcId="{868F1859-BC98-4A96-B282-300015677609}" destId="{C497D9A8-B4C9-4965-9878-B68A6F234067}" srcOrd="0" destOrd="0" presId="urn:microsoft.com/office/officeart/2005/8/layout/vProcess5"/>
    <dgm:cxn modelId="{6D7D455D-14BC-4C0D-9862-0B657CE7AB5E}" srcId="{49F6A256-A236-40D5-8615-F97492445D15}" destId="{DC647432-B9BC-4C63-BAF3-8E96A2D99833}" srcOrd="2" destOrd="0" parTransId="{58E58301-C345-41C8-8C6D-8845A3607BD0}" sibTransId="{5E9FC43E-3848-4FEE-BDC8-7BE34FF879A6}"/>
    <dgm:cxn modelId="{DD276B51-2360-4025-A771-087BF0F4F7D2}" type="presOf" srcId="{DC647432-B9BC-4C63-BAF3-8E96A2D99833}" destId="{107140A0-61DA-44D0-91C2-9ADFC3596075}" srcOrd="0" destOrd="0" presId="urn:microsoft.com/office/officeart/2005/8/layout/vProcess5"/>
    <dgm:cxn modelId="{1DF51454-0C1B-41C3-8955-44DFA1FF399C}" type="presOf" srcId="{9CC3C07E-D976-4B58-84A7-48F570848FE7}" destId="{B8604196-A677-4221-8A77-D221926325BD}" srcOrd="0" destOrd="0" presId="urn:microsoft.com/office/officeart/2005/8/layout/vProcess5"/>
    <dgm:cxn modelId="{BF497C57-BB82-4645-8BBD-32DF74EF9AC4}" type="presOf" srcId="{F22CA8F4-B936-4428-B51C-763CD4CE1AA5}" destId="{9DD249C0-5040-46C5-81FA-2D645F59ED73}" srcOrd="0" destOrd="0" presId="urn:microsoft.com/office/officeart/2005/8/layout/vProcess5"/>
    <dgm:cxn modelId="{70943359-CD1E-4BC9-862B-B293F0CF6D97}" type="presOf" srcId="{F22CA8F4-B936-4428-B51C-763CD4CE1AA5}" destId="{DF8DCB66-1B96-4B78-94A8-E53B979E66A0}" srcOrd="1" destOrd="0" presId="urn:microsoft.com/office/officeart/2005/8/layout/vProcess5"/>
    <dgm:cxn modelId="{ECE5A803-3B9D-4AFD-B94F-7CE98EB911FC}" srcId="{49F6A256-A236-40D5-8615-F97492445D15}" destId="{868F1859-BC98-4A96-B282-300015677609}" srcOrd="0" destOrd="0" parTransId="{AE391EA6-A71A-4575-917B-4D063C48F03B}" sibTransId="{3E514113-8D48-4780-A088-FBCC51A54BB9}"/>
    <dgm:cxn modelId="{7DC6A96B-2F29-47DE-8B05-AE2AEDEE9E0B}" type="presOf" srcId="{DC647432-B9BC-4C63-BAF3-8E96A2D99833}" destId="{951B7D41-5A6E-40FF-8248-933D4516502F}" srcOrd="1" destOrd="0" presId="urn:microsoft.com/office/officeart/2005/8/layout/vProcess5"/>
    <dgm:cxn modelId="{F8B8F93F-CB65-42D1-A941-0B367608BAA3}" type="presOf" srcId="{868F1859-BC98-4A96-B282-300015677609}" destId="{D152663B-4C7D-4E21-B628-B1B404941D2B}" srcOrd="1" destOrd="0" presId="urn:microsoft.com/office/officeart/2005/8/layout/vProcess5"/>
    <dgm:cxn modelId="{FBB0EE39-84F9-443E-8758-BC97B26E90B8}" type="presOf" srcId="{3E514113-8D48-4780-A088-FBCC51A54BB9}" destId="{E22CEE5F-F078-48F8-A27A-C652292B39C1}" srcOrd="0" destOrd="0" presId="urn:microsoft.com/office/officeart/2005/8/layout/vProcess5"/>
    <dgm:cxn modelId="{E47DE80D-5376-4ACE-A70C-F904BE48331C}" type="presParOf" srcId="{0B59EE5C-D9F9-4EB6-BF61-EAB81010AF51}" destId="{CDD278C0-57BD-4463-8725-AA97C4FD57F2}" srcOrd="0" destOrd="0" presId="urn:microsoft.com/office/officeart/2005/8/layout/vProcess5"/>
    <dgm:cxn modelId="{B503843A-754D-4AAC-AECA-6115A74E6B66}" type="presParOf" srcId="{0B59EE5C-D9F9-4EB6-BF61-EAB81010AF51}" destId="{C497D9A8-B4C9-4965-9878-B68A6F234067}" srcOrd="1" destOrd="0" presId="urn:microsoft.com/office/officeart/2005/8/layout/vProcess5"/>
    <dgm:cxn modelId="{7F9598DB-304A-4433-B15A-8C33AC2253AB}" type="presParOf" srcId="{0B59EE5C-D9F9-4EB6-BF61-EAB81010AF51}" destId="{9DD249C0-5040-46C5-81FA-2D645F59ED73}" srcOrd="2" destOrd="0" presId="urn:microsoft.com/office/officeart/2005/8/layout/vProcess5"/>
    <dgm:cxn modelId="{5B14B42D-F10A-4837-BA47-D08CDB1D5D22}" type="presParOf" srcId="{0B59EE5C-D9F9-4EB6-BF61-EAB81010AF51}" destId="{107140A0-61DA-44D0-91C2-9ADFC3596075}" srcOrd="3" destOrd="0" presId="urn:microsoft.com/office/officeart/2005/8/layout/vProcess5"/>
    <dgm:cxn modelId="{FBE9D560-A976-4300-98AC-21033EA53731}" type="presParOf" srcId="{0B59EE5C-D9F9-4EB6-BF61-EAB81010AF51}" destId="{E22CEE5F-F078-48F8-A27A-C652292B39C1}" srcOrd="4" destOrd="0" presId="urn:microsoft.com/office/officeart/2005/8/layout/vProcess5"/>
    <dgm:cxn modelId="{D7E0D33A-50C5-43F9-A34C-F0EA417D888E}" type="presParOf" srcId="{0B59EE5C-D9F9-4EB6-BF61-EAB81010AF51}" destId="{B8604196-A677-4221-8A77-D221926325BD}" srcOrd="5" destOrd="0" presId="urn:microsoft.com/office/officeart/2005/8/layout/vProcess5"/>
    <dgm:cxn modelId="{9A934E7A-E15F-496B-85B8-A36EBF19A92A}" type="presParOf" srcId="{0B59EE5C-D9F9-4EB6-BF61-EAB81010AF51}" destId="{D152663B-4C7D-4E21-B628-B1B404941D2B}" srcOrd="6" destOrd="0" presId="urn:microsoft.com/office/officeart/2005/8/layout/vProcess5"/>
    <dgm:cxn modelId="{07B90D72-C0D3-4FD7-AF45-63A7B5F986FE}" type="presParOf" srcId="{0B59EE5C-D9F9-4EB6-BF61-EAB81010AF51}" destId="{DF8DCB66-1B96-4B78-94A8-E53B979E66A0}" srcOrd="7" destOrd="0" presId="urn:microsoft.com/office/officeart/2005/8/layout/vProcess5"/>
    <dgm:cxn modelId="{66DE08B4-8348-412E-AD82-AB954AAD6EBA}" type="presParOf" srcId="{0B59EE5C-D9F9-4EB6-BF61-EAB81010AF51}" destId="{951B7D41-5A6E-40FF-8248-933D4516502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F6A256-A236-40D5-8615-F97492445D1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68F1859-BC98-4A96-B282-300015677609}">
      <dgm:prSet phldrT="[Texto]" custT="1"/>
      <dgm:spPr/>
      <dgm:t>
        <a:bodyPr/>
        <a:lstStyle/>
        <a:p>
          <a:r>
            <a:rPr lang="es-PE" sz="1600" b="0" dirty="0" smtClean="0"/>
            <a:t>Construcción de escenario óptimo</a:t>
          </a:r>
          <a:endParaRPr lang="es-PE" sz="1600" b="0" dirty="0"/>
        </a:p>
      </dgm:t>
    </dgm:pt>
    <dgm:pt modelId="{AE391EA6-A71A-4575-917B-4D063C48F03B}" type="parTrans" cxnId="{ECE5A803-3B9D-4AFD-B94F-7CE98EB911FC}">
      <dgm:prSet/>
      <dgm:spPr/>
      <dgm:t>
        <a:bodyPr/>
        <a:lstStyle/>
        <a:p>
          <a:endParaRPr lang="es-PE" sz="1600"/>
        </a:p>
      </dgm:t>
    </dgm:pt>
    <dgm:pt modelId="{3E514113-8D48-4780-A088-FBCC51A54BB9}" type="sibTrans" cxnId="{ECE5A803-3B9D-4AFD-B94F-7CE98EB911FC}">
      <dgm:prSet custT="1"/>
      <dgm:spPr/>
      <dgm:t>
        <a:bodyPr/>
        <a:lstStyle/>
        <a:p>
          <a:endParaRPr lang="es-PE" sz="1600" dirty="0"/>
        </a:p>
      </dgm:t>
    </dgm:pt>
    <dgm:pt modelId="{F22CA8F4-B936-4428-B51C-763CD4CE1AA5}">
      <dgm:prSet phldrT="[Texto]" custT="1"/>
      <dgm:spPr/>
      <dgm:t>
        <a:bodyPr/>
        <a:lstStyle/>
        <a:p>
          <a:r>
            <a:rPr lang="es-PE" sz="1600" b="0" dirty="0" smtClean="0"/>
            <a:t>Construcción de escenario tendencial</a:t>
          </a:r>
          <a:endParaRPr lang="es-PE" sz="1600" b="0" dirty="0"/>
        </a:p>
      </dgm:t>
    </dgm:pt>
    <dgm:pt modelId="{811EFFAE-EEDD-4221-B8F1-D26509AA24E1}" type="parTrans" cxnId="{14F15740-33AF-4014-AD5A-8A0A8DFB2149}">
      <dgm:prSet/>
      <dgm:spPr/>
      <dgm:t>
        <a:bodyPr/>
        <a:lstStyle/>
        <a:p>
          <a:endParaRPr lang="es-PE" sz="1600"/>
        </a:p>
      </dgm:t>
    </dgm:pt>
    <dgm:pt modelId="{9CC3C07E-D976-4B58-84A7-48F570848FE7}" type="sibTrans" cxnId="{14F15740-33AF-4014-AD5A-8A0A8DFB2149}">
      <dgm:prSet custT="1"/>
      <dgm:spPr/>
      <dgm:t>
        <a:bodyPr/>
        <a:lstStyle/>
        <a:p>
          <a:endParaRPr lang="es-PE" sz="1600" dirty="0"/>
        </a:p>
      </dgm:t>
    </dgm:pt>
    <dgm:pt modelId="{DC647432-B9BC-4C63-BAF3-8E96A2D99833}">
      <dgm:prSet phldrT="[Texto]" custT="1"/>
      <dgm:spPr/>
      <dgm:t>
        <a:bodyPr/>
        <a:lstStyle/>
        <a:p>
          <a:r>
            <a:rPr lang="es-ES" sz="1600" dirty="0" smtClean="0"/>
            <a:t>Construcción del escenario exploratorio(s)</a:t>
          </a:r>
          <a:endParaRPr lang="es-PE" sz="1600" dirty="0"/>
        </a:p>
      </dgm:t>
    </dgm:pt>
    <dgm:pt modelId="{58E58301-C345-41C8-8C6D-8845A3607BD0}" type="parTrans" cxnId="{6D7D455D-14BC-4C0D-9862-0B657CE7AB5E}">
      <dgm:prSet/>
      <dgm:spPr/>
      <dgm:t>
        <a:bodyPr/>
        <a:lstStyle/>
        <a:p>
          <a:endParaRPr lang="es-PE" sz="1600"/>
        </a:p>
      </dgm:t>
    </dgm:pt>
    <dgm:pt modelId="{5E9FC43E-3848-4FEE-BDC8-7BE34FF879A6}" type="sibTrans" cxnId="{6D7D455D-14BC-4C0D-9862-0B657CE7AB5E}">
      <dgm:prSet custT="1"/>
      <dgm:spPr/>
      <dgm:t>
        <a:bodyPr/>
        <a:lstStyle/>
        <a:p>
          <a:endParaRPr lang="es-PE" sz="1600" dirty="0"/>
        </a:p>
      </dgm:t>
    </dgm:pt>
    <dgm:pt modelId="{B10E57CC-DE93-47DF-A7AB-B0616CFE93AB}">
      <dgm:prSet phldrT="[Texto]" custT="1"/>
      <dgm:spPr/>
      <dgm:t>
        <a:bodyPr/>
        <a:lstStyle/>
        <a:p>
          <a:r>
            <a:rPr lang="es-ES" sz="1600" dirty="0" smtClean="0"/>
            <a:t>Identificación de riesgos y oportunidades</a:t>
          </a:r>
          <a:endParaRPr lang="es-PE" sz="1600" dirty="0"/>
        </a:p>
      </dgm:t>
    </dgm:pt>
    <dgm:pt modelId="{0A698E2F-ED34-4412-98CA-8E450E51996D}" type="parTrans" cxnId="{0A24F2EE-1EE3-47CA-BA35-875A840617EE}">
      <dgm:prSet/>
      <dgm:spPr/>
      <dgm:t>
        <a:bodyPr/>
        <a:lstStyle/>
        <a:p>
          <a:endParaRPr lang="es-PE" sz="1600"/>
        </a:p>
      </dgm:t>
    </dgm:pt>
    <dgm:pt modelId="{6C864B4A-47C1-4233-8E64-CC4274A824CF}" type="sibTrans" cxnId="{0A24F2EE-1EE3-47CA-BA35-875A840617EE}">
      <dgm:prSet/>
      <dgm:spPr/>
      <dgm:t>
        <a:bodyPr/>
        <a:lstStyle/>
        <a:p>
          <a:endParaRPr lang="es-PE" sz="1600"/>
        </a:p>
      </dgm:t>
    </dgm:pt>
    <dgm:pt modelId="{0B59EE5C-D9F9-4EB6-BF61-EAB81010AF51}" type="pres">
      <dgm:prSet presAssocID="{49F6A256-A236-40D5-8615-F97492445D1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CDD278C0-57BD-4463-8725-AA97C4FD57F2}" type="pres">
      <dgm:prSet presAssocID="{49F6A256-A236-40D5-8615-F97492445D15}" presName="dummyMaxCanvas" presStyleCnt="0">
        <dgm:presLayoutVars/>
      </dgm:prSet>
      <dgm:spPr/>
    </dgm:pt>
    <dgm:pt modelId="{54754AEB-82B6-44B9-892C-1B59EA503EBE}" type="pres">
      <dgm:prSet presAssocID="{49F6A256-A236-40D5-8615-F97492445D1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5365326-F2C2-442E-8829-3E56DABC9642}" type="pres">
      <dgm:prSet presAssocID="{49F6A256-A236-40D5-8615-F97492445D1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191B5C7-750E-4FC8-927F-F2A47F8E5E97}" type="pres">
      <dgm:prSet presAssocID="{49F6A256-A236-40D5-8615-F97492445D1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20F3A65-8B9F-442F-BAE5-2F095A1C71F7}" type="pres">
      <dgm:prSet presAssocID="{49F6A256-A236-40D5-8615-F97492445D1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F72A9CE-4D30-4810-8635-7C65A837902D}" type="pres">
      <dgm:prSet presAssocID="{49F6A256-A236-40D5-8615-F97492445D1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92C7900-10EE-49AA-B07E-290CEF1B4907}" type="pres">
      <dgm:prSet presAssocID="{49F6A256-A236-40D5-8615-F97492445D1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ACE0ADA-C9DC-4CDA-8E6B-DD01958B6ACA}" type="pres">
      <dgm:prSet presAssocID="{49F6A256-A236-40D5-8615-F97492445D1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8C41646-F9F1-419D-93A2-C0B45EB8E3B0}" type="pres">
      <dgm:prSet presAssocID="{49F6A256-A236-40D5-8615-F97492445D1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791BA4B-F0B8-4918-B66F-D98E2C12E48D}" type="pres">
      <dgm:prSet presAssocID="{49F6A256-A236-40D5-8615-F97492445D1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0B50584-9092-4629-ABBB-C97291DFB7DF}" type="pres">
      <dgm:prSet presAssocID="{49F6A256-A236-40D5-8615-F97492445D1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4A991D4-938E-4968-B447-27E3635850B5}" type="pres">
      <dgm:prSet presAssocID="{49F6A256-A236-40D5-8615-F97492445D1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F6ABA48-4A5D-4A47-AB9B-EF94707F4D8A}" type="presOf" srcId="{F22CA8F4-B936-4428-B51C-763CD4CE1AA5}" destId="{6791BA4B-F0B8-4918-B66F-D98E2C12E48D}" srcOrd="1" destOrd="0" presId="urn:microsoft.com/office/officeart/2005/8/layout/vProcess5"/>
    <dgm:cxn modelId="{1FD05BA7-5F76-45E3-829B-0409206010C6}" type="presOf" srcId="{F22CA8F4-B936-4428-B51C-763CD4CE1AA5}" destId="{85365326-F2C2-442E-8829-3E56DABC9642}" srcOrd="0" destOrd="0" presId="urn:microsoft.com/office/officeart/2005/8/layout/vProcess5"/>
    <dgm:cxn modelId="{D6C1BC59-D78B-466F-B770-8F2FEECF1BA4}" type="presOf" srcId="{5E9FC43E-3848-4FEE-BDC8-7BE34FF879A6}" destId="{DACE0ADA-C9DC-4CDA-8E6B-DD01958B6ACA}" srcOrd="0" destOrd="0" presId="urn:microsoft.com/office/officeart/2005/8/layout/vProcess5"/>
    <dgm:cxn modelId="{929CEB33-D7F5-4E7C-9655-D05275C26372}" type="presOf" srcId="{49F6A256-A236-40D5-8615-F97492445D15}" destId="{0B59EE5C-D9F9-4EB6-BF61-EAB81010AF51}" srcOrd="0" destOrd="0" presId="urn:microsoft.com/office/officeart/2005/8/layout/vProcess5"/>
    <dgm:cxn modelId="{8BDB8EF5-867B-44B9-ADC9-BC5DA6ADCAEF}" type="presOf" srcId="{DC647432-B9BC-4C63-BAF3-8E96A2D99833}" destId="{4191B5C7-750E-4FC8-927F-F2A47F8E5E97}" srcOrd="0" destOrd="0" presId="urn:microsoft.com/office/officeart/2005/8/layout/vProcess5"/>
    <dgm:cxn modelId="{9ACA1D27-604C-4CE1-8C13-20C0E57BF690}" type="presOf" srcId="{B10E57CC-DE93-47DF-A7AB-B0616CFE93AB}" destId="{84A991D4-938E-4968-B447-27E3635850B5}" srcOrd="1" destOrd="0" presId="urn:microsoft.com/office/officeart/2005/8/layout/vProcess5"/>
    <dgm:cxn modelId="{15B99A22-66B8-4DCE-9759-1737DE0539D3}" type="presOf" srcId="{868F1859-BC98-4A96-B282-300015677609}" destId="{B8C41646-F9F1-419D-93A2-C0B45EB8E3B0}" srcOrd="1" destOrd="0" presId="urn:microsoft.com/office/officeart/2005/8/layout/vProcess5"/>
    <dgm:cxn modelId="{4F42E8F0-7B52-40E0-B7AF-3A563D2BB637}" type="presOf" srcId="{9CC3C07E-D976-4B58-84A7-48F570848FE7}" destId="{292C7900-10EE-49AA-B07E-290CEF1B4907}" srcOrd="0" destOrd="0" presId="urn:microsoft.com/office/officeart/2005/8/layout/vProcess5"/>
    <dgm:cxn modelId="{ECE5A803-3B9D-4AFD-B94F-7CE98EB911FC}" srcId="{49F6A256-A236-40D5-8615-F97492445D15}" destId="{868F1859-BC98-4A96-B282-300015677609}" srcOrd="0" destOrd="0" parTransId="{AE391EA6-A71A-4575-917B-4D063C48F03B}" sibTransId="{3E514113-8D48-4780-A088-FBCC51A54BB9}"/>
    <dgm:cxn modelId="{237205EC-1134-431A-8DF3-1441AC2325BF}" type="presOf" srcId="{868F1859-BC98-4A96-B282-300015677609}" destId="{54754AEB-82B6-44B9-892C-1B59EA503EBE}" srcOrd="0" destOrd="0" presId="urn:microsoft.com/office/officeart/2005/8/layout/vProcess5"/>
    <dgm:cxn modelId="{6C825D78-A76B-4840-82B5-70585289A331}" type="presOf" srcId="{3E514113-8D48-4780-A088-FBCC51A54BB9}" destId="{DF72A9CE-4D30-4810-8635-7C65A837902D}" srcOrd="0" destOrd="0" presId="urn:microsoft.com/office/officeart/2005/8/layout/vProcess5"/>
    <dgm:cxn modelId="{C2C23130-00DD-4A88-9EFA-D55115F5C045}" type="presOf" srcId="{DC647432-B9BC-4C63-BAF3-8E96A2D99833}" destId="{00B50584-9092-4629-ABBB-C97291DFB7DF}" srcOrd="1" destOrd="0" presId="urn:microsoft.com/office/officeart/2005/8/layout/vProcess5"/>
    <dgm:cxn modelId="{14F15740-33AF-4014-AD5A-8A0A8DFB2149}" srcId="{49F6A256-A236-40D5-8615-F97492445D15}" destId="{F22CA8F4-B936-4428-B51C-763CD4CE1AA5}" srcOrd="1" destOrd="0" parTransId="{811EFFAE-EEDD-4221-B8F1-D26509AA24E1}" sibTransId="{9CC3C07E-D976-4B58-84A7-48F570848FE7}"/>
    <dgm:cxn modelId="{6D7D455D-14BC-4C0D-9862-0B657CE7AB5E}" srcId="{49F6A256-A236-40D5-8615-F97492445D15}" destId="{DC647432-B9BC-4C63-BAF3-8E96A2D99833}" srcOrd="2" destOrd="0" parTransId="{58E58301-C345-41C8-8C6D-8845A3607BD0}" sibTransId="{5E9FC43E-3848-4FEE-BDC8-7BE34FF879A6}"/>
    <dgm:cxn modelId="{0A24F2EE-1EE3-47CA-BA35-875A840617EE}" srcId="{49F6A256-A236-40D5-8615-F97492445D15}" destId="{B10E57CC-DE93-47DF-A7AB-B0616CFE93AB}" srcOrd="3" destOrd="0" parTransId="{0A698E2F-ED34-4412-98CA-8E450E51996D}" sibTransId="{6C864B4A-47C1-4233-8E64-CC4274A824CF}"/>
    <dgm:cxn modelId="{476D81CC-0A3E-4D18-8F04-67909EB1235B}" type="presOf" srcId="{B10E57CC-DE93-47DF-A7AB-B0616CFE93AB}" destId="{D20F3A65-8B9F-442F-BAE5-2F095A1C71F7}" srcOrd="0" destOrd="0" presId="urn:microsoft.com/office/officeart/2005/8/layout/vProcess5"/>
    <dgm:cxn modelId="{10E646B6-D056-4592-823A-B4A2FFA692D6}" type="presParOf" srcId="{0B59EE5C-D9F9-4EB6-BF61-EAB81010AF51}" destId="{CDD278C0-57BD-4463-8725-AA97C4FD57F2}" srcOrd="0" destOrd="0" presId="urn:microsoft.com/office/officeart/2005/8/layout/vProcess5"/>
    <dgm:cxn modelId="{5C0440F4-2D7D-404C-84AC-6032E406ACB7}" type="presParOf" srcId="{0B59EE5C-D9F9-4EB6-BF61-EAB81010AF51}" destId="{54754AEB-82B6-44B9-892C-1B59EA503EBE}" srcOrd="1" destOrd="0" presId="urn:microsoft.com/office/officeart/2005/8/layout/vProcess5"/>
    <dgm:cxn modelId="{B1C2A3DE-CF26-455D-995C-C37C75F9F017}" type="presParOf" srcId="{0B59EE5C-D9F9-4EB6-BF61-EAB81010AF51}" destId="{85365326-F2C2-442E-8829-3E56DABC9642}" srcOrd="2" destOrd="0" presId="urn:microsoft.com/office/officeart/2005/8/layout/vProcess5"/>
    <dgm:cxn modelId="{39C7B019-2D4C-4377-9140-C813E396CAAC}" type="presParOf" srcId="{0B59EE5C-D9F9-4EB6-BF61-EAB81010AF51}" destId="{4191B5C7-750E-4FC8-927F-F2A47F8E5E97}" srcOrd="3" destOrd="0" presId="urn:microsoft.com/office/officeart/2005/8/layout/vProcess5"/>
    <dgm:cxn modelId="{9FC46902-2BA1-45B6-B413-6803AD08CBA4}" type="presParOf" srcId="{0B59EE5C-D9F9-4EB6-BF61-EAB81010AF51}" destId="{D20F3A65-8B9F-442F-BAE5-2F095A1C71F7}" srcOrd="4" destOrd="0" presId="urn:microsoft.com/office/officeart/2005/8/layout/vProcess5"/>
    <dgm:cxn modelId="{C68B7205-16EC-44DC-94E8-44939C17038C}" type="presParOf" srcId="{0B59EE5C-D9F9-4EB6-BF61-EAB81010AF51}" destId="{DF72A9CE-4D30-4810-8635-7C65A837902D}" srcOrd="5" destOrd="0" presId="urn:microsoft.com/office/officeart/2005/8/layout/vProcess5"/>
    <dgm:cxn modelId="{4896C6C4-E799-4978-B028-58C7ACF7A56C}" type="presParOf" srcId="{0B59EE5C-D9F9-4EB6-BF61-EAB81010AF51}" destId="{292C7900-10EE-49AA-B07E-290CEF1B4907}" srcOrd="6" destOrd="0" presId="urn:microsoft.com/office/officeart/2005/8/layout/vProcess5"/>
    <dgm:cxn modelId="{6B8A2DDA-383F-417C-9B32-BEEA08346A11}" type="presParOf" srcId="{0B59EE5C-D9F9-4EB6-BF61-EAB81010AF51}" destId="{DACE0ADA-C9DC-4CDA-8E6B-DD01958B6ACA}" srcOrd="7" destOrd="0" presId="urn:microsoft.com/office/officeart/2005/8/layout/vProcess5"/>
    <dgm:cxn modelId="{690CB87A-9240-45A0-8ACC-464F4B38BBDE}" type="presParOf" srcId="{0B59EE5C-D9F9-4EB6-BF61-EAB81010AF51}" destId="{B8C41646-F9F1-419D-93A2-C0B45EB8E3B0}" srcOrd="8" destOrd="0" presId="urn:microsoft.com/office/officeart/2005/8/layout/vProcess5"/>
    <dgm:cxn modelId="{50510E95-01E4-45D6-A99C-67193C9F3F90}" type="presParOf" srcId="{0B59EE5C-D9F9-4EB6-BF61-EAB81010AF51}" destId="{6791BA4B-F0B8-4918-B66F-D98E2C12E48D}" srcOrd="9" destOrd="0" presId="urn:microsoft.com/office/officeart/2005/8/layout/vProcess5"/>
    <dgm:cxn modelId="{981D211D-6BD8-4864-9CF9-5597CC4D5413}" type="presParOf" srcId="{0B59EE5C-D9F9-4EB6-BF61-EAB81010AF51}" destId="{00B50584-9092-4629-ABBB-C97291DFB7DF}" srcOrd="10" destOrd="0" presId="urn:microsoft.com/office/officeart/2005/8/layout/vProcess5"/>
    <dgm:cxn modelId="{9E341D0D-1791-4390-8FF3-7A5891FBF033}" type="presParOf" srcId="{0B59EE5C-D9F9-4EB6-BF61-EAB81010AF51}" destId="{84A991D4-938E-4968-B447-27E3635850B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F6A256-A236-40D5-8615-F97492445D1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68F1859-BC98-4A96-B282-300015677609}">
      <dgm:prSet phldrT="[Texto]" custT="1"/>
      <dgm:spPr/>
      <dgm:t>
        <a:bodyPr/>
        <a:lstStyle/>
        <a:p>
          <a:r>
            <a:rPr lang="es-PE" sz="1800" dirty="0" smtClean="0"/>
            <a:t>Recolección de información</a:t>
          </a:r>
          <a:endParaRPr lang="es-PE" sz="1800" dirty="0"/>
        </a:p>
      </dgm:t>
    </dgm:pt>
    <dgm:pt modelId="{AE391EA6-A71A-4575-917B-4D063C48F03B}" type="parTrans" cxnId="{ECE5A803-3B9D-4AFD-B94F-7CE98EB911FC}">
      <dgm:prSet/>
      <dgm:spPr/>
      <dgm:t>
        <a:bodyPr/>
        <a:lstStyle/>
        <a:p>
          <a:endParaRPr lang="es-PE"/>
        </a:p>
      </dgm:t>
    </dgm:pt>
    <dgm:pt modelId="{3E514113-8D48-4780-A088-FBCC51A54BB9}" type="sibTrans" cxnId="{ECE5A803-3B9D-4AFD-B94F-7CE98EB911FC}">
      <dgm:prSet/>
      <dgm:spPr/>
      <dgm:t>
        <a:bodyPr/>
        <a:lstStyle/>
        <a:p>
          <a:endParaRPr lang="es-PE" dirty="0"/>
        </a:p>
      </dgm:t>
    </dgm:pt>
    <dgm:pt modelId="{F22CA8F4-B936-4428-B51C-763CD4CE1AA5}">
      <dgm:prSet phldrT="[Texto]" custT="1"/>
      <dgm:spPr/>
      <dgm:t>
        <a:bodyPr/>
        <a:lstStyle/>
        <a:p>
          <a:r>
            <a:rPr lang="es-PE" sz="1800" dirty="0" smtClean="0"/>
            <a:t>Graficar el modelo conceptual</a:t>
          </a:r>
          <a:endParaRPr lang="es-PE" sz="1800" dirty="0"/>
        </a:p>
      </dgm:t>
    </dgm:pt>
    <dgm:pt modelId="{811EFFAE-EEDD-4221-B8F1-D26509AA24E1}" type="parTrans" cxnId="{14F15740-33AF-4014-AD5A-8A0A8DFB2149}">
      <dgm:prSet/>
      <dgm:spPr/>
      <dgm:t>
        <a:bodyPr/>
        <a:lstStyle/>
        <a:p>
          <a:endParaRPr lang="es-PE"/>
        </a:p>
      </dgm:t>
    </dgm:pt>
    <dgm:pt modelId="{9CC3C07E-D976-4B58-84A7-48F570848FE7}" type="sibTrans" cxnId="{14F15740-33AF-4014-AD5A-8A0A8DFB2149}">
      <dgm:prSet/>
      <dgm:spPr/>
      <dgm:t>
        <a:bodyPr/>
        <a:lstStyle/>
        <a:p>
          <a:endParaRPr lang="es-PE"/>
        </a:p>
      </dgm:t>
    </dgm:pt>
    <dgm:pt modelId="{0B59EE5C-D9F9-4EB6-BF61-EAB81010AF51}" type="pres">
      <dgm:prSet presAssocID="{49F6A256-A236-40D5-8615-F97492445D1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CDD278C0-57BD-4463-8725-AA97C4FD57F2}" type="pres">
      <dgm:prSet presAssocID="{49F6A256-A236-40D5-8615-F97492445D15}" presName="dummyMaxCanvas" presStyleCnt="0">
        <dgm:presLayoutVars/>
      </dgm:prSet>
      <dgm:spPr/>
    </dgm:pt>
    <dgm:pt modelId="{961DBCFA-606C-4A81-A04E-BC30A3772D68}" type="pres">
      <dgm:prSet presAssocID="{49F6A256-A236-40D5-8615-F97492445D15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EA80747-A38F-4362-929F-C5233EA57C3D}" type="pres">
      <dgm:prSet presAssocID="{49F6A256-A236-40D5-8615-F97492445D15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590DA86-3486-4162-B4B0-7B57E3A2F1D3}" type="pres">
      <dgm:prSet presAssocID="{49F6A256-A236-40D5-8615-F97492445D15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2034C42-8546-4764-A95A-F98041B6C249}" type="pres">
      <dgm:prSet presAssocID="{49F6A256-A236-40D5-8615-F97492445D15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6AE5897-4125-4C94-BCFD-46AB7B3BD128}" type="pres">
      <dgm:prSet presAssocID="{49F6A256-A236-40D5-8615-F97492445D15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FE16C5F-CBBC-4CA7-B4A5-09767EBEBD53}" type="presOf" srcId="{3E514113-8D48-4780-A088-FBCC51A54BB9}" destId="{F590DA86-3486-4162-B4B0-7B57E3A2F1D3}" srcOrd="0" destOrd="0" presId="urn:microsoft.com/office/officeart/2005/8/layout/vProcess5"/>
    <dgm:cxn modelId="{ECE5A803-3B9D-4AFD-B94F-7CE98EB911FC}" srcId="{49F6A256-A236-40D5-8615-F97492445D15}" destId="{868F1859-BC98-4A96-B282-300015677609}" srcOrd="0" destOrd="0" parTransId="{AE391EA6-A71A-4575-917B-4D063C48F03B}" sibTransId="{3E514113-8D48-4780-A088-FBCC51A54BB9}"/>
    <dgm:cxn modelId="{09E21865-E4B5-4560-ABDE-087C58A6A7B6}" type="presOf" srcId="{868F1859-BC98-4A96-B282-300015677609}" destId="{62034C42-8546-4764-A95A-F98041B6C249}" srcOrd="1" destOrd="0" presId="urn:microsoft.com/office/officeart/2005/8/layout/vProcess5"/>
    <dgm:cxn modelId="{8A9F575C-E305-469D-870A-77FB3DE2C149}" type="presOf" srcId="{49F6A256-A236-40D5-8615-F97492445D15}" destId="{0B59EE5C-D9F9-4EB6-BF61-EAB81010AF51}" srcOrd="0" destOrd="0" presId="urn:microsoft.com/office/officeart/2005/8/layout/vProcess5"/>
    <dgm:cxn modelId="{028FC01C-FC5E-493D-A3D2-6D21A8E68764}" type="presOf" srcId="{F22CA8F4-B936-4428-B51C-763CD4CE1AA5}" destId="{6EA80747-A38F-4362-929F-C5233EA57C3D}" srcOrd="0" destOrd="0" presId="urn:microsoft.com/office/officeart/2005/8/layout/vProcess5"/>
    <dgm:cxn modelId="{4C4C550C-DC19-4058-94D4-8D3BCD432B35}" type="presOf" srcId="{868F1859-BC98-4A96-B282-300015677609}" destId="{961DBCFA-606C-4A81-A04E-BC30A3772D68}" srcOrd="0" destOrd="0" presId="urn:microsoft.com/office/officeart/2005/8/layout/vProcess5"/>
    <dgm:cxn modelId="{263BF197-BDCE-472A-8049-E55D8F5B345E}" type="presOf" srcId="{F22CA8F4-B936-4428-B51C-763CD4CE1AA5}" destId="{B6AE5897-4125-4C94-BCFD-46AB7B3BD128}" srcOrd="1" destOrd="0" presId="urn:microsoft.com/office/officeart/2005/8/layout/vProcess5"/>
    <dgm:cxn modelId="{14F15740-33AF-4014-AD5A-8A0A8DFB2149}" srcId="{49F6A256-A236-40D5-8615-F97492445D15}" destId="{F22CA8F4-B936-4428-B51C-763CD4CE1AA5}" srcOrd="1" destOrd="0" parTransId="{811EFFAE-EEDD-4221-B8F1-D26509AA24E1}" sibTransId="{9CC3C07E-D976-4B58-84A7-48F570848FE7}"/>
    <dgm:cxn modelId="{228E87C7-5EF0-4858-9A0A-26917812ED4F}" type="presParOf" srcId="{0B59EE5C-D9F9-4EB6-BF61-EAB81010AF51}" destId="{CDD278C0-57BD-4463-8725-AA97C4FD57F2}" srcOrd="0" destOrd="0" presId="urn:microsoft.com/office/officeart/2005/8/layout/vProcess5"/>
    <dgm:cxn modelId="{BB8CF541-1E95-497D-B333-F558C289E439}" type="presParOf" srcId="{0B59EE5C-D9F9-4EB6-BF61-EAB81010AF51}" destId="{961DBCFA-606C-4A81-A04E-BC30A3772D68}" srcOrd="1" destOrd="0" presId="urn:microsoft.com/office/officeart/2005/8/layout/vProcess5"/>
    <dgm:cxn modelId="{D2C764DC-622B-4821-8F4F-18106044C15A}" type="presParOf" srcId="{0B59EE5C-D9F9-4EB6-BF61-EAB81010AF51}" destId="{6EA80747-A38F-4362-929F-C5233EA57C3D}" srcOrd="2" destOrd="0" presId="urn:microsoft.com/office/officeart/2005/8/layout/vProcess5"/>
    <dgm:cxn modelId="{B1CF0CDF-B288-4AA7-BC04-11DBC84BE014}" type="presParOf" srcId="{0B59EE5C-D9F9-4EB6-BF61-EAB81010AF51}" destId="{F590DA86-3486-4162-B4B0-7B57E3A2F1D3}" srcOrd="3" destOrd="0" presId="urn:microsoft.com/office/officeart/2005/8/layout/vProcess5"/>
    <dgm:cxn modelId="{40C27A5B-1A47-455D-B688-98F6BC563B32}" type="presParOf" srcId="{0B59EE5C-D9F9-4EB6-BF61-EAB81010AF51}" destId="{62034C42-8546-4764-A95A-F98041B6C249}" srcOrd="4" destOrd="0" presId="urn:microsoft.com/office/officeart/2005/8/layout/vProcess5"/>
    <dgm:cxn modelId="{4371D187-8209-407E-8D65-E77FD3A1DE16}" type="presParOf" srcId="{0B59EE5C-D9F9-4EB6-BF61-EAB81010AF51}" destId="{B6AE5897-4125-4C94-BCFD-46AB7B3BD12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DBCFA-606C-4A81-A04E-BC30A3772D68}">
      <dsp:nvSpPr>
        <dsp:cNvPr id="0" name=""/>
        <dsp:cNvSpPr/>
      </dsp:nvSpPr>
      <dsp:spPr>
        <a:xfrm>
          <a:off x="0" y="0"/>
          <a:ext cx="5487831" cy="717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Recolección de información</a:t>
          </a:r>
          <a:endParaRPr lang="es-PE" sz="1800" kern="1200" dirty="0"/>
        </a:p>
      </dsp:txBody>
      <dsp:txXfrm>
        <a:off x="21023" y="21023"/>
        <a:ext cx="4745951" cy="675731"/>
      </dsp:txXfrm>
    </dsp:sp>
    <dsp:sp modelId="{6EA80747-A38F-4362-929F-C5233EA57C3D}">
      <dsp:nvSpPr>
        <dsp:cNvPr id="0" name=""/>
        <dsp:cNvSpPr/>
      </dsp:nvSpPr>
      <dsp:spPr>
        <a:xfrm>
          <a:off x="968440" y="877284"/>
          <a:ext cx="5487831" cy="717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Graficar el modelo conceptual</a:t>
          </a:r>
          <a:endParaRPr lang="es-PE" sz="1800" kern="1200" dirty="0"/>
        </a:p>
      </dsp:txBody>
      <dsp:txXfrm>
        <a:off x="989463" y="898307"/>
        <a:ext cx="4010788" cy="675731"/>
      </dsp:txXfrm>
    </dsp:sp>
    <dsp:sp modelId="{F590DA86-3486-4162-B4B0-7B57E3A2F1D3}">
      <dsp:nvSpPr>
        <dsp:cNvPr id="0" name=""/>
        <dsp:cNvSpPr/>
      </dsp:nvSpPr>
      <dsp:spPr>
        <a:xfrm>
          <a:off x="5021275" y="564253"/>
          <a:ext cx="466555" cy="4665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100" kern="1200" dirty="0"/>
        </a:p>
      </dsp:txBody>
      <dsp:txXfrm>
        <a:off x="5126250" y="564253"/>
        <a:ext cx="256605" cy="35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7D9A8-B4C9-4965-9878-B68A6F234067}">
      <dsp:nvSpPr>
        <dsp:cNvPr id="0" name=""/>
        <dsp:cNvSpPr/>
      </dsp:nvSpPr>
      <dsp:spPr>
        <a:xfrm>
          <a:off x="0" y="0"/>
          <a:ext cx="5487831" cy="557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Búsqueda e identificación de tendencias</a:t>
          </a:r>
          <a:endParaRPr lang="es-PE" sz="1800" kern="1200" dirty="0"/>
        </a:p>
      </dsp:txBody>
      <dsp:txXfrm>
        <a:off x="16324" y="16324"/>
        <a:ext cx="4886403" cy="524706"/>
      </dsp:txXfrm>
    </dsp:sp>
    <dsp:sp modelId="{9DD249C0-5040-46C5-81FA-2D645F59ED73}">
      <dsp:nvSpPr>
        <dsp:cNvPr id="0" name=""/>
        <dsp:cNvSpPr/>
      </dsp:nvSpPr>
      <dsp:spPr>
        <a:xfrm>
          <a:off x="484220" y="650246"/>
          <a:ext cx="5487831" cy="557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Selección de las tendencias </a:t>
          </a:r>
          <a:r>
            <a:rPr lang="es-ES" sz="1800" b="1" kern="1200" dirty="0" smtClean="0"/>
            <a:t>pertinentes</a:t>
          </a:r>
          <a:endParaRPr lang="es-PE" sz="1800" b="1" kern="1200" dirty="0"/>
        </a:p>
      </dsp:txBody>
      <dsp:txXfrm>
        <a:off x="500544" y="666570"/>
        <a:ext cx="4608682" cy="524706"/>
      </dsp:txXfrm>
    </dsp:sp>
    <dsp:sp modelId="{107140A0-61DA-44D0-91C2-9ADFC3596075}">
      <dsp:nvSpPr>
        <dsp:cNvPr id="0" name=""/>
        <dsp:cNvSpPr/>
      </dsp:nvSpPr>
      <dsp:spPr>
        <a:xfrm>
          <a:off x="968440" y="1300492"/>
          <a:ext cx="5487831" cy="557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Análisis del </a:t>
          </a:r>
          <a:r>
            <a:rPr lang="es-ES" sz="1600" b="1" kern="1200" dirty="0" smtClean="0"/>
            <a:t>impacto</a:t>
          </a:r>
          <a:r>
            <a:rPr lang="es-ES" sz="1600" kern="1200" dirty="0" smtClean="0"/>
            <a:t> de las tendencias sobre la gráfica del modelo conceptual</a:t>
          </a:r>
          <a:endParaRPr lang="es-PE" sz="1600" kern="1200" dirty="0"/>
        </a:p>
      </dsp:txBody>
      <dsp:txXfrm>
        <a:off x="984764" y="1316816"/>
        <a:ext cx="4608682" cy="524706"/>
      </dsp:txXfrm>
    </dsp:sp>
    <dsp:sp modelId="{E22CEE5F-F078-48F8-A27A-C652292B39C1}">
      <dsp:nvSpPr>
        <dsp:cNvPr id="0" name=""/>
        <dsp:cNvSpPr/>
      </dsp:nvSpPr>
      <dsp:spPr>
        <a:xfrm>
          <a:off x="5125551" y="422660"/>
          <a:ext cx="362280" cy="3622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600" kern="1200" dirty="0"/>
        </a:p>
      </dsp:txBody>
      <dsp:txXfrm>
        <a:off x="5207064" y="422660"/>
        <a:ext cx="199254" cy="272616"/>
      </dsp:txXfrm>
    </dsp:sp>
    <dsp:sp modelId="{B8604196-A677-4221-8A77-D221926325BD}">
      <dsp:nvSpPr>
        <dsp:cNvPr id="0" name=""/>
        <dsp:cNvSpPr/>
      </dsp:nvSpPr>
      <dsp:spPr>
        <a:xfrm>
          <a:off x="5609771" y="1069190"/>
          <a:ext cx="362280" cy="3622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600" kern="1200" dirty="0"/>
        </a:p>
      </dsp:txBody>
      <dsp:txXfrm>
        <a:off x="5691284" y="1069190"/>
        <a:ext cx="199254" cy="272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7D9A8-B4C9-4965-9878-B68A6F234067}">
      <dsp:nvSpPr>
        <dsp:cNvPr id="0" name=""/>
        <dsp:cNvSpPr/>
      </dsp:nvSpPr>
      <dsp:spPr>
        <a:xfrm>
          <a:off x="0" y="0"/>
          <a:ext cx="5487831" cy="794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0" kern="1200" dirty="0" smtClean="0"/>
            <a:t>Identificar variables endógenas y exógenas</a:t>
          </a:r>
          <a:endParaRPr lang="es-PE" sz="1800" b="0" kern="1200" dirty="0"/>
        </a:p>
      </dsp:txBody>
      <dsp:txXfrm>
        <a:off x="23284" y="23284"/>
        <a:ext cx="4629985" cy="748412"/>
      </dsp:txXfrm>
    </dsp:sp>
    <dsp:sp modelId="{9DD249C0-5040-46C5-81FA-2D645F59ED73}">
      <dsp:nvSpPr>
        <dsp:cNvPr id="0" name=""/>
        <dsp:cNvSpPr/>
      </dsp:nvSpPr>
      <dsp:spPr>
        <a:xfrm>
          <a:off x="484220" y="927477"/>
          <a:ext cx="5487831" cy="794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0" kern="1200" dirty="0" smtClean="0"/>
            <a:t>Priorización de variables </a:t>
          </a:r>
          <a:endParaRPr lang="es-PE" sz="1800" b="0" kern="1200" dirty="0"/>
        </a:p>
      </dsp:txBody>
      <dsp:txXfrm>
        <a:off x="507504" y="950761"/>
        <a:ext cx="4440305" cy="748412"/>
      </dsp:txXfrm>
    </dsp:sp>
    <dsp:sp modelId="{107140A0-61DA-44D0-91C2-9ADFC3596075}">
      <dsp:nvSpPr>
        <dsp:cNvPr id="0" name=""/>
        <dsp:cNvSpPr/>
      </dsp:nvSpPr>
      <dsp:spPr>
        <a:xfrm>
          <a:off x="968440" y="1854954"/>
          <a:ext cx="5487831" cy="794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Listado de variables estratégicas</a:t>
          </a:r>
          <a:endParaRPr lang="es-PE" sz="1800" kern="1200" dirty="0"/>
        </a:p>
      </dsp:txBody>
      <dsp:txXfrm>
        <a:off x="991724" y="1878238"/>
        <a:ext cx="4440305" cy="748412"/>
      </dsp:txXfrm>
    </dsp:sp>
    <dsp:sp modelId="{E22CEE5F-F078-48F8-A27A-C652292B39C1}">
      <dsp:nvSpPr>
        <dsp:cNvPr id="0" name=""/>
        <dsp:cNvSpPr/>
      </dsp:nvSpPr>
      <dsp:spPr>
        <a:xfrm>
          <a:off x="4971093" y="602860"/>
          <a:ext cx="516737" cy="5167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300" kern="1200" dirty="0"/>
        </a:p>
      </dsp:txBody>
      <dsp:txXfrm>
        <a:off x="5087359" y="602860"/>
        <a:ext cx="284205" cy="388845"/>
      </dsp:txXfrm>
    </dsp:sp>
    <dsp:sp modelId="{B8604196-A677-4221-8A77-D221926325BD}">
      <dsp:nvSpPr>
        <dsp:cNvPr id="0" name=""/>
        <dsp:cNvSpPr/>
      </dsp:nvSpPr>
      <dsp:spPr>
        <a:xfrm>
          <a:off x="5455314" y="1525037"/>
          <a:ext cx="516737" cy="5167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300" kern="1200" dirty="0"/>
        </a:p>
      </dsp:txBody>
      <dsp:txXfrm>
        <a:off x="5571580" y="1525037"/>
        <a:ext cx="284205" cy="3888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7D9A8-B4C9-4965-9878-B68A6F234067}">
      <dsp:nvSpPr>
        <dsp:cNvPr id="0" name=""/>
        <dsp:cNvSpPr/>
      </dsp:nvSpPr>
      <dsp:spPr>
        <a:xfrm>
          <a:off x="0" y="0"/>
          <a:ext cx="5487831" cy="794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0" kern="1200" dirty="0" smtClean="0"/>
            <a:t>Definición de la información a ser analizada</a:t>
          </a:r>
          <a:endParaRPr lang="es-PE" sz="1800" b="0" kern="1200" dirty="0"/>
        </a:p>
      </dsp:txBody>
      <dsp:txXfrm>
        <a:off x="23284" y="23284"/>
        <a:ext cx="4629985" cy="748412"/>
      </dsp:txXfrm>
    </dsp:sp>
    <dsp:sp modelId="{9DD249C0-5040-46C5-81FA-2D645F59ED73}">
      <dsp:nvSpPr>
        <dsp:cNvPr id="0" name=""/>
        <dsp:cNvSpPr/>
      </dsp:nvSpPr>
      <dsp:spPr>
        <a:xfrm>
          <a:off x="484220" y="927477"/>
          <a:ext cx="5487831" cy="794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0" kern="1200" dirty="0" smtClean="0"/>
            <a:t>Diagnóstico de la evolución histórica</a:t>
          </a:r>
          <a:endParaRPr lang="es-PE" sz="1800" b="0" kern="1200" dirty="0"/>
        </a:p>
      </dsp:txBody>
      <dsp:txXfrm>
        <a:off x="507504" y="950761"/>
        <a:ext cx="4440305" cy="748412"/>
      </dsp:txXfrm>
    </dsp:sp>
    <dsp:sp modelId="{107140A0-61DA-44D0-91C2-9ADFC3596075}">
      <dsp:nvSpPr>
        <dsp:cNvPr id="0" name=""/>
        <dsp:cNvSpPr/>
      </dsp:nvSpPr>
      <dsp:spPr>
        <a:xfrm>
          <a:off x="968440" y="1854954"/>
          <a:ext cx="5487831" cy="794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Diagnóstico de la situación actual</a:t>
          </a:r>
          <a:endParaRPr lang="es-PE" sz="1800" kern="1200" dirty="0"/>
        </a:p>
      </dsp:txBody>
      <dsp:txXfrm>
        <a:off x="991724" y="1878238"/>
        <a:ext cx="4440305" cy="748412"/>
      </dsp:txXfrm>
    </dsp:sp>
    <dsp:sp modelId="{E22CEE5F-F078-48F8-A27A-C652292B39C1}">
      <dsp:nvSpPr>
        <dsp:cNvPr id="0" name=""/>
        <dsp:cNvSpPr/>
      </dsp:nvSpPr>
      <dsp:spPr>
        <a:xfrm>
          <a:off x="4971093" y="602860"/>
          <a:ext cx="516737" cy="5167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300" kern="1200" dirty="0"/>
        </a:p>
      </dsp:txBody>
      <dsp:txXfrm>
        <a:off x="5087359" y="602860"/>
        <a:ext cx="284205" cy="388845"/>
      </dsp:txXfrm>
    </dsp:sp>
    <dsp:sp modelId="{B8604196-A677-4221-8A77-D221926325BD}">
      <dsp:nvSpPr>
        <dsp:cNvPr id="0" name=""/>
        <dsp:cNvSpPr/>
      </dsp:nvSpPr>
      <dsp:spPr>
        <a:xfrm>
          <a:off x="5455314" y="1525037"/>
          <a:ext cx="516737" cy="5167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300" kern="1200" dirty="0"/>
        </a:p>
      </dsp:txBody>
      <dsp:txXfrm>
        <a:off x="5571580" y="1525037"/>
        <a:ext cx="284205" cy="3888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54AEB-82B6-44B9-892C-1B59EA503EBE}">
      <dsp:nvSpPr>
        <dsp:cNvPr id="0" name=""/>
        <dsp:cNvSpPr/>
      </dsp:nvSpPr>
      <dsp:spPr>
        <a:xfrm>
          <a:off x="0" y="0"/>
          <a:ext cx="5165017" cy="582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0" kern="1200" dirty="0" smtClean="0"/>
            <a:t>Construcción de escenario óptimo</a:t>
          </a:r>
          <a:endParaRPr lang="es-PE" sz="1600" b="0" kern="1200" dirty="0"/>
        </a:p>
      </dsp:txBody>
      <dsp:txXfrm>
        <a:off x="17075" y="17075"/>
        <a:ext cx="4486668" cy="548835"/>
      </dsp:txXfrm>
    </dsp:sp>
    <dsp:sp modelId="{85365326-F2C2-442E-8829-3E56DABC9642}">
      <dsp:nvSpPr>
        <dsp:cNvPr id="0" name=""/>
        <dsp:cNvSpPr/>
      </dsp:nvSpPr>
      <dsp:spPr>
        <a:xfrm>
          <a:off x="432570" y="688983"/>
          <a:ext cx="5165017" cy="582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0" kern="1200" dirty="0" smtClean="0"/>
            <a:t>Construcción de escenario tendencial</a:t>
          </a:r>
          <a:endParaRPr lang="es-PE" sz="1600" b="0" kern="1200" dirty="0"/>
        </a:p>
      </dsp:txBody>
      <dsp:txXfrm>
        <a:off x="449645" y="706058"/>
        <a:ext cx="4319356" cy="548835"/>
      </dsp:txXfrm>
    </dsp:sp>
    <dsp:sp modelId="{4191B5C7-750E-4FC8-927F-F2A47F8E5E97}">
      <dsp:nvSpPr>
        <dsp:cNvPr id="0" name=""/>
        <dsp:cNvSpPr/>
      </dsp:nvSpPr>
      <dsp:spPr>
        <a:xfrm>
          <a:off x="858684" y="1377966"/>
          <a:ext cx="5165017" cy="582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Construcción del escenario exploratorio(s)</a:t>
          </a:r>
          <a:endParaRPr lang="es-PE" sz="1600" kern="1200" dirty="0"/>
        </a:p>
      </dsp:txBody>
      <dsp:txXfrm>
        <a:off x="875759" y="1395041"/>
        <a:ext cx="4325812" cy="548835"/>
      </dsp:txXfrm>
    </dsp:sp>
    <dsp:sp modelId="{D20F3A65-8B9F-442F-BAE5-2F095A1C71F7}">
      <dsp:nvSpPr>
        <dsp:cNvPr id="0" name=""/>
        <dsp:cNvSpPr/>
      </dsp:nvSpPr>
      <dsp:spPr>
        <a:xfrm>
          <a:off x="1291254" y="2066949"/>
          <a:ext cx="5165017" cy="582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Identificación de riesgos y oportunidades</a:t>
          </a:r>
          <a:endParaRPr lang="es-PE" sz="1600" kern="1200" dirty="0"/>
        </a:p>
      </dsp:txBody>
      <dsp:txXfrm>
        <a:off x="1308329" y="2084024"/>
        <a:ext cx="4319356" cy="548835"/>
      </dsp:txXfrm>
    </dsp:sp>
    <dsp:sp modelId="{DF72A9CE-4D30-4810-8635-7C65A837902D}">
      <dsp:nvSpPr>
        <dsp:cNvPr id="0" name=""/>
        <dsp:cNvSpPr/>
      </dsp:nvSpPr>
      <dsp:spPr>
        <a:xfrm>
          <a:off x="4786076" y="446514"/>
          <a:ext cx="378940" cy="3789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600" kern="1200" dirty="0"/>
        </a:p>
      </dsp:txBody>
      <dsp:txXfrm>
        <a:off x="4871337" y="446514"/>
        <a:ext cx="208418" cy="285152"/>
      </dsp:txXfrm>
    </dsp:sp>
    <dsp:sp modelId="{292C7900-10EE-49AA-B07E-290CEF1B4907}">
      <dsp:nvSpPr>
        <dsp:cNvPr id="0" name=""/>
        <dsp:cNvSpPr/>
      </dsp:nvSpPr>
      <dsp:spPr>
        <a:xfrm>
          <a:off x="5218647" y="1135497"/>
          <a:ext cx="378940" cy="3789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600" kern="1200" dirty="0"/>
        </a:p>
      </dsp:txBody>
      <dsp:txXfrm>
        <a:off x="5303908" y="1135497"/>
        <a:ext cx="208418" cy="285152"/>
      </dsp:txXfrm>
    </dsp:sp>
    <dsp:sp modelId="{DACE0ADA-C9DC-4CDA-8E6B-DD01958B6ACA}">
      <dsp:nvSpPr>
        <dsp:cNvPr id="0" name=""/>
        <dsp:cNvSpPr/>
      </dsp:nvSpPr>
      <dsp:spPr>
        <a:xfrm>
          <a:off x="5644761" y="1824480"/>
          <a:ext cx="378940" cy="3789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600" kern="1200" dirty="0"/>
        </a:p>
      </dsp:txBody>
      <dsp:txXfrm>
        <a:off x="5730022" y="1824480"/>
        <a:ext cx="208418" cy="2851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DBCFA-606C-4A81-A04E-BC30A3772D68}">
      <dsp:nvSpPr>
        <dsp:cNvPr id="0" name=""/>
        <dsp:cNvSpPr/>
      </dsp:nvSpPr>
      <dsp:spPr>
        <a:xfrm>
          <a:off x="0" y="0"/>
          <a:ext cx="5487831" cy="717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Recolección de información</a:t>
          </a:r>
          <a:endParaRPr lang="es-PE" sz="1800" kern="1200" dirty="0"/>
        </a:p>
      </dsp:txBody>
      <dsp:txXfrm>
        <a:off x="21023" y="21023"/>
        <a:ext cx="4745951" cy="675731"/>
      </dsp:txXfrm>
    </dsp:sp>
    <dsp:sp modelId="{6EA80747-A38F-4362-929F-C5233EA57C3D}">
      <dsp:nvSpPr>
        <dsp:cNvPr id="0" name=""/>
        <dsp:cNvSpPr/>
      </dsp:nvSpPr>
      <dsp:spPr>
        <a:xfrm>
          <a:off x="968440" y="877284"/>
          <a:ext cx="5487831" cy="717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Graficar el modelo conceptual</a:t>
          </a:r>
          <a:endParaRPr lang="es-PE" sz="1800" kern="1200" dirty="0"/>
        </a:p>
      </dsp:txBody>
      <dsp:txXfrm>
        <a:off x="989463" y="898307"/>
        <a:ext cx="4010788" cy="675731"/>
      </dsp:txXfrm>
    </dsp:sp>
    <dsp:sp modelId="{F590DA86-3486-4162-B4B0-7B57E3A2F1D3}">
      <dsp:nvSpPr>
        <dsp:cNvPr id="0" name=""/>
        <dsp:cNvSpPr/>
      </dsp:nvSpPr>
      <dsp:spPr>
        <a:xfrm>
          <a:off x="5021275" y="564253"/>
          <a:ext cx="466555" cy="4665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100" kern="1200" dirty="0"/>
        </a:p>
      </dsp:txBody>
      <dsp:txXfrm>
        <a:off x="5126250" y="564253"/>
        <a:ext cx="256605" cy="351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DB1CE2-8219-4E78-8774-1CAFB1EC314E}" type="datetimeFigureOut">
              <a:rPr lang="es-PE"/>
              <a:pPr>
                <a:defRPr/>
              </a:pPr>
              <a:t>08/07/2014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C794343-9A60-4575-BD02-CC4E37BD77C3}" type="slidenum">
              <a:rPr lang="es-PE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3340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8C8819E-73EC-44C1-AF96-77C81492A11E}" type="slidenum">
              <a:rPr lang="es-PE"/>
              <a:pPr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3139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PE" smtClean="0"/>
              <a:t>Componentes que conforman y explican el sistema principal, a través de sus interacción</a:t>
            </a:r>
          </a:p>
          <a:p>
            <a:pPr eaLnBrk="1" hangingPunct="1">
              <a:spcBef>
                <a:spcPct val="0"/>
              </a:spcBef>
            </a:pPr>
            <a:r>
              <a:rPr lang="es-PE" smtClean="0"/>
              <a:t>Análisis endógeno del sistema.</a:t>
            </a:r>
          </a:p>
          <a:p>
            <a:pPr eaLnBrk="1" hangingPunct="1">
              <a:spcBef>
                <a:spcPct val="0"/>
              </a:spcBef>
            </a:pPr>
            <a:r>
              <a:rPr lang="es-PE" smtClean="0"/>
              <a:t>Futuro.</a:t>
            </a:r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6C28559-66DE-4BA2-BD0E-A93099A497C1}" type="slidenum">
              <a:rPr lang="es-PE"/>
              <a:pPr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6551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PE" smtClean="0"/>
              <a:t>Componentes que conforman y explican el sistema principal, a través de sus interacción</a:t>
            </a:r>
          </a:p>
          <a:p>
            <a:pPr eaLnBrk="1" hangingPunct="1">
              <a:spcBef>
                <a:spcPct val="0"/>
              </a:spcBef>
            </a:pPr>
            <a:r>
              <a:rPr lang="es-PE" smtClean="0"/>
              <a:t>Análisis endógeno del sistema.</a:t>
            </a:r>
          </a:p>
          <a:p>
            <a:pPr eaLnBrk="1" hangingPunct="1">
              <a:spcBef>
                <a:spcPct val="0"/>
              </a:spcBef>
            </a:pPr>
            <a:r>
              <a:rPr lang="es-PE" smtClean="0"/>
              <a:t>Futuro.</a:t>
            </a:r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E191565-409E-4147-819A-A50274BB2D36}" type="slidenum">
              <a:rPr lang="es-PE"/>
              <a:pPr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830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F095222-7141-49B5-8745-989113CF85C2}" type="slidenum">
              <a:rPr lang="es-PE"/>
              <a:pPr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6535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ADB93CA-2D6F-4904-9F5C-637B260C855A}" type="slidenum">
              <a:rPr lang="es-PE"/>
              <a:pPr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7557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BDD23F7-D505-40D3-91B4-DF407AD3E96F}" type="slidenum">
              <a:rPr lang="es-PE"/>
              <a:pPr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3046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713C9A0-1311-430F-86A9-EDA67E5AB9E8}" type="slidenum">
              <a:rPr lang="es-PE"/>
              <a:pPr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5545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7030E7-532C-46AD-B9BC-B9AE120D2027}" type="slidenum">
              <a:rPr lang="es-PE"/>
              <a:pPr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1816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2520C49-8937-4A40-9FB9-D110F01477FA}" type="slidenum">
              <a:rPr lang="es-ES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615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8ECF3ED-F96F-448C-8763-E0E554B809F2}" type="slidenum">
              <a:rPr lang="es-ES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311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BCCCEBE-759F-4C27-8F97-6F3A8CE160F7}" type="slidenum">
              <a:rPr lang="es-ES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58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2BE677-C660-4A9B-94F1-478B41F7E7B3}" type="slidenum">
              <a:rPr lang="es-ES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63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482145-D24D-4FFE-A32E-21B5B5D724A3}" type="slidenum">
              <a:rPr lang="es-ES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1832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F2164C4-296A-4C4A-8D0E-B7F228DCB73B}" type="slidenum">
              <a:rPr lang="es-ES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515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PE" smtClean="0"/>
              <a:t>Componentes que conforman y explican el sistema principal, a través de sus interacción</a:t>
            </a:r>
          </a:p>
          <a:p>
            <a:pPr eaLnBrk="1" hangingPunct="1">
              <a:spcBef>
                <a:spcPct val="0"/>
              </a:spcBef>
            </a:pPr>
            <a:r>
              <a:rPr lang="es-PE" smtClean="0"/>
              <a:t>Análisis endógeno del sistema.</a:t>
            </a:r>
          </a:p>
          <a:p>
            <a:pPr eaLnBrk="1" hangingPunct="1">
              <a:spcBef>
                <a:spcPct val="0"/>
              </a:spcBef>
            </a:pPr>
            <a:r>
              <a:rPr lang="es-PE" smtClean="0"/>
              <a:t>Futuro.</a:t>
            </a:r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9DCF83C-6645-45B6-9D17-01359B02FC43}" type="slidenum">
              <a:rPr lang="es-PE"/>
              <a:pPr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9415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650DE5F-DCE5-456B-ABCA-A034B5D0CE54}" type="slidenum">
              <a:rPr lang="es-PE"/>
              <a:pPr/>
              <a:t>29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770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38362C7-A4C1-48C9-A1BE-C8F88398CF9A}" type="slidenum">
              <a:rPr lang="es-ES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12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A41E820-49AE-4A21-803C-97801C95C552}" type="slidenum">
              <a:rPr lang="es-ES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77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5178B5F-872F-4807-9473-8C273F7CEC18}" type="slidenum">
              <a:rPr lang="es-ES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08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A5CB67B-2E8E-44DC-9ABD-6AF698950ADD}" type="slidenum">
              <a:rPr lang="es-PE"/>
              <a:pPr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9638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PE" smtClean="0"/>
              <a:t>Componentes que conforman y explican el sistema principal, a través de sus interacción</a:t>
            </a:r>
          </a:p>
          <a:p>
            <a:pPr eaLnBrk="1" hangingPunct="1">
              <a:spcBef>
                <a:spcPct val="0"/>
              </a:spcBef>
            </a:pPr>
            <a:r>
              <a:rPr lang="es-PE" smtClean="0"/>
              <a:t>Análisis endógeno del sistema.</a:t>
            </a:r>
          </a:p>
          <a:p>
            <a:pPr eaLnBrk="1" hangingPunct="1">
              <a:spcBef>
                <a:spcPct val="0"/>
              </a:spcBef>
            </a:pPr>
            <a:r>
              <a:rPr lang="es-PE" smtClean="0"/>
              <a:t>Futuro.</a:t>
            </a:r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E9DE4AA-0BED-4B56-BDB5-0B19CC387FD1}" type="slidenum">
              <a:rPr lang="es-PE"/>
              <a:pPr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4342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PE" smtClean="0"/>
              <a:t>Componentes que conforman y explican el sistema principal, a través de sus interacción</a:t>
            </a:r>
          </a:p>
          <a:p>
            <a:pPr eaLnBrk="1" hangingPunct="1">
              <a:spcBef>
                <a:spcPct val="0"/>
              </a:spcBef>
            </a:pPr>
            <a:r>
              <a:rPr lang="es-PE" smtClean="0"/>
              <a:t>Análisis endógeno del sistema.</a:t>
            </a:r>
          </a:p>
          <a:p>
            <a:pPr eaLnBrk="1" hangingPunct="1">
              <a:spcBef>
                <a:spcPct val="0"/>
              </a:spcBef>
            </a:pPr>
            <a:r>
              <a:rPr lang="es-PE" smtClean="0"/>
              <a:t>Futuro.</a:t>
            </a:r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A7550F7-3703-4D37-8BB1-502173D8CC48}" type="slidenum">
              <a:rPr lang="es-PE"/>
              <a:pPr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6696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PE" smtClean="0"/>
              <a:t>Componentes que conforman y explican el sistema principal, a través de sus interacción</a:t>
            </a:r>
          </a:p>
          <a:p>
            <a:pPr eaLnBrk="1" hangingPunct="1">
              <a:spcBef>
                <a:spcPct val="0"/>
              </a:spcBef>
            </a:pPr>
            <a:r>
              <a:rPr lang="es-PE" smtClean="0"/>
              <a:t>Análisis endógeno del sistema.</a:t>
            </a:r>
          </a:p>
          <a:p>
            <a:pPr eaLnBrk="1" hangingPunct="1">
              <a:spcBef>
                <a:spcPct val="0"/>
              </a:spcBef>
            </a:pPr>
            <a:r>
              <a:rPr lang="es-PE" smtClean="0"/>
              <a:t>Futuro.</a:t>
            </a:r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1626B1E-216C-43EB-A599-459DDB2BCB8D}" type="slidenum">
              <a:rPr lang="es-PE"/>
              <a:pPr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233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F915B-1D06-4E17-8A2D-FDDD00673B9F}" type="datetimeFigureOut">
              <a:rPr lang="es-PE"/>
              <a:pPr>
                <a:defRPr/>
              </a:pPr>
              <a:t>08/07/2014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77BE2-5B49-41D3-BBCF-3DB466993B86}" type="slidenum">
              <a:rPr lang="es-PE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165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F6C1E-B2E9-4231-9714-578C5B9F06BC}" type="datetimeFigureOut">
              <a:rPr lang="es-PE"/>
              <a:pPr>
                <a:defRPr/>
              </a:pPr>
              <a:t>08/07/2014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1EC63-86B2-449F-AF3F-308A802D3C2E}" type="slidenum">
              <a:rPr lang="es-PE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668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D9A09-BC65-4AEA-B4C0-26DDFA06A80D}" type="datetimeFigureOut">
              <a:rPr lang="es-PE"/>
              <a:pPr>
                <a:defRPr/>
              </a:pPr>
              <a:t>08/07/2014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4B855-D9B3-486A-BA98-331E309A82A6}" type="slidenum">
              <a:rPr lang="es-PE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047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10228-7133-4F44-BDF6-A86DF0C8E107}" type="datetimeFigureOut">
              <a:rPr lang="es-PE"/>
              <a:pPr>
                <a:defRPr/>
              </a:pPr>
              <a:t>08/07/2014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70BCB-4DF0-472C-B054-90A56768941D}" type="slidenum">
              <a:rPr lang="es-PE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557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1216C-2DAE-4E32-BB44-EE52C0BCCA2E}" type="datetimeFigureOut">
              <a:rPr lang="es-PE"/>
              <a:pPr>
                <a:defRPr/>
              </a:pPr>
              <a:t>08/07/2014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E8A26-CFCF-4BFB-9F08-76369CE9D62E}" type="slidenum">
              <a:rPr lang="es-PE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979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5EC84-2CAF-47AA-93AD-64DA9268478C}" type="datetimeFigureOut">
              <a:rPr lang="es-PE"/>
              <a:pPr>
                <a:defRPr/>
              </a:pPr>
              <a:t>08/07/2014</a:t>
            </a:fld>
            <a:endParaRPr 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B37D6-F8C3-4F18-9C0A-F8B394C66204}" type="slidenum">
              <a:rPr lang="es-PE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455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D4D41-0F92-432F-A400-B52E93233D05}" type="datetimeFigureOut">
              <a:rPr lang="es-PE"/>
              <a:pPr>
                <a:defRPr/>
              </a:pPr>
              <a:t>08/07/2014</a:t>
            </a:fld>
            <a:endParaRPr lang="es-PE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B5FB3-E9A3-4619-B6D7-2A73918C1DBD}" type="slidenum">
              <a:rPr lang="es-PE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397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B8D1-AF3C-4439-A39F-8137167A388A}" type="datetimeFigureOut">
              <a:rPr lang="es-PE"/>
              <a:pPr>
                <a:defRPr/>
              </a:pPr>
              <a:t>08/07/2014</a:t>
            </a:fld>
            <a:endParaRPr lang="es-PE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0F67D-BC82-4586-AF0D-4245D4EE3C5B}" type="slidenum">
              <a:rPr lang="es-PE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625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70CC4-4CF8-41B4-96C6-D96EF489E198}" type="datetimeFigureOut">
              <a:rPr lang="es-PE"/>
              <a:pPr>
                <a:defRPr/>
              </a:pPr>
              <a:t>08/07/2014</a:t>
            </a:fld>
            <a:endParaRPr lang="es-PE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BCD41-BC07-41BF-B462-0CDEBCAE0185}" type="slidenum">
              <a:rPr lang="es-PE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185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C53A-03AE-4D8B-9DC3-178067090839}" type="datetimeFigureOut">
              <a:rPr lang="es-PE"/>
              <a:pPr>
                <a:defRPr/>
              </a:pPr>
              <a:t>08/07/2014</a:t>
            </a:fld>
            <a:endParaRPr 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5113D-C13C-474F-BF00-CD11B0EF49FD}" type="slidenum">
              <a:rPr lang="es-PE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339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1C3DE-0873-4176-8CD9-0A4874825628}" type="datetimeFigureOut">
              <a:rPr lang="es-PE"/>
              <a:pPr>
                <a:defRPr/>
              </a:pPr>
              <a:t>08/07/2014</a:t>
            </a:fld>
            <a:endParaRPr 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890B9-92C1-4737-88FA-4D6FCA5F7198}" type="slidenum">
              <a:rPr lang="es-PE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209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0CAC09-BE34-417E-A01C-F32E4259490F}" type="datetimeFigureOut">
              <a:rPr lang="es-PE"/>
              <a:pPr>
                <a:defRPr/>
              </a:pPr>
              <a:t>08/07/2014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0B0BC16-E04B-4B8E-B7FF-504BF971A1E6}" type="slidenum">
              <a:rPr lang="es-PE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24000" y="1427163"/>
            <a:ext cx="9144000" cy="3586162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dirty="0"/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0"/>
            <a:ext cx="217646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C161F63-B103-4EFA-B2A4-A0022D752B75}" type="slidenum">
              <a:rPr lang="es-ES">
                <a:solidFill>
                  <a:srgbClr val="898989"/>
                </a:solidFill>
              </a:rPr>
              <a:pPr/>
              <a:t>1</a:t>
            </a:fld>
            <a:endParaRPr lang="es-ES">
              <a:solidFill>
                <a:srgbClr val="898989"/>
              </a:solidFill>
            </a:endParaRPr>
          </a:p>
        </p:txBody>
      </p:sp>
      <p:pic>
        <p:nvPicPr>
          <p:cNvPr id="2053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318125"/>
            <a:ext cx="194151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1 Título"/>
          <p:cNvSpPr>
            <a:spLocks noGrp="1"/>
          </p:cNvSpPr>
          <p:nvPr/>
        </p:nvSpPr>
        <p:spPr bwMode="auto">
          <a:xfrm>
            <a:off x="1558925" y="2679700"/>
            <a:ext cx="7058025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MX" sz="3200" b="1">
                <a:solidFill>
                  <a:schemeClr val="bg1"/>
                </a:solidFill>
                <a:latin typeface="Calibri Light" panose="020F0302020204030204" pitchFamily="34" charset="0"/>
                <a:ea typeface="ヒラギノ角ゴ Pro W3"/>
                <a:cs typeface="ヒラギノ角ゴ Pro W3"/>
              </a:rPr>
              <a:t>Sesión</a:t>
            </a:r>
          </a:p>
          <a:p>
            <a:r>
              <a:rPr lang="es-MX" sz="3200" b="1">
                <a:solidFill>
                  <a:schemeClr val="bg1"/>
                </a:solidFill>
                <a:latin typeface="Calibri Light" panose="020F0302020204030204" pitchFamily="34" charset="0"/>
                <a:ea typeface="ヒラギノ角ゴ Pro W3"/>
                <a:cs typeface="ヒラギノ角ゴ Pro W3"/>
              </a:rPr>
              <a:t>Introducción</a:t>
            </a:r>
            <a:endParaRPr lang="es-PE" sz="3600" b="1">
              <a:solidFill>
                <a:schemeClr val="bg1"/>
              </a:solidFill>
              <a:latin typeface="Calibri Light" panose="020F03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055" name="9 CuadroTexto"/>
          <p:cNvSpPr txBox="1">
            <a:spLocks noChangeArrowheads="1"/>
          </p:cNvSpPr>
          <p:nvPr/>
        </p:nvSpPr>
        <p:spPr bwMode="auto">
          <a:xfrm>
            <a:off x="2881313" y="1311275"/>
            <a:ext cx="511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PE" sz="1200">
                <a:solidFill>
                  <a:schemeClr val="bg1"/>
                </a:solidFill>
              </a:rPr>
              <a:t>Junio</a:t>
            </a:r>
          </a:p>
          <a:p>
            <a:pPr algn="ctr" eaLnBrk="1" hangingPunct="1"/>
            <a:r>
              <a:rPr lang="es-PE" sz="1200">
                <a:solidFill>
                  <a:schemeClr val="bg1"/>
                </a:solidFill>
              </a:rPr>
              <a:t>2014</a:t>
            </a:r>
          </a:p>
        </p:txBody>
      </p:sp>
      <p:pic>
        <p:nvPicPr>
          <p:cNvPr id="2056" name="1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60363"/>
            <a:ext cx="8540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354013"/>
            <a:ext cx="467995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7713" y="195263"/>
            <a:ext cx="10515600" cy="471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dirty="0" smtClean="0"/>
              <a:t>Fase de análisis prospectivo</a:t>
            </a:r>
          </a:p>
        </p:txBody>
      </p:sp>
      <p:sp>
        <p:nvSpPr>
          <p:cNvPr id="7" name="5 Rectángulo"/>
          <p:cNvSpPr/>
          <p:nvPr/>
        </p:nvSpPr>
        <p:spPr>
          <a:xfrm>
            <a:off x="1071563" y="1847850"/>
            <a:ext cx="1854200" cy="417513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1. Desarrollo del modelo conceptual</a:t>
            </a:r>
          </a:p>
        </p:txBody>
      </p:sp>
      <p:sp>
        <p:nvSpPr>
          <p:cNvPr id="8" name="6 Rectángulo"/>
          <p:cNvSpPr/>
          <p:nvPr/>
        </p:nvSpPr>
        <p:spPr>
          <a:xfrm>
            <a:off x="1071563" y="2606675"/>
            <a:ext cx="1854200" cy="460375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2. Identificación y análisis de tendencias</a:t>
            </a:r>
          </a:p>
        </p:txBody>
      </p:sp>
      <p:sp>
        <p:nvSpPr>
          <p:cNvPr id="9" name="7 Rectángulo"/>
          <p:cNvSpPr/>
          <p:nvPr/>
        </p:nvSpPr>
        <p:spPr>
          <a:xfrm>
            <a:off x="1071563" y="3360738"/>
            <a:ext cx="1854200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3. Identificación de variables estratégicas</a:t>
            </a:r>
          </a:p>
        </p:txBody>
      </p:sp>
      <p:sp>
        <p:nvSpPr>
          <p:cNvPr id="10" name="8 Rectángulo"/>
          <p:cNvSpPr/>
          <p:nvPr/>
        </p:nvSpPr>
        <p:spPr>
          <a:xfrm>
            <a:off x="1071563" y="4078288"/>
            <a:ext cx="1854200" cy="460375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4. Diagnóstico de variables estratégicas</a:t>
            </a:r>
          </a:p>
        </p:txBody>
      </p:sp>
      <p:sp>
        <p:nvSpPr>
          <p:cNvPr id="11" name="9 Rectángulo"/>
          <p:cNvSpPr/>
          <p:nvPr/>
        </p:nvSpPr>
        <p:spPr>
          <a:xfrm>
            <a:off x="1071563" y="4846638"/>
            <a:ext cx="1854200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5. Construcción de escenarios</a:t>
            </a:r>
          </a:p>
        </p:txBody>
      </p:sp>
      <p:sp>
        <p:nvSpPr>
          <p:cNvPr id="11272" name="CuadroTexto 11"/>
          <p:cNvSpPr txBox="1">
            <a:spLocks noChangeArrowheads="1"/>
          </p:cNvSpPr>
          <p:nvPr/>
        </p:nvSpPr>
        <p:spPr bwMode="auto">
          <a:xfrm>
            <a:off x="1162050" y="1128713"/>
            <a:ext cx="1763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PE" b="1">
                <a:solidFill>
                  <a:schemeClr val="accent2"/>
                </a:solidFill>
              </a:rPr>
              <a:t>Etapa</a:t>
            </a:r>
          </a:p>
        </p:txBody>
      </p:sp>
      <p:sp>
        <p:nvSpPr>
          <p:cNvPr id="11273" name="CuadroTexto 12"/>
          <p:cNvSpPr txBox="1">
            <a:spLocks noChangeArrowheads="1"/>
          </p:cNvSpPr>
          <p:nvPr/>
        </p:nvSpPr>
        <p:spPr bwMode="auto">
          <a:xfrm>
            <a:off x="4724400" y="1128713"/>
            <a:ext cx="176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PE" b="1">
                <a:solidFill>
                  <a:schemeClr val="accent2"/>
                </a:solidFill>
              </a:rPr>
              <a:t>Actividad</a:t>
            </a:r>
          </a:p>
        </p:txBody>
      </p:sp>
      <p:sp>
        <p:nvSpPr>
          <p:cNvPr id="11274" name="CuadroTexto 13"/>
          <p:cNvSpPr txBox="1">
            <a:spLocks noChangeArrowheads="1"/>
          </p:cNvSpPr>
          <p:nvPr/>
        </p:nvSpPr>
        <p:spPr bwMode="auto">
          <a:xfrm>
            <a:off x="8805863" y="1128713"/>
            <a:ext cx="176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PE" b="1">
                <a:solidFill>
                  <a:schemeClr val="accent2"/>
                </a:solidFill>
              </a:rPr>
              <a:t>Producto</a:t>
            </a:r>
          </a:p>
        </p:txBody>
      </p:sp>
      <p:sp>
        <p:nvSpPr>
          <p:cNvPr id="11275" name="CuadroTexto 14"/>
          <p:cNvSpPr txBox="1">
            <a:spLocks noChangeArrowheads="1"/>
          </p:cNvSpPr>
          <p:nvPr/>
        </p:nvSpPr>
        <p:spPr bwMode="auto">
          <a:xfrm>
            <a:off x="9104313" y="1668463"/>
            <a:ext cx="1490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Modelo conceptual graficado</a:t>
            </a:r>
          </a:p>
        </p:txBody>
      </p:sp>
      <p:sp>
        <p:nvSpPr>
          <p:cNvPr id="11276" name="CuadroTexto 2"/>
          <p:cNvSpPr txBox="1">
            <a:spLocks noChangeArrowheads="1"/>
          </p:cNvSpPr>
          <p:nvPr/>
        </p:nvSpPr>
        <p:spPr bwMode="auto">
          <a:xfrm>
            <a:off x="5413375" y="1758950"/>
            <a:ext cx="1563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Identificación y comprensión del sector</a:t>
            </a:r>
          </a:p>
        </p:txBody>
      </p:sp>
      <p:sp>
        <p:nvSpPr>
          <p:cNvPr id="11277" name="CuadroTexto 3"/>
          <p:cNvSpPr txBox="1">
            <a:spLocks noChangeArrowheads="1"/>
          </p:cNvSpPr>
          <p:nvPr/>
        </p:nvSpPr>
        <p:spPr bwMode="auto">
          <a:xfrm>
            <a:off x="3395663" y="1797050"/>
            <a:ext cx="1541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Recolección de información</a:t>
            </a:r>
          </a:p>
        </p:txBody>
      </p:sp>
      <p:sp>
        <p:nvSpPr>
          <p:cNvPr id="5" name="Flecha derecha 4"/>
          <p:cNvSpPr/>
          <p:nvPr/>
        </p:nvSpPr>
        <p:spPr>
          <a:xfrm>
            <a:off x="4856163" y="1862138"/>
            <a:ext cx="384175" cy="255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1279" name="CuadroTexto 15"/>
          <p:cNvSpPr txBox="1">
            <a:spLocks noChangeArrowheads="1"/>
          </p:cNvSpPr>
          <p:nvPr/>
        </p:nvSpPr>
        <p:spPr bwMode="auto">
          <a:xfrm>
            <a:off x="3427413" y="2493963"/>
            <a:ext cx="1504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Búsqueda e identificación de tendencias</a:t>
            </a:r>
          </a:p>
        </p:txBody>
      </p:sp>
      <p:sp>
        <p:nvSpPr>
          <p:cNvPr id="11280" name="CuadroTexto 16"/>
          <p:cNvSpPr txBox="1">
            <a:spLocks noChangeArrowheads="1"/>
          </p:cNvSpPr>
          <p:nvPr/>
        </p:nvSpPr>
        <p:spPr bwMode="auto">
          <a:xfrm>
            <a:off x="5467350" y="2489200"/>
            <a:ext cx="1243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Selección de tendencias pertinentes</a:t>
            </a:r>
          </a:p>
        </p:txBody>
      </p:sp>
      <p:sp>
        <p:nvSpPr>
          <p:cNvPr id="11281" name="CuadroTexto 17"/>
          <p:cNvSpPr txBox="1">
            <a:spLocks noChangeArrowheads="1"/>
          </p:cNvSpPr>
          <p:nvPr/>
        </p:nvSpPr>
        <p:spPr bwMode="auto">
          <a:xfrm>
            <a:off x="6931025" y="2513013"/>
            <a:ext cx="15414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Impacto de las tendencias en el modelo conceptual</a:t>
            </a:r>
          </a:p>
        </p:txBody>
      </p:sp>
      <p:sp>
        <p:nvSpPr>
          <p:cNvPr id="11282" name="CuadroTexto 18"/>
          <p:cNvSpPr txBox="1">
            <a:spLocks noChangeArrowheads="1"/>
          </p:cNvSpPr>
          <p:nvPr/>
        </p:nvSpPr>
        <p:spPr bwMode="auto">
          <a:xfrm>
            <a:off x="9094788" y="2420938"/>
            <a:ext cx="1704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Listado de tendencias e impacto en modelo conceptual</a:t>
            </a:r>
          </a:p>
        </p:txBody>
      </p:sp>
      <p:sp>
        <p:nvSpPr>
          <p:cNvPr id="20" name="Flecha derecha 19"/>
          <p:cNvSpPr/>
          <p:nvPr/>
        </p:nvSpPr>
        <p:spPr>
          <a:xfrm>
            <a:off x="4887913" y="2663825"/>
            <a:ext cx="384175" cy="255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1" name="Flecha derecha 20"/>
          <p:cNvSpPr/>
          <p:nvPr/>
        </p:nvSpPr>
        <p:spPr>
          <a:xfrm>
            <a:off x="6511925" y="2655888"/>
            <a:ext cx="382588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cxnSp>
        <p:nvCxnSpPr>
          <p:cNvPr id="22" name="Conector recto 21"/>
          <p:cNvCxnSpPr/>
          <p:nvPr/>
        </p:nvCxnSpPr>
        <p:spPr>
          <a:xfrm>
            <a:off x="3206750" y="1338263"/>
            <a:ext cx="0" cy="408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9121775" y="1338263"/>
            <a:ext cx="0" cy="4251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7" name="CuadroTexto 24"/>
          <p:cNvSpPr txBox="1">
            <a:spLocks noChangeArrowheads="1"/>
          </p:cNvSpPr>
          <p:nvPr/>
        </p:nvSpPr>
        <p:spPr bwMode="auto">
          <a:xfrm>
            <a:off x="3435350" y="3281363"/>
            <a:ext cx="1855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Listado de variables a partir del modelo conceptual y tendencias</a:t>
            </a:r>
          </a:p>
        </p:txBody>
      </p:sp>
      <p:sp>
        <p:nvSpPr>
          <p:cNvPr id="11288" name="CuadroTexto 25"/>
          <p:cNvSpPr txBox="1">
            <a:spLocks noChangeArrowheads="1"/>
          </p:cNvSpPr>
          <p:nvPr/>
        </p:nvSpPr>
        <p:spPr bwMode="auto">
          <a:xfrm>
            <a:off x="9094788" y="3252788"/>
            <a:ext cx="1704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Listado de variables estratégicas</a:t>
            </a:r>
          </a:p>
        </p:txBody>
      </p:sp>
      <p:sp>
        <p:nvSpPr>
          <p:cNvPr id="11289" name="CuadroTexto 27"/>
          <p:cNvSpPr txBox="1">
            <a:spLocks noChangeArrowheads="1"/>
          </p:cNvSpPr>
          <p:nvPr/>
        </p:nvSpPr>
        <p:spPr bwMode="auto">
          <a:xfrm>
            <a:off x="5461000" y="3351213"/>
            <a:ext cx="1241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Priorización de variables</a:t>
            </a:r>
          </a:p>
        </p:txBody>
      </p:sp>
      <p:sp>
        <p:nvSpPr>
          <p:cNvPr id="29" name="Flecha derecha 28"/>
          <p:cNvSpPr/>
          <p:nvPr/>
        </p:nvSpPr>
        <p:spPr>
          <a:xfrm>
            <a:off x="4967288" y="3476625"/>
            <a:ext cx="384175" cy="255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1291" name="CuadroTexto 29"/>
          <p:cNvSpPr txBox="1">
            <a:spLocks noChangeArrowheads="1"/>
          </p:cNvSpPr>
          <p:nvPr/>
        </p:nvSpPr>
        <p:spPr bwMode="auto">
          <a:xfrm>
            <a:off x="3478213" y="4083050"/>
            <a:ext cx="185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Formulación de indicadores</a:t>
            </a:r>
          </a:p>
        </p:txBody>
      </p:sp>
      <p:sp>
        <p:nvSpPr>
          <p:cNvPr id="11292" name="CuadroTexto 30"/>
          <p:cNvSpPr txBox="1">
            <a:spLocks noChangeArrowheads="1"/>
          </p:cNvSpPr>
          <p:nvPr/>
        </p:nvSpPr>
        <p:spPr bwMode="auto">
          <a:xfrm>
            <a:off x="5438775" y="4030663"/>
            <a:ext cx="11890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Diagnóstico de la evolución histórica</a:t>
            </a:r>
          </a:p>
        </p:txBody>
      </p:sp>
      <p:sp>
        <p:nvSpPr>
          <p:cNvPr id="11293" name="CuadroTexto 31"/>
          <p:cNvSpPr txBox="1">
            <a:spLocks noChangeArrowheads="1"/>
          </p:cNvSpPr>
          <p:nvPr/>
        </p:nvSpPr>
        <p:spPr bwMode="auto">
          <a:xfrm>
            <a:off x="6994525" y="4000500"/>
            <a:ext cx="1157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Diagnóstico de la situación actual</a:t>
            </a:r>
          </a:p>
        </p:txBody>
      </p:sp>
      <p:sp>
        <p:nvSpPr>
          <p:cNvPr id="33" name="Flecha derecha 32"/>
          <p:cNvSpPr/>
          <p:nvPr/>
        </p:nvSpPr>
        <p:spPr>
          <a:xfrm>
            <a:off x="4922838" y="4151313"/>
            <a:ext cx="384175" cy="255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34" name="Flecha derecha 33"/>
          <p:cNvSpPr/>
          <p:nvPr/>
        </p:nvSpPr>
        <p:spPr>
          <a:xfrm>
            <a:off x="6583363" y="4176713"/>
            <a:ext cx="384175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1296" name="CuadroTexto 34"/>
          <p:cNvSpPr txBox="1">
            <a:spLocks noChangeArrowheads="1"/>
          </p:cNvSpPr>
          <p:nvPr/>
        </p:nvSpPr>
        <p:spPr bwMode="auto">
          <a:xfrm>
            <a:off x="3486150" y="4827588"/>
            <a:ext cx="1430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Determinar el escenario óptimo</a:t>
            </a:r>
          </a:p>
        </p:txBody>
      </p:sp>
      <p:sp>
        <p:nvSpPr>
          <p:cNvPr id="11297" name="CuadroTexto 35"/>
          <p:cNvSpPr txBox="1">
            <a:spLocks noChangeArrowheads="1"/>
          </p:cNvSpPr>
          <p:nvPr/>
        </p:nvSpPr>
        <p:spPr bwMode="auto">
          <a:xfrm>
            <a:off x="5438775" y="4797425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Determinar el escenario tendencial</a:t>
            </a:r>
          </a:p>
        </p:txBody>
      </p:sp>
      <p:sp>
        <p:nvSpPr>
          <p:cNvPr id="11298" name="CuadroTexto 36"/>
          <p:cNvSpPr txBox="1">
            <a:spLocks noChangeArrowheads="1"/>
          </p:cNvSpPr>
          <p:nvPr/>
        </p:nvSpPr>
        <p:spPr bwMode="auto">
          <a:xfrm>
            <a:off x="6977063" y="4811713"/>
            <a:ext cx="1039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Determinar escenarios exploratorios</a:t>
            </a:r>
          </a:p>
        </p:txBody>
      </p:sp>
      <p:sp>
        <p:nvSpPr>
          <p:cNvPr id="11299" name="CuadroTexto 37"/>
          <p:cNvSpPr txBox="1">
            <a:spLocks noChangeArrowheads="1"/>
          </p:cNvSpPr>
          <p:nvPr/>
        </p:nvSpPr>
        <p:spPr bwMode="auto">
          <a:xfrm>
            <a:off x="9148763" y="4811713"/>
            <a:ext cx="1703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Elaboración de escenarios e Informe de riesgos y oportunidades</a:t>
            </a:r>
          </a:p>
        </p:txBody>
      </p:sp>
      <p:sp>
        <p:nvSpPr>
          <p:cNvPr id="11300" name="CuadroTexto 38"/>
          <p:cNvSpPr txBox="1">
            <a:spLocks noChangeArrowheads="1"/>
          </p:cNvSpPr>
          <p:nvPr/>
        </p:nvSpPr>
        <p:spPr bwMode="auto">
          <a:xfrm>
            <a:off x="8272463" y="4759325"/>
            <a:ext cx="9477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Matriz de riesgos y oportunidades</a:t>
            </a:r>
          </a:p>
        </p:txBody>
      </p:sp>
      <p:sp>
        <p:nvSpPr>
          <p:cNvPr id="40" name="Flecha derecha 39"/>
          <p:cNvSpPr/>
          <p:nvPr/>
        </p:nvSpPr>
        <p:spPr>
          <a:xfrm>
            <a:off x="4906963" y="4913313"/>
            <a:ext cx="384175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41" name="Flecha derecha 40"/>
          <p:cNvSpPr/>
          <p:nvPr/>
        </p:nvSpPr>
        <p:spPr>
          <a:xfrm>
            <a:off x="6602413" y="4930775"/>
            <a:ext cx="382587" cy="255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42" name="Flecha derecha 41"/>
          <p:cNvSpPr/>
          <p:nvPr/>
        </p:nvSpPr>
        <p:spPr>
          <a:xfrm>
            <a:off x="7888288" y="4932363"/>
            <a:ext cx="384175" cy="255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1847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1" name="1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041900" y="6303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437E39A8-7657-4470-9A49-7B4B23C3A82F}" type="slidenum">
              <a:rPr lang="es-ES" b="1">
                <a:solidFill>
                  <a:srgbClr val="1F4E79"/>
                </a:solidFill>
              </a:rPr>
              <a:pPr algn="ctr"/>
              <a:t>11</a:t>
            </a:fld>
            <a:endParaRPr lang="es-ES" b="1">
              <a:solidFill>
                <a:srgbClr val="1F4E79"/>
              </a:solidFill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6323013"/>
            <a:ext cx="7794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106 Rectángulo"/>
          <p:cNvSpPr/>
          <p:nvPr/>
        </p:nvSpPr>
        <p:spPr>
          <a:xfrm>
            <a:off x="1558925" y="981075"/>
            <a:ext cx="2143125" cy="4587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/>
              <a:t>Fase Análisis Prospectivo</a:t>
            </a:r>
          </a:p>
        </p:txBody>
      </p:sp>
      <p:sp>
        <p:nvSpPr>
          <p:cNvPr id="108" name="107 Rectángulo"/>
          <p:cNvSpPr/>
          <p:nvPr/>
        </p:nvSpPr>
        <p:spPr>
          <a:xfrm>
            <a:off x="1558925" y="1511300"/>
            <a:ext cx="2143125" cy="3579813"/>
          </a:xfrm>
          <a:prstGeom prst="rect">
            <a:avLst/>
          </a:prstGeom>
          <a:noFill/>
          <a:ln w="63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109" name="108 Rectángulo"/>
          <p:cNvSpPr/>
          <p:nvPr/>
        </p:nvSpPr>
        <p:spPr>
          <a:xfrm>
            <a:off x="1703388" y="1789113"/>
            <a:ext cx="1854200" cy="4587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Diseño del modelo conceptual</a:t>
            </a:r>
          </a:p>
        </p:txBody>
      </p:sp>
      <p:sp>
        <p:nvSpPr>
          <p:cNvPr id="110" name="109 Rectángulo"/>
          <p:cNvSpPr/>
          <p:nvPr/>
        </p:nvSpPr>
        <p:spPr>
          <a:xfrm>
            <a:off x="1706563" y="2409825"/>
            <a:ext cx="1854200" cy="458788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y análisis de tendencias</a:t>
            </a:r>
          </a:p>
        </p:txBody>
      </p:sp>
      <p:sp>
        <p:nvSpPr>
          <p:cNvPr id="111" name="110 Rectángulo"/>
          <p:cNvSpPr/>
          <p:nvPr/>
        </p:nvSpPr>
        <p:spPr>
          <a:xfrm>
            <a:off x="1706563" y="3057525"/>
            <a:ext cx="1854200" cy="460375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de variables estratégicas</a:t>
            </a:r>
          </a:p>
        </p:txBody>
      </p:sp>
      <p:sp>
        <p:nvSpPr>
          <p:cNvPr id="112" name="111 Rectángulo"/>
          <p:cNvSpPr/>
          <p:nvPr/>
        </p:nvSpPr>
        <p:spPr>
          <a:xfrm>
            <a:off x="1703388" y="3706813"/>
            <a:ext cx="1852612" cy="4587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Diagnóstico de variables estratégicas</a:t>
            </a:r>
          </a:p>
        </p:txBody>
      </p:sp>
      <p:sp>
        <p:nvSpPr>
          <p:cNvPr id="113" name="112 Rectángulo"/>
          <p:cNvSpPr/>
          <p:nvPr/>
        </p:nvSpPr>
        <p:spPr>
          <a:xfrm>
            <a:off x="1706563" y="4354513"/>
            <a:ext cx="1854200" cy="4587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Construcción de escenarios</a:t>
            </a:r>
          </a:p>
        </p:txBody>
      </p:sp>
      <p:sp>
        <p:nvSpPr>
          <p:cNvPr id="114" name="113 Triángulo isósceles"/>
          <p:cNvSpPr/>
          <p:nvPr/>
        </p:nvSpPr>
        <p:spPr>
          <a:xfrm flipV="1">
            <a:off x="2492375" y="2268538"/>
            <a:ext cx="274638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5" name="114 Triángulo isósceles"/>
          <p:cNvSpPr/>
          <p:nvPr/>
        </p:nvSpPr>
        <p:spPr>
          <a:xfrm flipV="1">
            <a:off x="2478088" y="2894013"/>
            <a:ext cx="274637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6" name="115 Triángulo isósceles"/>
          <p:cNvSpPr/>
          <p:nvPr/>
        </p:nvSpPr>
        <p:spPr>
          <a:xfrm flipV="1">
            <a:off x="2478088" y="3541713"/>
            <a:ext cx="274637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7" name="116 Triángulo isósceles"/>
          <p:cNvSpPr/>
          <p:nvPr/>
        </p:nvSpPr>
        <p:spPr>
          <a:xfrm flipV="1">
            <a:off x="2478088" y="4189413"/>
            <a:ext cx="274637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8" name="117 Triángulo isósceles"/>
          <p:cNvSpPr/>
          <p:nvPr/>
        </p:nvSpPr>
        <p:spPr>
          <a:xfrm rot="16200000" flipV="1">
            <a:off x="3468688" y="1949450"/>
            <a:ext cx="350837" cy="138113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863975" y="115888"/>
            <a:ext cx="6643688" cy="597693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3960208" y="2780928"/>
          <a:ext cx="6456272" cy="1595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307" name="24 Rectángulo"/>
          <p:cNvSpPr>
            <a:spLocks noChangeArrowheads="1"/>
          </p:cNvSpPr>
          <p:nvPr/>
        </p:nvSpPr>
        <p:spPr bwMode="auto">
          <a:xfrm>
            <a:off x="3960813" y="188913"/>
            <a:ext cx="64563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b="1"/>
              <a:t>Objetivo: </a:t>
            </a:r>
            <a:r>
              <a:rPr lang="es-AR"/>
              <a:t>C</a:t>
            </a:r>
            <a:r>
              <a:rPr lang="es-PE"/>
              <a:t>omprender al sector como un sistema e identificar sus componentes.</a:t>
            </a:r>
          </a:p>
          <a:p>
            <a:pPr algn="ctr" eaLnBrk="1" hangingPunct="1"/>
            <a:r>
              <a:rPr lang="es-PE"/>
              <a:t> </a:t>
            </a:r>
            <a:endParaRPr lang="es-PE" b="1">
              <a:solidFill>
                <a:schemeClr val="tx2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621588" y="1171575"/>
            <a:ext cx="2578100" cy="9556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/>
              <a:t>Componentes: </a:t>
            </a:r>
            <a:r>
              <a:rPr lang="es-PE" sz="1400" dirty="0"/>
              <a:t>Son el conjunto de elementos que representan al sector y describen aspectos que lo definen como un sistema.</a:t>
            </a:r>
          </a:p>
        </p:txBody>
      </p:sp>
      <p:sp>
        <p:nvSpPr>
          <p:cNvPr id="12309" name="11 Rectángulo"/>
          <p:cNvSpPr>
            <a:spLocks noChangeArrowheads="1"/>
          </p:cNvSpPr>
          <p:nvPr/>
        </p:nvSpPr>
        <p:spPr bwMode="auto">
          <a:xfrm>
            <a:off x="3960813" y="2339975"/>
            <a:ext cx="1700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b="1"/>
              <a:t>Procedimiento: </a:t>
            </a:r>
            <a:endParaRPr lang="es-PE"/>
          </a:p>
        </p:txBody>
      </p:sp>
      <p:sp>
        <p:nvSpPr>
          <p:cNvPr id="12310" name="13 Rectángulo"/>
          <p:cNvSpPr>
            <a:spLocks noChangeArrowheads="1"/>
          </p:cNvSpPr>
          <p:nvPr/>
        </p:nvSpPr>
        <p:spPr bwMode="auto">
          <a:xfrm>
            <a:off x="4151313" y="4813300"/>
            <a:ext cx="612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es-ES"/>
              <a:t>No es el organigrama del sector</a:t>
            </a:r>
            <a:endParaRPr lang="es-PE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s-ES"/>
              <a:t>No refleja los cargos de los participantes</a:t>
            </a:r>
            <a:endParaRPr lang="es-PE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s-ES"/>
              <a:t>No refleja necesariamente las funciones que desarrolla actualmente el sector</a:t>
            </a:r>
            <a:endParaRPr lang="es-PE"/>
          </a:p>
        </p:txBody>
      </p:sp>
      <p:sp>
        <p:nvSpPr>
          <p:cNvPr id="12311" name="31 Rectángulo"/>
          <p:cNvSpPr>
            <a:spLocks noChangeArrowheads="1"/>
          </p:cNvSpPr>
          <p:nvPr/>
        </p:nvSpPr>
        <p:spPr bwMode="auto">
          <a:xfrm>
            <a:off x="3975100" y="4398963"/>
            <a:ext cx="154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b="1"/>
              <a:t>Advertencias:</a:t>
            </a:r>
            <a:endParaRPr lang="es-P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1847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1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041900" y="6303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0AFEC698-F948-4C26-97C0-819101970BC0}" type="slidenum">
              <a:rPr lang="es-ES" b="1">
                <a:solidFill>
                  <a:srgbClr val="1F4E79"/>
                </a:solidFill>
              </a:rPr>
              <a:pPr algn="ctr"/>
              <a:t>12</a:t>
            </a:fld>
            <a:endParaRPr lang="es-ES" b="1">
              <a:solidFill>
                <a:srgbClr val="1F4E79"/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6323013"/>
            <a:ext cx="7794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106 Rectángulo"/>
          <p:cNvSpPr/>
          <p:nvPr/>
        </p:nvSpPr>
        <p:spPr>
          <a:xfrm>
            <a:off x="1558925" y="981075"/>
            <a:ext cx="2143125" cy="4587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/>
              <a:t>Fase Análisis Prospectivo</a:t>
            </a:r>
          </a:p>
        </p:txBody>
      </p:sp>
      <p:sp>
        <p:nvSpPr>
          <p:cNvPr id="108" name="107 Rectángulo"/>
          <p:cNvSpPr/>
          <p:nvPr/>
        </p:nvSpPr>
        <p:spPr>
          <a:xfrm>
            <a:off x="1558925" y="1511300"/>
            <a:ext cx="2143125" cy="3579813"/>
          </a:xfrm>
          <a:prstGeom prst="rect">
            <a:avLst/>
          </a:prstGeom>
          <a:noFill/>
          <a:ln w="63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109" name="108 Rectángulo"/>
          <p:cNvSpPr/>
          <p:nvPr/>
        </p:nvSpPr>
        <p:spPr>
          <a:xfrm>
            <a:off x="1703388" y="1789113"/>
            <a:ext cx="1854200" cy="4587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Diseño del modelo conceptual</a:t>
            </a:r>
          </a:p>
        </p:txBody>
      </p:sp>
      <p:sp>
        <p:nvSpPr>
          <p:cNvPr id="110" name="109 Rectángulo"/>
          <p:cNvSpPr/>
          <p:nvPr/>
        </p:nvSpPr>
        <p:spPr>
          <a:xfrm>
            <a:off x="1706563" y="2409825"/>
            <a:ext cx="1854200" cy="458788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y análisis de tendencias</a:t>
            </a:r>
          </a:p>
        </p:txBody>
      </p:sp>
      <p:sp>
        <p:nvSpPr>
          <p:cNvPr id="111" name="110 Rectángulo"/>
          <p:cNvSpPr/>
          <p:nvPr/>
        </p:nvSpPr>
        <p:spPr>
          <a:xfrm>
            <a:off x="1706563" y="3057525"/>
            <a:ext cx="1854200" cy="460375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de variables estratégicas</a:t>
            </a:r>
          </a:p>
        </p:txBody>
      </p:sp>
      <p:sp>
        <p:nvSpPr>
          <p:cNvPr id="112" name="111 Rectángulo"/>
          <p:cNvSpPr/>
          <p:nvPr/>
        </p:nvSpPr>
        <p:spPr>
          <a:xfrm>
            <a:off x="1703388" y="3706813"/>
            <a:ext cx="1852612" cy="4587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Diagnóstico de variables estratégicas</a:t>
            </a:r>
          </a:p>
        </p:txBody>
      </p:sp>
      <p:sp>
        <p:nvSpPr>
          <p:cNvPr id="113" name="112 Rectángulo"/>
          <p:cNvSpPr/>
          <p:nvPr/>
        </p:nvSpPr>
        <p:spPr>
          <a:xfrm>
            <a:off x="1706563" y="4354513"/>
            <a:ext cx="1854200" cy="4587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Construcción de escenarios</a:t>
            </a:r>
          </a:p>
        </p:txBody>
      </p:sp>
      <p:sp>
        <p:nvSpPr>
          <p:cNvPr id="114" name="113 Triángulo isósceles"/>
          <p:cNvSpPr/>
          <p:nvPr/>
        </p:nvSpPr>
        <p:spPr>
          <a:xfrm flipV="1">
            <a:off x="2492375" y="2268538"/>
            <a:ext cx="274638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5" name="114 Triángulo isósceles"/>
          <p:cNvSpPr/>
          <p:nvPr/>
        </p:nvSpPr>
        <p:spPr>
          <a:xfrm flipV="1">
            <a:off x="2478088" y="2894013"/>
            <a:ext cx="274637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6" name="115 Triángulo isósceles"/>
          <p:cNvSpPr/>
          <p:nvPr/>
        </p:nvSpPr>
        <p:spPr>
          <a:xfrm flipV="1">
            <a:off x="2478088" y="3541713"/>
            <a:ext cx="274637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7" name="116 Triángulo isósceles"/>
          <p:cNvSpPr/>
          <p:nvPr/>
        </p:nvSpPr>
        <p:spPr>
          <a:xfrm flipV="1">
            <a:off x="2478088" y="4189413"/>
            <a:ext cx="274637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8" name="117 Triángulo isósceles"/>
          <p:cNvSpPr/>
          <p:nvPr/>
        </p:nvSpPr>
        <p:spPr>
          <a:xfrm rot="16200000" flipV="1">
            <a:off x="3467894" y="2607469"/>
            <a:ext cx="352425" cy="138113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863975" y="115888"/>
            <a:ext cx="6643688" cy="597693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3944552" y="2291234"/>
          <a:ext cx="6456272" cy="1857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331" name="24 Rectángulo"/>
          <p:cNvSpPr>
            <a:spLocks noChangeArrowheads="1"/>
          </p:cNvSpPr>
          <p:nvPr/>
        </p:nvSpPr>
        <p:spPr bwMode="auto">
          <a:xfrm>
            <a:off x="3960813" y="188913"/>
            <a:ext cx="6456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AR" b="1"/>
              <a:t>Objetivo: </a:t>
            </a:r>
            <a:r>
              <a:rPr lang="es-PE"/>
              <a:t>Analizar el entorno en donde se desarrolla el Sector.</a:t>
            </a:r>
          </a:p>
          <a:p>
            <a:pPr algn="ctr" eaLnBrk="1" hangingPunct="1"/>
            <a:r>
              <a:rPr lang="es-PE"/>
              <a:t> </a:t>
            </a:r>
            <a:endParaRPr lang="es-PE" b="1">
              <a:solidFill>
                <a:schemeClr val="tx2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816725" y="733425"/>
            <a:ext cx="3382963" cy="738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/>
              <a:t>Tendencia: </a:t>
            </a:r>
            <a:r>
              <a:rPr lang="es-PE" sz="1400" dirty="0"/>
              <a:t>es el posible comportamiento a futuro de una variable, asumiendo la continuidad de su patrón histórico</a:t>
            </a:r>
          </a:p>
        </p:txBody>
      </p:sp>
      <p:sp>
        <p:nvSpPr>
          <p:cNvPr id="13333" name="11 Rectángulo"/>
          <p:cNvSpPr>
            <a:spLocks noChangeArrowheads="1"/>
          </p:cNvSpPr>
          <p:nvPr/>
        </p:nvSpPr>
        <p:spPr bwMode="auto">
          <a:xfrm>
            <a:off x="3952875" y="1835150"/>
            <a:ext cx="1700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b="1"/>
              <a:t>Procedimiento: </a:t>
            </a:r>
            <a:endParaRPr lang="es-PE"/>
          </a:p>
        </p:txBody>
      </p:sp>
      <p:sp>
        <p:nvSpPr>
          <p:cNvPr id="13334" name="1 Rectángulo"/>
          <p:cNvSpPr>
            <a:spLocks noChangeArrowheads="1"/>
          </p:cNvSpPr>
          <p:nvPr/>
        </p:nvSpPr>
        <p:spPr bwMode="auto">
          <a:xfrm>
            <a:off x="3960813" y="4508500"/>
            <a:ext cx="28797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es-PE" sz="1400" b="1"/>
              <a:t>Pertinencia:</a:t>
            </a:r>
            <a:r>
              <a:rPr lang="es-PE" sz="1400"/>
              <a:t> es el grado de vinculación o relación que tiene la tendencia con el Sector</a:t>
            </a:r>
            <a:endParaRPr lang="es-PE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35" name="3 Rectángulo"/>
          <p:cNvSpPr>
            <a:spLocks noChangeArrowheads="1"/>
          </p:cNvSpPr>
          <p:nvPr/>
        </p:nvSpPr>
        <p:spPr bwMode="auto">
          <a:xfrm>
            <a:off x="7205663" y="4537075"/>
            <a:ext cx="30670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es-PE" sz="1400" b="1"/>
              <a:t>Impacto: </a:t>
            </a:r>
            <a:r>
              <a:rPr lang="es-PE" sz="1400"/>
              <a:t>es la capacidad de una tendencia para generar cambios en los componentes del sector</a:t>
            </a:r>
            <a:endParaRPr lang="es-PE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1847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1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041900" y="6303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2F2F416D-224A-4F65-852C-B288EA25E0E6}" type="slidenum">
              <a:rPr lang="es-ES" b="1">
                <a:solidFill>
                  <a:srgbClr val="1F4E79"/>
                </a:solidFill>
              </a:rPr>
              <a:pPr algn="ctr"/>
              <a:t>13</a:t>
            </a:fld>
            <a:endParaRPr lang="es-ES" b="1">
              <a:solidFill>
                <a:srgbClr val="1F4E79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6323013"/>
            <a:ext cx="7794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106 Rectángulo"/>
          <p:cNvSpPr/>
          <p:nvPr/>
        </p:nvSpPr>
        <p:spPr>
          <a:xfrm>
            <a:off x="1558925" y="981075"/>
            <a:ext cx="2143125" cy="4587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/>
              <a:t>Fase Análisis Prospectivo</a:t>
            </a:r>
          </a:p>
        </p:txBody>
      </p:sp>
      <p:sp>
        <p:nvSpPr>
          <p:cNvPr id="108" name="107 Rectángulo"/>
          <p:cNvSpPr/>
          <p:nvPr/>
        </p:nvSpPr>
        <p:spPr>
          <a:xfrm>
            <a:off x="1558925" y="1511300"/>
            <a:ext cx="2143125" cy="3579813"/>
          </a:xfrm>
          <a:prstGeom prst="rect">
            <a:avLst/>
          </a:prstGeom>
          <a:noFill/>
          <a:ln w="63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109" name="108 Rectángulo"/>
          <p:cNvSpPr/>
          <p:nvPr/>
        </p:nvSpPr>
        <p:spPr>
          <a:xfrm>
            <a:off x="1703388" y="1789113"/>
            <a:ext cx="1854200" cy="4587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Diseño del modelo conceptual</a:t>
            </a:r>
          </a:p>
        </p:txBody>
      </p:sp>
      <p:sp>
        <p:nvSpPr>
          <p:cNvPr id="110" name="109 Rectángulo"/>
          <p:cNvSpPr/>
          <p:nvPr/>
        </p:nvSpPr>
        <p:spPr>
          <a:xfrm>
            <a:off x="1706563" y="2409825"/>
            <a:ext cx="1854200" cy="458788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y análisis de tendencias</a:t>
            </a:r>
          </a:p>
        </p:txBody>
      </p:sp>
      <p:sp>
        <p:nvSpPr>
          <p:cNvPr id="111" name="110 Rectángulo"/>
          <p:cNvSpPr/>
          <p:nvPr/>
        </p:nvSpPr>
        <p:spPr>
          <a:xfrm>
            <a:off x="1706563" y="3057525"/>
            <a:ext cx="1854200" cy="460375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de variables estratégicas</a:t>
            </a:r>
          </a:p>
        </p:txBody>
      </p:sp>
      <p:sp>
        <p:nvSpPr>
          <p:cNvPr id="112" name="111 Rectángulo"/>
          <p:cNvSpPr/>
          <p:nvPr/>
        </p:nvSpPr>
        <p:spPr>
          <a:xfrm>
            <a:off x="1703388" y="3706813"/>
            <a:ext cx="1852612" cy="4587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Diagnóstico de variables estratégicas</a:t>
            </a:r>
          </a:p>
        </p:txBody>
      </p:sp>
      <p:sp>
        <p:nvSpPr>
          <p:cNvPr id="113" name="112 Rectángulo"/>
          <p:cNvSpPr/>
          <p:nvPr/>
        </p:nvSpPr>
        <p:spPr>
          <a:xfrm>
            <a:off x="1706563" y="4354513"/>
            <a:ext cx="1854200" cy="4587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Construcción de escenarios</a:t>
            </a:r>
          </a:p>
        </p:txBody>
      </p:sp>
      <p:sp>
        <p:nvSpPr>
          <p:cNvPr id="114" name="113 Triángulo isósceles"/>
          <p:cNvSpPr/>
          <p:nvPr/>
        </p:nvSpPr>
        <p:spPr>
          <a:xfrm flipV="1">
            <a:off x="2492375" y="2268538"/>
            <a:ext cx="274638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5" name="114 Triángulo isósceles"/>
          <p:cNvSpPr/>
          <p:nvPr/>
        </p:nvSpPr>
        <p:spPr>
          <a:xfrm flipV="1">
            <a:off x="2478088" y="2894013"/>
            <a:ext cx="274637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6" name="115 Triángulo isósceles"/>
          <p:cNvSpPr/>
          <p:nvPr/>
        </p:nvSpPr>
        <p:spPr>
          <a:xfrm flipV="1">
            <a:off x="2478088" y="3541713"/>
            <a:ext cx="274637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7" name="116 Triángulo isósceles"/>
          <p:cNvSpPr/>
          <p:nvPr/>
        </p:nvSpPr>
        <p:spPr>
          <a:xfrm flipV="1">
            <a:off x="2478088" y="4189413"/>
            <a:ext cx="274637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8" name="117 Triángulo isósceles"/>
          <p:cNvSpPr/>
          <p:nvPr/>
        </p:nvSpPr>
        <p:spPr>
          <a:xfrm rot="16200000" flipV="1">
            <a:off x="3467894" y="3183731"/>
            <a:ext cx="352425" cy="138113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863975" y="115888"/>
            <a:ext cx="6643688" cy="597693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3944552" y="2939306"/>
          <a:ext cx="6456272" cy="2649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355" name="24 Rectángulo"/>
          <p:cNvSpPr>
            <a:spLocks noChangeArrowheads="1"/>
          </p:cNvSpPr>
          <p:nvPr/>
        </p:nvSpPr>
        <p:spPr bwMode="auto">
          <a:xfrm>
            <a:off x="3960813" y="334963"/>
            <a:ext cx="6456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b="1"/>
              <a:t>Objetivo: </a:t>
            </a:r>
            <a:r>
              <a:rPr lang="es-AR"/>
              <a:t>Identificar las variables que condicionaran el desempeño del sector (cambios )	</a:t>
            </a:r>
            <a:endParaRPr lang="es-PE">
              <a:solidFill>
                <a:schemeClr val="tx2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816725" y="1322388"/>
            <a:ext cx="3382963" cy="7381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/>
              <a:t>Variable:</a:t>
            </a:r>
            <a:r>
              <a:rPr lang="es-PE" sz="1400" dirty="0"/>
              <a:t> es una cualidad o característica concreta del sector, identiﬁcable y distinta de otras, susceptible de cambio y medición</a:t>
            </a:r>
          </a:p>
        </p:txBody>
      </p:sp>
      <p:sp>
        <p:nvSpPr>
          <p:cNvPr id="14357" name="11 Rectángulo"/>
          <p:cNvSpPr>
            <a:spLocks noChangeArrowheads="1"/>
          </p:cNvSpPr>
          <p:nvPr/>
        </p:nvSpPr>
        <p:spPr bwMode="auto">
          <a:xfrm>
            <a:off x="3952875" y="2411413"/>
            <a:ext cx="1700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b="1"/>
              <a:t>Procedimiento: </a:t>
            </a:r>
            <a:endParaRPr lang="es-P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1847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1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041900" y="6303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ADDC8704-46CA-46E0-9429-0D336E286BDE}" type="slidenum">
              <a:rPr lang="es-ES" b="1">
                <a:solidFill>
                  <a:srgbClr val="1F4E79"/>
                </a:solidFill>
              </a:rPr>
              <a:pPr algn="ctr"/>
              <a:t>14</a:t>
            </a:fld>
            <a:endParaRPr lang="es-ES" b="1">
              <a:solidFill>
                <a:srgbClr val="1F4E79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6323013"/>
            <a:ext cx="7794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106 Rectángulo"/>
          <p:cNvSpPr/>
          <p:nvPr/>
        </p:nvSpPr>
        <p:spPr>
          <a:xfrm>
            <a:off x="1558925" y="981075"/>
            <a:ext cx="2143125" cy="4587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/>
              <a:t>Fase Análisis Prospectivo</a:t>
            </a:r>
          </a:p>
        </p:txBody>
      </p:sp>
      <p:sp>
        <p:nvSpPr>
          <p:cNvPr id="108" name="107 Rectángulo"/>
          <p:cNvSpPr/>
          <p:nvPr/>
        </p:nvSpPr>
        <p:spPr>
          <a:xfrm>
            <a:off x="1558925" y="1511300"/>
            <a:ext cx="2143125" cy="3579813"/>
          </a:xfrm>
          <a:prstGeom prst="rect">
            <a:avLst/>
          </a:prstGeom>
          <a:noFill/>
          <a:ln w="63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109" name="108 Rectángulo"/>
          <p:cNvSpPr/>
          <p:nvPr/>
        </p:nvSpPr>
        <p:spPr>
          <a:xfrm>
            <a:off x="1703388" y="1789113"/>
            <a:ext cx="1854200" cy="4587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Diseño del modelo conceptual</a:t>
            </a:r>
          </a:p>
        </p:txBody>
      </p:sp>
      <p:sp>
        <p:nvSpPr>
          <p:cNvPr id="110" name="109 Rectángulo"/>
          <p:cNvSpPr/>
          <p:nvPr/>
        </p:nvSpPr>
        <p:spPr>
          <a:xfrm>
            <a:off x="1706563" y="2409825"/>
            <a:ext cx="1854200" cy="458788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y análisis de tendencias</a:t>
            </a:r>
          </a:p>
        </p:txBody>
      </p:sp>
      <p:sp>
        <p:nvSpPr>
          <p:cNvPr id="111" name="110 Rectángulo"/>
          <p:cNvSpPr/>
          <p:nvPr/>
        </p:nvSpPr>
        <p:spPr>
          <a:xfrm>
            <a:off x="1706563" y="3057525"/>
            <a:ext cx="1854200" cy="460375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de variables estratégicas</a:t>
            </a:r>
          </a:p>
        </p:txBody>
      </p:sp>
      <p:sp>
        <p:nvSpPr>
          <p:cNvPr id="112" name="111 Rectángulo"/>
          <p:cNvSpPr/>
          <p:nvPr/>
        </p:nvSpPr>
        <p:spPr>
          <a:xfrm>
            <a:off x="1703388" y="3706813"/>
            <a:ext cx="1852612" cy="4587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Diagnóstico de variables estratégicas</a:t>
            </a:r>
          </a:p>
        </p:txBody>
      </p:sp>
      <p:sp>
        <p:nvSpPr>
          <p:cNvPr id="113" name="112 Rectángulo"/>
          <p:cNvSpPr/>
          <p:nvPr/>
        </p:nvSpPr>
        <p:spPr>
          <a:xfrm>
            <a:off x="1706563" y="4354513"/>
            <a:ext cx="1854200" cy="4587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Construcción de escenarios</a:t>
            </a:r>
          </a:p>
        </p:txBody>
      </p:sp>
      <p:sp>
        <p:nvSpPr>
          <p:cNvPr id="114" name="113 Triángulo isósceles"/>
          <p:cNvSpPr/>
          <p:nvPr/>
        </p:nvSpPr>
        <p:spPr>
          <a:xfrm flipV="1">
            <a:off x="2492375" y="2268538"/>
            <a:ext cx="274638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5" name="114 Triángulo isósceles"/>
          <p:cNvSpPr/>
          <p:nvPr/>
        </p:nvSpPr>
        <p:spPr>
          <a:xfrm flipV="1">
            <a:off x="2478088" y="2894013"/>
            <a:ext cx="274637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6" name="115 Triángulo isósceles"/>
          <p:cNvSpPr/>
          <p:nvPr/>
        </p:nvSpPr>
        <p:spPr>
          <a:xfrm flipV="1">
            <a:off x="2478088" y="3541713"/>
            <a:ext cx="274637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7" name="116 Triángulo isósceles"/>
          <p:cNvSpPr/>
          <p:nvPr/>
        </p:nvSpPr>
        <p:spPr>
          <a:xfrm flipV="1">
            <a:off x="2478088" y="4189413"/>
            <a:ext cx="274637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8" name="117 Triángulo isósceles"/>
          <p:cNvSpPr/>
          <p:nvPr/>
        </p:nvSpPr>
        <p:spPr>
          <a:xfrm rot="16200000" flipV="1">
            <a:off x="3467894" y="3823494"/>
            <a:ext cx="352425" cy="138113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863975" y="115888"/>
            <a:ext cx="6643688" cy="597693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3944552" y="2939306"/>
          <a:ext cx="6456272" cy="2649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379" name="24 Rectángulo"/>
          <p:cNvSpPr>
            <a:spLocks noChangeArrowheads="1"/>
          </p:cNvSpPr>
          <p:nvPr/>
        </p:nvSpPr>
        <p:spPr bwMode="auto">
          <a:xfrm>
            <a:off x="3960813" y="334963"/>
            <a:ext cx="6456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b="1"/>
              <a:t>Objetivo: </a:t>
            </a:r>
            <a:r>
              <a:rPr lang="es-AR"/>
              <a:t>Desarrollar la información que permita caracterizar a las variables que condicionaran el desempeño del sector</a:t>
            </a:r>
            <a:endParaRPr lang="es-PE">
              <a:solidFill>
                <a:schemeClr val="tx2"/>
              </a:solidFill>
            </a:endParaRPr>
          </a:p>
        </p:txBody>
      </p:sp>
      <p:sp>
        <p:nvSpPr>
          <p:cNvPr id="15380" name="11 Rectángulo"/>
          <p:cNvSpPr>
            <a:spLocks noChangeArrowheads="1"/>
          </p:cNvSpPr>
          <p:nvPr/>
        </p:nvSpPr>
        <p:spPr bwMode="auto">
          <a:xfrm>
            <a:off x="3952875" y="2411413"/>
            <a:ext cx="1700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b="1"/>
              <a:t>Procedimiento: </a:t>
            </a:r>
            <a:endParaRPr lang="es-PE"/>
          </a:p>
        </p:txBody>
      </p:sp>
      <p:sp>
        <p:nvSpPr>
          <p:cNvPr id="22" name="21 Rectángulo"/>
          <p:cNvSpPr/>
          <p:nvPr/>
        </p:nvSpPr>
        <p:spPr>
          <a:xfrm>
            <a:off x="6816725" y="1322388"/>
            <a:ext cx="3382963" cy="7381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dirty="0"/>
              <a:t>El diagnóstico se realiza utilizando el conjunto de variables  estratégicas seleccionadas.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1847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1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041900" y="6303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711B6B74-34ED-4B2A-BBF5-DAF781324C5F}" type="slidenum">
              <a:rPr lang="es-ES" b="1">
                <a:solidFill>
                  <a:srgbClr val="1F4E79"/>
                </a:solidFill>
              </a:rPr>
              <a:pPr algn="ctr"/>
              <a:t>15</a:t>
            </a:fld>
            <a:endParaRPr lang="es-ES" b="1">
              <a:solidFill>
                <a:srgbClr val="1F4E79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6323013"/>
            <a:ext cx="7794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106 Rectángulo"/>
          <p:cNvSpPr/>
          <p:nvPr/>
        </p:nvSpPr>
        <p:spPr>
          <a:xfrm>
            <a:off x="1558925" y="981075"/>
            <a:ext cx="2143125" cy="4587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/>
              <a:t>Fase Análisis Prospectivo</a:t>
            </a:r>
          </a:p>
        </p:txBody>
      </p:sp>
      <p:sp>
        <p:nvSpPr>
          <p:cNvPr id="108" name="107 Rectángulo"/>
          <p:cNvSpPr/>
          <p:nvPr/>
        </p:nvSpPr>
        <p:spPr>
          <a:xfrm>
            <a:off x="1558925" y="1511300"/>
            <a:ext cx="2143125" cy="3579813"/>
          </a:xfrm>
          <a:prstGeom prst="rect">
            <a:avLst/>
          </a:prstGeom>
          <a:noFill/>
          <a:ln w="63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109" name="108 Rectángulo"/>
          <p:cNvSpPr/>
          <p:nvPr/>
        </p:nvSpPr>
        <p:spPr>
          <a:xfrm>
            <a:off x="1703388" y="1789113"/>
            <a:ext cx="1854200" cy="4587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Diseño del modelo conceptual</a:t>
            </a:r>
          </a:p>
        </p:txBody>
      </p:sp>
      <p:sp>
        <p:nvSpPr>
          <p:cNvPr id="110" name="109 Rectángulo"/>
          <p:cNvSpPr/>
          <p:nvPr/>
        </p:nvSpPr>
        <p:spPr>
          <a:xfrm>
            <a:off x="1706563" y="2409825"/>
            <a:ext cx="1854200" cy="458788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y análisis de tendencias</a:t>
            </a:r>
          </a:p>
        </p:txBody>
      </p:sp>
      <p:sp>
        <p:nvSpPr>
          <p:cNvPr id="111" name="110 Rectángulo"/>
          <p:cNvSpPr/>
          <p:nvPr/>
        </p:nvSpPr>
        <p:spPr>
          <a:xfrm>
            <a:off x="1706563" y="3057525"/>
            <a:ext cx="1854200" cy="460375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de variables estratégicas</a:t>
            </a:r>
          </a:p>
        </p:txBody>
      </p:sp>
      <p:sp>
        <p:nvSpPr>
          <p:cNvPr id="112" name="111 Rectángulo"/>
          <p:cNvSpPr/>
          <p:nvPr/>
        </p:nvSpPr>
        <p:spPr>
          <a:xfrm>
            <a:off x="1703388" y="3706813"/>
            <a:ext cx="1852612" cy="4587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Diagnóstico de variables estratégicas</a:t>
            </a:r>
          </a:p>
        </p:txBody>
      </p:sp>
      <p:sp>
        <p:nvSpPr>
          <p:cNvPr id="113" name="112 Rectángulo"/>
          <p:cNvSpPr/>
          <p:nvPr/>
        </p:nvSpPr>
        <p:spPr>
          <a:xfrm>
            <a:off x="1706563" y="4354513"/>
            <a:ext cx="1854200" cy="4587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Construcción de escenarios</a:t>
            </a:r>
          </a:p>
        </p:txBody>
      </p:sp>
      <p:sp>
        <p:nvSpPr>
          <p:cNvPr id="114" name="113 Triángulo isósceles"/>
          <p:cNvSpPr/>
          <p:nvPr/>
        </p:nvSpPr>
        <p:spPr>
          <a:xfrm flipV="1">
            <a:off x="2492375" y="2268538"/>
            <a:ext cx="274638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5" name="114 Triángulo isósceles"/>
          <p:cNvSpPr/>
          <p:nvPr/>
        </p:nvSpPr>
        <p:spPr>
          <a:xfrm flipV="1">
            <a:off x="2478088" y="2894013"/>
            <a:ext cx="274637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6" name="115 Triángulo isósceles"/>
          <p:cNvSpPr/>
          <p:nvPr/>
        </p:nvSpPr>
        <p:spPr>
          <a:xfrm flipV="1">
            <a:off x="2478088" y="3541713"/>
            <a:ext cx="274637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7" name="116 Triángulo isósceles"/>
          <p:cNvSpPr/>
          <p:nvPr/>
        </p:nvSpPr>
        <p:spPr>
          <a:xfrm flipV="1">
            <a:off x="2478088" y="4189413"/>
            <a:ext cx="274637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8" name="117 Triángulo isósceles"/>
          <p:cNvSpPr/>
          <p:nvPr/>
        </p:nvSpPr>
        <p:spPr>
          <a:xfrm rot="16200000" flipV="1">
            <a:off x="3468688" y="4479925"/>
            <a:ext cx="350837" cy="138113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863975" y="115888"/>
            <a:ext cx="6643688" cy="597693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3949844" y="2075210"/>
          <a:ext cx="6456272" cy="2649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403" name="24 Rectángulo"/>
          <p:cNvSpPr>
            <a:spLocks noChangeArrowheads="1"/>
          </p:cNvSpPr>
          <p:nvPr/>
        </p:nvSpPr>
        <p:spPr bwMode="auto">
          <a:xfrm>
            <a:off x="3960813" y="115888"/>
            <a:ext cx="645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AR" b="1"/>
              <a:t>Objetivo: </a:t>
            </a:r>
            <a:r>
              <a:rPr lang="es-ES"/>
              <a:t>Construir situaciones futuras </a:t>
            </a:r>
            <a:r>
              <a:rPr lang="es-PE"/>
              <a:t>para el Sector</a:t>
            </a:r>
            <a:endParaRPr lang="es-PE">
              <a:solidFill>
                <a:schemeClr val="tx2"/>
              </a:solidFill>
            </a:endParaRPr>
          </a:p>
        </p:txBody>
      </p:sp>
      <p:sp>
        <p:nvSpPr>
          <p:cNvPr id="16404" name="11 Rectángulo"/>
          <p:cNvSpPr>
            <a:spLocks noChangeArrowheads="1"/>
          </p:cNvSpPr>
          <p:nvPr/>
        </p:nvSpPr>
        <p:spPr bwMode="auto">
          <a:xfrm>
            <a:off x="3952875" y="1773238"/>
            <a:ext cx="1700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b="1"/>
              <a:t>Procedimiento: </a:t>
            </a:r>
            <a:endParaRPr lang="es-PE"/>
          </a:p>
        </p:txBody>
      </p:sp>
      <p:sp>
        <p:nvSpPr>
          <p:cNvPr id="22" name="21 Rectángulo"/>
          <p:cNvSpPr/>
          <p:nvPr/>
        </p:nvSpPr>
        <p:spPr>
          <a:xfrm>
            <a:off x="6399213" y="549275"/>
            <a:ext cx="3889375" cy="1168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/>
              <a:t>Escenario: </a:t>
            </a:r>
            <a:r>
              <a:rPr lang="es-PE" sz="1400" dirty="0"/>
              <a:t>Es la descripción de una situación futura. Se construye sobre el conjunto de las variables estratégicas y refleja un comportamiento futuro de las mismas, permitiendo reconocer los riesgos y oportunidades. </a:t>
            </a:r>
          </a:p>
        </p:txBody>
      </p:sp>
      <p:sp>
        <p:nvSpPr>
          <p:cNvPr id="16406" name="1 Rectángulo"/>
          <p:cNvSpPr>
            <a:spLocks noChangeArrowheads="1"/>
          </p:cNvSpPr>
          <p:nvPr/>
        </p:nvSpPr>
        <p:spPr bwMode="auto">
          <a:xfrm>
            <a:off x="5880100" y="4868863"/>
            <a:ext cx="21129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PE" sz="1100" b="1"/>
              <a:t>Escenario tendencial: </a:t>
            </a:r>
            <a:r>
              <a:rPr lang="es-PE" sz="1100"/>
              <a:t>Es el escenario de futuro que refleja el comportamiento de las variables estratégicas manteniendo la continuidad de su patrón histórico </a:t>
            </a:r>
          </a:p>
        </p:txBody>
      </p:sp>
      <p:sp>
        <p:nvSpPr>
          <p:cNvPr id="16407" name="3 Rectángulo"/>
          <p:cNvSpPr>
            <a:spLocks noChangeArrowheads="1"/>
          </p:cNvSpPr>
          <p:nvPr/>
        </p:nvSpPr>
        <p:spPr bwMode="auto">
          <a:xfrm>
            <a:off x="3863975" y="4852988"/>
            <a:ext cx="194468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PE" sz="1100" b="1"/>
              <a:t>Escenario Óptimo: </a:t>
            </a:r>
            <a:r>
              <a:rPr lang="es-PE" sz="1100"/>
              <a:t>es el mejor estado posible de futuro de cada variable estratégica frente al cual puede </a:t>
            </a:r>
          </a:p>
          <a:p>
            <a:pPr algn="ctr" eaLnBrk="1" hangingPunct="1"/>
            <a:r>
              <a:rPr lang="es-PE" sz="1100"/>
              <a:t>compararse cualquier situación pasada, presente o futura.</a:t>
            </a:r>
          </a:p>
        </p:txBody>
      </p:sp>
      <p:sp>
        <p:nvSpPr>
          <p:cNvPr id="16408" name="5 Rectángulo"/>
          <p:cNvSpPr>
            <a:spLocks noChangeArrowheads="1"/>
          </p:cNvSpPr>
          <p:nvPr/>
        </p:nvSpPr>
        <p:spPr bwMode="auto">
          <a:xfrm>
            <a:off x="8183563" y="4775200"/>
            <a:ext cx="2233612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PE" sz="1100" b="1"/>
              <a:t>Escenarios Exploratorios: </a:t>
            </a:r>
            <a:r>
              <a:rPr lang="es-PE" sz="1100"/>
              <a:t>son posibles modiﬁcaciones en el comportamiento de algunas de las variables estratégicas que generan cambios  signiﬁcativos en el futuro, diferentes a los previstos en el Escenario  Tendencial.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7713" y="195263"/>
            <a:ext cx="10515600" cy="471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dirty="0" smtClean="0"/>
              <a:t>Fase de análisis estratégico</a:t>
            </a:r>
          </a:p>
        </p:txBody>
      </p:sp>
      <p:sp>
        <p:nvSpPr>
          <p:cNvPr id="7" name="5 Rectángulo"/>
          <p:cNvSpPr/>
          <p:nvPr/>
        </p:nvSpPr>
        <p:spPr>
          <a:xfrm>
            <a:off x="1071563" y="1847850"/>
            <a:ext cx="1854200" cy="417513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1. Escenario apuesta</a:t>
            </a:r>
          </a:p>
        </p:txBody>
      </p:sp>
      <p:sp>
        <p:nvSpPr>
          <p:cNvPr id="8" name="6 Rectángulo"/>
          <p:cNvSpPr/>
          <p:nvPr/>
        </p:nvSpPr>
        <p:spPr>
          <a:xfrm>
            <a:off x="1071563" y="2513013"/>
            <a:ext cx="1854200" cy="460375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2. Visión</a:t>
            </a:r>
          </a:p>
        </p:txBody>
      </p:sp>
      <p:sp>
        <p:nvSpPr>
          <p:cNvPr id="9" name="7 Rectángulo"/>
          <p:cNvSpPr/>
          <p:nvPr/>
        </p:nvSpPr>
        <p:spPr>
          <a:xfrm>
            <a:off x="1071563" y="3221038"/>
            <a:ext cx="1854200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3. Objetivos estratégicos, indicadores y metas</a:t>
            </a:r>
          </a:p>
        </p:txBody>
      </p:sp>
      <p:sp>
        <p:nvSpPr>
          <p:cNvPr id="10" name="8 Rectángulo"/>
          <p:cNvSpPr/>
          <p:nvPr/>
        </p:nvSpPr>
        <p:spPr>
          <a:xfrm>
            <a:off x="1071563" y="3929063"/>
            <a:ext cx="1854200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4. Acciones estratégicas</a:t>
            </a:r>
          </a:p>
        </p:txBody>
      </p:sp>
      <p:sp>
        <p:nvSpPr>
          <p:cNvPr id="11" name="9 Rectángulo"/>
          <p:cNvSpPr/>
          <p:nvPr/>
        </p:nvSpPr>
        <p:spPr>
          <a:xfrm>
            <a:off x="1071563" y="4681538"/>
            <a:ext cx="1854200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5. Identificación ruta estratégica</a:t>
            </a:r>
          </a:p>
        </p:txBody>
      </p:sp>
      <p:sp>
        <p:nvSpPr>
          <p:cNvPr id="17416" name="CuadroTexto 11"/>
          <p:cNvSpPr txBox="1">
            <a:spLocks noChangeArrowheads="1"/>
          </p:cNvSpPr>
          <p:nvPr/>
        </p:nvSpPr>
        <p:spPr bwMode="auto">
          <a:xfrm>
            <a:off x="1162050" y="1128713"/>
            <a:ext cx="1763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PE" b="1">
                <a:solidFill>
                  <a:schemeClr val="accent2"/>
                </a:solidFill>
              </a:rPr>
              <a:t>Etapa</a:t>
            </a:r>
          </a:p>
        </p:txBody>
      </p:sp>
      <p:sp>
        <p:nvSpPr>
          <p:cNvPr id="17417" name="CuadroTexto 12"/>
          <p:cNvSpPr txBox="1">
            <a:spLocks noChangeArrowheads="1"/>
          </p:cNvSpPr>
          <p:nvPr/>
        </p:nvSpPr>
        <p:spPr bwMode="auto">
          <a:xfrm>
            <a:off x="4724400" y="1128713"/>
            <a:ext cx="176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PE" b="1">
                <a:solidFill>
                  <a:schemeClr val="accent2"/>
                </a:solidFill>
              </a:rPr>
              <a:t>Detalle</a:t>
            </a:r>
          </a:p>
        </p:txBody>
      </p:sp>
      <p:sp>
        <p:nvSpPr>
          <p:cNvPr id="17418" name="CuadroTexto 13"/>
          <p:cNvSpPr txBox="1">
            <a:spLocks noChangeArrowheads="1"/>
          </p:cNvSpPr>
          <p:nvPr/>
        </p:nvSpPr>
        <p:spPr bwMode="auto">
          <a:xfrm>
            <a:off x="7834313" y="1109663"/>
            <a:ext cx="176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PE" b="1">
                <a:solidFill>
                  <a:schemeClr val="accent2"/>
                </a:solidFill>
              </a:rPr>
              <a:t>Producto</a:t>
            </a:r>
          </a:p>
        </p:txBody>
      </p:sp>
      <p:sp>
        <p:nvSpPr>
          <p:cNvPr id="17419" name="CuadroTexto 14"/>
          <p:cNvSpPr txBox="1">
            <a:spLocks noChangeArrowheads="1"/>
          </p:cNvSpPr>
          <p:nvPr/>
        </p:nvSpPr>
        <p:spPr bwMode="auto">
          <a:xfrm>
            <a:off x="8105775" y="2511425"/>
            <a:ext cx="1490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Escenario apuesta y Visión</a:t>
            </a:r>
          </a:p>
        </p:txBody>
      </p:sp>
      <p:sp>
        <p:nvSpPr>
          <p:cNvPr id="17420" name="CuadroTexto 15"/>
          <p:cNvSpPr txBox="1">
            <a:spLocks noChangeArrowheads="1"/>
          </p:cNvSpPr>
          <p:nvPr/>
        </p:nvSpPr>
        <p:spPr bwMode="auto">
          <a:xfrm>
            <a:off x="3962400" y="1847850"/>
            <a:ext cx="138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Determinar la situación deseada</a:t>
            </a:r>
          </a:p>
        </p:txBody>
      </p:sp>
      <p:cxnSp>
        <p:nvCxnSpPr>
          <p:cNvPr id="20" name="Conector recto 19"/>
          <p:cNvCxnSpPr/>
          <p:nvPr/>
        </p:nvCxnSpPr>
        <p:spPr>
          <a:xfrm>
            <a:off x="3409950" y="1855788"/>
            <a:ext cx="44450" cy="3284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7958138" y="1803400"/>
            <a:ext cx="34925" cy="3490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3" name="CuadroTexto 22"/>
          <p:cNvSpPr txBox="1">
            <a:spLocks noChangeArrowheads="1"/>
          </p:cNvSpPr>
          <p:nvPr/>
        </p:nvSpPr>
        <p:spPr bwMode="auto">
          <a:xfrm>
            <a:off x="3938588" y="2581275"/>
            <a:ext cx="1643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Generar una visión a futuro</a:t>
            </a:r>
          </a:p>
        </p:txBody>
      </p:sp>
      <p:sp>
        <p:nvSpPr>
          <p:cNvPr id="17424" name="CuadroTexto 23"/>
          <p:cNvSpPr txBox="1">
            <a:spLocks noChangeArrowheads="1"/>
          </p:cNvSpPr>
          <p:nvPr/>
        </p:nvSpPr>
        <p:spPr bwMode="auto">
          <a:xfrm>
            <a:off x="3902075" y="3221038"/>
            <a:ext cx="164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Identificar objetivos estratégicos</a:t>
            </a:r>
          </a:p>
        </p:txBody>
      </p:sp>
      <p:sp>
        <p:nvSpPr>
          <p:cNvPr id="17425" name="CuadroTexto 24"/>
          <p:cNvSpPr txBox="1">
            <a:spLocks noChangeArrowheads="1"/>
          </p:cNvSpPr>
          <p:nvPr/>
        </p:nvSpPr>
        <p:spPr bwMode="auto">
          <a:xfrm>
            <a:off x="5715000" y="3241675"/>
            <a:ext cx="936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Identificar indicadores</a:t>
            </a:r>
          </a:p>
        </p:txBody>
      </p:sp>
      <p:sp>
        <p:nvSpPr>
          <p:cNvPr id="17426" name="CuadroTexto 25"/>
          <p:cNvSpPr txBox="1">
            <a:spLocks noChangeArrowheads="1"/>
          </p:cNvSpPr>
          <p:nvPr/>
        </p:nvSpPr>
        <p:spPr bwMode="auto">
          <a:xfrm>
            <a:off x="7046913" y="3217863"/>
            <a:ext cx="849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Identificar metas </a:t>
            </a:r>
          </a:p>
        </p:txBody>
      </p:sp>
      <p:sp>
        <p:nvSpPr>
          <p:cNvPr id="17427" name="CuadroTexto 26"/>
          <p:cNvSpPr txBox="1">
            <a:spLocks noChangeArrowheads="1"/>
          </p:cNvSpPr>
          <p:nvPr/>
        </p:nvSpPr>
        <p:spPr bwMode="auto">
          <a:xfrm>
            <a:off x="3902075" y="3900488"/>
            <a:ext cx="1644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Identificar y seleccionar acciones estratégicas</a:t>
            </a:r>
          </a:p>
        </p:txBody>
      </p:sp>
      <p:sp>
        <p:nvSpPr>
          <p:cNvPr id="17428" name="CuadroTexto 27"/>
          <p:cNvSpPr txBox="1">
            <a:spLocks noChangeArrowheads="1"/>
          </p:cNvSpPr>
          <p:nvPr/>
        </p:nvSpPr>
        <p:spPr bwMode="auto">
          <a:xfrm>
            <a:off x="3894138" y="4610100"/>
            <a:ext cx="1408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Ordenar y priorizar acciones estratégicas</a:t>
            </a:r>
          </a:p>
        </p:txBody>
      </p:sp>
      <p:sp>
        <p:nvSpPr>
          <p:cNvPr id="17429" name="CuadroTexto 28"/>
          <p:cNvSpPr txBox="1">
            <a:spLocks noChangeArrowheads="1"/>
          </p:cNvSpPr>
          <p:nvPr/>
        </p:nvSpPr>
        <p:spPr bwMode="auto">
          <a:xfrm>
            <a:off x="5667375" y="4625975"/>
            <a:ext cx="984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Construir ruta estratégica</a:t>
            </a:r>
          </a:p>
        </p:txBody>
      </p:sp>
      <p:sp>
        <p:nvSpPr>
          <p:cNvPr id="17430" name="CuadroTexto 29"/>
          <p:cNvSpPr txBox="1">
            <a:spLocks noChangeArrowheads="1"/>
          </p:cNvSpPr>
          <p:nvPr/>
        </p:nvSpPr>
        <p:spPr bwMode="auto">
          <a:xfrm>
            <a:off x="8093075" y="4403725"/>
            <a:ext cx="166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200"/>
              <a:t>Listado de objetivos, indicadores, metas, acciones y rutas estratégicas</a:t>
            </a:r>
          </a:p>
        </p:txBody>
      </p:sp>
      <p:sp>
        <p:nvSpPr>
          <p:cNvPr id="31" name="Flecha derecha 30"/>
          <p:cNvSpPr/>
          <p:nvPr/>
        </p:nvSpPr>
        <p:spPr>
          <a:xfrm>
            <a:off x="5283200" y="3270250"/>
            <a:ext cx="384175" cy="309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32" name="Flecha derecha 31"/>
          <p:cNvSpPr/>
          <p:nvPr/>
        </p:nvSpPr>
        <p:spPr>
          <a:xfrm>
            <a:off x="5229225" y="4743450"/>
            <a:ext cx="384175" cy="309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33" name="Flecha derecha 32"/>
          <p:cNvSpPr/>
          <p:nvPr/>
        </p:nvSpPr>
        <p:spPr>
          <a:xfrm>
            <a:off x="6627813" y="3281363"/>
            <a:ext cx="384175" cy="309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23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2386013"/>
            <a:ext cx="6643687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2386013"/>
            <a:ext cx="6643687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39888" y="981075"/>
            <a:ext cx="2143125" cy="458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/>
              <a:t>Fase Estratégica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604963" y="1509713"/>
            <a:ext cx="2141537" cy="3578225"/>
          </a:xfrm>
          <a:prstGeom prst="rect">
            <a:avLst/>
          </a:prstGeom>
          <a:noFill/>
          <a:ln w="63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6" name="5 Rectángulo"/>
          <p:cNvSpPr/>
          <p:nvPr/>
        </p:nvSpPr>
        <p:spPr>
          <a:xfrm>
            <a:off x="1793875" y="1809750"/>
            <a:ext cx="1854200" cy="417513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Escenario apuesta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797050" y="2420938"/>
            <a:ext cx="1854200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Visión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97050" y="3068638"/>
            <a:ext cx="1854200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Objetivos estratégicos, indicadores y metas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793875" y="3716338"/>
            <a:ext cx="1852613" cy="460375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Acciones estratégicas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797050" y="4365625"/>
            <a:ext cx="1854200" cy="458788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ruta estratégica</a:t>
            </a:r>
          </a:p>
        </p:txBody>
      </p:sp>
      <p:sp>
        <p:nvSpPr>
          <p:cNvPr id="11" name="10 Triángulo isósceles"/>
          <p:cNvSpPr/>
          <p:nvPr/>
        </p:nvSpPr>
        <p:spPr>
          <a:xfrm flipV="1">
            <a:off x="2592388" y="2268538"/>
            <a:ext cx="274637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2" name="11 Triángulo isósceles"/>
          <p:cNvSpPr/>
          <p:nvPr/>
        </p:nvSpPr>
        <p:spPr>
          <a:xfrm flipV="1">
            <a:off x="2576513" y="2905125"/>
            <a:ext cx="274637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3" name="12 Triángulo isósceles"/>
          <p:cNvSpPr/>
          <p:nvPr/>
        </p:nvSpPr>
        <p:spPr>
          <a:xfrm flipV="1">
            <a:off x="2576513" y="3552825"/>
            <a:ext cx="274637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4" name="13 Triángulo isósceles"/>
          <p:cNvSpPr/>
          <p:nvPr/>
        </p:nvSpPr>
        <p:spPr>
          <a:xfrm flipV="1">
            <a:off x="2576513" y="4200525"/>
            <a:ext cx="274637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5" name="14 Triángulo isósceles"/>
          <p:cNvSpPr/>
          <p:nvPr/>
        </p:nvSpPr>
        <p:spPr>
          <a:xfrm rot="16200000" flipV="1">
            <a:off x="3570288" y="1952625"/>
            <a:ext cx="352425" cy="136525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863975" y="115888"/>
            <a:ext cx="6643688" cy="597693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8449" name="17 Rectángulo"/>
          <p:cNvSpPr>
            <a:spLocks noChangeArrowheads="1"/>
          </p:cNvSpPr>
          <p:nvPr/>
        </p:nvSpPr>
        <p:spPr bwMode="auto">
          <a:xfrm>
            <a:off x="3863975" y="809625"/>
            <a:ext cx="18002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PE" sz="1600" b="1">
                <a:solidFill>
                  <a:schemeClr val="tx2"/>
                </a:solidFill>
              </a:rPr>
              <a:t>Determinado sobre los escenarios construidos en la fase de análisis prospectivo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5472113" y="836613"/>
          <a:ext cx="5016500" cy="1447800"/>
        </p:xfrm>
        <a:graphic>
          <a:graphicData uri="http://schemas.openxmlformats.org/drawingml/2006/table">
            <a:tbl>
              <a:tblPr/>
              <a:tblGrid>
                <a:gridCol w="761518"/>
                <a:gridCol w="761518"/>
                <a:gridCol w="761518"/>
                <a:gridCol w="761518"/>
                <a:gridCol w="1208910"/>
                <a:gridCol w="761518"/>
              </a:tblGrid>
              <a:tr h="400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Variable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Actual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Escenario Tendencial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Escenario Óptimo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Escenario Exploratorio 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Escenario Apuesta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Variable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Variable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Variable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Variable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Variable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1" name="30 Conector recto"/>
          <p:cNvCxnSpPr/>
          <p:nvPr/>
        </p:nvCxnSpPr>
        <p:spPr>
          <a:xfrm>
            <a:off x="1847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02" name="1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041900" y="6303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12D43445-792B-4BEE-A152-817D535F4B0A}" type="slidenum">
              <a:rPr lang="es-ES" b="1">
                <a:solidFill>
                  <a:srgbClr val="1F4E79"/>
                </a:solidFill>
              </a:rPr>
              <a:pPr algn="ctr"/>
              <a:t>17</a:t>
            </a:fld>
            <a:endParaRPr lang="es-ES" b="1">
              <a:solidFill>
                <a:srgbClr val="1F4E79"/>
              </a:solidFill>
            </a:endParaRPr>
          </a:p>
        </p:txBody>
      </p:sp>
      <p:pic>
        <p:nvPicPr>
          <p:cNvPr id="1850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6323013"/>
            <a:ext cx="7794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04" name="39 CuadroTexto"/>
          <p:cNvSpPr txBox="1">
            <a:spLocks noChangeArrowheads="1"/>
          </p:cNvSpPr>
          <p:nvPr/>
        </p:nvSpPr>
        <p:spPr bwMode="auto">
          <a:xfrm>
            <a:off x="3863975" y="5732463"/>
            <a:ext cx="66436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PE" sz="1600" b="1">
                <a:solidFill>
                  <a:schemeClr val="tx2"/>
                </a:solidFill>
              </a:rPr>
              <a:t>Representa la aspiración a ser lograda en un tiempo determinado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883025" y="179388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ESCENARIO APUESTA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"/>
          <p:cNvSpPr/>
          <p:nvPr/>
        </p:nvSpPr>
        <p:spPr>
          <a:xfrm>
            <a:off x="3863975" y="1557338"/>
            <a:ext cx="6643688" cy="2708275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39888" y="981075"/>
            <a:ext cx="2143125" cy="458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/>
              <a:t>Fase Estratégica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649413" y="1527175"/>
            <a:ext cx="2143125" cy="3579813"/>
          </a:xfrm>
          <a:prstGeom prst="rect">
            <a:avLst/>
          </a:prstGeom>
          <a:noFill/>
          <a:ln w="63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6" name="5 Rectángulo"/>
          <p:cNvSpPr/>
          <p:nvPr/>
        </p:nvSpPr>
        <p:spPr>
          <a:xfrm>
            <a:off x="1793875" y="1789113"/>
            <a:ext cx="1854200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Escenario apuesta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797050" y="2420938"/>
            <a:ext cx="1854200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Visión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97050" y="3068638"/>
            <a:ext cx="1854200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Objetivos estratégicos, indicadores y metas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793875" y="3716338"/>
            <a:ext cx="1852613" cy="460375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Acciones estratégicas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797050" y="4365625"/>
            <a:ext cx="1854200" cy="458788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ruta estratégica</a:t>
            </a:r>
          </a:p>
        </p:txBody>
      </p:sp>
      <p:sp>
        <p:nvSpPr>
          <p:cNvPr id="11" name="10 Triángulo isósceles"/>
          <p:cNvSpPr/>
          <p:nvPr/>
        </p:nvSpPr>
        <p:spPr>
          <a:xfrm flipV="1">
            <a:off x="2592388" y="2268538"/>
            <a:ext cx="274637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2" name="11 Triángulo isósceles"/>
          <p:cNvSpPr/>
          <p:nvPr/>
        </p:nvSpPr>
        <p:spPr>
          <a:xfrm flipV="1">
            <a:off x="2576513" y="2905125"/>
            <a:ext cx="274637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3" name="12 Triángulo isósceles"/>
          <p:cNvSpPr/>
          <p:nvPr/>
        </p:nvSpPr>
        <p:spPr>
          <a:xfrm flipV="1">
            <a:off x="2576513" y="3552825"/>
            <a:ext cx="274637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4" name="13 Triángulo isósceles"/>
          <p:cNvSpPr/>
          <p:nvPr/>
        </p:nvSpPr>
        <p:spPr>
          <a:xfrm flipV="1">
            <a:off x="2576513" y="4200525"/>
            <a:ext cx="274637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5" name="14 Triángulo isósceles"/>
          <p:cNvSpPr/>
          <p:nvPr/>
        </p:nvSpPr>
        <p:spPr>
          <a:xfrm rot="16200000" flipV="1">
            <a:off x="3570288" y="2608263"/>
            <a:ext cx="352425" cy="136525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863975" y="115888"/>
            <a:ext cx="6643688" cy="597693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9472" name="17 Rectángulo"/>
          <p:cNvSpPr>
            <a:spLocks noChangeArrowheads="1"/>
          </p:cNvSpPr>
          <p:nvPr/>
        </p:nvSpPr>
        <p:spPr bwMode="auto">
          <a:xfrm>
            <a:off x="3883025" y="793750"/>
            <a:ext cx="6605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PE">
                <a:solidFill>
                  <a:schemeClr val="tx2"/>
                </a:solidFill>
              </a:rPr>
              <a:t>Se construye de acuerdo al escenario apuesta y teniendo como referencia el escenario óptimo</a:t>
            </a:r>
          </a:p>
        </p:txBody>
      </p:sp>
      <p:cxnSp>
        <p:nvCxnSpPr>
          <p:cNvPr id="31" name="30 Conector recto"/>
          <p:cNvCxnSpPr/>
          <p:nvPr/>
        </p:nvCxnSpPr>
        <p:spPr>
          <a:xfrm>
            <a:off x="1847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4" name="1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041900" y="6303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8EDDAF81-5AC7-4431-B2E6-F8E188CCA4A1}" type="slidenum">
              <a:rPr lang="es-ES" b="1">
                <a:solidFill>
                  <a:srgbClr val="1F4E79"/>
                </a:solidFill>
              </a:rPr>
              <a:pPr algn="ctr"/>
              <a:t>18</a:t>
            </a:fld>
            <a:endParaRPr lang="es-ES" b="1">
              <a:solidFill>
                <a:srgbClr val="1F4E79"/>
              </a:solidFill>
            </a:endParaRPr>
          </a:p>
        </p:txBody>
      </p:sp>
      <p:pic>
        <p:nvPicPr>
          <p:cNvPr id="194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6323013"/>
            <a:ext cx="7794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2 Rectángulo"/>
          <p:cNvSpPr>
            <a:spLocks noChangeArrowheads="1"/>
          </p:cNvSpPr>
          <p:nvPr/>
        </p:nvSpPr>
        <p:spPr bwMode="auto">
          <a:xfrm>
            <a:off x="3863975" y="4378325"/>
            <a:ext cx="66246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AR">
                <a:solidFill>
                  <a:schemeClr val="tx2"/>
                </a:solidFill>
              </a:rPr>
              <a:t>La visión se utiliza y se construye para servir de motivador y movilizador de voluntades hacia un fin común.</a:t>
            </a:r>
            <a:endParaRPr lang="es-PE">
              <a:solidFill>
                <a:schemeClr val="tx2"/>
              </a:solidFill>
            </a:endParaRPr>
          </a:p>
          <a:p>
            <a:pPr algn="ctr" eaLnBrk="1" hangingPunct="1"/>
            <a:endParaRPr lang="es-PE">
              <a:solidFill>
                <a:schemeClr val="tx2"/>
              </a:solidFill>
            </a:endParaRPr>
          </a:p>
        </p:txBody>
      </p:sp>
      <p:graphicFrame>
        <p:nvGraphicFramePr>
          <p:cNvPr id="26" name="25 Tabla"/>
          <p:cNvGraphicFramePr>
            <a:graphicFrameLocks noGrp="1"/>
          </p:cNvGraphicFramePr>
          <p:nvPr/>
        </p:nvGraphicFramePr>
        <p:xfrm>
          <a:off x="4008438" y="1960563"/>
          <a:ext cx="2879725" cy="1985962"/>
        </p:xfrm>
        <a:graphic>
          <a:graphicData uri="http://schemas.openxmlformats.org/drawingml/2006/table">
            <a:tbl>
              <a:tblPr/>
              <a:tblGrid>
                <a:gridCol w="959908"/>
                <a:gridCol w="959908"/>
                <a:gridCol w="959908"/>
              </a:tblGrid>
              <a:tr h="552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Escenario Óptimo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Escenario Apuesta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Variable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892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3" marR="9523" marT="9523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3" marR="9523" marT="9523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Variable 1</a:t>
                      </a:r>
                    </a:p>
                  </a:txBody>
                  <a:tcPr marL="9523" marR="9523" marT="9523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3" marR="9523" marT="9523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3" marR="9523" marT="9523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Variable 2</a:t>
                      </a:r>
                    </a:p>
                  </a:txBody>
                  <a:tcPr marL="9523" marR="9523" marT="9523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3" marR="9523" marT="9523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3" marR="9523" marT="9523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Variable 3</a:t>
                      </a:r>
                    </a:p>
                  </a:txBody>
                  <a:tcPr marL="9523" marR="9523" marT="9523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6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3" marR="9523" marT="9523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3" marR="9523" marT="9523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Variable 4</a:t>
                      </a:r>
                    </a:p>
                  </a:txBody>
                  <a:tcPr marL="9523" marR="9523" marT="9523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3" marR="9523" marT="9523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3" marR="9523" marT="9523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Variable 5</a:t>
                      </a:r>
                    </a:p>
                  </a:txBody>
                  <a:tcPr marL="9523" marR="9523" marT="9523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507" name="19 Rectángulo"/>
          <p:cNvSpPr>
            <a:spLocks noChangeArrowheads="1"/>
          </p:cNvSpPr>
          <p:nvPr/>
        </p:nvSpPr>
        <p:spPr bwMode="auto">
          <a:xfrm>
            <a:off x="7535863" y="2276475"/>
            <a:ext cx="29527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>
                <a:solidFill>
                  <a:schemeClr val="tx2"/>
                </a:solidFill>
              </a:rPr>
              <a:t>(2021) “…llegamos a un 97% de cobertura educativa,…, el 80% de locales educativo cuenta con los tres servicios básicos… “</a:t>
            </a:r>
            <a:endParaRPr lang="es-PE"/>
          </a:p>
        </p:txBody>
      </p:sp>
      <p:sp>
        <p:nvSpPr>
          <p:cNvPr id="27" name="26 Flecha derecha"/>
          <p:cNvSpPr/>
          <p:nvPr/>
        </p:nvSpPr>
        <p:spPr>
          <a:xfrm>
            <a:off x="6959600" y="2368550"/>
            <a:ext cx="504825" cy="13477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3" name="22 Rectángulo"/>
          <p:cNvSpPr/>
          <p:nvPr/>
        </p:nvSpPr>
        <p:spPr>
          <a:xfrm>
            <a:off x="3883025" y="179388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VISIÓN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3863975" y="1268413"/>
            <a:ext cx="6643688" cy="3817937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39888" y="981075"/>
            <a:ext cx="2143125" cy="458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/>
              <a:t>Fase Estratégica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649413" y="1527175"/>
            <a:ext cx="2143125" cy="3579813"/>
          </a:xfrm>
          <a:prstGeom prst="rect">
            <a:avLst/>
          </a:prstGeom>
          <a:noFill/>
          <a:ln w="63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6" name="5 Rectángulo"/>
          <p:cNvSpPr/>
          <p:nvPr/>
        </p:nvSpPr>
        <p:spPr>
          <a:xfrm>
            <a:off x="1793875" y="1789113"/>
            <a:ext cx="1854200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Escenario apuesta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797050" y="2420938"/>
            <a:ext cx="1854200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Visión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97050" y="3068638"/>
            <a:ext cx="1854200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Objetivos estratégicos, indicadores y metas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793875" y="3716338"/>
            <a:ext cx="1852613" cy="460375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Acciones estratégicas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797050" y="4365625"/>
            <a:ext cx="1854200" cy="458788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ruta estratégica</a:t>
            </a:r>
          </a:p>
        </p:txBody>
      </p:sp>
      <p:sp>
        <p:nvSpPr>
          <p:cNvPr id="11" name="10 Triángulo isósceles"/>
          <p:cNvSpPr/>
          <p:nvPr/>
        </p:nvSpPr>
        <p:spPr>
          <a:xfrm flipV="1">
            <a:off x="2592388" y="2268538"/>
            <a:ext cx="274637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2" name="11 Triángulo isósceles"/>
          <p:cNvSpPr/>
          <p:nvPr/>
        </p:nvSpPr>
        <p:spPr>
          <a:xfrm flipV="1">
            <a:off x="2576513" y="2905125"/>
            <a:ext cx="274637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3" name="12 Triángulo isósceles"/>
          <p:cNvSpPr/>
          <p:nvPr/>
        </p:nvSpPr>
        <p:spPr>
          <a:xfrm flipV="1">
            <a:off x="2576513" y="3552825"/>
            <a:ext cx="274637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4" name="13 Triángulo isósceles"/>
          <p:cNvSpPr/>
          <p:nvPr/>
        </p:nvSpPr>
        <p:spPr>
          <a:xfrm flipV="1">
            <a:off x="2576513" y="4200525"/>
            <a:ext cx="274637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5" name="14 Triángulo isósceles"/>
          <p:cNvSpPr/>
          <p:nvPr/>
        </p:nvSpPr>
        <p:spPr>
          <a:xfrm rot="16200000" flipV="1">
            <a:off x="3571082" y="3256756"/>
            <a:ext cx="350838" cy="136525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863975" y="115888"/>
            <a:ext cx="6643688" cy="597693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cxnSp>
        <p:nvCxnSpPr>
          <p:cNvPr id="31" name="30 Conector recto"/>
          <p:cNvCxnSpPr/>
          <p:nvPr/>
        </p:nvCxnSpPr>
        <p:spPr>
          <a:xfrm>
            <a:off x="1847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7" name="1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041900" y="6303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496BFD5-04AA-473E-ACE1-D95EA60BFB3A}" type="slidenum">
              <a:rPr lang="es-ES" b="1">
                <a:solidFill>
                  <a:srgbClr val="1F4E79"/>
                </a:solidFill>
              </a:rPr>
              <a:pPr algn="ctr"/>
              <a:t>19</a:t>
            </a:fld>
            <a:endParaRPr lang="es-ES" b="1">
              <a:solidFill>
                <a:srgbClr val="1F4E79"/>
              </a:solidFill>
            </a:endParaRPr>
          </a:p>
        </p:txBody>
      </p:sp>
      <p:pic>
        <p:nvPicPr>
          <p:cNvPr id="20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6323013"/>
            <a:ext cx="7794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9" name="20 Rectángulo"/>
          <p:cNvSpPr>
            <a:spLocks noChangeArrowheads="1"/>
          </p:cNvSpPr>
          <p:nvPr/>
        </p:nvSpPr>
        <p:spPr bwMode="auto">
          <a:xfrm>
            <a:off x="3994150" y="5086350"/>
            <a:ext cx="6278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PE">
                <a:solidFill>
                  <a:schemeClr val="tx2"/>
                </a:solidFill>
              </a:rPr>
              <a:t>Los objetivos deben articularse a los objetivos nacionales específicos.</a:t>
            </a:r>
          </a:p>
          <a:p>
            <a:pPr eaLnBrk="1" hangingPunct="1"/>
            <a:endParaRPr lang="es-PE">
              <a:solidFill>
                <a:schemeClr val="tx2"/>
              </a:solidFill>
            </a:endParaRPr>
          </a:p>
        </p:txBody>
      </p:sp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4022725" y="1412875"/>
          <a:ext cx="6394450" cy="353536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49707"/>
                <a:gridCol w="1964095"/>
                <a:gridCol w="2135302"/>
                <a:gridCol w="745346"/>
              </a:tblGrid>
              <a:tr h="579079">
                <a:tc>
                  <a:txBody>
                    <a:bodyPr/>
                    <a:lstStyle/>
                    <a:p>
                      <a:r>
                        <a:rPr lang="es-PE" sz="1600" b="1" dirty="0" smtClean="0">
                          <a:solidFill>
                            <a:schemeClr val="bg1"/>
                          </a:solidFill>
                        </a:rPr>
                        <a:t>Variables</a:t>
                      </a:r>
                      <a:endParaRPr lang="es-P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10" marB="4571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 smtClean="0">
                          <a:solidFill>
                            <a:schemeClr val="bg1"/>
                          </a:solidFill>
                        </a:rPr>
                        <a:t>Objetivos</a:t>
                      </a:r>
                      <a:endParaRPr lang="es-P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10" marB="4571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 smtClean="0">
                          <a:solidFill>
                            <a:schemeClr val="bg1"/>
                          </a:solidFill>
                        </a:rPr>
                        <a:t>Indicador</a:t>
                      </a:r>
                      <a:endParaRPr lang="es-P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10" marB="4571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 smtClean="0">
                          <a:solidFill>
                            <a:schemeClr val="bg1"/>
                          </a:solidFill>
                        </a:rPr>
                        <a:t>Meta (2021)</a:t>
                      </a:r>
                      <a:endParaRPr lang="es-P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10" marB="45710">
                    <a:solidFill>
                      <a:schemeClr val="tx2"/>
                    </a:solidFill>
                  </a:tcPr>
                </a:tc>
              </a:tr>
              <a:tr h="822908">
                <a:tc rowSpan="2">
                  <a:txBody>
                    <a:bodyPr/>
                    <a:lstStyle/>
                    <a:p>
                      <a:r>
                        <a:rPr lang="es-PE" sz="1600" dirty="0" smtClean="0">
                          <a:solidFill>
                            <a:schemeClr val="tx2"/>
                          </a:solidFill>
                        </a:rPr>
                        <a:t>Cobertura Educativa</a:t>
                      </a:r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solidFill>
                            <a:schemeClr val="tx2"/>
                          </a:solidFill>
                        </a:rPr>
                        <a:t>Mejorar los niveles de acceso en educación inicial</a:t>
                      </a:r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solidFill>
                            <a:schemeClr val="tx2"/>
                          </a:solidFill>
                        </a:rPr>
                        <a:t>tasa neta</a:t>
                      </a:r>
                      <a:r>
                        <a:rPr lang="es-PE" sz="1600" baseline="0" dirty="0" smtClean="0">
                          <a:solidFill>
                            <a:schemeClr val="tx2"/>
                          </a:solidFill>
                        </a:rPr>
                        <a:t> de matrícula inicial</a:t>
                      </a:r>
                      <a:endParaRPr lang="es-PE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solidFill>
                            <a:schemeClr val="tx2"/>
                          </a:solidFill>
                        </a:rPr>
                        <a:t>97%</a:t>
                      </a:r>
                    </a:p>
                  </a:txBody>
                  <a:tcPr marL="91450" marR="91450" marT="45710" marB="45710"/>
                </a:tc>
              </a:tr>
              <a:tr h="822908">
                <a:tc vMerge="1">
                  <a:txBody>
                    <a:bodyPr/>
                    <a:lstStyle/>
                    <a:p>
                      <a:endParaRPr lang="es-PE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smtClean="0">
                          <a:solidFill>
                            <a:schemeClr val="tx2"/>
                          </a:solidFill>
                        </a:rPr>
                        <a:t>Mejorar los niveles de acceso en educación primaria</a:t>
                      </a:r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smtClean="0">
                          <a:solidFill>
                            <a:schemeClr val="tx2"/>
                          </a:solidFill>
                        </a:rPr>
                        <a:t>tasa neta</a:t>
                      </a:r>
                      <a:r>
                        <a:rPr lang="es-PE" sz="1600" baseline="0" dirty="0" smtClean="0">
                          <a:solidFill>
                            <a:schemeClr val="tx2"/>
                          </a:solidFill>
                        </a:rPr>
                        <a:t> de matrícula primaria</a:t>
                      </a:r>
                      <a:endParaRPr lang="es-PE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solidFill>
                            <a:schemeClr val="tx2"/>
                          </a:solidFill>
                        </a:rPr>
                        <a:t>98%</a:t>
                      </a:r>
                    </a:p>
                  </a:txBody>
                  <a:tcPr marL="91450" marR="91450" marT="45710" marB="45710"/>
                </a:tc>
              </a:tr>
              <a:tr h="1310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aseline="0" dirty="0" smtClean="0">
                          <a:solidFill>
                            <a:schemeClr val="tx2"/>
                          </a:solidFill>
                        </a:rPr>
                        <a:t>Infraestructura</a:t>
                      </a:r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aseline="0" dirty="0" smtClean="0">
                          <a:solidFill>
                            <a:schemeClr val="tx2"/>
                          </a:solidFill>
                        </a:rPr>
                        <a:t>Garantizar los servicios básicos en las Instituciones Educativas</a:t>
                      </a:r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aseline="0" dirty="0" smtClean="0">
                          <a:solidFill>
                            <a:schemeClr val="tx2"/>
                          </a:solidFill>
                        </a:rPr>
                        <a:t>% de Instituciones Educativas con servicios básicos</a:t>
                      </a:r>
                    </a:p>
                  </a:txBody>
                  <a:tcPr marL="91450" marR="91450"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aseline="0" dirty="0" smtClean="0">
                          <a:solidFill>
                            <a:schemeClr val="tx2"/>
                          </a:solidFill>
                        </a:rPr>
                        <a:t>80%</a:t>
                      </a:r>
                    </a:p>
                  </a:txBody>
                  <a:tcPr marL="91450" marR="91450" marT="45710" marB="45710"/>
                </a:tc>
              </a:tr>
            </a:tbl>
          </a:graphicData>
        </a:graphic>
      </p:graphicFrame>
      <p:sp>
        <p:nvSpPr>
          <p:cNvPr id="20526" name="1 Rectángulo"/>
          <p:cNvSpPr>
            <a:spLocks noChangeArrowheads="1"/>
          </p:cNvSpPr>
          <p:nvPr/>
        </p:nvSpPr>
        <p:spPr bwMode="auto">
          <a:xfrm>
            <a:off x="4295775" y="622300"/>
            <a:ext cx="5903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PE">
                <a:solidFill>
                  <a:schemeClr val="tx2"/>
                </a:solidFill>
              </a:rPr>
              <a:t>Se derivan de las variables estratégicas en el escenario apuesta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3883025" y="179388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OBJETIVOS ESTRATÉGICOS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2827338" y="981075"/>
            <a:ext cx="737235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847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1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041900" y="6303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C214FAA6-E3C2-4E16-AB87-C20EFF3E6FE0}" type="slidenum">
              <a:rPr lang="es-ES" b="1">
                <a:solidFill>
                  <a:srgbClr val="1F4E79"/>
                </a:solidFill>
              </a:rPr>
              <a:pPr algn="ctr"/>
              <a:t>2</a:t>
            </a:fld>
            <a:endParaRPr lang="es-ES" b="1">
              <a:solidFill>
                <a:srgbClr val="1F4E79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008438" y="2708275"/>
            <a:ext cx="15113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</a:t>
            </a:r>
          </a:p>
        </p:txBody>
      </p:sp>
      <p:sp>
        <p:nvSpPr>
          <p:cNvPr id="3078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5016500" y="3327400"/>
            <a:ext cx="53276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Objetivo y agenda de la reunión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3863975" y="2232025"/>
            <a:ext cx="6643688" cy="3068638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39888" y="981075"/>
            <a:ext cx="2143125" cy="458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/>
              <a:t>Fase Estratégica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649413" y="1527175"/>
            <a:ext cx="2143125" cy="3579813"/>
          </a:xfrm>
          <a:prstGeom prst="rect">
            <a:avLst/>
          </a:prstGeom>
          <a:noFill/>
          <a:ln w="63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6" name="5 Rectángulo"/>
          <p:cNvSpPr/>
          <p:nvPr/>
        </p:nvSpPr>
        <p:spPr>
          <a:xfrm>
            <a:off x="1793875" y="1789113"/>
            <a:ext cx="1854200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Escenario apuesta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797050" y="2420938"/>
            <a:ext cx="1854200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Visión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97050" y="3068638"/>
            <a:ext cx="1854200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Objetivos estratégicos, indicadores y metas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793875" y="3716338"/>
            <a:ext cx="1852613" cy="460375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Acciones estratégicas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797050" y="4365625"/>
            <a:ext cx="1854200" cy="458788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ruta estratégica</a:t>
            </a:r>
          </a:p>
        </p:txBody>
      </p:sp>
      <p:sp>
        <p:nvSpPr>
          <p:cNvPr id="11" name="10 Triángulo isósceles"/>
          <p:cNvSpPr/>
          <p:nvPr/>
        </p:nvSpPr>
        <p:spPr>
          <a:xfrm flipV="1">
            <a:off x="2592388" y="2268538"/>
            <a:ext cx="274637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2" name="11 Triángulo isósceles"/>
          <p:cNvSpPr/>
          <p:nvPr/>
        </p:nvSpPr>
        <p:spPr>
          <a:xfrm flipV="1">
            <a:off x="2576513" y="2905125"/>
            <a:ext cx="274637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3" name="12 Triángulo isósceles"/>
          <p:cNvSpPr/>
          <p:nvPr/>
        </p:nvSpPr>
        <p:spPr>
          <a:xfrm flipV="1">
            <a:off x="2576513" y="3552825"/>
            <a:ext cx="274637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4" name="13 Triángulo isósceles"/>
          <p:cNvSpPr/>
          <p:nvPr/>
        </p:nvSpPr>
        <p:spPr>
          <a:xfrm flipV="1">
            <a:off x="2576513" y="4200525"/>
            <a:ext cx="274637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5" name="14 Triángulo isósceles"/>
          <p:cNvSpPr/>
          <p:nvPr/>
        </p:nvSpPr>
        <p:spPr>
          <a:xfrm rot="16200000" flipV="1">
            <a:off x="3570288" y="3905250"/>
            <a:ext cx="352425" cy="136525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863975" y="115888"/>
            <a:ext cx="6643688" cy="597693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cxnSp>
        <p:nvCxnSpPr>
          <p:cNvPr id="31" name="30 Conector recto"/>
          <p:cNvCxnSpPr/>
          <p:nvPr/>
        </p:nvCxnSpPr>
        <p:spPr>
          <a:xfrm>
            <a:off x="1847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1" name="1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041900" y="6303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D9D4A485-1709-4905-AFE8-70C2192BE691}" type="slidenum">
              <a:rPr lang="es-ES" b="1">
                <a:solidFill>
                  <a:srgbClr val="1F4E79"/>
                </a:solidFill>
              </a:rPr>
              <a:pPr algn="ctr"/>
              <a:t>20</a:t>
            </a:fld>
            <a:endParaRPr lang="es-ES" b="1">
              <a:solidFill>
                <a:srgbClr val="1F4E79"/>
              </a:solidFill>
            </a:endParaRPr>
          </a:p>
        </p:txBody>
      </p:sp>
      <p:pic>
        <p:nvPicPr>
          <p:cNvPr id="21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6323013"/>
            <a:ext cx="7794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4022725" y="2492375"/>
          <a:ext cx="6249988" cy="25908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77312"/>
                <a:gridCol w="3672676"/>
              </a:tblGrid>
              <a:tr h="190500">
                <a:tc>
                  <a:txBody>
                    <a:bodyPr/>
                    <a:lstStyle/>
                    <a:p>
                      <a:r>
                        <a:rPr lang="es-PE" sz="2000" b="1" dirty="0" smtClean="0">
                          <a:solidFill>
                            <a:schemeClr val="bg1"/>
                          </a:solidFill>
                        </a:rPr>
                        <a:t>Objetivos Estratégicos</a:t>
                      </a:r>
                      <a:endParaRPr lang="es-PE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2000" b="1" dirty="0" smtClean="0">
                          <a:solidFill>
                            <a:schemeClr val="bg1"/>
                          </a:solidFill>
                        </a:rPr>
                        <a:t>Acciones  Estratégicas </a:t>
                      </a:r>
                      <a:endParaRPr lang="es-PE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19050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baseline="0" dirty="0" smtClean="0">
                          <a:solidFill>
                            <a:schemeClr val="tx2"/>
                          </a:solidFill>
                        </a:rPr>
                        <a:t>Garantizar los servicios básicos en las Instituciones Educativas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baseline="0" dirty="0" smtClean="0">
                          <a:solidFill>
                            <a:schemeClr val="tx2"/>
                          </a:solidFill>
                        </a:rPr>
                        <a:t>Definir estándares de infraestructura y servicios básicos</a:t>
                      </a:r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6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baseline="0" dirty="0" smtClean="0">
                          <a:solidFill>
                            <a:schemeClr val="tx2"/>
                          </a:solidFill>
                        </a:rPr>
                        <a:t>Transferencia de recursos</a:t>
                      </a:r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6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baseline="0" dirty="0" smtClean="0">
                          <a:solidFill>
                            <a:schemeClr val="tx2"/>
                          </a:solidFill>
                        </a:rPr>
                        <a:t>Censo Nacional de la Infraestructura Educativa</a:t>
                      </a:r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20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baseline="0" dirty="0" smtClean="0">
                          <a:solidFill>
                            <a:schemeClr val="tx2"/>
                          </a:solidFill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40" name="1 Rectángulo"/>
          <p:cNvSpPr>
            <a:spLocks noChangeArrowheads="1"/>
          </p:cNvSpPr>
          <p:nvPr/>
        </p:nvSpPr>
        <p:spPr bwMode="auto">
          <a:xfrm>
            <a:off x="4233863" y="1692275"/>
            <a:ext cx="5903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PE">
                <a:solidFill>
                  <a:schemeClr val="tx2"/>
                </a:solidFill>
              </a:rPr>
              <a:t>Son las necesarias para alcanzar los objetivos estratégicos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3883025" y="652463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ACCIONES ESTRATÉGICAS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3863975" y="2133600"/>
            <a:ext cx="6643688" cy="3455988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39888" y="981075"/>
            <a:ext cx="2143125" cy="458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/>
              <a:t>Fase Estratégica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649413" y="1527175"/>
            <a:ext cx="2143125" cy="3579813"/>
          </a:xfrm>
          <a:prstGeom prst="rect">
            <a:avLst/>
          </a:prstGeom>
          <a:noFill/>
          <a:ln w="63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6" name="5 Rectángulo"/>
          <p:cNvSpPr/>
          <p:nvPr/>
        </p:nvSpPr>
        <p:spPr>
          <a:xfrm>
            <a:off x="1793875" y="1789113"/>
            <a:ext cx="1854200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Escenario apuesta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797050" y="2420938"/>
            <a:ext cx="1854200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Visión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97050" y="3068638"/>
            <a:ext cx="1854200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Objetivos estratégicos, indicadores y metas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793875" y="3716338"/>
            <a:ext cx="1852613" cy="460375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Acciones estratégicas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797050" y="4365625"/>
            <a:ext cx="1854200" cy="458788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ruta estratégica</a:t>
            </a:r>
          </a:p>
        </p:txBody>
      </p:sp>
      <p:sp>
        <p:nvSpPr>
          <p:cNvPr id="11" name="10 Triángulo isósceles"/>
          <p:cNvSpPr/>
          <p:nvPr/>
        </p:nvSpPr>
        <p:spPr>
          <a:xfrm flipV="1">
            <a:off x="2592388" y="2268538"/>
            <a:ext cx="274637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2" name="11 Triángulo isósceles"/>
          <p:cNvSpPr/>
          <p:nvPr/>
        </p:nvSpPr>
        <p:spPr>
          <a:xfrm flipV="1">
            <a:off x="2576513" y="2905125"/>
            <a:ext cx="274637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3" name="12 Triángulo isósceles"/>
          <p:cNvSpPr/>
          <p:nvPr/>
        </p:nvSpPr>
        <p:spPr>
          <a:xfrm flipV="1">
            <a:off x="2576513" y="3552825"/>
            <a:ext cx="274637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4" name="13 Triángulo isósceles"/>
          <p:cNvSpPr/>
          <p:nvPr/>
        </p:nvSpPr>
        <p:spPr>
          <a:xfrm flipV="1">
            <a:off x="2576513" y="4200525"/>
            <a:ext cx="274637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5" name="14 Triángulo isósceles"/>
          <p:cNvSpPr/>
          <p:nvPr/>
        </p:nvSpPr>
        <p:spPr>
          <a:xfrm rot="16200000" flipV="1">
            <a:off x="3570288" y="4552950"/>
            <a:ext cx="352425" cy="136525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863975" y="115888"/>
            <a:ext cx="6643688" cy="597693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cxnSp>
        <p:nvCxnSpPr>
          <p:cNvPr id="31" name="30 Conector recto"/>
          <p:cNvCxnSpPr/>
          <p:nvPr/>
        </p:nvCxnSpPr>
        <p:spPr>
          <a:xfrm>
            <a:off x="1847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5" name="1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041900" y="6303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F1C3B53A-A1FA-4C48-9247-F790B985094A}" type="slidenum">
              <a:rPr lang="es-ES" b="1">
                <a:solidFill>
                  <a:srgbClr val="1F4E79"/>
                </a:solidFill>
              </a:rPr>
              <a:pPr algn="ctr"/>
              <a:t>21</a:t>
            </a:fld>
            <a:endParaRPr lang="es-ES" b="1">
              <a:solidFill>
                <a:srgbClr val="1F4E79"/>
              </a:solidFill>
            </a:endParaRPr>
          </a:p>
        </p:txBody>
      </p:sp>
      <p:pic>
        <p:nvPicPr>
          <p:cNvPr id="22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6323013"/>
            <a:ext cx="7794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4238625" y="2320925"/>
          <a:ext cx="4953000" cy="301783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25008"/>
                <a:gridCol w="3527992"/>
              </a:tblGrid>
              <a:tr h="396282">
                <a:tc>
                  <a:txBody>
                    <a:bodyPr/>
                    <a:lstStyle/>
                    <a:p>
                      <a:pPr algn="ctr"/>
                      <a:r>
                        <a:rPr lang="es-PE" sz="2000" b="1" dirty="0" smtClean="0">
                          <a:solidFill>
                            <a:schemeClr val="bg1"/>
                          </a:solidFill>
                        </a:rPr>
                        <a:t>Priorización</a:t>
                      </a:r>
                      <a:endParaRPr lang="es-PE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2000" b="1" dirty="0" smtClean="0">
                          <a:solidFill>
                            <a:schemeClr val="bg1"/>
                          </a:solidFill>
                        </a:rPr>
                        <a:t>Acciones  Estratégicas </a:t>
                      </a:r>
                      <a:endParaRPr lang="es-PE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45725" marB="45725">
                    <a:solidFill>
                      <a:schemeClr val="tx2"/>
                    </a:solidFill>
                  </a:tcPr>
                </a:tc>
              </a:tr>
              <a:tr h="701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b="1" baseline="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91430" marR="91430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baseline="0" dirty="0" smtClean="0">
                          <a:solidFill>
                            <a:schemeClr val="tx2"/>
                          </a:solidFill>
                        </a:rPr>
                        <a:t>Censo Nacional de la Infraestructura Educativa</a:t>
                      </a:r>
                    </a:p>
                  </a:txBody>
                  <a:tcPr marL="91430" marR="91430" marT="45725" marB="45725"/>
                </a:tc>
              </a:tr>
              <a:tr h="10059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b="1" baseline="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91430" marR="91430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baseline="0" dirty="0" smtClean="0">
                          <a:solidFill>
                            <a:schemeClr val="tx2"/>
                          </a:solidFill>
                        </a:rPr>
                        <a:t>Definir estándares de infraestructura y servicios básicos</a:t>
                      </a:r>
                    </a:p>
                  </a:txBody>
                  <a:tcPr marL="91430" marR="91430" marT="45725" marB="45725"/>
                </a:tc>
              </a:tr>
              <a:tr h="457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b="1" baseline="0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 marL="91430" marR="91430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baseline="0" dirty="0" smtClean="0">
                          <a:solidFill>
                            <a:schemeClr val="tx2"/>
                          </a:solidFill>
                        </a:rPr>
                        <a:t>Transferencia de recursos</a:t>
                      </a:r>
                    </a:p>
                  </a:txBody>
                  <a:tcPr marL="91430" marR="91430" marT="45725" marB="45725"/>
                </a:tc>
              </a:tr>
              <a:tr h="457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b="1" baseline="0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 marL="91430" marR="91430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baseline="0" dirty="0" smtClean="0">
                          <a:solidFill>
                            <a:schemeClr val="tx2"/>
                          </a:solidFill>
                        </a:rPr>
                        <a:t>…</a:t>
                      </a:r>
                    </a:p>
                  </a:txBody>
                  <a:tcPr marL="91430" marR="91430" marT="45725" marB="45725"/>
                </a:tc>
              </a:tr>
            </a:tbl>
          </a:graphicData>
        </a:graphic>
      </p:graphicFrame>
      <p:sp>
        <p:nvSpPr>
          <p:cNvPr id="22567" name="1 Rectángulo"/>
          <p:cNvSpPr>
            <a:spLocks noChangeArrowheads="1"/>
          </p:cNvSpPr>
          <p:nvPr/>
        </p:nvSpPr>
        <p:spPr bwMode="auto">
          <a:xfrm>
            <a:off x="4295775" y="1704975"/>
            <a:ext cx="5903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PE">
                <a:solidFill>
                  <a:schemeClr val="tx2"/>
                </a:solidFill>
              </a:rPr>
              <a:t>Contiene las acciones estratégicas priorizadas</a:t>
            </a:r>
          </a:p>
        </p:txBody>
      </p:sp>
      <p:grpSp>
        <p:nvGrpSpPr>
          <p:cNvPr id="22568" name="2 Grupo"/>
          <p:cNvGrpSpPr>
            <a:grpSpLocks/>
          </p:cNvGrpSpPr>
          <p:nvPr/>
        </p:nvGrpSpPr>
        <p:grpSpPr bwMode="auto">
          <a:xfrm flipV="1">
            <a:off x="9551988" y="2608263"/>
            <a:ext cx="288925" cy="1900237"/>
            <a:chOff x="8172397" y="2436856"/>
            <a:chExt cx="288034" cy="1901053"/>
          </a:xfrm>
        </p:grpSpPr>
        <p:cxnSp>
          <p:nvCxnSpPr>
            <p:cNvPr id="24" name="23 Conector angular"/>
            <p:cNvCxnSpPr/>
            <p:nvPr/>
          </p:nvCxnSpPr>
          <p:spPr>
            <a:xfrm rot="5400000" flipH="1" flipV="1">
              <a:off x="7741493" y="3618971"/>
              <a:ext cx="1149844" cy="288034"/>
            </a:xfrm>
            <a:prstGeom prst="bentConnector3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angular"/>
            <p:cNvCxnSpPr/>
            <p:nvPr/>
          </p:nvCxnSpPr>
          <p:spPr>
            <a:xfrm rot="16200000" flipV="1">
              <a:off x="7654142" y="2955111"/>
              <a:ext cx="1324544" cy="288034"/>
            </a:xfrm>
            <a:prstGeom prst="bentConnector3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25 CuadroTexto"/>
          <p:cNvSpPr txBox="1"/>
          <p:nvPr/>
        </p:nvSpPr>
        <p:spPr>
          <a:xfrm>
            <a:off x="9882808" y="1799954"/>
            <a:ext cx="461665" cy="378928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schemeClr val="accent2"/>
                </a:solidFill>
                <a:latin typeface="+mn-lt"/>
              </a:rPr>
              <a:t>Ruta Estratégica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3883025" y="652463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RUTA ESTRATÉGICA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2827338" y="981075"/>
            <a:ext cx="737235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847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1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041900" y="6303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AC453419-58C9-4A2D-B300-14BE812B3DE8}" type="slidenum">
              <a:rPr lang="es-ES" b="1">
                <a:solidFill>
                  <a:srgbClr val="1F4E79"/>
                </a:solidFill>
              </a:rPr>
              <a:pPr algn="ctr"/>
              <a:t>22</a:t>
            </a:fld>
            <a:endParaRPr lang="es-ES" b="1">
              <a:solidFill>
                <a:srgbClr val="1F4E79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008438" y="2708275"/>
            <a:ext cx="15113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4</a:t>
            </a:r>
          </a:p>
        </p:txBody>
      </p:sp>
      <p:sp>
        <p:nvSpPr>
          <p:cNvPr id="23558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5016500" y="3327400"/>
            <a:ext cx="53276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Plan de trabajo y metodología participativa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1984375" y="989013"/>
            <a:ext cx="8226425" cy="5248275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1847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0" name="1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041900" y="6303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94DB83C6-EB67-4401-BB79-A5004FAD5652}" type="slidenum">
              <a:rPr lang="es-ES" b="1">
                <a:solidFill>
                  <a:srgbClr val="1F4E79"/>
                </a:solidFill>
              </a:rPr>
              <a:pPr algn="ctr"/>
              <a:t>23</a:t>
            </a:fld>
            <a:endParaRPr lang="es-ES" b="1">
              <a:solidFill>
                <a:srgbClr val="1F4E79"/>
              </a:solidFill>
            </a:endParaRPr>
          </a:p>
        </p:txBody>
      </p:sp>
      <p:sp>
        <p:nvSpPr>
          <p:cNvPr id="24581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/>
          </a:p>
        </p:txBody>
      </p:sp>
      <p:cxnSp>
        <p:nvCxnSpPr>
          <p:cNvPr id="27" name="26 Conector recto"/>
          <p:cNvCxnSpPr/>
          <p:nvPr/>
        </p:nvCxnSpPr>
        <p:spPr>
          <a:xfrm flipV="1">
            <a:off x="1984375" y="981075"/>
            <a:ext cx="8215313" cy="7938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3" y="6334125"/>
            <a:ext cx="7778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6308725"/>
            <a:ext cx="9128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15 Marcador de número de diapositiva"/>
          <p:cNvSpPr txBox="1">
            <a:spLocks/>
          </p:cNvSpPr>
          <p:nvPr/>
        </p:nvSpPr>
        <p:spPr bwMode="auto">
          <a:xfrm>
            <a:off x="807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D9D05FAC-6832-4B8A-AC69-33D14A0EA598}" type="slidenum">
              <a:rPr lang="es-ES" sz="1200">
                <a:solidFill>
                  <a:srgbClr val="898989"/>
                </a:solidFill>
              </a:rPr>
              <a:pPr algn="r" eaLnBrk="1" hangingPunct="1"/>
              <a:t>23</a:t>
            </a:fld>
            <a:endParaRPr lang="es-ES" sz="1200">
              <a:solidFill>
                <a:srgbClr val="898989"/>
              </a:solidFill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984375" y="549275"/>
            <a:ext cx="82153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defRPr/>
            </a:pPr>
            <a:endParaRPr lang="es-ES" sz="1800" b="1" kern="0" dirty="0">
              <a:solidFill>
                <a:schemeClr val="tx2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208213" y="884238"/>
          <a:ext cx="7602537" cy="5211762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632173"/>
                <a:gridCol w="1919850"/>
                <a:gridCol w="1919850"/>
                <a:gridCol w="2130664"/>
              </a:tblGrid>
              <a:tr h="957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Etapa</a:t>
                      </a:r>
                      <a:endParaRPr lang="es-PE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Actividad</a:t>
                      </a:r>
                      <a:endParaRPr lang="es-PE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2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Actores Participantes</a:t>
                      </a:r>
                      <a:endParaRPr lang="es-PE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Metodología</a:t>
                      </a:r>
                      <a:endParaRPr lang="es-PE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Desarrollo del Modelo Conceptual</a:t>
                      </a:r>
                      <a:endParaRPr lang="es-PE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Identificación y comprensión del sector Cultura</a:t>
                      </a:r>
                      <a:endParaRPr lang="es-PE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</a:t>
                      </a:r>
                      <a:r>
                        <a:rPr lang="es-PE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xpertos</a:t>
                      </a:r>
                      <a:endParaRPr lang="es-PE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200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Reunión</a:t>
                      </a:r>
                      <a:r>
                        <a:rPr lang="es-PE" sz="1200" i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Participativa:  1 Primero elaboración de propuestas individuales y después colectivas.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200" i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Una segunda opción de trabajo es el </a:t>
                      </a:r>
                      <a:r>
                        <a:rPr lang="es-PE" sz="1200" i="1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Metaplan</a:t>
                      </a:r>
                      <a:r>
                        <a:rPr lang="es-PE" sz="1200" i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con la pregunta: ¿Qué es lo que hace su Dirección?</a:t>
                      </a:r>
                      <a:endParaRPr lang="es-PE" sz="1200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Identificación</a:t>
                      </a:r>
                      <a:r>
                        <a:rPr lang="es-PE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de Variables Estratégicas</a:t>
                      </a:r>
                      <a:endParaRPr lang="es-PE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Validar variables estratégicas</a:t>
                      </a:r>
                      <a:endParaRPr lang="es-PE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Actores</a:t>
                      </a:r>
                      <a:endParaRPr lang="es-PE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200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Las</a:t>
                      </a:r>
                      <a:r>
                        <a:rPr lang="es-PE" sz="1200" i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variables pueden validarse a través de 1 Una encuesta presencial o virtual según importancia, pertinencia e influencia. </a:t>
                      </a:r>
                      <a:endParaRPr lang="es-PE" sz="1200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Escenario Apuesta</a:t>
                      </a:r>
                      <a:endParaRPr lang="es-PE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Validación de escenario apuesta con actores</a:t>
                      </a:r>
                      <a:endParaRPr lang="es-PE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r>
                        <a:rPr lang="es-PE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ctores</a:t>
                      </a:r>
                      <a:endParaRPr lang="es-PE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200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Reunión</a:t>
                      </a:r>
                      <a:r>
                        <a:rPr lang="es-PE" sz="1200" i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Expositiva: Un </a:t>
                      </a:r>
                      <a:r>
                        <a:rPr lang="es-PE" sz="1200" i="1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papelógrafo</a:t>
                      </a:r>
                      <a:r>
                        <a:rPr lang="es-PE" sz="1200" i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mostrando el escenario apuesta acompañado de otro donde los actores escriben sus opiniones.</a:t>
                      </a:r>
                      <a:endParaRPr lang="es-PE" sz="1200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Identificación de Ruta Estratégica</a:t>
                      </a:r>
                      <a:endParaRPr lang="es-PE" sz="12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Validación de acciones y rutas</a:t>
                      </a:r>
                      <a:r>
                        <a:rPr lang="es-PE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estratégicas con actores</a:t>
                      </a:r>
                      <a:endParaRPr lang="es-PE" sz="12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Actores</a:t>
                      </a:r>
                      <a:endParaRPr lang="es-PE" sz="12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200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Reunión</a:t>
                      </a:r>
                      <a:r>
                        <a:rPr lang="es-PE" sz="1200" i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expositiva donde se transmite la ruta estratégica y acciones; y se recogen los aportes de los actores.</a:t>
                      </a:r>
                      <a:endParaRPr lang="es-PE" sz="1200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619" name="1 CuadroTexto"/>
          <p:cNvSpPr txBox="1">
            <a:spLocks noChangeArrowheads="1"/>
          </p:cNvSpPr>
          <p:nvPr/>
        </p:nvSpPr>
        <p:spPr bwMode="auto">
          <a:xfrm>
            <a:off x="2495550" y="160338"/>
            <a:ext cx="70564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PE" sz="4100"/>
              <a:t>Metodología participativa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2827338" y="981075"/>
            <a:ext cx="737235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847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1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041900" y="6303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0E375FED-9E63-4AFB-B240-9006092098C3}" type="slidenum">
              <a:rPr lang="es-ES" b="1">
                <a:solidFill>
                  <a:srgbClr val="1F4E79"/>
                </a:solidFill>
              </a:rPr>
              <a:pPr algn="ctr"/>
              <a:t>24</a:t>
            </a:fld>
            <a:endParaRPr lang="es-ES" b="1">
              <a:solidFill>
                <a:srgbClr val="1F4E79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008438" y="2708275"/>
            <a:ext cx="15113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5</a:t>
            </a:r>
          </a:p>
        </p:txBody>
      </p:sp>
      <p:sp>
        <p:nvSpPr>
          <p:cNvPr id="25606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5016500" y="3327400"/>
            <a:ext cx="53276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Insumos básicos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2827338" y="981075"/>
            <a:ext cx="737235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847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8" name="1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041900" y="6303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E2929B1C-617F-475E-94E9-B0E7FD648037}" type="slidenum">
              <a:rPr lang="es-ES" b="1">
                <a:solidFill>
                  <a:srgbClr val="1F4E79"/>
                </a:solidFill>
              </a:rPr>
              <a:pPr algn="ctr"/>
              <a:t>25</a:t>
            </a:fld>
            <a:endParaRPr lang="es-ES" b="1">
              <a:solidFill>
                <a:srgbClr val="1F4E79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008438" y="2708275"/>
            <a:ext cx="15113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6</a:t>
            </a:r>
          </a:p>
        </p:txBody>
      </p:sp>
      <p:sp>
        <p:nvSpPr>
          <p:cNvPr id="26630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5016500" y="3327400"/>
            <a:ext cx="53276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Roles de los equipos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3288" y="1495425"/>
            <a:ext cx="3544887" cy="369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dirty="0"/>
              <a:t>EQUIPO TÉCNICO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03288" y="3762375"/>
            <a:ext cx="3544887" cy="646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dirty="0"/>
              <a:t>COMISIÓN DE PLANEAMIENTO ESTRATÉGICO</a:t>
            </a:r>
          </a:p>
        </p:txBody>
      </p:sp>
      <p:sp>
        <p:nvSpPr>
          <p:cNvPr id="27652" name="CuadroTexto 5"/>
          <p:cNvSpPr txBox="1">
            <a:spLocks noChangeArrowheads="1"/>
          </p:cNvSpPr>
          <p:nvPr/>
        </p:nvSpPr>
        <p:spPr bwMode="auto">
          <a:xfrm>
            <a:off x="5689600" y="830263"/>
            <a:ext cx="4978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PE"/>
              <a:t>Asistir a las sesiones y talleres durante el proceso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PE"/>
              <a:t>Elaborar los productos requeridos en cada fase del proceso de elaboración del PESEM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PE"/>
              <a:t>Sustentar y presentar los productos en los Talleres con la Comisión de Planeamiento Estratégico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PE"/>
              <a:t>Facilitar los Talleres de Validación</a:t>
            </a:r>
          </a:p>
        </p:txBody>
      </p:sp>
      <p:sp>
        <p:nvSpPr>
          <p:cNvPr id="27653" name="CuadroTexto 6"/>
          <p:cNvSpPr txBox="1">
            <a:spLocks noChangeArrowheads="1"/>
          </p:cNvSpPr>
          <p:nvPr/>
        </p:nvSpPr>
        <p:spPr bwMode="auto">
          <a:xfrm>
            <a:off x="5294313" y="3624263"/>
            <a:ext cx="497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PE"/>
              <a:t>Asistir a los Talleres de Validación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PE"/>
              <a:t>Validar y aprobar los productos elaborados en cada fase del proceso de elaboración del PESEM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03288" y="5427663"/>
            <a:ext cx="3544887" cy="36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dirty="0"/>
              <a:t>MONITORES CEPLAN</a:t>
            </a:r>
          </a:p>
        </p:txBody>
      </p:sp>
      <p:sp>
        <p:nvSpPr>
          <p:cNvPr id="27655" name="CuadroTexto 8"/>
          <p:cNvSpPr txBox="1">
            <a:spLocks noChangeArrowheads="1"/>
          </p:cNvSpPr>
          <p:nvPr/>
        </p:nvSpPr>
        <p:spPr bwMode="auto">
          <a:xfrm>
            <a:off x="5192713" y="4941888"/>
            <a:ext cx="55435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PE"/>
              <a:t>Facilitar las sesiones con el equipo técnico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PE"/>
              <a:t>Transferir la metodología y herramientas metodológicas del proceso al equipo técnico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PE"/>
              <a:t>Asesorar al equipo técnico en la elaboración de los productos requeridos en cada fase del proceso de elaboración del PESEM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PE"/>
          </a:p>
        </p:txBody>
      </p:sp>
      <p:sp>
        <p:nvSpPr>
          <p:cNvPr id="10" name="Abrir llave 9"/>
          <p:cNvSpPr/>
          <p:nvPr/>
        </p:nvSpPr>
        <p:spPr>
          <a:xfrm>
            <a:off x="4887913" y="755650"/>
            <a:ext cx="406400" cy="22304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1" name="Abrir llave 10"/>
          <p:cNvSpPr/>
          <p:nvPr/>
        </p:nvSpPr>
        <p:spPr>
          <a:xfrm>
            <a:off x="4887913" y="3381375"/>
            <a:ext cx="406400" cy="14081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2" name="Abrir llave 11"/>
          <p:cNvSpPr/>
          <p:nvPr/>
        </p:nvSpPr>
        <p:spPr>
          <a:xfrm>
            <a:off x="4786313" y="4999038"/>
            <a:ext cx="406400" cy="16129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2827338" y="981075"/>
            <a:ext cx="737235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847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6" name="1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041900" y="6303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243A0DA0-099D-49C2-9895-A5F0D109B398}" type="slidenum">
              <a:rPr lang="es-ES" b="1">
                <a:solidFill>
                  <a:srgbClr val="1F4E79"/>
                </a:solidFill>
              </a:rPr>
              <a:pPr algn="ctr"/>
              <a:t>27</a:t>
            </a:fld>
            <a:endParaRPr lang="es-ES" b="1">
              <a:solidFill>
                <a:srgbClr val="1F4E79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008438" y="2708275"/>
            <a:ext cx="15113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7</a:t>
            </a:r>
          </a:p>
        </p:txBody>
      </p:sp>
      <p:sp>
        <p:nvSpPr>
          <p:cNvPr id="28678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5016500" y="3327400"/>
            <a:ext cx="53276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Próximos pasos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1847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1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041900" y="6303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FEA55FAB-5931-4A96-AA28-BAC5420DA128}" type="slidenum">
              <a:rPr lang="es-ES" b="1">
                <a:solidFill>
                  <a:srgbClr val="1F4E79"/>
                </a:solidFill>
              </a:rPr>
              <a:pPr algn="ctr"/>
              <a:t>28</a:t>
            </a:fld>
            <a:endParaRPr lang="es-ES" b="1">
              <a:solidFill>
                <a:srgbClr val="1F4E79"/>
              </a:solidFill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6323013"/>
            <a:ext cx="7794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106 Rectángulo"/>
          <p:cNvSpPr/>
          <p:nvPr/>
        </p:nvSpPr>
        <p:spPr>
          <a:xfrm>
            <a:off x="1558925" y="981075"/>
            <a:ext cx="2143125" cy="4587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/>
              <a:t>Fase Análisis Prospectivo</a:t>
            </a:r>
          </a:p>
        </p:txBody>
      </p:sp>
      <p:sp>
        <p:nvSpPr>
          <p:cNvPr id="108" name="107 Rectángulo"/>
          <p:cNvSpPr/>
          <p:nvPr/>
        </p:nvSpPr>
        <p:spPr>
          <a:xfrm>
            <a:off x="1558925" y="1511300"/>
            <a:ext cx="2143125" cy="3579813"/>
          </a:xfrm>
          <a:prstGeom prst="rect">
            <a:avLst/>
          </a:prstGeom>
          <a:noFill/>
          <a:ln w="63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109" name="108 Rectángulo"/>
          <p:cNvSpPr/>
          <p:nvPr/>
        </p:nvSpPr>
        <p:spPr>
          <a:xfrm>
            <a:off x="1703388" y="1789113"/>
            <a:ext cx="1854200" cy="4587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Diseño del modelo conceptual</a:t>
            </a:r>
          </a:p>
        </p:txBody>
      </p:sp>
      <p:sp>
        <p:nvSpPr>
          <p:cNvPr id="110" name="109 Rectángulo"/>
          <p:cNvSpPr/>
          <p:nvPr/>
        </p:nvSpPr>
        <p:spPr>
          <a:xfrm>
            <a:off x="1706563" y="2409825"/>
            <a:ext cx="1854200" cy="458788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y análisis de tendencias</a:t>
            </a:r>
          </a:p>
        </p:txBody>
      </p:sp>
      <p:sp>
        <p:nvSpPr>
          <p:cNvPr id="111" name="110 Rectángulo"/>
          <p:cNvSpPr/>
          <p:nvPr/>
        </p:nvSpPr>
        <p:spPr>
          <a:xfrm>
            <a:off x="1706563" y="3057525"/>
            <a:ext cx="1854200" cy="460375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de variables estratégicas</a:t>
            </a:r>
          </a:p>
        </p:txBody>
      </p:sp>
      <p:sp>
        <p:nvSpPr>
          <p:cNvPr id="112" name="111 Rectángulo"/>
          <p:cNvSpPr/>
          <p:nvPr/>
        </p:nvSpPr>
        <p:spPr>
          <a:xfrm>
            <a:off x="1703388" y="3706813"/>
            <a:ext cx="1852612" cy="4587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Diagnóstico de variables estratégicas</a:t>
            </a:r>
          </a:p>
        </p:txBody>
      </p:sp>
      <p:sp>
        <p:nvSpPr>
          <p:cNvPr id="113" name="112 Rectángulo"/>
          <p:cNvSpPr/>
          <p:nvPr/>
        </p:nvSpPr>
        <p:spPr>
          <a:xfrm>
            <a:off x="1706563" y="4354513"/>
            <a:ext cx="1854200" cy="4587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Construcción de escenarios</a:t>
            </a:r>
          </a:p>
        </p:txBody>
      </p:sp>
      <p:sp>
        <p:nvSpPr>
          <p:cNvPr id="114" name="113 Triángulo isósceles"/>
          <p:cNvSpPr/>
          <p:nvPr/>
        </p:nvSpPr>
        <p:spPr>
          <a:xfrm flipV="1">
            <a:off x="2492375" y="2268538"/>
            <a:ext cx="274638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5" name="114 Triángulo isósceles"/>
          <p:cNvSpPr/>
          <p:nvPr/>
        </p:nvSpPr>
        <p:spPr>
          <a:xfrm flipV="1">
            <a:off x="2478088" y="2894013"/>
            <a:ext cx="274637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6" name="115 Triángulo isósceles"/>
          <p:cNvSpPr/>
          <p:nvPr/>
        </p:nvSpPr>
        <p:spPr>
          <a:xfrm flipV="1">
            <a:off x="2478088" y="3541713"/>
            <a:ext cx="274637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7" name="116 Triángulo isósceles"/>
          <p:cNvSpPr/>
          <p:nvPr/>
        </p:nvSpPr>
        <p:spPr>
          <a:xfrm flipV="1">
            <a:off x="2478088" y="4189413"/>
            <a:ext cx="274637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8" name="117 Triángulo isósceles"/>
          <p:cNvSpPr/>
          <p:nvPr/>
        </p:nvSpPr>
        <p:spPr>
          <a:xfrm rot="16200000" flipV="1">
            <a:off x="3468688" y="1949450"/>
            <a:ext cx="350837" cy="138113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863975" y="115888"/>
            <a:ext cx="6643688" cy="597693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3960208" y="2780928"/>
          <a:ext cx="6456272" cy="1595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715" name="24 Rectángulo"/>
          <p:cNvSpPr>
            <a:spLocks noChangeArrowheads="1"/>
          </p:cNvSpPr>
          <p:nvPr/>
        </p:nvSpPr>
        <p:spPr bwMode="auto">
          <a:xfrm>
            <a:off x="3960813" y="188913"/>
            <a:ext cx="64563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b="1"/>
              <a:t>Objetivo: </a:t>
            </a:r>
            <a:r>
              <a:rPr lang="es-AR"/>
              <a:t>C</a:t>
            </a:r>
            <a:r>
              <a:rPr lang="es-PE"/>
              <a:t>omprender al sector como un sistema e identificar sus componentes.</a:t>
            </a:r>
          </a:p>
          <a:p>
            <a:pPr algn="ctr" eaLnBrk="1" hangingPunct="1"/>
            <a:r>
              <a:rPr lang="es-PE"/>
              <a:t> </a:t>
            </a:r>
            <a:endParaRPr lang="es-PE" b="1">
              <a:solidFill>
                <a:schemeClr val="tx2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621588" y="1171575"/>
            <a:ext cx="2578100" cy="9556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/>
              <a:t>Componentes: </a:t>
            </a:r>
            <a:r>
              <a:rPr lang="es-PE" sz="1400" dirty="0"/>
              <a:t>Son el conjunto de elementos que representan al sector y describen aspectos que lo definen como un sistema.</a:t>
            </a:r>
          </a:p>
        </p:txBody>
      </p:sp>
      <p:sp>
        <p:nvSpPr>
          <p:cNvPr id="29717" name="11 Rectángulo"/>
          <p:cNvSpPr>
            <a:spLocks noChangeArrowheads="1"/>
          </p:cNvSpPr>
          <p:nvPr/>
        </p:nvSpPr>
        <p:spPr bwMode="auto">
          <a:xfrm>
            <a:off x="3960813" y="2339975"/>
            <a:ext cx="1700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b="1"/>
              <a:t>Procedimiento: </a:t>
            </a:r>
            <a:endParaRPr lang="es-PE"/>
          </a:p>
        </p:txBody>
      </p:sp>
      <p:sp>
        <p:nvSpPr>
          <p:cNvPr id="29718" name="13 Rectángulo"/>
          <p:cNvSpPr>
            <a:spLocks noChangeArrowheads="1"/>
          </p:cNvSpPr>
          <p:nvPr/>
        </p:nvSpPr>
        <p:spPr bwMode="auto">
          <a:xfrm>
            <a:off x="4151313" y="4813300"/>
            <a:ext cx="612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es-ES"/>
              <a:t>No es el organigrama del sector</a:t>
            </a:r>
            <a:endParaRPr lang="es-PE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s-ES"/>
              <a:t>No refleja los cargos de los participantes</a:t>
            </a:r>
            <a:endParaRPr lang="es-PE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s-ES"/>
              <a:t>No refleja necesariamente las funciones que desarrolla actualmente el sector</a:t>
            </a:r>
            <a:endParaRPr lang="es-PE"/>
          </a:p>
        </p:txBody>
      </p:sp>
      <p:sp>
        <p:nvSpPr>
          <p:cNvPr id="29719" name="31 Rectángulo"/>
          <p:cNvSpPr>
            <a:spLocks noChangeArrowheads="1"/>
          </p:cNvSpPr>
          <p:nvPr/>
        </p:nvSpPr>
        <p:spPr bwMode="auto">
          <a:xfrm>
            <a:off x="3975100" y="4398963"/>
            <a:ext cx="154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b="1"/>
              <a:t>Advertencias:</a:t>
            </a:r>
            <a:endParaRPr lang="es-P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24000" y="1427163"/>
            <a:ext cx="9144000" cy="358616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0"/>
            <a:ext cx="217646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CC3C6F5-AC66-400C-8784-8ECCE36EB712}" type="slidenum">
              <a:rPr lang="es-ES">
                <a:solidFill>
                  <a:srgbClr val="898989"/>
                </a:solidFill>
              </a:rPr>
              <a:pPr/>
              <a:t>29</a:t>
            </a:fld>
            <a:endParaRPr lang="es-ES">
              <a:solidFill>
                <a:srgbClr val="898989"/>
              </a:solidFill>
            </a:endParaRPr>
          </a:p>
        </p:txBody>
      </p:sp>
      <p:pic>
        <p:nvPicPr>
          <p:cNvPr id="3072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318125"/>
            <a:ext cx="194151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1 Título"/>
          <p:cNvSpPr>
            <a:spLocks noGrp="1"/>
          </p:cNvSpPr>
          <p:nvPr/>
        </p:nvSpPr>
        <p:spPr bwMode="auto">
          <a:xfrm>
            <a:off x="1774825" y="3111500"/>
            <a:ext cx="7634288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3600" b="1">
                <a:solidFill>
                  <a:schemeClr val="bg1"/>
                </a:solidFill>
                <a:latin typeface="Arial (Títulos)"/>
                <a:cs typeface="Arial" panose="020B0604020202020204" pitchFamily="34" charset="0"/>
              </a:rPr>
              <a:t>Gracias.</a:t>
            </a:r>
            <a:endParaRPr lang="es-PE" sz="3600" b="1">
              <a:solidFill>
                <a:schemeClr val="bg1"/>
              </a:solidFill>
              <a:latin typeface="Arial (Títulos)"/>
              <a:cs typeface="Arial" panose="020B0604020202020204" pitchFamily="34" charset="0"/>
            </a:endParaRPr>
          </a:p>
        </p:txBody>
      </p:sp>
      <p:sp>
        <p:nvSpPr>
          <p:cNvPr id="30727" name="9 CuadroTexto"/>
          <p:cNvSpPr txBox="1">
            <a:spLocks noChangeArrowheads="1"/>
          </p:cNvSpPr>
          <p:nvPr/>
        </p:nvSpPr>
        <p:spPr bwMode="auto">
          <a:xfrm>
            <a:off x="2827338" y="1116013"/>
            <a:ext cx="620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PE" sz="1600">
                <a:solidFill>
                  <a:schemeClr val="bg1"/>
                </a:solidFill>
              </a:rPr>
              <a:t>Junio</a:t>
            </a:r>
          </a:p>
          <a:p>
            <a:pPr algn="ctr" eaLnBrk="1" hangingPunct="1"/>
            <a:r>
              <a:rPr lang="es-PE" sz="1600">
                <a:solidFill>
                  <a:schemeClr val="bg1"/>
                </a:solidFill>
              </a:rPr>
              <a:t>2014</a:t>
            </a:r>
          </a:p>
        </p:txBody>
      </p:sp>
      <p:pic>
        <p:nvPicPr>
          <p:cNvPr id="30728" name="1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260350"/>
            <a:ext cx="8540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354013"/>
            <a:ext cx="467995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PE" smtClean="0"/>
              <a:t>Objetivo de la reunión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619375" y="1931988"/>
            <a:ext cx="6445250" cy="83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dirty="0"/>
              <a:t>Presentar y explicar el proceso de asistencia técnica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97150" y="3206750"/>
            <a:ext cx="6467475" cy="8302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dirty="0"/>
              <a:t>Validar el plan de trabajo y cronograma del proceso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854325" y="1228725"/>
          <a:ext cx="6323013" cy="4381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933"/>
                <a:gridCol w="4677080"/>
              </a:tblGrid>
              <a:tr h="434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Hora de inicio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5" marR="48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Actividades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5" marR="48925" marT="0" marB="0"/>
                </a:tc>
              </a:tr>
              <a:tr h="672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 </a:t>
                      </a:r>
                      <a:r>
                        <a:rPr lang="es-PE" sz="1800" dirty="0" smtClean="0">
                          <a:effectLst/>
                        </a:rPr>
                        <a:t>09:15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5" marR="489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Objetivo </a:t>
                      </a:r>
                      <a:r>
                        <a:rPr lang="es-PE" sz="1800" dirty="0">
                          <a:effectLst/>
                        </a:rPr>
                        <a:t>y agenda de la reunión</a:t>
                      </a:r>
                      <a:endParaRPr lang="es-PE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Nivelación de expectativas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5" marR="48925" marT="0" marB="0"/>
                </a:tc>
              </a:tr>
              <a:tr h="1261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 </a:t>
                      </a:r>
                      <a:r>
                        <a:rPr lang="es-PE" sz="1800" dirty="0" smtClean="0">
                          <a:effectLst/>
                        </a:rPr>
                        <a:t>09:45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5" marR="489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Proceso </a:t>
                      </a:r>
                      <a:r>
                        <a:rPr lang="es-PE" sz="1800" dirty="0">
                          <a:effectLst/>
                        </a:rPr>
                        <a:t>de asistencia técnica por etapas Preguntas y </a:t>
                      </a:r>
                      <a:r>
                        <a:rPr lang="es-PE" sz="1800" dirty="0" smtClean="0">
                          <a:effectLst/>
                        </a:rPr>
                        <a:t>comentarios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 smtClean="0">
                          <a:effectLst/>
                        </a:rPr>
                        <a:t>Plan de Trabajo, metodología participativa y cronograma</a:t>
                      </a:r>
                      <a:endParaRPr lang="es-PE" sz="1600" dirty="0" smtClean="0">
                        <a:effectLst/>
                      </a:endParaRPr>
                    </a:p>
                  </a:txBody>
                  <a:tcPr marL="48925" marR="48925" marT="0" marB="0"/>
                </a:tc>
              </a:tr>
              <a:tr h="946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10:20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10:30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5" marR="489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Pausa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Café mundial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Plenaria</a:t>
                      </a:r>
                      <a:endParaRPr lang="es-PE" sz="1600" dirty="0">
                        <a:effectLst/>
                      </a:endParaRPr>
                    </a:p>
                  </a:txBody>
                  <a:tcPr marL="48925" marR="48925" marT="0" marB="0"/>
                </a:tc>
              </a:tr>
              <a:tr h="630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11:10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5" marR="489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Información e insumos básicos</a:t>
                      </a:r>
                      <a:endParaRPr lang="es-PE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Roles de los Equipos, Comisión y </a:t>
                      </a:r>
                      <a:r>
                        <a:rPr lang="es-PE" sz="1800" dirty="0" err="1">
                          <a:effectLst/>
                        </a:rPr>
                        <a:t>Ceplan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5" marR="48925" marT="0" marB="0"/>
                </a:tc>
              </a:tr>
              <a:tr h="434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11:20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5" marR="489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Próximos </a:t>
                      </a:r>
                      <a:r>
                        <a:rPr lang="es-PE" sz="1800" dirty="0">
                          <a:effectLst/>
                        </a:rPr>
                        <a:t>pasos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5" marR="48925" marT="0" marB="0"/>
                </a:tc>
              </a:tr>
            </a:tbl>
          </a:graphicData>
        </a:graphic>
      </p:graphicFrame>
      <p:sp>
        <p:nvSpPr>
          <p:cNvPr id="5145" name="CuadroTexto 2"/>
          <p:cNvSpPr txBox="1">
            <a:spLocks noChangeArrowheads="1"/>
          </p:cNvSpPr>
          <p:nvPr/>
        </p:nvSpPr>
        <p:spPr bwMode="auto">
          <a:xfrm>
            <a:off x="2787650" y="395288"/>
            <a:ext cx="6389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PE" sz="2400" b="1"/>
              <a:t>Agenda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2827338" y="981075"/>
            <a:ext cx="737235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847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1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041900" y="6303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1A9906C4-DF3B-4C6A-B20A-0EAF28EBA38E}" type="slidenum">
              <a:rPr lang="es-ES" b="1">
                <a:solidFill>
                  <a:srgbClr val="1F4E79"/>
                </a:solidFill>
              </a:rPr>
              <a:pPr algn="ctr"/>
              <a:t>5</a:t>
            </a:fld>
            <a:endParaRPr lang="es-ES" b="1">
              <a:solidFill>
                <a:srgbClr val="1F4E79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008438" y="2708275"/>
            <a:ext cx="15113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</a:p>
        </p:txBody>
      </p:sp>
      <p:sp>
        <p:nvSpPr>
          <p:cNvPr id="6150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5016500" y="3327400"/>
            <a:ext cx="53276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Nivelación de expectativas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"/>
          <p:cNvSpPr/>
          <p:nvPr/>
        </p:nvSpPr>
        <p:spPr>
          <a:xfrm>
            <a:off x="1830388" y="692150"/>
            <a:ext cx="8432800" cy="5616575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273050" algn="l"/>
              </a:tabLst>
              <a:defRPr/>
            </a:pPr>
            <a:endParaRPr lang="es-PE" sz="1400" dirty="0">
              <a:solidFill>
                <a:schemeClr val="tx1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1830388" y="6356350"/>
            <a:ext cx="8424862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041900" y="6303963"/>
            <a:ext cx="2133600" cy="365125"/>
          </a:xfrm>
        </p:spPr>
        <p:txBody>
          <a:bodyPr rtlCol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</a:t>
            </a:r>
          </a:p>
        </p:txBody>
      </p:sp>
      <p:sp>
        <p:nvSpPr>
          <p:cNvPr id="7173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1847850" y="620713"/>
            <a:ext cx="8351838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3" y="6334125"/>
            <a:ext cx="7778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6308725"/>
            <a:ext cx="9128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15 Marcador de número de diapositiva"/>
          <p:cNvSpPr txBox="1">
            <a:spLocks/>
          </p:cNvSpPr>
          <p:nvPr/>
        </p:nvSpPr>
        <p:spPr bwMode="auto">
          <a:xfrm>
            <a:off x="807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3FEC0185-0F28-4C15-9614-9CF918DE0405}" type="slidenum">
              <a:rPr lang="es-ES" sz="1200">
                <a:solidFill>
                  <a:srgbClr val="898989"/>
                </a:solidFill>
              </a:rPr>
              <a:pPr algn="r" eaLnBrk="1" hangingPunct="1"/>
              <a:t>6</a:t>
            </a:fld>
            <a:endParaRPr lang="es-ES" sz="1200">
              <a:solidFill>
                <a:srgbClr val="898989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847850" y="188913"/>
            <a:ext cx="70564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s-PE" sz="2000" b="1" dirty="0">
                <a:solidFill>
                  <a:schemeClr val="accent1">
                    <a:lumMod val="75000"/>
                  </a:schemeClr>
                </a:solidFill>
              </a:rPr>
              <a:t>Reglas para el uso de la tarjetas:</a:t>
            </a:r>
            <a:endParaRPr lang="es-P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765175"/>
            <a:ext cx="6737350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E" smtClean="0"/>
              <a:t>Objetivo de la asesoría y asistencia técnica en el proceso de planeamiento del sector cultura</a:t>
            </a:r>
          </a:p>
        </p:txBody>
      </p:sp>
      <p:sp>
        <p:nvSpPr>
          <p:cNvPr id="8195" name="Marcador de contenido 2"/>
          <p:cNvSpPr txBox="1">
            <a:spLocks/>
          </p:cNvSpPr>
          <p:nvPr/>
        </p:nvSpPr>
        <p:spPr bwMode="auto">
          <a:xfrm>
            <a:off x="754063" y="3727450"/>
            <a:ext cx="94742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s-ES" sz="2800"/>
          </a:p>
        </p:txBody>
      </p:sp>
      <p:sp>
        <p:nvSpPr>
          <p:cNvPr id="5" name="CuadroTexto 4"/>
          <p:cNvSpPr txBox="1"/>
          <p:nvPr/>
        </p:nvSpPr>
        <p:spPr>
          <a:xfrm>
            <a:off x="1279525" y="2265363"/>
            <a:ext cx="8421688" cy="8318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dirty="0"/>
              <a:t>Transferir la metodología y las herramientas metodológicas necesarias para la formulación del PESEM del sector Cultura.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279525" y="3671888"/>
            <a:ext cx="8421688" cy="8302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dirty="0"/>
              <a:t>Atender las consultas y preguntas que surjan a lo largo del proceso.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2827338" y="981075"/>
            <a:ext cx="737235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847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1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041900" y="6303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D7CB63AF-5959-4411-AC57-11F3C4AC7B04}" type="slidenum">
              <a:rPr lang="es-ES" b="1">
                <a:solidFill>
                  <a:srgbClr val="1F4E79"/>
                </a:solidFill>
              </a:rPr>
              <a:pPr algn="ctr"/>
              <a:t>8</a:t>
            </a:fld>
            <a:endParaRPr lang="es-ES" b="1">
              <a:solidFill>
                <a:srgbClr val="1F4E79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008438" y="2708275"/>
            <a:ext cx="15113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3</a:t>
            </a:r>
          </a:p>
        </p:txBody>
      </p:sp>
      <p:sp>
        <p:nvSpPr>
          <p:cNvPr id="9222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5016500" y="3327400"/>
            <a:ext cx="53276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Proceso de asistencia técnica por etapas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76 Rectángulo"/>
          <p:cNvSpPr/>
          <p:nvPr/>
        </p:nvSpPr>
        <p:spPr>
          <a:xfrm>
            <a:off x="1841500" y="727075"/>
            <a:ext cx="8351838" cy="5759450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847850" y="6597650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2838450" y="549275"/>
            <a:ext cx="737235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1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041900" y="66024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9AEBF48A-5F9A-401C-AE5E-E13A75B2DB82}" type="slidenum">
              <a:rPr lang="es-ES" b="1">
                <a:solidFill>
                  <a:srgbClr val="1F4E79"/>
                </a:solidFill>
              </a:rPr>
              <a:pPr algn="ctr"/>
              <a:t>9</a:t>
            </a:fld>
            <a:endParaRPr lang="es-ES" b="1">
              <a:solidFill>
                <a:srgbClr val="1F4E79"/>
              </a:solidFill>
            </a:endParaRPr>
          </a:p>
        </p:txBody>
      </p:sp>
      <p:sp>
        <p:nvSpPr>
          <p:cNvPr id="10246" name="Rectangle 2"/>
          <p:cNvSpPr txBox="1">
            <a:spLocks noChangeArrowheads="1"/>
          </p:cNvSpPr>
          <p:nvPr/>
        </p:nvSpPr>
        <p:spPr bwMode="auto">
          <a:xfrm>
            <a:off x="2857500" y="76200"/>
            <a:ext cx="7342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s-ES" b="1">
                <a:solidFill>
                  <a:schemeClr val="tx2"/>
                </a:solidFill>
                <a:ea typeface="ヒラギノ角ゴ Pro W3"/>
                <a:cs typeface="ヒラギノ角ゴ Pro W3"/>
              </a:rPr>
              <a:t>Fases del Proceso de Planeamiento Estratégico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979613" y="981075"/>
            <a:ext cx="2244725" cy="4587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/>
              <a:t>Fase de Análisis Prospectivo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943475" y="981075"/>
            <a:ext cx="2143125" cy="458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/>
              <a:t>Fase Estratégica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7866063" y="981075"/>
            <a:ext cx="2143125" cy="458788"/>
          </a:xfrm>
          <a:prstGeom prst="rect">
            <a:avLst/>
          </a:prstGeom>
          <a:solidFill>
            <a:srgbClr val="DC4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/>
              <a:t>Fase Institucional</a:t>
            </a:r>
          </a:p>
        </p:txBody>
      </p:sp>
      <p:sp>
        <p:nvSpPr>
          <p:cNvPr id="14" name="13 Cheurón"/>
          <p:cNvSpPr/>
          <p:nvPr/>
        </p:nvSpPr>
        <p:spPr>
          <a:xfrm>
            <a:off x="4254500" y="1120775"/>
            <a:ext cx="179388" cy="179388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15" name="14 Cheurón"/>
          <p:cNvSpPr/>
          <p:nvPr/>
        </p:nvSpPr>
        <p:spPr>
          <a:xfrm>
            <a:off x="4406900" y="1120775"/>
            <a:ext cx="179388" cy="179388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16" name="15 Cheurón"/>
          <p:cNvSpPr/>
          <p:nvPr/>
        </p:nvSpPr>
        <p:spPr>
          <a:xfrm>
            <a:off x="4548188" y="1120775"/>
            <a:ext cx="179387" cy="179388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18" name="17 Cheurón"/>
          <p:cNvSpPr/>
          <p:nvPr/>
        </p:nvSpPr>
        <p:spPr>
          <a:xfrm>
            <a:off x="7242175" y="1120775"/>
            <a:ext cx="180975" cy="179388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19" name="18 Cheurón"/>
          <p:cNvSpPr/>
          <p:nvPr/>
        </p:nvSpPr>
        <p:spPr>
          <a:xfrm>
            <a:off x="7394575" y="1120775"/>
            <a:ext cx="180975" cy="179388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20" name="19 Cheurón"/>
          <p:cNvSpPr/>
          <p:nvPr/>
        </p:nvSpPr>
        <p:spPr>
          <a:xfrm>
            <a:off x="7535863" y="1120775"/>
            <a:ext cx="180975" cy="179388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21" name="20 Rectángulo"/>
          <p:cNvSpPr/>
          <p:nvPr/>
        </p:nvSpPr>
        <p:spPr>
          <a:xfrm>
            <a:off x="2009775" y="1511300"/>
            <a:ext cx="2141538" cy="3579813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22" name="21 Rectángulo"/>
          <p:cNvSpPr/>
          <p:nvPr/>
        </p:nvSpPr>
        <p:spPr>
          <a:xfrm>
            <a:off x="4953000" y="1527175"/>
            <a:ext cx="2141538" cy="3579813"/>
          </a:xfrm>
          <a:prstGeom prst="rect">
            <a:avLst/>
          </a:prstGeom>
          <a:noFill/>
          <a:ln w="63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23" name="22 Rectángulo"/>
          <p:cNvSpPr/>
          <p:nvPr/>
        </p:nvSpPr>
        <p:spPr>
          <a:xfrm>
            <a:off x="7866063" y="1533525"/>
            <a:ext cx="2143125" cy="3578225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24" name="23 Rectángulo"/>
          <p:cNvSpPr/>
          <p:nvPr/>
        </p:nvSpPr>
        <p:spPr>
          <a:xfrm>
            <a:off x="2154238" y="1789113"/>
            <a:ext cx="1854200" cy="4587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Diseño del modelo conceptual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2157413" y="2409825"/>
            <a:ext cx="1854200" cy="458788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y análisis de tendencias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2157413" y="3057525"/>
            <a:ext cx="1854200" cy="460375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de variables estratégicas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2152650" y="3706813"/>
            <a:ext cx="1854200" cy="4587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Diagnóstico de variables estratégicas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2157413" y="4354513"/>
            <a:ext cx="1854200" cy="4587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Construcción de escenarios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5097463" y="1789113"/>
            <a:ext cx="1854200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Escenario apuesta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5100638" y="2409825"/>
            <a:ext cx="1854200" cy="458788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Visión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5100638" y="3057525"/>
            <a:ext cx="1854200" cy="460375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Objetivos estratégicos, indicadores y metas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5095875" y="3706813"/>
            <a:ext cx="1854200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Acciones estratégicas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5100638" y="4354513"/>
            <a:ext cx="1854200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de la ruta estratégica</a:t>
            </a:r>
          </a:p>
        </p:txBody>
      </p:sp>
      <p:sp>
        <p:nvSpPr>
          <p:cNvPr id="44" name="43 Rectángulo"/>
          <p:cNvSpPr/>
          <p:nvPr/>
        </p:nvSpPr>
        <p:spPr>
          <a:xfrm>
            <a:off x="8010525" y="1655763"/>
            <a:ext cx="1854200" cy="458787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Misión de la institución</a:t>
            </a:r>
          </a:p>
        </p:txBody>
      </p:sp>
      <p:sp>
        <p:nvSpPr>
          <p:cNvPr id="45" name="44 Rectángulo"/>
          <p:cNvSpPr/>
          <p:nvPr/>
        </p:nvSpPr>
        <p:spPr>
          <a:xfrm>
            <a:off x="8013700" y="2276475"/>
            <a:ext cx="1854200" cy="576263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Objetivos estratégicos institucionales, indicadores y metas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8013700" y="3022600"/>
            <a:ext cx="1854200" cy="460375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Acciones estratégicas institucionales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8010525" y="3671888"/>
            <a:ext cx="1852613" cy="458787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de la ruta estratégica institucional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8013700" y="4319588"/>
            <a:ext cx="1854200" cy="747712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Vinculación con la estructura programática del presupuesto público</a:t>
            </a:r>
          </a:p>
        </p:txBody>
      </p:sp>
      <p:sp>
        <p:nvSpPr>
          <p:cNvPr id="54" name="53 Triángulo isósceles"/>
          <p:cNvSpPr/>
          <p:nvPr/>
        </p:nvSpPr>
        <p:spPr>
          <a:xfrm flipV="1">
            <a:off x="2943225" y="2268538"/>
            <a:ext cx="274638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55" name="54 Triángulo isósceles"/>
          <p:cNvSpPr/>
          <p:nvPr/>
        </p:nvSpPr>
        <p:spPr>
          <a:xfrm flipV="1">
            <a:off x="2927350" y="2894013"/>
            <a:ext cx="274638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56" name="55 Triángulo isósceles"/>
          <p:cNvSpPr/>
          <p:nvPr/>
        </p:nvSpPr>
        <p:spPr>
          <a:xfrm flipV="1">
            <a:off x="2927350" y="3541713"/>
            <a:ext cx="274638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57" name="56 Triángulo isósceles"/>
          <p:cNvSpPr/>
          <p:nvPr/>
        </p:nvSpPr>
        <p:spPr>
          <a:xfrm flipV="1">
            <a:off x="2927350" y="4189413"/>
            <a:ext cx="274638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58" name="57 Triángulo isósceles"/>
          <p:cNvSpPr/>
          <p:nvPr/>
        </p:nvSpPr>
        <p:spPr>
          <a:xfrm flipV="1">
            <a:off x="5894388" y="2268538"/>
            <a:ext cx="274637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59" name="58 Triángulo isósceles"/>
          <p:cNvSpPr/>
          <p:nvPr/>
        </p:nvSpPr>
        <p:spPr>
          <a:xfrm flipV="1">
            <a:off x="5880100" y="2894013"/>
            <a:ext cx="274638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0" name="59 Triángulo isósceles"/>
          <p:cNvSpPr/>
          <p:nvPr/>
        </p:nvSpPr>
        <p:spPr>
          <a:xfrm flipV="1">
            <a:off x="5880100" y="3541713"/>
            <a:ext cx="274638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1" name="60 Triángulo isósceles"/>
          <p:cNvSpPr/>
          <p:nvPr/>
        </p:nvSpPr>
        <p:spPr>
          <a:xfrm flipV="1">
            <a:off x="5880100" y="4189413"/>
            <a:ext cx="274638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2" name="61 Triángulo isósceles"/>
          <p:cNvSpPr/>
          <p:nvPr/>
        </p:nvSpPr>
        <p:spPr>
          <a:xfrm flipV="1">
            <a:off x="8831263" y="2128838"/>
            <a:ext cx="273050" cy="131762"/>
          </a:xfrm>
          <a:prstGeom prst="triangl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3" name="62 Triángulo isósceles"/>
          <p:cNvSpPr/>
          <p:nvPr/>
        </p:nvSpPr>
        <p:spPr>
          <a:xfrm flipV="1">
            <a:off x="8845550" y="2852738"/>
            <a:ext cx="274638" cy="130175"/>
          </a:xfrm>
          <a:prstGeom prst="triangl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4" name="63 Triángulo isósceles"/>
          <p:cNvSpPr/>
          <p:nvPr/>
        </p:nvSpPr>
        <p:spPr>
          <a:xfrm flipV="1">
            <a:off x="8815388" y="3500438"/>
            <a:ext cx="274637" cy="131762"/>
          </a:xfrm>
          <a:prstGeom prst="triangl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5" name="64 Triángulo isósceles"/>
          <p:cNvSpPr/>
          <p:nvPr/>
        </p:nvSpPr>
        <p:spPr>
          <a:xfrm flipV="1">
            <a:off x="8815388" y="4149725"/>
            <a:ext cx="274637" cy="130175"/>
          </a:xfrm>
          <a:prstGeom prst="triangl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2009775" y="5445125"/>
            <a:ext cx="7999413" cy="4587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/>
              <a:t>Fase de Seguimiento</a:t>
            </a:r>
          </a:p>
        </p:txBody>
      </p:sp>
      <p:sp>
        <p:nvSpPr>
          <p:cNvPr id="67" name="66 Triángulo isósceles"/>
          <p:cNvSpPr/>
          <p:nvPr/>
        </p:nvSpPr>
        <p:spPr>
          <a:xfrm rot="10800000" flipV="1">
            <a:off x="3101975" y="5243513"/>
            <a:ext cx="274638" cy="130175"/>
          </a:xfrm>
          <a:prstGeom prst="triangl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8" name="67 Triángulo isósceles"/>
          <p:cNvSpPr/>
          <p:nvPr/>
        </p:nvSpPr>
        <p:spPr>
          <a:xfrm rot="10800000" flipV="1">
            <a:off x="6054725" y="5243513"/>
            <a:ext cx="274638" cy="130175"/>
          </a:xfrm>
          <a:prstGeom prst="triangl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9" name="68 Triángulo isósceles"/>
          <p:cNvSpPr/>
          <p:nvPr/>
        </p:nvSpPr>
        <p:spPr>
          <a:xfrm rot="10800000" flipV="1">
            <a:off x="8990013" y="5243513"/>
            <a:ext cx="274637" cy="130175"/>
          </a:xfrm>
          <a:prstGeom prst="triangl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70" name="69 Triángulo isósceles"/>
          <p:cNvSpPr/>
          <p:nvPr/>
        </p:nvSpPr>
        <p:spPr>
          <a:xfrm flipV="1">
            <a:off x="2782888" y="5229225"/>
            <a:ext cx="274637" cy="130175"/>
          </a:xfrm>
          <a:prstGeom prst="triangl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71" name="70 Triángulo isósceles"/>
          <p:cNvSpPr/>
          <p:nvPr/>
        </p:nvSpPr>
        <p:spPr>
          <a:xfrm flipV="1">
            <a:off x="5735638" y="5229225"/>
            <a:ext cx="274637" cy="130175"/>
          </a:xfrm>
          <a:prstGeom prst="triangl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72" name="71 Triángulo isósceles"/>
          <p:cNvSpPr/>
          <p:nvPr/>
        </p:nvSpPr>
        <p:spPr>
          <a:xfrm flipV="1">
            <a:off x="8670925" y="5229225"/>
            <a:ext cx="274638" cy="130175"/>
          </a:xfrm>
          <a:prstGeom prst="triangl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2009775" y="5949950"/>
            <a:ext cx="7999413" cy="574675"/>
          </a:xfrm>
          <a:prstGeom prst="rect">
            <a:avLst/>
          </a:prstGeom>
          <a:noFill/>
          <a:ln w="63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74" name="73 Rectángulo"/>
          <p:cNvSpPr/>
          <p:nvPr/>
        </p:nvSpPr>
        <p:spPr>
          <a:xfrm>
            <a:off x="2132013" y="6007100"/>
            <a:ext cx="3762375" cy="1873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Coordinación con órganos de la Entidad</a:t>
            </a:r>
          </a:p>
        </p:txBody>
      </p:sp>
      <p:sp>
        <p:nvSpPr>
          <p:cNvPr id="76" name="75 Rectángulo"/>
          <p:cNvSpPr/>
          <p:nvPr/>
        </p:nvSpPr>
        <p:spPr>
          <a:xfrm>
            <a:off x="4151313" y="6265863"/>
            <a:ext cx="3714750" cy="1873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Elaboración del Informe  de Análisis Estratégico</a:t>
            </a:r>
          </a:p>
        </p:txBody>
      </p:sp>
      <p:sp>
        <p:nvSpPr>
          <p:cNvPr id="78" name="77 Rectángulo"/>
          <p:cNvSpPr/>
          <p:nvPr/>
        </p:nvSpPr>
        <p:spPr>
          <a:xfrm>
            <a:off x="5951538" y="6007100"/>
            <a:ext cx="3911600" cy="1873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Recopilación y análisis de la información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1894</Words>
  <Application>Microsoft Office PowerPoint</Application>
  <PresentationFormat>Panorámica</PresentationFormat>
  <Paragraphs>435</Paragraphs>
  <Slides>29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Calibri</vt:lpstr>
      <vt:lpstr>Arial</vt:lpstr>
      <vt:lpstr>Calibri Light</vt:lpstr>
      <vt:lpstr>ヒラギノ角ゴ Pro W3</vt:lpstr>
      <vt:lpstr>Times New Roman</vt:lpstr>
      <vt:lpstr>Wingdings</vt:lpstr>
      <vt:lpstr>Arial (Títulos)</vt:lpstr>
      <vt:lpstr>Tema de Office</vt:lpstr>
      <vt:lpstr>Presentación de PowerPoint</vt:lpstr>
      <vt:lpstr>Presentación de PowerPoint</vt:lpstr>
      <vt:lpstr>Objetivo de la reunión</vt:lpstr>
      <vt:lpstr>Presentación de PowerPoint</vt:lpstr>
      <vt:lpstr>Presentación de PowerPoint</vt:lpstr>
      <vt:lpstr>Presentación de PowerPoint</vt:lpstr>
      <vt:lpstr>Objetivo de la asesoría y asistencia técnica en el proceso de planeamiento del sector cultura</vt:lpstr>
      <vt:lpstr>Presentación de PowerPoint</vt:lpstr>
      <vt:lpstr>Presentación de PowerPoint</vt:lpstr>
      <vt:lpstr>Fase de análisis prospectivo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Fase de análisis estratégico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Joanna Elizabeth Osorio Dominguez</cp:lastModifiedBy>
  <cp:revision>21</cp:revision>
  <dcterms:created xsi:type="dcterms:W3CDTF">2014-06-11T03:36:39Z</dcterms:created>
  <dcterms:modified xsi:type="dcterms:W3CDTF">2014-07-08T17:27:11Z</dcterms:modified>
</cp:coreProperties>
</file>