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8" r:id="rId3"/>
    <p:sldId id="329" r:id="rId4"/>
    <p:sldId id="328" r:id="rId5"/>
    <p:sldId id="330" r:id="rId6"/>
    <p:sldId id="341" r:id="rId7"/>
    <p:sldId id="340" r:id="rId8"/>
    <p:sldId id="259" r:id="rId9"/>
    <p:sldId id="280" r:id="rId10"/>
    <p:sldId id="342" r:id="rId11"/>
    <p:sldId id="343" r:id="rId12"/>
    <p:sldId id="331" r:id="rId13"/>
    <p:sldId id="308" r:id="rId14"/>
    <p:sldId id="333" r:id="rId15"/>
    <p:sldId id="271" r:id="rId16"/>
  </p:sldIdLst>
  <p:sldSz cx="9144000" cy="6858000" type="screen4x3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7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B5ACD-233B-45EF-8076-E46A8DA37B42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595F1833-3313-4B99-A095-289A65EB4D0A}">
      <dgm:prSet phldrT="[Texto]" custT="1"/>
      <dgm:spPr/>
      <dgm:t>
        <a:bodyPr/>
        <a:lstStyle/>
        <a:p>
          <a:r>
            <a:rPr lang="es-P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Permite comprender  el sector como un sistema</a:t>
          </a:r>
          <a:endParaRPr lang="es-PE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570376-657C-4DAD-A3FD-D2EFD7AD9DD5}" type="parTrans" cxnId="{9C41B6DF-08BC-44FB-9C71-8E0397E7B907}">
      <dgm:prSet/>
      <dgm:spPr/>
      <dgm:t>
        <a:bodyPr/>
        <a:lstStyle/>
        <a:p>
          <a:endParaRPr lang="es-PE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E81303-7EA2-44BF-B08E-E64F45D7B329}" type="sibTrans" cxnId="{9C41B6DF-08BC-44FB-9C71-8E0397E7B907}">
      <dgm:prSet/>
      <dgm:spPr/>
      <dgm:t>
        <a:bodyPr/>
        <a:lstStyle/>
        <a:p>
          <a:endParaRPr lang="es-PE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51905-AEB0-4A5B-B3EE-956D5A1480F5}">
      <dgm:prSet phldrT="[Texto]" custT="1"/>
      <dgm:spPr/>
      <dgm:t>
        <a:bodyPr/>
        <a:lstStyle/>
        <a:p>
          <a:r>
            <a:rPr lang="es-P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Constituye un paso crítico que determina el buen avance de las siguientes fases del proceso de planeamiento estratégico</a:t>
          </a:r>
          <a:endParaRPr lang="es-PE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B26932-9907-4638-90FC-1853F87B87D2}" type="parTrans" cxnId="{52CF454B-46FA-4EE6-B254-952C8A1D58E0}">
      <dgm:prSet/>
      <dgm:spPr/>
      <dgm:t>
        <a:bodyPr/>
        <a:lstStyle/>
        <a:p>
          <a:endParaRPr lang="es-PE"/>
        </a:p>
      </dgm:t>
    </dgm:pt>
    <dgm:pt modelId="{05BE477F-912E-4016-B3AF-F93670FD0F6A}" type="sibTrans" cxnId="{52CF454B-46FA-4EE6-B254-952C8A1D58E0}">
      <dgm:prSet/>
      <dgm:spPr/>
      <dgm:t>
        <a:bodyPr/>
        <a:lstStyle/>
        <a:p>
          <a:endParaRPr lang="es-PE"/>
        </a:p>
      </dgm:t>
    </dgm:pt>
    <dgm:pt modelId="{9B9B526D-C107-455B-9D23-4E1EA896D25C}" type="pres">
      <dgm:prSet presAssocID="{685B5ACD-233B-45EF-8076-E46A8DA37B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46748FC-0F6C-4E7C-993E-8289771B334D}" type="pres">
      <dgm:prSet presAssocID="{595F1833-3313-4B99-A095-289A65EB4D0A}" presName="node" presStyleLbl="node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608A37BB-FA90-46F5-99DA-D887D989CDAA}" type="pres">
      <dgm:prSet presAssocID="{1FE81303-7EA2-44BF-B08E-E64F45D7B329}" presName="sibTrans" presStyleCnt="0"/>
      <dgm:spPr/>
      <dgm:t>
        <a:bodyPr/>
        <a:lstStyle/>
        <a:p>
          <a:endParaRPr lang="es-PE"/>
        </a:p>
      </dgm:t>
    </dgm:pt>
    <dgm:pt modelId="{29E81A22-7283-4037-AEC5-01B40FA86851}" type="pres">
      <dgm:prSet presAssocID="{73251905-AEB0-4A5B-B3EE-956D5A1480F5}" presName="node" presStyleLbl="node1" presStyleIdx="1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</dgm:ptLst>
  <dgm:cxnLst>
    <dgm:cxn modelId="{9C41B6DF-08BC-44FB-9C71-8E0397E7B907}" srcId="{685B5ACD-233B-45EF-8076-E46A8DA37B42}" destId="{595F1833-3313-4B99-A095-289A65EB4D0A}" srcOrd="0" destOrd="0" parTransId="{85570376-657C-4DAD-A3FD-D2EFD7AD9DD5}" sibTransId="{1FE81303-7EA2-44BF-B08E-E64F45D7B329}"/>
    <dgm:cxn modelId="{52CF454B-46FA-4EE6-B254-952C8A1D58E0}" srcId="{685B5ACD-233B-45EF-8076-E46A8DA37B42}" destId="{73251905-AEB0-4A5B-B3EE-956D5A1480F5}" srcOrd="1" destOrd="0" parTransId="{06B26932-9907-4638-90FC-1853F87B87D2}" sibTransId="{05BE477F-912E-4016-B3AF-F93670FD0F6A}"/>
    <dgm:cxn modelId="{20489074-8036-4B11-A56E-4914F2DE21B7}" type="presOf" srcId="{73251905-AEB0-4A5B-B3EE-956D5A1480F5}" destId="{29E81A22-7283-4037-AEC5-01B40FA86851}" srcOrd="0" destOrd="0" presId="urn:microsoft.com/office/officeart/2005/8/layout/default#1"/>
    <dgm:cxn modelId="{452F6BC2-B6DD-4317-AEC9-4579A4BC4A65}" type="presOf" srcId="{685B5ACD-233B-45EF-8076-E46A8DA37B42}" destId="{9B9B526D-C107-455B-9D23-4E1EA896D25C}" srcOrd="0" destOrd="0" presId="urn:microsoft.com/office/officeart/2005/8/layout/default#1"/>
    <dgm:cxn modelId="{2E73309A-9337-4176-B0C5-640C5D062366}" type="presOf" srcId="{595F1833-3313-4B99-A095-289A65EB4D0A}" destId="{C46748FC-0F6C-4E7C-993E-8289771B334D}" srcOrd="0" destOrd="0" presId="urn:microsoft.com/office/officeart/2005/8/layout/default#1"/>
    <dgm:cxn modelId="{F6FA84BC-E029-47C7-859E-27AD5561BA8C}" type="presParOf" srcId="{9B9B526D-C107-455B-9D23-4E1EA896D25C}" destId="{C46748FC-0F6C-4E7C-993E-8289771B334D}" srcOrd="0" destOrd="0" presId="urn:microsoft.com/office/officeart/2005/8/layout/default#1"/>
    <dgm:cxn modelId="{78E4BD49-4D0E-4058-98CE-B996EAD4F6CF}" type="presParOf" srcId="{9B9B526D-C107-455B-9D23-4E1EA896D25C}" destId="{608A37BB-FA90-46F5-99DA-D887D989CDAA}" srcOrd="1" destOrd="0" presId="urn:microsoft.com/office/officeart/2005/8/layout/default#1"/>
    <dgm:cxn modelId="{B8CEF985-3338-4F5D-8A84-145EEA64EC6D}" type="presParOf" srcId="{9B9B526D-C107-455B-9D23-4E1EA896D25C}" destId="{29E81A22-7283-4037-AEC5-01B40FA86851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B5ACD-233B-45EF-8076-E46A8DA37B42}" type="doc">
      <dgm:prSet loTypeId="urn:microsoft.com/office/officeart/2005/8/layout/h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PE"/>
        </a:p>
      </dgm:t>
    </dgm:pt>
    <dgm:pt modelId="{595F1833-3313-4B99-A095-289A65EB4D0A}">
      <dgm:prSet phldrT="[Texto]" custT="1"/>
      <dgm:spPr/>
      <dgm:t>
        <a:bodyPr/>
        <a:lstStyle/>
        <a:p>
          <a:r>
            <a:rPr lang="es-PE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Modelo Conceptual no es el organigrama del sector</a:t>
          </a:r>
          <a:endParaRPr lang="es-PE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570376-657C-4DAD-A3FD-D2EFD7AD9DD5}" type="parTrans" cxnId="{9C41B6DF-08BC-44FB-9C71-8E0397E7B907}">
      <dgm:prSet/>
      <dgm:spPr/>
      <dgm:t>
        <a:bodyPr/>
        <a:lstStyle/>
        <a:p>
          <a:endParaRPr lang="es-PE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E81303-7EA2-44BF-B08E-E64F45D7B329}" type="sibTrans" cxnId="{9C41B6DF-08BC-44FB-9C71-8E0397E7B907}">
      <dgm:prSet/>
      <dgm:spPr/>
      <dgm:t>
        <a:bodyPr/>
        <a:lstStyle/>
        <a:p>
          <a:endParaRPr lang="es-PE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E26EAA-AAC6-4C34-8861-4B1DB9327553}">
      <dgm:prSet phldrT="[Texto]" custT="1"/>
      <dgm:spPr/>
      <dgm:t>
        <a:bodyPr/>
        <a:lstStyle/>
        <a:p>
          <a:r>
            <a:rPr lang="es-P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Modelo Conceptual no refleja los cargos de los participantes </a:t>
          </a:r>
          <a:endParaRPr lang="es-PE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FCA063-FB12-4248-857D-7CFF80B5DBA3}" type="parTrans" cxnId="{EADBDA27-174F-49B5-BC36-961AEC6DFD75}">
      <dgm:prSet/>
      <dgm:spPr/>
      <dgm:t>
        <a:bodyPr/>
        <a:lstStyle/>
        <a:p>
          <a:endParaRPr lang="es-PE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686695-D745-404C-8A3E-2DB1C03D4047}" type="sibTrans" cxnId="{EADBDA27-174F-49B5-BC36-961AEC6DFD75}">
      <dgm:prSet/>
      <dgm:spPr/>
      <dgm:t>
        <a:bodyPr/>
        <a:lstStyle/>
        <a:p>
          <a:endParaRPr lang="es-PE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8A0B26-37AE-4518-B3C4-AFC1FD5F64B3}">
      <dgm:prSet phldrT="[Texto]" custT="1"/>
      <dgm:spPr/>
      <dgm:t>
        <a:bodyPr/>
        <a:lstStyle/>
        <a:p>
          <a:r>
            <a:rPr lang="es-PE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Modelo Conceptual no refleja necesariamente las funciones que desarrolla actualmente el sector</a:t>
          </a:r>
          <a:endParaRPr lang="es-PE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1CFC4F-281C-4E86-A264-9E79A0EE8A29}" type="parTrans" cxnId="{178086BD-4ABA-4EDC-86CD-7FF656D2897A}">
      <dgm:prSet/>
      <dgm:spPr/>
      <dgm:t>
        <a:bodyPr/>
        <a:lstStyle/>
        <a:p>
          <a:endParaRPr lang="es-PE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612A2E-EFE1-46CF-B5E7-A897181AE126}" type="sibTrans" cxnId="{178086BD-4ABA-4EDC-86CD-7FF656D2897A}">
      <dgm:prSet/>
      <dgm:spPr/>
      <dgm:t>
        <a:bodyPr/>
        <a:lstStyle/>
        <a:p>
          <a:endParaRPr lang="es-PE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2FE1AD-6908-4115-8DE8-CCF5FC55AF4F}" type="pres">
      <dgm:prSet presAssocID="{685B5ACD-233B-45EF-8076-E46A8DA37B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26EFE03-83DF-4FDA-865C-854243AA0950}" type="pres">
      <dgm:prSet presAssocID="{595F1833-3313-4B99-A095-289A65EB4D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9C0004A-F853-440C-B712-0AA49D57271A}" type="pres">
      <dgm:prSet presAssocID="{1FE81303-7EA2-44BF-B08E-E64F45D7B329}" presName="sibTrans" presStyleCnt="0"/>
      <dgm:spPr/>
      <dgm:t>
        <a:bodyPr/>
        <a:lstStyle/>
        <a:p>
          <a:endParaRPr lang="es-PE"/>
        </a:p>
      </dgm:t>
    </dgm:pt>
    <dgm:pt modelId="{CD2D370A-C41E-48D2-BE8D-873EB3511347}" type="pres">
      <dgm:prSet presAssocID="{34E26EAA-AAC6-4C34-8861-4B1DB932755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1F73E56-C974-4181-BCEB-42877F91D27C}" type="pres">
      <dgm:prSet presAssocID="{AC686695-D745-404C-8A3E-2DB1C03D4047}" presName="sibTrans" presStyleCnt="0"/>
      <dgm:spPr/>
      <dgm:t>
        <a:bodyPr/>
        <a:lstStyle/>
        <a:p>
          <a:endParaRPr lang="es-PE"/>
        </a:p>
      </dgm:t>
    </dgm:pt>
    <dgm:pt modelId="{662AF35C-8051-4682-A2EE-E7FBF4E6230B}" type="pres">
      <dgm:prSet presAssocID="{1A8A0B26-37AE-4518-B3C4-AFC1FD5F64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C41B6DF-08BC-44FB-9C71-8E0397E7B907}" srcId="{685B5ACD-233B-45EF-8076-E46A8DA37B42}" destId="{595F1833-3313-4B99-A095-289A65EB4D0A}" srcOrd="0" destOrd="0" parTransId="{85570376-657C-4DAD-A3FD-D2EFD7AD9DD5}" sibTransId="{1FE81303-7EA2-44BF-B08E-E64F45D7B329}"/>
    <dgm:cxn modelId="{64B97740-65BF-4F2B-A895-85BBF7D144CA}" type="presOf" srcId="{685B5ACD-233B-45EF-8076-E46A8DA37B42}" destId="{092FE1AD-6908-4115-8DE8-CCF5FC55AF4F}" srcOrd="0" destOrd="0" presId="urn:microsoft.com/office/officeart/2005/8/layout/hList6"/>
    <dgm:cxn modelId="{84F9BFFF-E8B8-45DA-93C8-40A608BFBDD3}" type="presOf" srcId="{1A8A0B26-37AE-4518-B3C4-AFC1FD5F64B3}" destId="{662AF35C-8051-4682-A2EE-E7FBF4E6230B}" srcOrd="0" destOrd="0" presId="urn:microsoft.com/office/officeart/2005/8/layout/hList6"/>
    <dgm:cxn modelId="{EADBDA27-174F-49B5-BC36-961AEC6DFD75}" srcId="{685B5ACD-233B-45EF-8076-E46A8DA37B42}" destId="{34E26EAA-AAC6-4C34-8861-4B1DB9327553}" srcOrd="1" destOrd="0" parTransId="{76FCA063-FB12-4248-857D-7CFF80B5DBA3}" sibTransId="{AC686695-D745-404C-8A3E-2DB1C03D4047}"/>
    <dgm:cxn modelId="{1E203519-4EEA-4E77-8519-D5CB5B2E37BD}" type="presOf" srcId="{595F1833-3313-4B99-A095-289A65EB4D0A}" destId="{D26EFE03-83DF-4FDA-865C-854243AA0950}" srcOrd="0" destOrd="0" presId="urn:microsoft.com/office/officeart/2005/8/layout/hList6"/>
    <dgm:cxn modelId="{178086BD-4ABA-4EDC-86CD-7FF656D2897A}" srcId="{685B5ACD-233B-45EF-8076-E46A8DA37B42}" destId="{1A8A0B26-37AE-4518-B3C4-AFC1FD5F64B3}" srcOrd="2" destOrd="0" parTransId="{301CFC4F-281C-4E86-A264-9E79A0EE8A29}" sibTransId="{3E612A2E-EFE1-46CF-B5E7-A897181AE126}"/>
    <dgm:cxn modelId="{2B87E1E9-D70B-48E3-B61A-88370DC1E0F8}" type="presOf" srcId="{34E26EAA-AAC6-4C34-8861-4B1DB9327553}" destId="{CD2D370A-C41E-48D2-BE8D-873EB3511347}" srcOrd="0" destOrd="0" presId="urn:microsoft.com/office/officeart/2005/8/layout/hList6"/>
    <dgm:cxn modelId="{F0F8AF51-5980-48C3-83FF-0FF39A71640F}" type="presParOf" srcId="{092FE1AD-6908-4115-8DE8-CCF5FC55AF4F}" destId="{D26EFE03-83DF-4FDA-865C-854243AA0950}" srcOrd="0" destOrd="0" presId="urn:microsoft.com/office/officeart/2005/8/layout/hList6"/>
    <dgm:cxn modelId="{E3EF3DB6-74E4-4AD2-9DCB-DE8135A29A88}" type="presParOf" srcId="{092FE1AD-6908-4115-8DE8-CCF5FC55AF4F}" destId="{29C0004A-F853-440C-B712-0AA49D57271A}" srcOrd="1" destOrd="0" presId="urn:microsoft.com/office/officeart/2005/8/layout/hList6"/>
    <dgm:cxn modelId="{D54015C4-C8CF-4C13-B29D-49783D876FE6}" type="presParOf" srcId="{092FE1AD-6908-4115-8DE8-CCF5FC55AF4F}" destId="{CD2D370A-C41E-48D2-BE8D-873EB3511347}" srcOrd="2" destOrd="0" presId="urn:microsoft.com/office/officeart/2005/8/layout/hList6"/>
    <dgm:cxn modelId="{74A06DED-E2BE-4355-93EC-A934C9CC4606}" type="presParOf" srcId="{092FE1AD-6908-4115-8DE8-CCF5FC55AF4F}" destId="{11F73E56-C974-4181-BCEB-42877F91D27C}" srcOrd="3" destOrd="0" presId="urn:microsoft.com/office/officeart/2005/8/layout/hList6"/>
    <dgm:cxn modelId="{9FF0E506-25FA-405F-AEDC-CFDAB63FE2A8}" type="presParOf" srcId="{092FE1AD-6908-4115-8DE8-CCF5FC55AF4F}" destId="{662AF35C-8051-4682-A2EE-E7FBF4E6230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6748FC-0F6C-4E7C-993E-8289771B334D}">
      <dsp:nvSpPr>
        <dsp:cNvPr id="0" name=""/>
        <dsp:cNvSpPr/>
      </dsp:nvSpPr>
      <dsp:spPr>
        <a:xfrm>
          <a:off x="951" y="666227"/>
          <a:ext cx="3712481" cy="22274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Permite comprender  el sector como un sistema</a:t>
          </a:r>
          <a:endParaRPr lang="es-PE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" y="666227"/>
        <a:ext cx="3712481" cy="2227489"/>
      </dsp:txXfrm>
    </dsp:sp>
    <dsp:sp modelId="{29E81A22-7283-4037-AEC5-01B40FA86851}">
      <dsp:nvSpPr>
        <dsp:cNvPr id="0" name=""/>
        <dsp:cNvSpPr/>
      </dsp:nvSpPr>
      <dsp:spPr>
        <a:xfrm>
          <a:off x="4084682" y="666227"/>
          <a:ext cx="3712481" cy="222748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Constituye un paso crítico que determina el buen avance de las siguientes fases del proceso de planeamiento estratégico</a:t>
          </a:r>
          <a:endParaRPr lang="es-PE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4682" y="666227"/>
        <a:ext cx="3712481" cy="22274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6EFE03-83DF-4FDA-865C-854243AA0950}">
      <dsp:nvSpPr>
        <dsp:cNvPr id="0" name=""/>
        <dsp:cNvSpPr/>
      </dsp:nvSpPr>
      <dsp:spPr>
        <a:xfrm rot="16200000">
          <a:off x="-789084" y="789845"/>
          <a:ext cx="3559944" cy="198025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Modelo Conceptual no es el organigrama del sector</a:t>
          </a:r>
          <a:endParaRPr lang="es-P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789084" y="789845"/>
        <a:ext cx="3559944" cy="1980252"/>
      </dsp:txXfrm>
    </dsp:sp>
    <dsp:sp modelId="{CD2D370A-C41E-48D2-BE8D-873EB3511347}">
      <dsp:nvSpPr>
        <dsp:cNvPr id="0" name=""/>
        <dsp:cNvSpPr/>
      </dsp:nvSpPr>
      <dsp:spPr>
        <a:xfrm rot="16200000">
          <a:off x="1339687" y="789845"/>
          <a:ext cx="3559944" cy="198025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Modelo Conceptual no refleja los cargos de los participantes </a:t>
          </a:r>
          <a:endParaRPr lang="es-P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339687" y="789845"/>
        <a:ext cx="3559944" cy="1980252"/>
      </dsp:txXfrm>
    </dsp:sp>
    <dsp:sp modelId="{662AF35C-8051-4682-A2EE-E7FBF4E6230B}">
      <dsp:nvSpPr>
        <dsp:cNvPr id="0" name=""/>
        <dsp:cNvSpPr/>
      </dsp:nvSpPr>
      <dsp:spPr>
        <a:xfrm rot="16200000">
          <a:off x="3468458" y="789845"/>
          <a:ext cx="3559944" cy="198025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Modelo Conceptual no refleja necesariamente las funciones que desarrolla actualmente el sector</a:t>
          </a:r>
          <a:endParaRPr lang="es-P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3468458" y="789845"/>
        <a:ext cx="3559944" cy="1980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C09FF-92FA-43FD-B352-FA25C48CBE29}" type="datetimeFigureOut">
              <a:rPr lang="es-PE" smtClean="0"/>
              <a:pPr/>
              <a:t>19/06/2014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C88DC-BB64-4885-B0D0-5A144A2DADE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63178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9160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44189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6934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6934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693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693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76804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6934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78180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6934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693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2BF9-3D62-499E-B107-59DC76DEA155}" type="slidenum">
              <a:rPr lang="es-PE" smtClean="0"/>
              <a:pPr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59312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19/06/2014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93993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19/06/2014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17091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19/06/2014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414726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19/06/2014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53850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19/06/2014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32234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19/06/2014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47877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19/06/2014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19920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19/06/2014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83311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19/06/2014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17485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19/06/2014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12619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19/06/2014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74771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7853-751C-47BF-844B-9D5ED4B00108}" type="datetimeFigureOut">
              <a:rPr lang="es-PE" smtClean="0"/>
              <a:pPr/>
              <a:t>19/06/2014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95182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426836"/>
            <a:ext cx="9144000" cy="3586340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46" y="0"/>
            <a:ext cx="21764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9B7-5760-4EF0-8400-A71788FFDEFC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9798" y="5317735"/>
            <a:ext cx="1942643" cy="919577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/>
        </p:nvSpPr>
        <p:spPr bwMode="auto">
          <a:xfrm>
            <a:off x="179512" y="2680038"/>
            <a:ext cx="8640960" cy="154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9pPr>
          </a:lstStyle>
          <a:p>
            <a:r>
              <a:rPr lang="es-PE" sz="2800" dirty="0" smtClean="0">
                <a:solidFill>
                  <a:schemeClr val="bg1"/>
                </a:solidFill>
              </a:rPr>
              <a:t>Sesión I:</a:t>
            </a:r>
            <a:endParaRPr lang="es-PE" sz="3200" dirty="0" smtClean="0">
              <a:solidFill>
                <a:schemeClr val="bg1"/>
              </a:solidFill>
            </a:endParaRPr>
          </a:p>
          <a:p>
            <a:r>
              <a:rPr lang="es-PE" sz="3200" dirty="0" smtClean="0">
                <a:solidFill>
                  <a:schemeClr val="bg1"/>
                </a:solidFill>
              </a:rPr>
              <a:t>Diseño del Modelo Conceptual del Sector Cultura</a:t>
            </a:r>
            <a:endParaRPr lang="es-ES" sz="2800" dirty="0" smtClean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357240" y="1311151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</a:rPr>
              <a:t>Junio</a:t>
            </a:r>
          </a:p>
          <a:p>
            <a:pPr algn="ctr"/>
            <a:r>
              <a:rPr lang="es-PE" sz="1200" dirty="0" smtClean="0">
                <a:solidFill>
                  <a:schemeClr val="bg1"/>
                </a:solidFill>
              </a:rPr>
              <a:t>2014</a:t>
            </a:r>
            <a:endParaRPr lang="es-PE" sz="1200" dirty="0">
              <a:solidFill>
                <a:schemeClr val="bg1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60454"/>
            <a:ext cx="853442" cy="9083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54558"/>
            <a:ext cx="4681384" cy="292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67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89 Rectángulo"/>
          <p:cNvSpPr/>
          <p:nvPr/>
        </p:nvSpPr>
        <p:spPr>
          <a:xfrm>
            <a:off x="899592" y="1148028"/>
            <a:ext cx="7920880" cy="4896544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grpSp>
        <p:nvGrpSpPr>
          <p:cNvPr id="91" name="90 Grupo"/>
          <p:cNvGrpSpPr/>
          <p:nvPr/>
        </p:nvGrpSpPr>
        <p:grpSpPr>
          <a:xfrm>
            <a:off x="4763998" y="2984423"/>
            <a:ext cx="1350073" cy="828041"/>
            <a:chOff x="504054" y="2016224"/>
            <a:chExt cx="1404001" cy="936001"/>
          </a:xfrm>
        </p:grpSpPr>
        <p:sp>
          <p:nvSpPr>
            <p:cNvPr id="92" name="91 Rectángulo"/>
            <p:cNvSpPr/>
            <p:nvPr/>
          </p:nvSpPr>
          <p:spPr>
            <a:xfrm>
              <a:off x="504054" y="2016224"/>
              <a:ext cx="1404001" cy="93599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92 Rectángulo"/>
            <p:cNvSpPr/>
            <p:nvPr/>
          </p:nvSpPr>
          <p:spPr>
            <a:xfrm>
              <a:off x="504054" y="2016224"/>
              <a:ext cx="1404001" cy="935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00" b="1" kern="1200" dirty="0" smtClean="0"/>
                <a:t>SECTOR ECONOMIA Y FINANZAS</a:t>
              </a:r>
              <a:endParaRPr lang="es-PE" sz="1800" b="1" kern="1200" dirty="0"/>
            </a:p>
          </p:txBody>
        </p:sp>
      </p:grpSp>
      <p:grpSp>
        <p:nvGrpSpPr>
          <p:cNvPr id="95" name="94 Grupo"/>
          <p:cNvGrpSpPr/>
          <p:nvPr/>
        </p:nvGrpSpPr>
        <p:grpSpPr>
          <a:xfrm>
            <a:off x="3069688" y="2384856"/>
            <a:ext cx="1619999" cy="504000"/>
            <a:chOff x="2142399" y="899515"/>
            <a:chExt cx="1619999" cy="504000"/>
          </a:xfrm>
        </p:grpSpPr>
        <p:sp>
          <p:nvSpPr>
            <p:cNvPr id="96" name="95 Rectángulo"/>
            <p:cNvSpPr/>
            <p:nvPr/>
          </p:nvSpPr>
          <p:spPr>
            <a:xfrm>
              <a:off x="2142399" y="899515"/>
              <a:ext cx="1619999" cy="504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96 Rectángulo"/>
            <p:cNvSpPr/>
            <p:nvPr/>
          </p:nvSpPr>
          <p:spPr>
            <a:xfrm>
              <a:off x="2142399" y="899515"/>
              <a:ext cx="1619999" cy="50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kern="1200" dirty="0" smtClean="0"/>
                <a:t>Crecimiento económico</a:t>
              </a:r>
              <a:endParaRPr lang="es-PE" sz="1600" kern="1200" dirty="0"/>
            </a:p>
          </p:txBody>
        </p:sp>
      </p:grpSp>
      <p:grpSp>
        <p:nvGrpSpPr>
          <p:cNvPr id="98" name="97 Grupo"/>
          <p:cNvGrpSpPr/>
          <p:nvPr/>
        </p:nvGrpSpPr>
        <p:grpSpPr>
          <a:xfrm>
            <a:off x="6198585" y="2276872"/>
            <a:ext cx="1619999" cy="504000"/>
            <a:chOff x="2142399" y="1534404"/>
            <a:chExt cx="1619999" cy="504000"/>
          </a:xfrm>
        </p:grpSpPr>
        <p:sp>
          <p:nvSpPr>
            <p:cNvPr id="99" name="98 Rectángulo"/>
            <p:cNvSpPr/>
            <p:nvPr/>
          </p:nvSpPr>
          <p:spPr>
            <a:xfrm>
              <a:off x="2142399" y="1534404"/>
              <a:ext cx="1619999" cy="504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99 Rectángulo"/>
            <p:cNvSpPr/>
            <p:nvPr/>
          </p:nvSpPr>
          <p:spPr>
            <a:xfrm>
              <a:off x="2142399" y="1534404"/>
              <a:ext cx="1619999" cy="50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kern="1200" dirty="0" smtClean="0"/>
                <a:t>Redistribución del ingreso</a:t>
              </a:r>
              <a:endParaRPr lang="es-PE" sz="1600" kern="1200" dirty="0"/>
            </a:p>
          </p:txBody>
        </p:sp>
      </p:grpSp>
      <p:grpSp>
        <p:nvGrpSpPr>
          <p:cNvPr id="101" name="100 Grupo"/>
          <p:cNvGrpSpPr/>
          <p:nvPr/>
        </p:nvGrpSpPr>
        <p:grpSpPr>
          <a:xfrm>
            <a:off x="3216669" y="4293096"/>
            <a:ext cx="1619999" cy="504000"/>
            <a:chOff x="2142399" y="3088136"/>
            <a:chExt cx="1619999" cy="504000"/>
          </a:xfrm>
        </p:grpSpPr>
        <p:sp>
          <p:nvSpPr>
            <p:cNvPr id="102" name="101 Rectángulo"/>
            <p:cNvSpPr/>
            <p:nvPr/>
          </p:nvSpPr>
          <p:spPr>
            <a:xfrm>
              <a:off x="2142399" y="3088136"/>
              <a:ext cx="1619999" cy="504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102 Rectángulo"/>
            <p:cNvSpPr/>
            <p:nvPr/>
          </p:nvSpPr>
          <p:spPr>
            <a:xfrm>
              <a:off x="2142399" y="3088136"/>
              <a:ext cx="1619999" cy="50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kern="1200" dirty="0" smtClean="0"/>
                <a:t>Competitividad</a:t>
              </a:r>
              <a:endParaRPr lang="es-PE" sz="1600" kern="1200" dirty="0"/>
            </a:p>
          </p:txBody>
        </p:sp>
      </p:grpSp>
      <p:grpSp>
        <p:nvGrpSpPr>
          <p:cNvPr id="104" name="103 Grupo"/>
          <p:cNvGrpSpPr/>
          <p:nvPr/>
        </p:nvGrpSpPr>
        <p:grpSpPr>
          <a:xfrm>
            <a:off x="6265679" y="4185112"/>
            <a:ext cx="1619999" cy="504000"/>
            <a:chOff x="2142399" y="3723026"/>
            <a:chExt cx="1619999" cy="504000"/>
          </a:xfrm>
        </p:grpSpPr>
        <p:sp>
          <p:nvSpPr>
            <p:cNvPr id="105" name="104 Rectángulo"/>
            <p:cNvSpPr/>
            <p:nvPr/>
          </p:nvSpPr>
          <p:spPr>
            <a:xfrm>
              <a:off x="2142399" y="3723026"/>
              <a:ext cx="1619999" cy="504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105 Rectángulo"/>
            <p:cNvSpPr/>
            <p:nvPr/>
          </p:nvSpPr>
          <p:spPr>
            <a:xfrm>
              <a:off x="2142399" y="3723026"/>
              <a:ext cx="1619999" cy="50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kern="1200" dirty="0" smtClean="0"/>
                <a:t>Rol subsidiario</a:t>
              </a:r>
              <a:endParaRPr lang="es-PE" sz="1600" kern="1200" dirty="0"/>
            </a:p>
          </p:txBody>
        </p:sp>
      </p:grpSp>
      <p:grpSp>
        <p:nvGrpSpPr>
          <p:cNvPr id="107" name="106 Grupo"/>
          <p:cNvGrpSpPr/>
          <p:nvPr/>
        </p:nvGrpSpPr>
        <p:grpSpPr>
          <a:xfrm>
            <a:off x="1179685" y="1455204"/>
            <a:ext cx="1673979" cy="427479"/>
            <a:chOff x="3981884" y="0"/>
            <a:chExt cx="2700002" cy="355471"/>
          </a:xfrm>
        </p:grpSpPr>
        <p:sp>
          <p:nvSpPr>
            <p:cNvPr id="108" name="107 Rectángulo"/>
            <p:cNvSpPr/>
            <p:nvPr/>
          </p:nvSpPr>
          <p:spPr>
            <a:xfrm>
              <a:off x="3981884" y="0"/>
              <a:ext cx="2700002" cy="35547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108 Rectángulo"/>
            <p:cNvSpPr/>
            <p:nvPr/>
          </p:nvSpPr>
          <p:spPr>
            <a:xfrm>
              <a:off x="3981884" y="0"/>
              <a:ext cx="2700002" cy="355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kern="1200" dirty="0" smtClean="0"/>
                <a:t>Estabilidad económica</a:t>
              </a:r>
              <a:endParaRPr lang="es-PE" sz="1600" kern="1200" dirty="0"/>
            </a:p>
          </p:txBody>
        </p:sp>
      </p:grpSp>
      <p:grpSp>
        <p:nvGrpSpPr>
          <p:cNvPr id="110" name="109 Grupo"/>
          <p:cNvGrpSpPr/>
          <p:nvPr/>
        </p:nvGrpSpPr>
        <p:grpSpPr>
          <a:xfrm>
            <a:off x="3080524" y="1424231"/>
            <a:ext cx="1817019" cy="446997"/>
            <a:chOff x="3981884" y="273083"/>
            <a:chExt cx="2700002" cy="514437"/>
          </a:xfrm>
        </p:grpSpPr>
        <p:sp>
          <p:nvSpPr>
            <p:cNvPr id="111" name="110 Rectángulo"/>
            <p:cNvSpPr/>
            <p:nvPr/>
          </p:nvSpPr>
          <p:spPr>
            <a:xfrm>
              <a:off x="3981884" y="273084"/>
              <a:ext cx="2700002" cy="51443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111 Rectángulo"/>
            <p:cNvSpPr/>
            <p:nvPr/>
          </p:nvSpPr>
          <p:spPr>
            <a:xfrm>
              <a:off x="3981884" y="273083"/>
              <a:ext cx="1528987" cy="514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kern="1200" dirty="0" smtClean="0"/>
                <a:t>Política económica</a:t>
              </a:r>
              <a:endParaRPr lang="es-PE" sz="1600" kern="1200" dirty="0"/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166026" y="2007719"/>
            <a:ext cx="1571056" cy="538305"/>
            <a:chOff x="3971821" y="973779"/>
            <a:chExt cx="2700002" cy="355471"/>
          </a:xfrm>
        </p:grpSpPr>
        <p:sp>
          <p:nvSpPr>
            <p:cNvPr id="114" name="113 Rectángulo"/>
            <p:cNvSpPr/>
            <p:nvPr/>
          </p:nvSpPr>
          <p:spPr>
            <a:xfrm>
              <a:off x="3971821" y="973779"/>
              <a:ext cx="2700002" cy="35547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114 Rectángulo"/>
            <p:cNvSpPr/>
            <p:nvPr/>
          </p:nvSpPr>
          <p:spPr>
            <a:xfrm>
              <a:off x="3971821" y="973779"/>
              <a:ext cx="2700002" cy="355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kern="1200" dirty="0" smtClean="0"/>
                <a:t>Política financiera</a:t>
              </a:r>
              <a:endParaRPr lang="es-PE" sz="1600" kern="1200" dirty="0"/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179685" y="2724121"/>
            <a:ext cx="1371935" cy="520609"/>
            <a:chOff x="3971821" y="1460140"/>
            <a:chExt cx="2700002" cy="355471"/>
          </a:xfrm>
        </p:grpSpPr>
        <p:sp>
          <p:nvSpPr>
            <p:cNvPr id="117" name="116 Rectángulo"/>
            <p:cNvSpPr/>
            <p:nvPr/>
          </p:nvSpPr>
          <p:spPr>
            <a:xfrm>
              <a:off x="3971821" y="1460140"/>
              <a:ext cx="2700002" cy="35547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117 Rectángulo"/>
            <p:cNvSpPr/>
            <p:nvPr/>
          </p:nvSpPr>
          <p:spPr>
            <a:xfrm>
              <a:off x="3971821" y="1460140"/>
              <a:ext cx="2700002" cy="355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kern="1200" dirty="0" smtClean="0"/>
                <a:t>Política tributaria</a:t>
              </a:r>
              <a:endParaRPr lang="es-PE" sz="1600" kern="1200" dirty="0"/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2834861" y="3132688"/>
            <a:ext cx="1328067" cy="355471"/>
            <a:chOff x="3971821" y="1946500"/>
            <a:chExt cx="2700002" cy="355471"/>
          </a:xfrm>
        </p:grpSpPr>
        <p:sp>
          <p:nvSpPr>
            <p:cNvPr id="120" name="119 Rectángulo"/>
            <p:cNvSpPr/>
            <p:nvPr/>
          </p:nvSpPr>
          <p:spPr>
            <a:xfrm>
              <a:off x="3971821" y="1946500"/>
              <a:ext cx="2700002" cy="35547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1" name="120 Rectángulo"/>
            <p:cNvSpPr/>
            <p:nvPr/>
          </p:nvSpPr>
          <p:spPr>
            <a:xfrm>
              <a:off x="3971821" y="1946500"/>
              <a:ext cx="2700002" cy="355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kern="1200" dirty="0" smtClean="0"/>
                <a:t>Política fiscal</a:t>
              </a:r>
              <a:endParaRPr lang="es-PE" sz="1600" kern="1200" dirty="0"/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24309" y="5445224"/>
            <a:ext cx="1645379" cy="441156"/>
            <a:chOff x="3943570" y="2376262"/>
            <a:chExt cx="2700002" cy="355474"/>
          </a:xfrm>
        </p:grpSpPr>
        <p:sp>
          <p:nvSpPr>
            <p:cNvPr id="123" name="122 Rectángulo"/>
            <p:cNvSpPr/>
            <p:nvPr/>
          </p:nvSpPr>
          <p:spPr>
            <a:xfrm>
              <a:off x="3943570" y="2376265"/>
              <a:ext cx="2700002" cy="35547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4" name="123 Rectángulo"/>
            <p:cNvSpPr/>
            <p:nvPr/>
          </p:nvSpPr>
          <p:spPr>
            <a:xfrm>
              <a:off x="3943570" y="2376262"/>
              <a:ext cx="2700002" cy="355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kern="1200" dirty="0" smtClean="0"/>
                <a:t>Competitividad de la economía</a:t>
              </a:r>
              <a:endParaRPr lang="es-PE" sz="1600" kern="1200" dirty="0"/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3498894" y="5373216"/>
            <a:ext cx="1190793" cy="608058"/>
            <a:chOff x="3971821" y="2919221"/>
            <a:chExt cx="2700002" cy="355471"/>
          </a:xfrm>
        </p:grpSpPr>
        <p:sp>
          <p:nvSpPr>
            <p:cNvPr id="126" name="125 Rectángulo"/>
            <p:cNvSpPr/>
            <p:nvPr/>
          </p:nvSpPr>
          <p:spPr>
            <a:xfrm>
              <a:off x="3971821" y="2919221"/>
              <a:ext cx="2700002" cy="35547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7" name="126 Rectángulo"/>
            <p:cNvSpPr/>
            <p:nvPr/>
          </p:nvSpPr>
          <p:spPr>
            <a:xfrm>
              <a:off x="3971821" y="2919221"/>
              <a:ext cx="2700002" cy="355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kern="1200" dirty="0" smtClean="0"/>
                <a:t>Promoción de la inversión</a:t>
              </a:r>
              <a:endParaRPr lang="es-PE" sz="1600" kern="1200" dirty="0"/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201619" y="4689112"/>
            <a:ext cx="1535463" cy="572025"/>
            <a:chOff x="3971821" y="3405581"/>
            <a:chExt cx="2700002" cy="355471"/>
          </a:xfrm>
        </p:grpSpPr>
        <p:sp>
          <p:nvSpPr>
            <p:cNvPr id="129" name="128 Rectángulo"/>
            <p:cNvSpPr/>
            <p:nvPr/>
          </p:nvSpPr>
          <p:spPr>
            <a:xfrm>
              <a:off x="3971821" y="3405581"/>
              <a:ext cx="2700002" cy="35547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129 Rectángulo"/>
            <p:cNvSpPr/>
            <p:nvPr/>
          </p:nvSpPr>
          <p:spPr>
            <a:xfrm>
              <a:off x="3971821" y="3405581"/>
              <a:ext cx="2700002" cy="355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kern="1200" dirty="0" smtClean="0"/>
                <a:t>Investigación y desarrollo</a:t>
              </a:r>
              <a:endParaRPr lang="es-PE" sz="1600" kern="1200" dirty="0"/>
            </a:p>
          </p:txBody>
        </p:sp>
      </p:grpSp>
      <p:grpSp>
        <p:nvGrpSpPr>
          <p:cNvPr id="131" name="130 Grupo"/>
          <p:cNvGrpSpPr/>
          <p:nvPr/>
        </p:nvGrpSpPr>
        <p:grpSpPr>
          <a:xfrm>
            <a:off x="1315560" y="4056636"/>
            <a:ext cx="1483116" cy="472919"/>
            <a:chOff x="3971821" y="3891941"/>
            <a:chExt cx="2749374" cy="362272"/>
          </a:xfrm>
        </p:grpSpPr>
        <p:sp>
          <p:nvSpPr>
            <p:cNvPr id="132" name="131 Rectángulo"/>
            <p:cNvSpPr/>
            <p:nvPr/>
          </p:nvSpPr>
          <p:spPr>
            <a:xfrm>
              <a:off x="3971821" y="3891941"/>
              <a:ext cx="2700002" cy="35547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" name="132 Rectángulo"/>
            <p:cNvSpPr/>
            <p:nvPr/>
          </p:nvSpPr>
          <p:spPr>
            <a:xfrm>
              <a:off x="4021193" y="3898742"/>
              <a:ext cx="2700002" cy="355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kern="1200" dirty="0" smtClean="0"/>
                <a:t>Infraestructura</a:t>
              </a:r>
              <a:endParaRPr lang="es-PE" sz="1600" kern="1200" dirty="0"/>
            </a:p>
          </p:txBody>
        </p:sp>
      </p:grpSp>
      <p:sp>
        <p:nvSpPr>
          <p:cNvPr id="134" name="133 Forma libre"/>
          <p:cNvSpPr/>
          <p:nvPr/>
        </p:nvSpPr>
        <p:spPr>
          <a:xfrm>
            <a:off x="6114071" y="2804906"/>
            <a:ext cx="736847" cy="592691"/>
          </a:xfrm>
          <a:custGeom>
            <a:avLst/>
            <a:gdLst>
              <a:gd name="connsiteX0" fmla="*/ 0 w 577242"/>
              <a:gd name="connsiteY0" fmla="*/ 426379 h 426379"/>
              <a:gd name="connsiteX1" fmla="*/ 239697 w 577242"/>
              <a:gd name="connsiteY1" fmla="*/ 186682 h 426379"/>
              <a:gd name="connsiteX2" fmla="*/ 506027 w 577242"/>
              <a:gd name="connsiteY2" fmla="*/ 355358 h 426379"/>
              <a:gd name="connsiteX3" fmla="*/ 559293 w 577242"/>
              <a:gd name="connsiteY3" fmla="*/ 71272 h 426379"/>
              <a:gd name="connsiteX4" fmla="*/ 568171 w 577242"/>
              <a:gd name="connsiteY4" fmla="*/ 62395 h 426379"/>
              <a:gd name="connsiteX5" fmla="*/ 577049 w 577242"/>
              <a:gd name="connsiteY5" fmla="*/ 251 h 426379"/>
              <a:gd name="connsiteX6" fmla="*/ 559293 w 577242"/>
              <a:gd name="connsiteY6" fmla="*/ 44639 h 4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242" h="426379">
                <a:moveTo>
                  <a:pt x="0" y="426379"/>
                </a:moveTo>
                <a:cubicBezTo>
                  <a:pt x="77679" y="312449"/>
                  <a:pt x="155359" y="198519"/>
                  <a:pt x="239697" y="186682"/>
                </a:cubicBezTo>
                <a:cubicBezTo>
                  <a:pt x="324035" y="174845"/>
                  <a:pt x="452761" y="374593"/>
                  <a:pt x="506027" y="355358"/>
                </a:cubicBezTo>
                <a:cubicBezTo>
                  <a:pt x="559293" y="336123"/>
                  <a:pt x="548936" y="120099"/>
                  <a:pt x="559293" y="71272"/>
                </a:cubicBezTo>
                <a:cubicBezTo>
                  <a:pt x="569650" y="22445"/>
                  <a:pt x="565212" y="74232"/>
                  <a:pt x="568171" y="62395"/>
                </a:cubicBezTo>
                <a:cubicBezTo>
                  <a:pt x="571130" y="50558"/>
                  <a:pt x="578529" y="3210"/>
                  <a:pt x="577049" y="251"/>
                </a:cubicBezTo>
                <a:cubicBezTo>
                  <a:pt x="575569" y="-2708"/>
                  <a:pt x="567431" y="20965"/>
                  <a:pt x="559293" y="446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5" name="134 Forma libre"/>
          <p:cNvSpPr/>
          <p:nvPr/>
        </p:nvSpPr>
        <p:spPr>
          <a:xfrm>
            <a:off x="5907270" y="3812464"/>
            <a:ext cx="328474" cy="617493"/>
          </a:xfrm>
          <a:custGeom>
            <a:avLst/>
            <a:gdLst>
              <a:gd name="connsiteX0" fmla="*/ 0 w 328474"/>
              <a:gd name="connsiteY0" fmla="*/ 0 h 514905"/>
              <a:gd name="connsiteX1" fmla="*/ 106532 w 328474"/>
              <a:gd name="connsiteY1" fmla="*/ 124288 h 514905"/>
              <a:gd name="connsiteX2" fmla="*/ 106532 w 328474"/>
              <a:gd name="connsiteY2" fmla="*/ 355107 h 514905"/>
              <a:gd name="connsiteX3" fmla="*/ 248575 w 328474"/>
              <a:gd name="connsiteY3" fmla="*/ 346230 h 514905"/>
              <a:gd name="connsiteX4" fmla="*/ 328474 w 328474"/>
              <a:gd name="connsiteY4" fmla="*/ 514905 h 514905"/>
              <a:gd name="connsiteX5" fmla="*/ 328474 w 328474"/>
              <a:gd name="connsiteY5" fmla="*/ 514905 h 51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474" h="514905">
                <a:moveTo>
                  <a:pt x="0" y="0"/>
                </a:moveTo>
                <a:cubicBezTo>
                  <a:pt x="44388" y="32552"/>
                  <a:pt x="88777" y="65104"/>
                  <a:pt x="106532" y="124288"/>
                </a:cubicBezTo>
                <a:cubicBezTo>
                  <a:pt x="124287" y="183473"/>
                  <a:pt x="82858" y="318117"/>
                  <a:pt x="106532" y="355107"/>
                </a:cubicBezTo>
                <a:cubicBezTo>
                  <a:pt x="130206" y="392097"/>
                  <a:pt x="211585" y="319597"/>
                  <a:pt x="248575" y="346230"/>
                </a:cubicBezTo>
                <a:cubicBezTo>
                  <a:pt x="285565" y="372863"/>
                  <a:pt x="328474" y="514905"/>
                  <a:pt x="328474" y="514905"/>
                </a:cubicBezTo>
                <a:lnTo>
                  <a:pt x="328474" y="51490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6" name="135 Forma libre"/>
          <p:cNvSpPr/>
          <p:nvPr/>
        </p:nvSpPr>
        <p:spPr>
          <a:xfrm>
            <a:off x="4763998" y="3812462"/>
            <a:ext cx="514265" cy="708216"/>
          </a:xfrm>
          <a:custGeom>
            <a:avLst/>
            <a:gdLst>
              <a:gd name="connsiteX0" fmla="*/ 514265 w 514265"/>
              <a:gd name="connsiteY0" fmla="*/ 0 h 630833"/>
              <a:gd name="connsiteX1" fmla="*/ 487632 w 514265"/>
              <a:gd name="connsiteY1" fmla="*/ 204186 h 630833"/>
              <a:gd name="connsiteX2" fmla="*/ 487632 w 514265"/>
              <a:gd name="connsiteY2" fmla="*/ 204186 h 630833"/>
              <a:gd name="connsiteX3" fmla="*/ 389978 w 514265"/>
              <a:gd name="connsiteY3" fmla="*/ 159798 h 630833"/>
              <a:gd name="connsiteX4" fmla="*/ 247935 w 514265"/>
              <a:gd name="connsiteY4" fmla="*/ 523782 h 630833"/>
              <a:gd name="connsiteX5" fmla="*/ 17115 w 514265"/>
              <a:gd name="connsiteY5" fmla="*/ 621437 h 630833"/>
              <a:gd name="connsiteX6" fmla="*/ 34871 w 514265"/>
              <a:gd name="connsiteY6" fmla="*/ 621437 h 63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265" h="630833">
                <a:moveTo>
                  <a:pt x="514265" y="0"/>
                </a:moveTo>
                <a:lnTo>
                  <a:pt x="487632" y="204186"/>
                </a:lnTo>
                <a:lnTo>
                  <a:pt x="487632" y="204186"/>
                </a:lnTo>
                <a:cubicBezTo>
                  <a:pt x="471356" y="196788"/>
                  <a:pt x="429927" y="106532"/>
                  <a:pt x="389978" y="159798"/>
                </a:cubicBezTo>
                <a:cubicBezTo>
                  <a:pt x="350028" y="213064"/>
                  <a:pt x="310079" y="446842"/>
                  <a:pt x="247935" y="523782"/>
                </a:cubicBezTo>
                <a:cubicBezTo>
                  <a:pt x="185791" y="600722"/>
                  <a:pt x="52626" y="605161"/>
                  <a:pt x="17115" y="621437"/>
                </a:cubicBezTo>
                <a:cubicBezTo>
                  <a:pt x="-18396" y="637713"/>
                  <a:pt x="8237" y="629575"/>
                  <a:pt x="34871" y="6214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7" name="136 Forma libre"/>
          <p:cNvSpPr/>
          <p:nvPr/>
        </p:nvSpPr>
        <p:spPr>
          <a:xfrm>
            <a:off x="4225575" y="2804906"/>
            <a:ext cx="538423" cy="505518"/>
          </a:xfrm>
          <a:custGeom>
            <a:avLst/>
            <a:gdLst>
              <a:gd name="connsiteX0" fmla="*/ 582171 w 582171"/>
              <a:gd name="connsiteY0" fmla="*/ 541977 h 541977"/>
              <a:gd name="connsiteX1" fmla="*/ 369107 w 582171"/>
              <a:gd name="connsiteY1" fmla="*/ 346668 h 541977"/>
              <a:gd name="connsiteX2" fmla="*/ 22878 w 582171"/>
              <a:gd name="connsiteY2" fmla="*/ 231258 h 541977"/>
              <a:gd name="connsiteX3" fmla="*/ 31756 w 582171"/>
              <a:gd name="connsiteY3" fmla="*/ 9316 h 541977"/>
              <a:gd name="connsiteX4" fmla="*/ 22878 w 582171"/>
              <a:gd name="connsiteY4" fmla="*/ 62582 h 54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171" h="541977">
                <a:moveTo>
                  <a:pt x="582171" y="541977"/>
                </a:moveTo>
                <a:cubicBezTo>
                  <a:pt x="522246" y="470215"/>
                  <a:pt x="462322" y="398454"/>
                  <a:pt x="369107" y="346668"/>
                </a:cubicBezTo>
                <a:cubicBezTo>
                  <a:pt x="275892" y="294882"/>
                  <a:pt x="79103" y="287483"/>
                  <a:pt x="22878" y="231258"/>
                </a:cubicBezTo>
                <a:cubicBezTo>
                  <a:pt x="-33347" y="175033"/>
                  <a:pt x="31756" y="37429"/>
                  <a:pt x="31756" y="9316"/>
                </a:cubicBezTo>
                <a:cubicBezTo>
                  <a:pt x="31756" y="-18797"/>
                  <a:pt x="27317" y="21892"/>
                  <a:pt x="22878" y="625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38" name="137 Conector recto de flecha"/>
          <p:cNvCxnSpPr/>
          <p:nvPr/>
        </p:nvCxnSpPr>
        <p:spPr>
          <a:xfrm>
            <a:off x="3641726" y="1871228"/>
            <a:ext cx="284683" cy="513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138 Conector recto de flecha"/>
          <p:cNvCxnSpPr>
            <a:endCxn id="96" idx="2"/>
          </p:cNvCxnSpPr>
          <p:nvPr/>
        </p:nvCxnSpPr>
        <p:spPr>
          <a:xfrm flipV="1">
            <a:off x="3784067" y="2888856"/>
            <a:ext cx="95621" cy="243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139 Conector recto de flecha"/>
          <p:cNvCxnSpPr>
            <a:stCxn id="117" idx="3"/>
          </p:cNvCxnSpPr>
          <p:nvPr/>
        </p:nvCxnSpPr>
        <p:spPr>
          <a:xfrm flipV="1">
            <a:off x="2551620" y="2780872"/>
            <a:ext cx="518068" cy="203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140 Conector recto de flecha"/>
          <p:cNvCxnSpPr/>
          <p:nvPr/>
        </p:nvCxnSpPr>
        <p:spPr>
          <a:xfrm>
            <a:off x="2737082" y="1871227"/>
            <a:ext cx="761812" cy="513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recto de flecha"/>
          <p:cNvCxnSpPr/>
          <p:nvPr/>
        </p:nvCxnSpPr>
        <p:spPr>
          <a:xfrm>
            <a:off x="2737082" y="2402872"/>
            <a:ext cx="332606" cy="12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 de flecha"/>
          <p:cNvCxnSpPr>
            <a:stCxn id="133" idx="3"/>
          </p:cNvCxnSpPr>
          <p:nvPr/>
        </p:nvCxnSpPr>
        <p:spPr>
          <a:xfrm>
            <a:off x="2798676" y="4297535"/>
            <a:ext cx="417993" cy="132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 de flecha"/>
          <p:cNvCxnSpPr>
            <a:stCxn id="129" idx="3"/>
          </p:cNvCxnSpPr>
          <p:nvPr/>
        </p:nvCxnSpPr>
        <p:spPr>
          <a:xfrm flipV="1">
            <a:off x="2737082" y="4797096"/>
            <a:ext cx="479587" cy="178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 de flecha"/>
          <p:cNvCxnSpPr/>
          <p:nvPr/>
        </p:nvCxnSpPr>
        <p:spPr>
          <a:xfrm flipV="1">
            <a:off x="2903385" y="4887310"/>
            <a:ext cx="375872" cy="557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145 Conector recto de flecha"/>
          <p:cNvCxnSpPr/>
          <p:nvPr/>
        </p:nvCxnSpPr>
        <p:spPr>
          <a:xfrm flipH="1" flipV="1">
            <a:off x="3829684" y="4887310"/>
            <a:ext cx="35065" cy="4652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2"/>
          <p:cNvSpPr txBox="1">
            <a:spLocks noChangeArrowheads="1"/>
          </p:cNvSpPr>
          <p:nvPr/>
        </p:nvSpPr>
        <p:spPr bwMode="auto">
          <a:xfrm>
            <a:off x="1151862" y="429962"/>
            <a:ext cx="698477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lv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dirty="0" smtClean="0"/>
              <a:t>Ejemplo de modelo conceptual del Sector Economía y Finanzas</a:t>
            </a:r>
          </a:p>
        </p:txBody>
      </p:sp>
      <p:cxnSp>
        <p:nvCxnSpPr>
          <p:cNvPr id="148" name="147 Conector recto"/>
          <p:cNvCxnSpPr/>
          <p:nvPr/>
        </p:nvCxnSpPr>
        <p:spPr>
          <a:xfrm>
            <a:off x="839382" y="1015525"/>
            <a:ext cx="756084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48 Conector recto"/>
          <p:cNvCxnSpPr/>
          <p:nvPr/>
        </p:nvCxnSpPr>
        <p:spPr>
          <a:xfrm>
            <a:off x="691424" y="6237312"/>
            <a:ext cx="799652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05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013037"/>
            <a:ext cx="8208912" cy="5112568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611560" y="836712"/>
            <a:ext cx="792088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611560" y="6309320"/>
            <a:ext cx="792088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55576" y="404664"/>
            <a:ext cx="698477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lv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dirty="0" smtClean="0"/>
              <a:t>Ejemplo del modelo conceptual de la Región Huancavelica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68" t="28726" r="20466" b="35637"/>
          <a:stretch/>
        </p:blipFill>
        <p:spPr bwMode="auto">
          <a:xfrm>
            <a:off x="611560" y="1196752"/>
            <a:ext cx="792088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11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12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99592" y="2708274"/>
            <a:ext cx="33843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8800" b="1" dirty="0" smtClean="0">
                <a:solidFill>
                  <a:schemeClr val="accent6">
                    <a:lumMod val="75000"/>
                  </a:schemeClr>
                </a:solidFill>
              </a:rPr>
              <a:t>Paso 3</a:t>
            </a:r>
            <a:endParaRPr lang="es-ES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4860032" y="3016676"/>
            <a:ext cx="3960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Diseño de Modelo Conceptual</a:t>
            </a:r>
            <a:endParaRPr lang="es-ES" sz="2400" b="1" kern="0" dirty="0">
              <a:solidFill>
                <a:schemeClr val="accent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90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964684" y="1196752"/>
            <a:ext cx="7920880" cy="4896544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964684" y="6237312"/>
            <a:ext cx="778378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13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1115616" y="980728"/>
            <a:ext cx="756084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300" y="6334197"/>
            <a:ext cx="779156" cy="40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6314" y="6309320"/>
            <a:ext cx="912150" cy="476672"/>
          </a:xfrm>
          <a:prstGeom prst="rect">
            <a:avLst/>
          </a:prstGeom>
          <a:noFill/>
        </p:spPr>
      </p:pic>
      <p:sp>
        <p:nvSpPr>
          <p:cNvPr id="33" name="15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D647FC-643C-4E67-8857-EC44B8799FC4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78436" y="429962"/>
            <a:ext cx="698477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lv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dirty="0" smtClean="0"/>
              <a:t>Preguntas orientadoras para determinar los componentes del sector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2915816" y="1628800"/>
            <a:ext cx="4320480" cy="1080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Sistema: Sector Cultura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411760" y="3212976"/>
            <a:ext cx="5256584" cy="2160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</a:pPr>
            <a:endParaRPr lang="es-P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chemeClr val="accent6">
                  <a:lumMod val="75000"/>
                </a:schemeClr>
              </a:buClr>
            </a:pPr>
            <a:endParaRPr lang="es-P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s-P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Qué componentes representan o representarían mejor al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sector cultura? </a:t>
            </a:r>
          </a:p>
          <a:p>
            <a:pPr algn="ctr"/>
            <a:endParaRPr lang="es-P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chemeClr val="accent6">
                  <a:lumMod val="75000"/>
                </a:schemeClr>
              </a:buClr>
            </a:pPr>
            <a:endParaRPr lang="es-P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chemeClr val="accent6">
                  <a:lumMod val="75000"/>
                </a:schemeClr>
              </a:buClr>
            </a:pPr>
            <a:endParaRPr lang="es-P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chemeClr val="accent6">
                  <a:lumMod val="75000"/>
                </a:schemeClr>
              </a:buClr>
            </a:pPr>
            <a:endParaRPr lang="es-P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85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964684" y="1196752"/>
            <a:ext cx="7920880" cy="4896544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964684" y="6237312"/>
            <a:ext cx="778378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14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1115616" y="980728"/>
            <a:ext cx="756084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300" y="6334197"/>
            <a:ext cx="779156" cy="40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6314" y="6309320"/>
            <a:ext cx="912150" cy="476672"/>
          </a:xfrm>
          <a:prstGeom prst="rect">
            <a:avLst/>
          </a:prstGeom>
          <a:noFill/>
        </p:spPr>
      </p:pic>
      <p:sp>
        <p:nvSpPr>
          <p:cNvPr id="33" name="15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D647FC-643C-4E67-8857-EC44B8799FC4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78436" y="429962"/>
            <a:ext cx="698477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lv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dirty="0" smtClean="0"/>
              <a:t>Representación gráfica del </a:t>
            </a:r>
            <a:r>
              <a:rPr lang="es-ES" dirty="0"/>
              <a:t>S</a:t>
            </a:r>
            <a:r>
              <a:rPr lang="es-ES" dirty="0" smtClean="0"/>
              <a:t>ector Cultura – Trabajo de grupos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192278" y="1196752"/>
            <a:ext cx="532859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PE" sz="2000" dirty="0" smtClean="0"/>
              <a:t>4 grupos. De 4 a 5 participantes cada uno elaboran un mapa conceptual (15 min)</a:t>
            </a:r>
          </a:p>
          <a:p>
            <a:pPr marL="342900" indent="-342900">
              <a:buFont typeface="+mj-lt"/>
              <a:buAutoNum type="arabicPeriod"/>
            </a:pPr>
            <a:r>
              <a:rPr lang="es-PE" sz="2000" dirty="0" smtClean="0"/>
              <a:t>2 grupos, </a:t>
            </a:r>
            <a:r>
              <a:rPr lang="es-PE" sz="2000" dirty="0"/>
              <a:t>d</a:t>
            </a:r>
            <a:r>
              <a:rPr lang="es-PE" sz="2000" dirty="0" smtClean="0"/>
              <a:t>e 9 participantes cada uno elaboran un mapa conceptual. (15 min)</a:t>
            </a:r>
          </a:p>
          <a:p>
            <a:pPr marL="342900" indent="-342900">
              <a:buFont typeface="+mj-lt"/>
              <a:buAutoNum type="arabicPeriod"/>
            </a:pPr>
            <a:r>
              <a:rPr lang="es-PE" sz="2000" dirty="0" smtClean="0"/>
              <a:t>1 grupo de 18 participantes elabora un solo mapa conceptual. (15 min)</a:t>
            </a:r>
            <a:endParaRPr lang="es-P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570" y="3482565"/>
            <a:ext cx="4357464" cy="25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012160" y="3482565"/>
            <a:ext cx="2520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PE" dirty="0" smtClean="0"/>
              <a:t>Lluvia de ideas</a:t>
            </a:r>
          </a:p>
          <a:p>
            <a:pPr marL="285750" indent="-285750">
              <a:buFontTx/>
              <a:buChar char="-"/>
            </a:pPr>
            <a:r>
              <a:rPr lang="es-PE" dirty="0" smtClean="0"/>
              <a:t>Identificar componentes</a:t>
            </a:r>
          </a:p>
          <a:p>
            <a:pPr marL="285750" indent="-285750">
              <a:buFontTx/>
              <a:buChar char="-"/>
            </a:pPr>
            <a:r>
              <a:rPr lang="es-PE" dirty="0" smtClean="0"/>
              <a:t>Identificar sub componentes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796136" y="499275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IMPORTANTE: No se trata de organizar la información en función a órganos de línea. Los grupos deben surgir del análisis de los componentes identificados.</a:t>
            </a:r>
          </a:p>
        </p:txBody>
      </p:sp>
    </p:spTree>
    <p:extLst>
      <p:ext uri="{BB962C8B-B14F-4D97-AF65-F5344CB8AC3E}">
        <p14:creationId xmlns:p14="http://schemas.microsoft.com/office/powerpoint/2010/main" xmlns="" val="177217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426836"/>
            <a:ext cx="9144000" cy="35863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46" y="0"/>
            <a:ext cx="21764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9B7-5760-4EF0-8400-A71788FFDEFC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9798" y="5317735"/>
            <a:ext cx="1942643" cy="919577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/>
        </p:nvSpPr>
        <p:spPr bwMode="auto">
          <a:xfrm>
            <a:off x="251520" y="3112086"/>
            <a:ext cx="7632848" cy="154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dirty="0" smtClean="0">
                <a:solidFill>
                  <a:schemeClr val="bg1"/>
                </a:solidFill>
                <a:latin typeface="Arial (Títulos)"/>
                <a:cs typeface="Arial" pitchFamily="34" charset="0"/>
              </a:rPr>
              <a:t>Gracias.</a:t>
            </a:r>
            <a:endParaRPr lang="es-PE" sz="3600" dirty="0" smtClean="0">
              <a:solidFill>
                <a:schemeClr val="bg1"/>
              </a:solidFill>
              <a:latin typeface="Arial (Títulos)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302738" y="1116033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 smtClean="0">
                <a:solidFill>
                  <a:schemeClr val="bg1"/>
                </a:solidFill>
              </a:rPr>
              <a:t>Junio</a:t>
            </a:r>
          </a:p>
          <a:p>
            <a:pPr algn="ctr"/>
            <a:r>
              <a:rPr lang="es-PE" sz="1600" dirty="0" smtClean="0">
                <a:solidFill>
                  <a:schemeClr val="bg1"/>
                </a:solidFill>
              </a:rPr>
              <a:t>2014</a:t>
            </a:r>
            <a:endParaRPr lang="es-PE" sz="1600" dirty="0">
              <a:solidFill>
                <a:schemeClr val="bg1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60648"/>
            <a:ext cx="853442" cy="90830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54558"/>
            <a:ext cx="4681384" cy="292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125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460375" y="981075"/>
            <a:ext cx="821531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2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84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492500" y="3327400"/>
            <a:ext cx="53276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Introducción</a:t>
            </a:r>
            <a:endParaRPr lang="es-ES" sz="2400" b="1" kern="0" dirty="0">
              <a:solidFill>
                <a:schemeClr val="accent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64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95536" y="6669360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460375" y="980728"/>
            <a:ext cx="8216081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21608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0" algn="just">
              <a:spcBef>
                <a:spcPct val="20000"/>
              </a:spcBef>
              <a:buClr>
                <a:schemeClr val="tx2"/>
              </a:buClr>
              <a:defRPr/>
            </a:pPr>
            <a:r>
              <a:rPr lang="es-PE" sz="1800" b="1" kern="0" dirty="0" smtClean="0">
                <a:solidFill>
                  <a:schemeClr val="tx2"/>
                </a:solidFill>
                <a:latin typeface="+mn-lt"/>
              </a:rPr>
              <a:t>Agenda de la sesión 1</a:t>
            </a:r>
            <a:endParaRPr lang="es-PE" sz="1800" b="1" kern="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8715212"/>
              </p:ext>
            </p:extLst>
          </p:nvPr>
        </p:nvGraphicFramePr>
        <p:xfrm>
          <a:off x="508445" y="1052736"/>
          <a:ext cx="8168011" cy="475252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04508"/>
                <a:gridCol w="802713"/>
                <a:gridCol w="5209080"/>
                <a:gridCol w="1451710"/>
              </a:tblGrid>
              <a:tr h="771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Hora de inicio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Duración (min)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Actividades 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Responsable 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27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08:30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00:30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400" u="none" strike="noStrike" dirty="0">
                          <a:effectLst/>
                        </a:rPr>
                        <a:t>Firma de lista de </a:t>
                      </a:r>
                      <a:r>
                        <a:rPr lang="es-PE" sz="1400" u="none" strike="noStrike" dirty="0" smtClean="0">
                          <a:effectLst/>
                        </a:rPr>
                        <a:t>asistencia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CULTURA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73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>
                          <a:effectLst/>
                        </a:rPr>
                        <a:t>09:00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>
                          <a:effectLst/>
                        </a:rPr>
                        <a:t>00:10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400" u="none" strike="noStrike" dirty="0" smtClean="0">
                          <a:effectLst/>
                        </a:rPr>
                        <a:t>Bienvenida y dinámica de presentación</a:t>
                      </a:r>
                      <a:r>
                        <a:rPr lang="es-PE" sz="1400" u="none" strike="noStrike" baseline="0" dirty="0" smtClean="0">
                          <a:effectLst/>
                        </a:rPr>
                        <a:t> de participantes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>
                          <a:effectLst/>
                        </a:rPr>
                        <a:t>CEPLAN - Carmen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73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09:10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>
                          <a:effectLst/>
                        </a:rPr>
                        <a:t>00:10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400" u="none" strike="noStrike" dirty="0" smtClean="0">
                          <a:effectLst/>
                        </a:rPr>
                        <a:t>Presentación de agenda</a:t>
                      </a:r>
                      <a:r>
                        <a:rPr lang="es-PE" sz="1400" u="none" strike="noStrike" dirty="0">
                          <a:effectLst/>
                        </a:rPr>
                        <a:t>, </a:t>
                      </a:r>
                      <a:r>
                        <a:rPr lang="es-PE" sz="1400" u="none" strike="noStrike" dirty="0" smtClean="0">
                          <a:effectLst/>
                        </a:rPr>
                        <a:t>objetivos </a:t>
                      </a:r>
                      <a:r>
                        <a:rPr lang="es-PE" sz="1400" u="none" strike="noStrike" dirty="0">
                          <a:effectLst/>
                        </a:rPr>
                        <a:t>y </a:t>
                      </a:r>
                      <a:r>
                        <a:rPr lang="es-PE" sz="1400" u="none" strike="noStrike" dirty="0" smtClean="0">
                          <a:effectLst/>
                        </a:rPr>
                        <a:t>resultados esperados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>
                          <a:effectLst/>
                        </a:rPr>
                        <a:t>CEPLAN - Mariana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27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>
                          <a:effectLst/>
                        </a:rPr>
                        <a:t>09:20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>
                          <a:effectLst/>
                        </a:rPr>
                        <a:t>00:15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400" u="none" strike="noStrike" dirty="0" smtClean="0">
                          <a:effectLst/>
                        </a:rPr>
                        <a:t>Definición de modelo conceptual y ejemplos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>
                          <a:effectLst/>
                        </a:rPr>
                        <a:t>CEPLAN - Martha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73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>
                          <a:effectLst/>
                        </a:rPr>
                        <a:t>09:35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>
                          <a:effectLst/>
                        </a:rPr>
                        <a:t>00:15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400" u="none" strike="noStrike" dirty="0" smtClean="0">
                          <a:effectLst/>
                        </a:rPr>
                        <a:t>Definición de concepto</a:t>
                      </a:r>
                      <a:r>
                        <a:rPr lang="es-PE" sz="1400" u="none" strike="noStrike" baseline="0" dirty="0" smtClean="0">
                          <a:effectLst/>
                        </a:rPr>
                        <a:t> de S</a:t>
                      </a:r>
                      <a:r>
                        <a:rPr lang="es-PE" sz="1400" u="none" strike="noStrike" dirty="0" smtClean="0">
                          <a:effectLst/>
                        </a:rPr>
                        <a:t>ector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>
                          <a:effectLst/>
                        </a:rPr>
                        <a:t>CEPLAN - Roger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73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09:50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00:20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Ejercicio grupal para identificar sector cultura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CEPLAN - Renán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829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10:10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>
                          <a:effectLst/>
                        </a:rPr>
                        <a:t>00:45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400" u="none" strike="noStrike" dirty="0">
                          <a:effectLst/>
                        </a:rPr>
                        <a:t>Ejercicio grupal para la elaboración del modelo conceptual del sector </a:t>
                      </a:r>
                      <a:r>
                        <a:rPr lang="es-PE" sz="1400" u="none" strike="noStrike" dirty="0" smtClean="0">
                          <a:effectLst/>
                        </a:rPr>
                        <a:t>Cultura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>
                          <a:effectLst/>
                        </a:rPr>
                        <a:t>CEPLAN - Renán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73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>
                          <a:effectLst/>
                        </a:rPr>
                        <a:t>10:55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00:05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400" u="none" strike="noStrike" dirty="0" smtClean="0">
                          <a:effectLst/>
                        </a:rPr>
                        <a:t>Cierre de la sesión:</a:t>
                      </a:r>
                      <a:r>
                        <a:rPr lang="es-PE" sz="1400" u="none" strike="noStrike" baseline="0" dirty="0" smtClean="0">
                          <a:effectLst/>
                        </a:rPr>
                        <a:t> preguntas y próximos pasos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 smtClean="0">
                          <a:effectLst/>
                        </a:rPr>
                        <a:t>CEPLAN - Martha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1" marR="6931" marT="69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652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75902" y="1094833"/>
            <a:ext cx="8572112" cy="5143993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460375" y="980728"/>
            <a:ext cx="8216081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21608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0" algn="just">
              <a:spcBef>
                <a:spcPct val="20000"/>
              </a:spcBef>
              <a:buClr>
                <a:schemeClr val="tx2"/>
              </a:buClr>
              <a:defRPr/>
            </a:pPr>
            <a:r>
              <a:rPr lang="es-PE" sz="1800" b="1" kern="0" dirty="0" smtClean="0">
                <a:solidFill>
                  <a:schemeClr val="tx2"/>
                </a:solidFill>
                <a:latin typeface="+mn-lt"/>
              </a:rPr>
              <a:t>Objetivos y resultados esperados de la sesión</a:t>
            </a:r>
            <a:endParaRPr lang="es-PE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187624" y="3284984"/>
            <a:ext cx="3600400" cy="1080000"/>
          </a:xfrm>
          <a:prstGeom prst="rect">
            <a:avLst/>
          </a:prstGeom>
          <a:solidFill>
            <a:srgbClr val="A7A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PE" b="1" dirty="0" smtClean="0">
                <a:solidFill>
                  <a:schemeClr val="bg1"/>
                </a:solidFill>
              </a:rPr>
              <a:t>Aprender la metodología para diseñar un modelo conceptual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115616" y="1700808"/>
            <a:ext cx="3600400" cy="1215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PE" b="1" dirty="0" smtClean="0">
                <a:solidFill>
                  <a:schemeClr val="bg1"/>
                </a:solidFill>
              </a:rPr>
              <a:t>Definir el término “modelo conceptual” en el marco del planeamiento estratégico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95736" y="119164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/>
              <a:t>Objetivos </a:t>
            </a:r>
            <a:endParaRPr lang="es-PE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536574" y="1195045"/>
            <a:ext cx="303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Resultados esperados</a:t>
            </a:r>
            <a:endParaRPr lang="es-PE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932040" y="1950511"/>
            <a:ext cx="3888432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Se comprende el concepto de modelo conceptual</a:t>
            </a:r>
            <a:endParaRPr lang="es-PE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4048" y="3236783"/>
            <a:ext cx="3816424" cy="923330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El equipo técnico ha aprendido los pasos metodológicos para el diseño de un modelo conceptual </a:t>
            </a:r>
            <a:endParaRPr lang="es-PE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51718" y="1550402"/>
            <a:ext cx="10079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51520" y="3068960"/>
            <a:ext cx="10079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8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s-ES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4653136"/>
            <a:ext cx="10079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187624" y="4869160"/>
            <a:ext cx="3600400" cy="10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PE" b="1" dirty="0" smtClean="0">
                <a:solidFill>
                  <a:schemeClr val="bg1"/>
                </a:solidFill>
              </a:rPr>
              <a:t>Aplicar los pasos metodológicos para diseñar  el modelo conceptual del sector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00650" y="4852325"/>
            <a:ext cx="3819822" cy="923330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El equipo técnico </a:t>
            </a:r>
            <a:r>
              <a:rPr lang="es-PE" dirty="0" smtClean="0"/>
              <a:t>es capaz de aplicar la metodología para elaborar </a:t>
            </a:r>
            <a:r>
              <a:rPr lang="es-PE" dirty="0"/>
              <a:t>el modelo </a:t>
            </a:r>
            <a:r>
              <a:rPr lang="es-PE" dirty="0" smtClean="0"/>
              <a:t>conceptual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363184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99592" y="2708274"/>
            <a:ext cx="33843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8800" b="1" dirty="0" smtClean="0">
                <a:solidFill>
                  <a:schemeClr val="accent6">
                    <a:lumMod val="75000"/>
                  </a:schemeClr>
                </a:solidFill>
              </a:rPr>
              <a:t>Paso 1</a:t>
            </a:r>
            <a:endParaRPr lang="es-ES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4716016" y="3016676"/>
            <a:ext cx="4104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Definición de sector cultura</a:t>
            </a:r>
            <a:endParaRPr lang="es-ES" sz="2400" b="1" kern="0" dirty="0">
              <a:solidFill>
                <a:schemeClr val="accent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67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69612" y="1073229"/>
            <a:ext cx="8572112" cy="5143993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460375" y="980728"/>
            <a:ext cx="8216081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21608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0" algn="just">
              <a:spcBef>
                <a:spcPct val="20000"/>
              </a:spcBef>
              <a:buClr>
                <a:schemeClr val="tx2"/>
              </a:buClr>
              <a:defRPr/>
            </a:pPr>
            <a:r>
              <a:rPr lang="es-PE" sz="1800" b="1" kern="0" dirty="0" smtClean="0">
                <a:solidFill>
                  <a:schemeClr val="tx2"/>
                </a:solidFill>
                <a:latin typeface="+mn-lt"/>
              </a:rPr>
              <a:t>¿Qué es el sector cultura?</a:t>
            </a:r>
            <a:endParaRPr lang="es-PE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763688" y="1271662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 b="1" i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buClr>
                <a:schemeClr val="accent6">
                  <a:lumMod val="75000"/>
                </a:schemeClr>
              </a:buClr>
            </a:pPr>
            <a:r>
              <a:rPr lang="es-PE" sz="1600" i="0" dirty="0" smtClean="0">
                <a:solidFill>
                  <a:schemeClr val="tx2">
                    <a:lumMod val="75000"/>
                  </a:schemeClr>
                </a:solidFill>
              </a:rPr>
              <a:t>Definic</a:t>
            </a:r>
            <a:r>
              <a:rPr lang="es-PE" sz="1600" i="0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s-PE" sz="1600" i="0" dirty="0" smtClean="0">
                <a:solidFill>
                  <a:schemeClr val="tx2">
                    <a:lumMod val="75000"/>
                  </a:schemeClr>
                </a:solidFill>
              </a:rPr>
              <a:t>ón de Sector Público: Ámbito económico, social y cultural que resulta trascendental para los intereses generales y que constituye un criterio fundamental para organizar el Poder Ejecutivo (GIZ)</a:t>
            </a:r>
            <a:endParaRPr lang="es-ES" sz="1600" i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27784" y="4128931"/>
            <a:ext cx="3312368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2000" b="1" dirty="0" smtClean="0"/>
              <a:t>Dinámica grupal:</a:t>
            </a:r>
          </a:p>
          <a:p>
            <a:pPr marL="285750" indent="-285750">
              <a:buFontTx/>
              <a:buChar char="-"/>
            </a:pPr>
            <a:r>
              <a:rPr lang="es-PE" sz="2000" b="1" dirty="0" smtClean="0"/>
              <a:t>Lluvia de ideas</a:t>
            </a:r>
          </a:p>
          <a:p>
            <a:pPr marL="285750" indent="-285750">
              <a:buFontTx/>
              <a:buChar char="-"/>
            </a:pPr>
            <a:r>
              <a:rPr lang="es-PE" sz="2000" b="1" dirty="0" smtClean="0"/>
              <a:t>Llenado de tarjetas (1 idea por tarjeta)</a:t>
            </a:r>
          </a:p>
          <a:p>
            <a:pPr marL="285750" indent="-285750">
              <a:buFontTx/>
              <a:buChar char="-"/>
            </a:pPr>
            <a:r>
              <a:rPr lang="es-PE" sz="2000" b="1" dirty="0" smtClean="0"/>
              <a:t>Nube de ideas</a:t>
            </a:r>
            <a:endParaRPr lang="es-PE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627784" y="3282482"/>
            <a:ext cx="33123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dirty="0" smtClean="0"/>
              <a:t>Pregunta orientadora:</a:t>
            </a:r>
          </a:p>
          <a:p>
            <a:pPr algn="ctr"/>
            <a:r>
              <a:rPr lang="es-PE" sz="2000" b="1" dirty="0" smtClean="0"/>
              <a:t>¿Qué es el sector Cultura?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2085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7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99592" y="2708274"/>
            <a:ext cx="33843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8800" b="1" dirty="0" smtClean="0">
                <a:solidFill>
                  <a:schemeClr val="accent6">
                    <a:lumMod val="75000"/>
                  </a:schemeClr>
                </a:solidFill>
              </a:rPr>
              <a:t>Paso 2</a:t>
            </a:r>
            <a:endParaRPr lang="es-ES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4716016" y="3016676"/>
            <a:ext cx="4104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Definición de Modelo Conceptual</a:t>
            </a:r>
            <a:endParaRPr lang="es-ES" sz="2400" b="1" kern="0" dirty="0">
              <a:solidFill>
                <a:schemeClr val="accent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01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69612" y="1073229"/>
            <a:ext cx="8572112" cy="5143993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460375" y="980728"/>
            <a:ext cx="8216081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21608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0" algn="just">
              <a:spcBef>
                <a:spcPct val="20000"/>
              </a:spcBef>
              <a:buClr>
                <a:schemeClr val="tx2"/>
              </a:buClr>
              <a:defRPr/>
            </a:pPr>
            <a:r>
              <a:rPr lang="es-PE" sz="1800" b="1" kern="0" dirty="0" smtClean="0">
                <a:solidFill>
                  <a:schemeClr val="tx2"/>
                </a:solidFill>
                <a:latin typeface="+mn-lt"/>
              </a:rPr>
              <a:t>¿Qué es un Modelo Conceptual en el proceso de Planeamiento Estratégico?</a:t>
            </a:r>
            <a:endParaRPr lang="es-PE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763688" y="1271662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 b="1" i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buClr>
                <a:schemeClr val="accent6">
                  <a:lumMod val="75000"/>
                </a:schemeClr>
              </a:buClr>
            </a:pPr>
            <a:r>
              <a:rPr lang="es-PE" sz="1600" i="0" dirty="0" smtClean="0">
                <a:solidFill>
                  <a:schemeClr val="tx2">
                    <a:lumMod val="75000"/>
                  </a:schemeClr>
                </a:solidFill>
              </a:rPr>
              <a:t>Estructura sistemática que representa el estado del conocimiento con relación a un tema, asimismo, identifica los componentes que lo integran, y los factores que influyen en ellos</a:t>
            </a:r>
            <a:endParaRPr lang="es-ES" sz="1600" i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300252"/>
            <a:ext cx="360040" cy="27979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308304" y="1440147"/>
            <a:ext cx="360040" cy="279790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4254423096"/>
              </p:ext>
            </p:extLst>
          </p:nvPr>
        </p:nvGraphicFramePr>
        <p:xfrm>
          <a:off x="683568" y="2492896"/>
          <a:ext cx="7798116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12914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1331640" y="1196752"/>
            <a:ext cx="6984776" cy="4896544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9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1691680" y="980728"/>
            <a:ext cx="698477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300" y="6334197"/>
            <a:ext cx="779156" cy="40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6314" y="6309320"/>
            <a:ext cx="912150" cy="476672"/>
          </a:xfrm>
          <a:prstGeom prst="rect">
            <a:avLst/>
          </a:prstGeom>
          <a:noFill/>
        </p:spPr>
      </p:pic>
      <p:sp>
        <p:nvSpPr>
          <p:cNvPr id="33" name="15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D647FC-643C-4E67-8857-EC44B8799FC4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91680" y="548680"/>
            <a:ext cx="56886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lv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dirty="0" smtClean="0"/>
              <a:t>Notas importantes</a:t>
            </a:r>
            <a:endParaRPr lang="es-ES" dirty="0"/>
          </a:p>
        </p:txBody>
      </p:sp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xmlns="" val="3520894929"/>
              </p:ext>
            </p:extLst>
          </p:nvPr>
        </p:nvGraphicFramePr>
        <p:xfrm>
          <a:off x="1789066" y="1813272"/>
          <a:ext cx="6239318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AutoShape 2" descr="data:image/jpeg;base64,/9j/4AAQSkZJRgABAQAAAQABAAD/2wCEAAkGBxQSEBQUEBQVFhQUFBgbGBgXFxQUFRcYGRcWFxcXFxUYHCggGBolGxUVITEhJSkrLi4uGB8zODMsNygtLisBCgoKDg0OGxAQGywkICQsLDQ0LCwsLCwsLDQtLCwsLCwsLCwsLCwsLCwsLCwsLCwsLCwsLCwsLCwsLCwsLCwsLP/AABEIAM0A9gMBEQACEQEDEQH/xAAcAAEAAAcBAAAAAAAAAAAAAAAAAQIDBQYHCAT/xABGEAABAgMEBQkFBgQFBAMAAAABAAIDBBEFITFRBhJBYZEHExYiMnGBksEUUlSToSNCU7HR8BViguEIQ6LC8TNzo9IkY3L/xAAbAQEAAgMBAQAAAAAAAAAAAAAAAQQDBQYCB//EADYRAAIBAgQEAwYHAQACAwAAAAABAgMRBBITMRRBUZEFIVIyU2FxgeEVQqGxwdHwIkPxBiMk/9oADAMBAAIRAxEAPwDeKAIAgCAIAgCAIAgCAIAgCAIDF9LtOZeQOo+sSKRXm2UqBsLybmj67lhqVowNjgvDa2K84+Uer/gxGX5ZRrfaShDc2xQ5w8CwA8QsKxfVGzl/8edv+ann8vubEsC3YM5CEWXfrNwINzmn3XN2H9hWYTU1dGixGGqYeeSorP8Af5FyXswBAEAQBAEAQBAEAQBAEAQBAEAQBAEAQBAEAQBAEAQBAEBaNKbcZJSsSO+8tFGN9557LeOO4FeKk1CNyzhMNLEVVTX/AKRzqwRJyZJe4l8Rxc9x2bSe7IdwWqbcndneJQoU1GK8kX6d0YZzZ5rW1wLqmutuOSmxXjiJX89jw6FaQOkpoOqQx3ViDdsNMwb+OayUamSXwMfiWDWKo2XtLzX9fU6JkZkRGBwp4YeG5bM4Zq3kz0IAgCAIAgCAIAgCAIAgCAIAgCAIAgCAIAgCAIAgCAIAgNCcqek/tc1zcM1gwCWimDn4PfvF1BuG9a7EVM0rLZHZ+D4LQpZ5e1L9FyR6dCbCJ1RSj4t5Pusx/v3kBY4RzOxkxuIUU3yX6s2RadlNfA1GAAsHU7xsrvVydNONkaCjiJQqZnz3NLaWWbzcTnGigcesMn7eP51VFo6jD1LqxnvJHpPrM9niHrQx1a7Yezxafodyu4apdZXyOc8awenU1o7S3+f3NrK0aIIAgCAIAgCAIAgCAIAgCAIAgCAIAgCAIAgCAIAgCAwnlT0o9klebhmkeOC1tMWswe/cb6Dea7FXxFTLGy3ZtvCMFxFXNL2Y/q+S/s03o3Z3OxdZw6jLzvOweq16Our1MsbLdm6tHLP5qHrOHXfedzdg9f8AhXqMMquzlsZW1J5Vsi6PcshWSMM0zslrw51OrEududsd+9o3qrWj53Nvgaztl5o1VLx4knMhzbnwneBH6EH6rDGTi7o29WnDEUnCWzOitFLZZNS7HsNxbUZjYWneDctpGSkro4SvRlRqOnLdF6XoxBAEAQBAEAQBAEAQBAEAQBAEAQBAEAQBAEAQBAUJ2bZBhviRDqsY0uccgBUqG0ldnunCU5KMd2c3aSWxEtCcdFINXu1YbfdYDRjfU7yStVUm5yud5hMPHC0VBct/nzNg6FWEBqtIq2He4+887P3sCyUYXZrMdiWl5bszt7lcNKkUHvUGRI8k0wPaWuwIovDV1YzQbi7o1XppZBFXU60PH+Zmw+GPFU5Kzsb7D1U18yvyW6SGXmOZeepFPVrgImFO5wu76Kxh6lnlfM1/jOD1Iasd47/L7f2b4hRA5oIwKvHKk6AIAgCAIAgCAIAgCAIAgCAIAgCAIAgCAIAgCA1HyzaT1IkoRuFHRiNpxZD8LnH+nIqlian5EdN4Hgrf/ol9P5f8dzFNDLKLiIhFS46sMfQu9OKqxVzb4qqkrcuZuGQlRBhhg2YnM7Sr8Y5VY5mrUdWbkyd7lJCRQe9eTKkUHuUGRIs1vSuu3WAvaL97dv771hqK6uW8PLK7GpLakTAi9Xsm9h9K5g+iwG3jLMvM3byZaT+1S4a8/aMo1+etsd3OA4grZUamePxON8RwnD1bL2Xt/X0M4WUoBAEAQBAEAQBAEAQBAEAQBAEAQBAEAQBAEBZNMdIGyMo+M6hd2YbfeeeyO4Xk7gVjqTyRuW8FhXiaygtufyOeJOC+amDruJc9xdEccbzVzu+p+q1e7uzuXlpQtHZbG4NE7NDWiJSgA1YYyAuJ9OKtUYfmOfxta7yL6l/e9ZyikUHvXkypFB71BkSKD3LyZEig9ygypGGaVWRrtLR/+mHI7W+nBV5KzL9GZi2iVuOkpprzXUJ1Yg26tbzTNpvHdvXulPJK55x2FWJpOPPl8/udI2bOCLDa5pBqBeMDUVBG4i9bI4tpp2Z6kICAIAgCAIAgCAIAgCAIAgCAIAgCAIAgBQHPnKbpP7bNlsM1gQatZTBx+9E8SKDcBmtbXqZ5eWyO18KwfD0by9qW/wDCLpoVYRAaCKPidZ591owH14leIRzOwxeISTfY2UAGgBooAKAZAK7saHzbuyk96gyJHqsqT5xxLuy36nJeoRuYMTW01Zbsu8aRhubQsHgACO4hZXFMoRr1Iu6bMQn4JhvLHbMN42FVZKzsb+hNVIKSPE968FhI8U7D12kbdnevElczQ8ma40ps/VdzjRc40cMnZ+P596xluEuRnXI/pRd7NFN7BVldrNre9pNRuJyV3D1LrKznvGMJllrR2e/z6/X/AG5t8FWTRhAEAQBAEAQBAEAQBAEAQBAEAQBAEAQGBcrOlHsstzEI0jTAIuxZDwc7cT2R45KviKmWNluzceD4PWq6kvZj+rNSaL2bzsTXcOpDv73bB68M1QR1NedlZG4rEk+ah1Pbfedw2D95q3TjlRzuIqak/LZHse9ezGkU2NLnBrcSVG56bUYuTMj14cvCGu9rGjFz3BormSVZSsrGlqTc5OTPLLaTScR2rDmpd7smxoZPAFSeCTSOQ5yHrt7TBxbtHqsVWN1cv4CvpzyvZ/uYU96qHRJFF7l5MiRZrYlQ9pqLnCh9CvDMqMAZEiSkwHNNHwnVB2H+xH5qYtp3RNSEasHCWzOjNDrdZNyzHs2jDaCLnNO8H6UWyhJSV0cViKMqNRwlyL+vRhCAIAgCAIAgCAIAgCAIAgCAIAgCA81pzzIEF8aKaMhtLnHcNgzJwA3qJNJXZkpU5VJqEd2c2W5acWfnHRXdqK6jW7Gtwa0bgPUrVzk5yuzu8PRjhqKguX6mxdEbGDQ0fdh3k+8/H+/Be6Ubu5rcZXdvizLXvVk1qRQe9QZEi62XDEOE+PEwDSe5oFSfGiy048zX42rd5Fy3OVtMdKo9ozLo0dx1anm4dTqQ27GtGGGJ2lZSgWFAbe5D9PYzJpkjMPdEgxqiHrGphPAJABN+oaUpsNKbUBsjSez+Zi1aOo+9u47W/vNUq0MrOn8PxGtTs91/rlie5YDZpHnimooVBkUTFNJrO1m67R1mfVv9seKhEbHp5L9JTKzIhPNIcVwpXBsTAHud2T4ZKzQnldnzNT4rhdWnqR3j+x0DBihzQRtV05gnQBAEAQBAEAQBAEAQBAEAQBAEAQGm+WXSjXiCShHqwyHRSNr8Ws3hoNTvIyVLE1LvKjp/BMHljry3e3y6/wC/kx/QuySaRCOs+5g3bXfvYCqyVzaYmql5ckbTlYIhsDBsxOZ2lXIrKrGinJzlmYe5CUipZ8tzsQN2C93d/dIxzM816ulC/PkZBbEOsrGaNsF4/wBBCtGibucUoAgMp5L2VtiS/wC+08Kn0QHVls2eI8FzDji05OGB9PFeKkM0bFnC4h0Kqmvr8jV0w0tcWuFHNJBGRFxWufk7HaQaklKOzPM9y8GZI8se9QJQurmD21I81Eu7Lr27sx4L2mYDdfJXpT7TA1Ih+0h0a/efuv8A6gKHeN62FKeaJyXiGF0Kvl7L2/oz9ZSgEAQBAEAQBAEAQBAEAQBAEAQGPac6RiQk3xbucd1YTTteRcSMhie6m1Y6tTJG5cwGFeJrKHLn8jn2zJR0zH6xJqS6I43m81JJzJP1Ws3O2k1TjZfQ27o7IhjdelLqMGQwr6KxSjzNJial3lRdXuWUrpFBzl5MiRlVkyXNQ7+06936eCswjlRpMTW1Z+Wy2PVMNqxwzaR9F7K5xFEZQkHEGnBASoDMeSBlbbk/+448Ibz6IDrJAYRp9ZNKTDBdcIn5Nd6cFTxNP8yOj8Fxd/8A6JfT+V/Pcwd71TOkSKD3LyZUi32nKCLDLduLTkf3cvUWVa1PKyw6MWy6SmmxL6A6sRu0tJ6w7xQEbwFnpzyu5rsXh1XpOD35fM6XsifbGhNe0hwIBqMCCKhw7wtinc4+UXFtPdHtQgIAgCAIAgCAIAgCAIAgCAg40FTcAgOduUbSYz04Sw/YwqshDMV6z/6iOAatbWqZ5fA7Xw3CcNR8/afm/wCvoX3Q6w9VoaR1ndaIchsb6d5K8wjd2IxNa3n2M7JoKDAYKyatK5Re9QZEi5aPSeu/nHdlhu3u/t+iyUo3dynjq2SORbv9vuZMrBpwgOKrchak1Hb7saIODyEB4UBnnIhC1rclv5RFP/iePVAdToCnMQGvY5jxVrgQRmCoaTVmeoTlCSlHdGm7es90tHfCdsvafeaeyfQ7wVqqkHCVj6BgsRHE0VUj9fg+a/3ItT3LEXkiiX3qLkzp5o2LDpHJUPOtwNzu/YVnizVTjZmc8julOqfZYpwqYddrcXs8O0P6lcoT/KznfFsLZ60fr/ZucGuCsmlIoAgCAIAgCAIAgCAIAgCA13ywaUcxL+ywnfaxx16YthYHzXjuDlWxFSyyrmbrwfB6lTVltH9/sat0Ts3nInOOHVhm7e/Zwx4KidLWnZWNsWbLc2y/tOvPoPBWYRyo0tWeeXwKz3r0QkSQYZe8NbiT/wAlEruxM5KnFyfIzSTghjA1uAH/ACVbSsrHO1KjqScnzK6k8BAccacwdS051p2TUb6xHH1QFjQGyOQGHW2Wn3YEU/QN/wByA6bQBAYvp5YvtEDXYKxYVS3NzfvM+lRvG9V8RSzxut0bjwbHcPWyTf8AzLf4Pk/7+BqNz1qjvUiVCSDmBzS114IovcWVMTT/ADGKkvlo4cwkPhuDmu7rwf3vViMuaNTVpqScJbM6N0G0gbOSzHtuJF491w7TfA4biFsISzK5yGIoujUcGZIvRhCAIAgCAIAgCAIAgCA8VsWmyWgRI0U0ZDbU78mjeTQDvXmUlFXZlo0pVZqEd2c2WnPRZ+bdEdfEjPuGxo2NH8rWj6LWSk5O7O5o0oYekoR2RndjmBLc2yI7VaMCRcXe87IVNaqFOMWsxWnTq1YtwVzLDEBFQQQcCLwe4q1c12W3kyi968mRIv2j8pqt5x2LsNzf7/orFKNlc1HiFfNLTWy/f7F9hlZjXFRAEByPyqwtW2Z0f/cT5gHeqAxRAbT/AMOsOtqxDsbKv+sSEgOkEAKAovKA1Hp3Yns8xrsH2UYkjJr8XN7vvDvOS1eJpZJXWzO88Dx/E0Mkn/1D9Vyf8P6dTG1WN0U40YNFXGn5oeZuKXmW+2JYRYQezFor3jaO8fqs0GamrG+x7OTPSUyk0GPdSFGIBya/Bru6+h3HcrdGeV2NL4jhtWnmW6/Y6Kl4we0OG36HaFcObKiAIAgCAIAgCAIAgCA0pyyaUc9GEpCP2cE1iEHtRPd7mj6k5KjiKl3lR1Hg2DyQ1pbvb5fcsmidniGwxn3Fw6tdjdp8fy71W2NnVk5PKinOzBiPLuG4bFQnPNK5sqVNU45SpIWpFg/9N1Btab2nw/ReqdWUNmeatCnV9pfXmZronaHtkTVcwjUFXkGraVuGYJy3FbLDT1naxofE4rCU8yfm/Jdfn9DYUNbI5I9DCgKwKAigOVuWyBq25Nfzc07jCYPRAYKgNwf4bIX/AM2adlLgeaID/tQHQaAlcUBQeUBabds5szAfCdtHVPuuHZdx+lVjqU1OLiy1gsXLC1o1Y8t11XNGirSmHw4j4bm6r2OLXVxqMt29aeScXZn0FYpVIqVPZlse4k1JqVBjbueyzJih1TgcO9eos8NFqtmT5t9R2XXjcdoViLuinUjlZujkl0r9ogc1Fd9pDo11cSMGP+mqd4GavUp5kctj8NpVLrZmyFlKAQBAEAQBAEAQBAYzygaTCQk3PaRzsTqwh/MRe6mTRfwG1YqtTJG5e8PwjxNVRey3/wB8TQVjSJmI/WJIrrPJqSb88yfVa07KclCNkZTbUzQCG3dWmWwfvcq9ef5Ue8JS/O/oWcqsXg1pJAAqSQABiSbgApSbdkQ2krs3DopZAlZdrPvu60Q5uOzuGC6DD0dKFuZ8+8SxrxVdz5LyXy++5f2FZygV2FAV2FAVEBzV/iFltW1w78SWhngXs/2hAaxQG7v8M8I6087ZSCPrFPoEBvQlAUnlAUXlAed5QGtuVOwagTcMXto2KBtbg1/hgdxGSpYuldZ0dD4JjLPQlz2/lGsitedKQqpILm5ojwSD2vycMCskXYxzhmVi16PWu+SmmxRXqmj2+809pvqN4CswlldzVYmgqsHB/wCZ05YdpNmILXsdrAtBBzBFQf3tqrydzlZRcW090XBSeQgCAIAgCAICWI8NBLiAAKkm4ADEk5ISk27I5w090kNoTjntrzTOpBbf2a9qnvON/AbFras88rnaYDCrDUbPd+b/AN8C72ZKiUl+t2ze7e44N7h+qwTllVzMk6s7ItMR5JJOJN6oN3d2bVJJWRIUJMv5PrH14hmHjqsNGb37XeH5nctlgKF3qPlsc549jskOHhu9/l0+v7fM2OwrbHInoYUBXYUBWaUBVa5Aa65ZNAn2lBZFlqe0QA6jDQCKw0JbrHBwIqK3XnOqA0JJ6D2jFiCGySmdYmnWhPhtHe94DW+JQHSfJloeLLkhCcQ6NEdrxXDs61AA1tfutApXaam6tEBljnICi5yAovKAoPKA8szDa9rmvALXAgg4EEUIKhq6syYycWpR3RorSexzKTLoRqW4sPvMOHiMDvC1NanklY7nBYpYmiprfn8/95loKxlorScxqOrsOKlAhb0p/mN7neh9OCywfIq4iH5kZvyN6Vc2/wBliG41dC/N7P8AcN4dmrtGf5TnfE8P/wCVfX+zeDXVFRgVYNORQBAEAQBAEBrPll0o5qCJOEevGFYhGLYfu97iOAOarYipZZUbvwbCZ560tlt8/t+5rfRCzNd/OuHVYervdn4fnRUjoas+RcbWm9d9B2W4bztKpVp5nYu4alkjd7st6xFg9NmSLo8ZkJmLjjsaPvOO4BZaVJ1JqKK+KxEMPSlVnsv16L6m35KVbChthwxRrAAP1O84+K6GEVFKKPndatKtUdSe7Z62FejEV2FAV2FAVWuQFVrkAix2saXPcGtaKlziA0DMk3AIDGnco9lh+p7bBr3uLfOBq/VAZFLTTIjGvhPa9jhVrmEOa4ZhwuIQEznICk5yAovKAovKA87ygMZ05sH2uWJYPtoVXMzd7zPEC7eAsFelnj8TZeGYzh6v/Xsy8n/D+n7GmarVnZECpILjIRQ5pY6+7iFI8mrMskVr5eMC0kOY4OY7bcatI31H0ViMr+Zra1O14PY6P5PtJWzsqx1wdg5vuvHab3feG4q/CWZXOVxFF0ajizKl6MAQBAEAQFvt+12SktEjxezDbWm1xwa0byaBeZSUVdmahRlWqKnHmc1zUxFnptz3msSM+pyA/wDVrRTuC1kpOTuztqcI0aahHZGWzbmy8FsKHddQZ02uO8+qwVp5VY9YenqTzPZFkVM2ZKSpINj6C2NzMLnXj7SKBSuLYeIHecT4ZLdYKhkjme7OL8cx2tV0oP8A5j+r59tu5lCumjJmFAV2FAVmlAVWuQFQOQHOvLZpjEmZx8oxxEvLu1S0G6JEHac7OhuA2UrtQGs0BsLka0uiSk9DgOcTLzLwxzCeq17rmRGjYa0BzB3CgHSbnICm5yAovKAovKAouKAggNS8pFg8xH56GPsoxNcmxMXDuPaH9WS1+JpZXmXM6zwjGatPTl7Uf1X227GGlVjbEYcQtIIxCC57bSgCLCDm4i8eoXuErM8V6eeN1uj18nGkpkpsBzqQopAfk0/df4E0O4lW6c8rNBjaGrC63R0nKxw9ocPHvVs58qoAgCAIDRnLBpT7RMezQj9lAJ1qYOi4HwbeO/WVHEVLvKuR1PhGE06erLeX7fct2itniFCMaJcXi7czH648FWbsrmxm3KWVHnm5gxHlx24bhsCoTlmdzaU4KEVFHnKg9F60Rsj2mYAd/wBOHRz99/Vb4kcAVbwlHUn57I1fi2N4Wh/z7UvJfy/p+5tRbw4MigAQFVhQFZrkBUa5AVA5Acvcq9iPlbUj6wOpHeYsN2xzXmpvzDi4eCAw9AZNyb2U+ZtSVYwHqRWxHHY1kNwe4ngB3kIDqpzkBTc5AUnOQFF5QEiAIDw2zZjJmA+DEweLjta7FrhvBXmcVJWZmw9eVCoqkeRoeelXQoj4cQUcxxacqg0u3LVSi4uzO5p1I1IKcdmecqD0eqzpih1TgfzRnqD87HiteV1H1HZd9DtCzQldFHE0skrrZm5uR7SznoPMRXfaQgBfi5mDHd47J8CrtKV1Y5jHUNOeZbM2gspRCAIDE+UjSj2GTOoft4tWwhtHvP8A6QeJCxVqmSPxL/h2E4ir5+yt/wCvqaIsCzjMRute1vWec91cyfVa466csq8jJ7bmv8tuAx9B+9yrV5/lRmwlL87+haCqxeJSpIL9obbbZWK7na83EABIFdUtJINBeRecNyu4OuqUnm2ZqPGMBPFUlp+1Hl1vuZ6NI5T4iF5wFtden6kcp+G4v3UuxHpHKfEQfO1Nan1RH4bi/dS7Mh0jlPiIPnamtT6ofh2L93LsTN0klPiYPnamtT6ofh2L93LsVG6TSnxMHztU61PqiPw7F+7l2Kg0ok/iYPnamtT6ofh2K93LsTDSmT+Kg+dqa1Pqh+H4r3cuxadJ4ll2hB5qajwSBe1wiND2HNjtncag7QmtDqh+H4r3cuxrs8mlma9f4qNTL7PW8+tT/SmtDqh+H4r3cuxn2ibLJs6GWSseDV1NeI6I10R9MNZ2wbgANyasOqI/D8V7uXYvZ0qk/ioPnamrDqOAxXu5diR2lMn8VB87U1YdRwGJ93LsU3aUSfxMHztTVh1HAYn3cuxTOk8n8TB87U1YdRwGJ93LsQ6TSfxMHzhNWHUcDifdvsQ6TSfxMHzhNWHUjgcT7t9ijOaYScNhcY7HU+6w67juAHrQKHWglue6fh2JnK2Rr5+SNNWxPmYjxIzhQxHl1MhsHgKLXTlmk2dfQpKjTjTXJHhKgyEKoC5NpGhFrsfXYf3vRPK7nuUVVg4st9h2o+SmmRW4sdRzdjm4OadxHoVahKzujR4ijni4SOoNHbVZMwGRIZqHNBB2kHCu/Yd4VxO/mc1OLjJxfIuik8kkeM1jXOeQ1rQS4m4AAVJO6iXsTFOTsjmzTbSF1oTrogrqV1ITcmA3Xe843nvpsWtqTzyudpgsMsNSUefMvslLiUlqXa5vO952dw9FgnPKrmaEXVnYsz3VNTiVR38zapJKyJSgJSpIJSpIIFASlSQQKkglKEEpUkECpBKVJBAqSCUoQSlSCBUkEpUkEChBKVIJSVJBAqSCUqSCBUkEpQECpIKktH1HV2be5GrkxlZk9sy1RzjfHu2FeqUuRhxlK61F9TNeRvSowYvssQ9V5Jh1977zPECo3jertKXI5vH0LrUX1N8scCARgVnNSYHy02g6FZwYwkc9FaxxHu0c8jxLR4VWDEO0Da+D01PEXfJX/g1PoZJB8R0R3+XSg3mt/hQqgdNVflYvtpysWI+4DVGF48Sq9WEpMz4erTpx89zwmyouQ4hY9GRm4qn1IGy4mQ4hToyHE0+pKbLiZDiE0ZDiKfUlNlxMhxCaUhxECU2XEyHEKdKRGvAgbMiZDiE05DXgSmzImQ4hTpyGtAlNmRMhxCabI1Ykps2JkOIU6bGrElNmxMhxCZGNSJA2bEyHEKcjI1ESmzYmQ4hMjGdEps6JkOIU5WM6JTZ0TIcQmVkZkQNnRMhxCnKMxKbPiZDiEsLkps+JkOIU2BKbPiZDiEsQSmz35DiFIsyBkH5DiEFmSmQfkOIUkZWSmQfkOIS6GRkpkH5DiFN0MjIGRfkOIS6I05EvsL8hxCnMhpyPZLMIaWvF3G7JeW/O6MsIu2WRY4lYUWrCQWOBaRiCKEHvFytRd1c0demoylDkdR6K2lzsCG512vCY/u1mgkcSrqd0cvOOWTRJp3o77fJPgggRAQ+GTgHtrQHIEFwrvXipDPGxZwWJ4esp8ufyOeT7RJRnNc10KILnNcMR3G4jIjwWvcWvJnXxnCrHNF3R6OlMxm3yhRYaaIHSiPm3yhLDIiHSiPm3yhLDKiHSePm3yhLEZSB0mj5t8oU2FiHSWPm3yhLIEOksfNvlCWRBA6SR82+UJlQuyXpHHzb5QmVDMyHSKNm3yhMqIzMh0hjZt8oU5UM7IdIY2bfKEyoakiHSCNm3yhMqGpIgbfjZt8oTIiNWRD+PRs2+UJkQ1pEDbsXNvlCZERrTIfx2Lm3yhMiGvMh/HIubfKEyIcRMl/jcXNvBTpocRMfxqLm3gmmiOJqEv8ai5jgmnEcTUIG2YuY4JpxI4qoQNsRMxwTTiOLqEP4vEzHBNOI4ur/kQNrRMxwU6cRxlX/IgbViZjgmlEjjavw7EptSJmOATSiQ8bV6/oXHRTRqLPxwGgiGHfaRNjRiaHa47BvyWaELmuxGIVNNt+Z0ZY8oMGijWtAG7AAcArZz7dy/oDxWpZMGZbqx4TIgGGs1rqd1RcocU9z3CrOm7wbXydixRNB5Qf5ED5LF5049EZeLr+uXdknQmU/AgfJYmnHohxdf1y7sdCZT8CB8liaceiHF1/XLux0JlPwIHyWJpx6Di6/rl3Y6Eyn4ED5LE049BxVf1y7sdCZT8CB8liacehHFV/XLuyHQmU/AgfJYmSPQcVX9cu7HQiU/AgfJYpyR6Diq/rfdjoRKfgQPksTJHoOKret92OhEp+BA+SxMkeg4qt633Y6ESn4ED5LEyR6Dia3rfdjoRKfDwPksTJHoOJret92OhEn8PL/JYmSPQcTW9b7sdCJP4eX+SxMkeg4mt633Y6Dyfw8v8liZI9COJret92Og8n8PL/JYmSPQcTW9b7sdB5P4eX+SxMkeg4it633Y6Dyfw8v8liZI9BxFX1PuyHQeT+Hl/ksTJHoOIq+p92Og8n8PL/JYmSPQcRV9T7sdBpP4eX+SxMkeg4ir6n3Y6DSfw8v8liZI9COIq+p92Og0n8PL/JYmSPQa9X1PuOg0n8PL/JYmWPQa9X1PuOg0n8PL/JYmWPQa9X1PuOg0n8PL/JYmWPQa9X1PuBoNJ/Dy/wAiGmVdBr1PU+5d5WxWtAAIDRg1rQ0DuGA4L0Ym77l1gwg0UaK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data:image/jpeg;base64,/9j/4AAQSkZJRgABAQAAAQABAAD/2wCEAAkGBxQSEBQUEBQVFhQUFBgbGBgXFxQUFRcYGRcWFxcXFxUYHCggGBolGxUVITEhJSkrLi4uGB8zODMsNygtLisBCgoKDg0OGxAQGywkICQsLDQ0LCwsLCwsLDQtLCwsLCwsLCwsLCwsLCwsLCwsLCwsLCwsLCwsLCwsLCwsLCwsLP/AABEIAM0A9gMBEQACEQEDEQH/xAAcAAEAAAcBAAAAAAAAAAAAAAAAAQIDBQYHCAT/xABGEAABAgMEBQkFBgQFBAMAAAABAAIDBBEFITFRBhJBYZEHExYiMnGBksEUUlSToSNCU7HR8BViguEIQ6LC8TNzo9IkY3L/xAAbAQEAAgMBAQAAAAAAAAAAAAAAAQQDBQYCB//EADYRAAIBAgQEAwYHAQACAwAAAAABAgMRBBITMRRBUZEFIVIyU2FxgeEVQqGxwdHwIkPxBiMk/9oADAMBAAIRAxEAPwDeKAIAgCAIAgCAIAgCAIAgCAIDF9LtOZeQOo+sSKRXm2UqBsLybmj67lhqVowNjgvDa2K84+Uer/gxGX5ZRrfaShDc2xQ5w8CwA8QsKxfVGzl/8edv+ann8vubEsC3YM5CEWXfrNwINzmn3XN2H9hWYTU1dGixGGqYeeSorP8Af5FyXswBAEAQBAEAQBAEAQBAEAQBAEAQBAEAQBAEAQBAEAQBAEBaNKbcZJSsSO+8tFGN9557LeOO4FeKk1CNyzhMNLEVVTX/AKRzqwRJyZJe4l8Rxc9x2bSe7IdwWqbcndneJQoU1GK8kX6d0YZzZ5rW1wLqmutuOSmxXjiJX89jw6FaQOkpoOqQx3ViDdsNMwb+OayUamSXwMfiWDWKo2XtLzX9fU6JkZkRGBwp4YeG5bM4Zq3kz0IAgCAIAgCAIAgCAIAgCAIAgCAIAgCAIAgCAIAgCAIAgNCcqek/tc1zcM1gwCWimDn4PfvF1BuG9a7EVM0rLZHZ+D4LQpZ5e1L9FyR6dCbCJ1RSj4t5Pusx/v3kBY4RzOxkxuIUU3yX6s2RadlNfA1GAAsHU7xsrvVydNONkaCjiJQqZnz3NLaWWbzcTnGigcesMn7eP51VFo6jD1LqxnvJHpPrM9niHrQx1a7Yezxafodyu4apdZXyOc8awenU1o7S3+f3NrK0aIIAgCAIAgCAIAgCAIAgCAIAgCAIAgCAIAgCAIAgCAwnlT0o9klebhmkeOC1tMWswe/cb6Dea7FXxFTLGy3ZtvCMFxFXNL2Y/q+S/s03o3Z3OxdZw6jLzvOweq16Our1MsbLdm6tHLP5qHrOHXfedzdg9f8AhXqMMquzlsZW1J5Vsi6PcshWSMM0zslrw51OrEududsd+9o3qrWj53Nvgaztl5o1VLx4knMhzbnwneBH6EH6rDGTi7o29WnDEUnCWzOitFLZZNS7HsNxbUZjYWneDctpGSkro4SvRlRqOnLdF6XoxBAEAQBAEAQBAEAQBAEAQBAEAQBAEAQBAEAQBAUJ2bZBhviRDqsY0uccgBUqG0ldnunCU5KMd2c3aSWxEtCcdFINXu1YbfdYDRjfU7yStVUm5yud5hMPHC0VBct/nzNg6FWEBqtIq2He4+887P3sCyUYXZrMdiWl5bszt7lcNKkUHvUGRI8k0wPaWuwIovDV1YzQbi7o1XppZBFXU60PH+Zmw+GPFU5Kzsb7D1U18yvyW6SGXmOZeepFPVrgImFO5wu76Kxh6lnlfM1/jOD1Iasd47/L7f2b4hRA5oIwKvHKk6AIAgCAIAgCAIAgCAIAgCAIAgCAIAgCAIAgCA1HyzaT1IkoRuFHRiNpxZD8LnH+nIqlian5EdN4Hgrf/ol9P5f8dzFNDLKLiIhFS46sMfQu9OKqxVzb4qqkrcuZuGQlRBhhg2YnM7Sr8Y5VY5mrUdWbkyd7lJCRQe9eTKkUHuUGRIs1vSuu3WAvaL97dv771hqK6uW8PLK7GpLakTAi9Xsm9h9K5g+iwG3jLMvM3byZaT+1S4a8/aMo1+etsd3OA4grZUamePxON8RwnD1bL2Xt/X0M4WUoBAEAQBAEAQBAEAQBAEAQBAEAQBAEAQBAEBZNMdIGyMo+M6hd2YbfeeeyO4Xk7gVjqTyRuW8FhXiaygtufyOeJOC+amDruJc9xdEccbzVzu+p+q1e7uzuXlpQtHZbG4NE7NDWiJSgA1YYyAuJ9OKtUYfmOfxta7yL6l/e9ZyikUHvXkypFB71BkSKD3LyZEig9ygypGGaVWRrtLR/+mHI7W+nBV5KzL9GZi2iVuOkpprzXUJ1Yg26tbzTNpvHdvXulPJK55x2FWJpOPPl8/udI2bOCLDa5pBqBeMDUVBG4i9bI4tpp2Z6kICAIAgCAIAgCAIAgCAIAgCAIAgCAIAgBQHPnKbpP7bNlsM1gQatZTBx+9E8SKDcBmtbXqZ5eWyO18KwfD0by9qW/wDCLpoVYRAaCKPidZ591owH14leIRzOwxeISTfY2UAGgBooAKAZAK7saHzbuyk96gyJHqsqT5xxLuy36nJeoRuYMTW01Zbsu8aRhubQsHgACO4hZXFMoRr1Iu6bMQn4JhvLHbMN42FVZKzsb+hNVIKSPE968FhI8U7D12kbdnevElczQ8ma40ps/VdzjRc40cMnZ+P596xluEuRnXI/pRd7NFN7BVldrNre9pNRuJyV3D1LrKznvGMJllrR2e/z6/X/AG5t8FWTRhAEAQBAEAQBAEAQBAEAQBAEAQBAEAQGBcrOlHsstzEI0jTAIuxZDwc7cT2R45KviKmWNluzceD4PWq6kvZj+rNSaL2bzsTXcOpDv73bB68M1QR1NedlZG4rEk+ah1Pbfedw2D95q3TjlRzuIqak/LZHse9ezGkU2NLnBrcSVG56bUYuTMj14cvCGu9rGjFz3BormSVZSsrGlqTc5OTPLLaTScR2rDmpd7smxoZPAFSeCTSOQ5yHrt7TBxbtHqsVWN1cv4CvpzyvZ/uYU96qHRJFF7l5MiRZrYlQ9pqLnCh9CvDMqMAZEiSkwHNNHwnVB2H+xH5qYtp3RNSEasHCWzOjNDrdZNyzHs2jDaCLnNO8H6UWyhJSV0cViKMqNRwlyL+vRhCAIAgCAIAgCAIAgCAIAgCAIAgCA81pzzIEF8aKaMhtLnHcNgzJwA3qJNJXZkpU5VJqEd2c2W5acWfnHRXdqK6jW7Gtwa0bgPUrVzk5yuzu8PRjhqKguX6mxdEbGDQ0fdh3k+8/H+/Be6Ubu5rcZXdvizLXvVk1qRQe9QZEi62XDEOE+PEwDSe5oFSfGiy048zX42rd5Fy3OVtMdKo9ozLo0dx1anm4dTqQ27GtGGGJ2lZSgWFAbe5D9PYzJpkjMPdEgxqiHrGphPAJABN+oaUpsNKbUBsjSez+Zi1aOo+9u47W/vNUq0MrOn8PxGtTs91/rlie5YDZpHnimooVBkUTFNJrO1m67R1mfVv9seKhEbHp5L9JTKzIhPNIcVwpXBsTAHud2T4ZKzQnldnzNT4rhdWnqR3j+x0DBihzQRtV05gnQBAEAQBAEAQBAEAQBAEAQBAEAQGm+WXSjXiCShHqwyHRSNr8Ws3hoNTvIyVLE1LvKjp/BMHljry3e3y6/wC/kx/QuySaRCOs+5g3bXfvYCqyVzaYmql5ckbTlYIhsDBsxOZ2lXIrKrGinJzlmYe5CUipZ8tzsQN2C93d/dIxzM816ulC/PkZBbEOsrGaNsF4/wBBCtGibucUoAgMp5L2VtiS/wC+08Kn0QHVls2eI8FzDji05OGB9PFeKkM0bFnC4h0Kqmvr8jV0w0tcWuFHNJBGRFxWufk7HaQaklKOzPM9y8GZI8se9QJQurmD21I81Eu7Lr27sx4L2mYDdfJXpT7TA1Ih+0h0a/efuv8A6gKHeN62FKeaJyXiGF0Kvl7L2/oz9ZSgEAQBAEAQBAEAQBAEAQBAEAQGPac6RiQk3xbucd1YTTteRcSMhie6m1Y6tTJG5cwGFeJrKHLn8jn2zJR0zH6xJqS6I43m81JJzJP1Ws3O2k1TjZfQ27o7IhjdelLqMGQwr6KxSjzNJial3lRdXuWUrpFBzl5MiRlVkyXNQ7+06936eCswjlRpMTW1Z+Wy2PVMNqxwzaR9F7K5xFEZQkHEGnBASoDMeSBlbbk/+448Ibz6IDrJAYRp9ZNKTDBdcIn5Nd6cFTxNP8yOj8Fxd/8A6JfT+V/Pcwd71TOkSKD3LyZUi32nKCLDLduLTkf3cvUWVa1PKyw6MWy6SmmxL6A6sRu0tJ6w7xQEbwFnpzyu5rsXh1XpOD35fM6XsifbGhNe0hwIBqMCCKhw7wtinc4+UXFtPdHtQgIAgCAIAgCAIAgCAIAgCAg40FTcAgOduUbSYz04Sw/YwqshDMV6z/6iOAatbWqZ5fA7Xw3CcNR8/afm/wCvoX3Q6w9VoaR1ndaIchsb6d5K8wjd2IxNa3n2M7JoKDAYKyatK5Re9QZEi5aPSeu/nHdlhu3u/t+iyUo3dynjq2SORbv9vuZMrBpwgOKrchak1Hb7saIODyEB4UBnnIhC1rclv5RFP/iePVAdToCnMQGvY5jxVrgQRmCoaTVmeoTlCSlHdGm7es90tHfCdsvafeaeyfQ7wVqqkHCVj6BgsRHE0VUj9fg+a/3ItT3LEXkiiX3qLkzp5o2LDpHJUPOtwNzu/YVnizVTjZmc8julOqfZYpwqYddrcXs8O0P6lcoT/KznfFsLZ60fr/ZucGuCsmlIoAgCAIAgCAIAgCAIAgCA13ywaUcxL+ywnfaxx16YthYHzXjuDlWxFSyyrmbrwfB6lTVltH9/sat0Ts3nInOOHVhm7e/Zwx4KidLWnZWNsWbLc2y/tOvPoPBWYRyo0tWeeXwKz3r0QkSQYZe8NbiT/wAlEruxM5KnFyfIzSTghjA1uAH/ACVbSsrHO1KjqScnzK6k8BAccacwdS051p2TUb6xHH1QFjQGyOQGHW2Wn3YEU/QN/wByA6bQBAYvp5YvtEDXYKxYVS3NzfvM+lRvG9V8RSzxut0bjwbHcPWyTf8AzLf4Pk/7+BqNz1qjvUiVCSDmBzS114IovcWVMTT/ADGKkvlo4cwkPhuDmu7rwf3vViMuaNTVpqScJbM6N0G0gbOSzHtuJF491w7TfA4biFsISzK5yGIoujUcGZIvRhCAIAgCAIAgCAIAgCA8VsWmyWgRI0U0ZDbU78mjeTQDvXmUlFXZlo0pVZqEd2c2WnPRZ+bdEdfEjPuGxo2NH8rWj6LWSk5O7O5o0oYekoR2RndjmBLc2yI7VaMCRcXe87IVNaqFOMWsxWnTq1YtwVzLDEBFQQQcCLwe4q1c12W3kyi968mRIv2j8pqt5x2LsNzf7/orFKNlc1HiFfNLTWy/f7F9hlZjXFRAEByPyqwtW2Z0f/cT5gHeqAxRAbT/AMOsOtqxDsbKv+sSEgOkEAKAovKA1Hp3Yns8xrsH2UYkjJr8XN7vvDvOS1eJpZJXWzO88Dx/E0Mkn/1D9Vyf8P6dTG1WN0U40YNFXGn5oeZuKXmW+2JYRYQezFor3jaO8fqs0GamrG+x7OTPSUyk0GPdSFGIBya/Bru6+h3HcrdGeV2NL4jhtWnmW6/Y6Kl4we0OG36HaFcObKiAIAgCAIAgCAIAgCA0pyyaUc9GEpCP2cE1iEHtRPd7mj6k5KjiKl3lR1Hg2DyQ1pbvb5fcsmidniGwxn3Fw6tdjdp8fy71W2NnVk5PKinOzBiPLuG4bFQnPNK5sqVNU45SpIWpFg/9N1Btab2nw/ReqdWUNmeatCnV9pfXmZronaHtkTVcwjUFXkGraVuGYJy3FbLDT1naxofE4rCU8yfm/Jdfn9DYUNbI5I9DCgKwKAigOVuWyBq25Nfzc07jCYPRAYKgNwf4bIX/AM2adlLgeaID/tQHQaAlcUBQeUBabds5szAfCdtHVPuuHZdx+lVjqU1OLiy1gsXLC1o1Y8t11XNGirSmHw4j4bm6r2OLXVxqMt29aeScXZn0FYpVIqVPZlse4k1JqVBjbueyzJih1TgcO9eos8NFqtmT5t9R2XXjcdoViLuinUjlZujkl0r9ogc1Fd9pDo11cSMGP+mqd4GavUp5kctj8NpVLrZmyFlKAQBAEAQBAEAQBAYzygaTCQk3PaRzsTqwh/MRe6mTRfwG1YqtTJG5e8PwjxNVRey3/wB8TQVjSJmI/WJIrrPJqSb88yfVa07KclCNkZTbUzQCG3dWmWwfvcq9ef5Ue8JS/O/oWcqsXg1pJAAqSQABiSbgApSbdkQ2krs3DopZAlZdrPvu60Q5uOzuGC6DD0dKFuZ8+8SxrxVdz5LyXy++5f2FZygV2FAV2FAVEBzV/iFltW1w78SWhngXs/2hAaxQG7v8M8I6087ZSCPrFPoEBvQlAUnlAUXlAed5QGtuVOwagTcMXto2KBtbg1/hgdxGSpYuldZ0dD4JjLPQlz2/lGsitedKQqpILm5ojwSD2vycMCskXYxzhmVi16PWu+SmmxRXqmj2+809pvqN4CswlldzVYmgqsHB/wCZ05YdpNmILXsdrAtBBzBFQf3tqrydzlZRcW090XBSeQgCAIAgCAICWI8NBLiAAKkm4ADEk5ISk27I5w090kNoTjntrzTOpBbf2a9qnvON/AbFras88rnaYDCrDUbPd+b/AN8C72ZKiUl+t2ze7e44N7h+qwTllVzMk6s7ItMR5JJOJN6oN3d2bVJJWRIUJMv5PrH14hmHjqsNGb37XeH5nctlgKF3qPlsc549jskOHhu9/l0+v7fM2OwrbHInoYUBXYUBWaUBVa5Aa65ZNAn2lBZFlqe0QA6jDQCKw0JbrHBwIqK3XnOqA0JJ6D2jFiCGySmdYmnWhPhtHe94DW+JQHSfJloeLLkhCcQ6NEdrxXDs61AA1tfutApXaam6tEBljnICi5yAovKAoPKA8szDa9rmvALXAgg4EEUIKhq6syYycWpR3RorSexzKTLoRqW4sPvMOHiMDvC1NanklY7nBYpYmiprfn8/95loKxlorScxqOrsOKlAhb0p/mN7neh9OCywfIq4iH5kZvyN6Vc2/wBliG41dC/N7P8AcN4dmrtGf5TnfE8P/wCVfX+zeDXVFRgVYNORQBAEAQBAEBrPll0o5qCJOEevGFYhGLYfu97iOAOarYipZZUbvwbCZ560tlt8/t+5rfRCzNd/OuHVYervdn4fnRUjoas+RcbWm9d9B2W4bztKpVp5nYu4alkjd7st6xFg9NmSLo8ZkJmLjjsaPvOO4BZaVJ1JqKK+KxEMPSlVnsv16L6m35KVbChthwxRrAAP1O84+K6GEVFKKPndatKtUdSe7Z62FejEV2FAV2FAVWuQFVrkAix2saXPcGtaKlziA0DMk3AIDGnco9lh+p7bBr3uLfOBq/VAZFLTTIjGvhPa9jhVrmEOa4ZhwuIQEznICk5yAovKAovKA87ygMZ05sH2uWJYPtoVXMzd7zPEC7eAsFelnj8TZeGYzh6v/Xsy8n/D+n7GmarVnZECpILjIRQ5pY6+7iFI8mrMskVr5eMC0kOY4OY7bcatI31H0ViMr+Zra1O14PY6P5PtJWzsqx1wdg5vuvHab3feG4q/CWZXOVxFF0ajizKl6MAQBAEAQFvt+12SktEjxezDbWm1xwa0byaBeZSUVdmahRlWqKnHmc1zUxFnptz3msSM+pyA/wDVrRTuC1kpOTuztqcI0aahHZGWzbmy8FsKHddQZ02uO8+qwVp5VY9YenqTzPZFkVM2ZKSpINj6C2NzMLnXj7SKBSuLYeIHecT4ZLdYKhkjme7OL8cx2tV0oP8A5j+r59tu5lCumjJmFAV2FAVmlAVWuQFQOQHOvLZpjEmZx8oxxEvLu1S0G6JEHac7OhuA2UrtQGs0BsLka0uiSk9DgOcTLzLwxzCeq17rmRGjYa0BzB3CgHSbnICm5yAovKAovKAouKAggNS8pFg8xH56GPsoxNcmxMXDuPaH9WS1+JpZXmXM6zwjGatPTl7Uf1X227GGlVjbEYcQtIIxCC57bSgCLCDm4i8eoXuErM8V6eeN1uj18nGkpkpsBzqQopAfk0/df4E0O4lW6c8rNBjaGrC63R0nKxw9ocPHvVs58qoAgCAIDRnLBpT7RMezQj9lAJ1qYOi4HwbeO/WVHEVLvKuR1PhGE06erLeX7fct2itniFCMaJcXi7czH648FWbsrmxm3KWVHnm5gxHlx24bhsCoTlmdzaU4KEVFHnKg9F60Rsj2mYAd/wBOHRz99/Vb4kcAVbwlHUn57I1fi2N4Wh/z7UvJfy/p+5tRbw4MigAQFVhQFZrkBUa5AVA5Acvcq9iPlbUj6wOpHeYsN2xzXmpvzDi4eCAw9AZNyb2U+ZtSVYwHqRWxHHY1kNwe4ngB3kIDqpzkBTc5AUnOQFF5QEiAIDw2zZjJmA+DEweLjta7FrhvBXmcVJWZmw9eVCoqkeRoeelXQoj4cQUcxxacqg0u3LVSi4uzO5p1I1IKcdmecqD0eqzpih1TgfzRnqD87HiteV1H1HZd9DtCzQldFHE0skrrZm5uR7SznoPMRXfaQgBfi5mDHd47J8CrtKV1Y5jHUNOeZbM2gspRCAIDE+UjSj2GTOoft4tWwhtHvP8A6QeJCxVqmSPxL/h2E4ir5+yt/wCvqaIsCzjMRute1vWec91cyfVa466csq8jJ7bmv8tuAx9B+9yrV5/lRmwlL87+haCqxeJSpIL9obbbZWK7na83EABIFdUtJINBeRecNyu4OuqUnm2ZqPGMBPFUlp+1Hl1vuZ6NI5T4iF5wFtden6kcp+G4v3UuxHpHKfEQfO1Nan1RH4bi/dS7Mh0jlPiIPnamtT6ofh2L93LsTN0klPiYPnamtT6ofh2L93LsVG6TSnxMHztU61PqiPw7F+7l2Kg0ok/iYPnamtT6ofh2K93LsTDSmT+Kg+dqa1Pqh+H4r3cuxadJ4ll2hB5qajwSBe1wiND2HNjtncag7QmtDqh+H4r3cuxrs8mlma9f4qNTL7PW8+tT/SmtDqh+H4r3cuxn2ibLJs6GWSseDV1NeI6I10R9MNZ2wbgANyasOqI/D8V7uXYvZ0qk/ioPnamrDqOAxXu5diR2lMn8VB87U1YdRwGJ93LsU3aUSfxMHztTVh1HAYn3cuxTOk8n8TB87U1YdRwGJ93LsQ6TSfxMHzhNWHUcDifdvsQ6TSfxMHzhNWHUjgcT7t9ijOaYScNhcY7HU+6w67juAHrQKHWglue6fh2JnK2Rr5+SNNWxPmYjxIzhQxHl1MhsHgKLXTlmk2dfQpKjTjTXJHhKgyEKoC5NpGhFrsfXYf3vRPK7nuUVVg4st9h2o+SmmRW4sdRzdjm4OadxHoVahKzujR4ijni4SOoNHbVZMwGRIZqHNBB2kHCu/Yd4VxO/mc1OLjJxfIuik8kkeM1jXOeQ1rQS4m4AAVJO6iXsTFOTsjmzTbSF1oTrogrqV1ITcmA3Xe843nvpsWtqTzyudpgsMsNSUefMvslLiUlqXa5vO952dw9FgnPKrmaEXVnYsz3VNTiVR38zapJKyJSgJSpIJSpIIFASlSQQKkglKEEpUkECpBKVJBAqSCUoQSlSCBUkEpUkEChBKVIJSVJBAqSCUqSCBUkEpQECpIKktH1HV2be5GrkxlZk9sy1RzjfHu2FeqUuRhxlK61F9TNeRvSowYvssQ9V5Jh1977zPECo3jertKXI5vH0LrUX1N8scCARgVnNSYHy02g6FZwYwkc9FaxxHu0c8jxLR4VWDEO0Da+D01PEXfJX/g1PoZJB8R0R3+XSg3mt/hQqgdNVflYvtpysWI+4DVGF48Sq9WEpMz4erTpx89zwmyouQ4hY9GRm4qn1IGy4mQ4hToyHE0+pKbLiZDiE0ZDiKfUlNlxMhxCaUhxECU2XEyHEKdKRGvAgbMiZDiE05DXgSmzImQ4hTpyGtAlNmRMhxCabI1Ykps2JkOIU6bGrElNmxMhxCZGNSJA2bEyHEKcjI1ESmzYmQ4hMjGdEps6JkOIU5WM6JTZ0TIcQmVkZkQNnRMhxCnKMxKbPiZDiEsLkps+JkOIU2BKbPiZDiEsQSmz35DiFIsyBkH5DiEFmSmQfkOIUkZWSmQfkOIS6GRkpkH5DiFN0MjIGRfkOIS6I05EvsL8hxCnMhpyPZLMIaWvF3G7JeW/O6MsIu2WRY4lYUWrCQWOBaRiCKEHvFytRd1c0demoylDkdR6K2lzsCG512vCY/u1mgkcSrqd0cvOOWTRJp3o77fJPgggRAQ+GTgHtrQHIEFwrvXipDPGxZwWJ4esp8ufyOeT7RJRnNc10KILnNcMR3G4jIjwWvcWvJnXxnCrHNF3R6OlMxm3yhRYaaIHSiPm3yhLDIiHSiPm3yhLDKiHSePm3yhLEZSB0mj5t8oU2FiHSWPm3yhLIEOksfNvlCWRBA6SR82+UJlQuyXpHHzb5QmVDMyHSKNm3yhMqIzMh0hjZt8oU5UM7IdIY2bfKEyoakiHSCNm3yhMqGpIgbfjZt8oTIiNWRD+PRs2+UJkQ1pEDbsXNvlCZERrTIfx2Lm3yhMiGvMh/HIubfKEyIcRMl/jcXNvBTpocRMfxqLm3gmmiOJqEv8ai5jgmnEcTUIG2YuY4JpxI4qoQNsRMxwTTiOLqEP4vEzHBNOI4ur/kQNrRMxwU6cRxlX/IgbViZjgmlEjjavw7EptSJmOATSiQ8bV6/oXHRTRqLPxwGgiGHfaRNjRiaHa47BvyWaELmuxGIVNNt+Z0ZY8oMGijWtAG7AAcArZz7dy/oDxWpZMGZbqx4TIgGGs1rqd1RcocU9z3CrOm7wbXydixRNB5Qf5ED5LF5049EZeLr+uXdknQmU/AgfJYmnHohxdf1y7sdCZT8CB8liaceiHF1/XLux0JlPwIHyWJpx6Di6/rl3Y6Eyn4ED5LE049BxVf1y7sdCZT8CB8liacehHFV/XLuyHQmU/AgfJYmSPQcVX9cu7HQiU/AgfJYpyR6Diq/rfdjoRKfgQPksTJHoOKret92OhEp+BA+SxMkeg4qt633Y6ESn4ED5LEyR6Dia3rfdjoRKfDwPksTJHoOJret92OhEn8PL/JYmSPQcTW9b7sdCJP4eX+SxMkeg4mt633Y6Dyfw8v8liZI9COJret92Og8n8PL/JYmSPQcTW9b7sdB5P4eX+SxMkeg4it633Y6Dyfw8v8liZI9BxFX1PuyHQeT+Hl/ksTJHoOIq+p92Og8n8PL/JYmSPQcRV9T7sdBpP4eX+SxMkeg4ir6n3Y6DSfw8v8liZI9COIq+p92Og0n8PL/JYmSPQa9X1PuOg0n8PL/JYmWPQa9X1PuOg0n8PL/JYmWPQa9X1PuOg0n8PL/JYmWPQa9X1PuBoNJ/Dy/wAiGmVdBr1PU+5d5WxWtAAIDRg1rQ0DuGA4L0Ym77l1gwg0UaKB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6" descr="data:image/jpeg;base64,/9j/4AAQSkZJRgABAQAAAQABAAD/2wCEAAkGBxQSEBQUEBQVFhQUFBgbGBgXFxQUFRcYGRcWFxcXFxUYHCggGBolGxUVITEhJSkrLi4uGB8zODMsNygtLisBCgoKDg0OGxAQGywkICQsLDQ0LCwsLCwsLDQtLCwsLCwsLCwsLCwsLCwsLCwsLCwsLCwsLCwsLCwsLCwsLCwsLP/AABEIAM0A9gMBEQACEQEDEQH/xAAcAAEAAAcBAAAAAAAAAAAAAAAAAQIDBQYHCAT/xABGEAABAgMEBQkFBgQFBAMAAAABAAIDBBEFITFRBhJBYZEHExYiMnGBksEUUlSToSNCU7HR8BViguEIQ6LC8TNzo9IkY3L/xAAbAQEAAgMBAQAAAAAAAAAAAAAAAQQDBQYCB//EADYRAAIBAgQEAwYHAQACAwAAAAABAgMRBBITMRRBUZEFIVIyU2FxgeEVQqGxwdHwIkPxBiMk/9oADAMBAAIRAxEAPwDeKAIAgCAIAgCAIAgCAIAgCAIDF9LtOZeQOo+sSKRXm2UqBsLybmj67lhqVowNjgvDa2K84+Uer/gxGX5ZRrfaShDc2xQ5w8CwA8QsKxfVGzl/8edv+ann8vubEsC3YM5CEWXfrNwINzmn3XN2H9hWYTU1dGixGGqYeeSorP8Af5FyXswBAEAQBAEAQBAEAQBAEAQBAEAQBAEAQBAEAQBAEAQBAEBaNKbcZJSsSO+8tFGN9557LeOO4FeKk1CNyzhMNLEVVTX/AKRzqwRJyZJe4l8Rxc9x2bSe7IdwWqbcndneJQoU1GK8kX6d0YZzZ5rW1wLqmutuOSmxXjiJX89jw6FaQOkpoOqQx3ViDdsNMwb+OayUamSXwMfiWDWKo2XtLzX9fU6JkZkRGBwp4YeG5bM4Zq3kz0IAgCAIAgCAIAgCAIAgCAIAgCAIAgCAIAgCAIAgCAIAgNCcqek/tc1zcM1gwCWimDn4PfvF1BuG9a7EVM0rLZHZ+D4LQpZ5e1L9FyR6dCbCJ1RSj4t5Pusx/v3kBY4RzOxkxuIUU3yX6s2RadlNfA1GAAsHU7xsrvVydNONkaCjiJQqZnz3NLaWWbzcTnGigcesMn7eP51VFo6jD1LqxnvJHpPrM9niHrQx1a7Yezxafodyu4apdZXyOc8awenU1o7S3+f3NrK0aIIAgCAIAgCAIAgCAIAgCAIAgCAIAgCAIAgCAIAgCAwnlT0o9klebhmkeOC1tMWswe/cb6Dea7FXxFTLGy3ZtvCMFxFXNL2Y/q+S/s03o3Z3OxdZw6jLzvOweq16Our1MsbLdm6tHLP5qHrOHXfedzdg9f8AhXqMMquzlsZW1J5Vsi6PcshWSMM0zslrw51OrEududsd+9o3qrWj53Nvgaztl5o1VLx4knMhzbnwneBH6EH6rDGTi7o29WnDEUnCWzOitFLZZNS7HsNxbUZjYWneDctpGSkro4SvRlRqOnLdF6XoxBAEAQBAEAQBAEAQBAEAQBAEAQBAEAQBAEAQBAUJ2bZBhviRDqsY0uccgBUqG0ldnunCU5KMd2c3aSWxEtCcdFINXu1YbfdYDRjfU7yStVUm5yud5hMPHC0VBct/nzNg6FWEBqtIq2He4+887P3sCyUYXZrMdiWl5bszt7lcNKkUHvUGRI8k0wPaWuwIovDV1YzQbi7o1XppZBFXU60PH+Zmw+GPFU5Kzsb7D1U18yvyW6SGXmOZeepFPVrgImFO5wu76Kxh6lnlfM1/jOD1Iasd47/L7f2b4hRA5oIwKvHKk6AIAgCAIAgCAIAgCAIAgCAIAgCAIAgCAIAgCA1HyzaT1IkoRuFHRiNpxZD8LnH+nIqlian5EdN4Hgrf/ol9P5f8dzFNDLKLiIhFS46sMfQu9OKqxVzb4qqkrcuZuGQlRBhhg2YnM7Sr8Y5VY5mrUdWbkyd7lJCRQe9eTKkUHuUGRIs1vSuu3WAvaL97dv771hqK6uW8PLK7GpLakTAi9Xsm9h9K5g+iwG3jLMvM3byZaT+1S4a8/aMo1+etsd3OA4grZUamePxON8RwnD1bL2Xt/X0M4WUoBAEAQBAEAQBAEAQBAEAQBAEAQBAEAQBAEBZNMdIGyMo+M6hd2YbfeeeyO4Xk7gVjqTyRuW8FhXiaygtufyOeJOC+amDruJc9xdEccbzVzu+p+q1e7uzuXlpQtHZbG4NE7NDWiJSgA1YYyAuJ9OKtUYfmOfxta7yL6l/e9ZyikUHvXkypFB71BkSKD3LyZEig9ygypGGaVWRrtLR/+mHI7W+nBV5KzL9GZi2iVuOkpprzXUJ1Yg26tbzTNpvHdvXulPJK55x2FWJpOPPl8/udI2bOCLDa5pBqBeMDUVBG4i9bI4tpp2Z6kICAIAgCAIAgCAIAgCAIAgCAIAgCAIAgBQHPnKbpP7bNlsM1gQatZTBx+9E8SKDcBmtbXqZ5eWyO18KwfD0by9qW/wDCLpoVYRAaCKPidZ591owH14leIRzOwxeISTfY2UAGgBooAKAZAK7saHzbuyk96gyJHqsqT5xxLuy36nJeoRuYMTW01Zbsu8aRhubQsHgACO4hZXFMoRr1Iu6bMQn4JhvLHbMN42FVZKzsb+hNVIKSPE968FhI8U7D12kbdnevElczQ8ma40ps/VdzjRc40cMnZ+P596xluEuRnXI/pRd7NFN7BVldrNre9pNRuJyV3D1LrKznvGMJllrR2e/z6/X/AG5t8FWTRhAEAQBAEAQBAEAQBAEAQBAEAQBAEAQGBcrOlHsstzEI0jTAIuxZDwc7cT2R45KviKmWNluzceD4PWq6kvZj+rNSaL2bzsTXcOpDv73bB68M1QR1NedlZG4rEk+ah1Pbfedw2D95q3TjlRzuIqak/LZHse9ezGkU2NLnBrcSVG56bUYuTMj14cvCGu9rGjFz3BormSVZSsrGlqTc5OTPLLaTScR2rDmpd7smxoZPAFSeCTSOQ5yHrt7TBxbtHqsVWN1cv4CvpzyvZ/uYU96qHRJFF7l5MiRZrYlQ9pqLnCh9CvDMqMAZEiSkwHNNHwnVB2H+xH5qYtp3RNSEasHCWzOjNDrdZNyzHs2jDaCLnNO8H6UWyhJSV0cViKMqNRwlyL+vRhCAIAgCAIAgCAIAgCAIAgCAIAgCA81pzzIEF8aKaMhtLnHcNgzJwA3qJNJXZkpU5VJqEd2c2W5acWfnHRXdqK6jW7Gtwa0bgPUrVzk5yuzu8PRjhqKguX6mxdEbGDQ0fdh3k+8/H+/Be6Ubu5rcZXdvizLXvVk1qRQe9QZEi62XDEOE+PEwDSe5oFSfGiy048zX42rd5Fy3OVtMdKo9ozLo0dx1anm4dTqQ27GtGGGJ2lZSgWFAbe5D9PYzJpkjMPdEgxqiHrGphPAJABN+oaUpsNKbUBsjSez+Zi1aOo+9u47W/vNUq0MrOn8PxGtTs91/rlie5YDZpHnimooVBkUTFNJrO1m67R1mfVv9seKhEbHp5L9JTKzIhPNIcVwpXBsTAHud2T4ZKzQnldnzNT4rhdWnqR3j+x0DBihzQRtV05gnQBAEAQBAEAQBAEAQBAEAQBAEAQGm+WXSjXiCShHqwyHRSNr8Ws3hoNTvIyVLE1LvKjp/BMHljry3e3y6/wC/kx/QuySaRCOs+5g3bXfvYCqyVzaYmql5ckbTlYIhsDBsxOZ2lXIrKrGinJzlmYe5CUipZ8tzsQN2C93d/dIxzM816ulC/PkZBbEOsrGaNsF4/wBBCtGibucUoAgMp5L2VtiS/wC+08Kn0QHVls2eI8FzDji05OGB9PFeKkM0bFnC4h0Kqmvr8jV0w0tcWuFHNJBGRFxWufk7HaQaklKOzPM9y8GZI8se9QJQurmD21I81Eu7Lr27sx4L2mYDdfJXpT7TA1Ih+0h0a/efuv8A6gKHeN62FKeaJyXiGF0Kvl7L2/oz9ZSgEAQBAEAQBAEAQBAEAQBAEAQGPac6RiQk3xbucd1YTTteRcSMhie6m1Y6tTJG5cwGFeJrKHLn8jn2zJR0zH6xJqS6I43m81JJzJP1Ws3O2k1TjZfQ27o7IhjdelLqMGQwr6KxSjzNJial3lRdXuWUrpFBzl5MiRlVkyXNQ7+06936eCswjlRpMTW1Z+Wy2PVMNqxwzaR9F7K5xFEZQkHEGnBASoDMeSBlbbk/+448Ibz6IDrJAYRp9ZNKTDBdcIn5Nd6cFTxNP8yOj8Fxd/8A6JfT+V/Pcwd71TOkSKD3LyZUi32nKCLDLduLTkf3cvUWVa1PKyw6MWy6SmmxL6A6sRu0tJ6w7xQEbwFnpzyu5rsXh1XpOD35fM6XsifbGhNe0hwIBqMCCKhw7wtinc4+UXFtPdHtQgIAgCAIAgCAIAgCAIAgCAg40FTcAgOduUbSYz04Sw/YwqshDMV6z/6iOAatbWqZ5fA7Xw3CcNR8/afm/wCvoX3Q6w9VoaR1ndaIchsb6d5K8wjd2IxNa3n2M7JoKDAYKyatK5Re9QZEi5aPSeu/nHdlhu3u/t+iyUo3dynjq2SORbv9vuZMrBpwgOKrchak1Hb7saIODyEB4UBnnIhC1rclv5RFP/iePVAdToCnMQGvY5jxVrgQRmCoaTVmeoTlCSlHdGm7es90tHfCdsvafeaeyfQ7wVqqkHCVj6BgsRHE0VUj9fg+a/3ItT3LEXkiiX3qLkzp5o2LDpHJUPOtwNzu/YVnizVTjZmc8julOqfZYpwqYddrcXs8O0P6lcoT/KznfFsLZ60fr/ZucGuCsmlIoAgCAIAgCAIAgCAIAgCA13ywaUcxL+ywnfaxx16YthYHzXjuDlWxFSyyrmbrwfB6lTVltH9/sat0Ts3nInOOHVhm7e/Zwx4KidLWnZWNsWbLc2y/tOvPoPBWYRyo0tWeeXwKz3r0QkSQYZe8NbiT/wAlEruxM5KnFyfIzSTghjA1uAH/ACVbSsrHO1KjqScnzK6k8BAccacwdS051p2TUb6xHH1QFjQGyOQGHW2Wn3YEU/QN/wByA6bQBAYvp5YvtEDXYKxYVS3NzfvM+lRvG9V8RSzxut0bjwbHcPWyTf8AzLf4Pk/7+BqNz1qjvUiVCSDmBzS114IovcWVMTT/ADGKkvlo4cwkPhuDmu7rwf3vViMuaNTVpqScJbM6N0G0gbOSzHtuJF491w7TfA4biFsISzK5yGIoujUcGZIvRhCAIAgCAIAgCAIAgCA8VsWmyWgRI0U0ZDbU78mjeTQDvXmUlFXZlo0pVZqEd2c2WnPRZ+bdEdfEjPuGxo2NH8rWj6LWSk5O7O5o0oYekoR2RndjmBLc2yI7VaMCRcXe87IVNaqFOMWsxWnTq1YtwVzLDEBFQQQcCLwe4q1c12W3kyi968mRIv2j8pqt5x2LsNzf7/orFKNlc1HiFfNLTWy/f7F9hlZjXFRAEByPyqwtW2Z0f/cT5gHeqAxRAbT/AMOsOtqxDsbKv+sSEgOkEAKAovKA1Hp3Yns8xrsH2UYkjJr8XN7vvDvOS1eJpZJXWzO88Dx/E0Mkn/1D9Vyf8P6dTG1WN0U40YNFXGn5oeZuKXmW+2JYRYQezFor3jaO8fqs0GamrG+x7OTPSUyk0GPdSFGIBya/Bru6+h3HcrdGeV2NL4jhtWnmW6/Y6Kl4we0OG36HaFcObKiAIAgCAIAgCAIAgCA0pyyaUc9GEpCP2cE1iEHtRPd7mj6k5KjiKl3lR1Hg2DyQ1pbvb5fcsmidniGwxn3Fw6tdjdp8fy71W2NnVk5PKinOzBiPLuG4bFQnPNK5sqVNU45SpIWpFg/9N1Btab2nw/ReqdWUNmeatCnV9pfXmZronaHtkTVcwjUFXkGraVuGYJy3FbLDT1naxofE4rCU8yfm/Jdfn9DYUNbI5I9DCgKwKAigOVuWyBq25Nfzc07jCYPRAYKgNwf4bIX/AM2adlLgeaID/tQHQaAlcUBQeUBabds5szAfCdtHVPuuHZdx+lVjqU1OLiy1gsXLC1o1Y8t11XNGirSmHw4j4bm6r2OLXVxqMt29aeScXZn0FYpVIqVPZlse4k1JqVBjbueyzJih1TgcO9eos8NFqtmT5t9R2XXjcdoViLuinUjlZujkl0r9ogc1Fd9pDo11cSMGP+mqd4GavUp5kctj8NpVLrZmyFlKAQBAEAQBAEAQBAYzygaTCQk3PaRzsTqwh/MRe6mTRfwG1YqtTJG5e8PwjxNVRey3/wB8TQVjSJmI/WJIrrPJqSb88yfVa07KclCNkZTbUzQCG3dWmWwfvcq9ef5Ue8JS/O/oWcqsXg1pJAAqSQABiSbgApSbdkQ2krs3DopZAlZdrPvu60Q5uOzuGC6DD0dKFuZ8+8SxrxVdz5LyXy++5f2FZygV2FAV2FAVEBzV/iFltW1w78SWhngXs/2hAaxQG7v8M8I6087ZSCPrFPoEBvQlAUnlAUXlAed5QGtuVOwagTcMXto2KBtbg1/hgdxGSpYuldZ0dD4JjLPQlz2/lGsitedKQqpILm5ojwSD2vycMCskXYxzhmVi16PWu+SmmxRXqmj2+809pvqN4CswlldzVYmgqsHB/wCZ05YdpNmILXsdrAtBBzBFQf3tqrydzlZRcW090XBSeQgCAIAgCAICWI8NBLiAAKkm4ADEk5ISk27I5w090kNoTjntrzTOpBbf2a9qnvON/AbFras88rnaYDCrDUbPd+b/AN8C72ZKiUl+t2ze7e44N7h+qwTllVzMk6s7ItMR5JJOJN6oN3d2bVJJWRIUJMv5PrH14hmHjqsNGb37XeH5nctlgKF3qPlsc549jskOHhu9/l0+v7fM2OwrbHInoYUBXYUBWaUBVa5Aa65ZNAn2lBZFlqe0QA6jDQCKw0JbrHBwIqK3XnOqA0JJ6D2jFiCGySmdYmnWhPhtHe94DW+JQHSfJloeLLkhCcQ6NEdrxXDs61AA1tfutApXaam6tEBljnICi5yAovKAoPKA8szDa9rmvALXAgg4EEUIKhq6syYycWpR3RorSexzKTLoRqW4sPvMOHiMDvC1NanklY7nBYpYmiprfn8/95loKxlorScxqOrsOKlAhb0p/mN7neh9OCywfIq4iH5kZvyN6Vc2/wBliG41dC/N7P8AcN4dmrtGf5TnfE8P/wCVfX+zeDXVFRgVYNORQBAEAQBAEBrPll0o5qCJOEevGFYhGLYfu97iOAOarYipZZUbvwbCZ560tlt8/t+5rfRCzNd/OuHVYervdn4fnRUjoas+RcbWm9d9B2W4bztKpVp5nYu4alkjd7st6xFg9NmSLo8ZkJmLjjsaPvOO4BZaVJ1JqKK+KxEMPSlVnsv16L6m35KVbChthwxRrAAP1O84+K6GEVFKKPndatKtUdSe7Z62FejEV2FAV2FAVWuQFVrkAix2saXPcGtaKlziA0DMk3AIDGnco9lh+p7bBr3uLfOBq/VAZFLTTIjGvhPa9jhVrmEOa4ZhwuIQEznICk5yAovKAovKA87ygMZ05sH2uWJYPtoVXMzd7zPEC7eAsFelnj8TZeGYzh6v/Xsy8n/D+n7GmarVnZECpILjIRQ5pY6+7iFI8mrMskVr5eMC0kOY4OY7bcatI31H0ViMr+Zra1O14PY6P5PtJWzsqx1wdg5vuvHab3feG4q/CWZXOVxFF0ajizKl6MAQBAEAQFvt+12SktEjxezDbWm1xwa0byaBeZSUVdmahRlWqKnHmc1zUxFnptz3msSM+pyA/wDVrRTuC1kpOTuztqcI0aahHZGWzbmy8FsKHddQZ02uO8+qwVp5VY9YenqTzPZFkVM2ZKSpINj6C2NzMLnXj7SKBSuLYeIHecT4ZLdYKhkjme7OL8cx2tV0oP8A5j+r59tu5lCumjJmFAV2FAVmlAVWuQFQOQHOvLZpjEmZx8oxxEvLu1S0G6JEHac7OhuA2UrtQGs0BsLka0uiSk9DgOcTLzLwxzCeq17rmRGjYa0BzB3CgHSbnICm5yAovKAovKAouKAggNS8pFg8xH56GPsoxNcmxMXDuPaH9WS1+JpZXmXM6zwjGatPTl7Uf1X227GGlVjbEYcQtIIxCC57bSgCLCDm4i8eoXuErM8V6eeN1uj18nGkpkpsBzqQopAfk0/df4E0O4lW6c8rNBjaGrC63R0nKxw9ocPHvVs58qoAgCAIDRnLBpT7RMezQj9lAJ1qYOi4HwbeO/WVHEVLvKuR1PhGE06erLeX7fct2itniFCMaJcXi7czH648FWbsrmxm3KWVHnm5gxHlx24bhsCoTlmdzaU4KEVFHnKg9F60Rsj2mYAd/wBOHRz99/Vb4kcAVbwlHUn57I1fi2N4Wh/z7UvJfy/p+5tRbw4MigAQFVhQFZrkBUa5AVA5Acvcq9iPlbUj6wOpHeYsN2xzXmpvzDi4eCAw9AZNyb2U+ZtSVYwHqRWxHHY1kNwe4ngB3kIDqpzkBTc5AUnOQFF5QEiAIDw2zZjJmA+DEweLjta7FrhvBXmcVJWZmw9eVCoqkeRoeelXQoj4cQUcxxacqg0u3LVSi4uzO5p1I1IKcdmecqD0eqzpih1TgfzRnqD87HiteV1H1HZd9DtCzQldFHE0skrrZm5uR7SznoPMRXfaQgBfi5mDHd47J8CrtKV1Y5jHUNOeZbM2gspRCAIDE+UjSj2GTOoft4tWwhtHvP8A6QeJCxVqmSPxL/h2E4ir5+yt/wCvqaIsCzjMRute1vWec91cyfVa466csq8jJ7bmv8tuAx9B+9yrV5/lRmwlL87+haCqxeJSpIL9obbbZWK7na83EABIFdUtJINBeRecNyu4OuqUnm2ZqPGMBPFUlp+1Hl1vuZ6NI5T4iF5wFtden6kcp+G4v3UuxHpHKfEQfO1Nan1RH4bi/dS7Mh0jlPiIPnamtT6ofh2L93LsTN0klPiYPnamtT6ofh2L93LsVG6TSnxMHztU61PqiPw7F+7l2Kg0ok/iYPnamtT6ofh2K93LsTDSmT+Kg+dqa1Pqh+H4r3cuxadJ4ll2hB5qajwSBe1wiND2HNjtncag7QmtDqh+H4r3cuxrs8mlma9f4qNTL7PW8+tT/SmtDqh+H4r3cuxn2ibLJs6GWSseDV1NeI6I10R9MNZ2wbgANyasOqI/D8V7uXYvZ0qk/ioPnamrDqOAxXu5diR2lMn8VB87U1YdRwGJ93LsU3aUSfxMHztTVh1HAYn3cuxTOk8n8TB87U1YdRwGJ93LsQ6TSfxMHzhNWHUcDifdvsQ6TSfxMHzhNWHUjgcT7t9ijOaYScNhcY7HU+6w67juAHrQKHWglue6fh2JnK2Rr5+SNNWxPmYjxIzhQxHl1MhsHgKLXTlmk2dfQpKjTjTXJHhKgyEKoC5NpGhFrsfXYf3vRPK7nuUVVg4st9h2o+SmmRW4sdRzdjm4OadxHoVahKzujR4ijni4SOoNHbVZMwGRIZqHNBB2kHCu/Yd4VxO/mc1OLjJxfIuik8kkeM1jXOeQ1rQS4m4AAVJO6iXsTFOTsjmzTbSF1oTrogrqV1ITcmA3Xe843nvpsWtqTzyudpgsMsNSUefMvslLiUlqXa5vO952dw9FgnPKrmaEXVnYsz3VNTiVR38zapJKyJSgJSpIJSpIIFASlSQQKkglKEEpUkECpBKVJBAqSCUoQSlSCBUkEpUkEChBKVIJSVJBAqSCUqSCBUkEpQECpIKktH1HV2be5GrkxlZk9sy1RzjfHu2FeqUuRhxlK61F9TNeRvSowYvssQ9V5Jh1977zPECo3jertKXI5vH0LrUX1N8scCARgVnNSYHy02g6FZwYwkc9FaxxHu0c8jxLR4VWDEO0Da+D01PEXfJX/g1PoZJB8R0R3+XSg3mt/hQqgdNVflYvtpysWI+4DVGF48Sq9WEpMz4erTpx89zwmyouQ4hY9GRm4qn1IGy4mQ4hToyHE0+pKbLiZDiE0ZDiKfUlNlxMhxCaUhxECU2XEyHEKdKRGvAgbMiZDiE05DXgSmzImQ4hTpyGtAlNmRMhxCabI1Ykps2JkOIU6bGrElNmxMhxCZGNSJA2bEyHEKcjI1ESmzYmQ4hMjGdEps6JkOIU5WM6JTZ0TIcQmVkZkQNnRMhxCnKMxKbPiZDiEsLkps+JkOIU2BKbPiZDiEsQSmz35DiFIsyBkH5DiEFmSmQfkOIUkZWSmQfkOIS6GRkpkH5DiFN0MjIGRfkOIS6I05EvsL8hxCnMhpyPZLMIaWvF3G7JeW/O6MsIu2WRY4lYUWrCQWOBaRiCKEHvFytRd1c0demoylDkdR6K2lzsCG512vCY/u1mgkcSrqd0cvOOWTRJp3o77fJPgggRAQ+GTgHtrQHIEFwrvXipDPGxZwWJ4esp8ufyOeT7RJRnNc10KILnNcMR3G4jIjwWvcWvJnXxnCrHNF3R6OlMxm3yhRYaaIHSiPm3yhLDIiHSiPm3yhLDKiHSePm3yhLEZSB0mj5t8oU2FiHSWPm3yhLIEOksfNvlCWRBA6SR82+UJlQuyXpHHzb5QmVDMyHSKNm3yhMqIzMh0hjZt8oU5UM7IdIY2bfKEyoakiHSCNm3yhMqGpIgbfjZt8oTIiNWRD+PRs2+UJkQ1pEDbsXNvlCZERrTIfx2Lm3yhMiGvMh/HIubfKEyIcRMl/jcXNvBTpocRMfxqLm3gmmiOJqEv8ai5jgmnEcTUIG2YuY4JpxI4qoQNsRMxwTTiOLqEP4vEzHBNOI4ur/kQNrRMxwU6cRxlX/IgbViZjgmlEjjavw7EptSJmOATSiQ8bV6/oXHRTRqLPxwGgiGHfaRNjRiaHa47BvyWaELmuxGIVNNt+Z0ZY8oMGijWtAG7AAcArZz7dy/oDxWpZMGZbqx4TIgGGs1rqd1RcocU9z3CrOm7wbXydixRNB5Qf5ED5LF5049EZeLr+uXdknQmU/AgfJYmnHohxdf1y7sdCZT8CB8liaceiHF1/XLux0JlPwIHyWJpx6Di6/rl3Y6Eyn4ED5LE049BxVf1y7sdCZT8CB8liacehHFV/XLuyHQmU/AgfJYmSPQcVX9cu7HQiU/AgfJYpyR6Diq/rfdjoRKfgQPksTJHoOKret92OhEp+BA+SxMkeg4qt633Y6ESn4ED5LEyR6Dia3rfdjoRKfDwPksTJHoOJret92OhEn8PL/JYmSPQcTW9b7sdCJP4eX+SxMkeg4mt633Y6Dyfw8v8liZI9COJret92Og8n8PL/JYmSPQcTW9b7sdB5P4eX+SxMkeg4it633Y6Dyfw8v8liZI9BxFX1PuyHQeT+Hl/ksTJHoOIq+p92Og8n8PL/JYmSPQcRV9T7sdBpP4eX+SxMkeg4ir6n3Y6DSfw8v8liZI9COIq+p92Og0n8PL/JYmSPQa9X1PuOg0n8PL/JYmWPQa9X1PuOg0n8PL/JYmWPQa9X1PuOg0n8PL/JYmWPQa9X1PuBoNJ/Dy/wAiGmVdBr1PU+5d5WxWtAAIDRg1rQ0DuGA4L0Ym77l1gwg0UaKBA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124" y="4623948"/>
            <a:ext cx="1763216" cy="146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087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587</Words>
  <Application>Microsoft Office PowerPoint</Application>
  <PresentationFormat>Presentación en pantalla (4:3)</PresentationFormat>
  <Paragraphs>136</Paragraphs>
  <Slides>15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Arias Arostegui</dc:creator>
  <cp:lastModifiedBy>jmontoya</cp:lastModifiedBy>
  <cp:revision>112</cp:revision>
  <cp:lastPrinted>2014-06-17T21:31:28Z</cp:lastPrinted>
  <dcterms:created xsi:type="dcterms:W3CDTF">2014-02-27T19:19:42Z</dcterms:created>
  <dcterms:modified xsi:type="dcterms:W3CDTF">2014-06-19T22:21:08Z</dcterms:modified>
</cp:coreProperties>
</file>