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97" r:id="rId3"/>
    <p:sldId id="298" r:id="rId4"/>
    <p:sldId id="299" r:id="rId5"/>
    <p:sldId id="258" r:id="rId6"/>
    <p:sldId id="261" r:id="rId7"/>
    <p:sldId id="260" r:id="rId8"/>
    <p:sldId id="313" r:id="rId9"/>
    <p:sldId id="310" r:id="rId10"/>
    <p:sldId id="290" r:id="rId11"/>
    <p:sldId id="315" r:id="rId12"/>
    <p:sldId id="316" r:id="rId13"/>
    <p:sldId id="311" r:id="rId14"/>
    <p:sldId id="265" r:id="rId15"/>
    <p:sldId id="308" r:id="rId16"/>
    <p:sldId id="266" r:id="rId17"/>
    <p:sldId id="302" r:id="rId18"/>
    <p:sldId id="271" r:id="rId1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07" autoAdjust="0"/>
    <p:restoredTop sz="9466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864585-745A-4354-8AC2-63CEF8962844}" type="doc">
      <dgm:prSet loTypeId="urn:microsoft.com/office/officeart/2005/8/layout/default#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8A973924-F721-433D-8090-EE74378381F3}">
      <dgm:prSet phldrT="[Texto]" custT="1"/>
      <dgm:spPr/>
      <dgm:t>
        <a:bodyPr/>
        <a:lstStyle/>
        <a:p>
          <a:r>
            <a:rPr lang="es-PE" sz="1600" b="1" dirty="0" smtClean="0"/>
            <a:t>Tecnologías “Disruptivas”</a:t>
          </a:r>
          <a:endParaRPr lang="es-PE" sz="1600" b="1" dirty="0"/>
        </a:p>
      </dgm:t>
    </dgm:pt>
    <dgm:pt modelId="{B0AF36B3-179E-4E53-9856-5AD413E3067A}" type="parTrans" cxnId="{C681AFA6-DDE3-4F63-A8B7-B9A7699A4F59}">
      <dgm:prSet/>
      <dgm:spPr/>
      <dgm:t>
        <a:bodyPr/>
        <a:lstStyle/>
        <a:p>
          <a:endParaRPr lang="es-PE"/>
        </a:p>
      </dgm:t>
    </dgm:pt>
    <dgm:pt modelId="{661F8AF2-9113-4339-826B-E412B59B7CC5}" type="sibTrans" cxnId="{C681AFA6-DDE3-4F63-A8B7-B9A7699A4F59}">
      <dgm:prSet/>
      <dgm:spPr/>
      <dgm:t>
        <a:bodyPr/>
        <a:lstStyle/>
        <a:p>
          <a:endParaRPr lang="es-PE"/>
        </a:p>
      </dgm:t>
    </dgm:pt>
    <dgm:pt modelId="{A7E05D30-3960-4D66-8D70-6FA94CB6512D}">
      <dgm:prSet phldrT="[Texto]" custT="1"/>
      <dgm:spPr/>
      <dgm:t>
        <a:bodyPr/>
        <a:lstStyle/>
        <a:p>
          <a:r>
            <a:rPr lang="es-PE" sz="1600" b="1" dirty="0" smtClean="0"/>
            <a:t>Escasez de recursos naturales</a:t>
          </a:r>
          <a:endParaRPr lang="es-PE" sz="1600" b="1" dirty="0"/>
        </a:p>
      </dgm:t>
    </dgm:pt>
    <dgm:pt modelId="{F2F48283-D83E-48DD-A18F-3BA2CCAC3D0D}" type="parTrans" cxnId="{74E10CEC-C031-4E4E-B2E8-37B121505ED2}">
      <dgm:prSet/>
      <dgm:spPr/>
      <dgm:t>
        <a:bodyPr/>
        <a:lstStyle/>
        <a:p>
          <a:endParaRPr lang="es-PE"/>
        </a:p>
      </dgm:t>
    </dgm:pt>
    <dgm:pt modelId="{20156415-A502-48AB-9EE6-F42AB9E0AF24}" type="sibTrans" cxnId="{74E10CEC-C031-4E4E-B2E8-37B121505ED2}">
      <dgm:prSet/>
      <dgm:spPr/>
      <dgm:t>
        <a:bodyPr/>
        <a:lstStyle/>
        <a:p>
          <a:endParaRPr lang="es-PE"/>
        </a:p>
      </dgm:t>
    </dgm:pt>
    <dgm:pt modelId="{CE6B07C7-A814-459A-B889-C07F600E8036}">
      <dgm:prSet phldrT="[Texto]" custT="1"/>
      <dgm:spPr/>
      <dgm:t>
        <a:bodyPr/>
        <a:lstStyle/>
        <a:p>
          <a:r>
            <a:rPr lang="es-PE" sz="1600" b="1" dirty="0" smtClean="0"/>
            <a:t>Cambio demográfico y de los centros de poder</a:t>
          </a:r>
          <a:endParaRPr lang="es-PE" sz="1600" b="1" dirty="0"/>
        </a:p>
      </dgm:t>
    </dgm:pt>
    <dgm:pt modelId="{EF0FA59D-5EBA-4712-A884-DC7BB4BB9737}" type="parTrans" cxnId="{3784F206-8EAF-4D33-AEBF-5B9A25CFE829}">
      <dgm:prSet/>
      <dgm:spPr/>
      <dgm:t>
        <a:bodyPr/>
        <a:lstStyle/>
        <a:p>
          <a:endParaRPr lang="es-PE"/>
        </a:p>
      </dgm:t>
    </dgm:pt>
    <dgm:pt modelId="{603B9BC6-9152-4B63-ADC2-B41D87C08B7D}" type="sibTrans" cxnId="{3784F206-8EAF-4D33-AEBF-5B9A25CFE829}">
      <dgm:prSet/>
      <dgm:spPr/>
      <dgm:t>
        <a:bodyPr/>
        <a:lstStyle/>
        <a:p>
          <a:endParaRPr lang="es-PE"/>
        </a:p>
      </dgm:t>
    </dgm:pt>
    <dgm:pt modelId="{87D68631-729B-4A13-A31A-048316B078C7}">
      <dgm:prSet phldrT="[Texto]" custT="1"/>
      <dgm:spPr/>
      <dgm:t>
        <a:bodyPr/>
        <a:lstStyle/>
        <a:p>
          <a:r>
            <a:rPr lang="es-PE" sz="1600" b="1" dirty="0" smtClean="0"/>
            <a:t>Crecimiento de las ciudades y urbanización</a:t>
          </a:r>
          <a:endParaRPr lang="es-PE" sz="1600" b="1" dirty="0"/>
        </a:p>
      </dgm:t>
    </dgm:pt>
    <dgm:pt modelId="{C6213C3E-EBAD-4023-99D6-CEBBEC644683}" type="parTrans" cxnId="{16574E81-2DFD-4C34-86FB-723A8A4CE442}">
      <dgm:prSet/>
      <dgm:spPr/>
      <dgm:t>
        <a:bodyPr/>
        <a:lstStyle/>
        <a:p>
          <a:endParaRPr lang="es-PE"/>
        </a:p>
      </dgm:t>
    </dgm:pt>
    <dgm:pt modelId="{41355A18-8AA2-4F94-9BAB-118E4E83E535}" type="sibTrans" cxnId="{16574E81-2DFD-4C34-86FB-723A8A4CE442}">
      <dgm:prSet/>
      <dgm:spPr/>
      <dgm:t>
        <a:bodyPr/>
        <a:lstStyle/>
        <a:p>
          <a:endParaRPr lang="es-PE"/>
        </a:p>
      </dgm:t>
    </dgm:pt>
    <dgm:pt modelId="{F78843EC-8C8A-4259-985E-FBEBBA331DF3}">
      <dgm:prSet phldrT="[Texto]" custT="1"/>
      <dgm:spPr/>
      <dgm:t>
        <a:bodyPr/>
        <a:lstStyle/>
        <a:p>
          <a:r>
            <a:rPr lang="es-PE" sz="1600" b="1" dirty="0" smtClean="0"/>
            <a:t>Cambio climático</a:t>
          </a:r>
          <a:endParaRPr lang="es-PE" sz="1600" b="1" dirty="0"/>
        </a:p>
      </dgm:t>
    </dgm:pt>
    <dgm:pt modelId="{289DA27C-4B53-418F-9D87-D7889566809F}" type="parTrans" cxnId="{154E690C-E30D-4C3B-8F13-091426B28F87}">
      <dgm:prSet/>
      <dgm:spPr/>
      <dgm:t>
        <a:bodyPr/>
        <a:lstStyle/>
        <a:p>
          <a:endParaRPr lang="es-PE"/>
        </a:p>
      </dgm:t>
    </dgm:pt>
    <dgm:pt modelId="{7E605656-D014-4D84-B049-0E2E8A4D61A4}" type="sibTrans" cxnId="{154E690C-E30D-4C3B-8F13-091426B28F87}">
      <dgm:prSet/>
      <dgm:spPr/>
      <dgm:t>
        <a:bodyPr/>
        <a:lstStyle/>
        <a:p>
          <a:endParaRPr lang="es-PE"/>
        </a:p>
      </dgm:t>
    </dgm:pt>
    <dgm:pt modelId="{15DDBD45-1663-4C9B-968E-0AE25AF99D17}">
      <dgm:prSet phldrT="[Texto]" custT="1"/>
      <dgm:spPr/>
      <dgm:t>
        <a:bodyPr/>
        <a:lstStyle/>
        <a:p>
          <a:r>
            <a:rPr lang="es-PE" sz="1600" b="1" dirty="0" smtClean="0"/>
            <a:t>Gobernabilidad democrática</a:t>
          </a:r>
          <a:endParaRPr lang="es-PE" sz="1600" b="1" dirty="0"/>
        </a:p>
      </dgm:t>
    </dgm:pt>
    <dgm:pt modelId="{01C9A7E8-8EC0-40F5-B717-346F6B4C3858}" type="parTrans" cxnId="{60A3E2A1-BA4B-4661-9C23-F6431C381BBE}">
      <dgm:prSet/>
      <dgm:spPr/>
      <dgm:t>
        <a:bodyPr/>
        <a:lstStyle/>
        <a:p>
          <a:endParaRPr lang="es-PE"/>
        </a:p>
      </dgm:t>
    </dgm:pt>
    <dgm:pt modelId="{C88B6ECF-EBE2-4697-804A-9274F8441D76}" type="sibTrans" cxnId="{60A3E2A1-BA4B-4661-9C23-F6431C381BBE}">
      <dgm:prSet/>
      <dgm:spPr/>
      <dgm:t>
        <a:bodyPr/>
        <a:lstStyle/>
        <a:p>
          <a:endParaRPr lang="es-PE"/>
        </a:p>
      </dgm:t>
    </dgm:pt>
    <dgm:pt modelId="{8FDC86E5-8041-401F-8666-1BED35391533}" type="pres">
      <dgm:prSet presAssocID="{25864585-745A-4354-8AC2-63CEF89628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B107FE9B-451E-401E-8F64-07D9CD287875}" type="pres">
      <dgm:prSet presAssocID="{8A973924-F721-433D-8090-EE74378381F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66E65B-8810-4D3E-8CC9-60D057CCC381}" type="pres">
      <dgm:prSet presAssocID="{661F8AF2-9113-4339-826B-E412B59B7CC5}" presName="sibTrans" presStyleCnt="0"/>
      <dgm:spPr/>
    </dgm:pt>
    <dgm:pt modelId="{6B978622-1D5F-41E2-AE32-47EDEB5DD787}" type="pres">
      <dgm:prSet presAssocID="{A7E05D30-3960-4D66-8D70-6FA94CB6512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8B1C4E-B952-45EB-98D3-2477432955A6}" type="pres">
      <dgm:prSet presAssocID="{20156415-A502-48AB-9EE6-F42AB9E0AF24}" presName="sibTrans" presStyleCnt="0"/>
      <dgm:spPr/>
    </dgm:pt>
    <dgm:pt modelId="{B858FE8B-B57A-4F45-A9DD-3FFB5E4EC3C7}" type="pres">
      <dgm:prSet presAssocID="{CE6B07C7-A814-459A-B889-C07F600E80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0018A393-79C7-40B3-BD78-3C1B89B6A304}" type="pres">
      <dgm:prSet presAssocID="{603B9BC6-9152-4B63-ADC2-B41D87C08B7D}" presName="sibTrans" presStyleCnt="0"/>
      <dgm:spPr/>
    </dgm:pt>
    <dgm:pt modelId="{F66950EA-DD1E-4E9D-93BF-F23449568090}" type="pres">
      <dgm:prSet presAssocID="{87D68631-729B-4A13-A31A-048316B078C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26E1A69-E912-4849-AB7C-954E17D7ECCD}" type="pres">
      <dgm:prSet presAssocID="{41355A18-8AA2-4F94-9BAB-118E4E83E535}" presName="sibTrans" presStyleCnt="0"/>
      <dgm:spPr/>
    </dgm:pt>
    <dgm:pt modelId="{9D401F52-0FD2-456B-8574-44100BC18367}" type="pres">
      <dgm:prSet presAssocID="{F78843EC-8C8A-4259-985E-FBEBBA331DF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47AA034-E29F-4AFE-A1EA-0AA3B9DF46FD}" type="pres">
      <dgm:prSet presAssocID="{7E605656-D014-4D84-B049-0E2E8A4D61A4}" presName="sibTrans" presStyleCnt="0"/>
      <dgm:spPr/>
    </dgm:pt>
    <dgm:pt modelId="{EC34AC52-0C3A-429F-A062-31C59A4E5723}" type="pres">
      <dgm:prSet presAssocID="{15DDBD45-1663-4C9B-968E-0AE25AF99D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39AB4B6-548E-489F-AE40-C00EE98A212A}" type="presOf" srcId="{25864585-745A-4354-8AC2-63CEF8962844}" destId="{8FDC86E5-8041-401F-8666-1BED35391533}" srcOrd="0" destOrd="0" presId="urn:microsoft.com/office/officeart/2005/8/layout/default#1"/>
    <dgm:cxn modelId="{60A3E2A1-BA4B-4661-9C23-F6431C381BBE}" srcId="{25864585-745A-4354-8AC2-63CEF8962844}" destId="{15DDBD45-1663-4C9B-968E-0AE25AF99D17}" srcOrd="5" destOrd="0" parTransId="{01C9A7E8-8EC0-40F5-B717-346F6B4C3858}" sibTransId="{C88B6ECF-EBE2-4697-804A-9274F8441D76}"/>
    <dgm:cxn modelId="{F7366499-9FB8-40E1-8420-5C109DEC6DB6}" type="presOf" srcId="{87D68631-729B-4A13-A31A-048316B078C7}" destId="{F66950EA-DD1E-4E9D-93BF-F23449568090}" srcOrd="0" destOrd="0" presId="urn:microsoft.com/office/officeart/2005/8/layout/default#1"/>
    <dgm:cxn modelId="{3FB563D1-9349-4E83-8AA0-217BCC37C1CD}" type="presOf" srcId="{F78843EC-8C8A-4259-985E-FBEBBA331DF3}" destId="{9D401F52-0FD2-456B-8574-44100BC18367}" srcOrd="0" destOrd="0" presId="urn:microsoft.com/office/officeart/2005/8/layout/default#1"/>
    <dgm:cxn modelId="{154E690C-E30D-4C3B-8F13-091426B28F87}" srcId="{25864585-745A-4354-8AC2-63CEF8962844}" destId="{F78843EC-8C8A-4259-985E-FBEBBA331DF3}" srcOrd="4" destOrd="0" parTransId="{289DA27C-4B53-418F-9D87-D7889566809F}" sibTransId="{7E605656-D014-4D84-B049-0E2E8A4D61A4}"/>
    <dgm:cxn modelId="{C1497D69-534A-45E4-A6E9-F7D35526D77B}" type="presOf" srcId="{A7E05D30-3960-4D66-8D70-6FA94CB6512D}" destId="{6B978622-1D5F-41E2-AE32-47EDEB5DD787}" srcOrd="0" destOrd="0" presId="urn:microsoft.com/office/officeart/2005/8/layout/default#1"/>
    <dgm:cxn modelId="{3784F206-8EAF-4D33-AEBF-5B9A25CFE829}" srcId="{25864585-745A-4354-8AC2-63CEF8962844}" destId="{CE6B07C7-A814-459A-B889-C07F600E8036}" srcOrd="2" destOrd="0" parTransId="{EF0FA59D-5EBA-4712-A884-DC7BB4BB9737}" sibTransId="{603B9BC6-9152-4B63-ADC2-B41D87C08B7D}"/>
    <dgm:cxn modelId="{F22FC9E2-6208-49E7-A599-C495F1CEB0F4}" type="presOf" srcId="{8A973924-F721-433D-8090-EE74378381F3}" destId="{B107FE9B-451E-401E-8F64-07D9CD287875}" srcOrd="0" destOrd="0" presId="urn:microsoft.com/office/officeart/2005/8/layout/default#1"/>
    <dgm:cxn modelId="{C681AFA6-DDE3-4F63-A8B7-B9A7699A4F59}" srcId="{25864585-745A-4354-8AC2-63CEF8962844}" destId="{8A973924-F721-433D-8090-EE74378381F3}" srcOrd="0" destOrd="0" parTransId="{B0AF36B3-179E-4E53-9856-5AD413E3067A}" sibTransId="{661F8AF2-9113-4339-826B-E412B59B7CC5}"/>
    <dgm:cxn modelId="{D7C8FB99-605B-47FA-ACC7-1FEB596855AE}" type="presOf" srcId="{15DDBD45-1663-4C9B-968E-0AE25AF99D17}" destId="{EC34AC52-0C3A-429F-A062-31C59A4E5723}" srcOrd="0" destOrd="0" presId="urn:microsoft.com/office/officeart/2005/8/layout/default#1"/>
    <dgm:cxn modelId="{74E10CEC-C031-4E4E-B2E8-37B121505ED2}" srcId="{25864585-745A-4354-8AC2-63CEF8962844}" destId="{A7E05D30-3960-4D66-8D70-6FA94CB6512D}" srcOrd="1" destOrd="0" parTransId="{F2F48283-D83E-48DD-A18F-3BA2CCAC3D0D}" sibTransId="{20156415-A502-48AB-9EE6-F42AB9E0AF24}"/>
    <dgm:cxn modelId="{E3010A8D-B1CE-491E-B1B5-281B9824BE87}" type="presOf" srcId="{CE6B07C7-A814-459A-B889-C07F600E8036}" destId="{B858FE8B-B57A-4F45-A9DD-3FFB5E4EC3C7}" srcOrd="0" destOrd="0" presId="urn:microsoft.com/office/officeart/2005/8/layout/default#1"/>
    <dgm:cxn modelId="{16574E81-2DFD-4C34-86FB-723A8A4CE442}" srcId="{25864585-745A-4354-8AC2-63CEF8962844}" destId="{87D68631-729B-4A13-A31A-048316B078C7}" srcOrd="3" destOrd="0" parTransId="{C6213C3E-EBAD-4023-99D6-CEBBEC644683}" sibTransId="{41355A18-8AA2-4F94-9BAB-118E4E83E535}"/>
    <dgm:cxn modelId="{C70EF376-591E-4101-90D2-EF35DEEB188D}" type="presParOf" srcId="{8FDC86E5-8041-401F-8666-1BED35391533}" destId="{B107FE9B-451E-401E-8F64-07D9CD287875}" srcOrd="0" destOrd="0" presId="urn:microsoft.com/office/officeart/2005/8/layout/default#1"/>
    <dgm:cxn modelId="{34348158-3709-446D-B333-2166C2FD9253}" type="presParOf" srcId="{8FDC86E5-8041-401F-8666-1BED35391533}" destId="{8866E65B-8810-4D3E-8CC9-60D057CCC381}" srcOrd="1" destOrd="0" presId="urn:microsoft.com/office/officeart/2005/8/layout/default#1"/>
    <dgm:cxn modelId="{34AE45CB-A49B-4587-B42D-4E006284368E}" type="presParOf" srcId="{8FDC86E5-8041-401F-8666-1BED35391533}" destId="{6B978622-1D5F-41E2-AE32-47EDEB5DD787}" srcOrd="2" destOrd="0" presId="urn:microsoft.com/office/officeart/2005/8/layout/default#1"/>
    <dgm:cxn modelId="{91D76DEF-A18C-43C1-A9A4-81ECEC34C1BA}" type="presParOf" srcId="{8FDC86E5-8041-401F-8666-1BED35391533}" destId="{238B1C4E-B952-45EB-98D3-2477432955A6}" srcOrd="3" destOrd="0" presId="urn:microsoft.com/office/officeart/2005/8/layout/default#1"/>
    <dgm:cxn modelId="{D34C17A4-1F7F-4BE0-98B1-6D3913DCEB3A}" type="presParOf" srcId="{8FDC86E5-8041-401F-8666-1BED35391533}" destId="{B858FE8B-B57A-4F45-A9DD-3FFB5E4EC3C7}" srcOrd="4" destOrd="0" presId="urn:microsoft.com/office/officeart/2005/8/layout/default#1"/>
    <dgm:cxn modelId="{2D341D7C-D5D6-4163-9FBA-E6B27E6258D8}" type="presParOf" srcId="{8FDC86E5-8041-401F-8666-1BED35391533}" destId="{0018A393-79C7-40B3-BD78-3C1B89B6A304}" srcOrd="5" destOrd="0" presId="urn:microsoft.com/office/officeart/2005/8/layout/default#1"/>
    <dgm:cxn modelId="{FA01E2D5-4F5B-4914-B4CC-74EBE644B7D6}" type="presParOf" srcId="{8FDC86E5-8041-401F-8666-1BED35391533}" destId="{F66950EA-DD1E-4E9D-93BF-F23449568090}" srcOrd="6" destOrd="0" presId="urn:microsoft.com/office/officeart/2005/8/layout/default#1"/>
    <dgm:cxn modelId="{2B6F326C-4E04-44B3-A4B5-FF627993E3A5}" type="presParOf" srcId="{8FDC86E5-8041-401F-8666-1BED35391533}" destId="{F26E1A69-E912-4849-AB7C-954E17D7ECCD}" srcOrd="7" destOrd="0" presId="urn:microsoft.com/office/officeart/2005/8/layout/default#1"/>
    <dgm:cxn modelId="{0C1BA2CB-BC23-4081-BA24-251D2FAEC97E}" type="presParOf" srcId="{8FDC86E5-8041-401F-8666-1BED35391533}" destId="{9D401F52-0FD2-456B-8574-44100BC18367}" srcOrd="8" destOrd="0" presId="urn:microsoft.com/office/officeart/2005/8/layout/default#1"/>
    <dgm:cxn modelId="{551C93C3-AFBA-4B99-9681-154DEF1954EA}" type="presParOf" srcId="{8FDC86E5-8041-401F-8666-1BED35391533}" destId="{A47AA034-E29F-4AFE-A1EA-0AA3B9DF46FD}" srcOrd="9" destOrd="0" presId="urn:microsoft.com/office/officeart/2005/8/layout/default#1"/>
    <dgm:cxn modelId="{F18D5064-4947-408E-8FB1-33D70DCFA278}" type="presParOf" srcId="{8FDC86E5-8041-401F-8666-1BED35391533}" destId="{EC34AC52-0C3A-429F-A062-31C59A4E5723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07FE9B-451E-401E-8F64-07D9CD287875}">
      <dsp:nvSpPr>
        <dsp:cNvPr id="0" name=""/>
        <dsp:cNvSpPr/>
      </dsp:nvSpPr>
      <dsp:spPr>
        <a:xfrm>
          <a:off x="0" y="52574"/>
          <a:ext cx="2190137" cy="13140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Tecnologías “Disruptivas”</a:t>
          </a:r>
          <a:endParaRPr lang="es-PE" sz="1600" b="1" kern="1200" dirty="0"/>
        </a:p>
      </dsp:txBody>
      <dsp:txXfrm>
        <a:off x="0" y="52574"/>
        <a:ext cx="2190137" cy="1314082"/>
      </dsp:txXfrm>
    </dsp:sp>
    <dsp:sp modelId="{6B978622-1D5F-41E2-AE32-47EDEB5DD787}">
      <dsp:nvSpPr>
        <dsp:cNvPr id="0" name=""/>
        <dsp:cNvSpPr/>
      </dsp:nvSpPr>
      <dsp:spPr>
        <a:xfrm>
          <a:off x="2409151" y="52574"/>
          <a:ext cx="2190137" cy="1314082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Escasez de recursos naturales</a:t>
          </a:r>
          <a:endParaRPr lang="es-PE" sz="1600" b="1" kern="1200" dirty="0"/>
        </a:p>
      </dsp:txBody>
      <dsp:txXfrm>
        <a:off x="2409151" y="52574"/>
        <a:ext cx="2190137" cy="1314082"/>
      </dsp:txXfrm>
    </dsp:sp>
    <dsp:sp modelId="{B858FE8B-B57A-4F45-A9DD-3FFB5E4EC3C7}">
      <dsp:nvSpPr>
        <dsp:cNvPr id="0" name=""/>
        <dsp:cNvSpPr/>
      </dsp:nvSpPr>
      <dsp:spPr>
        <a:xfrm>
          <a:off x="4818302" y="52574"/>
          <a:ext cx="2190137" cy="1314082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Cambio demográfico y de los centros de poder</a:t>
          </a:r>
          <a:endParaRPr lang="es-PE" sz="1600" b="1" kern="1200" dirty="0"/>
        </a:p>
      </dsp:txBody>
      <dsp:txXfrm>
        <a:off x="4818302" y="52574"/>
        <a:ext cx="2190137" cy="1314082"/>
      </dsp:txXfrm>
    </dsp:sp>
    <dsp:sp modelId="{F66950EA-DD1E-4E9D-93BF-F23449568090}">
      <dsp:nvSpPr>
        <dsp:cNvPr id="0" name=""/>
        <dsp:cNvSpPr/>
      </dsp:nvSpPr>
      <dsp:spPr>
        <a:xfrm>
          <a:off x="0" y="1585670"/>
          <a:ext cx="2190137" cy="1314082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Crecimiento de las ciudades y urbanización</a:t>
          </a:r>
          <a:endParaRPr lang="es-PE" sz="1600" b="1" kern="1200" dirty="0"/>
        </a:p>
      </dsp:txBody>
      <dsp:txXfrm>
        <a:off x="0" y="1585670"/>
        <a:ext cx="2190137" cy="1314082"/>
      </dsp:txXfrm>
    </dsp:sp>
    <dsp:sp modelId="{9D401F52-0FD2-456B-8574-44100BC18367}">
      <dsp:nvSpPr>
        <dsp:cNvPr id="0" name=""/>
        <dsp:cNvSpPr/>
      </dsp:nvSpPr>
      <dsp:spPr>
        <a:xfrm>
          <a:off x="2409151" y="1585670"/>
          <a:ext cx="2190137" cy="1314082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Cambio climático</a:t>
          </a:r>
          <a:endParaRPr lang="es-PE" sz="1600" b="1" kern="1200" dirty="0"/>
        </a:p>
      </dsp:txBody>
      <dsp:txXfrm>
        <a:off x="2409151" y="1585670"/>
        <a:ext cx="2190137" cy="1314082"/>
      </dsp:txXfrm>
    </dsp:sp>
    <dsp:sp modelId="{EC34AC52-0C3A-429F-A062-31C59A4E5723}">
      <dsp:nvSpPr>
        <dsp:cNvPr id="0" name=""/>
        <dsp:cNvSpPr/>
      </dsp:nvSpPr>
      <dsp:spPr>
        <a:xfrm>
          <a:off x="4818302" y="1585670"/>
          <a:ext cx="2190137" cy="1314082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/>
            <a:t>Gobernabilidad democrática</a:t>
          </a:r>
          <a:endParaRPr lang="es-PE" sz="1600" b="1" kern="1200" dirty="0"/>
        </a:p>
      </dsp:txBody>
      <dsp:txXfrm>
        <a:off x="4818302" y="1585670"/>
        <a:ext cx="2190137" cy="1314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C09FF-92FA-43FD-B352-FA25C48CBE29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C88DC-BB64-4885-B0D0-5A144A2DADE2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631789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A4BC2-7C89-42A4-A201-0AD8CE1F13C7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56934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53AA34-A3FB-4556-8B70-58C2EEB40E4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849BE-9479-4DD7-9554-BF8F858E67B3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3993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70912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414726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5385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32234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247877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99200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83311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1174853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12619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747714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E7853-751C-47BF-844B-9D5ED4B00108}" type="datetimeFigureOut">
              <a:rPr lang="es-PE" smtClean="0"/>
              <a:pPr/>
              <a:t>02/07/2014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FF23-63B1-4002-8892-F49D5C436FC7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xmlns="" val="395182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26836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1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179512" y="2680038"/>
            <a:ext cx="8640960" cy="15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endParaRPr lang="es-PE" sz="3200" dirty="0" smtClean="0">
              <a:solidFill>
                <a:schemeClr val="bg1"/>
              </a:solidFill>
            </a:endParaRPr>
          </a:p>
          <a:p>
            <a:r>
              <a:rPr lang="es-PE" sz="3200" dirty="0" smtClean="0">
                <a:solidFill>
                  <a:schemeClr val="bg1"/>
                </a:solidFill>
              </a:rPr>
              <a:t>Sesión 2:</a:t>
            </a:r>
          </a:p>
          <a:p>
            <a:r>
              <a:rPr lang="es-PE" sz="3200" dirty="0" smtClean="0">
                <a:solidFill>
                  <a:schemeClr val="bg1"/>
                </a:solidFill>
              </a:rPr>
              <a:t>Identificación de Tendencias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38005" y="131115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Julio</a:t>
            </a:r>
          </a:p>
          <a:p>
            <a:pPr algn="ctr"/>
            <a:r>
              <a:rPr lang="es-PE" sz="1400" dirty="0" smtClean="0">
                <a:solidFill>
                  <a:schemeClr val="bg1"/>
                </a:solidFill>
              </a:rPr>
              <a:t>2014</a:t>
            </a:r>
            <a:endParaRPr lang="es-PE" sz="1400" dirty="0">
              <a:solidFill>
                <a:schemeClr val="bg1"/>
              </a:solidFill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60454"/>
            <a:ext cx="853442" cy="9083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677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10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Identificar y valorar tendencias </a:t>
            </a:r>
            <a:endParaRPr lang="es-ES" sz="2400" b="1" kern="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482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Búsqueda de tendencias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11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442805" y="1196752"/>
            <a:ext cx="6322495" cy="1797406"/>
            <a:chOff x="-33570" y="2020810"/>
            <a:chExt cx="6322495" cy="1797406"/>
          </a:xfrm>
        </p:grpSpPr>
        <p:sp>
          <p:nvSpPr>
            <p:cNvPr id="13" name="12 Rectángulo"/>
            <p:cNvSpPr/>
            <p:nvPr/>
          </p:nvSpPr>
          <p:spPr>
            <a:xfrm>
              <a:off x="-33570" y="2020810"/>
              <a:ext cx="6264695" cy="17974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24230" y="2020810"/>
              <a:ext cx="6264695" cy="17974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18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cs typeface="Arial" pitchFamily="34" charset="0"/>
                </a:rPr>
                <a:t>Las tendencias pueden encontrarse en: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Publicaciones especializadas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Internet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Experiencia propia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Bases de datos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PE" sz="1600" b="1" i="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Otros</a:t>
              </a:r>
              <a:endParaRPr lang="es-PE" sz="1600" b="1" i="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112286" y="3356992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 smtClean="0">
                <a:solidFill>
                  <a:schemeClr val="tx2"/>
                </a:solidFill>
              </a:rPr>
              <a:t>Ejemplo de búsqueda de información en internet:</a:t>
            </a:r>
            <a:endParaRPr lang="es-PE" sz="1400" dirty="0">
              <a:solidFill>
                <a:schemeClr val="tx2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459751" y="4149080"/>
            <a:ext cx="643255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/>
              <a:t>Sistema: </a:t>
            </a:r>
            <a:r>
              <a:rPr lang="es-PE" dirty="0"/>
              <a:t>Industrias culturales</a:t>
            </a:r>
          </a:p>
          <a:p>
            <a:r>
              <a:rPr lang="es-PE" b="1" dirty="0"/>
              <a:t>Buscador seleccionado: </a:t>
            </a:r>
            <a:r>
              <a:rPr lang="es-PE" dirty="0"/>
              <a:t>Google</a:t>
            </a:r>
          </a:p>
          <a:p>
            <a:r>
              <a:rPr lang="es-PE" b="1" dirty="0"/>
              <a:t>Palabras de búsqueda: </a:t>
            </a:r>
            <a:r>
              <a:rPr lang="es-PE" dirty="0"/>
              <a:t>tendencias industrias culturales,</a:t>
            </a:r>
            <a:r>
              <a:rPr lang="es-PE" b="1" dirty="0"/>
              <a:t> </a:t>
            </a:r>
            <a:r>
              <a:rPr lang="es-PE" dirty="0"/>
              <a:t>tendencias mundiales cultura, global </a:t>
            </a:r>
            <a:r>
              <a:rPr lang="es-PE" dirty="0" err="1"/>
              <a:t>trends</a:t>
            </a:r>
            <a:r>
              <a:rPr lang="es-PE" dirty="0"/>
              <a:t> </a:t>
            </a:r>
            <a:r>
              <a:rPr lang="es-PE" dirty="0" err="1"/>
              <a:t>about</a:t>
            </a:r>
            <a:r>
              <a:rPr lang="es-PE" dirty="0"/>
              <a:t> cultural industries, cultural </a:t>
            </a:r>
            <a:r>
              <a:rPr lang="es-PE" dirty="0" err="1"/>
              <a:t>trends</a:t>
            </a:r>
            <a:r>
              <a:rPr lang="es-PE" dirty="0" smtClean="0"/>
              <a:t>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xmlns="" val="2862627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Ejemplo de identificación de tendencias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1442805" y="1484784"/>
            <a:ext cx="6393095" cy="1584176"/>
            <a:chOff x="-33570" y="2020810"/>
            <a:chExt cx="6393095" cy="1797406"/>
          </a:xfrm>
        </p:grpSpPr>
        <p:sp>
          <p:nvSpPr>
            <p:cNvPr id="13" name="12 Rectángulo"/>
            <p:cNvSpPr/>
            <p:nvPr/>
          </p:nvSpPr>
          <p:spPr>
            <a:xfrm>
              <a:off x="-33570" y="2020810"/>
              <a:ext cx="6264695" cy="17974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13 Rectángulo"/>
            <p:cNvSpPr/>
            <p:nvPr/>
          </p:nvSpPr>
          <p:spPr>
            <a:xfrm>
              <a:off x="94830" y="2127425"/>
              <a:ext cx="6264695" cy="1584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r>
                <a:rPr lang="es-PE" dirty="0">
                  <a:solidFill>
                    <a:schemeClr val="bg1"/>
                  </a:solidFill>
                </a:rPr>
                <a:t>Ejemplo de tendencia identificada:  </a:t>
              </a:r>
              <a:endParaRPr lang="es-PE" dirty="0" smtClean="0">
                <a:solidFill>
                  <a:schemeClr val="bg1"/>
                </a:solidFill>
              </a:endParaRPr>
            </a:p>
            <a:p>
              <a:endParaRPr lang="es-PE" dirty="0">
                <a:solidFill>
                  <a:schemeClr val="tx2"/>
                </a:solidFill>
              </a:endParaRPr>
            </a:p>
            <a:p>
              <a:r>
                <a:rPr lang="es-PE" dirty="0" smtClean="0"/>
                <a:t>“</a:t>
              </a:r>
              <a:r>
                <a:rPr lang="es-PE" dirty="0"/>
                <a:t>Concentración de medios de comunicación en grandes conglomerados”</a:t>
              </a:r>
            </a:p>
          </p:txBody>
        </p:sp>
      </p:grpSp>
      <p:sp>
        <p:nvSpPr>
          <p:cNvPr id="15" name="14 Rectángulo"/>
          <p:cNvSpPr/>
          <p:nvPr/>
        </p:nvSpPr>
        <p:spPr>
          <a:xfrm>
            <a:off x="1047902" y="3380379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 smtClean="0">
                <a:solidFill>
                  <a:schemeClr val="tx2"/>
                </a:solidFill>
              </a:rPr>
              <a:t>Esta tendencia está compuesta por una variable y su comportamiento.</a:t>
            </a:r>
            <a:endParaRPr lang="es-PE" sz="1400" dirty="0">
              <a:solidFill>
                <a:schemeClr val="tx2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505790"/>
              </p:ext>
            </p:extLst>
          </p:nvPr>
        </p:nvGraphicFramePr>
        <p:xfrm>
          <a:off x="1500605" y="4077072"/>
          <a:ext cx="6361950" cy="1648342"/>
        </p:xfrm>
        <a:graphic>
          <a:graphicData uri="http://schemas.openxmlformats.org/drawingml/2006/table">
            <a:tbl>
              <a:tblPr firstRow="1" firstCol="1" bandRow="1">
                <a:tableStyleId>{D113A9D2-9D6B-4929-AA2D-F23B5EE8CBE7}</a:tableStyleId>
              </a:tblPr>
              <a:tblGrid>
                <a:gridCol w="2062022"/>
                <a:gridCol w="4299928"/>
              </a:tblGrid>
              <a:tr h="82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Variable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Agrupación de medios de comunicación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4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Comportamiento 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Concentración</a:t>
                      </a:r>
                      <a:endParaRPr lang="es-PE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74751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971600" y="980728"/>
            <a:ext cx="770485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006826" y="426436"/>
            <a:ext cx="56886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Listado de tendencias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3" cstate="print"/>
          <a:srcRect l="2051" t="25912" r="60272" b="12284"/>
          <a:stretch/>
        </p:blipFill>
        <p:spPr bwMode="auto">
          <a:xfrm>
            <a:off x="2267744" y="1268760"/>
            <a:ext cx="532859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66252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98772809"/>
              </p:ext>
            </p:extLst>
          </p:nvPr>
        </p:nvGraphicFramePr>
        <p:xfrm>
          <a:off x="1019618" y="2636912"/>
          <a:ext cx="7032756" cy="1682496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792087"/>
                <a:gridCol w="6240669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Valor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Grado de Pertinencia 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5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La tendencia tiene muy alta pertinencia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4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una alta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3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una mediana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2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La tendencia tiene poca pertinencia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587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>
                          <a:effectLst/>
                        </a:rPr>
                        <a:t>1</a:t>
                      </a:r>
                      <a:endParaRPr lang="es-PE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600" dirty="0">
                          <a:effectLst/>
                        </a:rPr>
                        <a:t>La tendencia no es pertinente o lo es en muy escasa medida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7" name="object 9"/>
          <p:cNvSpPr txBox="1"/>
          <p:nvPr/>
        </p:nvSpPr>
        <p:spPr>
          <a:xfrm>
            <a:off x="755576" y="623837"/>
            <a:ext cx="6048672" cy="2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PE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PE" dirty="0" smtClean="0"/>
              <a:t>Criterio para valorar las tendencias</a:t>
            </a:r>
            <a:endParaRPr dirty="0"/>
          </a:p>
        </p:txBody>
      </p:sp>
      <p:cxnSp>
        <p:nvCxnSpPr>
          <p:cNvPr id="8" name="7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755576" y="980728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24453211"/>
              </p:ext>
            </p:extLst>
          </p:nvPr>
        </p:nvGraphicFramePr>
        <p:xfrm>
          <a:off x="2264916" y="1484784"/>
          <a:ext cx="4902200" cy="63093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4902200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La pertinencia es el grado de vinculación o relación que tiene la tendencia con el </a:t>
                      </a:r>
                      <a:r>
                        <a:rPr lang="es-PE" sz="1800" dirty="0" smtClean="0">
                          <a:effectLst/>
                        </a:rPr>
                        <a:t>sector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1019581" y="512244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chemeClr val="accent1">
                    <a:lumMod val="50000"/>
                  </a:schemeClr>
                </a:solidFill>
              </a:rPr>
              <a:t>Recomendación: Recoger en un documento la justificación de la valoración de las tendencias. </a:t>
            </a:r>
            <a:endParaRPr lang="es-PE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4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971600" y="980728"/>
            <a:ext cx="770485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971600" y="428329"/>
            <a:ext cx="77048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Valoración </a:t>
            </a:r>
            <a:r>
              <a:rPr lang="es-ES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tendencias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10 Imagen"/>
          <p:cNvPicPr/>
          <p:nvPr/>
        </p:nvPicPr>
        <p:blipFill rotWithShape="1">
          <a:blip r:embed="rId3" cstate="print"/>
          <a:srcRect l="1944" t="25144" r="58976" b="18810"/>
          <a:stretch/>
        </p:blipFill>
        <p:spPr bwMode="auto">
          <a:xfrm>
            <a:off x="2030103" y="1268760"/>
            <a:ext cx="5638241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85123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8520" y="6304235"/>
            <a:ext cx="2133600" cy="365125"/>
          </a:xfrm>
        </p:spPr>
        <p:txBody>
          <a:bodyPr/>
          <a:lstStyle/>
          <a:p>
            <a:pPr algn="ctr"/>
            <a:fld id="{98CDB9B7-5760-4EF0-8400-A71788FFDEFC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/>
              <a:t>16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755576" y="836712"/>
            <a:ext cx="792088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300" y="6334197"/>
            <a:ext cx="779156" cy="407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6314" y="6309320"/>
            <a:ext cx="912150" cy="476672"/>
          </a:xfrm>
          <a:prstGeom prst="rect">
            <a:avLst/>
          </a:prstGeom>
          <a:noFill/>
        </p:spPr>
      </p:pic>
      <p:sp>
        <p:nvSpPr>
          <p:cNvPr id="33" name="15 Marcador de número de diapositiva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BD647FC-643C-4E67-8857-EC44B8799FC4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776670" y="428329"/>
            <a:ext cx="818781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lv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Analizar las tendencias que impactan en el modelo conceptual 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0" name="2 Elipse"/>
          <p:cNvSpPr/>
          <p:nvPr/>
        </p:nvSpPr>
        <p:spPr>
          <a:xfrm>
            <a:off x="5417939" y="1772816"/>
            <a:ext cx="523875" cy="42100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100" dirty="0">
                <a:effectLst/>
                <a:ea typeface="Calibri"/>
                <a:cs typeface="Times New Roman"/>
              </a:rPr>
              <a:t>T1</a:t>
            </a:r>
          </a:p>
        </p:txBody>
      </p:sp>
      <p:sp>
        <p:nvSpPr>
          <p:cNvPr id="82" name="13 Elipse"/>
          <p:cNvSpPr/>
          <p:nvPr/>
        </p:nvSpPr>
        <p:spPr>
          <a:xfrm>
            <a:off x="2574327" y="2984070"/>
            <a:ext cx="523875" cy="42100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1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T3</a:t>
            </a:r>
            <a:endParaRPr lang="es-P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3" name="14 Elipse"/>
          <p:cNvSpPr/>
          <p:nvPr/>
        </p:nvSpPr>
        <p:spPr>
          <a:xfrm>
            <a:off x="5398383" y="4551784"/>
            <a:ext cx="523875" cy="42100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1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T1</a:t>
            </a:r>
            <a:endParaRPr lang="es-PE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5" name="15 Elipse"/>
          <p:cNvSpPr/>
          <p:nvPr/>
        </p:nvSpPr>
        <p:spPr>
          <a:xfrm>
            <a:off x="5846687" y="3720301"/>
            <a:ext cx="523875" cy="421005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PE" sz="1100">
                <a:solidFill>
                  <a:srgbClr val="FFFFFF"/>
                </a:solidFill>
                <a:effectLst/>
                <a:latin typeface="Calibri"/>
                <a:ea typeface="Calibri"/>
                <a:cs typeface="Times New Roman"/>
              </a:rPr>
              <a:t>T2</a:t>
            </a:r>
            <a:endParaRPr lang="es-PE" sz="110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19" name="Page-1"/>
          <p:cNvGrpSpPr/>
          <p:nvPr/>
        </p:nvGrpSpPr>
        <p:grpSpPr>
          <a:xfrm>
            <a:off x="155575" y="1047100"/>
            <a:ext cx="8767977" cy="5490681"/>
            <a:chOff x="0" y="0"/>
            <a:chExt cx="10933000" cy="7735000"/>
          </a:xfrm>
        </p:grpSpPr>
        <p:sp>
          <p:nvSpPr>
            <p:cNvPr id="20" name="FlexibleLine"/>
            <p:cNvSpPr/>
            <p:nvPr/>
          </p:nvSpPr>
          <p:spPr>
            <a:xfrm>
              <a:off x="3146000" y="5813165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-130000" y="-126750"/>
                  </a:lnTo>
                </a:path>
              </a:pathLst>
            </a:custGeom>
            <a:noFill/>
            <a:ln w="6500" cap="flat">
              <a:solidFill>
                <a:srgbClr val="006FBD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" name="FlexibleLine"/>
            <p:cNvSpPr/>
            <p:nvPr/>
          </p:nvSpPr>
          <p:spPr>
            <a:xfrm>
              <a:off x="3146000" y="5813165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-130000" y="126750"/>
                  </a:lnTo>
                </a:path>
              </a:pathLst>
            </a:custGeom>
            <a:noFill/>
            <a:ln w="6500" cap="flat">
              <a:solidFill>
                <a:srgbClr val="006FBD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" name="FlexibleLine"/>
            <p:cNvSpPr/>
            <p:nvPr/>
          </p:nvSpPr>
          <p:spPr>
            <a:xfrm>
              <a:off x="7450820" y="1809165"/>
              <a:ext cx="130000" cy="380250"/>
            </a:xfrm>
            <a:custGeom>
              <a:avLst/>
              <a:gdLst/>
              <a:ahLst/>
              <a:cxnLst/>
              <a:rect l="0" t="0" r="0" b="0"/>
              <a:pathLst>
                <a:path w="130000" h="380250" fill="none">
                  <a:moveTo>
                    <a:pt x="0" y="0"/>
                  </a:moveTo>
                  <a:lnTo>
                    <a:pt x="130000" y="-38025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" name="FlexibleLine"/>
            <p:cNvSpPr/>
            <p:nvPr/>
          </p:nvSpPr>
          <p:spPr>
            <a:xfrm>
              <a:off x="7450820" y="1809165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130000" y="-12675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" name="FlexibleLine"/>
            <p:cNvSpPr/>
            <p:nvPr/>
          </p:nvSpPr>
          <p:spPr>
            <a:xfrm>
              <a:off x="7450820" y="1809165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130000" y="12675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" name="FlexibleLine"/>
            <p:cNvSpPr/>
            <p:nvPr/>
          </p:nvSpPr>
          <p:spPr>
            <a:xfrm>
              <a:off x="7450820" y="1809165"/>
              <a:ext cx="130000" cy="380250"/>
            </a:xfrm>
            <a:custGeom>
              <a:avLst/>
              <a:gdLst/>
              <a:ahLst/>
              <a:cxnLst/>
              <a:rect l="0" t="0" r="0" b="0"/>
              <a:pathLst>
                <a:path w="130000" h="380250" fill="none">
                  <a:moveTo>
                    <a:pt x="0" y="0"/>
                  </a:moveTo>
                  <a:lnTo>
                    <a:pt x="130000" y="380250"/>
                  </a:lnTo>
                </a:path>
              </a:pathLst>
            </a:custGeom>
            <a:noFill/>
            <a:ln w="6500" cap="flat">
              <a:solidFill>
                <a:srgbClr val="006FBD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" name="FlexibleLine"/>
            <p:cNvSpPr/>
            <p:nvPr/>
          </p:nvSpPr>
          <p:spPr>
            <a:xfrm>
              <a:off x="7784465" y="4678915"/>
              <a:ext cx="130000" cy="442000"/>
            </a:xfrm>
            <a:custGeom>
              <a:avLst/>
              <a:gdLst/>
              <a:ahLst/>
              <a:cxnLst/>
              <a:rect l="0" t="0" r="0" b="0"/>
              <a:pathLst>
                <a:path w="130000" h="442000" fill="none">
                  <a:moveTo>
                    <a:pt x="0" y="0"/>
                  </a:moveTo>
                  <a:lnTo>
                    <a:pt x="130000" y="-44200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" name="FlexibleLine"/>
            <p:cNvSpPr/>
            <p:nvPr/>
          </p:nvSpPr>
          <p:spPr>
            <a:xfrm>
              <a:off x="7784465" y="4678915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130000" y="-12675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" name="FlexibleLine"/>
            <p:cNvSpPr/>
            <p:nvPr/>
          </p:nvSpPr>
          <p:spPr>
            <a:xfrm>
              <a:off x="7784465" y="4678915"/>
              <a:ext cx="130000" cy="188500"/>
            </a:xfrm>
            <a:custGeom>
              <a:avLst/>
              <a:gdLst/>
              <a:ahLst/>
              <a:cxnLst/>
              <a:rect l="0" t="0" r="0" b="0"/>
              <a:pathLst>
                <a:path w="130000" h="188500" fill="none">
                  <a:moveTo>
                    <a:pt x="0" y="0"/>
                  </a:moveTo>
                  <a:lnTo>
                    <a:pt x="130000" y="18850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" name="FlexibleLine"/>
            <p:cNvSpPr/>
            <p:nvPr/>
          </p:nvSpPr>
          <p:spPr>
            <a:xfrm>
              <a:off x="7784465" y="4678916"/>
              <a:ext cx="130001" cy="503749"/>
            </a:xfrm>
            <a:custGeom>
              <a:avLst/>
              <a:gdLst/>
              <a:ahLst/>
              <a:cxnLst/>
              <a:rect l="0" t="0" r="0" b="0"/>
              <a:pathLst>
                <a:path w="130000" h="503750" fill="none">
                  <a:moveTo>
                    <a:pt x="0" y="0"/>
                  </a:moveTo>
                  <a:lnTo>
                    <a:pt x="130000" y="503750"/>
                  </a:lnTo>
                </a:path>
              </a:pathLst>
            </a:custGeom>
            <a:noFill/>
            <a:ln w="6500" cap="flat">
              <a:solidFill>
                <a:srgbClr val="006FBD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" name="FlexibleLine"/>
            <p:cNvSpPr/>
            <p:nvPr/>
          </p:nvSpPr>
          <p:spPr>
            <a:xfrm>
              <a:off x="2719912" y="2518750"/>
              <a:ext cx="130000" cy="442000"/>
            </a:xfrm>
            <a:custGeom>
              <a:avLst/>
              <a:gdLst/>
              <a:ahLst/>
              <a:cxnLst/>
              <a:rect l="0" t="0" r="0" b="0"/>
              <a:pathLst>
                <a:path w="130000" h="442000" fill="none">
                  <a:moveTo>
                    <a:pt x="0" y="0"/>
                  </a:moveTo>
                  <a:lnTo>
                    <a:pt x="-130000" y="-44200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" name="FlexibleLine"/>
            <p:cNvSpPr/>
            <p:nvPr/>
          </p:nvSpPr>
          <p:spPr>
            <a:xfrm>
              <a:off x="2719912" y="2518750"/>
              <a:ext cx="130000" cy="188500"/>
            </a:xfrm>
            <a:custGeom>
              <a:avLst/>
              <a:gdLst/>
              <a:ahLst/>
              <a:cxnLst/>
              <a:rect l="0" t="0" r="0" b="0"/>
              <a:pathLst>
                <a:path w="130000" h="188500" fill="none">
                  <a:moveTo>
                    <a:pt x="0" y="0"/>
                  </a:moveTo>
                  <a:lnTo>
                    <a:pt x="-130000" y="-18850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" name="FlexibleLine"/>
            <p:cNvSpPr/>
            <p:nvPr/>
          </p:nvSpPr>
          <p:spPr>
            <a:xfrm>
              <a:off x="2719912" y="2518750"/>
              <a:ext cx="130000" cy="126750"/>
            </a:xfrm>
            <a:custGeom>
              <a:avLst/>
              <a:gdLst/>
              <a:ahLst/>
              <a:cxnLst/>
              <a:rect l="0" t="0" r="0" b="0"/>
              <a:pathLst>
                <a:path w="130000" h="126750" fill="none">
                  <a:moveTo>
                    <a:pt x="0" y="0"/>
                  </a:moveTo>
                  <a:lnTo>
                    <a:pt x="-130000" y="126750"/>
                  </a:lnTo>
                </a:path>
              </a:pathLst>
            </a:custGeom>
            <a:noFill/>
            <a:ln w="6500" cap="flat">
              <a:solidFill>
                <a:srgbClr val="545454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" name="FlexibleLine"/>
            <p:cNvSpPr/>
            <p:nvPr/>
          </p:nvSpPr>
          <p:spPr>
            <a:xfrm>
              <a:off x="2719912" y="2518750"/>
              <a:ext cx="130000" cy="442000"/>
            </a:xfrm>
            <a:custGeom>
              <a:avLst/>
              <a:gdLst/>
              <a:ahLst/>
              <a:cxnLst/>
              <a:rect l="0" t="0" r="0" b="0"/>
              <a:pathLst>
                <a:path w="130000" h="442000" fill="none">
                  <a:moveTo>
                    <a:pt x="0" y="0"/>
                  </a:moveTo>
                  <a:lnTo>
                    <a:pt x="-130000" y="442000"/>
                  </a:lnTo>
                </a:path>
              </a:pathLst>
            </a:custGeom>
            <a:noFill/>
            <a:ln w="6500" cap="flat">
              <a:solidFill>
                <a:srgbClr val="006FBD"/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" name="Curve Connector 1"/>
            <p:cNvSpPr/>
            <p:nvPr/>
          </p:nvSpPr>
          <p:spPr>
            <a:xfrm flipH="1" flipV="1">
              <a:off x="3444656" y="2671493"/>
              <a:ext cx="1319103" cy="1365656"/>
            </a:xfrm>
            <a:custGeom>
              <a:avLst/>
              <a:gdLst>
                <a:gd name="connsiteX0" fmla="*/ 0 w 1319103"/>
                <a:gd name="connsiteY0" fmla="*/ 0 h 1365656"/>
                <a:gd name="connsiteX1" fmla="*/ 1319103 w 1319103"/>
                <a:gd name="connsiteY1" fmla="*/ 1365656 h 136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0" t="0" r="0" b="0"/>
              <a:pathLst>
                <a:path w="1319103" h="1365656" fill="none">
                  <a:moveTo>
                    <a:pt x="0" y="0"/>
                  </a:moveTo>
                  <a:cubicBezTo>
                    <a:pt x="989326" y="0"/>
                    <a:pt x="329776" y="1365656"/>
                    <a:pt x="1319103" y="1365656"/>
                  </a:cubicBezTo>
                </a:path>
              </a:pathLst>
            </a:custGeom>
            <a:solidFill>
              <a:srgbClr val="C000FF"/>
            </a:solidFill>
            <a:ln w="39000" cap="rnd">
              <a:solidFill>
                <a:srgbClr val="FFFF31"/>
              </a:solidFill>
              <a:bevel/>
            </a:ln>
            <a:effectLst>
              <a:outerShdw blurRad="60000" dist="26000" dir="5400000" algn="tl">
                <a:srgbClr val="000000">
                  <a:alpha val="60000"/>
                </a:srgbClr>
              </a:outerShdw>
            </a:effectLst>
          </p:spPr>
          <p:txBody>
            <a:bodyPr/>
            <a:lstStyle/>
            <a:p>
              <a:endParaRPr lang="es-PE"/>
            </a:p>
          </p:txBody>
        </p:sp>
        <p:sp>
          <p:nvSpPr>
            <p:cNvPr id="38" name="Curve Connector 2"/>
            <p:cNvSpPr/>
            <p:nvPr/>
          </p:nvSpPr>
          <p:spPr>
            <a:xfrm flipH="1" flipV="1">
              <a:off x="6108424" y="4375208"/>
              <a:ext cx="590569" cy="303707"/>
            </a:xfrm>
            <a:custGeom>
              <a:avLst/>
              <a:gdLst>
                <a:gd name="connsiteX0" fmla="*/ 0 w 590569"/>
                <a:gd name="connsiteY0" fmla="*/ 0 h 303707"/>
                <a:gd name="connsiteX1" fmla="*/ 590569 w 590569"/>
                <a:gd name="connsiteY1" fmla="*/ 303707 h 30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0" t="0" r="0" b="0"/>
              <a:pathLst>
                <a:path w="590569" h="303707" fill="none">
                  <a:moveTo>
                    <a:pt x="0" y="0"/>
                  </a:moveTo>
                  <a:cubicBezTo>
                    <a:pt x="442927" y="0"/>
                    <a:pt x="147642" y="303707"/>
                    <a:pt x="590569" y="303707"/>
                  </a:cubicBezTo>
                </a:path>
              </a:pathLst>
            </a:custGeom>
            <a:solidFill>
              <a:srgbClr val="C000FF"/>
            </a:solidFill>
            <a:ln w="39000" cap="rnd">
              <a:solidFill>
                <a:srgbClr val="0000FF"/>
              </a:solidFill>
              <a:bevel/>
            </a:ln>
            <a:effectLst>
              <a:outerShdw blurRad="60000" dist="26000" dir="5400000" algn="tl">
                <a:srgbClr val="000000">
                  <a:alpha val="60000"/>
                </a:srgbClr>
              </a:outerShdw>
            </a:effectLst>
          </p:spPr>
          <p:txBody>
            <a:bodyPr/>
            <a:lstStyle/>
            <a:p>
              <a:endParaRPr lang="es-PE"/>
            </a:p>
          </p:txBody>
        </p:sp>
        <p:sp>
          <p:nvSpPr>
            <p:cNvPr id="39" name="Curve Connector 1"/>
            <p:cNvSpPr/>
            <p:nvPr/>
          </p:nvSpPr>
          <p:spPr>
            <a:xfrm flipV="1">
              <a:off x="4094997" y="4482459"/>
              <a:ext cx="670092" cy="1330706"/>
            </a:xfrm>
            <a:custGeom>
              <a:avLst/>
              <a:gdLst>
                <a:gd name="connsiteX0" fmla="*/ 0 w 670092"/>
                <a:gd name="connsiteY0" fmla="*/ 0 h 1330706"/>
                <a:gd name="connsiteX1" fmla="*/ 670092 w 670092"/>
                <a:gd name="connsiteY1" fmla="*/ 1330706 h 133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0" t="0" r="0" b="0"/>
              <a:pathLst>
                <a:path w="670092" h="1330706" fill="none">
                  <a:moveTo>
                    <a:pt x="0" y="0"/>
                  </a:moveTo>
                  <a:cubicBezTo>
                    <a:pt x="502568" y="0"/>
                    <a:pt x="167523" y="1330706"/>
                    <a:pt x="670092" y="1330706"/>
                  </a:cubicBezTo>
                </a:path>
              </a:pathLst>
            </a:custGeom>
            <a:solidFill>
              <a:srgbClr val="C000FF"/>
            </a:solidFill>
            <a:ln w="39000" cap="rnd">
              <a:solidFill>
                <a:srgbClr val="00C000"/>
              </a:solidFill>
              <a:bevel/>
            </a:ln>
            <a:effectLst>
              <a:outerShdw blurRad="60000" dist="26000" dir="5400000" algn="tl">
                <a:srgbClr val="000000">
                  <a:alpha val="60000"/>
                </a:srgbClr>
              </a:outerShdw>
            </a:effectLst>
          </p:spPr>
          <p:txBody>
            <a:bodyPr/>
            <a:lstStyle/>
            <a:p>
              <a:endParaRPr lang="es-PE"/>
            </a:p>
          </p:txBody>
        </p:sp>
        <p:sp>
          <p:nvSpPr>
            <p:cNvPr id="40" name="Curve Connector 2"/>
            <p:cNvSpPr/>
            <p:nvPr/>
          </p:nvSpPr>
          <p:spPr>
            <a:xfrm flipV="1">
              <a:off x="5672545" y="1809165"/>
              <a:ext cx="549779" cy="2122828"/>
            </a:xfrm>
            <a:custGeom>
              <a:avLst/>
              <a:gdLst>
                <a:gd name="connsiteX0" fmla="*/ 0 w 549779"/>
                <a:gd name="connsiteY0" fmla="*/ 0 h 2122828"/>
                <a:gd name="connsiteX1" fmla="*/ 549779 w 549779"/>
                <a:gd name="connsiteY1" fmla="*/ 2122828 h 212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0" t="0" r="0" b="0"/>
              <a:pathLst>
                <a:path w="549779" h="2122828" fill="none">
                  <a:moveTo>
                    <a:pt x="0" y="0"/>
                  </a:moveTo>
                  <a:cubicBezTo>
                    <a:pt x="412335" y="0"/>
                    <a:pt x="137445" y="2122828"/>
                    <a:pt x="549779" y="2122828"/>
                  </a:cubicBezTo>
                </a:path>
              </a:pathLst>
            </a:custGeom>
            <a:solidFill>
              <a:srgbClr val="C000FF"/>
            </a:solidFill>
            <a:ln w="39000" cap="rnd">
              <a:solidFill>
                <a:srgbClr val="FF8000"/>
              </a:solidFill>
              <a:bevel/>
            </a:ln>
            <a:effectLst>
              <a:outerShdw blurRad="60000" dist="26000" dir="5400000" algn="tl">
                <a:srgbClr val="000000">
                  <a:alpha val="60000"/>
                </a:srgbClr>
              </a:outerShdw>
            </a:effectLst>
          </p:spPr>
          <p:txBody>
            <a:bodyPr/>
            <a:lstStyle/>
            <a:p>
              <a:endParaRPr lang="es-PE"/>
            </a:p>
          </p:txBody>
        </p:sp>
        <p:grpSp>
          <p:nvGrpSpPr>
            <p:cNvPr id="41" name="Main Topic 5"/>
            <p:cNvGrpSpPr/>
            <p:nvPr/>
          </p:nvGrpSpPr>
          <p:grpSpPr>
            <a:xfrm>
              <a:off x="3146000" y="5660415"/>
              <a:ext cx="949000" cy="305500"/>
              <a:chOff x="3146000" y="5660415"/>
              <a:chExt cx="949000" cy="305500"/>
            </a:xfrm>
          </p:grpSpPr>
          <p:sp>
            <p:nvSpPr>
              <p:cNvPr id="738" name="737 Forma libre"/>
              <p:cNvSpPr/>
              <p:nvPr/>
            </p:nvSpPr>
            <p:spPr>
              <a:xfrm>
                <a:off x="3146000" y="5660415"/>
                <a:ext cx="949000" cy="305500"/>
              </a:xfrm>
              <a:custGeom>
                <a:avLst/>
                <a:gdLst/>
                <a:ahLst/>
                <a:cxnLst/>
                <a:rect l="0" t="0" r="0" b="0"/>
                <a:pathLst>
                  <a:path w="949000" h="305500">
                    <a:moveTo>
                      <a:pt x="152750" y="0"/>
                    </a:moveTo>
                    <a:lnTo>
                      <a:pt x="796250" y="0"/>
                    </a:lnTo>
                    <a:cubicBezTo>
                      <a:pt x="796250" y="0"/>
                      <a:pt x="949000" y="0"/>
                      <a:pt x="949000" y="152750"/>
                    </a:cubicBezTo>
                    <a:cubicBezTo>
                      <a:pt x="949000" y="305500"/>
                      <a:pt x="796250" y="305500"/>
                      <a:pt x="796250" y="305500"/>
                    </a:cubicBezTo>
                    <a:lnTo>
                      <a:pt x="152750" y="305500"/>
                    </a:lnTo>
                    <a:cubicBezTo>
                      <a:pt x="152750" y="305500"/>
                      <a:pt x="0" y="305500"/>
                      <a:pt x="0" y="152750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solidFill>
                <a:srgbClr val="00C000"/>
              </a:solidFill>
              <a:ln w="6500" cap="flat">
                <a:solidFill>
                  <a:srgbClr val="00C000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39" name="738 Forma libre"/>
              <p:cNvSpPr/>
              <p:nvPr/>
            </p:nvSpPr>
            <p:spPr>
              <a:xfrm>
                <a:off x="3159000" y="5673415"/>
                <a:ext cx="9230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923000" h="279500" stroke="0">
                    <a:moveTo>
                      <a:pt x="139750" y="0"/>
                    </a:moveTo>
                    <a:lnTo>
                      <a:pt x="783250" y="0"/>
                    </a:lnTo>
                    <a:cubicBezTo>
                      <a:pt x="783250" y="0"/>
                      <a:pt x="923000" y="0"/>
                      <a:pt x="923000" y="139750"/>
                    </a:cubicBezTo>
                    <a:cubicBezTo>
                      <a:pt x="923000" y="279500"/>
                      <a:pt x="783250" y="279500"/>
                      <a:pt x="783250" y="279500"/>
                    </a:cubicBezTo>
                    <a:lnTo>
                      <a:pt x="139750" y="279500"/>
                    </a:lnTo>
                    <a:cubicBezTo>
                      <a:pt x="139750" y="279500"/>
                      <a:pt x="0" y="279500"/>
                      <a:pt x="0" y="139750"/>
                    </a:cubicBezTo>
                    <a:cubicBezTo>
                      <a:pt x="0" y="0"/>
                      <a:pt x="139750" y="0"/>
                      <a:pt x="1397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4970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40" name="739 Forma libre"/>
              <p:cNvSpPr/>
              <p:nvPr/>
            </p:nvSpPr>
            <p:spPr>
              <a:xfrm>
                <a:off x="3184188" y="5673415"/>
                <a:ext cx="872625" cy="152750"/>
              </a:xfrm>
              <a:custGeom>
                <a:avLst/>
                <a:gdLst/>
                <a:ahLst/>
                <a:cxnLst/>
                <a:rect l="0" t="0" r="0" b="0"/>
                <a:pathLst>
                  <a:path w="872625" h="152750" stroke="0">
                    <a:moveTo>
                      <a:pt x="152750" y="0"/>
                    </a:moveTo>
                    <a:lnTo>
                      <a:pt x="719875" y="0"/>
                    </a:lnTo>
                    <a:cubicBezTo>
                      <a:pt x="719875" y="0"/>
                      <a:pt x="872625" y="0"/>
                      <a:pt x="872625" y="90122"/>
                    </a:cubicBezTo>
                    <a:cubicBezTo>
                      <a:pt x="872625" y="152750"/>
                      <a:pt x="785362" y="152750"/>
                      <a:pt x="828991" y="152750"/>
                    </a:cubicBezTo>
                    <a:lnTo>
                      <a:pt x="43631" y="152750"/>
                    </a:lnTo>
                    <a:cubicBezTo>
                      <a:pt x="87263" y="152750"/>
                      <a:pt x="0" y="152750"/>
                      <a:pt x="0" y="90122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41" name="Text 241"/>
              <p:cNvSpPr txBox="1"/>
              <p:nvPr/>
            </p:nvSpPr>
            <p:spPr>
              <a:xfrm>
                <a:off x="3224000" y="5718915"/>
                <a:ext cx="858000" cy="1885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9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Desarrollo</a:t>
                </a:r>
                <a:endParaRPr lang="es-PE" sz="70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2" name="Border"/>
            <p:cNvGrpSpPr/>
            <p:nvPr/>
          </p:nvGrpSpPr>
          <p:grpSpPr>
            <a:xfrm>
              <a:off x="6500" y="6500"/>
              <a:ext cx="10907000" cy="7722000"/>
              <a:chOff x="6500" y="6500"/>
              <a:chExt cx="10907000" cy="7722000"/>
            </a:xfrm>
          </p:grpSpPr>
          <p:sp>
            <p:nvSpPr>
              <p:cNvPr id="707" name="706 Forma libre"/>
              <p:cNvSpPr/>
              <p:nvPr/>
            </p:nvSpPr>
            <p:spPr>
              <a:xfrm>
                <a:off x="422500" y="6500"/>
                <a:ext cx="78000" cy="4633200"/>
              </a:xfrm>
              <a:custGeom>
                <a:avLst/>
                <a:gdLst/>
                <a:ahLst/>
                <a:cxnLst/>
                <a:rect l="0" t="0" r="0" b="0"/>
                <a:pathLst>
                  <a:path w="78000" h="4633200">
                    <a:moveTo>
                      <a:pt x="0" y="0"/>
                    </a:moveTo>
                    <a:lnTo>
                      <a:pt x="78000" y="0"/>
                    </a:lnTo>
                    <a:lnTo>
                      <a:pt x="78000" y="4633200"/>
                    </a:lnTo>
                    <a:lnTo>
                      <a:pt x="0" y="46332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5400000" scaled="0"/>
              </a:gra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8" name="707 Forma libre"/>
              <p:cNvSpPr/>
              <p:nvPr/>
            </p:nvSpPr>
            <p:spPr>
              <a:xfrm>
                <a:off x="6500" y="91000"/>
                <a:ext cx="4368000" cy="351000"/>
              </a:xfrm>
              <a:custGeom>
                <a:avLst/>
                <a:gdLst>
                  <a:gd name="rtl" fmla="*/ 940069 w 4368000"/>
                  <a:gd name="rtr" fmla="*/ 4092628 w 4368000"/>
                </a:gdLst>
                <a:ahLst/>
                <a:cxnLst/>
                <a:rect l="rtl" t="t" r="rtr" b="b"/>
                <a:pathLst>
                  <a:path w="4368000" h="351000">
                    <a:moveTo>
                      <a:pt x="0" y="0"/>
                    </a:moveTo>
                    <a:lnTo>
                      <a:pt x="4368000" y="0"/>
                    </a:lnTo>
                    <a:lnTo>
                      <a:pt x="4368000" y="351000"/>
                    </a:lnTo>
                    <a:lnTo>
                      <a:pt x="0" y="351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DBDB"/>
                  </a:gs>
                  <a:gs pos="100000">
                    <a:srgbClr val="B7B7B7"/>
                  </a:gs>
                </a:gsLst>
                <a:lin ang="5400000" scaled="0"/>
              </a:gradFill>
              <a:ln w="6500" cap="flat">
                <a:solidFill>
                  <a:srgbClr val="FFFFFF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50" b="1" kern="100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Modelo conceptual Version 25.06.2014</a:t>
                </a:r>
                <a:endParaRPr lang="es-PE" sz="1050" kern="10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  <p:sp>
            <p:nvSpPr>
              <p:cNvPr id="709" name="708 Forma libre"/>
              <p:cNvSpPr/>
              <p:nvPr/>
            </p:nvSpPr>
            <p:spPr>
              <a:xfrm>
                <a:off x="10596495" y="6500"/>
                <a:ext cx="0" cy="7722000"/>
              </a:xfrm>
              <a:custGeom>
                <a:avLst/>
                <a:gdLst/>
                <a:ahLst/>
                <a:cxnLst/>
                <a:rect l="0" t="0" r="0" b="0"/>
                <a:pathLst>
                  <a:path h="7722000">
                    <a:moveTo>
                      <a:pt x="0" y="0"/>
                    </a:moveTo>
                    <a:lnTo>
                      <a:pt x="0" y="0"/>
                    </a:lnTo>
                    <a:lnTo>
                      <a:pt x="0" y="7722000"/>
                    </a:lnTo>
                    <a:lnTo>
                      <a:pt x="0" y="7722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6500" cap="flat">
                <a:noFill/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0" name="709 Forma libre"/>
              <p:cNvSpPr/>
              <p:nvPr/>
            </p:nvSpPr>
            <p:spPr>
              <a:xfrm>
                <a:off x="39000" y="123500"/>
                <a:ext cx="2860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286000" h="286000">
                    <a:moveTo>
                      <a:pt x="0" y="0"/>
                    </a:moveTo>
                    <a:lnTo>
                      <a:pt x="286000" y="0"/>
                    </a:lnTo>
                    <a:lnTo>
                      <a:pt x="286000" y="286000"/>
                    </a:lnTo>
                    <a:lnTo>
                      <a:pt x="0" y="28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5A5A5"/>
              </a:soli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1" name="710 Forma libre"/>
              <p:cNvSpPr/>
              <p:nvPr/>
            </p:nvSpPr>
            <p:spPr>
              <a:xfrm>
                <a:off x="10562500" y="3867500"/>
                <a:ext cx="78000" cy="3861000"/>
              </a:xfrm>
              <a:custGeom>
                <a:avLst/>
                <a:gdLst/>
                <a:ahLst/>
                <a:cxnLst/>
                <a:rect l="0" t="0" r="0" b="0"/>
                <a:pathLst>
                  <a:path w="78000" h="3861000">
                    <a:moveTo>
                      <a:pt x="0" y="0"/>
                    </a:moveTo>
                    <a:lnTo>
                      <a:pt x="78000" y="0"/>
                    </a:lnTo>
                    <a:lnTo>
                      <a:pt x="78000" y="3861000"/>
                    </a:lnTo>
                    <a:lnTo>
                      <a:pt x="0" y="3861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0C0C0"/>
                  </a:gs>
                  <a:gs pos="100000">
                    <a:srgbClr val="FFFFFF"/>
                  </a:gs>
                </a:gsLst>
                <a:lin ang="16200000" scaled="0"/>
              </a:gra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2" name="711 Forma libre"/>
              <p:cNvSpPr/>
              <p:nvPr/>
            </p:nvSpPr>
            <p:spPr>
              <a:xfrm>
                <a:off x="325000" y="123500"/>
                <a:ext cx="2860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286000" h="286000">
                    <a:moveTo>
                      <a:pt x="0" y="0"/>
                    </a:moveTo>
                    <a:lnTo>
                      <a:pt x="286000" y="0"/>
                    </a:lnTo>
                    <a:lnTo>
                      <a:pt x="286000" y="286000"/>
                    </a:lnTo>
                    <a:lnTo>
                      <a:pt x="0" y="28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B7B7"/>
              </a:soli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3" name="712 Forma libre"/>
              <p:cNvSpPr/>
              <p:nvPr/>
            </p:nvSpPr>
            <p:spPr>
              <a:xfrm>
                <a:off x="4231500" y="123500"/>
                <a:ext cx="2860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286000" h="286000">
                    <a:moveTo>
                      <a:pt x="0" y="0"/>
                    </a:moveTo>
                    <a:lnTo>
                      <a:pt x="286000" y="0"/>
                    </a:lnTo>
                    <a:lnTo>
                      <a:pt x="286000" y="286000"/>
                    </a:lnTo>
                    <a:lnTo>
                      <a:pt x="0" y="28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14" name="713 Forma libre"/>
              <p:cNvSpPr/>
              <p:nvPr/>
            </p:nvSpPr>
            <p:spPr>
              <a:xfrm>
                <a:off x="4517500" y="123500"/>
                <a:ext cx="2860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286000" h="286000">
                    <a:moveTo>
                      <a:pt x="0" y="0"/>
                    </a:moveTo>
                    <a:lnTo>
                      <a:pt x="286000" y="0"/>
                    </a:lnTo>
                    <a:lnTo>
                      <a:pt x="286000" y="286000"/>
                    </a:lnTo>
                    <a:lnTo>
                      <a:pt x="0" y="286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EDED"/>
              </a:solidFill>
              <a:ln w="6500" cap="flat">
                <a:solidFill>
                  <a:srgbClr val="FFFFFF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grpSp>
            <p:nvGrpSpPr>
              <p:cNvPr id="715" name="714 Grupo"/>
              <p:cNvGrpSpPr/>
              <p:nvPr/>
            </p:nvGrpSpPr>
            <p:grpSpPr>
              <a:xfrm>
                <a:off x="19500" y="526500"/>
                <a:ext cx="390000" cy="1040000"/>
                <a:chOff x="19500" y="526500"/>
                <a:chExt cx="390000" cy="1040000"/>
              </a:xfrm>
            </p:grpSpPr>
            <p:sp>
              <p:nvSpPr>
                <p:cNvPr id="726" name="725 Forma libre"/>
                <p:cNvSpPr/>
                <p:nvPr/>
              </p:nvSpPr>
              <p:spPr>
                <a:xfrm>
                  <a:off x="280800" y="52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7" name="726 Forma libre"/>
                <p:cNvSpPr/>
                <p:nvPr/>
              </p:nvSpPr>
              <p:spPr>
                <a:xfrm>
                  <a:off x="280800" y="78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8" name="727 Forma libre"/>
                <p:cNvSpPr/>
                <p:nvPr/>
              </p:nvSpPr>
              <p:spPr>
                <a:xfrm>
                  <a:off x="19500" y="104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9" name="728 Forma libre"/>
                <p:cNvSpPr/>
                <p:nvPr/>
              </p:nvSpPr>
              <p:spPr>
                <a:xfrm>
                  <a:off x="280800" y="104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0" name="729 Forma libre"/>
                <p:cNvSpPr/>
                <p:nvPr/>
              </p:nvSpPr>
              <p:spPr>
                <a:xfrm>
                  <a:off x="19500" y="78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1" name="730 Forma libre"/>
                <p:cNvSpPr/>
                <p:nvPr/>
              </p:nvSpPr>
              <p:spPr>
                <a:xfrm>
                  <a:off x="19500" y="52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2" name="731 Forma libre"/>
                <p:cNvSpPr/>
                <p:nvPr/>
              </p:nvSpPr>
              <p:spPr>
                <a:xfrm>
                  <a:off x="150150" y="65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AA6FF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3" name="732 Forma libre"/>
                <p:cNvSpPr/>
                <p:nvPr/>
              </p:nvSpPr>
              <p:spPr>
                <a:xfrm>
                  <a:off x="150150" y="91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366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4" name="733 Forma libre"/>
                <p:cNvSpPr/>
                <p:nvPr/>
              </p:nvSpPr>
              <p:spPr>
                <a:xfrm>
                  <a:off x="150150" y="117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3E1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5" name="734 Forma libre"/>
                <p:cNvSpPr/>
                <p:nvPr/>
              </p:nvSpPr>
              <p:spPr>
                <a:xfrm>
                  <a:off x="280800" y="130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6" name="735 Forma libre"/>
                <p:cNvSpPr/>
                <p:nvPr/>
              </p:nvSpPr>
              <p:spPr>
                <a:xfrm>
                  <a:off x="19500" y="130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37" name="736 Forma libre"/>
                <p:cNvSpPr/>
                <p:nvPr/>
              </p:nvSpPr>
              <p:spPr>
                <a:xfrm>
                  <a:off x="150150" y="1436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F1EA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</p:grpSp>
          <p:grpSp>
            <p:nvGrpSpPr>
              <p:cNvPr id="716" name="715 Grupo"/>
              <p:cNvGrpSpPr/>
              <p:nvPr/>
            </p:nvGrpSpPr>
            <p:grpSpPr>
              <a:xfrm>
                <a:off x="10654150" y="6363500"/>
                <a:ext cx="259350" cy="1040000"/>
                <a:chOff x="10654150" y="6363500"/>
                <a:chExt cx="259350" cy="1040000"/>
              </a:xfrm>
            </p:grpSpPr>
            <p:sp>
              <p:nvSpPr>
                <p:cNvPr id="718" name="717 Forma libre"/>
                <p:cNvSpPr/>
                <p:nvPr/>
              </p:nvSpPr>
              <p:spPr>
                <a:xfrm>
                  <a:off x="10784800" y="636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DEDED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19" name="718 Forma libre"/>
                <p:cNvSpPr/>
                <p:nvPr/>
              </p:nvSpPr>
              <p:spPr>
                <a:xfrm>
                  <a:off x="10784800" y="662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BDBDB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0" name="719 Forma libre"/>
                <p:cNvSpPr/>
                <p:nvPr/>
              </p:nvSpPr>
              <p:spPr>
                <a:xfrm>
                  <a:off x="10784800" y="688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9C9C9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1" name="720 Forma libre"/>
                <p:cNvSpPr/>
                <p:nvPr/>
              </p:nvSpPr>
              <p:spPr>
                <a:xfrm>
                  <a:off x="10654150" y="649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2E9FF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2" name="721 Forma libre"/>
                <p:cNvSpPr/>
                <p:nvPr/>
              </p:nvSpPr>
              <p:spPr>
                <a:xfrm>
                  <a:off x="10654150" y="675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3" name="722 Forma libre"/>
                <p:cNvSpPr/>
                <p:nvPr/>
              </p:nvSpPr>
              <p:spPr>
                <a:xfrm>
                  <a:off x="10654150" y="701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5D1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4" name="723 Forma libre"/>
                <p:cNvSpPr/>
                <p:nvPr/>
              </p:nvSpPr>
              <p:spPr>
                <a:xfrm>
                  <a:off x="10784800" y="714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7B7B7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725" name="724 Forma libre"/>
                <p:cNvSpPr/>
                <p:nvPr/>
              </p:nvSpPr>
              <p:spPr>
                <a:xfrm>
                  <a:off x="10654150" y="7273500"/>
                  <a:ext cx="128700" cy="1300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8700" h="130000">
                      <a:moveTo>
                        <a:pt x="0" y="0"/>
                      </a:moveTo>
                      <a:lnTo>
                        <a:pt x="128700" y="0"/>
                      </a:lnTo>
                      <a:lnTo>
                        <a:pt x="128700" y="130000"/>
                      </a:lnTo>
                      <a:lnTo>
                        <a:pt x="0" y="130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C7AA"/>
                </a:solidFill>
                <a:ln w="6500" cap="flat">
                  <a:solidFill>
                    <a:srgbClr val="FFFFFF"/>
                  </a:solidFill>
                  <a:bevel/>
                </a:ln>
              </p:spPr>
              <p:txBody>
                <a:bodyPr/>
                <a:lstStyle/>
                <a:p>
                  <a:endParaRPr lang="es-PE"/>
                </a:p>
              </p:txBody>
            </p:sp>
          </p:grpSp>
          <p:sp>
            <p:nvSpPr>
              <p:cNvPr id="717" name="716 Forma libre"/>
              <p:cNvSpPr/>
              <p:nvPr/>
            </p:nvSpPr>
            <p:spPr>
              <a:xfrm>
                <a:off x="5408461" y="7132268"/>
                <a:ext cx="5037175" cy="275786"/>
              </a:xfrm>
              <a:custGeom>
                <a:avLst/>
                <a:gdLst/>
                <a:ahLst/>
                <a:cxnLst/>
                <a:rect l="l" t="t" r="r" b="b"/>
                <a:pathLst>
                  <a:path w="5037175" h="275786">
                    <a:moveTo>
                      <a:pt x="275786" y="0"/>
                    </a:moveTo>
                    <a:lnTo>
                      <a:pt x="5037175" y="0"/>
                    </a:lnTo>
                    <a:lnTo>
                      <a:pt x="5037175" y="275786"/>
                    </a:lnTo>
                    <a:lnTo>
                      <a:pt x="0" y="275786"/>
                    </a:lnTo>
                    <a:lnTo>
                      <a:pt x="275786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DBDB"/>
                  </a:gs>
                  <a:gs pos="100000">
                    <a:srgbClr val="B7B7B7"/>
                  </a:gs>
                </a:gsLst>
                <a:lin ang="5400000" scaled="0"/>
              </a:gradFill>
              <a:ln w="6500" cap="flat">
                <a:solidFill>
                  <a:srgbClr val="FFFFFF"/>
                </a:solidFill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50" b="1" kern="100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Equipo Técnico de Planeamiento Estratégico</a:t>
                </a:r>
                <a:endParaRPr lang="es-PE" sz="1050" kern="10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3" name="Sub Topic 5"/>
            <p:cNvGrpSpPr/>
            <p:nvPr/>
          </p:nvGrpSpPr>
          <p:grpSpPr>
            <a:xfrm>
              <a:off x="1625001" y="5592165"/>
              <a:ext cx="1397499" cy="188500"/>
              <a:chOff x="1625001" y="5592165"/>
              <a:chExt cx="1397499" cy="188500"/>
            </a:xfrm>
          </p:grpSpPr>
          <p:sp>
            <p:nvSpPr>
              <p:cNvPr id="703" name="702 Forma libre"/>
              <p:cNvSpPr/>
              <p:nvPr/>
            </p:nvSpPr>
            <p:spPr>
              <a:xfrm>
                <a:off x="1982500" y="5592165"/>
                <a:ext cx="10335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1033500" h="188500">
                    <a:moveTo>
                      <a:pt x="94250" y="0"/>
                    </a:moveTo>
                    <a:lnTo>
                      <a:pt x="939250" y="0"/>
                    </a:lnTo>
                    <a:cubicBezTo>
                      <a:pt x="939250" y="0"/>
                      <a:pt x="1033500" y="0"/>
                      <a:pt x="1033500" y="94250"/>
                    </a:cubicBezTo>
                    <a:cubicBezTo>
                      <a:pt x="1033500" y="188500"/>
                      <a:pt x="939250" y="188500"/>
                      <a:pt x="9392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4" name="703 Forma libre"/>
              <p:cNvSpPr/>
              <p:nvPr/>
            </p:nvSpPr>
            <p:spPr>
              <a:xfrm>
                <a:off x="1995500" y="5605165"/>
                <a:ext cx="10075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1007500" h="162500" stroke="0">
                    <a:moveTo>
                      <a:pt x="81250" y="0"/>
                    </a:moveTo>
                    <a:lnTo>
                      <a:pt x="926250" y="0"/>
                    </a:lnTo>
                    <a:cubicBezTo>
                      <a:pt x="926250" y="0"/>
                      <a:pt x="1007500" y="0"/>
                      <a:pt x="1007500" y="81250"/>
                    </a:cubicBezTo>
                    <a:cubicBezTo>
                      <a:pt x="1007500" y="162500"/>
                      <a:pt x="926250" y="162500"/>
                      <a:pt x="9262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5" name="704 Forma libre"/>
              <p:cNvSpPr/>
              <p:nvPr/>
            </p:nvSpPr>
            <p:spPr>
              <a:xfrm>
                <a:off x="2006063" y="5605165"/>
                <a:ext cx="9863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986375" h="94250" stroke="0">
                    <a:moveTo>
                      <a:pt x="94250" y="0"/>
                    </a:moveTo>
                    <a:lnTo>
                      <a:pt x="892125" y="0"/>
                    </a:lnTo>
                    <a:cubicBezTo>
                      <a:pt x="892125" y="0"/>
                      <a:pt x="986375" y="0"/>
                      <a:pt x="986375" y="55608"/>
                    </a:cubicBezTo>
                    <a:cubicBezTo>
                      <a:pt x="986375" y="94250"/>
                      <a:pt x="887737" y="94250"/>
                      <a:pt x="937053" y="94250"/>
                    </a:cubicBezTo>
                    <a:lnTo>
                      <a:pt x="49319" y="94250"/>
                    </a:lnTo>
                    <a:cubicBezTo>
                      <a:pt x="9863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6" name="Text 242"/>
              <p:cNvSpPr txBox="1"/>
              <p:nvPr/>
            </p:nvSpPr>
            <p:spPr>
              <a:xfrm>
                <a:off x="1625001" y="5624665"/>
                <a:ext cx="1397499" cy="9424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Econom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í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a cultural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4" name="Sub Topic 5"/>
            <p:cNvGrpSpPr/>
            <p:nvPr/>
          </p:nvGrpSpPr>
          <p:grpSpPr>
            <a:xfrm>
              <a:off x="1879957" y="5845665"/>
              <a:ext cx="1136043" cy="188500"/>
              <a:chOff x="1879957" y="5845665"/>
              <a:chExt cx="1136043" cy="188500"/>
            </a:xfrm>
          </p:grpSpPr>
          <p:sp>
            <p:nvSpPr>
              <p:cNvPr id="699" name="698 Forma libre"/>
              <p:cNvSpPr/>
              <p:nvPr/>
            </p:nvSpPr>
            <p:spPr>
              <a:xfrm>
                <a:off x="2210000" y="5845665"/>
                <a:ext cx="806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806000" h="188500">
                    <a:moveTo>
                      <a:pt x="94250" y="0"/>
                    </a:moveTo>
                    <a:lnTo>
                      <a:pt x="711750" y="0"/>
                    </a:lnTo>
                    <a:cubicBezTo>
                      <a:pt x="711750" y="0"/>
                      <a:pt x="806000" y="0"/>
                      <a:pt x="806000" y="94250"/>
                    </a:cubicBezTo>
                    <a:cubicBezTo>
                      <a:pt x="806000" y="188500"/>
                      <a:pt x="711750" y="188500"/>
                      <a:pt x="711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0" name="699 Forma libre"/>
              <p:cNvSpPr/>
              <p:nvPr/>
            </p:nvSpPr>
            <p:spPr>
              <a:xfrm>
                <a:off x="2223000" y="5858665"/>
                <a:ext cx="780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780000" h="162500" stroke="0">
                    <a:moveTo>
                      <a:pt x="81250" y="0"/>
                    </a:moveTo>
                    <a:lnTo>
                      <a:pt x="698750" y="0"/>
                    </a:lnTo>
                    <a:cubicBezTo>
                      <a:pt x="698750" y="0"/>
                      <a:pt x="780000" y="0"/>
                      <a:pt x="780000" y="81250"/>
                    </a:cubicBezTo>
                    <a:cubicBezTo>
                      <a:pt x="780000" y="162500"/>
                      <a:pt x="698750" y="162500"/>
                      <a:pt x="698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1" name="700 Forma libre"/>
              <p:cNvSpPr/>
              <p:nvPr/>
            </p:nvSpPr>
            <p:spPr>
              <a:xfrm>
                <a:off x="2233563" y="5858665"/>
                <a:ext cx="758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758875" h="94250" stroke="0">
                    <a:moveTo>
                      <a:pt x="94250" y="0"/>
                    </a:moveTo>
                    <a:lnTo>
                      <a:pt x="664625" y="0"/>
                    </a:lnTo>
                    <a:cubicBezTo>
                      <a:pt x="664625" y="0"/>
                      <a:pt x="758875" y="0"/>
                      <a:pt x="758875" y="55608"/>
                    </a:cubicBezTo>
                    <a:cubicBezTo>
                      <a:pt x="758875" y="94250"/>
                      <a:pt x="682987" y="94250"/>
                      <a:pt x="720928" y="94250"/>
                    </a:cubicBezTo>
                    <a:lnTo>
                      <a:pt x="37944" y="94250"/>
                    </a:lnTo>
                    <a:cubicBezTo>
                      <a:pt x="7588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702" name="Text 243"/>
              <p:cNvSpPr txBox="1"/>
              <p:nvPr/>
            </p:nvSpPr>
            <p:spPr>
              <a:xfrm>
                <a:off x="1879957" y="5878165"/>
                <a:ext cx="1136043" cy="143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Capital social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5" name="Main Topic 5"/>
            <p:cNvGrpSpPr/>
            <p:nvPr/>
          </p:nvGrpSpPr>
          <p:grpSpPr>
            <a:xfrm>
              <a:off x="6108426" y="1656415"/>
              <a:ext cx="1342401" cy="305500"/>
              <a:chOff x="6108426" y="1656415"/>
              <a:chExt cx="1342401" cy="305500"/>
            </a:xfrm>
          </p:grpSpPr>
          <p:sp>
            <p:nvSpPr>
              <p:cNvPr id="695" name="694 Forma libre"/>
              <p:cNvSpPr/>
              <p:nvPr/>
            </p:nvSpPr>
            <p:spPr>
              <a:xfrm>
                <a:off x="6222327" y="1656415"/>
                <a:ext cx="1228500" cy="305500"/>
              </a:xfrm>
              <a:custGeom>
                <a:avLst/>
                <a:gdLst/>
                <a:ahLst/>
                <a:cxnLst/>
                <a:rect l="0" t="0" r="0" b="0"/>
                <a:pathLst>
                  <a:path w="1228500" h="305500">
                    <a:moveTo>
                      <a:pt x="152750" y="0"/>
                    </a:moveTo>
                    <a:lnTo>
                      <a:pt x="1075750" y="0"/>
                    </a:lnTo>
                    <a:cubicBezTo>
                      <a:pt x="1075750" y="0"/>
                      <a:pt x="1228500" y="0"/>
                      <a:pt x="1228500" y="152750"/>
                    </a:cubicBezTo>
                    <a:cubicBezTo>
                      <a:pt x="1228500" y="305500"/>
                      <a:pt x="1075750" y="305500"/>
                      <a:pt x="1075750" y="305500"/>
                    </a:cubicBezTo>
                    <a:lnTo>
                      <a:pt x="152750" y="305500"/>
                    </a:lnTo>
                    <a:cubicBezTo>
                      <a:pt x="152750" y="305500"/>
                      <a:pt x="0" y="305500"/>
                      <a:pt x="0" y="152750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solidFill>
                <a:srgbClr val="F58527"/>
              </a:solidFill>
              <a:ln w="6500" cap="flat">
                <a:solidFill>
                  <a:srgbClr val="F58527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6" name="695 Forma libre"/>
              <p:cNvSpPr/>
              <p:nvPr/>
            </p:nvSpPr>
            <p:spPr>
              <a:xfrm>
                <a:off x="6235327" y="1669415"/>
                <a:ext cx="1202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202500" h="279500" stroke="0">
                    <a:moveTo>
                      <a:pt x="139750" y="0"/>
                    </a:moveTo>
                    <a:lnTo>
                      <a:pt x="1062750" y="0"/>
                    </a:lnTo>
                    <a:cubicBezTo>
                      <a:pt x="1062750" y="0"/>
                      <a:pt x="1202500" y="0"/>
                      <a:pt x="1202500" y="139750"/>
                    </a:cubicBezTo>
                    <a:cubicBezTo>
                      <a:pt x="1202500" y="279500"/>
                      <a:pt x="1062750" y="279500"/>
                      <a:pt x="1062750" y="279500"/>
                    </a:cubicBezTo>
                    <a:lnTo>
                      <a:pt x="139750" y="279500"/>
                    </a:lnTo>
                    <a:cubicBezTo>
                      <a:pt x="139750" y="279500"/>
                      <a:pt x="0" y="279500"/>
                      <a:pt x="0" y="139750"/>
                    </a:cubicBezTo>
                    <a:cubicBezTo>
                      <a:pt x="0" y="0"/>
                      <a:pt x="139750" y="0"/>
                      <a:pt x="1397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6000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7" name="696 Forma libre"/>
              <p:cNvSpPr/>
              <p:nvPr/>
            </p:nvSpPr>
            <p:spPr>
              <a:xfrm>
                <a:off x="6260514" y="1669415"/>
                <a:ext cx="1152125" cy="152750"/>
              </a:xfrm>
              <a:custGeom>
                <a:avLst/>
                <a:gdLst/>
                <a:ahLst/>
                <a:cxnLst/>
                <a:rect l="0" t="0" r="0" b="0"/>
                <a:pathLst>
                  <a:path w="1152125" h="152750" stroke="0">
                    <a:moveTo>
                      <a:pt x="152750" y="0"/>
                    </a:moveTo>
                    <a:lnTo>
                      <a:pt x="999375" y="0"/>
                    </a:lnTo>
                    <a:cubicBezTo>
                      <a:pt x="999375" y="0"/>
                      <a:pt x="1152125" y="0"/>
                      <a:pt x="1152125" y="90122"/>
                    </a:cubicBezTo>
                    <a:cubicBezTo>
                      <a:pt x="1152125" y="152750"/>
                      <a:pt x="1036912" y="152750"/>
                      <a:pt x="1094515" y="152750"/>
                    </a:cubicBezTo>
                    <a:lnTo>
                      <a:pt x="57606" y="152750"/>
                    </a:lnTo>
                    <a:cubicBezTo>
                      <a:pt x="115213" y="152750"/>
                      <a:pt x="0" y="152750"/>
                      <a:pt x="0" y="90122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8" name="Text 244"/>
              <p:cNvSpPr txBox="1"/>
              <p:nvPr/>
            </p:nvSpPr>
            <p:spPr>
              <a:xfrm>
                <a:off x="6108426" y="1714915"/>
                <a:ext cx="1329402" cy="221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50" b="1" kern="100" dirty="0" err="1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Conocimiento</a:t>
                </a:r>
                <a:endParaRPr lang="es-PE" sz="90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6" name="Sub Topic 5"/>
            <p:cNvGrpSpPr/>
            <p:nvPr/>
          </p:nvGrpSpPr>
          <p:grpSpPr>
            <a:xfrm>
              <a:off x="7580820" y="1334664"/>
              <a:ext cx="999179" cy="188500"/>
              <a:chOff x="7580820" y="1334664"/>
              <a:chExt cx="999179" cy="188500"/>
            </a:xfrm>
          </p:grpSpPr>
          <p:sp>
            <p:nvSpPr>
              <p:cNvPr id="691" name="690 Forma libre"/>
              <p:cNvSpPr/>
              <p:nvPr/>
            </p:nvSpPr>
            <p:spPr>
              <a:xfrm>
                <a:off x="7580820" y="1334664"/>
                <a:ext cx="5915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591500" h="188500">
                    <a:moveTo>
                      <a:pt x="94250" y="0"/>
                    </a:moveTo>
                    <a:lnTo>
                      <a:pt x="497250" y="0"/>
                    </a:lnTo>
                    <a:cubicBezTo>
                      <a:pt x="497250" y="0"/>
                      <a:pt x="591500" y="0"/>
                      <a:pt x="591500" y="94250"/>
                    </a:cubicBezTo>
                    <a:cubicBezTo>
                      <a:pt x="591500" y="188500"/>
                      <a:pt x="497250" y="188500"/>
                      <a:pt x="4972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2" name="691 Forma libre"/>
              <p:cNvSpPr/>
              <p:nvPr/>
            </p:nvSpPr>
            <p:spPr>
              <a:xfrm>
                <a:off x="7593820" y="1347664"/>
                <a:ext cx="5655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565500" h="162500" stroke="0">
                    <a:moveTo>
                      <a:pt x="81250" y="0"/>
                    </a:moveTo>
                    <a:lnTo>
                      <a:pt x="484250" y="0"/>
                    </a:lnTo>
                    <a:cubicBezTo>
                      <a:pt x="484250" y="0"/>
                      <a:pt x="565500" y="0"/>
                      <a:pt x="565500" y="81250"/>
                    </a:cubicBezTo>
                    <a:cubicBezTo>
                      <a:pt x="565500" y="162500"/>
                      <a:pt x="484250" y="162500"/>
                      <a:pt x="4842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3" name="692 Forma libre"/>
              <p:cNvSpPr/>
              <p:nvPr/>
            </p:nvSpPr>
            <p:spPr>
              <a:xfrm>
                <a:off x="7604383" y="1347664"/>
                <a:ext cx="5443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544375" h="94250" stroke="0">
                    <a:moveTo>
                      <a:pt x="94250" y="0"/>
                    </a:moveTo>
                    <a:lnTo>
                      <a:pt x="450125" y="0"/>
                    </a:lnTo>
                    <a:cubicBezTo>
                      <a:pt x="450125" y="0"/>
                      <a:pt x="544375" y="0"/>
                      <a:pt x="544375" y="55608"/>
                    </a:cubicBezTo>
                    <a:cubicBezTo>
                      <a:pt x="544375" y="94250"/>
                      <a:pt x="489938" y="94250"/>
                      <a:pt x="517156" y="94250"/>
                    </a:cubicBezTo>
                    <a:lnTo>
                      <a:pt x="27219" y="94250"/>
                    </a:lnTo>
                    <a:cubicBezTo>
                      <a:pt x="5443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4" name="Text 245"/>
              <p:cNvSpPr txBox="1"/>
              <p:nvPr/>
            </p:nvSpPr>
            <p:spPr>
              <a:xfrm>
                <a:off x="7632819" y="1367164"/>
                <a:ext cx="947180" cy="134335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Creaci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7" name="Sub Topic 5"/>
            <p:cNvGrpSpPr/>
            <p:nvPr/>
          </p:nvGrpSpPr>
          <p:grpSpPr>
            <a:xfrm>
              <a:off x="7580820" y="1588165"/>
              <a:ext cx="1126643" cy="188500"/>
              <a:chOff x="7580820" y="1588165"/>
              <a:chExt cx="1126643" cy="188500"/>
            </a:xfrm>
          </p:grpSpPr>
          <p:sp>
            <p:nvSpPr>
              <p:cNvPr id="687" name="686 Forma libre"/>
              <p:cNvSpPr/>
              <p:nvPr/>
            </p:nvSpPr>
            <p:spPr>
              <a:xfrm>
                <a:off x="7580820" y="1588165"/>
                <a:ext cx="806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806000" h="188500">
                    <a:moveTo>
                      <a:pt x="94250" y="0"/>
                    </a:moveTo>
                    <a:lnTo>
                      <a:pt x="711750" y="0"/>
                    </a:lnTo>
                    <a:cubicBezTo>
                      <a:pt x="711750" y="0"/>
                      <a:pt x="806000" y="0"/>
                      <a:pt x="806000" y="94250"/>
                    </a:cubicBezTo>
                    <a:cubicBezTo>
                      <a:pt x="806000" y="188500"/>
                      <a:pt x="711750" y="188500"/>
                      <a:pt x="711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8" name="687 Forma libre"/>
              <p:cNvSpPr/>
              <p:nvPr/>
            </p:nvSpPr>
            <p:spPr>
              <a:xfrm>
                <a:off x="7593820" y="1601165"/>
                <a:ext cx="780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780000" h="162500" stroke="0">
                    <a:moveTo>
                      <a:pt x="81250" y="0"/>
                    </a:moveTo>
                    <a:lnTo>
                      <a:pt x="698750" y="0"/>
                    </a:lnTo>
                    <a:cubicBezTo>
                      <a:pt x="698750" y="0"/>
                      <a:pt x="780000" y="0"/>
                      <a:pt x="780000" y="81250"/>
                    </a:cubicBezTo>
                    <a:cubicBezTo>
                      <a:pt x="780000" y="162500"/>
                      <a:pt x="698750" y="162500"/>
                      <a:pt x="698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9" name="688 Forma libre"/>
              <p:cNvSpPr/>
              <p:nvPr/>
            </p:nvSpPr>
            <p:spPr>
              <a:xfrm>
                <a:off x="7604383" y="1601165"/>
                <a:ext cx="758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758875" h="94250" stroke="0">
                    <a:moveTo>
                      <a:pt x="94250" y="0"/>
                    </a:moveTo>
                    <a:lnTo>
                      <a:pt x="664625" y="0"/>
                    </a:lnTo>
                    <a:cubicBezTo>
                      <a:pt x="664625" y="0"/>
                      <a:pt x="758875" y="0"/>
                      <a:pt x="758875" y="55608"/>
                    </a:cubicBezTo>
                    <a:cubicBezTo>
                      <a:pt x="758875" y="94250"/>
                      <a:pt x="682987" y="94250"/>
                      <a:pt x="720928" y="94250"/>
                    </a:cubicBezTo>
                    <a:lnTo>
                      <a:pt x="37944" y="94250"/>
                    </a:lnTo>
                    <a:cubicBezTo>
                      <a:pt x="7588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90" name="Text 246"/>
              <p:cNvSpPr txBox="1"/>
              <p:nvPr/>
            </p:nvSpPr>
            <p:spPr>
              <a:xfrm>
                <a:off x="7632820" y="1620665"/>
                <a:ext cx="1074643" cy="143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Investigaci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8" name="Sub Topic 5"/>
            <p:cNvGrpSpPr/>
            <p:nvPr/>
          </p:nvGrpSpPr>
          <p:grpSpPr>
            <a:xfrm>
              <a:off x="7580820" y="1841665"/>
              <a:ext cx="1113226" cy="188500"/>
              <a:chOff x="7580820" y="1841665"/>
              <a:chExt cx="1113226" cy="188500"/>
            </a:xfrm>
          </p:grpSpPr>
          <p:sp>
            <p:nvSpPr>
              <p:cNvPr id="683" name="682 Forma libre"/>
              <p:cNvSpPr/>
              <p:nvPr/>
            </p:nvSpPr>
            <p:spPr>
              <a:xfrm>
                <a:off x="7580820" y="1841665"/>
                <a:ext cx="7345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734500" h="188500">
                    <a:moveTo>
                      <a:pt x="94250" y="0"/>
                    </a:moveTo>
                    <a:lnTo>
                      <a:pt x="640250" y="0"/>
                    </a:lnTo>
                    <a:cubicBezTo>
                      <a:pt x="640250" y="0"/>
                      <a:pt x="734500" y="0"/>
                      <a:pt x="734500" y="94250"/>
                    </a:cubicBezTo>
                    <a:cubicBezTo>
                      <a:pt x="734500" y="188500"/>
                      <a:pt x="640250" y="188500"/>
                      <a:pt x="6402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4" name="683 Forma libre"/>
              <p:cNvSpPr/>
              <p:nvPr/>
            </p:nvSpPr>
            <p:spPr>
              <a:xfrm>
                <a:off x="7593820" y="1854665"/>
                <a:ext cx="7085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708500" h="162500" stroke="0">
                    <a:moveTo>
                      <a:pt x="81250" y="0"/>
                    </a:moveTo>
                    <a:lnTo>
                      <a:pt x="627250" y="0"/>
                    </a:lnTo>
                    <a:cubicBezTo>
                      <a:pt x="627250" y="0"/>
                      <a:pt x="708500" y="0"/>
                      <a:pt x="708500" y="81250"/>
                    </a:cubicBezTo>
                    <a:cubicBezTo>
                      <a:pt x="708500" y="162500"/>
                      <a:pt x="627250" y="162500"/>
                      <a:pt x="6272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5" name="684 Forma libre"/>
              <p:cNvSpPr/>
              <p:nvPr/>
            </p:nvSpPr>
            <p:spPr>
              <a:xfrm>
                <a:off x="7604383" y="1854665"/>
                <a:ext cx="6873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687375" h="94250" stroke="0">
                    <a:moveTo>
                      <a:pt x="94250" y="0"/>
                    </a:moveTo>
                    <a:lnTo>
                      <a:pt x="593125" y="0"/>
                    </a:lnTo>
                    <a:cubicBezTo>
                      <a:pt x="593125" y="0"/>
                      <a:pt x="687375" y="0"/>
                      <a:pt x="687375" y="55608"/>
                    </a:cubicBezTo>
                    <a:cubicBezTo>
                      <a:pt x="687375" y="94250"/>
                      <a:pt x="618638" y="94250"/>
                      <a:pt x="653009" y="94250"/>
                    </a:cubicBezTo>
                    <a:lnTo>
                      <a:pt x="34369" y="94250"/>
                    </a:lnTo>
                    <a:cubicBezTo>
                      <a:pt x="68737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6" name="Text 247"/>
              <p:cNvSpPr txBox="1"/>
              <p:nvPr/>
            </p:nvSpPr>
            <p:spPr>
              <a:xfrm>
                <a:off x="7632820" y="1874165"/>
                <a:ext cx="1061226" cy="140834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Informaci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49" name="Sub Topic 5"/>
            <p:cNvGrpSpPr/>
            <p:nvPr/>
          </p:nvGrpSpPr>
          <p:grpSpPr>
            <a:xfrm>
              <a:off x="7580820" y="2095165"/>
              <a:ext cx="1126644" cy="188500"/>
              <a:chOff x="7580820" y="2095165"/>
              <a:chExt cx="1126644" cy="188500"/>
            </a:xfrm>
          </p:grpSpPr>
          <p:sp>
            <p:nvSpPr>
              <p:cNvPr id="679" name="678 Forma libre"/>
              <p:cNvSpPr/>
              <p:nvPr/>
            </p:nvSpPr>
            <p:spPr>
              <a:xfrm>
                <a:off x="7580820" y="2095165"/>
                <a:ext cx="871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871000" h="188500">
                    <a:moveTo>
                      <a:pt x="94250" y="0"/>
                    </a:moveTo>
                    <a:lnTo>
                      <a:pt x="776750" y="0"/>
                    </a:lnTo>
                    <a:cubicBezTo>
                      <a:pt x="776750" y="0"/>
                      <a:pt x="871000" y="0"/>
                      <a:pt x="871000" y="94250"/>
                    </a:cubicBezTo>
                    <a:cubicBezTo>
                      <a:pt x="871000" y="188500"/>
                      <a:pt x="776750" y="188500"/>
                      <a:pt x="776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0" name="679 Forma libre"/>
              <p:cNvSpPr/>
              <p:nvPr/>
            </p:nvSpPr>
            <p:spPr>
              <a:xfrm>
                <a:off x="7593820" y="2108165"/>
                <a:ext cx="845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845000" h="162500" stroke="0">
                    <a:moveTo>
                      <a:pt x="81250" y="0"/>
                    </a:moveTo>
                    <a:lnTo>
                      <a:pt x="763750" y="0"/>
                    </a:lnTo>
                    <a:cubicBezTo>
                      <a:pt x="763750" y="0"/>
                      <a:pt x="845000" y="0"/>
                      <a:pt x="845000" y="81250"/>
                    </a:cubicBezTo>
                    <a:cubicBezTo>
                      <a:pt x="845000" y="162500"/>
                      <a:pt x="763750" y="162500"/>
                      <a:pt x="763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1" name="680 Forma libre"/>
              <p:cNvSpPr/>
              <p:nvPr/>
            </p:nvSpPr>
            <p:spPr>
              <a:xfrm>
                <a:off x="7604383" y="2108165"/>
                <a:ext cx="823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823875" h="94250" stroke="0">
                    <a:moveTo>
                      <a:pt x="94250" y="0"/>
                    </a:moveTo>
                    <a:lnTo>
                      <a:pt x="729625" y="0"/>
                    </a:lnTo>
                    <a:cubicBezTo>
                      <a:pt x="729625" y="0"/>
                      <a:pt x="823875" y="0"/>
                      <a:pt x="823875" y="55608"/>
                    </a:cubicBezTo>
                    <a:cubicBezTo>
                      <a:pt x="823875" y="94250"/>
                      <a:pt x="741487" y="94250"/>
                      <a:pt x="782678" y="94250"/>
                    </a:cubicBezTo>
                    <a:lnTo>
                      <a:pt x="41194" y="94250"/>
                    </a:lnTo>
                    <a:cubicBezTo>
                      <a:pt x="8238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82" name="Text 248"/>
              <p:cNvSpPr txBox="1"/>
              <p:nvPr/>
            </p:nvSpPr>
            <p:spPr>
              <a:xfrm>
                <a:off x="7632819" y="2127665"/>
                <a:ext cx="1074645" cy="1235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Comunicaci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0" name="Main Topic 5"/>
            <p:cNvGrpSpPr/>
            <p:nvPr/>
          </p:nvGrpSpPr>
          <p:grpSpPr>
            <a:xfrm>
              <a:off x="6577303" y="4431915"/>
              <a:ext cx="1222698" cy="494000"/>
              <a:chOff x="6577303" y="4431915"/>
              <a:chExt cx="1222698" cy="494000"/>
            </a:xfrm>
          </p:grpSpPr>
          <p:sp>
            <p:nvSpPr>
              <p:cNvPr id="675" name="674 Forma libre"/>
              <p:cNvSpPr/>
              <p:nvPr/>
            </p:nvSpPr>
            <p:spPr>
              <a:xfrm>
                <a:off x="6698965" y="4431915"/>
                <a:ext cx="1085500" cy="494000"/>
              </a:xfrm>
              <a:custGeom>
                <a:avLst/>
                <a:gdLst/>
                <a:ahLst/>
                <a:cxnLst/>
                <a:rect l="0" t="0" r="0" b="0"/>
                <a:pathLst>
                  <a:path w="1085500" h="494000">
                    <a:moveTo>
                      <a:pt x="247000" y="0"/>
                    </a:moveTo>
                    <a:lnTo>
                      <a:pt x="838500" y="0"/>
                    </a:lnTo>
                    <a:cubicBezTo>
                      <a:pt x="838500" y="0"/>
                      <a:pt x="1085500" y="0"/>
                      <a:pt x="1085500" y="247000"/>
                    </a:cubicBezTo>
                    <a:cubicBezTo>
                      <a:pt x="1085500" y="494000"/>
                      <a:pt x="838500" y="494000"/>
                      <a:pt x="838500" y="494000"/>
                    </a:cubicBezTo>
                    <a:lnTo>
                      <a:pt x="247000" y="494000"/>
                    </a:lnTo>
                    <a:cubicBezTo>
                      <a:pt x="247000" y="494000"/>
                      <a:pt x="0" y="494000"/>
                      <a:pt x="0" y="247000"/>
                    </a:cubicBezTo>
                    <a:cubicBezTo>
                      <a:pt x="0" y="0"/>
                      <a:pt x="247000" y="0"/>
                      <a:pt x="247000" y="0"/>
                    </a:cubicBezTo>
                    <a:close/>
                  </a:path>
                </a:pathLst>
              </a:custGeom>
              <a:solidFill>
                <a:srgbClr val="0046FF"/>
              </a:solidFill>
              <a:ln w="6500" cap="flat">
                <a:solidFill>
                  <a:srgbClr val="0046FF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6" name="675 Forma libre"/>
              <p:cNvSpPr/>
              <p:nvPr/>
            </p:nvSpPr>
            <p:spPr>
              <a:xfrm>
                <a:off x="6711965" y="4444915"/>
                <a:ext cx="1059500" cy="468000"/>
              </a:xfrm>
              <a:custGeom>
                <a:avLst/>
                <a:gdLst/>
                <a:ahLst/>
                <a:cxnLst/>
                <a:rect l="0" t="0" r="0" b="0"/>
                <a:pathLst>
                  <a:path w="1059500" h="468000" stroke="0">
                    <a:moveTo>
                      <a:pt x="234000" y="0"/>
                    </a:moveTo>
                    <a:lnTo>
                      <a:pt x="825500" y="0"/>
                    </a:lnTo>
                    <a:cubicBezTo>
                      <a:pt x="825500" y="0"/>
                      <a:pt x="1059500" y="0"/>
                      <a:pt x="1059500" y="234000"/>
                    </a:cubicBezTo>
                    <a:cubicBezTo>
                      <a:pt x="1059500" y="468000"/>
                      <a:pt x="825500" y="468000"/>
                      <a:pt x="825500" y="468000"/>
                    </a:cubicBezTo>
                    <a:lnTo>
                      <a:pt x="234000" y="468000"/>
                    </a:lnTo>
                    <a:cubicBezTo>
                      <a:pt x="234000" y="468000"/>
                      <a:pt x="0" y="468000"/>
                      <a:pt x="0" y="234000"/>
                    </a:cubicBezTo>
                    <a:cubicBezTo>
                      <a:pt x="0" y="0"/>
                      <a:pt x="234000" y="0"/>
                      <a:pt x="2340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6000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7" name="676 Forma libre"/>
              <p:cNvSpPr/>
              <p:nvPr/>
            </p:nvSpPr>
            <p:spPr>
              <a:xfrm>
                <a:off x="6760715" y="4444915"/>
                <a:ext cx="962000" cy="247000"/>
              </a:xfrm>
              <a:custGeom>
                <a:avLst/>
                <a:gdLst/>
                <a:ahLst/>
                <a:cxnLst/>
                <a:rect l="0" t="0" r="0" b="0"/>
                <a:pathLst>
                  <a:path w="962000" h="247000" stroke="0">
                    <a:moveTo>
                      <a:pt x="247000" y="0"/>
                    </a:moveTo>
                    <a:lnTo>
                      <a:pt x="715000" y="0"/>
                    </a:lnTo>
                    <a:cubicBezTo>
                      <a:pt x="715000" y="0"/>
                      <a:pt x="962000" y="0"/>
                      <a:pt x="962000" y="145730"/>
                    </a:cubicBezTo>
                    <a:cubicBezTo>
                      <a:pt x="962000" y="247000"/>
                      <a:pt x="865800" y="247000"/>
                      <a:pt x="913900" y="247000"/>
                    </a:cubicBezTo>
                    <a:lnTo>
                      <a:pt x="48100" y="247000"/>
                    </a:lnTo>
                    <a:cubicBezTo>
                      <a:pt x="96200" y="247000"/>
                      <a:pt x="0" y="247000"/>
                      <a:pt x="0" y="145730"/>
                    </a:cubicBezTo>
                    <a:cubicBezTo>
                      <a:pt x="0" y="0"/>
                      <a:pt x="247000" y="0"/>
                      <a:pt x="247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8" name="Text 249"/>
              <p:cNvSpPr txBox="1"/>
              <p:nvPr/>
            </p:nvSpPr>
            <p:spPr>
              <a:xfrm>
                <a:off x="6577303" y="4472000"/>
                <a:ext cx="1222698" cy="377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000" b="1" kern="100" dirty="0" err="1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Ciudadan</a:t>
                </a:r>
                <a:r>
                  <a:rPr lang="zh-CN" sz="1000" b="1" kern="100" dirty="0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í</a:t>
                </a:r>
                <a:r>
                  <a:rPr lang="en-US" sz="1000" b="1" kern="100" dirty="0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a</a:t>
                </a:r>
                <a:endParaRPr lang="es-PE" sz="1000" kern="100" dirty="0">
                  <a:effectLst/>
                  <a:latin typeface="Calibri"/>
                  <a:ea typeface="SimSu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b="1" kern="100" dirty="0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Intercultural</a:t>
                </a:r>
                <a:endParaRPr lang="es-PE" sz="100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1" name="Sub Topic 5"/>
            <p:cNvGrpSpPr/>
            <p:nvPr/>
          </p:nvGrpSpPr>
          <p:grpSpPr>
            <a:xfrm>
              <a:off x="7914465" y="4040946"/>
              <a:ext cx="2057192" cy="351969"/>
              <a:chOff x="7914465" y="4040946"/>
              <a:chExt cx="2057192" cy="351969"/>
            </a:xfrm>
          </p:grpSpPr>
          <p:sp>
            <p:nvSpPr>
              <p:cNvPr id="671" name="670 Forma libre"/>
              <p:cNvSpPr/>
              <p:nvPr/>
            </p:nvSpPr>
            <p:spPr>
              <a:xfrm>
                <a:off x="7914465" y="4080915"/>
                <a:ext cx="1586000" cy="312000"/>
              </a:xfrm>
              <a:custGeom>
                <a:avLst/>
                <a:gdLst/>
                <a:ahLst/>
                <a:cxnLst/>
                <a:rect l="0" t="0" r="0" b="0"/>
                <a:pathLst>
                  <a:path w="1586000" h="312000">
                    <a:moveTo>
                      <a:pt x="156000" y="0"/>
                    </a:moveTo>
                    <a:lnTo>
                      <a:pt x="1430000" y="0"/>
                    </a:lnTo>
                    <a:cubicBezTo>
                      <a:pt x="1430000" y="0"/>
                      <a:pt x="1586000" y="0"/>
                      <a:pt x="1586000" y="156000"/>
                    </a:cubicBezTo>
                    <a:cubicBezTo>
                      <a:pt x="1586000" y="312000"/>
                      <a:pt x="1430000" y="312000"/>
                      <a:pt x="1430000" y="312000"/>
                    </a:cubicBezTo>
                    <a:lnTo>
                      <a:pt x="156000" y="312000"/>
                    </a:lnTo>
                    <a:cubicBezTo>
                      <a:pt x="156000" y="312000"/>
                      <a:pt x="0" y="312000"/>
                      <a:pt x="0" y="15600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2" name="671 Forma libre"/>
              <p:cNvSpPr/>
              <p:nvPr/>
            </p:nvSpPr>
            <p:spPr>
              <a:xfrm>
                <a:off x="7927465" y="4093915"/>
                <a:ext cx="15600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1560000" h="286000" stroke="0">
                    <a:moveTo>
                      <a:pt x="143000" y="0"/>
                    </a:moveTo>
                    <a:lnTo>
                      <a:pt x="1417000" y="0"/>
                    </a:lnTo>
                    <a:cubicBezTo>
                      <a:pt x="1417000" y="0"/>
                      <a:pt x="1560000" y="0"/>
                      <a:pt x="1560000" y="143000"/>
                    </a:cubicBezTo>
                    <a:cubicBezTo>
                      <a:pt x="1560000" y="286000"/>
                      <a:pt x="1417000" y="286000"/>
                      <a:pt x="1417000" y="286000"/>
                    </a:cubicBezTo>
                    <a:lnTo>
                      <a:pt x="143000" y="286000"/>
                    </a:lnTo>
                    <a:cubicBezTo>
                      <a:pt x="143000" y="286000"/>
                      <a:pt x="0" y="286000"/>
                      <a:pt x="0" y="143000"/>
                    </a:cubicBezTo>
                    <a:cubicBezTo>
                      <a:pt x="0" y="0"/>
                      <a:pt x="143000" y="0"/>
                      <a:pt x="1430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3" name="672 Forma libre"/>
              <p:cNvSpPr/>
              <p:nvPr/>
            </p:nvSpPr>
            <p:spPr>
              <a:xfrm>
                <a:off x="7953465" y="4093915"/>
                <a:ext cx="1508000" cy="156000"/>
              </a:xfrm>
              <a:custGeom>
                <a:avLst/>
                <a:gdLst/>
                <a:ahLst/>
                <a:cxnLst/>
                <a:rect l="0" t="0" r="0" b="0"/>
                <a:pathLst>
                  <a:path w="1508000" h="156000" stroke="0">
                    <a:moveTo>
                      <a:pt x="156000" y="0"/>
                    </a:moveTo>
                    <a:lnTo>
                      <a:pt x="1352000" y="0"/>
                    </a:lnTo>
                    <a:cubicBezTo>
                      <a:pt x="1352000" y="0"/>
                      <a:pt x="1508000" y="0"/>
                      <a:pt x="1508000" y="92040"/>
                    </a:cubicBezTo>
                    <a:cubicBezTo>
                      <a:pt x="1508000" y="156000"/>
                      <a:pt x="1357200" y="156000"/>
                      <a:pt x="1432600" y="156000"/>
                    </a:cubicBezTo>
                    <a:lnTo>
                      <a:pt x="75400" y="156000"/>
                    </a:lnTo>
                    <a:cubicBezTo>
                      <a:pt x="150800" y="156000"/>
                      <a:pt x="0" y="156000"/>
                      <a:pt x="0" y="9204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4" name="Text 250"/>
              <p:cNvSpPr txBox="1"/>
              <p:nvPr/>
            </p:nvSpPr>
            <p:spPr>
              <a:xfrm>
                <a:off x="7983819" y="4040946"/>
                <a:ext cx="1987838" cy="31947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Reconocimiento y </a:t>
                </a:r>
                <a:r>
                  <a:rPr lang="es-PE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valoraci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de la diversidad cultural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2" name="Sub Topic 5"/>
            <p:cNvGrpSpPr/>
            <p:nvPr/>
          </p:nvGrpSpPr>
          <p:grpSpPr>
            <a:xfrm>
              <a:off x="7914465" y="4457915"/>
              <a:ext cx="1546582" cy="188500"/>
              <a:chOff x="7914465" y="4457915"/>
              <a:chExt cx="1546582" cy="188500"/>
            </a:xfrm>
          </p:grpSpPr>
          <p:sp>
            <p:nvSpPr>
              <p:cNvPr id="667" name="666 Forma libre"/>
              <p:cNvSpPr/>
              <p:nvPr/>
            </p:nvSpPr>
            <p:spPr>
              <a:xfrm>
                <a:off x="7914465" y="4457915"/>
                <a:ext cx="11505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1150500" h="188500">
                    <a:moveTo>
                      <a:pt x="94250" y="0"/>
                    </a:moveTo>
                    <a:lnTo>
                      <a:pt x="1056250" y="0"/>
                    </a:lnTo>
                    <a:cubicBezTo>
                      <a:pt x="1056250" y="0"/>
                      <a:pt x="1150500" y="0"/>
                      <a:pt x="1150500" y="94250"/>
                    </a:cubicBezTo>
                    <a:cubicBezTo>
                      <a:pt x="1150500" y="188500"/>
                      <a:pt x="1056250" y="188500"/>
                      <a:pt x="10562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8" name="667 Forma libre"/>
              <p:cNvSpPr/>
              <p:nvPr/>
            </p:nvSpPr>
            <p:spPr>
              <a:xfrm>
                <a:off x="7927465" y="4470915"/>
                <a:ext cx="11245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1124500" h="162500" stroke="0">
                    <a:moveTo>
                      <a:pt x="81250" y="0"/>
                    </a:moveTo>
                    <a:lnTo>
                      <a:pt x="1043250" y="0"/>
                    </a:lnTo>
                    <a:cubicBezTo>
                      <a:pt x="1043250" y="0"/>
                      <a:pt x="1124500" y="0"/>
                      <a:pt x="1124500" y="81250"/>
                    </a:cubicBezTo>
                    <a:cubicBezTo>
                      <a:pt x="1124500" y="162500"/>
                      <a:pt x="1043250" y="162500"/>
                      <a:pt x="10432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9" name="668 Forma libre"/>
              <p:cNvSpPr/>
              <p:nvPr/>
            </p:nvSpPr>
            <p:spPr>
              <a:xfrm>
                <a:off x="7938027" y="4470915"/>
                <a:ext cx="11033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1103375" h="94250" stroke="0">
                    <a:moveTo>
                      <a:pt x="94250" y="0"/>
                    </a:moveTo>
                    <a:lnTo>
                      <a:pt x="1009125" y="0"/>
                    </a:lnTo>
                    <a:cubicBezTo>
                      <a:pt x="1009125" y="0"/>
                      <a:pt x="1103375" y="0"/>
                      <a:pt x="1103375" y="55608"/>
                    </a:cubicBezTo>
                    <a:cubicBezTo>
                      <a:pt x="1103375" y="94250"/>
                      <a:pt x="993037" y="94250"/>
                      <a:pt x="1048203" y="94250"/>
                    </a:cubicBezTo>
                    <a:lnTo>
                      <a:pt x="55169" y="94250"/>
                    </a:lnTo>
                    <a:cubicBezTo>
                      <a:pt x="11033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70" name="Text 251"/>
              <p:cNvSpPr txBox="1"/>
              <p:nvPr/>
            </p:nvSpPr>
            <p:spPr>
              <a:xfrm>
                <a:off x="7927048" y="4533655"/>
                <a:ext cx="1533999" cy="8069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Dial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go intercultural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3" name="Sub Topic 5"/>
            <p:cNvGrpSpPr/>
            <p:nvPr/>
          </p:nvGrpSpPr>
          <p:grpSpPr>
            <a:xfrm>
              <a:off x="7876571" y="4711415"/>
              <a:ext cx="2748319" cy="312000"/>
              <a:chOff x="7876571" y="4711415"/>
              <a:chExt cx="2748319" cy="312000"/>
            </a:xfrm>
          </p:grpSpPr>
          <p:sp>
            <p:nvSpPr>
              <p:cNvPr id="663" name="662 Forma libre"/>
              <p:cNvSpPr/>
              <p:nvPr/>
            </p:nvSpPr>
            <p:spPr>
              <a:xfrm>
                <a:off x="7914465" y="4711415"/>
                <a:ext cx="1228500" cy="312000"/>
              </a:xfrm>
              <a:custGeom>
                <a:avLst/>
                <a:gdLst/>
                <a:ahLst/>
                <a:cxnLst/>
                <a:rect l="0" t="0" r="0" b="0"/>
                <a:pathLst>
                  <a:path w="1228500" h="312000">
                    <a:moveTo>
                      <a:pt x="156000" y="0"/>
                    </a:moveTo>
                    <a:lnTo>
                      <a:pt x="1072500" y="0"/>
                    </a:lnTo>
                    <a:cubicBezTo>
                      <a:pt x="1072500" y="0"/>
                      <a:pt x="1228500" y="0"/>
                      <a:pt x="1228500" y="156000"/>
                    </a:cubicBezTo>
                    <a:cubicBezTo>
                      <a:pt x="1228500" y="312000"/>
                      <a:pt x="1072500" y="312000"/>
                      <a:pt x="1072500" y="312000"/>
                    </a:cubicBezTo>
                    <a:lnTo>
                      <a:pt x="156000" y="312000"/>
                    </a:lnTo>
                    <a:cubicBezTo>
                      <a:pt x="156000" y="312000"/>
                      <a:pt x="0" y="312000"/>
                      <a:pt x="0" y="15600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4" name="663 Forma libre"/>
              <p:cNvSpPr/>
              <p:nvPr/>
            </p:nvSpPr>
            <p:spPr>
              <a:xfrm>
                <a:off x="7927465" y="4724415"/>
                <a:ext cx="12025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1202500" h="286000" stroke="0">
                    <a:moveTo>
                      <a:pt x="143000" y="0"/>
                    </a:moveTo>
                    <a:lnTo>
                      <a:pt x="1059500" y="0"/>
                    </a:lnTo>
                    <a:cubicBezTo>
                      <a:pt x="1059500" y="0"/>
                      <a:pt x="1202500" y="0"/>
                      <a:pt x="1202500" y="143000"/>
                    </a:cubicBezTo>
                    <a:cubicBezTo>
                      <a:pt x="1202500" y="286000"/>
                      <a:pt x="1059500" y="286000"/>
                      <a:pt x="1059500" y="286000"/>
                    </a:cubicBezTo>
                    <a:lnTo>
                      <a:pt x="143000" y="286000"/>
                    </a:lnTo>
                    <a:cubicBezTo>
                      <a:pt x="143000" y="286000"/>
                      <a:pt x="0" y="286000"/>
                      <a:pt x="0" y="143000"/>
                    </a:cubicBezTo>
                    <a:cubicBezTo>
                      <a:pt x="0" y="0"/>
                      <a:pt x="143000" y="0"/>
                      <a:pt x="1430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5" name="664 Forma libre"/>
              <p:cNvSpPr/>
              <p:nvPr/>
            </p:nvSpPr>
            <p:spPr>
              <a:xfrm>
                <a:off x="7953465" y="4724415"/>
                <a:ext cx="1150500" cy="156000"/>
              </a:xfrm>
              <a:custGeom>
                <a:avLst/>
                <a:gdLst/>
                <a:ahLst/>
                <a:cxnLst/>
                <a:rect l="0" t="0" r="0" b="0"/>
                <a:pathLst>
                  <a:path w="1150500" h="156000" stroke="0">
                    <a:moveTo>
                      <a:pt x="156000" y="0"/>
                    </a:moveTo>
                    <a:lnTo>
                      <a:pt x="994500" y="0"/>
                    </a:lnTo>
                    <a:cubicBezTo>
                      <a:pt x="994500" y="0"/>
                      <a:pt x="1150500" y="0"/>
                      <a:pt x="1150500" y="92040"/>
                    </a:cubicBezTo>
                    <a:cubicBezTo>
                      <a:pt x="1150500" y="156000"/>
                      <a:pt x="1035450" y="156000"/>
                      <a:pt x="1092975" y="156000"/>
                    </a:cubicBezTo>
                    <a:lnTo>
                      <a:pt x="57525" y="156000"/>
                    </a:lnTo>
                    <a:cubicBezTo>
                      <a:pt x="115050" y="156000"/>
                      <a:pt x="0" y="156000"/>
                      <a:pt x="0" y="9204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6" name="Text 252"/>
              <p:cNvSpPr txBox="1"/>
              <p:nvPr/>
            </p:nvSpPr>
            <p:spPr>
              <a:xfrm>
                <a:off x="7876571" y="4743916"/>
                <a:ext cx="2748319" cy="266499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Ejercicio de deberes </a:t>
                </a:r>
                <a:r>
                  <a:rPr lang="es-PE" sz="800" b="1" kern="100" dirty="0" smtClean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y derechos </a:t>
                </a: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culturales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4" name="Sub Topic 5"/>
            <p:cNvGrpSpPr/>
            <p:nvPr/>
          </p:nvGrpSpPr>
          <p:grpSpPr>
            <a:xfrm>
              <a:off x="7914465" y="5088415"/>
              <a:ext cx="1640535" cy="188500"/>
              <a:chOff x="7914465" y="5088415"/>
              <a:chExt cx="1640535" cy="188500"/>
            </a:xfrm>
          </p:grpSpPr>
          <p:sp>
            <p:nvSpPr>
              <p:cNvPr id="659" name="658 Forma libre"/>
              <p:cNvSpPr/>
              <p:nvPr/>
            </p:nvSpPr>
            <p:spPr>
              <a:xfrm>
                <a:off x="7914465" y="5088415"/>
                <a:ext cx="1079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1079000" h="188500">
                    <a:moveTo>
                      <a:pt x="94250" y="0"/>
                    </a:moveTo>
                    <a:lnTo>
                      <a:pt x="984750" y="0"/>
                    </a:lnTo>
                    <a:cubicBezTo>
                      <a:pt x="984750" y="0"/>
                      <a:pt x="1079000" y="0"/>
                      <a:pt x="1079000" y="94250"/>
                    </a:cubicBezTo>
                    <a:cubicBezTo>
                      <a:pt x="1079000" y="188500"/>
                      <a:pt x="984750" y="188500"/>
                      <a:pt x="984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0" name="659 Forma libre"/>
              <p:cNvSpPr/>
              <p:nvPr/>
            </p:nvSpPr>
            <p:spPr>
              <a:xfrm>
                <a:off x="7927465" y="5101415"/>
                <a:ext cx="1053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1053000" h="162500" stroke="0">
                    <a:moveTo>
                      <a:pt x="81250" y="0"/>
                    </a:moveTo>
                    <a:lnTo>
                      <a:pt x="971750" y="0"/>
                    </a:lnTo>
                    <a:cubicBezTo>
                      <a:pt x="971750" y="0"/>
                      <a:pt x="1053000" y="0"/>
                      <a:pt x="1053000" y="81250"/>
                    </a:cubicBezTo>
                    <a:cubicBezTo>
                      <a:pt x="1053000" y="162500"/>
                      <a:pt x="971750" y="162500"/>
                      <a:pt x="971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1" name="660 Forma libre"/>
              <p:cNvSpPr/>
              <p:nvPr/>
            </p:nvSpPr>
            <p:spPr>
              <a:xfrm>
                <a:off x="7938027" y="5101415"/>
                <a:ext cx="1031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1031875" h="94250" stroke="0">
                    <a:moveTo>
                      <a:pt x="94250" y="0"/>
                    </a:moveTo>
                    <a:lnTo>
                      <a:pt x="937625" y="0"/>
                    </a:lnTo>
                    <a:cubicBezTo>
                      <a:pt x="937625" y="0"/>
                      <a:pt x="1031875" y="0"/>
                      <a:pt x="1031875" y="55608"/>
                    </a:cubicBezTo>
                    <a:cubicBezTo>
                      <a:pt x="1031875" y="94250"/>
                      <a:pt x="928688" y="94250"/>
                      <a:pt x="980285" y="94250"/>
                    </a:cubicBezTo>
                    <a:lnTo>
                      <a:pt x="51594" y="94250"/>
                    </a:lnTo>
                    <a:cubicBezTo>
                      <a:pt x="10318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62" name="Text 253"/>
              <p:cNvSpPr txBox="1"/>
              <p:nvPr/>
            </p:nvSpPr>
            <p:spPr>
              <a:xfrm>
                <a:off x="7966464" y="5120915"/>
                <a:ext cx="1588536" cy="156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Acceso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 a la </a:t>
                </a: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cultura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5" name="Main Topic 5"/>
            <p:cNvGrpSpPr/>
            <p:nvPr/>
          </p:nvGrpSpPr>
          <p:grpSpPr>
            <a:xfrm>
              <a:off x="2719912" y="2366000"/>
              <a:ext cx="1635086" cy="305500"/>
              <a:chOff x="2719912" y="2366000"/>
              <a:chExt cx="1635086" cy="305500"/>
            </a:xfrm>
          </p:grpSpPr>
          <p:sp>
            <p:nvSpPr>
              <p:cNvPr id="655" name="654 Forma libre"/>
              <p:cNvSpPr/>
              <p:nvPr/>
            </p:nvSpPr>
            <p:spPr>
              <a:xfrm>
                <a:off x="2719912" y="2366000"/>
                <a:ext cx="1449500" cy="305500"/>
              </a:xfrm>
              <a:custGeom>
                <a:avLst/>
                <a:gdLst/>
                <a:ahLst/>
                <a:cxnLst/>
                <a:rect l="0" t="0" r="0" b="0"/>
                <a:pathLst>
                  <a:path w="1449500" h="305500">
                    <a:moveTo>
                      <a:pt x="152750" y="0"/>
                    </a:moveTo>
                    <a:lnTo>
                      <a:pt x="1296750" y="0"/>
                    </a:lnTo>
                    <a:cubicBezTo>
                      <a:pt x="1296750" y="0"/>
                      <a:pt x="1449500" y="0"/>
                      <a:pt x="1449500" y="152750"/>
                    </a:cubicBezTo>
                    <a:cubicBezTo>
                      <a:pt x="1449500" y="305500"/>
                      <a:pt x="1296750" y="305500"/>
                      <a:pt x="1296750" y="305500"/>
                    </a:cubicBezTo>
                    <a:lnTo>
                      <a:pt x="152750" y="305500"/>
                    </a:lnTo>
                    <a:cubicBezTo>
                      <a:pt x="152750" y="305500"/>
                      <a:pt x="0" y="305500"/>
                      <a:pt x="0" y="152750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 w="6500" cap="flat">
                <a:solidFill>
                  <a:srgbClr val="FFC000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6" name="655 Forma libre"/>
              <p:cNvSpPr/>
              <p:nvPr/>
            </p:nvSpPr>
            <p:spPr>
              <a:xfrm>
                <a:off x="2732912" y="2379000"/>
                <a:ext cx="1423500" cy="279500"/>
              </a:xfrm>
              <a:custGeom>
                <a:avLst/>
                <a:gdLst/>
                <a:ahLst/>
                <a:cxnLst/>
                <a:rect l="0" t="0" r="0" b="0"/>
                <a:pathLst>
                  <a:path w="1423500" h="279500" stroke="0">
                    <a:moveTo>
                      <a:pt x="139750" y="0"/>
                    </a:moveTo>
                    <a:lnTo>
                      <a:pt x="1283750" y="0"/>
                    </a:lnTo>
                    <a:cubicBezTo>
                      <a:pt x="1283750" y="0"/>
                      <a:pt x="1423500" y="0"/>
                      <a:pt x="1423500" y="139750"/>
                    </a:cubicBezTo>
                    <a:cubicBezTo>
                      <a:pt x="1423500" y="279500"/>
                      <a:pt x="1283750" y="279500"/>
                      <a:pt x="1283750" y="279500"/>
                    </a:cubicBezTo>
                    <a:lnTo>
                      <a:pt x="139750" y="279500"/>
                    </a:lnTo>
                    <a:cubicBezTo>
                      <a:pt x="139750" y="279500"/>
                      <a:pt x="0" y="279500"/>
                      <a:pt x="0" y="139750"/>
                    </a:cubicBezTo>
                    <a:cubicBezTo>
                      <a:pt x="0" y="0"/>
                      <a:pt x="139750" y="0"/>
                      <a:pt x="1397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6000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7" name="656 Forma libre"/>
              <p:cNvSpPr/>
              <p:nvPr/>
            </p:nvSpPr>
            <p:spPr>
              <a:xfrm>
                <a:off x="2758099" y="2379000"/>
                <a:ext cx="1373125" cy="152750"/>
              </a:xfrm>
              <a:custGeom>
                <a:avLst/>
                <a:gdLst/>
                <a:ahLst/>
                <a:cxnLst/>
                <a:rect l="0" t="0" r="0" b="0"/>
                <a:pathLst>
                  <a:path w="1373125" h="152750" stroke="0">
                    <a:moveTo>
                      <a:pt x="152750" y="0"/>
                    </a:moveTo>
                    <a:lnTo>
                      <a:pt x="1220375" y="0"/>
                    </a:lnTo>
                    <a:cubicBezTo>
                      <a:pt x="1220375" y="0"/>
                      <a:pt x="1373125" y="0"/>
                      <a:pt x="1373125" y="90122"/>
                    </a:cubicBezTo>
                    <a:cubicBezTo>
                      <a:pt x="1373125" y="152750"/>
                      <a:pt x="1235813" y="152750"/>
                      <a:pt x="1304472" y="152750"/>
                    </a:cubicBezTo>
                    <a:lnTo>
                      <a:pt x="68656" y="152750"/>
                    </a:lnTo>
                    <a:cubicBezTo>
                      <a:pt x="137313" y="152750"/>
                      <a:pt x="0" y="152750"/>
                      <a:pt x="0" y="90122"/>
                    </a:cubicBezTo>
                    <a:cubicBezTo>
                      <a:pt x="0" y="0"/>
                      <a:pt x="152750" y="0"/>
                      <a:pt x="1527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8" name="Text 254"/>
              <p:cNvSpPr txBox="1"/>
              <p:nvPr/>
            </p:nvSpPr>
            <p:spPr>
              <a:xfrm>
                <a:off x="2797911" y="2424500"/>
                <a:ext cx="1557087" cy="188501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1100" b="1" kern="100" dirty="0" err="1">
                    <a:solidFill>
                      <a:srgbClr val="000000"/>
                    </a:solidFill>
                    <a:effectLst/>
                    <a:latin typeface="Arial"/>
                    <a:ea typeface="SimSun"/>
                    <a:cs typeface="Times New Roman"/>
                  </a:rPr>
                  <a:t>Institucionalidad</a:t>
                </a:r>
                <a:endParaRPr lang="es-PE" sz="100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6" name="Sub Topic 5"/>
            <p:cNvGrpSpPr/>
            <p:nvPr/>
          </p:nvGrpSpPr>
          <p:grpSpPr>
            <a:xfrm>
              <a:off x="1835912" y="1979299"/>
              <a:ext cx="767000" cy="191701"/>
              <a:chOff x="1835912" y="1979299"/>
              <a:chExt cx="767000" cy="191701"/>
            </a:xfrm>
          </p:grpSpPr>
          <p:sp>
            <p:nvSpPr>
              <p:cNvPr id="651" name="650 Forma libre"/>
              <p:cNvSpPr/>
              <p:nvPr/>
            </p:nvSpPr>
            <p:spPr>
              <a:xfrm>
                <a:off x="1952912" y="1982500"/>
                <a:ext cx="637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637000" h="188500">
                    <a:moveTo>
                      <a:pt x="94250" y="0"/>
                    </a:moveTo>
                    <a:lnTo>
                      <a:pt x="542750" y="0"/>
                    </a:lnTo>
                    <a:cubicBezTo>
                      <a:pt x="542750" y="0"/>
                      <a:pt x="637000" y="0"/>
                      <a:pt x="637000" y="94250"/>
                    </a:cubicBezTo>
                    <a:cubicBezTo>
                      <a:pt x="637000" y="188500"/>
                      <a:pt x="542750" y="188500"/>
                      <a:pt x="542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2" name="651 Forma libre"/>
              <p:cNvSpPr/>
              <p:nvPr/>
            </p:nvSpPr>
            <p:spPr>
              <a:xfrm>
                <a:off x="1965912" y="1995500"/>
                <a:ext cx="611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611000" h="162500" stroke="0">
                    <a:moveTo>
                      <a:pt x="81250" y="0"/>
                    </a:moveTo>
                    <a:lnTo>
                      <a:pt x="529750" y="0"/>
                    </a:lnTo>
                    <a:cubicBezTo>
                      <a:pt x="529750" y="0"/>
                      <a:pt x="611000" y="0"/>
                      <a:pt x="611000" y="81250"/>
                    </a:cubicBezTo>
                    <a:cubicBezTo>
                      <a:pt x="611000" y="162500"/>
                      <a:pt x="529750" y="162500"/>
                      <a:pt x="529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3" name="652 Forma libre"/>
              <p:cNvSpPr/>
              <p:nvPr/>
            </p:nvSpPr>
            <p:spPr>
              <a:xfrm>
                <a:off x="1976474" y="1995500"/>
                <a:ext cx="589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589875" h="94250" stroke="0">
                    <a:moveTo>
                      <a:pt x="94250" y="0"/>
                    </a:moveTo>
                    <a:lnTo>
                      <a:pt x="495625" y="0"/>
                    </a:lnTo>
                    <a:cubicBezTo>
                      <a:pt x="495625" y="0"/>
                      <a:pt x="589875" y="0"/>
                      <a:pt x="589875" y="55608"/>
                    </a:cubicBezTo>
                    <a:cubicBezTo>
                      <a:pt x="589875" y="94250"/>
                      <a:pt x="530888" y="94250"/>
                      <a:pt x="560381" y="94250"/>
                    </a:cubicBezTo>
                    <a:lnTo>
                      <a:pt x="29494" y="94250"/>
                    </a:lnTo>
                    <a:cubicBezTo>
                      <a:pt x="58987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4" name="Text 255"/>
              <p:cNvSpPr txBox="1"/>
              <p:nvPr/>
            </p:nvSpPr>
            <p:spPr>
              <a:xfrm>
                <a:off x="1835912" y="1979299"/>
                <a:ext cx="767000" cy="101734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Normativa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7" name="Sub Topic 5"/>
            <p:cNvGrpSpPr/>
            <p:nvPr/>
          </p:nvGrpSpPr>
          <p:grpSpPr>
            <a:xfrm>
              <a:off x="1170001" y="2236000"/>
              <a:ext cx="1419912" cy="188500"/>
              <a:chOff x="1170001" y="2236000"/>
              <a:chExt cx="1419912" cy="188500"/>
            </a:xfrm>
          </p:grpSpPr>
          <p:sp>
            <p:nvSpPr>
              <p:cNvPr id="647" name="646 Forma libre"/>
              <p:cNvSpPr/>
              <p:nvPr/>
            </p:nvSpPr>
            <p:spPr>
              <a:xfrm>
                <a:off x="1465412" y="2236000"/>
                <a:ext cx="11245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1124500" h="188500">
                    <a:moveTo>
                      <a:pt x="94250" y="0"/>
                    </a:moveTo>
                    <a:lnTo>
                      <a:pt x="1030250" y="0"/>
                    </a:lnTo>
                    <a:cubicBezTo>
                      <a:pt x="1030250" y="0"/>
                      <a:pt x="1124500" y="0"/>
                      <a:pt x="1124500" y="94250"/>
                    </a:cubicBezTo>
                    <a:cubicBezTo>
                      <a:pt x="1124500" y="188500"/>
                      <a:pt x="1030250" y="188500"/>
                      <a:pt x="10302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8" name="647 Forma libre"/>
              <p:cNvSpPr/>
              <p:nvPr/>
            </p:nvSpPr>
            <p:spPr>
              <a:xfrm>
                <a:off x="1478412" y="2249000"/>
                <a:ext cx="10985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1098500" h="162500" stroke="0">
                    <a:moveTo>
                      <a:pt x="81250" y="0"/>
                    </a:moveTo>
                    <a:lnTo>
                      <a:pt x="1017250" y="0"/>
                    </a:lnTo>
                    <a:cubicBezTo>
                      <a:pt x="1017250" y="0"/>
                      <a:pt x="1098500" y="0"/>
                      <a:pt x="1098500" y="81250"/>
                    </a:cubicBezTo>
                    <a:cubicBezTo>
                      <a:pt x="1098500" y="162500"/>
                      <a:pt x="1017250" y="162500"/>
                      <a:pt x="10172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9" name="648 Forma libre"/>
              <p:cNvSpPr/>
              <p:nvPr/>
            </p:nvSpPr>
            <p:spPr>
              <a:xfrm>
                <a:off x="1488974" y="2249000"/>
                <a:ext cx="10773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1077375" h="94250" stroke="0">
                    <a:moveTo>
                      <a:pt x="94250" y="0"/>
                    </a:moveTo>
                    <a:lnTo>
                      <a:pt x="983125" y="0"/>
                    </a:lnTo>
                    <a:cubicBezTo>
                      <a:pt x="983125" y="0"/>
                      <a:pt x="1077375" y="0"/>
                      <a:pt x="1077375" y="55608"/>
                    </a:cubicBezTo>
                    <a:cubicBezTo>
                      <a:pt x="1077375" y="94250"/>
                      <a:pt x="969638" y="94250"/>
                      <a:pt x="1023503" y="94250"/>
                    </a:cubicBezTo>
                    <a:lnTo>
                      <a:pt x="53869" y="94250"/>
                    </a:lnTo>
                    <a:cubicBezTo>
                      <a:pt x="10773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50" name="Text 256"/>
              <p:cNvSpPr txBox="1"/>
              <p:nvPr/>
            </p:nvSpPr>
            <p:spPr>
              <a:xfrm>
                <a:off x="1170001" y="2236000"/>
                <a:ext cx="1419912" cy="107252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Inversi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n-US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 en </a:t>
                </a: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cultura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8" name="Sub Topic 5"/>
            <p:cNvGrpSpPr/>
            <p:nvPr/>
          </p:nvGrpSpPr>
          <p:grpSpPr>
            <a:xfrm>
              <a:off x="500500" y="2489500"/>
              <a:ext cx="2102412" cy="312000"/>
              <a:chOff x="500500" y="2489500"/>
              <a:chExt cx="2102412" cy="312000"/>
            </a:xfrm>
          </p:grpSpPr>
          <p:sp>
            <p:nvSpPr>
              <p:cNvPr id="643" name="642 Forma libre"/>
              <p:cNvSpPr/>
              <p:nvPr/>
            </p:nvSpPr>
            <p:spPr>
              <a:xfrm>
                <a:off x="880412" y="2489500"/>
                <a:ext cx="1709500" cy="312000"/>
              </a:xfrm>
              <a:custGeom>
                <a:avLst/>
                <a:gdLst/>
                <a:ahLst/>
                <a:cxnLst/>
                <a:rect l="0" t="0" r="0" b="0"/>
                <a:pathLst>
                  <a:path w="1709500" h="312000">
                    <a:moveTo>
                      <a:pt x="156000" y="0"/>
                    </a:moveTo>
                    <a:lnTo>
                      <a:pt x="1553500" y="0"/>
                    </a:lnTo>
                    <a:cubicBezTo>
                      <a:pt x="1553500" y="0"/>
                      <a:pt x="1709500" y="0"/>
                      <a:pt x="1709500" y="156000"/>
                    </a:cubicBezTo>
                    <a:cubicBezTo>
                      <a:pt x="1709500" y="312000"/>
                      <a:pt x="1553500" y="312000"/>
                      <a:pt x="1553500" y="312000"/>
                    </a:cubicBezTo>
                    <a:lnTo>
                      <a:pt x="156000" y="312000"/>
                    </a:lnTo>
                    <a:cubicBezTo>
                      <a:pt x="156000" y="312000"/>
                      <a:pt x="0" y="312000"/>
                      <a:pt x="0" y="15600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4" name="643 Forma libre"/>
              <p:cNvSpPr/>
              <p:nvPr/>
            </p:nvSpPr>
            <p:spPr>
              <a:xfrm>
                <a:off x="893412" y="2502500"/>
                <a:ext cx="1683500" cy="286000"/>
              </a:xfrm>
              <a:custGeom>
                <a:avLst/>
                <a:gdLst/>
                <a:ahLst/>
                <a:cxnLst/>
                <a:rect l="0" t="0" r="0" b="0"/>
                <a:pathLst>
                  <a:path w="1683500" h="286000" stroke="0">
                    <a:moveTo>
                      <a:pt x="143000" y="0"/>
                    </a:moveTo>
                    <a:lnTo>
                      <a:pt x="1540500" y="0"/>
                    </a:lnTo>
                    <a:cubicBezTo>
                      <a:pt x="1540500" y="0"/>
                      <a:pt x="1683500" y="0"/>
                      <a:pt x="1683500" y="143000"/>
                    </a:cubicBezTo>
                    <a:cubicBezTo>
                      <a:pt x="1683500" y="286000"/>
                      <a:pt x="1540500" y="286000"/>
                      <a:pt x="1540500" y="286000"/>
                    </a:cubicBezTo>
                    <a:lnTo>
                      <a:pt x="143000" y="286000"/>
                    </a:lnTo>
                    <a:cubicBezTo>
                      <a:pt x="143000" y="286000"/>
                      <a:pt x="0" y="286000"/>
                      <a:pt x="0" y="143000"/>
                    </a:cubicBezTo>
                    <a:cubicBezTo>
                      <a:pt x="0" y="0"/>
                      <a:pt x="143000" y="0"/>
                      <a:pt x="14300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5" name="644 Forma libre"/>
              <p:cNvSpPr/>
              <p:nvPr/>
            </p:nvSpPr>
            <p:spPr>
              <a:xfrm>
                <a:off x="919412" y="2502500"/>
                <a:ext cx="1631500" cy="156000"/>
              </a:xfrm>
              <a:custGeom>
                <a:avLst/>
                <a:gdLst/>
                <a:ahLst/>
                <a:cxnLst/>
                <a:rect l="0" t="0" r="0" b="0"/>
                <a:pathLst>
                  <a:path w="1631500" h="156000" stroke="0">
                    <a:moveTo>
                      <a:pt x="156000" y="0"/>
                    </a:moveTo>
                    <a:lnTo>
                      <a:pt x="1475500" y="0"/>
                    </a:lnTo>
                    <a:cubicBezTo>
                      <a:pt x="1475500" y="0"/>
                      <a:pt x="1631500" y="0"/>
                      <a:pt x="1631500" y="92040"/>
                    </a:cubicBezTo>
                    <a:cubicBezTo>
                      <a:pt x="1631500" y="156000"/>
                      <a:pt x="1468350" y="156000"/>
                      <a:pt x="1549925" y="156000"/>
                    </a:cubicBezTo>
                    <a:lnTo>
                      <a:pt x="81575" y="156000"/>
                    </a:lnTo>
                    <a:cubicBezTo>
                      <a:pt x="163150" y="156000"/>
                      <a:pt x="0" y="156000"/>
                      <a:pt x="0" y="92040"/>
                    </a:cubicBezTo>
                    <a:cubicBezTo>
                      <a:pt x="0" y="0"/>
                      <a:pt x="156000" y="0"/>
                      <a:pt x="15600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6" name="Text 257"/>
              <p:cNvSpPr txBox="1"/>
              <p:nvPr/>
            </p:nvSpPr>
            <p:spPr>
              <a:xfrm>
                <a:off x="500500" y="2522000"/>
                <a:ext cx="2102412" cy="2665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PE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Cooperaci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 y </a:t>
                </a:r>
                <a:r>
                  <a:rPr lang="es-PE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gesti</a:t>
                </a:r>
                <a:r>
                  <a:rPr lang="zh-CN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ó</a:t>
                </a: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n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PE" sz="800" b="1" kern="100" dirty="0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interinstitucional e intersectorial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59" name="Sub Topic 5"/>
            <p:cNvGrpSpPr/>
            <p:nvPr/>
          </p:nvGrpSpPr>
          <p:grpSpPr>
            <a:xfrm>
              <a:off x="1625001" y="2866500"/>
              <a:ext cx="964912" cy="188500"/>
              <a:chOff x="1625001" y="2866500"/>
              <a:chExt cx="964912" cy="188500"/>
            </a:xfrm>
          </p:grpSpPr>
          <p:sp>
            <p:nvSpPr>
              <p:cNvPr id="639" name="638 Forma libre"/>
              <p:cNvSpPr/>
              <p:nvPr/>
            </p:nvSpPr>
            <p:spPr>
              <a:xfrm>
                <a:off x="1835912" y="2866500"/>
                <a:ext cx="754000" cy="188500"/>
              </a:xfrm>
              <a:custGeom>
                <a:avLst/>
                <a:gdLst/>
                <a:ahLst/>
                <a:cxnLst/>
                <a:rect l="0" t="0" r="0" b="0"/>
                <a:pathLst>
                  <a:path w="754000" h="188500">
                    <a:moveTo>
                      <a:pt x="94250" y="0"/>
                    </a:moveTo>
                    <a:lnTo>
                      <a:pt x="659750" y="0"/>
                    </a:lnTo>
                    <a:cubicBezTo>
                      <a:pt x="659750" y="0"/>
                      <a:pt x="754000" y="0"/>
                      <a:pt x="754000" y="94250"/>
                    </a:cubicBezTo>
                    <a:cubicBezTo>
                      <a:pt x="754000" y="188500"/>
                      <a:pt x="659750" y="188500"/>
                      <a:pt x="659750" y="188500"/>
                    </a:cubicBezTo>
                    <a:lnTo>
                      <a:pt x="94250" y="188500"/>
                    </a:lnTo>
                    <a:cubicBezTo>
                      <a:pt x="94250" y="188500"/>
                      <a:pt x="0" y="188500"/>
                      <a:pt x="0" y="94250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solidFill>
                <a:srgbClr val="87CEEB"/>
              </a:solidFill>
              <a:ln w="6500" cap="flat">
                <a:solidFill>
                  <a:srgbClr val="87CEEB"/>
                </a:solidFill>
                <a:bevel/>
              </a:ln>
              <a:effectLst>
                <a:outerShdw blurRad="30000" dist="18385" dir="2700000" algn="tl">
                  <a:srgbClr val="000000">
                    <a:alpha val="40000"/>
                  </a:srgbClr>
                </a:outerShdw>
              </a:effectLst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0" name="639 Forma libre"/>
              <p:cNvSpPr/>
              <p:nvPr/>
            </p:nvSpPr>
            <p:spPr>
              <a:xfrm>
                <a:off x="1848912" y="2879500"/>
                <a:ext cx="728000" cy="162500"/>
              </a:xfrm>
              <a:custGeom>
                <a:avLst/>
                <a:gdLst/>
                <a:ahLst/>
                <a:cxnLst/>
                <a:rect l="0" t="0" r="0" b="0"/>
                <a:pathLst>
                  <a:path w="728000" h="162500" stroke="0">
                    <a:moveTo>
                      <a:pt x="81250" y="0"/>
                    </a:moveTo>
                    <a:lnTo>
                      <a:pt x="646750" y="0"/>
                    </a:lnTo>
                    <a:cubicBezTo>
                      <a:pt x="646750" y="0"/>
                      <a:pt x="728000" y="0"/>
                      <a:pt x="728000" y="81250"/>
                    </a:cubicBezTo>
                    <a:cubicBezTo>
                      <a:pt x="728000" y="162500"/>
                      <a:pt x="646750" y="162500"/>
                      <a:pt x="646750" y="162500"/>
                    </a:cubicBezTo>
                    <a:lnTo>
                      <a:pt x="81250" y="162500"/>
                    </a:lnTo>
                    <a:cubicBezTo>
                      <a:pt x="81250" y="162500"/>
                      <a:pt x="0" y="162500"/>
                      <a:pt x="0" y="81250"/>
                    </a:cubicBezTo>
                    <a:cubicBezTo>
                      <a:pt x="0" y="0"/>
                      <a:pt x="81250" y="0"/>
                      <a:pt x="81250" y="0"/>
                    </a:cubicBezTo>
                    <a:close/>
                  </a:path>
                </a:pathLst>
              </a:custGeom>
              <a:gradFill>
                <a:gsLst>
                  <a:gs pos="100000">
                    <a:srgbClr val="FFFFFF">
                      <a:alpha val="15000"/>
                    </a:srgbClr>
                  </a:gs>
                  <a:gs pos="95347">
                    <a:srgbClr val="FFFFFF">
                      <a:alpha val="15000"/>
                    </a:srgbClr>
                  </a:gs>
                  <a:gs pos="0">
                    <a:srgbClr val="FFFFFF">
                      <a:alpha val="49000"/>
                    </a:srgbClr>
                  </a:gs>
                </a:gsLst>
                <a:path path="circle">
                  <a:fillToRect l="50000" t="50000" r="50000" b="50000"/>
                </a:path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1" name="640 Forma libre"/>
              <p:cNvSpPr/>
              <p:nvPr/>
            </p:nvSpPr>
            <p:spPr>
              <a:xfrm>
                <a:off x="1859474" y="2879500"/>
                <a:ext cx="706875" cy="94250"/>
              </a:xfrm>
              <a:custGeom>
                <a:avLst/>
                <a:gdLst/>
                <a:ahLst/>
                <a:cxnLst/>
                <a:rect l="0" t="0" r="0" b="0"/>
                <a:pathLst>
                  <a:path w="706875" h="94250" stroke="0">
                    <a:moveTo>
                      <a:pt x="94250" y="0"/>
                    </a:moveTo>
                    <a:lnTo>
                      <a:pt x="612625" y="0"/>
                    </a:lnTo>
                    <a:cubicBezTo>
                      <a:pt x="612625" y="0"/>
                      <a:pt x="706875" y="0"/>
                      <a:pt x="706875" y="55608"/>
                    </a:cubicBezTo>
                    <a:cubicBezTo>
                      <a:pt x="706875" y="94250"/>
                      <a:pt x="636188" y="94250"/>
                      <a:pt x="671535" y="94250"/>
                    </a:cubicBezTo>
                    <a:lnTo>
                      <a:pt x="35344" y="94250"/>
                    </a:lnTo>
                    <a:cubicBezTo>
                      <a:pt x="70688" y="94250"/>
                      <a:pt x="0" y="94250"/>
                      <a:pt x="0" y="55608"/>
                    </a:cubicBezTo>
                    <a:cubicBezTo>
                      <a:pt x="0" y="0"/>
                      <a:pt x="94250" y="0"/>
                      <a:pt x="9425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0"/>
              </a:gradFill>
              <a:ln w="6500" cap="flat">
                <a:solidFill>
                  <a:srgbClr val="366092"/>
                </a:solidFill>
                <a:bevel/>
              </a:ln>
            </p:spPr>
            <p:txBody>
              <a:bodyPr/>
              <a:lstStyle/>
              <a:p>
                <a:endParaRPr lang="es-PE"/>
              </a:p>
            </p:txBody>
          </p:sp>
          <p:sp>
            <p:nvSpPr>
              <p:cNvPr id="642" name="Text 258"/>
              <p:cNvSpPr txBox="1"/>
              <p:nvPr/>
            </p:nvSpPr>
            <p:spPr>
              <a:xfrm>
                <a:off x="1625001" y="2899000"/>
                <a:ext cx="964912" cy="143000"/>
              </a:xfrm>
              <a:prstGeom prst="rect">
                <a:avLst/>
              </a:prstGeom>
              <a:noFill/>
            </p:spPr>
            <p:txBody>
              <a:bodyPr wrap="square" lIns="36000" tIns="0" rIns="36000" bIns="0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b="1" kern="100" dirty="0" err="1">
                    <a:solidFill>
                      <a:srgbClr val="262626"/>
                    </a:solidFill>
                    <a:effectLst/>
                    <a:latin typeface="Arial"/>
                    <a:ea typeface="SimSun"/>
                    <a:cs typeface="Times New Roman"/>
                  </a:rPr>
                  <a:t>Gobernanza</a:t>
                </a:r>
                <a:endParaRPr lang="es-PE" sz="1050" kern="100" dirty="0">
                  <a:effectLst/>
                  <a:latin typeface="Calibri"/>
                  <a:ea typeface="SimSun"/>
                  <a:cs typeface="Times New Roman"/>
                </a:endParaRPr>
              </a:p>
            </p:txBody>
          </p:sp>
        </p:grpSp>
        <p:grpSp>
          <p:nvGrpSpPr>
            <p:cNvPr id="60" name="59 Grupo"/>
            <p:cNvGrpSpPr/>
            <p:nvPr/>
          </p:nvGrpSpPr>
          <p:grpSpPr>
            <a:xfrm>
              <a:off x="4668333" y="3868806"/>
              <a:ext cx="1440087" cy="835605"/>
              <a:chOff x="4668333" y="3868806"/>
              <a:chExt cx="1440087" cy="835605"/>
            </a:xfrm>
          </p:grpSpPr>
          <p:grpSp>
            <p:nvGrpSpPr>
              <p:cNvPr id="626" name="625 Grupo"/>
              <p:cNvGrpSpPr/>
              <p:nvPr/>
            </p:nvGrpSpPr>
            <p:grpSpPr>
              <a:xfrm>
                <a:off x="4763495" y="3868806"/>
                <a:ext cx="1328961" cy="341706"/>
                <a:chOff x="4763495" y="3868806"/>
                <a:chExt cx="1328961" cy="341706"/>
              </a:xfrm>
            </p:grpSpPr>
            <p:sp>
              <p:nvSpPr>
                <p:cNvPr id="637" name="Rectangle"/>
                <p:cNvSpPr/>
                <p:nvPr/>
              </p:nvSpPr>
              <p:spPr>
                <a:xfrm>
                  <a:off x="5672927" y="3871375"/>
                  <a:ext cx="419529" cy="339137"/>
                </a:xfrm>
                <a:custGeom>
                  <a:avLst/>
                  <a:gdLst>
                    <a:gd name="connsiteX0" fmla="*/ 143979 w 287958"/>
                    <a:gd name="connsiteY0" fmla="*/ 339137 h 339137"/>
                    <a:gd name="connsiteX1" fmla="*/ 143979 w 287958"/>
                    <a:gd name="connsiteY1" fmla="*/ 0 h 339137"/>
                    <a:gd name="connsiteX2" fmla="*/ 287958 w 287958"/>
                    <a:gd name="connsiteY2" fmla="*/ 169569 h 339137"/>
                    <a:gd name="connsiteX3" fmla="*/ 0 w 287958"/>
                    <a:gd name="connsiteY3" fmla="*/ 169569 h 339137"/>
                    <a:gd name="connsiteX4" fmla="*/ 143979 w 287958"/>
                    <a:gd name="connsiteY4" fmla="*/ 169569 h 339137"/>
                    <a:gd name="connsiteX5" fmla="*/ 53478 w 287958"/>
                    <a:gd name="connsiteY5" fmla="*/ -1413 h 339137"/>
                    <a:gd name="connsiteX6" fmla="*/ 222139 w 287958"/>
                    <a:gd name="connsiteY6" fmla="*/ -1413 h 339137"/>
                    <a:gd name="connsiteX7" fmla="*/ 65133 w 287958"/>
                    <a:gd name="connsiteY7" fmla="*/ 340551 h 339137"/>
                    <a:gd name="connsiteX8" fmla="*/ 235165 w 287958"/>
                    <a:gd name="connsiteY8" fmla="*/ 337724 h 339137"/>
                    <a:gd name="connsiteX9" fmla="*/ -686 w 287958"/>
                    <a:gd name="connsiteY9" fmla="*/ 60762 h 339137"/>
                    <a:gd name="connsiteX10" fmla="*/ 0 w 287958"/>
                    <a:gd name="connsiteY10" fmla="*/ 276962 h 339137"/>
                    <a:gd name="connsiteX11" fmla="*/ 287272 w 287958"/>
                    <a:gd name="connsiteY11" fmla="*/ 63588 h 339137"/>
                    <a:gd name="connsiteX12" fmla="*/ 287272 w 287958"/>
                    <a:gd name="connsiteY12" fmla="*/ 265658 h 339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0" t="0" r="0" b="0"/>
                  <a:pathLst>
                    <a:path w="287958" h="339137">
                      <a:moveTo>
                        <a:pt x="287958" y="339137"/>
                      </a:moveTo>
                      <a:lnTo>
                        <a:pt x="287958" y="0"/>
                      </a:lnTo>
                      <a:lnTo>
                        <a:pt x="0" y="0"/>
                      </a:lnTo>
                      <a:lnTo>
                        <a:pt x="0" y="339137"/>
                      </a:lnTo>
                      <a:lnTo>
                        <a:pt x="287958" y="339137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CFCFC"/>
                    </a:gs>
                    <a:gs pos="50000">
                      <a:srgbClr val="F5F5F5"/>
                    </a:gs>
                    <a:gs pos="100000">
                      <a:srgbClr val="EEEEEE"/>
                    </a:gs>
                  </a:gsLst>
                  <a:lin ang="5400000" scaled="0"/>
                </a:gradFill>
                <a:ln w="6500" cap="flat">
                  <a:solidFill>
                    <a:srgbClr val="545454"/>
                  </a:solidFill>
                  <a:bevel/>
                </a:ln>
                <a:effectLst>
                  <a:outerShdw dist="18385" dir="2700000" algn="tl">
                    <a:srgbClr val="BEBEBE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638" name="Rectangle"/>
                <p:cNvSpPr/>
                <p:nvPr/>
              </p:nvSpPr>
              <p:spPr>
                <a:xfrm>
                  <a:off x="4763495" y="3868806"/>
                  <a:ext cx="1151393" cy="336508"/>
                </a:xfrm>
                <a:custGeom>
                  <a:avLst/>
                  <a:gdLst>
                    <a:gd name="connsiteX0" fmla="*/ 455474 w 910949"/>
                    <a:gd name="connsiteY0" fmla="*/ 336508 h 336508"/>
                    <a:gd name="connsiteX1" fmla="*/ 455474 w 910949"/>
                    <a:gd name="connsiteY1" fmla="*/ 0 h 336508"/>
                    <a:gd name="connsiteX2" fmla="*/ 910949 w 910949"/>
                    <a:gd name="connsiteY2" fmla="*/ 168254 h 336508"/>
                    <a:gd name="connsiteX3" fmla="*/ 0 w 910949"/>
                    <a:gd name="connsiteY3" fmla="*/ 168254 h 336508"/>
                    <a:gd name="connsiteX4" fmla="*/ 455474 w 910949"/>
                    <a:gd name="connsiteY4" fmla="*/ 168254 h 336508"/>
                    <a:gd name="connsiteX5" fmla="*/ 169176 w 910949"/>
                    <a:gd name="connsiteY5" fmla="*/ -1402 h 336508"/>
                    <a:gd name="connsiteX6" fmla="*/ 702734 w 910949"/>
                    <a:gd name="connsiteY6" fmla="*/ -1402 h 336508"/>
                    <a:gd name="connsiteX7" fmla="*/ 206049 w 910949"/>
                    <a:gd name="connsiteY7" fmla="*/ 337911 h 336508"/>
                    <a:gd name="connsiteX8" fmla="*/ 743945 w 910949"/>
                    <a:gd name="connsiteY8" fmla="*/ 335106 h 336508"/>
                    <a:gd name="connsiteX9" fmla="*/ -2169 w 910949"/>
                    <a:gd name="connsiteY9" fmla="*/ 60291 h 336508"/>
                    <a:gd name="connsiteX10" fmla="*/ 0 w 910949"/>
                    <a:gd name="connsiteY10" fmla="*/ 274815 h 336508"/>
                    <a:gd name="connsiteX11" fmla="*/ 908778 w 910949"/>
                    <a:gd name="connsiteY11" fmla="*/ 63095 h 336508"/>
                    <a:gd name="connsiteX12" fmla="*/ 908778 w 910949"/>
                    <a:gd name="connsiteY12" fmla="*/ 263598 h 33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10949" h="336508">
                      <a:moveTo>
                        <a:pt x="910949" y="336508"/>
                      </a:moveTo>
                      <a:lnTo>
                        <a:pt x="910949" y="0"/>
                      </a:lnTo>
                      <a:lnTo>
                        <a:pt x="0" y="0"/>
                      </a:lnTo>
                      <a:lnTo>
                        <a:pt x="0" y="336508"/>
                      </a:lnTo>
                      <a:lnTo>
                        <a:pt x="910949" y="336508"/>
                      </a:lnTo>
                      <a:close/>
                    </a:path>
                  </a:pathLst>
                </a:custGeom>
                <a:solidFill>
                  <a:srgbClr val="FF1418"/>
                </a:solidFill>
                <a:ln w="6500" cap="flat">
                  <a:solidFill>
                    <a:srgbClr val="545454"/>
                  </a:solidFill>
                  <a:bevel/>
                </a:ln>
                <a:effectLst>
                  <a:outerShdw dist="18385" dir="2700000" algn="tl">
                    <a:srgbClr val="BEBEBE">
                      <a:alpha val="50000"/>
                    </a:srgbClr>
                  </a:outerShdw>
                </a:effectLst>
              </p:spPr>
              <p:txBody>
                <a:bodyPr wrap="square" lIns="36000" tIns="0" rIns="36000" bIns="0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US" sz="1050" b="1" kern="100">
                      <a:solidFill>
                        <a:srgbClr val="FFFFFF"/>
                      </a:solidFill>
                      <a:effectLst/>
                      <a:latin typeface="Arial Narrow"/>
                      <a:ea typeface="SimSun"/>
                      <a:cs typeface="Times New Roman"/>
                    </a:rPr>
                    <a:t>SECTOR</a:t>
                  </a:r>
                  <a:endParaRPr lang="es-PE" sz="1050" kern="100">
                    <a:effectLst/>
                    <a:latin typeface="Calibri"/>
                    <a:ea typeface="SimSun"/>
                    <a:cs typeface="Times New Roman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1050" b="1" kern="100">
                      <a:solidFill>
                        <a:srgbClr val="FFFFFF"/>
                      </a:solidFill>
                      <a:effectLst/>
                      <a:latin typeface="Arial Narrow"/>
                      <a:ea typeface="SimSun"/>
                      <a:cs typeface="Times New Roman"/>
                    </a:rPr>
                    <a:t>CULTURA</a:t>
                  </a:r>
                  <a:endParaRPr lang="es-PE" sz="1050" kern="100">
                    <a:effectLst/>
                    <a:latin typeface="Calibri"/>
                    <a:ea typeface="SimSun"/>
                    <a:cs typeface="Times New Roman"/>
                  </a:endParaRPr>
                </a:p>
              </p:txBody>
            </p:sp>
          </p:grpSp>
          <p:grpSp>
            <p:nvGrpSpPr>
              <p:cNvPr id="627" name="626 Grupo"/>
              <p:cNvGrpSpPr/>
              <p:nvPr/>
            </p:nvGrpSpPr>
            <p:grpSpPr>
              <a:xfrm>
                <a:off x="4668333" y="4210546"/>
                <a:ext cx="1440087" cy="493865"/>
                <a:chOff x="4668333" y="4210546"/>
                <a:chExt cx="1440087" cy="493865"/>
              </a:xfrm>
            </p:grpSpPr>
            <p:grpSp>
              <p:nvGrpSpPr>
                <p:cNvPr id="628" name="627 Grupo"/>
                <p:cNvGrpSpPr/>
                <p:nvPr/>
              </p:nvGrpSpPr>
              <p:grpSpPr>
                <a:xfrm>
                  <a:off x="4668333" y="4210546"/>
                  <a:ext cx="1440087" cy="349918"/>
                  <a:chOff x="4668333" y="4210546"/>
                  <a:chExt cx="1440087" cy="349918"/>
                </a:xfrm>
              </p:grpSpPr>
              <p:sp>
                <p:nvSpPr>
                  <p:cNvPr id="635" name="Rectangle"/>
                  <p:cNvSpPr/>
                  <p:nvPr/>
                </p:nvSpPr>
                <p:spPr>
                  <a:xfrm>
                    <a:off x="4668333" y="4404464"/>
                    <a:ext cx="96756" cy="156000"/>
                  </a:xfrm>
                  <a:custGeom>
                    <a:avLst/>
                    <a:gdLst>
                      <a:gd name="connsiteX0" fmla="*/ 48378 w 96756"/>
                      <a:gd name="connsiteY0" fmla="*/ 156000 h 156000"/>
                      <a:gd name="connsiteX1" fmla="*/ 48378 w 96756"/>
                      <a:gd name="connsiteY1" fmla="*/ 0 h 156000"/>
                      <a:gd name="connsiteX2" fmla="*/ 96756 w 96756"/>
                      <a:gd name="connsiteY2" fmla="*/ 78000 h 156000"/>
                      <a:gd name="connsiteX3" fmla="*/ 0 w 96756"/>
                      <a:gd name="connsiteY3" fmla="*/ 78000 h 156000"/>
                      <a:gd name="connsiteX4" fmla="*/ 48378 w 96756"/>
                      <a:gd name="connsiteY4" fmla="*/ 78000 h 156000"/>
                      <a:gd name="connsiteX5" fmla="*/ 17969 w 96756"/>
                      <a:gd name="connsiteY5" fmla="*/ -650 h 156000"/>
                      <a:gd name="connsiteX6" fmla="*/ 74641 w 96756"/>
                      <a:gd name="connsiteY6" fmla="*/ -650 h 156000"/>
                      <a:gd name="connsiteX7" fmla="*/ 21886 w 96756"/>
                      <a:gd name="connsiteY7" fmla="*/ 156651 h 156000"/>
                      <a:gd name="connsiteX8" fmla="*/ 79018 w 96756"/>
                      <a:gd name="connsiteY8" fmla="*/ 155350 h 156000"/>
                      <a:gd name="connsiteX9" fmla="*/ -230 w 96756"/>
                      <a:gd name="connsiteY9" fmla="*/ 27950 h 156000"/>
                      <a:gd name="connsiteX10" fmla="*/ 0 w 96756"/>
                      <a:gd name="connsiteY10" fmla="*/ 127400 h 156000"/>
                      <a:gd name="connsiteX11" fmla="*/ 96526 w 96756"/>
                      <a:gd name="connsiteY11" fmla="*/ 29250 h 156000"/>
                      <a:gd name="connsiteX12" fmla="*/ 96526 w 96756"/>
                      <a:gd name="connsiteY12" fmla="*/ 122200 h 15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0" t="0" r="0" b="0"/>
                    <a:pathLst>
                      <a:path w="96756" h="156000">
                        <a:moveTo>
                          <a:pt x="96756" y="156000"/>
                        </a:moveTo>
                        <a:lnTo>
                          <a:pt x="96756" y="0"/>
                        </a:lnTo>
                        <a:lnTo>
                          <a:pt x="0" y="0"/>
                        </a:lnTo>
                        <a:lnTo>
                          <a:pt x="0" y="156000"/>
                        </a:lnTo>
                        <a:lnTo>
                          <a:pt x="96756" y="15600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CFCFC"/>
                      </a:gs>
                      <a:gs pos="50000">
                        <a:srgbClr val="F5F5F5"/>
                      </a:gs>
                      <a:gs pos="100000">
                        <a:srgbClr val="EEEEEE"/>
                      </a:gs>
                    </a:gsLst>
                    <a:lin ang="5400000" scaled="0"/>
                  </a:gradFill>
                  <a:ln w="6500" cap="flat">
                    <a:solidFill>
                      <a:srgbClr val="545454"/>
                    </a:solidFill>
                    <a:bevel/>
                  </a:ln>
                  <a:effectLst>
                    <a:outerShdw dist="18385" dir="2700000" algn="tl">
                      <a:srgbClr val="BEBEBE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636" name="Rectangle"/>
                  <p:cNvSpPr/>
                  <p:nvPr/>
                </p:nvSpPr>
                <p:spPr>
                  <a:xfrm>
                    <a:off x="4759703" y="4210546"/>
                    <a:ext cx="1348717" cy="329334"/>
                  </a:xfrm>
                  <a:custGeom>
                    <a:avLst/>
                    <a:gdLst>
                      <a:gd name="connsiteX0" fmla="*/ 674362 w 1348717"/>
                      <a:gd name="connsiteY0" fmla="*/ 329334 h 329334"/>
                      <a:gd name="connsiteX1" fmla="*/ 674362 w 1348717"/>
                      <a:gd name="connsiteY1" fmla="*/ 0 h 329334"/>
                      <a:gd name="connsiteX2" fmla="*/ 1348717 w 1348717"/>
                      <a:gd name="connsiteY2" fmla="*/ 164667 h 329334"/>
                      <a:gd name="connsiteX3" fmla="*/ 0 w 1348717"/>
                      <a:gd name="connsiteY3" fmla="*/ 164667 h 329334"/>
                      <a:gd name="connsiteX4" fmla="*/ 674362 w 1348717"/>
                      <a:gd name="connsiteY4" fmla="*/ 164667 h 329334"/>
                      <a:gd name="connsiteX5" fmla="*/ 250476 w 1348717"/>
                      <a:gd name="connsiteY5" fmla="*/ -1372 h 329334"/>
                      <a:gd name="connsiteX6" fmla="*/ 1040442 w 1348717"/>
                      <a:gd name="connsiteY6" fmla="*/ -1372 h 329334"/>
                      <a:gd name="connsiteX7" fmla="*/ 305068 w 1348717"/>
                      <a:gd name="connsiteY7" fmla="*/ 330707 h 329334"/>
                      <a:gd name="connsiteX8" fmla="*/ 1101451 w 1348717"/>
                      <a:gd name="connsiteY8" fmla="*/ 327961 h 329334"/>
                      <a:gd name="connsiteX9" fmla="*/ -3211 w 1348717"/>
                      <a:gd name="connsiteY9" fmla="*/ 59006 h 329334"/>
                      <a:gd name="connsiteX10" fmla="*/ 0 w 1348717"/>
                      <a:gd name="connsiteY10" fmla="*/ 268956 h 329334"/>
                      <a:gd name="connsiteX11" fmla="*/ 1345507 w 1348717"/>
                      <a:gd name="connsiteY11" fmla="*/ 61750 h 329334"/>
                      <a:gd name="connsiteX12" fmla="*/ 1345507 w 1348717"/>
                      <a:gd name="connsiteY12" fmla="*/ 257978 h 3293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348717" h="329334">
                        <a:moveTo>
                          <a:pt x="1348717" y="329334"/>
                        </a:moveTo>
                        <a:lnTo>
                          <a:pt x="1348717" y="0"/>
                        </a:lnTo>
                        <a:lnTo>
                          <a:pt x="0" y="0"/>
                        </a:lnTo>
                        <a:lnTo>
                          <a:pt x="0" y="329334"/>
                        </a:lnTo>
                        <a:lnTo>
                          <a:pt x="1348717" y="329334"/>
                        </a:lnTo>
                        <a:close/>
                      </a:path>
                    </a:pathLst>
                  </a:custGeom>
                  <a:solidFill>
                    <a:srgbClr val="FF1418"/>
                  </a:solidFill>
                  <a:ln w="6500" cap="flat">
                    <a:solidFill>
                      <a:srgbClr val="545454"/>
                    </a:solidFill>
                    <a:bevel/>
                  </a:ln>
                  <a:effectLst>
                    <a:outerShdw dist="18385" dir="2700000" algn="tl">
                      <a:srgbClr val="BEBEBE">
                        <a:alpha val="50000"/>
                      </a:srgbClr>
                    </a:outerShdw>
                  </a:effectLst>
                </p:spPr>
                <p:txBody>
                  <a:bodyPr wrap="square" lIns="36000" tIns="0" rIns="36000" bIns="0" rtlCol="0" anchor="ctr"/>
                  <a:lstStyle/>
                  <a:p>
                    <a:pPr algn="ctr">
                      <a:spcAft>
                        <a:spcPts val="0"/>
                      </a:spcAft>
                    </a:pPr>
                    <a:r>
                      <a:rPr lang="en-US" sz="800" b="1" kern="10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Times New Roman"/>
                      </a:rPr>
                      <a:t>Gesti</a:t>
                    </a:r>
                    <a:r>
                      <a:rPr lang="zh-CN" sz="800" b="1" kern="10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Times New Roman"/>
                      </a:rPr>
                      <a:t>ó</a:t>
                    </a:r>
                    <a:r>
                      <a:rPr lang="en-US" sz="800" b="1" kern="100">
                        <a:solidFill>
                          <a:srgbClr val="000000"/>
                        </a:solidFill>
                        <a:effectLst/>
                        <a:latin typeface="Arial"/>
                        <a:ea typeface="SimSun"/>
                        <a:cs typeface="Times New Roman"/>
                      </a:rPr>
                      <a:t>n de la Diversidad</a:t>
                    </a:r>
                    <a:endParaRPr lang="es-PE" sz="1050" kern="100">
                      <a:effectLst/>
                      <a:latin typeface="Calibri"/>
                      <a:ea typeface="SimSun"/>
                      <a:cs typeface="Times New Roman"/>
                    </a:endParaRPr>
                  </a:p>
                </p:txBody>
              </p:sp>
            </p:grpSp>
            <p:grpSp>
              <p:nvGrpSpPr>
                <p:cNvPr id="629" name="628 Grupo"/>
                <p:cNvGrpSpPr/>
                <p:nvPr/>
              </p:nvGrpSpPr>
              <p:grpSpPr>
                <a:xfrm>
                  <a:off x="4864922" y="4437097"/>
                  <a:ext cx="259188" cy="259188"/>
                  <a:chOff x="4864922" y="4437097"/>
                  <a:chExt cx="259188" cy="259188"/>
                </a:xfrm>
              </p:grpSpPr>
              <p:sp>
                <p:nvSpPr>
                  <p:cNvPr id="633" name="Circle"/>
                  <p:cNvSpPr/>
                  <p:nvPr/>
                </p:nvSpPr>
                <p:spPr>
                  <a:xfrm>
                    <a:off x="4864922" y="4437097"/>
                    <a:ext cx="259188" cy="259188"/>
                  </a:xfrm>
                  <a:custGeom>
                    <a:avLst/>
                    <a:gdLst>
                      <a:gd name="connsiteX0" fmla="*/ 129594 w 259188"/>
                      <a:gd name="connsiteY0" fmla="*/ 0 h 259188"/>
                      <a:gd name="connsiteX1" fmla="*/ 129594 w 259188"/>
                      <a:gd name="connsiteY1" fmla="*/ 259188 h 259188"/>
                      <a:gd name="connsiteX2" fmla="*/ 0 w 259188"/>
                      <a:gd name="connsiteY2" fmla="*/ 129594 h 259188"/>
                      <a:gd name="connsiteX3" fmla="*/ 259188 w 259188"/>
                      <a:gd name="connsiteY3" fmla="*/ 129594 h 259188"/>
                      <a:gd name="connsiteX4" fmla="*/ 129594 w 259188"/>
                      <a:gd name="connsiteY4" fmla="*/ 129594 h 259188"/>
                      <a:gd name="connsiteX5" fmla="*/ 39742 w 259188"/>
                      <a:gd name="connsiteY5" fmla="*/ 35422 h 259188"/>
                      <a:gd name="connsiteX6" fmla="*/ 222037 w 259188"/>
                      <a:gd name="connsiteY6" fmla="*/ 38878 h 259188"/>
                      <a:gd name="connsiteX7" fmla="*/ 223765 w 259188"/>
                      <a:gd name="connsiteY7" fmla="*/ 219445 h 259188"/>
                      <a:gd name="connsiteX8" fmla="*/ 32831 w 259188"/>
                      <a:gd name="connsiteY8" fmla="*/ 215990 h 259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0" t="0" r="0" b="0"/>
                    <a:pathLst>
                      <a:path w="259188" h="259188">
                        <a:moveTo>
                          <a:pt x="0" y="129594"/>
                        </a:moveTo>
                        <a:cubicBezTo>
                          <a:pt x="0" y="58021"/>
                          <a:pt x="58021" y="0"/>
                          <a:pt x="129594" y="0"/>
                        </a:cubicBezTo>
                        <a:cubicBezTo>
                          <a:pt x="201167" y="0"/>
                          <a:pt x="259188" y="58021"/>
                          <a:pt x="259188" y="129594"/>
                        </a:cubicBezTo>
                        <a:cubicBezTo>
                          <a:pt x="259188" y="201167"/>
                          <a:pt x="201167" y="259188"/>
                          <a:pt x="129594" y="259188"/>
                        </a:cubicBezTo>
                        <a:cubicBezTo>
                          <a:pt x="58021" y="259188"/>
                          <a:pt x="0" y="201167"/>
                          <a:pt x="0" y="129594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6500" cap="flat">
                    <a:solidFill>
                      <a:srgbClr val="000000"/>
                    </a:solidFill>
                    <a:bevel/>
                  </a:ln>
                  <a:effectLst>
                    <a:outerShdw dist="18385" dir="2700000" algn="tl">
                      <a:srgbClr val="BEBEBE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634" name="Gear"/>
                  <p:cNvSpPr/>
                  <p:nvPr/>
                </p:nvSpPr>
                <p:spPr>
                  <a:xfrm>
                    <a:off x="4873776" y="4450714"/>
                    <a:ext cx="241480" cy="240800"/>
                  </a:xfrm>
                  <a:custGeom>
                    <a:avLst/>
                    <a:gdLst>
                      <a:gd name="connsiteX0" fmla="*/ 120740 w 241480"/>
                      <a:gd name="connsiteY0" fmla="*/ 120400 h 240800"/>
                    </a:gdLst>
                    <a:ahLst/>
                    <a:cxnLst>
                      <a:cxn ang="0">
                        <a:pos x="connsiteX0" y="connsiteY0"/>
                      </a:cxn>
                    </a:cxnLst>
                    <a:rect l="0" t="0" r="0" b="0"/>
                    <a:pathLst>
                      <a:path w="241480" h="240800">
                        <a:moveTo>
                          <a:pt x="71660" y="1499"/>
                        </a:moveTo>
                        <a:arcTo wR="58500" hR="58500" stAng="-4620000" swAng="600000"/>
                        <a:lnTo>
                          <a:pt x="158222" y="51995"/>
                        </a:lnTo>
                        <a:lnTo>
                          <a:pt x="174214" y="63615"/>
                        </a:lnTo>
                        <a:lnTo>
                          <a:pt x="164891" y="82020"/>
                        </a:lnTo>
                        <a:arcTo wR="58500" hR="58500" stAng="-2460000" swAng="600000"/>
                        <a:lnTo>
                          <a:pt x="191270" y="87090"/>
                        </a:lnTo>
                        <a:lnTo>
                          <a:pt x="197379" y="105891"/>
                        </a:lnTo>
                        <a:lnTo>
                          <a:pt x="179018" y="115301"/>
                        </a:lnTo>
                        <a:arcTo wR="58500" hR="58500" stAng="-300000" swAng="600000"/>
                        <a:lnTo>
                          <a:pt x="197379" y="134908"/>
                        </a:lnTo>
                        <a:lnTo>
                          <a:pt x="191270" y="153709"/>
                        </a:lnTo>
                        <a:lnTo>
                          <a:pt x="170884" y="150530"/>
                        </a:lnTo>
                        <a:arcTo wR="58500" hR="58500" stAng="1860000" swAng="600000"/>
                        <a:lnTo>
                          <a:pt x="174214" y="177185"/>
                        </a:lnTo>
                        <a:lnTo>
                          <a:pt x="158222" y="188804"/>
                        </a:lnTo>
                        <a:lnTo>
                          <a:pt x="143598" y="174249"/>
                        </a:lnTo>
                        <a:arcTo wR="58500" hR="58500" stAng="4020000" swAng="600000"/>
                        <a:lnTo>
                          <a:pt x="130624" y="197771"/>
                        </a:lnTo>
                        <a:lnTo>
                          <a:pt x="110856" y="197771"/>
                        </a:lnTo>
                        <a:lnTo>
                          <a:pt x="107581" y="177401"/>
                        </a:lnTo>
                        <a:arcTo wR="58500" hR="58500" stAng="6180000" swAng="600000"/>
                        <a:lnTo>
                          <a:pt x="83259" y="188804"/>
                        </a:lnTo>
                        <a:lnTo>
                          <a:pt x="67266" y="177185"/>
                        </a:lnTo>
                        <a:lnTo>
                          <a:pt x="76589" y="158779"/>
                        </a:lnTo>
                        <a:arcTo wR="58500" hR="58500" stAng="8340000" swAng="600000"/>
                        <a:lnTo>
                          <a:pt x="50210" y="153709"/>
                        </a:lnTo>
                        <a:lnTo>
                          <a:pt x="44101" y="134909"/>
                        </a:lnTo>
                        <a:lnTo>
                          <a:pt x="62463" y="125498"/>
                        </a:lnTo>
                        <a:arcTo wR="58500" hR="58500" stAng="10500000" swAng="600000"/>
                        <a:lnTo>
                          <a:pt x="44101" y="105891"/>
                        </a:lnTo>
                        <a:lnTo>
                          <a:pt x="50210" y="87090"/>
                        </a:lnTo>
                        <a:lnTo>
                          <a:pt x="70596" y="90270"/>
                        </a:lnTo>
                        <a:arcTo wR="58500" hR="58500" stAng="12660000" swAng="600000"/>
                        <a:lnTo>
                          <a:pt x="67266" y="63615"/>
                        </a:lnTo>
                        <a:lnTo>
                          <a:pt x="83259" y="51995"/>
                        </a:lnTo>
                        <a:lnTo>
                          <a:pt x="97882" y="66550"/>
                        </a:lnTo>
                        <a:arcTo wR="58500" hR="58500" stAng="14820000" swAng="600000"/>
                        <a:lnTo>
                          <a:pt x="110856" y="43029"/>
                        </a:lnTo>
                        <a:lnTo>
                          <a:pt x="130624" y="43029"/>
                        </a:lnTo>
                        <a:lnTo>
                          <a:pt x="133900" y="63399"/>
                        </a:lnTo>
                        <a:close/>
                      </a:path>
                      <a:path w="241480" h="240800">
                        <a:moveTo>
                          <a:pt x="94740" y="120400"/>
                        </a:moveTo>
                        <a:cubicBezTo>
                          <a:pt x="94740" y="106040"/>
                          <a:pt x="106381" y="94399"/>
                          <a:pt x="120740" y="94399"/>
                        </a:cubicBezTo>
                        <a:cubicBezTo>
                          <a:pt x="135099" y="94399"/>
                          <a:pt x="146740" y="106040"/>
                          <a:pt x="146740" y="120400"/>
                        </a:cubicBezTo>
                        <a:cubicBezTo>
                          <a:pt x="146740" y="134759"/>
                          <a:pt x="135099" y="146400"/>
                          <a:pt x="120740" y="146400"/>
                        </a:cubicBezTo>
                        <a:cubicBezTo>
                          <a:pt x="106381" y="146400"/>
                          <a:pt x="94740" y="134759"/>
                          <a:pt x="94740" y="12040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7399"/>
                      </a:gs>
                      <a:gs pos="70037">
                        <a:srgbClr val="007399"/>
                      </a:gs>
                      <a:gs pos="0">
                        <a:srgbClr val="4FD3FF"/>
                      </a:gs>
                    </a:gsLst>
                    <a:path path="circle">
                      <a:fillToRect l="50000" t="50000" r="50000" b="50000"/>
                    </a:path>
                  </a:gradFill>
                  <a:ln w="6500" cap="flat">
                    <a:solidFill>
                      <a:srgbClr val="006FBD"/>
                    </a:solidFill>
                    <a:bevel/>
                  </a:ln>
                </p:spPr>
                <p:txBody>
                  <a:bodyPr/>
                  <a:lstStyle/>
                  <a:p>
                    <a:endParaRPr lang="es-PE"/>
                  </a:p>
                </p:txBody>
              </p:sp>
            </p:grpSp>
            <p:grpSp>
              <p:nvGrpSpPr>
                <p:cNvPr id="630" name="629 Grupo"/>
                <p:cNvGrpSpPr/>
                <p:nvPr/>
              </p:nvGrpSpPr>
              <p:grpSpPr>
                <a:xfrm>
                  <a:off x="5703019" y="4443598"/>
                  <a:ext cx="260813" cy="260813"/>
                  <a:chOff x="5703019" y="4443598"/>
                  <a:chExt cx="260813" cy="260813"/>
                </a:xfrm>
              </p:grpSpPr>
              <p:sp>
                <p:nvSpPr>
                  <p:cNvPr id="631" name="Circle"/>
                  <p:cNvSpPr/>
                  <p:nvPr/>
                </p:nvSpPr>
                <p:spPr>
                  <a:xfrm>
                    <a:off x="5703019" y="4443598"/>
                    <a:ext cx="260813" cy="260813"/>
                  </a:xfrm>
                  <a:custGeom>
                    <a:avLst/>
                    <a:gdLst>
                      <a:gd name="connsiteX0" fmla="*/ 130406 w 260813"/>
                      <a:gd name="connsiteY0" fmla="*/ 0 h 260813"/>
                      <a:gd name="connsiteX1" fmla="*/ 130406 w 260813"/>
                      <a:gd name="connsiteY1" fmla="*/ 260813 h 260813"/>
                      <a:gd name="connsiteX2" fmla="*/ 0 w 260813"/>
                      <a:gd name="connsiteY2" fmla="*/ 130406 h 260813"/>
                      <a:gd name="connsiteX3" fmla="*/ 260813 w 260813"/>
                      <a:gd name="connsiteY3" fmla="*/ 130406 h 260813"/>
                      <a:gd name="connsiteX4" fmla="*/ 130406 w 260813"/>
                      <a:gd name="connsiteY4" fmla="*/ 130406 h 260813"/>
                      <a:gd name="connsiteX5" fmla="*/ 39991 w 260813"/>
                      <a:gd name="connsiteY5" fmla="*/ 35644 h 260813"/>
                      <a:gd name="connsiteX6" fmla="*/ 223430 w 260813"/>
                      <a:gd name="connsiteY6" fmla="*/ 39122 h 260813"/>
                      <a:gd name="connsiteX7" fmla="*/ 225168 w 260813"/>
                      <a:gd name="connsiteY7" fmla="*/ 220821 h 260813"/>
                      <a:gd name="connsiteX8" fmla="*/ 33036 w 260813"/>
                      <a:gd name="connsiteY8" fmla="*/ 217344 h 2608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0" t="0" r="0" b="0"/>
                    <a:pathLst>
                      <a:path w="260813" h="260813">
                        <a:moveTo>
                          <a:pt x="0" y="130406"/>
                        </a:moveTo>
                        <a:cubicBezTo>
                          <a:pt x="0" y="58385"/>
                          <a:pt x="58385" y="0"/>
                          <a:pt x="130406" y="0"/>
                        </a:cubicBezTo>
                        <a:cubicBezTo>
                          <a:pt x="202428" y="0"/>
                          <a:pt x="260813" y="58385"/>
                          <a:pt x="260813" y="130406"/>
                        </a:cubicBezTo>
                        <a:cubicBezTo>
                          <a:pt x="260813" y="202428"/>
                          <a:pt x="202428" y="260813"/>
                          <a:pt x="130406" y="260813"/>
                        </a:cubicBezTo>
                        <a:cubicBezTo>
                          <a:pt x="58385" y="260813"/>
                          <a:pt x="0" y="202428"/>
                          <a:pt x="0" y="130406"/>
                        </a:cubicBezTo>
                        <a:close/>
                      </a:path>
                    </a:pathLst>
                  </a:custGeom>
                  <a:solidFill>
                    <a:srgbClr val="404040"/>
                  </a:solidFill>
                  <a:ln w="6500" cap="flat">
                    <a:solidFill>
                      <a:srgbClr val="000000"/>
                    </a:solidFill>
                    <a:bevel/>
                  </a:ln>
                  <a:effectLst>
                    <a:outerShdw dist="18385" dir="2700000" algn="tl">
                      <a:srgbClr val="BEBEBE">
                        <a:alpha val="50000"/>
                      </a:srgbClr>
                    </a:outerShdw>
                  </a:effec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632" name="Gear"/>
                  <p:cNvSpPr/>
                  <p:nvPr/>
                </p:nvSpPr>
                <p:spPr>
                  <a:xfrm>
                    <a:off x="5833425" y="4574004"/>
                    <a:ext cx="0" cy="0"/>
                  </a:xfrm>
                  <a:custGeom>
                    <a:avLst/>
                    <a:gdLst>
                      <a:gd name="connsiteX0" fmla="*/ 0 w 0"/>
                      <a:gd name="connsiteY0" fmla="*/ 0 h 0"/>
                    </a:gdLst>
                    <a:ahLst/>
                    <a:cxnLst>
                      <a:cxn ang="0">
                        <a:pos x="connsiteX0" y="connsiteY0"/>
                      </a:cxn>
                    </a:cxnLst>
                    <a:rect l="0" t="0" r="0" b="0"/>
                    <a:pathLst>
                      <a:path>
                        <a:moveTo>
                          <a:pt x="71660" y="1499"/>
                        </a:moveTo>
                        <a:arcTo wR="58500" hR="58500" stAng="-4620000" swAng="600000"/>
                        <a:lnTo>
                          <a:pt x="37481" y="-68404"/>
                        </a:lnTo>
                        <a:lnTo>
                          <a:pt x="53474" y="-56785"/>
                        </a:lnTo>
                        <a:lnTo>
                          <a:pt x="44151" y="-38379"/>
                        </a:lnTo>
                        <a:arcTo wR="58500" hR="58500" stAng="-2460000" swAng="600000"/>
                        <a:lnTo>
                          <a:pt x="70530" y="-33309"/>
                        </a:lnTo>
                        <a:lnTo>
                          <a:pt x="76639" y="-14509"/>
                        </a:lnTo>
                        <a:lnTo>
                          <a:pt x="58277" y="-5099"/>
                        </a:lnTo>
                        <a:arcTo wR="58500" hR="58500" stAng="-300000" swAng="600000"/>
                        <a:lnTo>
                          <a:pt x="76639" y="14509"/>
                        </a:lnTo>
                        <a:lnTo>
                          <a:pt x="70530" y="33309"/>
                        </a:lnTo>
                        <a:lnTo>
                          <a:pt x="50144" y="30130"/>
                        </a:lnTo>
                        <a:arcTo wR="58500" hR="58500" stAng="1860000" swAng="600000"/>
                        <a:lnTo>
                          <a:pt x="53474" y="56785"/>
                        </a:lnTo>
                        <a:lnTo>
                          <a:pt x="37481" y="68404"/>
                        </a:lnTo>
                        <a:lnTo>
                          <a:pt x="22858" y="53850"/>
                        </a:lnTo>
                        <a:arcTo wR="58500" hR="58500" stAng="4020000" swAng="600000"/>
                        <a:lnTo>
                          <a:pt x="9884" y="77371"/>
                        </a:lnTo>
                        <a:lnTo>
                          <a:pt x="-9884" y="77371"/>
                        </a:lnTo>
                        <a:lnTo>
                          <a:pt x="-13160" y="57001"/>
                        </a:lnTo>
                        <a:arcTo wR="58500" hR="58500" stAng="6180000" swAng="600000"/>
                        <a:lnTo>
                          <a:pt x="-37481" y="68404"/>
                        </a:lnTo>
                        <a:lnTo>
                          <a:pt x="-53474" y="56785"/>
                        </a:lnTo>
                        <a:lnTo>
                          <a:pt x="-44150" y="38379"/>
                        </a:lnTo>
                        <a:arcTo wR="58500" hR="58500" stAng="8340000" swAng="600000"/>
                        <a:lnTo>
                          <a:pt x="-70530" y="33309"/>
                        </a:lnTo>
                        <a:lnTo>
                          <a:pt x="-76639" y="14509"/>
                        </a:lnTo>
                        <a:lnTo>
                          <a:pt x="-58277" y="5099"/>
                        </a:lnTo>
                        <a:arcTo wR="58500" hR="58500" stAng="10500000" swAng="600000"/>
                        <a:lnTo>
                          <a:pt x="-76639" y="-14509"/>
                        </a:lnTo>
                        <a:lnTo>
                          <a:pt x="-70530" y="-33309"/>
                        </a:lnTo>
                        <a:lnTo>
                          <a:pt x="-50144" y="-30130"/>
                        </a:lnTo>
                        <a:arcTo wR="58500" hR="58500" stAng="12660000" swAng="600000"/>
                        <a:lnTo>
                          <a:pt x="-53474" y="-56785"/>
                        </a:lnTo>
                        <a:lnTo>
                          <a:pt x="-37481" y="-68404"/>
                        </a:lnTo>
                        <a:lnTo>
                          <a:pt x="-22858" y="-53850"/>
                        </a:lnTo>
                        <a:arcTo wR="58500" hR="58500" stAng="14820000" swAng="600000"/>
                        <a:lnTo>
                          <a:pt x="-9884" y="-77371"/>
                        </a:lnTo>
                        <a:lnTo>
                          <a:pt x="9884" y="-77371"/>
                        </a:lnTo>
                        <a:lnTo>
                          <a:pt x="13160" y="-57001"/>
                        </a:lnTo>
                        <a:close/>
                      </a:path>
                      <a:path>
                        <a:moveTo>
                          <a:pt x="-26000" y="0"/>
                        </a:moveTo>
                        <a:cubicBezTo>
                          <a:pt x="-26000" y="-14359"/>
                          <a:pt x="-14359" y="-26000"/>
                          <a:pt x="0" y="-26000"/>
                        </a:cubicBezTo>
                        <a:cubicBezTo>
                          <a:pt x="14359" y="-26000"/>
                          <a:pt x="26000" y="-14359"/>
                          <a:pt x="26000" y="0"/>
                        </a:cubicBezTo>
                        <a:cubicBezTo>
                          <a:pt x="26000" y="14359"/>
                          <a:pt x="14359" y="26000"/>
                          <a:pt x="0" y="26000"/>
                        </a:cubicBezTo>
                        <a:cubicBezTo>
                          <a:pt x="-14359" y="26000"/>
                          <a:pt x="-26000" y="14359"/>
                          <a:pt x="-26000" y="0"/>
                        </a:cubicBezTo>
                        <a:close/>
                      </a:path>
                    </a:pathLst>
                  </a:custGeom>
                  <a:gradFill>
                    <a:gsLst>
                      <a:gs pos="100000">
                        <a:srgbClr val="007399"/>
                      </a:gs>
                      <a:gs pos="70037">
                        <a:srgbClr val="007399"/>
                      </a:gs>
                      <a:gs pos="0">
                        <a:srgbClr val="4FD3FF"/>
                      </a:gs>
                    </a:gsLst>
                    <a:path path="circle">
                      <a:fillToRect l="50000" t="50000" r="50000" b="50000"/>
                    </a:path>
                  </a:gradFill>
                  <a:ln w="6500" cap="flat">
                    <a:solidFill>
                      <a:srgbClr val="006FBD"/>
                    </a:solidFill>
                    <a:bevel/>
                  </a:ln>
                </p:spPr>
                <p:txBody>
                  <a:bodyPr/>
                  <a:lstStyle/>
                  <a:p>
                    <a:endParaRPr lang="es-PE"/>
                  </a:p>
                </p:txBody>
              </p:sp>
            </p:grpSp>
          </p:grpSp>
        </p:grpSp>
        <p:sp>
          <p:nvSpPr>
            <p:cNvPr id="61" name="lines"/>
            <p:cNvSpPr/>
            <p:nvPr/>
          </p:nvSpPr>
          <p:spPr>
            <a:xfrm>
              <a:off x="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" name="lines"/>
            <p:cNvSpPr/>
            <p:nvPr/>
          </p:nvSpPr>
          <p:spPr>
            <a:xfrm>
              <a:off x="39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3" name="lines"/>
            <p:cNvSpPr/>
            <p:nvPr/>
          </p:nvSpPr>
          <p:spPr>
            <a:xfrm>
              <a:off x="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4" name="lines"/>
            <p:cNvSpPr/>
            <p:nvPr/>
          </p:nvSpPr>
          <p:spPr>
            <a:xfrm>
              <a:off x="78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5" name="lines"/>
            <p:cNvSpPr/>
            <p:nvPr/>
          </p:nvSpPr>
          <p:spPr>
            <a:xfrm>
              <a:off x="39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6" name="lines"/>
            <p:cNvSpPr/>
            <p:nvPr/>
          </p:nvSpPr>
          <p:spPr>
            <a:xfrm>
              <a:off x="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7" name="lines"/>
            <p:cNvSpPr/>
            <p:nvPr/>
          </p:nvSpPr>
          <p:spPr>
            <a:xfrm>
              <a:off x="117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8" name="lines"/>
            <p:cNvSpPr/>
            <p:nvPr/>
          </p:nvSpPr>
          <p:spPr>
            <a:xfrm>
              <a:off x="78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9" name="lines"/>
            <p:cNvSpPr/>
            <p:nvPr/>
          </p:nvSpPr>
          <p:spPr>
            <a:xfrm>
              <a:off x="39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0" name="lines"/>
            <p:cNvSpPr/>
            <p:nvPr/>
          </p:nvSpPr>
          <p:spPr>
            <a:xfrm>
              <a:off x="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1" name="lines"/>
            <p:cNvSpPr/>
            <p:nvPr/>
          </p:nvSpPr>
          <p:spPr>
            <a:xfrm>
              <a:off x="156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2" name="lines"/>
            <p:cNvSpPr/>
            <p:nvPr/>
          </p:nvSpPr>
          <p:spPr>
            <a:xfrm>
              <a:off x="117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3" name="lines"/>
            <p:cNvSpPr/>
            <p:nvPr/>
          </p:nvSpPr>
          <p:spPr>
            <a:xfrm>
              <a:off x="78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4" name="lines"/>
            <p:cNvSpPr/>
            <p:nvPr/>
          </p:nvSpPr>
          <p:spPr>
            <a:xfrm>
              <a:off x="39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5" name="lines"/>
            <p:cNvSpPr/>
            <p:nvPr/>
          </p:nvSpPr>
          <p:spPr>
            <a:xfrm>
              <a:off x="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6" name="lines"/>
            <p:cNvSpPr/>
            <p:nvPr/>
          </p:nvSpPr>
          <p:spPr>
            <a:xfrm>
              <a:off x="195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7" name="lines"/>
            <p:cNvSpPr/>
            <p:nvPr/>
          </p:nvSpPr>
          <p:spPr>
            <a:xfrm>
              <a:off x="156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78" name="lines"/>
            <p:cNvSpPr/>
            <p:nvPr/>
          </p:nvSpPr>
          <p:spPr>
            <a:xfrm>
              <a:off x="117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1" name="lines"/>
            <p:cNvSpPr/>
            <p:nvPr/>
          </p:nvSpPr>
          <p:spPr>
            <a:xfrm>
              <a:off x="78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4" name="lines"/>
            <p:cNvSpPr/>
            <p:nvPr/>
          </p:nvSpPr>
          <p:spPr>
            <a:xfrm>
              <a:off x="39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6" name="lines"/>
            <p:cNvSpPr/>
            <p:nvPr/>
          </p:nvSpPr>
          <p:spPr>
            <a:xfrm>
              <a:off x="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7" name="lines"/>
            <p:cNvSpPr/>
            <p:nvPr/>
          </p:nvSpPr>
          <p:spPr>
            <a:xfrm>
              <a:off x="234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8" name="lines"/>
            <p:cNvSpPr/>
            <p:nvPr/>
          </p:nvSpPr>
          <p:spPr>
            <a:xfrm>
              <a:off x="195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89" name="lines"/>
            <p:cNvSpPr/>
            <p:nvPr/>
          </p:nvSpPr>
          <p:spPr>
            <a:xfrm>
              <a:off x="156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0" name="lines"/>
            <p:cNvSpPr/>
            <p:nvPr/>
          </p:nvSpPr>
          <p:spPr>
            <a:xfrm>
              <a:off x="117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1" name="lines"/>
            <p:cNvSpPr/>
            <p:nvPr/>
          </p:nvSpPr>
          <p:spPr>
            <a:xfrm>
              <a:off x="78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2" name="lines"/>
            <p:cNvSpPr/>
            <p:nvPr/>
          </p:nvSpPr>
          <p:spPr>
            <a:xfrm>
              <a:off x="39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3" name="lines"/>
            <p:cNvSpPr/>
            <p:nvPr/>
          </p:nvSpPr>
          <p:spPr>
            <a:xfrm>
              <a:off x="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4" name="lines"/>
            <p:cNvSpPr/>
            <p:nvPr/>
          </p:nvSpPr>
          <p:spPr>
            <a:xfrm>
              <a:off x="273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5" name="lines"/>
            <p:cNvSpPr/>
            <p:nvPr/>
          </p:nvSpPr>
          <p:spPr>
            <a:xfrm>
              <a:off x="234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6" name="lines"/>
            <p:cNvSpPr/>
            <p:nvPr/>
          </p:nvSpPr>
          <p:spPr>
            <a:xfrm>
              <a:off x="195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7" name="lines"/>
            <p:cNvSpPr/>
            <p:nvPr/>
          </p:nvSpPr>
          <p:spPr>
            <a:xfrm>
              <a:off x="156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8" name="lines"/>
            <p:cNvSpPr/>
            <p:nvPr/>
          </p:nvSpPr>
          <p:spPr>
            <a:xfrm>
              <a:off x="117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99" name="lines"/>
            <p:cNvSpPr/>
            <p:nvPr/>
          </p:nvSpPr>
          <p:spPr>
            <a:xfrm>
              <a:off x="78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0" name="lines"/>
            <p:cNvSpPr/>
            <p:nvPr/>
          </p:nvSpPr>
          <p:spPr>
            <a:xfrm>
              <a:off x="39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1" name="lines"/>
            <p:cNvSpPr/>
            <p:nvPr/>
          </p:nvSpPr>
          <p:spPr>
            <a:xfrm>
              <a:off x="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2" name="lines"/>
            <p:cNvSpPr/>
            <p:nvPr/>
          </p:nvSpPr>
          <p:spPr>
            <a:xfrm>
              <a:off x="312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3" name="lines"/>
            <p:cNvSpPr/>
            <p:nvPr/>
          </p:nvSpPr>
          <p:spPr>
            <a:xfrm>
              <a:off x="273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4" name="lines"/>
            <p:cNvSpPr/>
            <p:nvPr/>
          </p:nvSpPr>
          <p:spPr>
            <a:xfrm>
              <a:off x="234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5" name="lines"/>
            <p:cNvSpPr/>
            <p:nvPr/>
          </p:nvSpPr>
          <p:spPr>
            <a:xfrm>
              <a:off x="195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6" name="lines"/>
            <p:cNvSpPr/>
            <p:nvPr/>
          </p:nvSpPr>
          <p:spPr>
            <a:xfrm>
              <a:off x="156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7" name="lines"/>
            <p:cNvSpPr/>
            <p:nvPr/>
          </p:nvSpPr>
          <p:spPr>
            <a:xfrm>
              <a:off x="117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8" name="lines"/>
            <p:cNvSpPr/>
            <p:nvPr/>
          </p:nvSpPr>
          <p:spPr>
            <a:xfrm>
              <a:off x="78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09" name="lines"/>
            <p:cNvSpPr/>
            <p:nvPr/>
          </p:nvSpPr>
          <p:spPr>
            <a:xfrm>
              <a:off x="39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0" name="lines"/>
            <p:cNvSpPr/>
            <p:nvPr/>
          </p:nvSpPr>
          <p:spPr>
            <a:xfrm>
              <a:off x="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1" name="lines"/>
            <p:cNvSpPr/>
            <p:nvPr/>
          </p:nvSpPr>
          <p:spPr>
            <a:xfrm>
              <a:off x="351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2" name="lines"/>
            <p:cNvSpPr/>
            <p:nvPr/>
          </p:nvSpPr>
          <p:spPr>
            <a:xfrm>
              <a:off x="312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3" name="lines"/>
            <p:cNvSpPr/>
            <p:nvPr/>
          </p:nvSpPr>
          <p:spPr>
            <a:xfrm>
              <a:off x="273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4" name="lines"/>
            <p:cNvSpPr/>
            <p:nvPr/>
          </p:nvSpPr>
          <p:spPr>
            <a:xfrm>
              <a:off x="234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5" name="lines"/>
            <p:cNvSpPr/>
            <p:nvPr/>
          </p:nvSpPr>
          <p:spPr>
            <a:xfrm>
              <a:off x="195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6" name="lines"/>
            <p:cNvSpPr/>
            <p:nvPr/>
          </p:nvSpPr>
          <p:spPr>
            <a:xfrm>
              <a:off x="156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7" name="lines"/>
            <p:cNvSpPr/>
            <p:nvPr/>
          </p:nvSpPr>
          <p:spPr>
            <a:xfrm>
              <a:off x="117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8" name="lines"/>
            <p:cNvSpPr/>
            <p:nvPr/>
          </p:nvSpPr>
          <p:spPr>
            <a:xfrm>
              <a:off x="78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19" name="lines"/>
            <p:cNvSpPr/>
            <p:nvPr/>
          </p:nvSpPr>
          <p:spPr>
            <a:xfrm>
              <a:off x="39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0" name="lines"/>
            <p:cNvSpPr/>
            <p:nvPr/>
          </p:nvSpPr>
          <p:spPr>
            <a:xfrm>
              <a:off x="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1" name="lines"/>
            <p:cNvSpPr/>
            <p:nvPr/>
          </p:nvSpPr>
          <p:spPr>
            <a:xfrm>
              <a:off x="390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2" name="lines"/>
            <p:cNvSpPr/>
            <p:nvPr/>
          </p:nvSpPr>
          <p:spPr>
            <a:xfrm>
              <a:off x="351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3" name="lines"/>
            <p:cNvSpPr/>
            <p:nvPr/>
          </p:nvSpPr>
          <p:spPr>
            <a:xfrm>
              <a:off x="312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4" name="lines"/>
            <p:cNvSpPr/>
            <p:nvPr/>
          </p:nvSpPr>
          <p:spPr>
            <a:xfrm>
              <a:off x="273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5" name="lines"/>
            <p:cNvSpPr/>
            <p:nvPr/>
          </p:nvSpPr>
          <p:spPr>
            <a:xfrm>
              <a:off x="234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6" name="lines"/>
            <p:cNvSpPr/>
            <p:nvPr/>
          </p:nvSpPr>
          <p:spPr>
            <a:xfrm>
              <a:off x="195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7" name="lines"/>
            <p:cNvSpPr/>
            <p:nvPr/>
          </p:nvSpPr>
          <p:spPr>
            <a:xfrm>
              <a:off x="156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8" name="lines"/>
            <p:cNvSpPr/>
            <p:nvPr/>
          </p:nvSpPr>
          <p:spPr>
            <a:xfrm>
              <a:off x="117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29" name="lines"/>
            <p:cNvSpPr/>
            <p:nvPr/>
          </p:nvSpPr>
          <p:spPr>
            <a:xfrm>
              <a:off x="78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0" name="lines"/>
            <p:cNvSpPr/>
            <p:nvPr/>
          </p:nvSpPr>
          <p:spPr>
            <a:xfrm>
              <a:off x="39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1" name="lines"/>
            <p:cNvSpPr/>
            <p:nvPr/>
          </p:nvSpPr>
          <p:spPr>
            <a:xfrm>
              <a:off x="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2" name="lines"/>
            <p:cNvSpPr/>
            <p:nvPr/>
          </p:nvSpPr>
          <p:spPr>
            <a:xfrm>
              <a:off x="429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3" name="lines"/>
            <p:cNvSpPr/>
            <p:nvPr/>
          </p:nvSpPr>
          <p:spPr>
            <a:xfrm>
              <a:off x="390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4" name="lines"/>
            <p:cNvSpPr/>
            <p:nvPr/>
          </p:nvSpPr>
          <p:spPr>
            <a:xfrm>
              <a:off x="351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5" name="lines"/>
            <p:cNvSpPr/>
            <p:nvPr/>
          </p:nvSpPr>
          <p:spPr>
            <a:xfrm>
              <a:off x="312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6" name="lines"/>
            <p:cNvSpPr/>
            <p:nvPr/>
          </p:nvSpPr>
          <p:spPr>
            <a:xfrm>
              <a:off x="273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7" name="lines"/>
            <p:cNvSpPr/>
            <p:nvPr/>
          </p:nvSpPr>
          <p:spPr>
            <a:xfrm>
              <a:off x="234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8" name="lines"/>
            <p:cNvSpPr/>
            <p:nvPr/>
          </p:nvSpPr>
          <p:spPr>
            <a:xfrm>
              <a:off x="195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39" name="lines"/>
            <p:cNvSpPr/>
            <p:nvPr/>
          </p:nvSpPr>
          <p:spPr>
            <a:xfrm>
              <a:off x="156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0" name="lines"/>
            <p:cNvSpPr/>
            <p:nvPr/>
          </p:nvSpPr>
          <p:spPr>
            <a:xfrm>
              <a:off x="117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1" name="lines"/>
            <p:cNvSpPr/>
            <p:nvPr/>
          </p:nvSpPr>
          <p:spPr>
            <a:xfrm>
              <a:off x="78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2" name="lines"/>
            <p:cNvSpPr/>
            <p:nvPr/>
          </p:nvSpPr>
          <p:spPr>
            <a:xfrm>
              <a:off x="39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3" name="lines"/>
            <p:cNvSpPr/>
            <p:nvPr/>
          </p:nvSpPr>
          <p:spPr>
            <a:xfrm>
              <a:off x="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4" name="lines"/>
            <p:cNvSpPr/>
            <p:nvPr/>
          </p:nvSpPr>
          <p:spPr>
            <a:xfrm>
              <a:off x="468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5" name="lines"/>
            <p:cNvSpPr/>
            <p:nvPr/>
          </p:nvSpPr>
          <p:spPr>
            <a:xfrm>
              <a:off x="429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6" name="lines"/>
            <p:cNvSpPr/>
            <p:nvPr/>
          </p:nvSpPr>
          <p:spPr>
            <a:xfrm>
              <a:off x="390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7" name="lines"/>
            <p:cNvSpPr/>
            <p:nvPr/>
          </p:nvSpPr>
          <p:spPr>
            <a:xfrm>
              <a:off x="351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8" name="lines"/>
            <p:cNvSpPr/>
            <p:nvPr/>
          </p:nvSpPr>
          <p:spPr>
            <a:xfrm>
              <a:off x="312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49" name="lines"/>
            <p:cNvSpPr/>
            <p:nvPr/>
          </p:nvSpPr>
          <p:spPr>
            <a:xfrm>
              <a:off x="273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0" name="lines"/>
            <p:cNvSpPr/>
            <p:nvPr/>
          </p:nvSpPr>
          <p:spPr>
            <a:xfrm>
              <a:off x="234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1" name="lines"/>
            <p:cNvSpPr/>
            <p:nvPr/>
          </p:nvSpPr>
          <p:spPr>
            <a:xfrm>
              <a:off x="195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2" name="lines"/>
            <p:cNvSpPr/>
            <p:nvPr/>
          </p:nvSpPr>
          <p:spPr>
            <a:xfrm>
              <a:off x="156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3" name="lines"/>
            <p:cNvSpPr/>
            <p:nvPr/>
          </p:nvSpPr>
          <p:spPr>
            <a:xfrm>
              <a:off x="117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4" name="lines"/>
            <p:cNvSpPr/>
            <p:nvPr/>
          </p:nvSpPr>
          <p:spPr>
            <a:xfrm>
              <a:off x="78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5" name="lines"/>
            <p:cNvSpPr/>
            <p:nvPr/>
          </p:nvSpPr>
          <p:spPr>
            <a:xfrm>
              <a:off x="39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6" name="lines"/>
            <p:cNvSpPr/>
            <p:nvPr/>
          </p:nvSpPr>
          <p:spPr>
            <a:xfrm>
              <a:off x="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7" name="lines"/>
            <p:cNvSpPr/>
            <p:nvPr/>
          </p:nvSpPr>
          <p:spPr>
            <a:xfrm>
              <a:off x="507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8" name="lines"/>
            <p:cNvSpPr/>
            <p:nvPr/>
          </p:nvSpPr>
          <p:spPr>
            <a:xfrm>
              <a:off x="468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59" name="lines"/>
            <p:cNvSpPr/>
            <p:nvPr/>
          </p:nvSpPr>
          <p:spPr>
            <a:xfrm>
              <a:off x="429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0" name="lines"/>
            <p:cNvSpPr/>
            <p:nvPr/>
          </p:nvSpPr>
          <p:spPr>
            <a:xfrm>
              <a:off x="390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1" name="lines"/>
            <p:cNvSpPr/>
            <p:nvPr/>
          </p:nvSpPr>
          <p:spPr>
            <a:xfrm>
              <a:off x="351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2" name="lines"/>
            <p:cNvSpPr/>
            <p:nvPr/>
          </p:nvSpPr>
          <p:spPr>
            <a:xfrm>
              <a:off x="312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3" name="lines"/>
            <p:cNvSpPr/>
            <p:nvPr/>
          </p:nvSpPr>
          <p:spPr>
            <a:xfrm>
              <a:off x="273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4" name="lines"/>
            <p:cNvSpPr/>
            <p:nvPr/>
          </p:nvSpPr>
          <p:spPr>
            <a:xfrm>
              <a:off x="234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5" name="lines"/>
            <p:cNvSpPr/>
            <p:nvPr/>
          </p:nvSpPr>
          <p:spPr>
            <a:xfrm>
              <a:off x="195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6" name="lines"/>
            <p:cNvSpPr/>
            <p:nvPr/>
          </p:nvSpPr>
          <p:spPr>
            <a:xfrm>
              <a:off x="156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7" name="lines"/>
            <p:cNvSpPr/>
            <p:nvPr/>
          </p:nvSpPr>
          <p:spPr>
            <a:xfrm>
              <a:off x="117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8" name="lines"/>
            <p:cNvSpPr/>
            <p:nvPr/>
          </p:nvSpPr>
          <p:spPr>
            <a:xfrm>
              <a:off x="78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69" name="lines"/>
            <p:cNvSpPr/>
            <p:nvPr/>
          </p:nvSpPr>
          <p:spPr>
            <a:xfrm>
              <a:off x="39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0" name="lines"/>
            <p:cNvSpPr/>
            <p:nvPr/>
          </p:nvSpPr>
          <p:spPr>
            <a:xfrm>
              <a:off x="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1" name="lines"/>
            <p:cNvSpPr/>
            <p:nvPr/>
          </p:nvSpPr>
          <p:spPr>
            <a:xfrm>
              <a:off x="546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2" name="lines"/>
            <p:cNvSpPr/>
            <p:nvPr/>
          </p:nvSpPr>
          <p:spPr>
            <a:xfrm>
              <a:off x="507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3" name="lines"/>
            <p:cNvSpPr/>
            <p:nvPr/>
          </p:nvSpPr>
          <p:spPr>
            <a:xfrm>
              <a:off x="468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4" name="lines"/>
            <p:cNvSpPr/>
            <p:nvPr/>
          </p:nvSpPr>
          <p:spPr>
            <a:xfrm>
              <a:off x="429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5" name="lines"/>
            <p:cNvSpPr/>
            <p:nvPr/>
          </p:nvSpPr>
          <p:spPr>
            <a:xfrm>
              <a:off x="390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6" name="lines"/>
            <p:cNvSpPr/>
            <p:nvPr/>
          </p:nvSpPr>
          <p:spPr>
            <a:xfrm>
              <a:off x="351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7" name="lines"/>
            <p:cNvSpPr/>
            <p:nvPr/>
          </p:nvSpPr>
          <p:spPr>
            <a:xfrm>
              <a:off x="312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8" name="lines"/>
            <p:cNvSpPr/>
            <p:nvPr/>
          </p:nvSpPr>
          <p:spPr>
            <a:xfrm>
              <a:off x="273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79" name="lines"/>
            <p:cNvSpPr/>
            <p:nvPr/>
          </p:nvSpPr>
          <p:spPr>
            <a:xfrm>
              <a:off x="234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0" name="lines"/>
            <p:cNvSpPr/>
            <p:nvPr/>
          </p:nvSpPr>
          <p:spPr>
            <a:xfrm>
              <a:off x="195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1" name="lines"/>
            <p:cNvSpPr/>
            <p:nvPr/>
          </p:nvSpPr>
          <p:spPr>
            <a:xfrm>
              <a:off x="156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2" name="lines"/>
            <p:cNvSpPr/>
            <p:nvPr/>
          </p:nvSpPr>
          <p:spPr>
            <a:xfrm>
              <a:off x="117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3" name="lines"/>
            <p:cNvSpPr/>
            <p:nvPr/>
          </p:nvSpPr>
          <p:spPr>
            <a:xfrm>
              <a:off x="78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4" name="lines"/>
            <p:cNvSpPr/>
            <p:nvPr/>
          </p:nvSpPr>
          <p:spPr>
            <a:xfrm>
              <a:off x="39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5" name="lines"/>
            <p:cNvSpPr/>
            <p:nvPr/>
          </p:nvSpPr>
          <p:spPr>
            <a:xfrm>
              <a:off x="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6" name="lines"/>
            <p:cNvSpPr/>
            <p:nvPr/>
          </p:nvSpPr>
          <p:spPr>
            <a:xfrm>
              <a:off x="585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7" name="lines"/>
            <p:cNvSpPr/>
            <p:nvPr/>
          </p:nvSpPr>
          <p:spPr>
            <a:xfrm>
              <a:off x="546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8" name="lines"/>
            <p:cNvSpPr/>
            <p:nvPr/>
          </p:nvSpPr>
          <p:spPr>
            <a:xfrm>
              <a:off x="507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89" name="lines"/>
            <p:cNvSpPr/>
            <p:nvPr/>
          </p:nvSpPr>
          <p:spPr>
            <a:xfrm>
              <a:off x="468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0" name="lines"/>
            <p:cNvSpPr/>
            <p:nvPr/>
          </p:nvSpPr>
          <p:spPr>
            <a:xfrm>
              <a:off x="429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1" name="lines"/>
            <p:cNvSpPr/>
            <p:nvPr/>
          </p:nvSpPr>
          <p:spPr>
            <a:xfrm>
              <a:off x="390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2" name="lines"/>
            <p:cNvSpPr/>
            <p:nvPr/>
          </p:nvSpPr>
          <p:spPr>
            <a:xfrm>
              <a:off x="351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3" name="lines"/>
            <p:cNvSpPr/>
            <p:nvPr/>
          </p:nvSpPr>
          <p:spPr>
            <a:xfrm>
              <a:off x="312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4" name="lines"/>
            <p:cNvSpPr/>
            <p:nvPr/>
          </p:nvSpPr>
          <p:spPr>
            <a:xfrm>
              <a:off x="273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5" name="lines"/>
            <p:cNvSpPr/>
            <p:nvPr/>
          </p:nvSpPr>
          <p:spPr>
            <a:xfrm>
              <a:off x="234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6" name="lines"/>
            <p:cNvSpPr/>
            <p:nvPr/>
          </p:nvSpPr>
          <p:spPr>
            <a:xfrm>
              <a:off x="195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7" name="lines"/>
            <p:cNvSpPr/>
            <p:nvPr/>
          </p:nvSpPr>
          <p:spPr>
            <a:xfrm>
              <a:off x="156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8" name="lines"/>
            <p:cNvSpPr/>
            <p:nvPr/>
          </p:nvSpPr>
          <p:spPr>
            <a:xfrm>
              <a:off x="117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199" name="lines"/>
            <p:cNvSpPr/>
            <p:nvPr/>
          </p:nvSpPr>
          <p:spPr>
            <a:xfrm>
              <a:off x="78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0" name="lines"/>
            <p:cNvSpPr/>
            <p:nvPr/>
          </p:nvSpPr>
          <p:spPr>
            <a:xfrm>
              <a:off x="39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1" name="lines"/>
            <p:cNvSpPr/>
            <p:nvPr/>
          </p:nvSpPr>
          <p:spPr>
            <a:xfrm>
              <a:off x="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2" name="lines"/>
            <p:cNvSpPr/>
            <p:nvPr/>
          </p:nvSpPr>
          <p:spPr>
            <a:xfrm>
              <a:off x="624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3" name="lines"/>
            <p:cNvSpPr/>
            <p:nvPr/>
          </p:nvSpPr>
          <p:spPr>
            <a:xfrm>
              <a:off x="585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4" name="lines"/>
            <p:cNvSpPr/>
            <p:nvPr/>
          </p:nvSpPr>
          <p:spPr>
            <a:xfrm>
              <a:off x="546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5" name="lines"/>
            <p:cNvSpPr/>
            <p:nvPr/>
          </p:nvSpPr>
          <p:spPr>
            <a:xfrm>
              <a:off x="507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6" name="lines"/>
            <p:cNvSpPr/>
            <p:nvPr/>
          </p:nvSpPr>
          <p:spPr>
            <a:xfrm>
              <a:off x="468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7" name="lines"/>
            <p:cNvSpPr/>
            <p:nvPr/>
          </p:nvSpPr>
          <p:spPr>
            <a:xfrm>
              <a:off x="429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8" name="lines"/>
            <p:cNvSpPr/>
            <p:nvPr/>
          </p:nvSpPr>
          <p:spPr>
            <a:xfrm>
              <a:off x="390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09" name="lines"/>
            <p:cNvSpPr/>
            <p:nvPr/>
          </p:nvSpPr>
          <p:spPr>
            <a:xfrm>
              <a:off x="351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0" name="lines"/>
            <p:cNvSpPr/>
            <p:nvPr/>
          </p:nvSpPr>
          <p:spPr>
            <a:xfrm>
              <a:off x="312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1" name="lines"/>
            <p:cNvSpPr/>
            <p:nvPr/>
          </p:nvSpPr>
          <p:spPr>
            <a:xfrm>
              <a:off x="273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2" name="lines"/>
            <p:cNvSpPr/>
            <p:nvPr/>
          </p:nvSpPr>
          <p:spPr>
            <a:xfrm>
              <a:off x="234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3" name="lines"/>
            <p:cNvSpPr/>
            <p:nvPr/>
          </p:nvSpPr>
          <p:spPr>
            <a:xfrm>
              <a:off x="195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4" name="lines"/>
            <p:cNvSpPr/>
            <p:nvPr/>
          </p:nvSpPr>
          <p:spPr>
            <a:xfrm>
              <a:off x="156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5" name="lines"/>
            <p:cNvSpPr/>
            <p:nvPr/>
          </p:nvSpPr>
          <p:spPr>
            <a:xfrm>
              <a:off x="117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6" name="lines"/>
            <p:cNvSpPr/>
            <p:nvPr/>
          </p:nvSpPr>
          <p:spPr>
            <a:xfrm>
              <a:off x="78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7" name="lines"/>
            <p:cNvSpPr/>
            <p:nvPr/>
          </p:nvSpPr>
          <p:spPr>
            <a:xfrm>
              <a:off x="39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8" name="lines"/>
            <p:cNvSpPr/>
            <p:nvPr/>
          </p:nvSpPr>
          <p:spPr>
            <a:xfrm>
              <a:off x="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19" name="lines"/>
            <p:cNvSpPr/>
            <p:nvPr/>
          </p:nvSpPr>
          <p:spPr>
            <a:xfrm>
              <a:off x="663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0" name="lines"/>
            <p:cNvSpPr/>
            <p:nvPr/>
          </p:nvSpPr>
          <p:spPr>
            <a:xfrm>
              <a:off x="624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1" name="lines"/>
            <p:cNvSpPr/>
            <p:nvPr/>
          </p:nvSpPr>
          <p:spPr>
            <a:xfrm>
              <a:off x="585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2" name="lines"/>
            <p:cNvSpPr/>
            <p:nvPr/>
          </p:nvSpPr>
          <p:spPr>
            <a:xfrm>
              <a:off x="546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3" name="lines"/>
            <p:cNvSpPr/>
            <p:nvPr/>
          </p:nvSpPr>
          <p:spPr>
            <a:xfrm>
              <a:off x="507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4" name="lines"/>
            <p:cNvSpPr/>
            <p:nvPr/>
          </p:nvSpPr>
          <p:spPr>
            <a:xfrm>
              <a:off x="468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5" name="lines"/>
            <p:cNvSpPr/>
            <p:nvPr/>
          </p:nvSpPr>
          <p:spPr>
            <a:xfrm>
              <a:off x="429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6" name="lines"/>
            <p:cNvSpPr/>
            <p:nvPr/>
          </p:nvSpPr>
          <p:spPr>
            <a:xfrm>
              <a:off x="390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7" name="lines"/>
            <p:cNvSpPr/>
            <p:nvPr/>
          </p:nvSpPr>
          <p:spPr>
            <a:xfrm>
              <a:off x="351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8" name="lines"/>
            <p:cNvSpPr/>
            <p:nvPr/>
          </p:nvSpPr>
          <p:spPr>
            <a:xfrm>
              <a:off x="312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29" name="lines"/>
            <p:cNvSpPr/>
            <p:nvPr/>
          </p:nvSpPr>
          <p:spPr>
            <a:xfrm>
              <a:off x="273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0" name="lines"/>
            <p:cNvSpPr/>
            <p:nvPr/>
          </p:nvSpPr>
          <p:spPr>
            <a:xfrm>
              <a:off x="234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1" name="lines"/>
            <p:cNvSpPr/>
            <p:nvPr/>
          </p:nvSpPr>
          <p:spPr>
            <a:xfrm>
              <a:off x="195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2" name="lines"/>
            <p:cNvSpPr/>
            <p:nvPr/>
          </p:nvSpPr>
          <p:spPr>
            <a:xfrm>
              <a:off x="156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3" name="lines"/>
            <p:cNvSpPr/>
            <p:nvPr/>
          </p:nvSpPr>
          <p:spPr>
            <a:xfrm>
              <a:off x="117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4" name="lines"/>
            <p:cNvSpPr/>
            <p:nvPr/>
          </p:nvSpPr>
          <p:spPr>
            <a:xfrm>
              <a:off x="78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5" name="lines"/>
            <p:cNvSpPr/>
            <p:nvPr/>
          </p:nvSpPr>
          <p:spPr>
            <a:xfrm>
              <a:off x="39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6" name="lines"/>
            <p:cNvSpPr/>
            <p:nvPr/>
          </p:nvSpPr>
          <p:spPr>
            <a:xfrm>
              <a:off x="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7" name="lines"/>
            <p:cNvSpPr/>
            <p:nvPr/>
          </p:nvSpPr>
          <p:spPr>
            <a:xfrm>
              <a:off x="702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8" name="lines"/>
            <p:cNvSpPr/>
            <p:nvPr/>
          </p:nvSpPr>
          <p:spPr>
            <a:xfrm>
              <a:off x="663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39" name="lines"/>
            <p:cNvSpPr/>
            <p:nvPr/>
          </p:nvSpPr>
          <p:spPr>
            <a:xfrm>
              <a:off x="624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0" name="lines"/>
            <p:cNvSpPr/>
            <p:nvPr/>
          </p:nvSpPr>
          <p:spPr>
            <a:xfrm>
              <a:off x="585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1" name="lines"/>
            <p:cNvSpPr/>
            <p:nvPr/>
          </p:nvSpPr>
          <p:spPr>
            <a:xfrm>
              <a:off x="546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2" name="lines"/>
            <p:cNvSpPr/>
            <p:nvPr/>
          </p:nvSpPr>
          <p:spPr>
            <a:xfrm>
              <a:off x="507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3" name="lines"/>
            <p:cNvSpPr/>
            <p:nvPr/>
          </p:nvSpPr>
          <p:spPr>
            <a:xfrm>
              <a:off x="468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4" name="lines"/>
            <p:cNvSpPr/>
            <p:nvPr/>
          </p:nvSpPr>
          <p:spPr>
            <a:xfrm>
              <a:off x="429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5" name="lines"/>
            <p:cNvSpPr/>
            <p:nvPr/>
          </p:nvSpPr>
          <p:spPr>
            <a:xfrm>
              <a:off x="390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6" name="lines"/>
            <p:cNvSpPr/>
            <p:nvPr/>
          </p:nvSpPr>
          <p:spPr>
            <a:xfrm>
              <a:off x="351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7" name="lines"/>
            <p:cNvSpPr/>
            <p:nvPr/>
          </p:nvSpPr>
          <p:spPr>
            <a:xfrm>
              <a:off x="312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8" name="lines"/>
            <p:cNvSpPr/>
            <p:nvPr/>
          </p:nvSpPr>
          <p:spPr>
            <a:xfrm>
              <a:off x="273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49" name="lines"/>
            <p:cNvSpPr/>
            <p:nvPr/>
          </p:nvSpPr>
          <p:spPr>
            <a:xfrm>
              <a:off x="234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0" name="lines"/>
            <p:cNvSpPr/>
            <p:nvPr/>
          </p:nvSpPr>
          <p:spPr>
            <a:xfrm>
              <a:off x="195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1" name="lines"/>
            <p:cNvSpPr/>
            <p:nvPr/>
          </p:nvSpPr>
          <p:spPr>
            <a:xfrm>
              <a:off x="156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2" name="lines"/>
            <p:cNvSpPr/>
            <p:nvPr/>
          </p:nvSpPr>
          <p:spPr>
            <a:xfrm>
              <a:off x="117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3" name="lines"/>
            <p:cNvSpPr/>
            <p:nvPr/>
          </p:nvSpPr>
          <p:spPr>
            <a:xfrm>
              <a:off x="78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4" name="lines"/>
            <p:cNvSpPr/>
            <p:nvPr/>
          </p:nvSpPr>
          <p:spPr>
            <a:xfrm>
              <a:off x="39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5" name="lines"/>
            <p:cNvSpPr/>
            <p:nvPr/>
          </p:nvSpPr>
          <p:spPr>
            <a:xfrm>
              <a:off x="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6" name="lines"/>
            <p:cNvSpPr/>
            <p:nvPr/>
          </p:nvSpPr>
          <p:spPr>
            <a:xfrm>
              <a:off x="741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7" name="lines"/>
            <p:cNvSpPr/>
            <p:nvPr/>
          </p:nvSpPr>
          <p:spPr>
            <a:xfrm>
              <a:off x="702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8" name="lines"/>
            <p:cNvSpPr/>
            <p:nvPr/>
          </p:nvSpPr>
          <p:spPr>
            <a:xfrm>
              <a:off x="663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59" name="lines"/>
            <p:cNvSpPr/>
            <p:nvPr/>
          </p:nvSpPr>
          <p:spPr>
            <a:xfrm>
              <a:off x="624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0" name="lines"/>
            <p:cNvSpPr/>
            <p:nvPr/>
          </p:nvSpPr>
          <p:spPr>
            <a:xfrm>
              <a:off x="585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1" name="lines"/>
            <p:cNvSpPr/>
            <p:nvPr/>
          </p:nvSpPr>
          <p:spPr>
            <a:xfrm>
              <a:off x="546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2" name="lines"/>
            <p:cNvSpPr/>
            <p:nvPr/>
          </p:nvSpPr>
          <p:spPr>
            <a:xfrm>
              <a:off x="507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3" name="lines"/>
            <p:cNvSpPr/>
            <p:nvPr/>
          </p:nvSpPr>
          <p:spPr>
            <a:xfrm>
              <a:off x="468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4" name="lines"/>
            <p:cNvSpPr/>
            <p:nvPr/>
          </p:nvSpPr>
          <p:spPr>
            <a:xfrm>
              <a:off x="429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5" name="lines"/>
            <p:cNvSpPr/>
            <p:nvPr/>
          </p:nvSpPr>
          <p:spPr>
            <a:xfrm>
              <a:off x="390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6" name="lines"/>
            <p:cNvSpPr/>
            <p:nvPr/>
          </p:nvSpPr>
          <p:spPr>
            <a:xfrm>
              <a:off x="351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7" name="lines"/>
            <p:cNvSpPr/>
            <p:nvPr/>
          </p:nvSpPr>
          <p:spPr>
            <a:xfrm>
              <a:off x="312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8" name="lines"/>
            <p:cNvSpPr/>
            <p:nvPr/>
          </p:nvSpPr>
          <p:spPr>
            <a:xfrm>
              <a:off x="273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69" name="lines"/>
            <p:cNvSpPr/>
            <p:nvPr/>
          </p:nvSpPr>
          <p:spPr>
            <a:xfrm>
              <a:off x="234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0" name="lines"/>
            <p:cNvSpPr/>
            <p:nvPr/>
          </p:nvSpPr>
          <p:spPr>
            <a:xfrm>
              <a:off x="195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1" name="lines"/>
            <p:cNvSpPr/>
            <p:nvPr/>
          </p:nvSpPr>
          <p:spPr>
            <a:xfrm>
              <a:off x="156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2" name="lines"/>
            <p:cNvSpPr/>
            <p:nvPr/>
          </p:nvSpPr>
          <p:spPr>
            <a:xfrm>
              <a:off x="117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3" name="lines"/>
            <p:cNvSpPr/>
            <p:nvPr/>
          </p:nvSpPr>
          <p:spPr>
            <a:xfrm>
              <a:off x="78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4" name="lines"/>
            <p:cNvSpPr/>
            <p:nvPr/>
          </p:nvSpPr>
          <p:spPr>
            <a:xfrm>
              <a:off x="39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5" name="lines"/>
            <p:cNvSpPr/>
            <p:nvPr/>
          </p:nvSpPr>
          <p:spPr>
            <a:xfrm>
              <a:off x="6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6" name="lines"/>
            <p:cNvSpPr/>
            <p:nvPr/>
          </p:nvSpPr>
          <p:spPr>
            <a:xfrm>
              <a:off x="780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7" name="lines"/>
            <p:cNvSpPr/>
            <p:nvPr/>
          </p:nvSpPr>
          <p:spPr>
            <a:xfrm>
              <a:off x="741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8" name="lines"/>
            <p:cNvSpPr/>
            <p:nvPr/>
          </p:nvSpPr>
          <p:spPr>
            <a:xfrm>
              <a:off x="702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79" name="lines"/>
            <p:cNvSpPr/>
            <p:nvPr/>
          </p:nvSpPr>
          <p:spPr>
            <a:xfrm>
              <a:off x="663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0" name="lines"/>
            <p:cNvSpPr/>
            <p:nvPr/>
          </p:nvSpPr>
          <p:spPr>
            <a:xfrm>
              <a:off x="624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1" name="lines"/>
            <p:cNvSpPr/>
            <p:nvPr/>
          </p:nvSpPr>
          <p:spPr>
            <a:xfrm>
              <a:off x="585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2" name="lines"/>
            <p:cNvSpPr/>
            <p:nvPr/>
          </p:nvSpPr>
          <p:spPr>
            <a:xfrm>
              <a:off x="546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3" name="lines"/>
            <p:cNvSpPr/>
            <p:nvPr/>
          </p:nvSpPr>
          <p:spPr>
            <a:xfrm>
              <a:off x="507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4" name="lines"/>
            <p:cNvSpPr/>
            <p:nvPr/>
          </p:nvSpPr>
          <p:spPr>
            <a:xfrm>
              <a:off x="468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5" name="lines"/>
            <p:cNvSpPr/>
            <p:nvPr/>
          </p:nvSpPr>
          <p:spPr>
            <a:xfrm>
              <a:off x="429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6" name="lines"/>
            <p:cNvSpPr/>
            <p:nvPr/>
          </p:nvSpPr>
          <p:spPr>
            <a:xfrm>
              <a:off x="390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7" name="lines"/>
            <p:cNvSpPr/>
            <p:nvPr/>
          </p:nvSpPr>
          <p:spPr>
            <a:xfrm>
              <a:off x="351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8" name="lines"/>
            <p:cNvSpPr/>
            <p:nvPr/>
          </p:nvSpPr>
          <p:spPr>
            <a:xfrm>
              <a:off x="312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89" name="lines"/>
            <p:cNvSpPr/>
            <p:nvPr/>
          </p:nvSpPr>
          <p:spPr>
            <a:xfrm>
              <a:off x="273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0" name="lines"/>
            <p:cNvSpPr/>
            <p:nvPr/>
          </p:nvSpPr>
          <p:spPr>
            <a:xfrm>
              <a:off x="234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1" name="lines"/>
            <p:cNvSpPr/>
            <p:nvPr/>
          </p:nvSpPr>
          <p:spPr>
            <a:xfrm>
              <a:off x="195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2" name="lines"/>
            <p:cNvSpPr/>
            <p:nvPr/>
          </p:nvSpPr>
          <p:spPr>
            <a:xfrm>
              <a:off x="156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3" name="lines"/>
            <p:cNvSpPr/>
            <p:nvPr/>
          </p:nvSpPr>
          <p:spPr>
            <a:xfrm>
              <a:off x="117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4" name="lines"/>
            <p:cNvSpPr/>
            <p:nvPr/>
          </p:nvSpPr>
          <p:spPr>
            <a:xfrm>
              <a:off x="78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5" name="lines"/>
            <p:cNvSpPr/>
            <p:nvPr/>
          </p:nvSpPr>
          <p:spPr>
            <a:xfrm>
              <a:off x="45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6" name="lines"/>
            <p:cNvSpPr/>
            <p:nvPr/>
          </p:nvSpPr>
          <p:spPr>
            <a:xfrm>
              <a:off x="819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7" name="lines"/>
            <p:cNvSpPr/>
            <p:nvPr/>
          </p:nvSpPr>
          <p:spPr>
            <a:xfrm>
              <a:off x="780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8" name="lines"/>
            <p:cNvSpPr/>
            <p:nvPr/>
          </p:nvSpPr>
          <p:spPr>
            <a:xfrm>
              <a:off x="741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299" name="lines"/>
            <p:cNvSpPr/>
            <p:nvPr/>
          </p:nvSpPr>
          <p:spPr>
            <a:xfrm>
              <a:off x="702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0" name="lines"/>
            <p:cNvSpPr/>
            <p:nvPr/>
          </p:nvSpPr>
          <p:spPr>
            <a:xfrm>
              <a:off x="663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1" name="lines"/>
            <p:cNvSpPr/>
            <p:nvPr/>
          </p:nvSpPr>
          <p:spPr>
            <a:xfrm>
              <a:off x="624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2" name="lines"/>
            <p:cNvSpPr/>
            <p:nvPr/>
          </p:nvSpPr>
          <p:spPr>
            <a:xfrm>
              <a:off x="585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3" name="lines"/>
            <p:cNvSpPr/>
            <p:nvPr/>
          </p:nvSpPr>
          <p:spPr>
            <a:xfrm>
              <a:off x="546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4" name="lines"/>
            <p:cNvSpPr/>
            <p:nvPr/>
          </p:nvSpPr>
          <p:spPr>
            <a:xfrm>
              <a:off x="507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5" name="lines"/>
            <p:cNvSpPr/>
            <p:nvPr/>
          </p:nvSpPr>
          <p:spPr>
            <a:xfrm>
              <a:off x="468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6" name="lines"/>
            <p:cNvSpPr/>
            <p:nvPr/>
          </p:nvSpPr>
          <p:spPr>
            <a:xfrm>
              <a:off x="429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7" name="lines"/>
            <p:cNvSpPr/>
            <p:nvPr/>
          </p:nvSpPr>
          <p:spPr>
            <a:xfrm>
              <a:off x="390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8" name="lines"/>
            <p:cNvSpPr/>
            <p:nvPr/>
          </p:nvSpPr>
          <p:spPr>
            <a:xfrm>
              <a:off x="351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09" name="lines"/>
            <p:cNvSpPr/>
            <p:nvPr/>
          </p:nvSpPr>
          <p:spPr>
            <a:xfrm>
              <a:off x="312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0" name="lines"/>
            <p:cNvSpPr/>
            <p:nvPr/>
          </p:nvSpPr>
          <p:spPr>
            <a:xfrm>
              <a:off x="273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1" name="lines"/>
            <p:cNvSpPr/>
            <p:nvPr/>
          </p:nvSpPr>
          <p:spPr>
            <a:xfrm>
              <a:off x="234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2" name="lines"/>
            <p:cNvSpPr/>
            <p:nvPr/>
          </p:nvSpPr>
          <p:spPr>
            <a:xfrm>
              <a:off x="195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3" name="lines"/>
            <p:cNvSpPr/>
            <p:nvPr/>
          </p:nvSpPr>
          <p:spPr>
            <a:xfrm>
              <a:off x="156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4" name="lines"/>
            <p:cNvSpPr/>
            <p:nvPr/>
          </p:nvSpPr>
          <p:spPr>
            <a:xfrm>
              <a:off x="117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5" name="lines"/>
            <p:cNvSpPr/>
            <p:nvPr/>
          </p:nvSpPr>
          <p:spPr>
            <a:xfrm>
              <a:off x="84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6" name="lines"/>
            <p:cNvSpPr/>
            <p:nvPr/>
          </p:nvSpPr>
          <p:spPr>
            <a:xfrm>
              <a:off x="858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7" name="lines"/>
            <p:cNvSpPr/>
            <p:nvPr/>
          </p:nvSpPr>
          <p:spPr>
            <a:xfrm>
              <a:off x="819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8" name="lines"/>
            <p:cNvSpPr/>
            <p:nvPr/>
          </p:nvSpPr>
          <p:spPr>
            <a:xfrm>
              <a:off x="780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19" name="lines"/>
            <p:cNvSpPr/>
            <p:nvPr/>
          </p:nvSpPr>
          <p:spPr>
            <a:xfrm>
              <a:off x="741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0" name="lines"/>
            <p:cNvSpPr/>
            <p:nvPr/>
          </p:nvSpPr>
          <p:spPr>
            <a:xfrm>
              <a:off x="702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1" name="lines"/>
            <p:cNvSpPr/>
            <p:nvPr/>
          </p:nvSpPr>
          <p:spPr>
            <a:xfrm>
              <a:off x="663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2" name="lines"/>
            <p:cNvSpPr/>
            <p:nvPr/>
          </p:nvSpPr>
          <p:spPr>
            <a:xfrm>
              <a:off x="624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3" name="lines"/>
            <p:cNvSpPr/>
            <p:nvPr/>
          </p:nvSpPr>
          <p:spPr>
            <a:xfrm>
              <a:off x="585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4" name="lines"/>
            <p:cNvSpPr/>
            <p:nvPr/>
          </p:nvSpPr>
          <p:spPr>
            <a:xfrm>
              <a:off x="546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5" name="lines"/>
            <p:cNvSpPr/>
            <p:nvPr/>
          </p:nvSpPr>
          <p:spPr>
            <a:xfrm>
              <a:off x="507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6" name="lines"/>
            <p:cNvSpPr/>
            <p:nvPr/>
          </p:nvSpPr>
          <p:spPr>
            <a:xfrm>
              <a:off x="468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7" name="lines"/>
            <p:cNvSpPr/>
            <p:nvPr/>
          </p:nvSpPr>
          <p:spPr>
            <a:xfrm>
              <a:off x="429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8" name="lines"/>
            <p:cNvSpPr/>
            <p:nvPr/>
          </p:nvSpPr>
          <p:spPr>
            <a:xfrm>
              <a:off x="390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29" name="lines"/>
            <p:cNvSpPr/>
            <p:nvPr/>
          </p:nvSpPr>
          <p:spPr>
            <a:xfrm>
              <a:off x="351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0" name="lines"/>
            <p:cNvSpPr/>
            <p:nvPr/>
          </p:nvSpPr>
          <p:spPr>
            <a:xfrm>
              <a:off x="312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1" name="lines"/>
            <p:cNvSpPr/>
            <p:nvPr/>
          </p:nvSpPr>
          <p:spPr>
            <a:xfrm>
              <a:off x="273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2" name="lines"/>
            <p:cNvSpPr/>
            <p:nvPr/>
          </p:nvSpPr>
          <p:spPr>
            <a:xfrm>
              <a:off x="234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3" name="lines"/>
            <p:cNvSpPr/>
            <p:nvPr/>
          </p:nvSpPr>
          <p:spPr>
            <a:xfrm>
              <a:off x="195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4" name="lines"/>
            <p:cNvSpPr/>
            <p:nvPr/>
          </p:nvSpPr>
          <p:spPr>
            <a:xfrm>
              <a:off x="156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5" name="lines"/>
            <p:cNvSpPr/>
            <p:nvPr/>
          </p:nvSpPr>
          <p:spPr>
            <a:xfrm>
              <a:off x="123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6" name="lines"/>
            <p:cNvSpPr/>
            <p:nvPr/>
          </p:nvSpPr>
          <p:spPr>
            <a:xfrm>
              <a:off x="897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7" name="lines"/>
            <p:cNvSpPr/>
            <p:nvPr/>
          </p:nvSpPr>
          <p:spPr>
            <a:xfrm>
              <a:off x="858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8" name="lines"/>
            <p:cNvSpPr/>
            <p:nvPr/>
          </p:nvSpPr>
          <p:spPr>
            <a:xfrm>
              <a:off x="819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39" name="lines"/>
            <p:cNvSpPr/>
            <p:nvPr/>
          </p:nvSpPr>
          <p:spPr>
            <a:xfrm>
              <a:off x="780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0" name="lines"/>
            <p:cNvSpPr/>
            <p:nvPr/>
          </p:nvSpPr>
          <p:spPr>
            <a:xfrm>
              <a:off x="741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1" name="lines"/>
            <p:cNvSpPr/>
            <p:nvPr/>
          </p:nvSpPr>
          <p:spPr>
            <a:xfrm>
              <a:off x="702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2" name="lines"/>
            <p:cNvSpPr/>
            <p:nvPr/>
          </p:nvSpPr>
          <p:spPr>
            <a:xfrm>
              <a:off x="663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3" name="lines"/>
            <p:cNvSpPr/>
            <p:nvPr/>
          </p:nvSpPr>
          <p:spPr>
            <a:xfrm>
              <a:off x="624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4" name="lines"/>
            <p:cNvSpPr/>
            <p:nvPr/>
          </p:nvSpPr>
          <p:spPr>
            <a:xfrm>
              <a:off x="585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5" name="lines"/>
            <p:cNvSpPr/>
            <p:nvPr/>
          </p:nvSpPr>
          <p:spPr>
            <a:xfrm>
              <a:off x="546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6" name="lines"/>
            <p:cNvSpPr/>
            <p:nvPr/>
          </p:nvSpPr>
          <p:spPr>
            <a:xfrm>
              <a:off x="507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7" name="lines"/>
            <p:cNvSpPr/>
            <p:nvPr/>
          </p:nvSpPr>
          <p:spPr>
            <a:xfrm>
              <a:off x="468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8" name="lines"/>
            <p:cNvSpPr/>
            <p:nvPr/>
          </p:nvSpPr>
          <p:spPr>
            <a:xfrm>
              <a:off x="429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49" name="lines"/>
            <p:cNvSpPr/>
            <p:nvPr/>
          </p:nvSpPr>
          <p:spPr>
            <a:xfrm>
              <a:off x="390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0" name="lines"/>
            <p:cNvSpPr/>
            <p:nvPr/>
          </p:nvSpPr>
          <p:spPr>
            <a:xfrm>
              <a:off x="351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1" name="lines"/>
            <p:cNvSpPr/>
            <p:nvPr/>
          </p:nvSpPr>
          <p:spPr>
            <a:xfrm>
              <a:off x="312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2" name="lines"/>
            <p:cNvSpPr/>
            <p:nvPr/>
          </p:nvSpPr>
          <p:spPr>
            <a:xfrm>
              <a:off x="273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3" name="lines"/>
            <p:cNvSpPr/>
            <p:nvPr/>
          </p:nvSpPr>
          <p:spPr>
            <a:xfrm>
              <a:off x="234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4" name="lines"/>
            <p:cNvSpPr/>
            <p:nvPr/>
          </p:nvSpPr>
          <p:spPr>
            <a:xfrm>
              <a:off x="195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5" name="lines"/>
            <p:cNvSpPr/>
            <p:nvPr/>
          </p:nvSpPr>
          <p:spPr>
            <a:xfrm>
              <a:off x="162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6" name="lines"/>
            <p:cNvSpPr/>
            <p:nvPr/>
          </p:nvSpPr>
          <p:spPr>
            <a:xfrm>
              <a:off x="936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7" name="lines"/>
            <p:cNvSpPr/>
            <p:nvPr/>
          </p:nvSpPr>
          <p:spPr>
            <a:xfrm>
              <a:off x="897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8" name="lines"/>
            <p:cNvSpPr/>
            <p:nvPr/>
          </p:nvSpPr>
          <p:spPr>
            <a:xfrm>
              <a:off x="858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59" name="lines"/>
            <p:cNvSpPr/>
            <p:nvPr/>
          </p:nvSpPr>
          <p:spPr>
            <a:xfrm>
              <a:off x="819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0" name="lines"/>
            <p:cNvSpPr/>
            <p:nvPr/>
          </p:nvSpPr>
          <p:spPr>
            <a:xfrm>
              <a:off x="780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1" name="lines"/>
            <p:cNvSpPr/>
            <p:nvPr/>
          </p:nvSpPr>
          <p:spPr>
            <a:xfrm>
              <a:off x="741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2" name="lines"/>
            <p:cNvSpPr/>
            <p:nvPr/>
          </p:nvSpPr>
          <p:spPr>
            <a:xfrm>
              <a:off x="702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3" name="lines"/>
            <p:cNvSpPr/>
            <p:nvPr/>
          </p:nvSpPr>
          <p:spPr>
            <a:xfrm>
              <a:off x="663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4" name="lines"/>
            <p:cNvSpPr/>
            <p:nvPr/>
          </p:nvSpPr>
          <p:spPr>
            <a:xfrm>
              <a:off x="624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5" name="lines"/>
            <p:cNvSpPr/>
            <p:nvPr/>
          </p:nvSpPr>
          <p:spPr>
            <a:xfrm>
              <a:off x="585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6" name="lines"/>
            <p:cNvSpPr/>
            <p:nvPr/>
          </p:nvSpPr>
          <p:spPr>
            <a:xfrm>
              <a:off x="546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7" name="lines"/>
            <p:cNvSpPr/>
            <p:nvPr/>
          </p:nvSpPr>
          <p:spPr>
            <a:xfrm>
              <a:off x="507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8" name="lines"/>
            <p:cNvSpPr/>
            <p:nvPr/>
          </p:nvSpPr>
          <p:spPr>
            <a:xfrm>
              <a:off x="468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69" name="lines"/>
            <p:cNvSpPr/>
            <p:nvPr/>
          </p:nvSpPr>
          <p:spPr>
            <a:xfrm>
              <a:off x="429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0" name="lines"/>
            <p:cNvSpPr/>
            <p:nvPr/>
          </p:nvSpPr>
          <p:spPr>
            <a:xfrm>
              <a:off x="390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1" name="lines"/>
            <p:cNvSpPr/>
            <p:nvPr/>
          </p:nvSpPr>
          <p:spPr>
            <a:xfrm>
              <a:off x="351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2" name="lines"/>
            <p:cNvSpPr/>
            <p:nvPr/>
          </p:nvSpPr>
          <p:spPr>
            <a:xfrm>
              <a:off x="312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3" name="lines"/>
            <p:cNvSpPr/>
            <p:nvPr/>
          </p:nvSpPr>
          <p:spPr>
            <a:xfrm>
              <a:off x="273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4" name="lines"/>
            <p:cNvSpPr/>
            <p:nvPr/>
          </p:nvSpPr>
          <p:spPr>
            <a:xfrm>
              <a:off x="234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5" name="lines"/>
            <p:cNvSpPr/>
            <p:nvPr/>
          </p:nvSpPr>
          <p:spPr>
            <a:xfrm>
              <a:off x="201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6" name="lines"/>
            <p:cNvSpPr/>
            <p:nvPr/>
          </p:nvSpPr>
          <p:spPr>
            <a:xfrm>
              <a:off x="975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7" name="lines"/>
            <p:cNvSpPr/>
            <p:nvPr/>
          </p:nvSpPr>
          <p:spPr>
            <a:xfrm>
              <a:off x="936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8" name="lines"/>
            <p:cNvSpPr/>
            <p:nvPr/>
          </p:nvSpPr>
          <p:spPr>
            <a:xfrm>
              <a:off x="897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79" name="lines"/>
            <p:cNvSpPr/>
            <p:nvPr/>
          </p:nvSpPr>
          <p:spPr>
            <a:xfrm>
              <a:off x="858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0" name="lines"/>
            <p:cNvSpPr/>
            <p:nvPr/>
          </p:nvSpPr>
          <p:spPr>
            <a:xfrm>
              <a:off x="819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1" name="lines"/>
            <p:cNvSpPr/>
            <p:nvPr/>
          </p:nvSpPr>
          <p:spPr>
            <a:xfrm>
              <a:off x="780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2" name="lines"/>
            <p:cNvSpPr/>
            <p:nvPr/>
          </p:nvSpPr>
          <p:spPr>
            <a:xfrm>
              <a:off x="741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3" name="lines"/>
            <p:cNvSpPr/>
            <p:nvPr/>
          </p:nvSpPr>
          <p:spPr>
            <a:xfrm>
              <a:off x="702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4" name="lines"/>
            <p:cNvSpPr/>
            <p:nvPr/>
          </p:nvSpPr>
          <p:spPr>
            <a:xfrm>
              <a:off x="663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5" name="lines"/>
            <p:cNvSpPr/>
            <p:nvPr/>
          </p:nvSpPr>
          <p:spPr>
            <a:xfrm>
              <a:off x="624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6" name="lines"/>
            <p:cNvSpPr/>
            <p:nvPr/>
          </p:nvSpPr>
          <p:spPr>
            <a:xfrm>
              <a:off x="585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7" name="lines"/>
            <p:cNvSpPr/>
            <p:nvPr/>
          </p:nvSpPr>
          <p:spPr>
            <a:xfrm>
              <a:off x="546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8" name="lines"/>
            <p:cNvSpPr/>
            <p:nvPr/>
          </p:nvSpPr>
          <p:spPr>
            <a:xfrm>
              <a:off x="507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89" name="lines"/>
            <p:cNvSpPr/>
            <p:nvPr/>
          </p:nvSpPr>
          <p:spPr>
            <a:xfrm>
              <a:off x="468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0" name="lines"/>
            <p:cNvSpPr/>
            <p:nvPr/>
          </p:nvSpPr>
          <p:spPr>
            <a:xfrm>
              <a:off x="429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1" name="lines"/>
            <p:cNvSpPr/>
            <p:nvPr/>
          </p:nvSpPr>
          <p:spPr>
            <a:xfrm>
              <a:off x="390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2" name="lines"/>
            <p:cNvSpPr/>
            <p:nvPr/>
          </p:nvSpPr>
          <p:spPr>
            <a:xfrm>
              <a:off x="351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3" name="lines"/>
            <p:cNvSpPr/>
            <p:nvPr/>
          </p:nvSpPr>
          <p:spPr>
            <a:xfrm>
              <a:off x="312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4" name="lines"/>
            <p:cNvSpPr/>
            <p:nvPr/>
          </p:nvSpPr>
          <p:spPr>
            <a:xfrm>
              <a:off x="273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5" name="lines"/>
            <p:cNvSpPr/>
            <p:nvPr/>
          </p:nvSpPr>
          <p:spPr>
            <a:xfrm>
              <a:off x="240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6" name="lines"/>
            <p:cNvSpPr/>
            <p:nvPr/>
          </p:nvSpPr>
          <p:spPr>
            <a:xfrm>
              <a:off x="1014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7" name="lines"/>
            <p:cNvSpPr/>
            <p:nvPr/>
          </p:nvSpPr>
          <p:spPr>
            <a:xfrm>
              <a:off x="975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8" name="lines"/>
            <p:cNvSpPr/>
            <p:nvPr/>
          </p:nvSpPr>
          <p:spPr>
            <a:xfrm>
              <a:off x="936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399" name="lines"/>
            <p:cNvSpPr/>
            <p:nvPr/>
          </p:nvSpPr>
          <p:spPr>
            <a:xfrm>
              <a:off x="897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0" name="lines"/>
            <p:cNvSpPr/>
            <p:nvPr/>
          </p:nvSpPr>
          <p:spPr>
            <a:xfrm>
              <a:off x="858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1" name="lines"/>
            <p:cNvSpPr/>
            <p:nvPr/>
          </p:nvSpPr>
          <p:spPr>
            <a:xfrm>
              <a:off x="819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2" name="lines"/>
            <p:cNvSpPr/>
            <p:nvPr/>
          </p:nvSpPr>
          <p:spPr>
            <a:xfrm>
              <a:off x="780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3" name="lines"/>
            <p:cNvSpPr/>
            <p:nvPr/>
          </p:nvSpPr>
          <p:spPr>
            <a:xfrm>
              <a:off x="741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4" name="lines"/>
            <p:cNvSpPr/>
            <p:nvPr/>
          </p:nvSpPr>
          <p:spPr>
            <a:xfrm>
              <a:off x="702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5" name="lines"/>
            <p:cNvSpPr/>
            <p:nvPr/>
          </p:nvSpPr>
          <p:spPr>
            <a:xfrm>
              <a:off x="663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6" name="lines"/>
            <p:cNvSpPr/>
            <p:nvPr/>
          </p:nvSpPr>
          <p:spPr>
            <a:xfrm>
              <a:off x="624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7" name="lines"/>
            <p:cNvSpPr/>
            <p:nvPr/>
          </p:nvSpPr>
          <p:spPr>
            <a:xfrm>
              <a:off x="585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8" name="lines"/>
            <p:cNvSpPr/>
            <p:nvPr/>
          </p:nvSpPr>
          <p:spPr>
            <a:xfrm>
              <a:off x="546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09" name="lines"/>
            <p:cNvSpPr/>
            <p:nvPr/>
          </p:nvSpPr>
          <p:spPr>
            <a:xfrm>
              <a:off x="507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0" name="lines"/>
            <p:cNvSpPr/>
            <p:nvPr/>
          </p:nvSpPr>
          <p:spPr>
            <a:xfrm>
              <a:off x="468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1" name="lines"/>
            <p:cNvSpPr/>
            <p:nvPr/>
          </p:nvSpPr>
          <p:spPr>
            <a:xfrm>
              <a:off x="429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2" name="lines"/>
            <p:cNvSpPr/>
            <p:nvPr/>
          </p:nvSpPr>
          <p:spPr>
            <a:xfrm>
              <a:off x="390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3" name="lines"/>
            <p:cNvSpPr/>
            <p:nvPr/>
          </p:nvSpPr>
          <p:spPr>
            <a:xfrm>
              <a:off x="351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4" name="lines"/>
            <p:cNvSpPr/>
            <p:nvPr/>
          </p:nvSpPr>
          <p:spPr>
            <a:xfrm>
              <a:off x="312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5" name="lines"/>
            <p:cNvSpPr/>
            <p:nvPr/>
          </p:nvSpPr>
          <p:spPr>
            <a:xfrm>
              <a:off x="279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6" name="lines"/>
            <p:cNvSpPr/>
            <p:nvPr/>
          </p:nvSpPr>
          <p:spPr>
            <a:xfrm>
              <a:off x="10530000" y="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7" name="lines"/>
            <p:cNvSpPr/>
            <p:nvPr/>
          </p:nvSpPr>
          <p:spPr>
            <a:xfrm>
              <a:off x="10140000" y="3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8" name="lines"/>
            <p:cNvSpPr/>
            <p:nvPr/>
          </p:nvSpPr>
          <p:spPr>
            <a:xfrm>
              <a:off x="9750000" y="7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19" name="lines"/>
            <p:cNvSpPr/>
            <p:nvPr/>
          </p:nvSpPr>
          <p:spPr>
            <a:xfrm>
              <a:off x="9360000" y="11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0" name="lines"/>
            <p:cNvSpPr/>
            <p:nvPr/>
          </p:nvSpPr>
          <p:spPr>
            <a:xfrm>
              <a:off x="8970000" y="15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1" name="lines"/>
            <p:cNvSpPr/>
            <p:nvPr/>
          </p:nvSpPr>
          <p:spPr>
            <a:xfrm>
              <a:off x="8580000" y="19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2" name="lines"/>
            <p:cNvSpPr/>
            <p:nvPr/>
          </p:nvSpPr>
          <p:spPr>
            <a:xfrm>
              <a:off x="8190000" y="23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3" name="lines"/>
            <p:cNvSpPr/>
            <p:nvPr/>
          </p:nvSpPr>
          <p:spPr>
            <a:xfrm>
              <a:off x="7800000" y="27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4" name="lines"/>
            <p:cNvSpPr/>
            <p:nvPr/>
          </p:nvSpPr>
          <p:spPr>
            <a:xfrm>
              <a:off x="7410000" y="31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5" name="lines"/>
            <p:cNvSpPr/>
            <p:nvPr/>
          </p:nvSpPr>
          <p:spPr>
            <a:xfrm>
              <a:off x="7020000" y="351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6" name="lines"/>
            <p:cNvSpPr/>
            <p:nvPr/>
          </p:nvSpPr>
          <p:spPr>
            <a:xfrm>
              <a:off x="6630000" y="390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7" name="lines"/>
            <p:cNvSpPr/>
            <p:nvPr/>
          </p:nvSpPr>
          <p:spPr>
            <a:xfrm>
              <a:off x="6240000" y="429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8" name="lines"/>
            <p:cNvSpPr/>
            <p:nvPr/>
          </p:nvSpPr>
          <p:spPr>
            <a:xfrm>
              <a:off x="5850000" y="468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29" name="lines"/>
            <p:cNvSpPr/>
            <p:nvPr/>
          </p:nvSpPr>
          <p:spPr>
            <a:xfrm>
              <a:off x="5460000" y="507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0" name="lines"/>
            <p:cNvSpPr/>
            <p:nvPr/>
          </p:nvSpPr>
          <p:spPr>
            <a:xfrm>
              <a:off x="5070000" y="546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1" name="lines"/>
            <p:cNvSpPr/>
            <p:nvPr/>
          </p:nvSpPr>
          <p:spPr>
            <a:xfrm>
              <a:off x="4680000" y="585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2" name="lines"/>
            <p:cNvSpPr/>
            <p:nvPr/>
          </p:nvSpPr>
          <p:spPr>
            <a:xfrm>
              <a:off x="4290000" y="624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3" name="lines"/>
            <p:cNvSpPr/>
            <p:nvPr/>
          </p:nvSpPr>
          <p:spPr>
            <a:xfrm>
              <a:off x="3900000" y="663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4" name="lines"/>
            <p:cNvSpPr/>
            <p:nvPr/>
          </p:nvSpPr>
          <p:spPr>
            <a:xfrm>
              <a:off x="3510000" y="7020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5" name="lines"/>
            <p:cNvSpPr/>
            <p:nvPr/>
          </p:nvSpPr>
          <p:spPr>
            <a:xfrm>
              <a:off x="3185000" y="7410000"/>
              <a:ext cx="325000" cy="325000"/>
            </a:xfrm>
            <a:custGeom>
              <a:avLst/>
              <a:gdLst/>
              <a:ahLst/>
              <a:cxnLst/>
              <a:rect l="0" t="0" r="0" b="0"/>
              <a:pathLst>
                <a:path w="325000" h="325000">
                  <a:moveTo>
                    <a:pt x="325000" y="0"/>
                  </a:moveTo>
                  <a:lnTo>
                    <a:pt x="0" y="325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6" name="lines"/>
            <p:cNvSpPr/>
            <p:nvPr/>
          </p:nvSpPr>
          <p:spPr>
            <a:xfrm>
              <a:off x="10543000" y="3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7" name="lines"/>
            <p:cNvSpPr/>
            <p:nvPr/>
          </p:nvSpPr>
          <p:spPr>
            <a:xfrm>
              <a:off x="10153000" y="7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8" name="lines"/>
            <p:cNvSpPr/>
            <p:nvPr/>
          </p:nvSpPr>
          <p:spPr>
            <a:xfrm>
              <a:off x="9763000" y="11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39" name="lines"/>
            <p:cNvSpPr/>
            <p:nvPr/>
          </p:nvSpPr>
          <p:spPr>
            <a:xfrm>
              <a:off x="9373000" y="15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0" name="lines"/>
            <p:cNvSpPr/>
            <p:nvPr/>
          </p:nvSpPr>
          <p:spPr>
            <a:xfrm>
              <a:off x="8983000" y="19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1" name="lines"/>
            <p:cNvSpPr/>
            <p:nvPr/>
          </p:nvSpPr>
          <p:spPr>
            <a:xfrm>
              <a:off x="859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2" name="lines"/>
            <p:cNvSpPr/>
            <p:nvPr/>
          </p:nvSpPr>
          <p:spPr>
            <a:xfrm>
              <a:off x="820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3" name="lines"/>
            <p:cNvSpPr/>
            <p:nvPr/>
          </p:nvSpPr>
          <p:spPr>
            <a:xfrm>
              <a:off x="781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4" name="lines"/>
            <p:cNvSpPr/>
            <p:nvPr/>
          </p:nvSpPr>
          <p:spPr>
            <a:xfrm>
              <a:off x="742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5" name="lines"/>
            <p:cNvSpPr/>
            <p:nvPr/>
          </p:nvSpPr>
          <p:spPr>
            <a:xfrm>
              <a:off x="703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6" name="lines"/>
            <p:cNvSpPr/>
            <p:nvPr/>
          </p:nvSpPr>
          <p:spPr>
            <a:xfrm>
              <a:off x="664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7" name="lines"/>
            <p:cNvSpPr/>
            <p:nvPr/>
          </p:nvSpPr>
          <p:spPr>
            <a:xfrm>
              <a:off x="625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8" name="lines"/>
            <p:cNvSpPr/>
            <p:nvPr/>
          </p:nvSpPr>
          <p:spPr>
            <a:xfrm>
              <a:off x="586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49" name="lines"/>
            <p:cNvSpPr/>
            <p:nvPr/>
          </p:nvSpPr>
          <p:spPr>
            <a:xfrm>
              <a:off x="547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0" name="lines"/>
            <p:cNvSpPr/>
            <p:nvPr/>
          </p:nvSpPr>
          <p:spPr>
            <a:xfrm>
              <a:off x="508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1" name="lines"/>
            <p:cNvSpPr/>
            <p:nvPr/>
          </p:nvSpPr>
          <p:spPr>
            <a:xfrm>
              <a:off x="469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2" name="lines"/>
            <p:cNvSpPr/>
            <p:nvPr/>
          </p:nvSpPr>
          <p:spPr>
            <a:xfrm>
              <a:off x="430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3" name="lines"/>
            <p:cNvSpPr/>
            <p:nvPr/>
          </p:nvSpPr>
          <p:spPr>
            <a:xfrm>
              <a:off x="391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4" name="lines"/>
            <p:cNvSpPr/>
            <p:nvPr/>
          </p:nvSpPr>
          <p:spPr>
            <a:xfrm>
              <a:off x="357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5" name="lines"/>
            <p:cNvSpPr/>
            <p:nvPr/>
          </p:nvSpPr>
          <p:spPr>
            <a:xfrm>
              <a:off x="10543000" y="7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6" name="lines"/>
            <p:cNvSpPr/>
            <p:nvPr/>
          </p:nvSpPr>
          <p:spPr>
            <a:xfrm>
              <a:off x="10153000" y="11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7" name="lines"/>
            <p:cNvSpPr/>
            <p:nvPr/>
          </p:nvSpPr>
          <p:spPr>
            <a:xfrm>
              <a:off x="9763000" y="15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8" name="lines"/>
            <p:cNvSpPr/>
            <p:nvPr/>
          </p:nvSpPr>
          <p:spPr>
            <a:xfrm>
              <a:off x="9373000" y="19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59" name="lines"/>
            <p:cNvSpPr/>
            <p:nvPr/>
          </p:nvSpPr>
          <p:spPr>
            <a:xfrm>
              <a:off x="898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0" name="lines"/>
            <p:cNvSpPr/>
            <p:nvPr/>
          </p:nvSpPr>
          <p:spPr>
            <a:xfrm>
              <a:off x="859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1" name="lines"/>
            <p:cNvSpPr/>
            <p:nvPr/>
          </p:nvSpPr>
          <p:spPr>
            <a:xfrm>
              <a:off x="820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2" name="lines"/>
            <p:cNvSpPr/>
            <p:nvPr/>
          </p:nvSpPr>
          <p:spPr>
            <a:xfrm>
              <a:off x="781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3" name="lines"/>
            <p:cNvSpPr/>
            <p:nvPr/>
          </p:nvSpPr>
          <p:spPr>
            <a:xfrm>
              <a:off x="742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4" name="lines"/>
            <p:cNvSpPr/>
            <p:nvPr/>
          </p:nvSpPr>
          <p:spPr>
            <a:xfrm>
              <a:off x="703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5" name="lines"/>
            <p:cNvSpPr/>
            <p:nvPr/>
          </p:nvSpPr>
          <p:spPr>
            <a:xfrm>
              <a:off x="664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6" name="lines"/>
            <p:cNvSpPr/>
            <p:nvPr/>
          </p:nvSpPr>
          <p:spPr>
            <a:xfrm>
              <a:off x="625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7" name="lines"/>
            <p:cNvSpPr/>
            <p:nvPr/>
          </p:nvSpPr>
          <p:spPr>
            <a:xfrm>
              <a:off x="586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8" name="lines"/>
            <p:cNvSpPr/>
            <p:nvPr/>
          </p:nvSpPr>
          <p:spPr>
            <a:xfrm>
              <a:off x="547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69" name="lines"/>
            <p:cNvSpPr/>
            <p:nvPr/>
          </p:nvSpPr>
          <p:spPr>
            <a:xfrm>
              <a:off x="508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0" name="lines"/>
            <p:cNvSpPr/>
            <p:nvPr/>
          </p:nvSpPr>
          <p:spPr>
            <a:xfrm>
              <a:off x="469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1" name="lines"/>
            <p:cNvSpPr/>
            <p:nvPr/>
          </p:nvSpPr>
          <p:spPr>
            <a:xfrm>
              <a:off x="430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2" name="lines"/>
            <p:cNvSpPr/>
            <p:nvPr/>
          </p:nvSpPr>
          <p:spPr>
            <a:xfrm>
              <a:off x="396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3" name="lines"/>
            <p:cNvSpPr/>
            <p:nvPr/>
          </p:nvSpPr>
          <p:spPr>
            <a:xfrm>
              <a:off x="10543000" y="11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4" name="lines"/>
            <p:cNvSpPr/>
            <p:nvPr/>
          </p:nvSpPr>
          <p:spPr>
            <a:xfrm>
              <a:off x="10153000" y="15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5" name="lines"/>
            <p:cNvSpPr/>
            <p:nvPr/>
          </p:nvSpPr>
          <p:spPr>
            <a:xfrm>
              <a:off x="9763000" y="19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6" name="lines"/>
            <p:cNvSpPr/>
            <p:nvPr/>
          </p:nvSpPr>
          <p:spPr>
            <a:xfrm>
              <a:off x="937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7" name="lines"/>
            <p:cNvSpPr/>
            <p:nvPr/>
          </p:nvSpPr>
          <p:spPr>
            <a:xfrm>
              <a:off x="898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8" name="lines"/>
            <p:cNvSpPr/>
            <p:nvPr/>
          </p:nvSpPr>
          <p:spPr>
            <a:xfrm>
              <a:off x="859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79" name="lines"/>
            <p:cNvSpPr/>
            <p:nvPr/>
          </p:nvSpPr>
          <p:spPr>
            <a:xfrm>
              <a:off x="820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0" name="lines"/>
            <p:cNvSpPr/>
            <p:nvPr/>
          </p:nvSpPr>
          <p:spPr>
            <a:xfrm>
              <a:off x="781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1" name="lines"/>
            <p:cNvSpPr/>
            <p:nvPr/>
          </p:nvSpPr>
          <p:spPr>
            <a:xfrm>
              <a:off x="742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2" name="lines"/>
            <p:cNvSpPr/>
            <p:nvPr/>
          </p:nvSpPr>
          <p:spPr>
            <a:xfrm>
              <a:off x="703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3" name="lines"/>
            <p:cNvSpPr/>
            <p:nvPr/>
          </p:nvSpPr>
          <p:spPr>
            <a:xfrm>
              <a:off x="664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4" name="lines"/>
            <p:cNvSpPr/>
            <p:nvPr/>
          </p:nvSpPr>
          <p:spPr>
            <a:xfrm>
              <a:off x="625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5" name="lines"/>
            <p:cNvSpPr/>
            <p:nvPr/>
          </p:nvSpPr>
          <p:spPr>
            <a:xfrm>
              <a:off x="586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6" name="lines"/>
            <p:cNvSpPr/>
            <p:nvPr/>
          </p:nvSpPr>
          <p:spPr>
            <a:xfrm>
              <a:off x="547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7" name="lines"/>
            <p:cNvSpPr/>
            <p:nvPr/>
          </p:nvSpPr>
          <p:spPr>
            <a:xfrm>
              <a:off x="508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8" name="lines"/>
            <p:cNvSpPr/>
            <p:nvPr/>
          </p:nvSpPr>
          <p:spPr>
            <a:xfrm>
              <a:off x="469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89" name="lines"/>
            <p:cNvSpPr/>
            <p:nvPr/>
          </p:nvSpPr>
          <p:spPr>
            <a:xfrm>
              <a:off x="435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0" name="lines"/>
            <p:cNvSpPr/>
            <p:nvPr/>
          </p:nvSpPr>
          <p:spPr>
            <a:xfrm>
              <a:off x="10543000" y="15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1" name="lines"/>
            <p:cNvSpPr/>
            <p:nvPr/>
          </p:nvSpPr>
          <p:spPr>
            <a:xfrm>
              <a:off x="10153000" y="19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2" name="lines"/>
            <p:cNvSpPr/>
            <p:nvPr/>
          </p:nvSpPr>
          <p:spPr>
            <a:xfrm>
              <a:off x="976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3" name="lines"/>
            <p:cNvSpPr/>
            <p:nvPr/>
          </p:nvSpPr>
          <p:spPr>
            <a:xfrm>
              <a:off x="937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4" name="lines"/>
            <p:cNvSpPr/>
            <p:nvPr/>
          </p:nvSpPr>
          <p:spPr>
            <a:xfrm>
              <a:off x="898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5" name="lines"/>
            <p:cNvSpPr/>
            <p:nvPr/>
          </p:nvSpPr>
          <p:spPr>
            <a:xfrm>
              <a:off x="859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6" name="lines"/>
            <p:cNvSpPr/>
            <p:nvPr/>
          </p:nvSpPr>
          <p:spPr>
            <a:xfrm>
              <a:off x="820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7" name="lines"/>
            <p:cNvSpPr/>
            <p:nvPr/>
          </p:nvSpPr>
          <p:spPr>
            <a:xfrm>
              <a:off x="781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8" name="lines"/>
            <p:cNvSpPr/>
            <p:nvPr/>
          </p:nvSpPr>
          <p:spPr>
            <a:xfrm>
              <a:off x="742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499" name="lines"/>
            <p:cNvSpPr/>
            <p:nvPr/>
          </p:nvSpPr>
          <p:spPr>
            <a:xfrm>
              <a:off x="703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0" name="lines"/>
            <p:cNvSpPr/>
            <p:nvPr/>
          </p:nvSpPr>
          <p:spPr>
            <a:xfrm>
              <a:off x="664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1" name="lines"/>
            <p:cNvSpPr/>
            <p:nvPr/>
          </p:nvSpPr>
          <p:spPr>
            <a:xfrm>
              <a:off x="625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2" name="lines"/>
            <p:cNvSpPr/>
            <p:nvPr/>
          </p:nvSpPr>
          <p:spPr>
            <a:xfrm>
              <a:off x="586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3" name="lines"/>
            <p:cNvSpPr/>
            <p:nvPr/>
          </p:nvSpPr>
          <p:spPr>
            <a:xfrm>
              <a:off x="547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4" name="lines"/>
            <p:cNvSpPr/>
            <p:nvPr/>
          </p:nvSpPr>
          <p:spPr>
            <a:xfrm>
              <a:off x="508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5" name="lines"/>
            <p:cNvSpPr/>
            <p:nvPr/>
          </p:nvSpPr>
          <p:spPr>
            <a:xfrm>
              <a:off x="474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6" name="lines"/>
            <p:cNvSpPr/>
            <p:nvPr/>
          </p:nvSpPr>
          <p:spPr>
            <a:xfrm>
              <a:off x="10543000" y="19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7" name="lines"/>
            <p:cNvSpPr/>
            <p:nvPr/>
          </p:nvSpPr>
          <p:spPr>
            <a:xfrm>
              <a:off x="1015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8" name="lines"/>
            <p:cNvSpPr/>
            <p:nvPr/>
          </p:nvSpPr>
          <p:spPr>
            <a:xfrm>
              <a:off x="976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09" name="lines"/>
            <p:cNvSpPr/>
            <p:nvPr/>
          </p:nvSpPr>
          <p:spPr>
            <a:xfrm>
              <a:off x="937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0" name="lines"/>
            <p:cNvSpPr/>
            <p:nvPr/>
          </p:nvSpPr>
          <p:spPr>
            <a:xfrm>
              <a:off x="898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1" name="lines"/>
            <p:cNvSpPr/>
            <p:nvPr/>
          </p:nvSpPr>
          <p:spPr>
            <a:xfrm>
              <a:off x="859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2" name="lines"/>
            <p:cNvSpPr/>
            <p:nvPr/>
          </p:nvSpPr>
          <p:spPr>
            <a:xfrm>
              <a:off x="820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3" name="lines"/>
            <p:cNvSpPr/>
            <p:nvPr/>
          </p:nvSpPr>
          <p:spPr>
            <a:xfrm>
              <a:off x="781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4" name="lines"/>
            <p:cNvSpPr/>
            <p:nvPr/>
          </p:nvSpPr>
          <p:spPr>
            <a:xfrm>
              <a:off x="742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5" name="lines"/>
            <p:cNvSpPr/>
            <p:nvPr/>
          </p:nvSpPr>
          <p:spPr>
            <a:xfrm>
              <a:off x="703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6" name="lines"/>
            <p:cNvSpPr/>
            <p:nvPr/>
          </p:nvSpPr>
          <p:spPr>
            <a:xfrm>
              <a:off x="664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7" name="lines"/>
            <p:cNvSpPr/>
            <p:nvPr/>
          </p:nvSpPr>
          <p:spPr>
            <a:xfrm>
              <a:off x="625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8" name="lines"/>
            <p:cNvSpPr/>
            <p:nvPr/>
          </p:nvSpPr>
          <p:spPr>
            <a:xfrm>
              <a:off x="586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19" name="lines"/>
            <p:cNvSpPr/>
            <p:nvPr/>
          </p:nvSpPr>
          <p:spPr>
            <a:xfrm>
              <a:off x="547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0" name="lines"/>
            <p:cNvSpPr/>
            <p:nvPr/>
          </p:nvSpPr>
          <p:spPr>
            <a:xfrm>
              <a:off x="513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1" name="lines"/>
            <p:cNvSpPr/>
            <p:nvPr/>
          </p:nvSpPr>
          <p:spPr>
            <a:xfrm>
              <a:off x="10543000" y="23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2" name="lines"/>
            <p:cNvSpPr/>
            <p:nvPr/>
          </p:nvSpPr>
          <p:spPr>
            <a:xfrm>
              <a:off x="1015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3" name="lines"/>
            <p:cNvSpPr/>
            <p:nvPr/>
          </p:nvSpPr>
          <p:spPr>
            <a:xfrm>
              <a:off x="976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4" name="lines"/>
            <p:cNvSpPr/>
            <p:nvPr/>
          </p:nvSpPr>
          <p:spPr>
            <a:xfrm>
              <a:off x="937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5" name="lines"/>
            <p:cNvSpPr/>
            <p:nvPr/>
          </p:nvSpPr>
          <p:spPr>
            <a:xfrm>
              <a:off x="898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6" name="lines"/>
            <p:cNvSpPr/>
            <p:nvPr/>
          </p:nvSpPr>
          <p:spPr>
            <a:xfrm>
              <a:off x="859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7" name="lines"/>
            <p:cNvSpPr/>
            <p:nvPr/>
          </p:nvSpPr>
          <p:spPr>
            <a:xfrm>
              <a:off x="820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8" name="lines"/>
            <p:cNvSpPr/>
            <p:nvPr/>
          </p:nvSpPr>
          <p:spPr>
            <a:xfrm>
              <a:off x="781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29" name="lines"/>
            <p:cNvSpPr/>
            <p:nvPr/>
          </p:nvSpPr>
          <p:spPr>
            <a:xfrm>
              <a:off x="742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0" name="lines"/>
            <p:cNvSpPr/>
            <p:nvPr/>
          </p:nvSpPr>
          <p:spPr>
            <a:xfrm>
              <a:off x="703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1" name="lines"/>
            <p:cNvSpPr/>
            <p:nvPr/>
          </p:nvSpPr>
          <p:spPr>
            <a:xfrm>
              <a:off x="664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2" name="lines"/>
            <p:cNvSpPr/>
            <p:nvPr/>
          </p:nvSpPr>
          <p:spPr>
            <a:xfrm>
              <a:off x="625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3" name="lines"/>
            <p:cNvSpPr/>
            <p:nvPr/>
          </p:nvSpPr>
          <p:spPr>
            <a:xfrm>
              <a:off x="586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4" name="lines"/>
            <p:cNvSpPr/>
            <p:nvPr/>
          </p:nvSpPr>
          <p:spPr>
            <a:xfrm>
              <a:off x="552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5" name="lines"/>
            <p:cNvSpPr/>
            <p:nvPr/>
          </p:nvSpPr>
          <p:spPr>
            <a:xfrm>
              <a:off x="10543000" y="27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6" name="lines"/>
            <p:cNvSpPr/>
            <p:nvPr/>
          </p:nvSpPr>
          <p:spPr>
            <a:xfrm>
              <a:off x="1015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7" name="lines"/>
            <p:cNvSpPr/>
            <p:nvPr/>
          </p:nvSpPr>
          <p:spPr>
            <a:xfrm>
              <a:off x="976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8" name="lines"/>
            <p:cNvSpPr/>
            <p:nvPr/>
          </p:nvSpPr>
          <p:spPr>
            <a:xfrm>
              <a:off x="937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39" name="lines"/>
            <p:cNvSpPr/>
            <p:nvPr/>
          </p:nvSpPr>
          <p:spPr>
            <a:xfrm>
              <a:off x="898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0" name="lines"/>
            <p:cNvSpPr/>
            <p:nvPr/>
          </p:nvSpPr>
          <p:spPr>
            <a:xfrm>
              <a:off x="859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2" name="lines"/>
            <p:cNvSpPr/>
            <p:nvPr/>
          </p:nvSpPr>
          <p:spPr>
            <a:xfrm>
              <a:off x="781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3" name="lines"/>
            <p:cNvSpPr/>
            <p:nvPr/>
          </p:nvSpPr>
          <p:spPr>
            <a:xfrm>
              <a:off x="742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4" name="lines"/>
            <p:cNvSpPr/>
            <p:nvPr/>
          </p:nvSpPr>
          <p:spPr>
            <a:xfrm>
              <a:off x="703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5" name="lines"/>
            <p:cNvSpPr/>
            <p:nvPr/>
          </p:nvSpPr>
          <p:spPr>
            <a:xfrm>
              <a:off x="664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6" name="lines"/>
            <p:cNvSpPr/>
            <p:nvPr/>
          </p:nvSpPr>
          <p:spPr>
            <a:xfrm>
              <a:off x="625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7" name="lines"/>
            <p:cNvSpPr/>
            <p:nvPr/>
          </p:nvSpPr>
          <p:spPr>
            <a:xfrm>
              <a:off x="591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8" name="lines"/>
            <p:cNvSpPr/>
            <p:nvPr/>
          </p:nvSpPr>
          <p:spPr>
            <a:xfrm>
              <a:off x="10543000" y="31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49" name="lines"/>
            <p:cNvSpPr/>
            <p:nvPr/>
          </p:nvSpPr>
          <p:spPr>
            <a:xfrm>
              <a:off x="1015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0" name="lines"/>
            <p:cNvSpPr/>
            <p:nvPr/>
          </p:nvSpPr>
          <p:spPr>
            <a:xfrm>
              <a:off x="976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1" name="lines"/>
            <p:cNvSpPr/>
            <p:nvPr/>
          </p:nvSpPr>
          <p:spPr>
            <a:xfrm>
              <a:off x="937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2" name="lines"/>
            <p:cNvSpPr/>
            <p:nvPr/>
          </p:nvSpPr>
          <p:spPr>
            <a:xfrm>
              <a:off x="898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3" name="lines"/>
            <p:cNvSpPr/>
            <p:nvPr/>
          </p:nvSpPr>
          <p:spPr>
            <a:xfrm>
              <a:off x="859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4" name="lines"/>
            <p:cNvSpPr/>
            <p:nvPr/>
          </p:nvSpPr>
          <p:spPr>
            <a:xfrm>
              <a:off x="820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5" name="lines"/>
            <p:cNvSpPr/>
            <p:nvPr/>
          </p:nvSpPr>
          <p:spPr>
            <a:xfrm>
              <a:off x="781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6" name="lines"/>
            <p:cNvSpPr/>
            <p:nvPr/>
          </p:nvSpPr>
          <p:spPr>
            <a:xfrm>
              <a:off x="742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7" name="lines"/>
            <p:cNvSpPr/>
            <p:nvPr/>
          </p:nvSpPr>
          <p:spPr>
            <a:xfrm>
              <a:off x="703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8" name="lines"/>
            <p:cNvSpPr/>
            <p:nvPr/>
          </p:nvSpPr>
          <p:spPr>
            <a:xfrm>
              <a:off x="664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59" name="lines"/>
            <p:cNvSpPr/>
            <p:nvPr/>
          </p:nvSpPr>
          <p:spPr>
            <a:xfrm>
              <a:off x="630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0" name="lines"/>
            <p:cNvSpPr/>
            <p:nvPr/>
          </p:nvSpPr>
          <p:spPr>
            <a:xfrm>
              <a:off x="10543000" y="349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1" name="lines"/>
            <p:cNvSpPr/>
            <p:nvPr/>
          </p:nvSpPr>
          <p:spPr>
            <a:xfrm>
              <a:off x="1015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2" name="lines"/>
            <p:cNvSpPr/>
            <p:nvPr/>
          </p:nvSpPr>
          <p:spPr>
            <a:xfrm>
              <a:off x="976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3" name="lines"/>
            <p:cNvSpPr/>
            <p:nvPr/>
          </p:nvSpPr>
          <p:spPr>
            <a:xfrm>
              <a:off x="937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4" name="lines"/>
            <p:cNvSpPr/>
            <p:nvPr/>
          </p:nvSpPr>
          <p:spPr>
            <a:xfrm>
              <a:off x="898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5" name="lines"/>
            <p:cNvSpPr/>
            <p:nvPr/>
          </p:nvSpPr>
          <p:spPr>
            <a:xfrm>
              <a:off x="859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6" name="lines"/>
            <p:cNvSpPr/>
            <p:nvPr/>
          </p:nvSpPr>
          <p:spPr>
            <a:xfrm>
              <a:off x="820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7" name="lines"/>
            <p:cNvSpPr/>
            <p:nvPr/>
          </p:nvSpPr>
          <p:spPr>
            <a:xfrm>
              <a:off x="781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8" name="lines"/>
            <p:cNvSpPr/>
            <p:nvPr/>
          </p:nvSpPr>
          <p:spPr>
            <a:xfrm>
              <a:off x="742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69" name="lines"/>
            <p:cNvSpPr/>
            <p:nvPr/>
          </p:nvSpPr>
          <p:spPr>
            <a:xfrm>
              <a:off x="703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0" name="lines"/>
            <p:cNvSpPr/>
            <p:nvPr/>
          </p:nvSpPr>
          <p:spPr>
            <a:xfrm>
              <a:off x="669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1" name="lines"/>
            <p:cNvSpPr/>
            <p:nvPr/>
          </p:nvSpPr>
          <p:spPr>
            <a:xfrm>
              <a:off x="10543000" y="388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2" name="lines"/>
            <p:cNvSpPr/>
            <p:nvPr/>
          </p:nvSpPr>
          <p:spPr>
            <a:xfrm>
              <a:off x="1015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3" name="lines"/>
            <p:cNvSpPr/>
            <p:nvPr/>
          </p:nvSpPr>
          <p:spPr>
            <a:xfrm>
              <a:off x="976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4" name="lines"/>
            <p:cNvSpPr/>
            <p:nvPr/>
          </p:nvSpPr>
          <p:spPr>
            <a:xfrm>
              <a:off x="937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6" name="lines"/>
            <p:cNvSpPr/>
            <p:nvPr/>
          </p:nvSpPr>
          <p:spPr>
            <a:xfrm>
              <a:off x="859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7" name="lines"/>
            <p:cNvSpPr/>
            <p:nvPr/>
          </p:nvSpPr>
          <p:spPr>
            <a:xfrm>
              <a:off x="820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8" name="lines"/>
            <p:cNvSpPr/>
            <p:nvPr/>
          </p:nvSpPr>
          <p:spPr>
            <a:xfrm>
              <a:off x="781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79" name="lines"/>
            <p:cNvSpPr/>
            <p:nvPr/>
          </p:nvSpPr>
          <p:spPr>
            <a:xfrm>
              <a:off x="742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0" name="lines"/>
            <p:cNvSpPr/>
            <p:nvPr/>
          </p:nvSpPr>
          <p:spPr>
            <a:xfrm>
              <a:off x="708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1" name="lines"/>
            <p:cNvSpPr/>
            <p:nvPr/>
          </p:nvSpPr>
          <p:spPr>
            <a:xfrm>
              <a:off x="10543000" y="427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2" name="lines"/>
            <p:cNvSpPr/>
            <p:nvPr/>
          </p:nvSpPr>
          <p:spPr>
            <a:xfrm>
              <a:off x="1015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3" name="lines"/>
            <p:cNvSpPr/>
            <p:nvPr/>
          </p:nvSpPr>
          <p:spPr>
            <a:xfrm>
              <a:off x="976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4" name="lines"/>
            <p:cNvSpPr/>
            <p:nvPr/>
          </p:nvSpPr>
          <p:spPr>
            <a:xfrm>
              <a:off x="937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5" name="lines"/>
            <p:cNvSpPr/>
            <p:nvPr/>
          </p:nvSpPr>
          <p:spPr>
            <a:xfrm>
              <a:off x="898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6" name="lines"/>
            <p:cNvSpPr/>
            <p:nvPr/>
          </p:nvSpPr>
          <p:spPr>
            <a:xfrm>
              <a:off x="859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7" name="lines"/>
            <p:cNvSpPr/>
            <p:nvPr/>
          </p:nvSpPr>
          <p:spPr>
            <a:xfrm>
              <a:off x="820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8" name="lines"/>
            <p:cNvSpPr/>
            <p:nvPr/>
          </p:nvSpPr>
          <p:spPr>
            <a:xfrm>
              <a:off x="781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89" name="lines"/>
            <p:cNvSpPr/>
            <p:nvPr/>
          </p:nvSpPr>
          <p:spPr>
            <a:xfrm>
              <a:off x="747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0" name="lines"/>
            <p:cNvSpPr/>
            <p:nvPr/>
          </p:nvSpPr>
          <p:spPr>
            <a:xfrm>
              <a:off x="10543000" y="466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1" name="lines"/>
            <p:cNvSpPr/>
            <p:nvPr/>
          </p:nvSpPr>
          <p:spPr>
            <a:xfrm>
              <a:off x="1015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2" name="lines"/>
            <p:cNvSpPr/>
            <p:nvPr/>
          </p:nvSpPr>
          <p:spPr>
            <a:xfrm>
              <a:off x="976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3" name="lines"/>
            <p:cNvSpPr/>
            <p:nvPr/>
          </p:nvSpPr>
          <p:spPr>
            <a:xfrm>
              <a:off x="937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4" name="lines"/>
            <p:cNvSpPr/>
            <p:nvPr/>
          </p:nvSpPr>
          <p:spPr>
            <a:xfrm>
              <a:off x="898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5" name="lines"/>
            <p:cNvSpPr/>
            <p:nvPr/>
          </p:nvSpPr>
          <p:spPr>
            <a:xfrm>
              <a:off x="859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6" name="lines"/>
            <p:cNvSpPr/>
            <p:nvPr/>
          </p:nvSpPr>
          <p:spPr>
            <a:xfrm>
              <a:off x="820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7" name="lines"/>
            <p:cNvSpPr/>
            <p:nvPr/>
          </p:nvSpPr>
          <p:spPr>
            <a:xfrm>
              <a:off x="786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8" name="lines"/>
            <p:cNvSpPr/>
            <p:nvPr/>
          </p:nvSpPr>
          <p:spPr>
            <a:xfrm>
              <a:off x="10543000" y="505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599" name="lines"/>
            <p:cNvSpPr/>
            <p:nvPr/>
          </p:nvSpPr>
          <p:spPr>
            <a:xfrm>
              <a:off x="1015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0" name="lines"/>
            <p:cNvSpPr/>
            <p:nvPr/>
          </p:nvSpPr>
          <p:spPr>
            <a:xfrm>
              <a:off x="976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1" name="lines"/>
            <p:cNvSpPr/>
            <p:nvPr/>
          </p:nvSpPr>
          <p:spPr>
            <a:xfrm>
              <a:off x="937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2" name="lines"/>
            <p:cNvSpPr/>
            <p:nvPr/>
          </p:nvSpPr>
          <p:spPr>
            <a:xfrm>
              <a:off x="898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3" name="lines"/>
            <p:cNvSpPr/>
            <p:nvPr/>
          </p:nvSpPr>
          <p:spPr>
            <a:xfrm>
              <a:off x="859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4" name="lines"/>
            <p:cNvSpPr/>
            <p:nvPr/>
          </p:nvSpPr>
          <p:spPr>
            <a:xfrm>
              <a:off x="825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5" name="lines"/>
            <p:cNvSpPr/>
            <p:nvPr/>
          </p:nvSpPr>
          <p:spPr>
            <a:xfrm>
              <a:off x="10543000" y="544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6" name="lines"/>
            <p:cNvSpPr/>
            <p:nvPr/>
          </p:nvSpPr>
          <p:spPr>
            <a:xfrm>
              <a:off x="1015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7" name="lines"/>
            <p:cNvSpPr/>
            <p:nvPr/>
          </p:nvSpPr>
          <p:spPr>
            <a:xfrm>
              <a:off x="976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8" name="lines"/>
            <p:cNvSpPr/>
            <p:nvPr/>
          </p:nvSpPr>
          <p:spPr>
            <a:xfrm>
              <a:off x="937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09" name="lines"/>
            <p:cNvSpPr/>
            <p:nvPr/>
          </p:nvSpPr>
          <p:spPr>
            <a:xfrm>
              <a:off x="898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0" name="lines"/>
            <p:cNvSpPr/>
            <p:nvPr/>
          </p:nvSpPr>
          <p:spPr>
            <a:xfrm>
              <a:off x="864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1" name="lines"/>
            <p:cNvSpPr/>
            <p:nvPr/>
          </p:nvSpPr>
          <p:spPr>
            <a:xfrm>
              <a:off x="10543000" y="583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2" name="lines"/>
            <p:cNvSpPr/>
            <p:nvPr/>
          </p:nvSpPr>
          <p:spPr>
            <a:xfrm>
              <a:off x="1015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3" name="lines"/>
            <p:cNvSpPr/>
            <p:nvPr/>
          </p:nvSpPr>
          <p:spPr>
            <a:xfrm>
              <a:off x="976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4" name="lines"/>
            <p:cNvSpPr/>
            <p:nvPr/>
          </p:nvSpPr>
          <p:spPr>
            <a:xfrm>
              <a:off x="937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" name="lines"/>
            <p:cNvSpPr/>
            <p:nvPr/>
          </p:nvSpPr>
          <p:spPr>
            <a:xfrm>
              <a:off x="903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6" name="lines"/>
            <p:cNvSpPr/>
            <p:nvPr/>
          </p:nvSpPr>
          <p:spPr>
            <a:xfrm>
              <a:off x="10543000" y="622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7" name="lines"/>
            <p:cNvSpPr/>
            <p:nvPr/>
          </p:nvSpPr>
          <p:spPr>
            <a:xfrm>
              <a:off x="1015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8" name="lines"/>
            <p:cNvSpPr/>
            <p:nvPr/>
          </p:nvSpPr>
          <p:spPr>
            <a:xfrm>
              <a:off x="976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9" name="lines"/>
            <p:cNvSpPr/>
            <p:nvPr/>
          </p:nvSpPr>
          <p:spPr>
            <a:xfrm>
              <a:off x="942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0" name="lines"/>
            <p:cNvSpPr/>
            <p:nvPr/>
          </p:nvSpPr>
          <p:spPr>
            <a:xfrm>
              <a:off x="10543000" y="661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1" name="lines"/>
            <p:cNvSpPr/>
            <p:nvPr/>
          </p:nvSpPr>
          <p:spPr>
            <a:xfrm>
              <a:off x="1015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2" name="lines"/>
            <p:cNvSpPr/>
            <p:nvPr/>
          </p:nvSpPr>
          <p:spPr>
            <a:xfrm>
              <a:off x="981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3" name="lines"/>
            <p:cNvSpPr/>
            <p:nvPr/>
          </p:nvSpPr>
          <p:spPr>
            <a:xfrm>
              <a:off x="10543000" y="7007000"/>
              <a:ext cx="390000" cy="390000"/>
            </a:xfrm>
            <a:custGeom>
              <a:avLst/>
              <a:gdLst/>
              <a:ahLst/>
              <a:cxnLst/>
              <a:rect l="0" t="0" r="0" b="0"/>
              <a:pathLst>
                <a:path w="390000" h="390000">
                  <a:moveTo>
                    <a:pt x="390000" y="0"/>
                  </a:moveTo>
                  <a:lnTo>
                    <a:pt x="0" y="390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4" name="lines"/>
            <p:cNvSpPr/>
            <p:nvPr/>
          </p:nvSpPr>
          <p:spPr>
            <a:xfrm>
              <a:off x="1020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25" name="lines"/>
            <p:cNvSpPr/>
            <p:nvPr/>
          </p:nvSpPr>
          <p:spPr>
            <a:xfrm>
              <a:off x="10595000" y="7397000"/>
              <a:ext cx="338000" cy="338000"/>
            </a:xfrm>
            <a:custGeom>
              <a:avLst/>
              <a:gdLst/>
              <a:ahLst/>
              <a:cxnLst/>
              <a:rect l="0" t="0" r="0" b="0"/>
              <a:pathLst>
                <a:path w="338000" h="338000">
                  <a:moveTo>
                    <a:pt x="338000" y="0"/>
                  </a:moveTo>
                  <a:lnTo>
                    <a:pt x="0" y="338000"/>
                  </a:lnTo>
                  <a:close/>
                </a:path>
              </a:pathLst>
            </a:custGeom>
            <a:noFill/>
            <a:ln w="6500" cap="flat">
              <a:solidFill>
                <a:srgbClr val="26FF3C">
                  <a:alpha val="38000"/>
                </a:srgbClr>
              </a:solidFill>
              <a:bevel/>
            </a:ln>
          </p:spPr>
          <p:txBody>
            <a:bodyPr/>
            <a:lstStyle/>
            <a:p>
              <a:endParaRPr lang="es-PE"/>
            </a:p>
          </p:txBody>
        </p:sp>
      </p:grp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6354993"/>
              </p:ext>
            </p:extLst>
          </p:nvPr>
        </p:nvGraphicFramePr>
        <p:xfrm>
          <a:off x="155575" y="975599"/>
          <a:ext cx="8644311" cy="7252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644311"/>
              </a:tblGrid>
              <a:tr h="7252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El impacto es la capacidad de una tendencia para generar cambios en los componentes del sector</a:t>
                      </a:r>
                      <a:endParaRPr lang="es-PE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574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17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Ejercicio práctico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621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426836"/>
            <a:ext cx="9144000" cy="358634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846" y="0"/>
            <a:ext cx="2176463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B9B7-5760-4EF0-8400-A71788FFDEFC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9798" y="5317735"/>
            <a:ext cx="1942643" cy="919577"/>
          </a:xfrm>
          <a:prstGeom prst="rect">
            <a:avLst/>
          </a:prstGeom>
        </p:spPr>
      </p:pic>
      <p:sp>
        <p:nvSpPr>
          <p:cNvPr id="11" name="1 Título"/>
          <p:cNvSpPr>
            <a:spLocks noGrp="1"/>
          </p:cNvSpPr>
          <p:nvPr/>
        </p:nvSpPr>
        <p:spPr bwMode="auto">
          <a:xfrm>
            <a:off x="251520" y="2636912"/>
            <a:ext cx="7632848" cy="154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+mj-lt"/>
                <a:ea typeface="+mj-ea"/>
                <a:cs typeface="ヒラギノ角ゴ Pro W3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  <a:cs typeface="ヒラギノ角ゴ Pro W3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defRPr sz="2600" b="1">
                <a:solidFill>
                  <a:schemeClr val="tx2"/>
                </a:solidFill>
                <a:latin typeface="Arial" charset="0"/>
                <a:ea typeface="ヒラギノ角ゴ Pro W3" pitchFamily="-44" charset="-128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600" dirty="0" smtClean="0">
                <a:solidFill>
                  <a:schemeClr val="bg1"/>
                </a:solidFill>
                <a:latin typeface="Arial (Títulos)"/>
                <a:cs typeface="Arial" pitchFamily="34" charset="0"/>
              </a:rPr>
              <a:t>Gracias.</a:t>
            </a:r>
            <a:endParaRPr lang="es-PE" sz="3600" dirty="0" smtClean="0">
              <a:solidFill>
                <a:schemeClr val="bg1"/>
              </a:solidFill>
              <a:latin typeface="Arial (Títulos)"/>
              <a:cs typeface="Arial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312356" y="111603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Julio</a:t>
            </a:r>
          </a:p>
          <a:p>
            <a:pPr algn="ctr"/>
            <a:r>
              <a:rPr lang="es-PE" sz="1600" dirty="0" smtClean="0">
                <a:solidFill>
                  <a:schemeClr val="bg1"/>
                </a:solidFill>
              </a:rPr>
              <a:t>2014</a:t>
            </a:r>
            <a:endParaRPr lang="es-PE" sz="1600" dirty="0">
              <a:solidFill>
                <a:schemeClr val="bg1"/>
              </a:solidFill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260648"/>
            <a:ext cx="853442" cy="9083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9" y="354558"/>
            <a:ext cx="4681384" cy="2925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125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460375" y="981075"/>
            <a:ext cx="8215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2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Estructura y objetivo de la </a:t>
            </a:r>
          </a:p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Sesión 2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44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836712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Agenda de la sesión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3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6037884"/>
              </p:ext>
            </p:extLst>
          </p:nvPr>
        </p:nvGraphicFramePr>
        <p:xfrm>
          <a:off x="1475653" y="908721"/>
          <a:ext cx="5760642" cy="5272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6147"/>
                <a:gridCol w="4464495"/>
              </a:tblGrid>
              <a:tr h="1852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Hora de inicio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Actividades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375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9:00 - 9:15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Lista de asistencia y entrega de etiquetas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56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9:15 - 9:30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El monitor presenta la agenda, los objetivos y los resultados esperados de la sesión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569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9:30 - 10:00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El monitor desarrolla el concepto de tendencia y ejemplos de tendencias para el sector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763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10:00 - 10:10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El monitor presenta el procedimiento para seleccionar, valorar tendencias y analizar su impacto en el modelo conceptual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3759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10:10 - 10:30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Dinámica de identificación de tendencias  </a:t>
                      </a:r>
                      <a:r>
                        <a:rPr lang="es-ES" sz="1000" dirty="0" smtClean="0">
                          <a:effectLst/>
                        </a:rPr>
                        <a:t> </a:t>
                      </a:r>
                      <a:r>
                        <a:rPr lang="es-ES" sz="1000" dirty="0">
                          <a:effectLst/>
                        </a:rPr>
                        <a:t>"Papa Caliente"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10:30 - 11:30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Ejercicio práctico: Trabajo grupal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3759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-Búsqueda e identificación de tendencias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569599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-Práctica con la Matriz de Tendencias y Valoración de Pertinencia 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37594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-Análisis de impacto de tendencias en el modelo conceptual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-Socialización de trabajo de grupos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11:30 - 11:45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Finalización: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Absolución de preguntas 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effectLst/>
                        </a:rPr>
                        <a:t>Próximos pasos</a:t>
                      </a:r>
                      <a:endParaRPr lang="es-PE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  <a:tr h="185222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effectLst/>
                        </a:rPr>
                        <a:t>Cierre de la sesión</a:t>
                      </a:r>
                      <a:endParaRPr lang="es-PE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29" marR="3542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2242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528" y="6237312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460375" y="980728"/>
            <a:ext cx="8216081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95536" y="404664"/>
            <a:ext cx="821608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 algn="just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Objetivos y resultados esperados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116024" y="4149200"/>
            <a:ext cx="3672000" cy="1080000"/>
          </a:xfrm>
          <a:prstGeom prst="rect">
            <a:avLst/>
          </a:prstGeom>
          <a:solidFill>
            <a:srgbClr val="A7A5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Analizar </a:t>
            </a:r>
            <a:r>
              <a:rPr lang="es-PE" b="1" dirty="0">
                <a:solidFill>
                  <a:schemeClr val="bg1"/>
                </a:solidFill>
              </a:rPr>
              <a:t>las tendencias </a:t>
            </a:r>
            <a:r>
              <a:rPr lang="es-PE" b="1" dirty="0" smtClean="0">
                <a:solidFill>
                  <a:schemeClr val="bg1"/>
                </a:solidFill>
              </a:rPr>
              <a:t>pertinentes y </a:t>
            </a:r>
            <a:r>
              <a:rPr lang="es-PE" b="1" dirty="0">
                <a:solidFill>
                  <a:schemeClr val="bg1"/>
                </a:solidFill>
              </a:rPr>
              <a:t>su impacto en el modelo conceptual del </a:t>
            </a:r>
            <a:r>
              <a:rPr lang="es-PE" b="1" dirty="0" smtClean="0">
                <a:solidFill>
                  <a:schemeClr val="bg1"/>
                </a:solidFill>
              </a:rPr>
              <a:t>sector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1116024" y="2403591"/>
            <a:ext cx="3672000" cy="108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b="1" dirty="0" smtClean="0">
                <a:solidFill>
                  <a:schemeClr val="bg1"/>
                </a:solidFill>
              </a:rPr>
              <a:t>Comprender el concepto de tendencias y aprender a identificarlas</a:t>
            </a:r>
            <a:endParaRPr lang="es-PE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1720" y="159578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/>
              <a:t>Objetivos </a:t>
            </a:r>
            <a:endParaRPr lang="es-PE" sz="2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2558" y="1599183"/>
            <a:ext cx="303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/>
              <a:t>Resultados esperados</a:t>
            </a:r>
            <a:endParaRPr lang="es-PE" sz="2400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251520" y="2198474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251520" y="3933056"/>
            <a:ext cx="100791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4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932472" y="2403591"/>
            <a:ext cx="3888000" cy="1080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dirty="0" smtClean="0">
                <a:solidFill>
                  <a:schemeClr val="tx1"/>
                </a:solidFill>
              </a:rPr>
              <a:t>Comprender </a:t>
            </a:r>
            <a:r>
              <a:rPr lang="es-PE" dirty="0">
                <a:solidFill>
                  <a:schemeClr val="tx1"/>
                </a:solidFill>
              </a:rPr>
              <a:t>el concepto de tendencias </a:t>
            </a:r>
            <a:r>
              <a:rPr lang="es-PE" dirty="0" smtClean="0">
                <a:solidFill>
                  <a:schemeClr val="tx1"/>
                </a:solidFill>
              </a:rPr>
              <a:t>e identificar </a:t>
            </a:r>
            <a:r>
              <a:rPr lang="es-PE" dirty="0">
                <a:solidFill>
                  <a:schemeClr val="tx1"/>
                </a:solidFill>
              </a:rPr>
              <a:t>las </a:t>
            </a:r>
            <a:r>
              <a:rPr lang="es-PE" dirty="0" smtClean="0">
                <a:solidFill>
                  <a:schemeClr val="tx1"/>
                </a:solidFill>
              </a:rPr>
              <a:t>que están </a:t>
            </a:r>
            <a:r>
              <a:rPr lang="es-PE" dirty="0">
                <a:solidFill>
                  <a:schemeClr val="tx1"/>
                </a:solidFill>
              </a:rPr>
              <a:t>vinculadas al </a:t>
            </a:r>
            <a:r>
              <a:rPr lang="es-PE" dirty="0" smtClean="0">
                <a:solidFill>
                  <a:schemeClr val="tx1"/>
                </a:solidFill>
              </a:rPr>
              <a:t>sector</a:t>
            </a:r>
            <a:endParaRPr lang="es-PE" dirty="0">
              <a:solidFill>
                <a:schemeClr val="tx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32472" y="4149200"/>
            <a:ext cx="3888000" cy="1080000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accent6">
                  <a:lumMod val="75000"/>
                </a:schemeClr>
              </a:buClr>
            </a:pPr>
            <a:r>
              <a:rPr lang="es-PE" dirty="0" smtClean="0">
                <a:solidFill>
                  <a:schemeClr val="tx1"/>
                </a:solidFill>
              </a:rPr>
              <a:t>Analizar la pertinencia de las </a:t>
            </a:r>
            <a:r>
              <a:rPr lang="es-PE" dirty="0">
                <a:solidFill>
                  <a:schemeClr val="tx1"/>
                </a:solidFill>
              </a:rPr>
              <a:t>tendencias </a:t>
            </a:r>
            <a:r>
              <a:rPr lang="es-PE" dirty="0" smtClean="0">
                <a:solidFill>
                  <a:schemeClr val="tx1"/>
                </a:solidFill>
              </a:rPr>
              <a:t>y determinar su impacto en los </a:t>
            </a:r>
            <a:r>
              <a:rPr lang="es-PE" dirty="0">
                <a:solidFill>
                  <a:schemeClr val="tx1"/>
                </a:solidFill>
              </a:rPr>
              <a:t>componentes </a:t>
            </a:r>
            <a:r>
              <a:rPr lang="es-PE" dirty="0" smtClean="0">
                <a:solidFill>
                  <a:schemeClr val="tx1"/>
                </a:solidFill>
              </a:rPr>
              <a:t>del </a:t>
            </a:r>
            <a:r>
              <a:rPr lang="es-PE" dirty="0">
                <a:solidFill>
                  <a:schemeClr val="tx1"/>
                </a:solidFill>
              </a:rPr>
              <a:t>modelo conceptual </a:t>
            </a:r>
          </a:p>
        </p:txBody>
      </p:sp>
    </p:spTree>
    <p:extLst>
      <p:ext uri="{BB962C8B-B14F-4D97-AF65-F5344CB8AC3E}">
        <p14:creationId xmlns:p14="http://schemas.microsoft.com/office/powerpoint/2010/main" xmlns="" val="282609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5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s-ES" sz="8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Concepto de Tendencia 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397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539552" y="6243966"/>
            <a:ext cx="8136904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539552" y="980728"/>
            <a:ext cx="8136904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39552" y="476672"/>
            <a:ext cx="69847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lvl="0">
              <a:spcBef>
                <a:spcPct val="20000"/>
              </a:spcBef>
              <a:buClr>
                <a:schemeClr val="tx2"/>
              </a:buClr>
              <a:defRPr/>
            </a:pPr>
            <a:r>
              <a:rPr lang="es-PE" sz="1800" b="1" kern="0" dirty="0" smtClean="0">
                <a:solidFill>
                  <a:schemeClr val="tx2"/>
                </a:solidFill>
                <a:latin typeface="+mn-lt"/>
              </a:rPr>
              <a:t>Definición de tendencia</a:t>
            </a:r>
            <a:endParaRPr lang="es-PE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6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547664" y="2276872"/>
            <a:ext cx="6366226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P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tendencia es el posible comportamiento a futuro de una variable, asumiendo la continuidad de su patrón histórico. La importancia de la tendencia está en su capacidad de impactar, de forma positiva o negativa, en los componentes del sector</a:t>
            </a:r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xmlns="" val="2261168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/>
          <p:nvPr/>
        </p:nvCxnSpPr>
        <p:spPr>
          <a:xfrm>
            <a:off x="1303338" y="981075"/>
            <a:ext cx="7372350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484438" y="2708275"/>
            <a:ext cx="1511300" cy="1447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8800" b="1" dirty="0">
                <a:solidFill>
                  <a:schemeClr val="accent6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5126" name="AutoShape 2" descr="data:image/jpeg;base64,/9j/4AAQSkZJRgABAQAAAQABAAD/2wCEAAkGBhMGEBUSERQRFRAWGBcWFhUYFBcWFBcXGRgXFxgdHhsXHighFxomHhUdHy8gJSgqLjEsGB4yNzAqNSYrMCkBCQoKDgwOGg8PGTUiHyQ1LS4pLTUtKiwvLCwsLCouLCkqLCw1LCwsNiosKSwsKiwsLCksLCwpLCwsLCwpKSwpLf/AABEIAHIBuAMBIgACEQEDEQH/xAAcAAEBAAICAwAAAAAAAAAAAAAABgUHBAgBAgP/xABQEAABAwICBQYKBgYHBgcAAAABAAIDBBEFBgcSITGTExYXQVHTMlJTVFVhcZTR0hQiYoGRsSM1coKhswgYM0JzssEVNEOSw/AkY3SiwuHj/8QAGgEBAAMBAQEAAAAAAAAAAAAAAAEDBQIEBv/EAC8RAAIBAgQFAgUFAQEAAAAAAAABAgMRBBITITFRoeHwQVJhcYGRwQUisdHxMzL/2gAMAwEAAhEDEQA/AN4oiIAiIgCIiAIiIAiIgCIiAIiIAiIgCIiAIiIAiIgCIiAIiIAiIgCIiAIiIAiIgCIiAIiIAiIgCIiAIiIAiIgCIiAIiIAiIgCIiAIiIAiL5VdU2hjdI8hrGNLnOO4NaLk/gEBwMw5kgyvCZqh4a3cBve93Y0dZ/wCzYLTmYNOVVWuIpGMgj6nECSU/j9Ueyx9pUlnPNkmcKp0z7iMXEUfUxnUP2jvJ6z6gLYOOMykNaCXE2AAuSTuAA3lUubfA+gw2AhCN6iu+iKU6S8TJ1vpc1/3Lfhq2VHl3TZW0z2sqGMqWkgbGiOW52CxYNUn1Fu3tCmW6OMSczX+iT6u+1gHf8hOt/BZ3RBlR2I4iZJWODaX67muBBEu0Rgg7QQQXfuBQr3LKscPpt2Tty7HYBh1gCRY9nZ+C8oivPmzULv6QAaSPoTveB3a2BkrNPPClFQI+Tu5zdXW1/B672H5Lq9L4R9pXYHQn+qm/4sv5hVRk2zYxuFpUqeaC3+pfKUz9nsZGZE8wmXlHObblNS2qAfFN96q1qfT/AP2FL/iSf5WruTsjPwsI1KsYy4HvhmnuGpla2anfFETYyCTlNX1loYCR222+oraNPUNq2NexzXMcAWuaQWkHcQRvC6gq00f6SZcnPEb9aSjcfrR3+sy+9zL7j1lu4+o7Vwp8zUxP6fG16XHkbaz9pHGRnxMMBl5RrnX5TUtqkC3gm+9YvKemMZorIqX6KY+U1vr8sHW1WOfu1Bfwbb+tTGm3EosaZQ1ED2vie2ezh6jFsPYRfaDtCm9Ev64pvbJ/JkRydzinhabwznKP7rPn6XOyaIitMY1TiWnYYfNJF9DJ5N72X5cC+q4tvbk9m5cb+sEPMne8Du1q7Mv++1P+PN/McrHR3VYPBTPGJCMz8qS3WjmceT1GW2xgjwtb1qlSb9TflhaEIKWRv5XK7A9N4xmphg+iFvKyMj1uXB1dZwF7cmL7+1bRWu8uPwDEKqNtGyI1IOvHaKdpBYNe93tA2at9vYtiKyN/UysSoKSUIuPzC11nLS7zSq3U30blNUMOvy2pfWaHbtQ9vatirrppl/W8v7EX+QJJ2R3gaUKtTLNXVi0w3T5FUysbNTOiiJs6QS6+oO3V1Bcdtje3buW1IZm1DQ5hDmuALXA3BB2ggjeF1AWxtF2kw5ccKWqcTSOP1XHaYST/ACyd46t4678RnzPbisBFRzUlw9DfiL1Y8SAEEEEXBG0EHcpzPOd4slwa7rOmdcRRX2uPaexg6z928qxuxjwhKcssVueueM+w5JjBeOUnf4EIdYkdbibHVaO2207O20N/WCHmR94//JaqxjGJcemfPO4vkebk9Q7AB1NG4BcJVObN+l+n0ox/erv6nazKmPc56OKp1OT5QOOpra1rPc3fYX8G+7rWWUloo/U9L+y/+bIq1WrgYVWKjUkl6NhTOe88R5HhY9zOUke7VZGHapIAu517GwGzq3uCpSdVdZ9I2audlc+RpvAz9HD2agPhfvG7vYQOpRJ2R6MHh9apvwXEuv6wQ8yd7wO7Wy8tY+zM9LHUx7GvG1t7lrhsc0+wgj17D1rrnimTZcLw+nrnX1Z3OBFvBG+M/vBrj7NXtVZoRzZ/s2odRyH9FP8AWjvuEoG795ot7Wt7VwpO+57cRhKTpOdFcPxxN6IiK0xiNz/pEGRXQgwGXlQ8/wBpqauoWjxTe+t/BSX9YIeZH3gd2vj/AEgfDo/2ZvziUPo4njpsUp3TOY2IOdrOeQGD9G8bS7YNtlU5O9jaoYalKhqSjd7+r+Jft/pBNO+jdb1Tg/8ATVVlXStR5pkEQ14Z3eCyS1nHsa4Egn1Gx7FOaWMVwuqonNjdSyVZLeSMWo57frAuu5m5urfYTt2fdp/CKaWsniZAHGZz2hlt+tcWPqtvv1WRyaZMMLRrU3JRcfPidt0XgLyrTEIjSRpBfkYwBkTJOV5S+s4ttqanYNvh/wAFgso6Y5cyVsNM6njY2QkFwe4kWa524j7K4H9ILfR+yf8AOFQWj3EY8JxKCaZwZEwvc5x3Acm/s3nqt2lVOTzGzRw1OeGz5d7P8nZ2WZsDS5xDWtBJcSAABtJJO4LVGYNO7aSYspIWyxN2co5xbrH7IA8H1nf2KO0g6TJc3uMUWtHRg7GbnSW3F9vxDdw9ZX20ZaOBnBxmmeBTRus5jXDlHu322bWN9Z2nq7Qcm9kc0sHClDUr/Y2NkXPVbnR+sKWKOlabPlL3m58Vgt9Z38B19QN+vjSUjKBjY4mtZG0Wa1os0AdQC+ysRmVZRlK8VZBERSVhERAEREAUPpkxA0GFSBuwyuZFf1E6zvxDCPvVwoTTRQmrwp7h/wAOSOQ+y+of891zLgX4a2rG/NHXhbu0H5UjhpzXPaHTPc5sZO3UY06riOxxcCCewDtK0it76D8xsq6M0hIE0LnODet0b3a1x22c4g9n1e1Vw4m7+oOWj+36/I2WvRsLWEuAAc62sQBc22C5617orj5sIiIDqBL4R9pXYHQn+qm/4sv5ha2foZxNxJ5OLf5Zq23ozy9NlmgEFQGiQPe6wcHCziLbQqoJ3NzH1qc6VoyT3Kxan0//ANhS/wCJJ/latsKB0tZQqc2xQNpmtcWPeXazw3YWgDfv3LuXAzcJJRrRcnZdjTGRaVlbiNNHK0PjfJqOaRcEOBH+qz+kPRhJlMmaDWkoyd+90V+p/a3sd9xsbXyOVtFOIYTW080kcYjjlje4iVpIaHDW2dexbzkiEzS1wBaQQQRcEHYQQd4XEY3W5o4jGadVSg7r1OoJkJGrc6oJNr7LmwJt27B+AVbol/XFN7ZP5Mirs6aE3ul5TDtTk3H60Lnauofsk72+o7R6xu9MgaMa7L+IwVEzIxEwv1iJGuO2N7RsG/a4LlRaZ6KmKpToytLinsboREV584dT8y/77U/4838xys9HWjGLOlK+aSWWNzZTHZoaRYMY6+3r+uvONaIcRramaRkcWo+WR7f0rRsc9xHs2FcVmh3FI9zIx7J2hUJfA+klWhKmlGokzZGVtEcOVqplSyeZ7mBwDXNaAdZpb1C/95Xy0Xl3RZieH1lPLI1nJxzRPf8Apgfqte0nZfbsG5b0VsfkY2L/APSefMF100y/reX9iL/IF2LXXTTL+t5f2Iv8gUT4F/6b/wBn8v6IhFlspAHEKS9rfSIb32i3KNurLSjozOXnGqpWk0jj9dg28iT/ANM9R6t3YqrbXNqVaMZqD9eB8shaWX5WhdBO100TWkw2I1mO6mEn/hn8R1A7hG49j02ZJ3Tzu1pHf8rW9TWjqaOz8ySVjlysLwyXGZmQwtL5XmzWj/vYBvJO4BLvgFRpwk6iVm+JxUW088ZFjyTgzBsfUvnj5WXt+pKdVt9zB/HeeoDViNWJpVY1VmjwOyuij9T0v7L/AObIq1SWij9T0v7L/wCbIq1XrgfMV/8ArL5v+SB0xZr/ANg0XIMNp6i7B2tj/wCIfvBDf3j2LQFLqa7eU1uT1hr6ttbVv9a1yBe25bRzzkLFc21sk/JM5PwIgZo9kbb6vXsJuXH1uKy+j/RC2kZI7EoY3yEgMZrawa0C5N2G1yTb931qppyZr0KtLD0eN3624+I4GY9KmHY7QyUYgqmtLA2P6sVmObYxn+03AtH3XWpYJ3Ur2vYS17SHNcN4cDcEesELst0Y4Z5pF/7/AJlr/PWhyWWpD8OiYIHNF2coG6jxsNtY7QRY+26mUWRhcTQjeCuk+ZszJeZW5roo6gW1yNWRo/uyN2OHs6x6iFnFq7RVlbEcoTPZPG0UsoubSsdqyN8E2B6xdpt9nsW0VZF7bmViIRhUag7r0NNf0gfDo/2ZvziWvcl4IzMddDTSF7Y5C4EtIDhZjnbLgje3sW3tLuS6rNrqc0rGuEYkDrva22sWW8I7fBKnMh6Ma/AsRgnmjYImOcXESscRdjmjYDc7SFU08xrUK8IYa2azs/ycDSHon5qw/SKZ75IAQJGvtrsvsDrtABbfYdmy439WC0dZv5oVbXvawwvsyQlgL2tP95rrawtvIGwgbr2I7I1tGzEI3xSDWje0scO1rhYj8CtA1mhfEYpHiNjHxhxDHcqwFzb7DYnYSOpTKNndHOGxUatN06zOwjHiQAggg7QRuIXlTOj2kq8NomQVrQ2SL6jCHtfrRjwfBOwjwfYAqZWIxpxyyavc05/SC30fsn/OFQOj/DY8YxKCGZofE8vDm3IuOTed42g3F7+pbb0uZLqs3Gm+jNY7kxLrazw3wuTtv3+CVNZF0X1+BYhBPMyMRMc4uIkaTtY5u4b9pCrknmNqhXhHC5c1nZ/kx2d9D02A601JrT0+8tteaMesDwx6xt7R1qHwbG58vyiankdHIOsbiOwg7HD1FdtFBZ40TQZn1pYNWCqNyXAfo5D9to3H7Q29oKlw5FeH/ULrJW4c/wCzj5I0wQY/qw1WrBUnYDe0Mh9RPgH7J+4nctirqfj2XajLUpiqY3Mf1dbXDta7c4ez77KryRpaqMs6sU+tPSjZYn9JGPsuO8fZOzsIUKfMV8ApLPR+39HYVFjcBzFT5liEtNI17OsbnNPY5p2tPtWSVpkNOLswiIhAREQBcfEKFmJxPhkF45GuY4docLH81yEQJ2OqmastS5UqX08oOzax9tj2HwXD/UdRBHUsdR1j8Pe2SJ7mSNN2uaS1wPqIXaPNGUqfN0PJVDb2uWPGyRhPW0/mDsNty0zj2hOtw1xNPqVEfVYhklvW15t+BKpcWj6HD46FSNqjs+jOHBpkxOFoBljdbrdEy/8AABfTppxLx4eC1YJ2QsQYbfQ6r7onH+IC8cxcQ8zquC/4KLsu08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qVx/HpcyzmectMrg0EhuqLNFhsHqXM5i4h5nVcF/wTmLiHmdVwX/BRudwVCDvGy+xxsrHVrqU/wDnw/zGrtXLEJ2lrgHNcCCCLgg7CCDvC61YHkuvp6qBzqSqDWyxuJ5J1gA9pJ3dgXZhWQMr9SknKNmaE0gaJ5cIna+iY+SnlcGtYNronuOxp+x2OO7cTuJ2Xo80fx5Lh1nar6t4/SSdQG/Ub9kdvWdvYBYIulFJ3PLUxdSpTUG+5rbTy62HRDtqGfy5VoZdgdNOEzYxRRMp4pJXCcOIY0uIHJyC9h1XI/Fab5i4h5nVcF/wVc+Jq4CcVRs3zMhgulGuwCBlPC6IRMuGgxgna4uO3r2uK53TTiXjw8FqwPMXEPM6rgv+CcxcQ8zquC/4KNz0Onh27tLoZ7ppxLx4eC1OmnEvHh4LVgeYuIeZ1XBf8E5i4h5nVcF/wS7I0sNyXQz3TTiXjw8FqdNOJePDwWrA8xcQ8zquC/4JzFxDzOq4L/gl2NLDcl0M9004l48PBanTTiXjw8FqwPMXEPM6rgv+CcxcQ8zquC/4JdjSw3JdDPdNOJePDwWp004l48PBasDzFxDzOq4L/gnMXEPM6rgv+CXY0sNyXQz3TTiXjw8FqdNOJePDwWrA8xcQ8zquC/4JzFxDzOq4L/gl2NLDcl0M9004l48PBanTTiXjw8FqwPMXEPM6rgv+CcxcQ8zquC/4JdjSw3JdDPdNOJePDwWp004l48PBasDzFxDzOq4L/gnMXEPM6rgv+CXY0sNyXQz3TTiXjw8FqdNOJePDwWrA8xcQ8zquC/4JzFxDzOq4L/gl2NLDcl0MhjOk2szBEYqgU8kZ6jC24Pa072u9YUks7zFxDzOq4L/gnMXEPM6rgv8Ago3LYOlBWi0jg4Ljk+XpRLTyOjkHWNxHY4HY4eoreGSNL8GYNWKq1YKk7Ab2hkPqJ8A/ZP3E7lp3mLiHmdVwX/BOYuIeZ1XBf8FKbRTXpUKy/c1fnc39nitqaNjPo1xfW1iBsuLFoJG1oI1rdpAHXY5zCpHywsMl9cjbcarj2Et/uuIsSOokhajyRmHGMtasVRR1k9KNgBidysY+y47x9k/cQtw0lSKxjXgPaHC9nscx49Ra4XBVqdzDr03TSjs/ij7IiLo8oRFhsXyrFjUnKPkqmmwbaOolibYEnwWEC+3eh1G19zMopjo+g8tX++z/ADJ0fQeWr/fZ/mUbneWHu6dymRTPR9B5av8AfZ/mTo+g8tX++z/Mm4yw93TuUyKLwzLNFjBlEVRiDjDI6GT/AMXUiz27xtdt37xsXO6PoPLV/vs/zKLslwgtm39u5TIpno+g8tX++z/MnR9B5av99n+ZTuRlh7uncpkUz0fQeWr/AH2f5k6PoPLV/vs/zJuMsPd07lMimej6Dy1f77P8y8OyBTsBJmr7Db/vs/zJuMsOfTuU6KSosmUmJRtliqK58bwHNcK2cgg/vL1rMn0mH6nKVNc3lHtjYDWz3c9xsABrbT/oCVF2Tkhe139u5Xopno+g8tX++z/MnR9B5av99n+ZTuRlh7uncpkUz0fQeWr/AH2f5k6PoPLV/vs/zJuMsPd07lMii6HLNFiMs0MdRiBkgLWyD6XUgAuBLdpdZ2wdS53R9B5av99n+ZRdkuEFxb+3cpkUz0fQeWr/AH2f5k6PoPLV/vs/zKdyMsPd07lMvKmOj6Dy1f77P8ydH0Hlq/32f5k3GWHu6dynRTHR9B5av99n+ZOj6Dy1f77P8ybjLD3dO5Trwpno+g8tX++z/MnR9B5av99n+ZNxlh7uncpkUz0fQeWr/fZ/mTo+g8tX++z/ADJuMsPd07lMimej6Dy1f77P8ydH0Hlq/wB9n+ZNxlh7uncpkUz0fQeWr/fZ/mTo+g8tX++z/Mm4yw93TuUyKZ6PoPLV/vs/zLB5hosNytYVNXXNe7a1gq6l8hHbqtcSB6zYbFF2TGnGTtFt/TubCRa9y7R4ZmkubT1dc6Rou6N1XUskA3X1XOFxtG0X3hZzo+g8tX++z/Ml2JU4xdpNr6dymRRWH5aosUkmjiqMQL4H6kg+l1Is7fa5d9b2hc/o+g8tX++z/Ml2HCC2bf27lMimej6Dy1f77P8AMnR9B5av99n+ZTuRlh7uncpkUz0fQeWr/fZ/mTo+g8tX++z/ADJuMsPd07lMimej6Dy1f77P8ydH0Hlq/wB9n+ZNxlh7uncpkUz0fQeWr/fZ/mTo+g8tX++z/Mm4yw93TuUyKZ6PoPLV/vs/zJ0fQeWr/fZ/mTcZYe7p3KZeVMdH0Hlq/wB9n+ZZHBstR4G5zmPqXFwseVnklA232B5Nj603IahbZ9DLIiKSsIiIAiIgCFF4QEZo5/tcT/8AXz//ABVooCHKWJ4VPUvpKmkZFPPJPqvic5wLzs227AFkst4FX0lW+oramOVrouTEcYe1gOs1wdqn6t7Ai+/auVyPVVjGTclJFatd0ddiWeXzS0tSykpYpHxRDkWyvlLN7na3gg36vZY2udiKEkybXYHLKcMqYY4J3mR0UzC4Rvd4RYQD+B2bBvRnNFxV+F/S+6MrkbMUuORyx1LWtqqaV0Eur4Di3c4dgP8Ap1XsKZYLKGVxlaFzDI6WaR7pZpXbC+R2826hs3e3tWdUrgV1XFzeXgF86nwHfsn8l9F6St5RpHaCFJWjSuR8Sqsj0MNbZ0+Gza/LRt8OB7ZHxh7b7NU6ovuFzttsJ5FXDWYlXYdX1t4+VqmNgpvJReFc/bdsvsv222AbHyVl52WaCKlkcx7ma9y2+qdaR7+v1OsvXM2XX45NRyMc1op5xM4G93ADcLdftVeXY0XiYuo3Zeu/w3t/pQBQukbP3Nsx00MkbKmUgukkaXMhjNxrkAHWJINht3HZuVypvOeThmdsb43iKrhdrxS6gePW1zT4TD2fntB7d7bHkoOCms/A42RH1NYDM+vjraRwsxwp+SeJAbO3W+qLdd736rba5TOVsLr6B7jVz0rotWzYYYdRode+vrEAg7wRYj2WVMi4EVmnN26f4iPyVilTVVmIQVEolEEkYjOo1lmvD3W+qNuyw233KvJsofIEorq7FJ2bYXzxsa/qcY2EPt22uPxVyojwOq6tP7fwjXOF1mKZ6Y+rpqqOkp9ZzYIuRbIXhpteRztrbkW2X9nbSZGzG/MlM50zQyoikfBMG+DyjLXI9RBH8Vg2ZLxDL5kjw2rhZSSOc8MljLnQlx26hANx2A/ncmlynlpmVKYQtc57i5z5JHeFJI7wnHs3AewDfvUK5bWlTcXa3w23S+PjOTj75Y6WYwOayYMcWOc3WaCBfd93/wBHcYvKxxXMsUNd9NhYyR1zT/RmlgjDy131r62tYG2395XtdB9KiewEAua5oPVtBH+qxmTsEdluhhpnua58bSC5t9U3c52y+3rUtblUJqNN8L35X2M0iIuigKK0j585qtZDE6NtVKRZ0gcWRRkkGR1gb2Itbb22NrG1U9nLKDM1xNAdydRG4SRS6ocWub1EHwmm+72FQ722LaLgprPwMZkSepxAmY4hFW0hBabU/JObKNUkAi31QD19u4K0UtlfCMQoJL1U9KYQ0gRQw6gc42+uTYWOzdtG3qVSi4E1mnPa30/xGvK6rxLFMUmoYquKCJjBO17YA94Y7Va1lnGxsbkm/WeqwGWyRjlTVS1VHWFj6ilcwcq1uqJGSNLmEtGwGw6u0dlzzabLr4cUlrS5vJvgZCG7dYFrg6/ZbYvOD5dfh2IVtU5zSyp5DVaL6zeSZqG/Vt9ShJlspwcXHbgvT12v+TPoiLo8gUBozpGYlJWVsoDqx1TLGSdromMsGsF/BFj+AA6lfqMxTJdRSVL6vDKhsEstjNFI3Wgkd41hta71gdZ3XN+WX0mrSi3a/r+CsbRRskMoYwSkBpfqjXLQbgF28i/UvupzLmE19PK6auq2SXbqthijDYW7b61yNYu6vv69lqJSiuas7XuR+QsUqayauiqpRKYJhG12o1myxO5oH8bqwKn8t5cfgtRWSucxwqZhI0C92ixFjfr29SoEXA6rNOd4/D+DWeEy4vmWWpjbXQwmlldF9WmaRK65IJ1r6rbWGy+7cd5qshZhkzHSa87Q2eOR8Mur4JfGRcj2gj77r3yzl1+BzVkjnNcKiczNAvdoItY36/YmTsuvy3HMx7muMlRLMNW+xr9WwN+vYoSZdVnCSaVvS233M1WVjMPjfLIdWNjS9ztuxrRcnZ6gtUUGd6nOdQ4U+IQ0ji9zaemMHKOkAuQZHFpDbgdV/Z27bewSAggEHYQdoIWvm5ArMCkeMOqKZlO9xe0Swh0kBdv5N1jcdgPxJSuMO4JPNx9L8P4ZfUjXsjaJC10gaNdzRqtLrbSASbC/VdYLPmJVeFUbpKGLlJgduzWLGbbuDP75GzZ672NrLOUbHxRtbI8PkDQHPDdUOcBtOrc6tztsuFmGjqK6AtpJxBPcODywPBsb6pB3A9ql8CiDSmm+xK6P8Rq8XcJRXw1dKWnlGuhEVRFJ1N1WbhfrJtYbO1XqhMsZBnoq91fVSwiYgjk6ZpjjeTvc+9tc7b2tvsb7FdqI8NyzEOLn+3z+AiIujzhERAEREAWJxTAnYk/XbVVcIsBqROjDNl9v143G+3t6gssiEqTW6J3mk/0hiXEh7lOaT/SGJcSHuVRIosd6svEid5pP9IYlxIe5Tmk/0hiXEh7lUSJYasvEid5pP9IYlxIe5Tmk/wBIYlxIe5VEiWGrLxIneaT/AEhiXEh7lOaT/SGJcSHuVRIlhqy8SJ3mk/0hiXEh7lOaT/SGJcSHuVRIlhqy8SJ3mk/0hiXEh7lOaT/SGJcSHuVRIlhqy8SJ3mk/0hiXEh7lOaT/AEhiXEh7lUSJYasvEid5pP8ASGJcSHuU5pP9IYlxIe5VEiWGrLxIneaT/SGJcSHuU5pP9IYlxIO5VEiWGrLxIm2ZNdF4NdiAFydj4BtJuTsh3km917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c0n+kMS4kPcqiRLDVl4kTvNJ/pDEuJD3K5+E4K7C3OLqmqmuLWldGQPWNRjdqyaJYh1JNWf4CIik4CIiAIiIAiIgCIiAIiIAiIgCIiAIiIAiIgCIiAIiIAiIgCIiAIiIAiIgCIiAIiIAiIg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492500" y="3327400"/>
            <a:ext cx="5327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s-ES" sz="2400" b="1" kern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ヒラギノ角ゴ Pro W3"/>
                <a:cs typeface="ヒラギノ角ゴ Pro W3"/>
              </a:rPr>
              <a:t>Ejemplos de tendencias</a:t>
            </a:r>
            <a:endParaRPr lang="es-ES" sz="2400" b="1" kern="0" dirty="0">
              <a:solidFill>
                <a:schemeClr val="accent1"/>
              </a:solidFill>
              <a:latin typeface="Arial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830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>
            <a:off x="323850" y="6237288"/>
            <a:ext cx="842486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403350" y="549275"/>
            <a:ext cx="7415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2860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7432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2004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657600" algn="l" defTabSz="914400" rtl="0" eaLnBrk="1" latinLnBrk="0" hangingPunct="1">
              <a:defRPr sz="1600" kern="12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defRPr/>
            </a:pPr>
            <a:r>
              <a:rPr lang="es-ES" sz="1800" b="1" kern="0" dirty="0" smtClean="0">
                <a:solidFill>
                  <a:schemeClr val="tx2"/>
                </a:solidFill>
                <a:latin typeface="+mn-lt"/>
              </a:rPr>
              <a:t>Ejemplos de tendencias mundiales</a:t>
            </a:r>
            <a:endParaRPr lang="es-ES" sz="1800" b="1" kern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7652" name="AutoShape 2" descr="data:image/jpeg;base64,/9j/4AAQSkZJRgABAQAAAQABAAD/2wCEAAkGBhQSERQUExQVFRUWGRUWFRUYFBUVFxQYFRcYFRwYGBgXHCceGBkjGhYXHy8gJCcpLCwsGB4xNTAqNSYsLCkBCQoKDgwOGg8PGiwkHCQsLCwqLSwsKSksLCksLCwsLCwsLCwsLCwsLCwsLywsLCwsLCwpLCwsLCwsLCwsKSwsLP/AABEIAIUA2AMBIgACEQEDEQH/xAAcAAACAwEBAQEAAAAAAAAAAAAAAwECBAUHBgj/xABAEAACAQIEAgYGBwcEAwEAAAABAhEAAwQSITFBUQUiYXGBkRMyUqGxwQYUQmJykqIVI4Ky0dLhBzNT8EOTwnP/xAAbAQACAwEBAQAAAAAAAAAAAAAAAQIDBAUGB//EACcRAAICAQQBAwQDAAAAAAAAAAABAhEDBBIhQTEyYcEFIkLwExRx/9oADAMBAAIRAxEAPwD1iqXrQZSp2Ig6wfAjY9tXorcc4+e6UUKhz3DNoJMTLJ7TL9rtA3g89N/R/SYezbdyFzKCSdFJPJiIp+OCvZuRa9M6NCrAJDMF17AJBNdDoLBGzhrVtjLKgDTG+5Gmm5NZss1tr3NGJPdfsZ5qK3P0XbOyBTzXq/y71h+pHNCXCJZgAyhxCjfgTr28aoU0aaJoq7YO6OCN2hip8iCP1Utlcb238Ib4GnuQEzRSmxSj1pX8Ssg82Aq1vEK3qsp7iD8KYF6KKKAIBoFTFQxipN2QSpk0A1FSKRIKKipoYLkKy3cMSMswCToNMo2BB5jeK1UU1JrwKUVLyRUEVaoNIGTVSeJ2FWrLihEdYiTrroANSe6mlYSdIZaJOp04dwHDv58qU2JSUKvu0Agkhuzt34UxGfKC1oohgdZgTLc1HDbjudqvdtTqNCIPfGwPZrU45FfsVSxuvcZfuZVYgFiASANz2VFclsfeIIWDqQCFJI0JIMSJB0jTz0qK1quzE93VnboJooW3mYLEj7XIDt79vOoN0rZYlbpDMJhjbAYAy5LXFBncaGDsdFBjtrT9cHEOD/8Am594BFPormSluds6EVSpCRjU4mOxpUnuDQTWfKfR23AJK/vIGubMDmA/MY8K04q7AiJLdVVOzHt7ONUbDH0JRWg5SobkYgGOykMbYvK6hlMqwDA8CCNCKvWfAucsEAFSVhdhG0T2RWgUhgTSrmHV/WRT+JQfjTaKBHPTo63mc+jWJGwjZRypv7LtH7P6m/rU2cSoLyY6x1IIHDiRFX+vW/8AkT86/wBalyAr9kW/vfnb+tZbfQ9u5ZAuZmDKM4LMZMaiO+a6K4tD9tPzD+tUwTdWNDDPtt6xPzotgc650XeUHJcR4GgdCpbsZ1aAe3L4VRjcWS1ogCZOdI05a6jyrsFwoJOgAkkmB5mudiMC11AWMsQsoJUAGJA4kxO/uqcZc8si+FwZUvOQGCdXeC0P5RHhNMt4hWMDQ+ydG8juO0aVtzoIBzLJgEggEnbrDqzyE1W/g7ZEP1vl3cQavU4tVRQ1JO7EUTWU57TQ8unC5HWGmzBR+r4VpVpEiCDqCDuOYqKi2W70FAqapccKCSYA1NIkXrF0ogyMRGdgLayYkuwAUcpJrVdw90IX6qQM0GXaBqdAQAYniam90aFuBpZzaUvLRpJHqgACYRhz1qO5dBR08Zh/SIyTEjQxOU7gxxgwa4LYpgWVoBtmHK65p2Ca6EyuhOk+NbOlL7XSbSZkSAWuqwBJP2EjXbc6RIieEDCqEyDQdm4O8yeM6zzq7Di4tmfLl/GJg+rFXATdgWJJlbeo2HFjJjh1TRW3C4TJJzMxbdmiYGw0AECT5mir9q7Kdz64Q+uB0t9OkwV8W3ts4ZQxZWErvAKnz341368V+kpf63fFxs7ByM3Z6wA5QCB4VRqZbYHW+kaWGozNT8JX8HrvR309wd7a8qHTS51D79K79u6GAKkEHYggg1+cspM5QSeAGpn/ALxr9AdGdEJas27eUdRVWRvIGuo7awxdm76ho4aatr83wzReEug5Zn/LA+LDyp9Z/qkGVdgYA1IYaSftCePAioe46lR1GkxxXYE7a8udSOWWfBKWLSwJABysRMTEgcdfhSMDglC8Tq2pJLHUjVtztxpz4oqCxRoAJMFTt40zC2yqKDuFAPfGvvoAr9VHAsO5jR6Bv+RvJP7adUikMRgpyamTLa7T1jTSdRWTBO/o06oMqp0bmJ4in+lb2P1CmIYyg70jCJGcDYMSP4gGPvNH1kjQo/ZAzT5beNIwdxnNxlZQM5EFGkQANZYEHwoA04xCV01IKmO5gfgKZauhhI+EEdhB1BpeR/bXwQ/NjSHHo7gdm6rAqzEAAEEZZIGn2hJ5igDRibIdSp4jnHcR2jeud0dhQXcySBAkncjUk9pJNbzjE4Gfwgt/KDWLom71nAnfiCOAOxHbV2P0yoqn6lZvxPqxxO1cfDLlzJ7DEeB6w9xrvV87bxgYlwJN05kUb5YABPLSPOKeKTragnFXbHXbkEAAksYAHOCdztsaZawLs6l1CqpzRmkkjbSI7fAVXC4W4zB3UEKTlQNGVhpLE7mDpEAa76V0yHPsL5t7tPjSlOuBqNjbiBgQdiCCOw6VzrF1lljly5VTM7gf7bXBJMcQRT7jujLrnDSMsKsEDNKkcIB0M8NefCXpT0odbNtZLOrMYOUEkE5hMazHPgCNahDG5+BzyKHk04a6FhCRJJykDqldwRqerG2vACtdZrHRyISwXrEkk8yWLH3mtNdJKlRgCiiigAryD6ZdGm1i7u5DH0gMHTNJy8jrPlXr9ef/AOqNqGsNnAkMuWDJy6lgeQzxHaKo1EU4c9HX+j5ZQ1KjH8uPn4Pl/oyLZxlj0rBUDqSTtIMqDylo1r3wV+byJFev/wCnX0r+s2vQ3D++tAan/wAibBu8bHwNc2D6O99X08mllXhcP29/32PsaSdbg+6pJ/jMD+RvOnUmzqzntA/KP6k+dTPOlrmHBVlkgMCDHCRGk0q6bix1lMkCCpB8wflWmk3fXQfibwAj4sKdiJzP7KnuY/MVS7ecKYQzBiCp1jTcitFFIZnS9lUAqwAhQSB2AbE1opGMEqADEsonxB+VTkf218UPyYUCHVmBy3iODrm7jbIUz3h0/Kavkf2l/If76y9IYZyuYZWZMzKuUjPp6s5jE93KmB0JrPi3kBRlJaV11A0Jkjj3UWrVtgGAUg6gjUVS7ZVHFzKAIKsQIiSCD3bz4UAarawANTAA11OnPtrHh8GsuZaSxmGYbdgNbQaThjq45MfeAaLChSYVc7AiRCHUk75h/wDNOtYRFJKqoJ3IAE1nu4qLsAFuqc+XrZMpXLIGsnO2m+h5VGJ6RkZbf+4dEzKyiTx6w6wG5js50chwWwuJGa6CQArxJI1lVPxJHhQvTNktkW4rN7KnOdPw1N/DItsyCx56B2JPtCIMncRHZSrfRSwSVUPqV0jJoQvqmZg6meJo4ARiOlVe6LcFchBZzsh9mRIkgwQToGHMVTCmVmIBJKjQQpOmg7NfGuDdsXEuXVJyvcVVPXElgrILgzKZksCY7OIr6Q10MeNR5Rglkc/P7+oKKKKtIBRRRQAV879POihewjH7Vr94p04aEa8xX0VJxmGFy2yMAQwIIYSp7COVRlHcmi7BleLJHIunZ4TWrozpO5h7q3bRh0MidmHFT2GvqfpP9BPRr6XDxl1zWwWYzO6TrETpwivjAa488csbpn0LT6nDrMdw5XafyfoDo3p21ew6X1PUbvJU8VMcQabhc+WQVOYlhIIMEyJ1PCOVeV/6Z9LlMSLJb93cMxExcUaEHhI0PcK9fqado8pq9O9PlcOuv8EG6/FPJgT74pX1oel1VxlTTqFvXb7kj/xjzrZSbPrOe0DyUfMmpGQPrie0o7CYPkaYLq8x5irVQ2V9lfIUhlL/ANn8S/OnVz7WBBk9XVmIBSYgkaQRyq/1WGUHKZnZSp0E75qYjbU0j6ov3vzv/Wj6qOb/APsuf3Uhk4T1fF/5jTSKyYVXywCuhYa5ifWO+tOyP7S/kP8AdTEItXxaGRyBALBtgwnXTgQSNO3Tsz4XD3irdZULuzZgsvlJ00YZQcoA1Bjkaqlu5dvdfqi1mghUOYvIG+aIQSR98TtW5MENZZzqd3Ye5YA8qAG2LOURqTuSdyTuayY+6CQqsouDrAnUINpYTsdo0nhtI0HCIN1HjWBryNGUhFOoKgG5cH3QASB2jWNo3oAYuIzkEupUGQtsF5IkdYgHTsAGo34Vr+sHgjHtMKPeZ91LS8EAGR1XYGAfOCWk84p1q+G0EzyIKnyYAxQB8/07b9EReW0xfSQJcEZhPCFbltJI34brV0MAw2Oo4e47Vn6aV7rqtvQIwzkk5SCDICgwxg8RE84itFu2FEDbvn3mujivYrOfk9botRRRVhEKKKKACiiigChtyQeU6aRrx7/6mvNOk/oTiPrFx7dlHtl2IQXFXqk6jUiDvtMV6dSV0Zh3N5yPlVOeClHk3aHVT0824dqj5T/S3oB7Vy+162y3FCIs5YgySRBOu2u0V6LXzxQgZ5OmY5ho6iTseIEbGfGt9npJl/3BI9tR/Mu/iPIVklicDRl1L1M3kl5OlSsLsTzZvjHyqLeOtts6n+IVmsdI21VFZwGKq5n78mZ2GobyqsrN9TWW10lbacrSAYJAbLP4ojjTBjE9pfOkMjB+oDzk/mJPzqMVmBVgpaA0qCAdY2nTgfOpwaxbQfdX4CnUCELj0mM0HkwKeWYCf8ir/WkgHMsHbrDWpu2lYQwDA6QQCNe+qjCJ7C/lFAEYcet+I/KrX74RSzbASePgOZ7KzWMNkuOLYABCMQS0SS4JA2EwNqjpLP6JicsLDHQ7IQx+FMC+GwZiXLZm6zAOQFJ4DKeG1FjCqc05jDH1mZv5ia1zSsP9r8TfKgBJwyrcU5RDAqdOI6w92b3Ve7gwdV6rCcpGkTGhA3BgSKjpAkW2YesvWUcyNQPHae2tVACLOIklSMrDccxzB4is3SF4Eqo9aZJBgoImZG06Cp6ZMW8wMOCAh7WOXXmNfd2VlsWMigSWPFmMs3ax4mtGHHu+5lGXJX2osiAaDtPiTJ99WooraZAooooAKKKKAEriCRIRiOB6nzap9Mf+N/NP7qXhHAVQdJ27eJ8a0GgBK32jVG47ZP7uVUuXzmH7twdtcgmY2ltaZh8P6QtCxlbXNOsiMy++O0V1hYGQKZYQBqZJjSSefbWfLlSdF+PG3ycZHMEG20a8U2P8fbVsPclRO40MxuN9tKbfcIxBMgRrHPgY47HxrJauhQzEwpZjJ0ynt7DvrTl90U0OD2SdmhrYO4B7wKi1YVZKqATEwImNvifOrxU1QaRTFkb0lsS0QyTAuDlyDDgfDauvYvi4iuNVYBhI4ETqOBrm0q1ibllSqKLg1yCQpQnYGdCgPLUDgahKNjO3RXAVLygEX2LaFgwQo54iAsoD906dvHs4PFC4gcAidwd1I0IMcQQRUHGgHUUUu7iFUEyNJ0GpkcAOJ7KSVg3QrECLlthuSUI5qRm9xE+J51bGW2IAUAjMCwJiQPA8Yrn2cRdYW2uBUYAkqOsASI37BI8atexV7dSmgPVIIzHhLcBtwq/+vMo/nibHxuUgOFUGdc8xpOsgVhvdNomeCGg5tJaQY2A1Y76Dka5/TdhsRp6EBRrLMudiCIAiRBEgyeXPTfYWFEiDuRvBOpE8datjp1VyK5Z3dRJbpNbgKszIHhBmsuslwRAJ48NeJHOti4lpylrZYROjDU+Oh7KyugIgiQeBqtuwqiAABy/7vTenj0wWeXY/G4O48Ev1V1CKo6zAg6zJ2BAiN6WDWjAXicylpKkRO8EA689Z17KyXcy3mBjIwDWz2ic6ngI6pHPMeRpYXtbgwy1JKaL0UUVpKAooooAKKKKAEWEBtqCJ0FS6P9lh3MPmNanC+ovdTaEDMNvGX7evopZoBVLgZQfbOcDYDhvPlstdK3Ezm8qhFXMHVjqRuCCBHYe+atQROh241CeOMuiUJyj2LQHc6k6k9p+VIs4ZTmJVT1mmQDOvGuT9D77+ie3cJL2nZSxnrCTBBO8wfdzrt4bY/ib41XCO2biy7JPdBSRBwqAeov5R8hQMNb9le7KKfUFauoz2xNzCJB6i7H7Iq1r1R3D4U27aISeBBpVr1R3D4VnyNOqNOFNXZaqYO8bd4Lobd0nTilwAmRzDAeBHGdL0vEWcywCVOhVhEqRqCJ0qlqzQbemMYyJCaO5yocpYAniY0ECTrvFYMH0etvaWY+tcbVnPMn5bVXGX7zKqkI0Ohzg5SIYScpBG0jQ1rrRgVRMmf1BRRRV5SFFFFABRRRQBmu3DaY3UQuSFV1G5UEmR2iT/ANArp420GQtoQozqeRGsz2iRWUmsWUkNbt9S2TDDJA3k5e8aaCND41Tx7mpLyWRntTT8Gi7bLaBso4xE+Z2pVlchYljk6uWZMHUHtHDsrSezesPR15szowYMgXUmVcEesNeYYa61cVM3AztU1iNwW+JAA1XUjU6EMdBqfeJrWvCd6ATLUUUUhnJTpbKMuWY0meXhVv219z9X+KKKhbLKQftr7n6v8Uftv7n6v8UUUWwpHOwuLFq65VTlZU6mbQEF9RpxBA/hFa7HTUD1NyftdvdRRUW+bJJKlHoaOm/ufq/xQenPufq/xU0U3J0RUVYXOnSVjLpB0zf41roWxAHcKKKzyZqgkiaKKKiTK/aHifKB86bRRWrH6THl9QUUUVYVBRRRQAUUUUAFYOmOlPQIGy5pMRMcQOR50UVKKtpEZuotov0bj/ShjlywYiZ247CtlFFElTCLtFHfUDmSPcT8qV9SXOGjYQBw4fCKmikPyDWDACsygTOuYnbi09tFFFFi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/>
          </a:p>
        </p:txBody>
      </p:sp>
      <p:cxnSp>
        <p:nvCxnSpPr>
          <p:cNvPr id="21" name="20 Conector recto"/>
          <p:cNvCxnSpPr/>
          <p:nvPr/>
        </p:nvCxnSpPr>
        <p:spPr>
          <a:xfrm>
            <a:off x="1476375" y="981075"/>
            <a:ext cx="7199313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97813" y="6334125"/>
            <a:ext cx="777875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2" descr="https://encrypted-tbn2.google.com/images?q=tbn:ANd9GcRgOUtkHN_ATbU2ig2M8_3WZ135oV8Zlm4EFvblspchC80gMDG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5900" y="6308725"/>
            <a:ext cx="9128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002A8607-3F2F-43D1-BBA6-E32308DD8F6B}" type="slidenum">
              <a:rPr lang="es-ES" b="1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8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600" y="544522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tx2"/>
                </a:solidFill>
              </a:rPr>
              <a:t>Fuente: S</a:t>
            </a:r>
            <a:r>
              <a:rPr lang="en-US" sz="1400" dirty="0" err="1">
                <a:solidFill>
                  <a:schemeClr val="tx2"/>
                </a:solidFill>
              </a:rPr>
              <a:t>ergio</a:t>
            </a:r>
            <a:r>
              <a:rPr lang="en-US" sz="1400" dirty="0">
                <a:solidFill>
                  <a:schemeClr val="tx2"/>
                </a:solidFill>
              </a:rPr>
              <a:t> </a:t>
            </a:r>
            <a:r>
              <a:rPr lang="en-US" sz="1400" dirty="0" err="1">
                <a:solidFill>
                  <a:schemeClr val="tx2"/>
                </a:solidFill>
              </a:rPr>
              <a:t>Bitar</a:t>
            </a:r>
            <a:r>
              <a:rPr lang="en-US" sz="1400" dirty="0">
                <a:solidFill>
                  <a:schemeClr val="tx2"/>
                </a:solidFill>
              </a:rPr>
              <a:t>. </a:t>
            </a:r>
            <a:r>
              <a:rPr lang="en-US" sz="1400" dirty="0" smtClean="0">
                <a:solidFill>
                  <a:schemeClr val="tx2"/>
                </a:solidFill>
              </a:rPr>
              <a:t>Las </a:t>
            </a:r>
            <a:r>
              <a:rPr lang="en-US" sz="1400" dirty="0" err="1" smtClean="0">
                <a:solidFill>
                  <a:schemeClr val="tx2"/>
                </a:solidFill>
              </a:rPr>
              <a:t>tendencias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mundiales</a:t>
            </a:r>
            <a:r>
              <a:rPr lang="en-US" sz="1400" dirty="0" smtClean="0">
                <a:solidFill>
                  <a:schemeClr val="tx2"/>
                </a:solidFill>
              </a:rPr>
              <a:t> y el futuro de </a:t>
            </a:r>
            <a:r>
              <a:rPr lang="en-US" sz="1400" dirty="0" err="1" smtClean="0">
                <a:solidFill>
                  <a:schemeClr val="tx2"/>
                </a:solidFill>
              </a:rPr>
              <a:t>América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L</a:t>
            </a:r>
            <a:r>
              <a:rPr lang="en-US" sz="1400" dirty="0" smtClean="0">
                <a:solidFill>
                  <a:schemeClr val="tx2"/>
                </a:solidFill>
              </a:rPr>
              <a:t>atina. </a:t>
            </a:r>
            <a:r>
              <a:rPr lang="es-PE" sz="1400" dirty="0">
                <a:solidFill>
                  <a:schemeClr val="tx2"/>
                </a:solidFill>
              </a:rPr>
              <a:t>Diciembre, 2013. </a:t>
            </a:r>
            <a:r>
              <a:rPr lang="es-PE" sz="1400" dirty="0" smtClean="0">
                <a:solidFill>
                  <a:schemeClr val="tx2"/>
                </a:solidFill>
              </a:rPr>
              <a:t>Diálogo Interamericano. CEPAL.</a:t>
            </a:r>
            <a:endParaRPr lang="es-PE" sz="1400" dirty="0">
              <a:solidFill>
                <a:schemeClr val="tx2"/>
              </a:solidFill>
            </a:endParaRPr>
          </a:p>
        </p:txBody>
      </p:sp>
      <p:graphicFrame>
        <p:nvGraphicFramePr>
          <p:cNvPr id="22" name="21 Diagrama"/>
          <p:cNvGraphicFramePr/>
          <p:nvPr>
            <p:extLst>
              <p:ext uri="{D42A27DB-BD31-4B8C-83A1-F6EECF244321}">
                <p14:modId xmlns:p14="http://schemas.microsoft.com/office/powerpoint/2010/main" xmlns="" val="3442505717"/>
              </p:ext>
            </p:extLst>
          </p:nvPr>
        </p:nvGraphicFramePr>
        <p:xfrm>
          <a:off x="1032061" y="1484784"/>
          <a:ext cx="700844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26300331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9"/>
          <p:cNvSpPr txBox="1"/>
          <p:nvPr/>
        </p:nvSpPr>
        <p:spPr>
          <a:xfrm>
            <a:off x="1115616" y="348879"/>
            <a:ext cx="4981072" cy="27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PE"/>
            </a:defPPr>
            <a:lvl1pPr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defRPr b="1" kern="0">
                <a:solidFill>
                  <a:schemeClr val="tx2"/>
                </a:solidFill>
                <a:ea typeface="ヒラギノ角ゴ Pro W3"/>
                <a:cs typeface="ヒラギノ角ゴ Pro W3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>
              <a:defRPr sz="1600">
                <a:solidFill>
                  <a:srgbClr val="666666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r>
              <a:rPr lang="es-PE" dirty="0" smtClean="0"/>
              <a:t>Ejemplo de </a:t>
            </a:r>
            <a:r>
              <a:rPr lang="es-PE" dirty="0"/>
              <a:t>t</a:t>
            </a:r>
            <a:r>
              <a:rPr lang="es-PE" dirty="0" smtClean="0"/>
              <a:t>endencia en turismo</a:t>
            </a:r>
            <a:endParaRPr dirty="0"/>
          </a:p>
        </p:txBody>
      </p:sp>
      <p:cxnSp>
        <p:nvCxnSpPr>
          <p:cNvPr id="35" name="34 Conector recto"/>
          <p:cNvCxnSpPr/>
          <p:nvPr/>
        </p:nvCxnSpPr>
        <p:spPr>
          <a:xfrm>
            <a:off x="386935" y="6381328"/>
            <a:ext cx="8424936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1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3517900" y="6303963"/>
            <a:ext cx="2133600" cy="365125"/>
          </a:xfrm>
        </p:spPr>
        <p:txBody>
          <a:bodyPr/>
          <a:lstStyle/>
          <a:p>
            <a:pPr algn="ctr">
              <a:defRPr/>
            </a:pPr>
            <a:fld id="{706801E3-786F-48D0-84E7-0EEC5064D2B6}" type="slidenum">
              <a:rPr lang="es-ES" b="1" smtClean="0">
                <a:solidFill>
                  <a:schemeClr val="accent1">
                    <a:lumMod val="50000"/>
                  </a:schemeClr>
                </a:solidFill>
              </a:rPr>
              <a:pPr algn="ctr">
                <a:defRPr/>
              </a:pPr>
              <a:t>9</a:t>
            </a:fld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6350" y="692696"/>
            <a:ext cx="7092186" cy="4304506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1042407" y="638557"/>
            <a:ext cx="7560072" cy="0"/>
          </a:xfrm>
          <a:prstGeom prst="line">
            <a:avLst/>
          </a:prstGeom>
          <a:ln w="158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798064" y="4997202"/>
            <a:ext cx="7612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El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número de llegadas de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turistas internacionales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en todo el mundo crecerá un promedio del 3,3% al año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durante el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periodo comprendido entre 2010 y 2030. Con el tiempo, la tasa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de crecimiento 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irá disminuyendo paulatinamente del 3,8% en 2012 al 2,9%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en 2030</a:t>
            </a:r>
            <a:r>
              <a:rPr lang="es-PE" sz="1400" dirty="0">
                <a:solidFill>
                  <a:schemeClr val="accent1">
                    <a:lumMod val="50000"/>
                  </a:schemeClr>
                </a:solidFill>
              </a:rPr>
              <a:t>, partiendo de la base de unas cifras cada vez </a:t>
            </a:r>
            <a:r>
              <a:rPr lang="es-PE" sz="1400" dirty="0" smtClean="0">
                <a:solidFill>
                  <a:schemeClr val="accent1">
                    <a:lumMod val="50000"/>
                  </a:schemeClr>
                </a:solidFill>
              </a:rPr>
              <a:t>mayores.</a:t>
            </a:r>
            <a:endParaRPr lang="es-PE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98064" y="5927222"/>
            <a:ext cx="7541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400" dirty="0">
                <a:solidFill>
                  <a:schemeClr val="tx2"/>
                </a:solidFill>
              </a:rPr>
              <a:t>Fuente: </a:t>
            </a:r>
            <a:r>
              <a:rPr lang="es-PE" sz="1400" dirty="0" smtClean="0">
                <a:solidFill>
                  <a:schemeClr val="tx2"/>
                </a:solidFill>
              </a:rPr>
              <a:t>Organización Mundial del Turismo</a:t>
            </a:r>
            <a:r>
              <a:rPr lang="en-US" sz="1400" dirty="0" smtClean="0">
                <a:solidFill>
                  <a:schemeClr val="tx2"/>
                </a:solidFill>
              </a:rPr>
              <a:t>. Panorama OMT del </a:t>
            </a:r>
            <a:r>
              <a:rPr lang="en-US" sz="1400" dirty="0" err="1" smtClean="0">
                <a:solidFill>
                  <a:schemeClr val="tx2"/>
                </a:solidFill>
              </a:rPr>
              <a:t>turismo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 err="1" smtClean="0">
                <a:solidFill>
                  <a:schemeClr val="tx2"/>
                </a:solidFill>
              </a:rPr>
              <a:t>internacional</a:t>
            </a:r>
            <a:r>
              <a:rPr lang="en-US" sz="1400" dirty="0" smtClean="0">
                <a:solidFill>
                  <a:schemeClr val="tx2"/>
                </a:solidFill>
              </a:rPr>
              <a:t>. </a:t>
            </a:r>
            <a:r>
              <a:rPr lang="es-PE" sz="1400" dirty="0" smtClean="0">
                <a:solidFill>
                  <a:schemeClr val="tx2"/>
                </a:solidFill>
              </a:rPr>
              <a:t>Edición </a:t>
            </a:r>
            <a:r>
              <a:rPr lang="es-PE" sz="1400" dirty="0">
                <a:solidFill>
                  <a:schemeClr val="tx2"/>
                </a:solidFill>
              </a:rPr>
              <a:t>2013. </a:t>
            </a:r>
          </a:p>
        </p:txBody>
      </p:sp>
    </p:spTree>
    <p:extLst>
      <p:ext uri="{BB962C8B-B14F-4D97-AF65-F5344CB8AC3E}">
        <p14:creationId xmlns:p14="http://schemas.microsoft.com/office/powerpoint/2010/main" xmlns="" val="80987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</TotalTime>
  <Words>744</Words>
  <Application>Microsoft Office PowerPoint</Application>
  <PresentationFormat>Presentación en pantalla (4:3)</PresentationFormat>
  <Paragraphs>166</Paragraphs>
  <Slides>18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 Arias Arostegui</dc:creator>
  <cp:lastModifiedBy>jmontoya</cp:lastModifiedBy>
  <cp:revision>94</cp:revision>
  <dcterms:created xsi:type="dcterms:W3CDTF">2014-02-27T19:19:42Z</dcterms:created>
  <dcterms:modified xsi:type="dcterms:W3CDTF">2014-07-02T17:58:40Z</dcterms:modified>
</cp:coreProperties>
</file>