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8" r:id="rId3"/>
    <p:sldId id="259" r:id="rId4"/>
    <p:sldId id="272" r:id="rId5"/>
    <p:sldId id="269" r:id="rId6"/>
    <p:sldId id="274" r:id="rId7"/>
    <p:sldId id="270" r:id="rId8"/>
    <p:sldId id="271" r:id="rId9"/>
    <p:sldId id="273" r:id="rId10"/>
    <p:sldId id="26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6" r:id="rId19"/>
    <p:sldId id="277" r:id="rId20"/>
    <p:sldId id="275" r:id="rId2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77564" autoAdjust="0"/>
  </p:normalViewPr>
  <p:slideViewPr>
    <p:cSldViewPr snapToGrid="0">
      <p:cViewPr varScale="1">
        <p:scale>
          <a:sx n="68" d="100"/>
          <a:sy n="68" d="100"/>
        </p:scale>
        <p:origin x="19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8094A-0853-49FA-B8A1-4C33D344DBD8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3373-AAC5-40D1-8BA1-9170113663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11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3373-AAC5-40D1-8BA1-91701136632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78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374223F-F680-4869-ABBE-48548871C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4F03330-46FD-4958-A99D-E436A9861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s-ES_tradnl" altLang="es-ES_tradnl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9E0BB9F-E690-4E46-B8DA-886088FC78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AD828-E104-448F-AD10-E12B95534792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08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0E0C51C-15E9-407C-8EF9-33AB1E122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E6ECE06-1A84-487F-9489-C66CE750D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2DA6BB7-40DA-4963-A1B6-1E6A13230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12EF3-34DB-4DA2-8954-D5FCEF64FAF9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87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AD8C0E9-485B-4FBC-B3C1-27D82CF83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FC20AC1-C7D3-4037-9A40-AAE88AE1C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A7192278-7DFF-447D-B2A2-82B2D3043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BB3CE-AE33-4068-A47D-8975ACBB026D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1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A3A36A18-EF47-4780-89AA-616E4F4D6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FC8A8945-F307-4191-AA16-1BF1D6C7C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FAA9DAE-965D-49F0-B2E3-BC08B00EC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106D91-A7BE-4B50-8A4F-47200614B023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2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88EBB4D1-93EC-4942-A1BC-FF9276D6C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39B59733-4048-4EB9-8FFE-122E560CD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0300DB5-2DF2-44E3-9A6E-5A442A963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EA94E-FE4B-4347-A117-82B54C3520A1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47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7A614B50-D93D-4435-B36F-94884AE6F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89B5A2CA-6530-4E9B-9B99-F235495CF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ES_tradnl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D9BA83F-A71E-48F2-9960-B133E1125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35245-C976-4C55-ACE1-9E5B0E47A0F2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87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AC19147-294F-4617-9C30-A77A282AB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0B67AFD4-DE42-49ED-AEFA-8A62CCD8D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ES_tradnl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70A2F53-9A29-4339-B025-1E0CB632B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150E7-FC80-482E-9CB0-826AFCFC196B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6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DF4FBB80-884A-42AC-B14A-8E72CC9B9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D94596C-61A8-4A88-8912-8D0B38862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ES_tradnl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6A56C29F-27B9-4BF1-92B4-56E116742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18A44-FB8F-4440-8677-35C949681399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79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DF4FBB80-884A-42AC-B14A-8E72CC9B9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D94596C-61A8-4A88-8912-8D0B38862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ES_tradnl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6A56C29F-27B9-4BF1-92B4-56E116742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18A44-FB8F-4440-8677-35C949681399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78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9498270-83D7-40B6-AC73-FC42C2B95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D380B7C-9065-4270-951C-768361440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_tradnl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66E0B993-FC03-4B21-8BB0-64B1124F9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E00A209-C560-4A4B-9E65-053E315390D1}" type="slidenum">
              <a:rPr lang="es-ES_tradnl" altLang="es-ES_tradnl" smtClean="0"/>
              <a:pPr/>
              <a:t>19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38391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AFF0A26-7B90-4E17-953E-189E63AA1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C3F39C-96FB-4DC6-A6BA-665257DE5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4446E08-6595-4427-B325-CFFF5BD89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62C3C-CA2B-4E00-9757-CA340FBF9B48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7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AFF0A26-7B90-4E17-953E-189E63AA1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C3F39C-96FB-4DC6-A6BA-665257DE5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4446E08-6595-4427-B325-CFFF5BD89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62C3C-CA2B-4E00-9757-CA340FBF9B48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9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AFF0A26-7B90-4E17-953E-189E63AA1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C3F39C-96FB-4DC6-A6BA-665257DE5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4446E08-6595-4427-B325-CFFF5BD89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62C3C-CA2B-4E00-9757-CA340FBF9B48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1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AFF0A26-7B90-4E17-953E-189E63AA1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C3F39C-96FB-4DC6-A6BA-665257DE5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4446E08-6595-4427-B325-CFFF5BD89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62C3C-CA2B-4E00-9757-CA340FBF9B48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6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AFF0A26-7B90-4E17-953E-189E63AA1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C3F39C-96FB-4DC6-A6BA-665257DE5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4446E08-6595-4427-B325-CFFF5BD89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62C3C-CA2B-4E00-9757-CA340FBF9B48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3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AFF0A26-7B90-4E17-953E-189E63AA1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C3F39C-96FB-4DC6-A6BA-665257DE5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4446E08-6595-4427-B325-CFFF5BD89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62C3C-CA2B-4E00-9757-CA340FBF9B48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8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AFF0A26-7B90-4E17-953E-189E63AA1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C3F39C-96FB-4DC6-A6BA-665257DE5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4446E08-6595-4427-B325-CFFF5BD89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62C3C-CA2B-4E00-9757-CA340FBF9B48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AFF0A26-7B90-4E17-953E-189E63AA1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C3F39C-96FB-4DC6-A6BA-665257DE5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4446E08-6595-4427-B325-CFFF5BD89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62C3C-CA2B-4E00-9757-CA340FBF9B48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9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456A617-53A5-4394-9D28-0090D3B6F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2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48" y="2831335"/>
            <a:ext cx="4680000" cy="20999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48" y="5067759"/>
            <a:ext cx="4680000" cy="7821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A34385-9563-4196-B408-49A533E37F3E}" type="datetime1">
              <a:rPr lang="en-US" smtClean="0"/>
              <a:t>11/7/2017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4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EFE2A96-04AD-4E0C-A2EF-9D6FEEB220E5}" type="datetime1">
              <a:rPr lang="en-US" smtClean="0"/>
              <a:t>11/7/2017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7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611566-46EF-482D-AF29-085FAB56946C}" type="datetime1">
              <a:rPr lang="en-US" smtClean="0"/>
              <a:t>11/7/2017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79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CA6BF-38AD-4E5A-BF24-7A11B135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1738-0942-4D26-A370-4C80619916D2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A286-FFD5-423C-817A-C3709650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7CB3-6346-4C0A-A3EF-C80C9E53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D561-9C8B-4096-B6D0-C6318BCA3567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12546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8A07F-C3E6-4BEA-80DB-F40B9F91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A539-D02E-439F-8E4E-488BECCBAE98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BDE2D-8CB9-4637-BDAF-DD68DF56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28E94-620B-413D-88D0-D28CCC1D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D09A-09F0-4807-A6E2-4593149C42A7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11435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33D27-B5D1-481A-B962-A7330585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1DFA-68F9-4334-92C4-0C0CA1F582F3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6385-3CFA-4C2E-93BC-0F5C9F7B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6EEF-8C43-4E66-8090-6342217B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C9E1-C951-418A-A95B-4EA29EDB2905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937202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61D3AC-990F-4012-806C-03C8E693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6388-3F08-4928-8D14-165C67AF9C2B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043631-4896-427F-A0D5-1ABF0D10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DE761-AEC1-48B0-AA30-066246A2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095D1-05ED-4F0B-83E2-A3A9E195D3E8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089379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605029-15FC-4204-BE1F-9D66E06A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397F-D878-4055-9531-3DD8B97F0034}" type="datetime1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D84C84-3A99-4D1D-8EB6-7A31C8D2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35D27D-E5B1-4C86-BD53-A78E801B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A06E-E1CD-4053-9E17-89FCB4CF43B4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808346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D69765-B903-45E5-99DC-56FDF99F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AA300-E791-46A4-B35B-662EEE25E740}" type="datetime1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60809C-0DC3-4EE9-B975-E13986D4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36516E-8021-484E-AE9A-77D1E2C9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6EC0-53A8-45D0-A678-C14B4A870A56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4072091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730D30-E6CD-411E-81D4-2A5BE8A3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1DBE-105C-4FAE-A299-722DC9025C32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37CC81-B41B-4162-9076-979294DE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C7C574-9DF9-47FB-861F-789C9CD0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85E8-3744-4626-AEA8-F747E8AC9B70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88681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94F24B-E1C8-43CC-BE06-9A6A94B0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9815-75ED-4245-AA97-83F162464411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B6725D-ECE2-44CD-A095-DB5A7F6F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FC386E-39BC-43F2-868E-0B4496AE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93A6-42DA-46DE-B5FD-8A669DEF8C2A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65044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F26BC66-FB60-4976-A0C7-5D116F127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2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77957"/>
            <a:ext cx="7886700" cy="894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2493"/>
            <a:ext cx="7886700" cy="4004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86834C-5071-40BD-AF09-E7A3EACF70F1}" type="datetime1">
              <a:rPr lang="en-US" smtClean="0"/>
              <a:t>11/7/2017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8790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4181BE-4B80-49C2-BA18-E3493718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37F2-CEA6-42AD-87FE-C99DB9EB4A4D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028E98-20FB-4CFA-891D-82EDE761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D3159-91D9-4CB6-86DA-BD65F192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BBB8-FA2E-43D9-A595-8BD06B7B3C3D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830582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BE19-2060-4F1F-8540-47441C83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47D8-0826-4527-B5B4-4E92B50A2DF5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D32AE-8731-4A1B-8D9C-404C5ACC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681E1-67AA-4AD1-BE87-1864F832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69EC-C1EA-49F1-B165-309414F1EDFA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775844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F2F19-1A8B-4651-AA5B-D3AD7519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A2B1-A6F3-4460-85FC-6966BB881D46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F8C4-5781-4D8B-8FCA-54A7ADB0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FE0D9-A7DC-4E74-B867-EDB4BB68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1364-17ED-4588-9BCD-BA69F9DCC508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1673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E1CFE0-9EEA-45A9-A47F-0208D52019CA}" type="datetime1">
              <a:rPr lang="en-US" smtClean="0"/>
              <a:t>11/7/2017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79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D3C854-F4EB-4423-9D54-2527F06FC407}" type="datetime1">
              <a:rPr lang="en-US" smtClean="0"/>
              <a:t>11/7/2017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9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22875F-7C7B-43DF-B098-473BFDB95FB1}" type="datetime1">
              <a:rPr lang="en-US" smtClean="0"/>
              <a:t>11/7/2017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65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F0E767-DBDE-4BA4-BA43-0C604701283A}" type="datetime1">
              <a:rPr lang="en-US" smtClean="0"/>
              <a:t>11/7/2017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46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2AF11E-5A82-403B-A0EC-881A6187D1B5}" type="datetime1">
              <a:rPr lang="en-US" smtClean="0"/>
              <a:t>11/7/2017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93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FD532F-377F-4FEE-97C4-2CD45F24E7ED}" type="datetime1">
              <a:rPr lang="en-US" smtClean="0"/>
              <a:t>11/7/2017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001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D15ED-88DB-453D-A52F-CD8B8C62599E}" type="datetime1">
              <a:rPr lang="en-US" smtClean="0"/>
              <a:t>11/7/2017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8478-3124-4051-B1A6-D560A602EED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574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F6D3E9-8EEF-41D1-AD46-741027E3B0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7AC0D5-F43F-4C33-B53A-5E6461DAF8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Click to edit Master text styles</a:t>
            </a:r>
          </a:p>
          <a:p>
            <a:pPr lvl="1"/>
            <a:r>
              <a:rPr lang="es-ES_tradnl" altLang="en-US"/>
              <a:t>Second level</a:t>
            </a:r>
          </a:p>
          <a:p>
            <a:pPr lvl="2"/>
            <a:r>
              <a:rPr lang="es-ES_tradnl" altLang="en-US"/>
              <a:t>Third level</a:t>
            </a:r>
          </a:p>
          <a:p>
            <a:pPr lvl="3"/>
            <a:r>
              <a:rPr lang="es-ES_tradnl" altLang="en-US"/>
              <a:t>Fourth level</a:t>
            </a:r>
          </a:p>
          <a:p>
            <a:pPr lvl="4"/>
            <a:r>
              <a:rPr lang="es-ES_tradnl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CCBC8-969C-4A3C-AA2C-062669519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EB0F89-935F-40A5-964E-77DAFA269CA3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B55E6-CF78-41E8-BFDB-5D9AE8720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373BF-67B6-4489-8E14-81F5F8F96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0662B8-42AD-4614-A49E-33A5A9BD3DA2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93809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lafuente@iadb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B41AC58-106B-4661-8A32-45B50AF5E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8" y="2909392"/>
            <a:ext cx="4680000" cy="2099900"/>
          </a:xfrm>
        </p:spPr>
        <p:txBody>
          <a:bodyPr/>
          <a:lstStyle/>
          <a:p>
            <a:r>
              <a:rPr lang="es-PE" sz="3000"/>
              <a:t>Cero papel: ¿por qué todavía no hemos llegado a destino?</a:t>
            </a:r>
            <a:endParaRPr lang="es-PE" sz="3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5692F8A-26C8-4F97-94F3-5017228A0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8444" y="5067759"/>
            <a:ext cx="2614504" cy="782198"/>
          </a:xfrm>
        </p:spPr>
        <p:txBody>
          <a:bodyPr>
            <a:normAutofit/>
          </a:bodyPr>
          <a:lstStyle/>
          <a:p>
            <a:r>
              <a:rPr lang="es-PE" sz="2400" dirty="0"/>
              <a:t>Mariano Lafuente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9BEB2-9DF3-42DA-8EA9-7CB0EBB31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54" y="5139770"/>
            <a:ext cx="15716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1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D634DBCE-72A0-4E22-A87F-7E2A96CB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679450"/>
            <a:ext cx="2297113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557DA-66D4-4C81-9A2B-4CCB48B3BDB6}"/>
              </a:ext>
            </a:extLst>
          </p:cNvPr>
          <p:cNvSpPr txBox="1">
            <a:spLocks/>
          </p:cNvSpPr>
          <p:nvPr/>
        </p:nvSpPr>
        <p:spPr>
          <a:xfrm>
            <a:off x="462844" y="1808163"/>
            <a:ext cx="3883378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Países que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realmente han adoptado 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esos estándares: 28%*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07E40D1-D2A7-4E16-B54D-7CFE2FF027DD}"/>
              </a:ext>
            </a:extLst>
          </p:cNvPr>
          <p:cNvSpPr/>
          <p:nvPr/>
        </p:nvSpPr>
        <p:spPr>
          <a:xfrm>
            <a:off x="4876800" y="5091289"/>
            <a:ext cx="422275" cy="214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924A6-2656-420D-9595-8BDC2DBE6E8F}"/>
              </a:ext>
            </a:extLst>
          </p:cNvPr>
          <p:cNvSpPr txBox="1"/>
          <p:nvPr/>
        </p:nvSpPr>
        <p:spPr>
          <a:xfrm>
            <a:off x="259644" y="6321778"/>
            <a:ext cx="679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*La </a:t>
            </a:r>
            <a:r>
              <a:rPr lang="en-US" dirty="0" err="1"/>
              <a:t>encuesta</a:t>
            </a:r>
            <a:r>
              <a:rPr lang="en-US" dirty="0"/>
              <a:t> </a:t>
            </a:r>
            <a:r>
              <a:rPr lang="en-US" dirty="0" err="1"/>
              <a:t>considera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i="1" dirty="0" err="1"/>
              <a:t>adopción</a:t>
            </a:r>
            <a:r>
              <a:rPr lang="en-US" dirty="0"/>
              <a:t> un </a:t>
            </a:r>
            <a:r>
              <a:rPr lang="en-US" dirty="0" err="1"/>
              <a:t>uso</a:t>
            </a:r>
            <a:r>
              <a:rPr lang="en-US" dirty="0"/>
              <a:t> de 33% o </a:t>
            </a:r>
            <a:r>
              <a:rPr lang="en-US" dirty="0" err="1"/>
              <a:t>más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1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73771D8F-55E3-47B1-B4FC-3A7D003EB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692150"/>
            <a:ext cx="229711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557DA-66D4-4C81-9A2B-4CCB48B3BDB6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926417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Países que han desarrollado plataformas de interoperabilidad: 50%*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7DA79-36B7-4831-BA52-CD0ED815D602}"/>
              </a:ext>
            </a:extLst>
          </p:cNvPr>
          <p:cNvSpPr txBox="1"/>
          <p:nvPr/>
        </p:nvSpPr>
        <p:spPr>
          <a:xfrm>
            <a:off x="259644" y="6321778"/>
            <a:ext cx="679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s-ES_tradnl" altLang="es-ES_tradnl" dirty="0"/>
              <a:t>¿Existe una plataforma de interoperabilidad en su país?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9C7B59A-13E4-4AFF-9FC7-0BB2579F4462}"/>
              </a:ext>
            </a:extLst>
          </p:cNvPr>
          <p:cNvSpPr/>
          <p:nvPr/>
        </p:nvSpPr>
        <p:spPr>
          <a:xfrm>
            <a:off x="4876800" y="5091289"/>
            <a:ext cx="422275" cy="214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9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AF3FC1A1-4511-43CE-874F-B7461527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692150"/>
            <a:ext cx="229711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557DA-66D4-4C81-9A2B-4CCB48B3BDB6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858683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Países que realmente utilizan su plataforma de interoperabilidad: 23%*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CB9291A-7B54-44BD-8701-F2C4EF1CEA58}"/>
              </a:ext>
            </a:extLst>
          </p:cNvPr>
          <p:cNvSpPr/>
          <p:nvPr/>
        </p:nvSpPr>
        <p:spPr>
          <a:xfrm>
            <a:off x="4876800" y="5091289"/>
            <a:ext cx="422275" cy="214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36DF7-18ED-40F4-9EDE-88D687A03971}"/>
              </a:ext>
            </a:extLst>
          </p:cNvPr>
          <p:cNvSpPr txBox="1"/>
          <p:nvPr/>
        </p:nvSpPr>
        <p:spPr>
          <a:xfrm>
            <a:off x="259644" y="6321778"/>
            <a:ext cx="679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s-ES_tradnl" dirty="0"/>
              <a:t>Al menos una transacción anual por habitante</a:t>
            </a:r>
            <a:endParaRPr lang="es-ES_tradnl" altLang="es-ES_tradnl" dirty="0"/>
          </a:p>
        </p:txBody>
      </p:sp>
    </p:spTree>
    <p:extLst>
      <p:ext uri="{BB962C8B-B14F-4D97-AF65-F5344CB8AC3E}">
        <p14:creationId xmlns:p14="http://schemas.microsoft.com/office/powerpoint/2010/main" val="350745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57DA-66D4-4C81-9A2B-4CCB48B3BDB6}"/>
              </a:ext>
            </a:extLst>
          </p:cNvPr>
          <p:cNvSpPr txBox="1">
            <a:spLocks/>
          </p:cNvSpPr>
          <p:nvPr/>
        </p:nvSpPr>
        <p:spPr>
          <a:xfrm>
            <a:off x="282223" y="1593675"/>
            <a:ext cx="4199466" cy="37068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 Razones de una baja madurez de interoperabilidad</a:t>
            </a:r>
          </a:p>
        </p:txBody>
      </p:sp>
      <p:sp>
        <p:nvSpPr>
          <p:cNvPr id="36867" name="Subtitle 2">
            <a:extLst>
              <a:ext uri="{FF2B5EF4-FFF2-40B4-BE49-F238E27FC236}">
                <a16:creationId xmlns:a16="http://schemas.microsoft.com/office/drawing/2014/main" id="{D5B3E071-C2F9-4A34-926E-65F8010A9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925" y="1204207"/>
            <a:ext cx="4227512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s-ES_tradnl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Muchos registros todavía en papel</a:t>
            </a:r>
            <a:r>
              <a:rPr kumimoji="0" lang="es-ES_tradnl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existen en la región registros civiles con el 75% o más de las actas en papel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_tradnl" altLang="es-ES_tradnl" sz="2400" b="1" dirty="0">
                <a:solidFill>
                  <a:prstClr val="black"/>
                </a:solidFill>
                <a:cs typeface="Arial" panose="020B0604020202020204" pitchFamily="34" charset="0"/>
              </a:rPr>
              <a:t>2. </a:t>
            </a:r>
            <a:r>
              <a:rPr kumimoji="0" lang="es-ES_tradnl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Geografías complejas </a:t>
            </a:r>
            <a:r>
              <a:rPr kumimoji="0" lang="es-ES_tradnl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(montaña, selva) dificultan la digitalización (en particular las telecomunicaciones).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_tradnl" altLang="es-ES_tradnl" sz="2400" b="1" dirty="0">
                <a:solidFill>
                  <a:prstClr val="black"/>
                </a:solidFill>
                <a:cs typeface="Arial" panose="020B0604020202020204" pitchFamily="34" charset="0"/>
              </a:rPr>
              <a:t>3. </a:t>
            </a:r>
            <a:r>
              <a:rPr kumimoji="0" lang="es-ES_tradnl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Alta rotación de autoridades políticas y equipos técnicos </a:t>
            </a:r>
            <a:r>
              <a:rPr kumimoji="0" lang="es-ES_tradnl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atenta contra continuidad de políticas y proyectos</a:t>
            </a:r>
          </a:p>
        </p:txBody>
      </p:sp>
    </p:spTree>
    <p:extLst>
      <p:ext uri="{BB962C8B-B14F-4D97-AF65-F5344CB8AC3E}">
        <p14:creationId xmlns:p14="http://schemas.microsoft.com/office/powerpoint/2010/main" val="11358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ubtitle 2">
            <a:extLst>
              <a:ext uri="{FF2B5EF4-FFF2-40B4-BE49-F238E27FC236}">
                <a16:creationId xmlns:a16="http://schemas.microsoft.com/office/drawing/2014/main" id="{4D6AE877-4B36-4A28-8DE1-7EF235C1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4" y="1249363"/>
            <a:ext cx="4227512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s-ES_tradnl" altLang="es-ES_tradnl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 ha trabajado muy poco en interoperabilidad semántica </a:t>
            </a:r>
            <a:r>
              <a:rPr kumimoji="0" lang="es-ES_tradnl" altLang="es-ES_tradnl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(foco ha estado más en hardware y software que en los datos)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s-ES_tradnl" altLang="es-ES_tradnl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s-ES_tradnl" altLang="es-ES_tradnl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5. No se confía en la </a:t>
            </a:r>
            <a:r>
              <a:rPr kumimoji="0" lang="es-ES_tradnl" altLang="es-ES_tradnl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calidad de los datos que se reciben de otras instituciones </a:t>
            </a:r>
            <a:r>
              <a:rPr kumimoji="0" lang="es-ES_tradnl" altLang="es-ES_tradnl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 en su </a:t>
            </a:r>
            <a:r>
              <a:rPr kumimoji="0" lang="es-ES_tradnl" altLang="es-ES_tradnl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capacidad para proteger y darle un uso apropiado </a:t>
            </a:r>
            <a:r>
              <a:rPr kumimoji="0" lang="es-ES_tradnl" altLang="es-ES_tradnl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los datos que se le envían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6E6B0-61E9-4AB3-8275-C344E7CCF098}"/>
              </a:ext>
            </a:extLst>
          </p:cNvPr>
          <p:cNvSpPr txBox="1">
            <a:spLocks/>
          </p:cNvSpPr>
          <p:nvPr/>
        </p:nvSpPr>
        <p:spPr>
          <a:xfrm>
            <a:off x="282223" y="1593675"/>
            <a:ext cx="4199466" cy="37068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 Razones de una baja madurez de interoperabilidad</a:t>
            </a:r>
          </a:p>
        </p:txBody>
      </p:sp>
    </p:spTree>
    <p:extLst>
      <p:ext uri="{BB962C8B-B14F-4D97-AF65-F5344CB8AC3E}">
        <p14:creationId xmlns:p14="http://schemas.microsoft.com/office/powerpoint/2010/main" val="241069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57DA-66D4-4C81-9A2B-4CCB48B3BDB6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305528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Gestión Documental en trámites y procedimientos administrativos</a:t>
            </a:r>
          </a:p>
        </p:txBody>
      </p:sp>
      <p:sp>
        <p:nvSpPr>
          <p:cNvPr id="40963" name="Subtitle 2">
            <a:extLst>
              <a:ext uri="{FF2B5EF4-FFF2-40B4-BE49-F238E27FC236}">
                <a16:creationId xmlns:a16="http://schemas.microsoft.com/office/drawing/2014/main" id="{158F8657-3FF4-4E45-8647-3AD6051C0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1027113"/>
            <a:ext cx="4227512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Existen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proyectos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expediente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electrónico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toda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región</a:t>
            </a:r>
            <a:endParaRPr kumimoji="0" lang="en-US" alt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general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funcionan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al interior de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institución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pero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suele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haber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intercambio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expedientes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digitales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entre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instituciones</a:t>
            </a:r>
            <a:endParaRPr kumimoji="0" lang="en-US" alt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Son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pocos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los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países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donde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existen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estándares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normas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interoperabilidad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altLang="es-ES_tradnl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expedientes</a:t>
            </a:r>
            <a:endParaRPr kumimoji="0" lang="en-US" altLang="es-ES_tradnl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0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57DA-66D4-4C81-9A2B-4CCB48B3BDB6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108325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Gestión Documental en procedimientos administrativos: Estrategias de implementación</a:t>
            </a:r>
          </a:p>
        </p:txBody>
      </p:sp>
      <p:sp>
        <p:nvSpPr>
          <p:cNvPr id="43011" name="Subtitle 2">
            <a:extLst>
              <a:ext uri="{FF2B5EF4-FFF2-40B4-BE49-F238E27FC236}">
                <a16:creationId xmlns:a16="http://schemas.microsoft.com/office/drawing/2014/main" id="{C5D695B2-4563-473E-A46D-FF922831C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124" y="485246"/>
            <a:ext cx="4227512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general, 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 hay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procesos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definidos</a:t>
            </a:r>
            <a:endParaRPr kumimoji="0" lang="en-US" alt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es-ES_tradnl" sz="2400" dirty="0">
                <a:solidFill>
                  <a:prstClr val="black"/>
                </a:solidFill>
                <a:cs typeface="Arial" panose="020B0604020202020204" pitchFamily="34" charset="0"/>
              </a:rPr>
              <a:t>El </a:t>
            </a:r>
            <a:r>
              <a:rPr lang="en-US" altLang="es-ES_tradnl" sz="2400" dirty="0" err="1">
                <a:solidFill>
                  <a:prstClr val="black"/>
                </a:solidFill>
                <a:cs typeface="Arial" panose="020B0604020202020204" pitchFamily="34" charset="0"/>
              </a:rPr>
              <a:t>caso</a:t>
            </a:r>
            <a:r>
              <a:rPr lang="en-US" altLang="es-ES_tradnl" sz="2400" dirty="0">
                <a:solidFill>
                  <a:prstClr val="black"/>
                </a:solidFill>
                <a:cs typeface="Arial" panose="020B0604020202020204" pitchFamily="34" charset="0"/>
              </a:rPr>
              <a:t> de la Ciudad de Buenos Aires, </a:t>
            </a:r>
            <a:r>
              <a:rPr lang="en-US" altLang="es-ES_tradnl" sz="2400" dirty="0" err="1">
                <a:solidFill>
                  <a:prstClr val="black"/>
                </a:solidFill>
                <a:cs typeface="Arial" panose="020B0604020202020204" pitchFamily="34" charset="0"/>
              </a:rPr>
              <a:t>extendiéndose</a:t>
            </a:r>
            <a:r>
              <a:rPr lang="en-US" altLang="es-ES_tradnl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s-ES_tradnl" sz="2400" dirty="0" err="1">
                <a:solidFill>
                  <a:prstClr val="black"/>
                </a:solidFill>
                <a:cs typeface="Arial" panose="020B0604020202020204" pitchFamily="34" charset="0"/>
              </a:rPr>
              <a:t>ahora</a:t>
            </a:r>
            <a:r>
              <a:rPr lang="en-US" altLang="es-ES_tradnl" sz="2400" dirty="0">
                <a:solidFill>
                  <a:prstClr val="black"/>
                </a:solidFill>
                <a:cs typeface="Arial" panose="020B0604020202020204" pitchFamily="34" charset="0"/>
              </a:rPr>
              <a:t> a </a:t>
            </a:r>
            <a:r>
              <a:rPr lang="en-US" altLang="es-ES_tradnl" sz="2400" dirty="0" err="1">
                <a:solidFill>
                  <a:prstClr val="black"/>
                </a:solidFill>
                <a:cs typeface="Arial" panose="020B0604020202020204" pitchFamily="34" charset="0"/>
              </a:rPr>
              <a:t>todo</a:t>
            </a:r>
            <a:r>
              <a:rPr lang="en-US" altLang="es-ES_tradnl" sz="2400" dirty="0">
                <a:solidFill>
                  <a:prstClr val="black"/>
                </a:solidFill>
                <a:cs typeface="Arial" panose="020B0604020202020204" pitchFamily="34" charset="0"/>
              </a:rPr>
              <a:t> el </a:t>
            </a:r>
            <a:r>
              <a:rPr lang="en-US" altLang="es-ES_tradnl" sz="2400" dirty="0" err="1">
                <a:solidFill>
                  <a:prstClr val="black"/>
                </a:solidFill>
                <a:cs typeface="Arial" panose="020B0604020202020204" pitchFamily="34" charset="0"/>
              </a:rPr>
              <a:t>país</a:t>
            </a:r>
            <a:r>
              <a:rPr lang="en-US" altLang="es-ES_tradnl" sz="2400" dirty="0">
                <a:solidFill>
                  <a:prstClr val="black"/>
                </a:solidFill>
                <a:cs typeface="Arial" panose="020B0604020202020204" pitchFamily="34" charset="0"/>
              </a:rPr>
              <a:t>, se </a:t>
            </a:r>
            <a:r>
              <a:rPr lang="en-US" altLang="es-ES_tradnl" sz="2400" dirty="0" err="1">
                <a:solidFill>
                  <a:prstClr val="black"/>
                </a:solidFill>
                <a:cs typeface="Arial" panose="020B0604020202020204" pitchFamily="34" charset="0"/>
              </a:rPr>
              <a:t>enfocó</a:t>
            </a:r>
            <a:r>
              <a:rPr lang="en-US" altLang="es-ES_tradnl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s-ES_tradnl" sz="2400" dirty="0" err="1">
                <a:solidFill>
                  <a:prstClr val="black"/>
                </a:solidFill>
                <a:cs typeface="Arial" panose="020B0604020202020204" pitchFamily="34" charset="0"/>
              </a:rPr>
              <a:t>en</a:t>
            </a:r>
            <a:r>
              <a:rPr lang="en-US" altLang="es-ES_tradnl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s-ES_tradnl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eliminar</a:t>
            </a:r>
            <a:r>
              <a:rPr lang="en-US" altLang="es-ES_tradnl" sz="2400" b="1" dirty="0">
                <a:solidFill>
                  <a:prstClr val="black"/>
                </a:solidFill>
                <a:cs typeface="Arial" panose="020B0604020202020204" pitchFamily="34" charset="0"/>
              </a:rPr>
              <a:t> el </a:t>
            </a:r>
            <a:r>
              <a:rPr lang="en-US" altLang="es-ES_tradnl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papel</a:t>
            </a:r>
            <a:r>
              <a:rPr lang="en-US" altLang="es-ES_tradnl" sz="2400" b="1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altLang="es-ES_tradnl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todo</a:t>
            </a:r>
            <a:r>
              <a:rPr lang="en-US" altLang="es-ES_tradnl" sz="2400" b="1" dirty="0">
                <a:solidFill>
                  <a:prstClr val="black"/>
                </a:solidFill>
                <a:cs typeface="Arial" panose="020B0604020202020204" pitchFamily="34" charset="0"/>
              </a:rPr>
              <a:t> digital con </a:t>
            </a:r>
            <a:r>
              <a:rPr lang="en-US" altLang="es-ES_tradnl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ruta</a:t>
            </a:r>
            <a:r>
              <a:rPr lang="en-US" altLang="es-ES_tradnl" sz="2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s-ES_tradnl" sz="2400" b="1" dirty="0" err="1">
                <a:solidFill>
                  <a:prstClr val="black"/>
                </a:solidFill>
                <a:cs typeface="Arial" panose="020B0604020202020204" pitchFamily="34" charset="0"/>
              </a:rPr>
              <a:t>libre</a:t>
            </a:r>
            <a:r>
              <a:rPr lang="en-US" altLang="es-ES_tradnl" sz="2400" b="1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Hubo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casos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los que se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intentó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implementar</a:t>
            </a:r>
            <a:r>
              <a:rPr kumimoji="0" lang="en-US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BPM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pero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no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pudo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compatibilizarse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con la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cultura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existente</a:t>
            </a:r>
            <a:r>
              <a:rPr kumimoji="0" lang="en-US" altLang="es-ES_trad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(Uruguay)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altLang="es-ES_tradnl" sz="2400" dirty="0"/>
              <a:t>Chile: </a:t>
            </a:r>
            <a:r>
              <a:rPr lang="en-US" altLang="es-ES_tradnl" sz="2400" dirty="0" err="1"/>
              <a:t>camino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intermedio</a:t>
            </a:r>
            <a:r>
              <a:rPr lang="en-US" altLang="es-ES_tradnl" sz="2400" dirty="0"/>
              <a:t> con BPM </a:t>
            </a:r>
            <a:r>
              <a:rPr lang="en-US" altLang="es-ES_tradnl" sz="2400" dirty="0" err="1"/>
              <a:t>muy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simplificado</a:t>
            </a:r>
            <a:r>
              <a:rPr lang="en-US" altLang="es-ES_tradnl" sz="2400" dirty="0"/>
              <a:t> para </a:t>
            </a:r>
            <a:r>
              <a:rPr lang="en-US" altLang="es-ES_tradnl" sz="2400" dirty="0" err="1"/>
              <a:t>avanzar</a:t>
            </a:r>
            <a:endParaRPr lang="en-US" altLang="es-ES_tradnl" sz="2400" dirty="0"/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8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57DA-66D4-4C81-9A2B-4CCB48B3BDB6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328106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Preservación de documentos en el largo plazo</a:t>
            </a: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en defensa del papel</a:t>
            </a:r>
          </a:p>
        </p:txBody>
      </p:sp>
      <p:sp>
        <p:nvSpPr>
          <p:cNvPr id="45059" name="Subtitle 2">
            <a:extLst>
              <a:ext uri="{FF2B5EF4-FFF2-40B4-BE49-F238E27FC236}">
                <a16:creationId xmlns:a16="http://schemas.microsoft.com/office/drawing/2014/main" id="{0AB66970-1148-4F89-9604-444A3F7A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842429"/>
            <a:ext cx="4227512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_trad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El papel ha demostrado ser el mejor formato para conservar documentos </a:t>
            </a:r>
            <a:r>
              <a:rPr kumimoji="0" lang="es-ES_tradnl" altLang="es-ES_trad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(los hay que se han conservado durante muchos siglos).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_trad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 </a:t>
            </a:r>
            <a:r>
              <a:rPr lang="en-US" altLang="es-ES_tradnl" sz="2400">
                <a:solidFill>
                  <a:prstClr val="black"/>
                </a:solidFill>
                <a:cs typeface="Arial" panose="020B0604020202020204" pitchFamily="34" charset="0"/>
              </a:rPr>
              <a:t>requiere un </a:t>
            </a:r>
            <a:r>
              <a:rPr lang="en-US" altLang="es-ES_tradnl" sz="2400" b="1">
                <a:solidFill>
                  <a:prstClr val="black"/>
                </a:solidFill>
                <a:cs typeface="Arial" panose="020B0604020202020204" pitchFamily="34" charset="0"/>
              </a:rPr>
              <a:t>plan de escaneo periódico </a:t>
            </a:r>
            <a:r>
              <a:rPr lang="en-US" altLang="es-ES_tradnl" sz="2400">
                <a:solidFill>
                  <a:prstClr val="black"/>
                </a:solidFill>
                <a:cs typeface="Arial" panose="020B0604020202020204" pitchFamily="34" charset="0"/>
              </a:rPr>
              <a:t>(por obsolescencia de soportes o formatos o para sustituir imágenes por otras de mejor resolución)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s-ES_tradnl" sz="2400">
                <a:solidFill>
                  <a:prstClr val="black"/>
                </a:solidFill>
                <a:cs typeface="Arial" panose="020B0604020202020204" pitchFamily="34" charset="0"/>
              </a:rPr>
              <a:t>Se debe elegir un formato de imágenes abierto</a:t>
            </a:r>
            <a:endParaRPr kumimoji="0" lang="es-ES_tradnl" altLang="es-ES_trad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04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57DA-66D4-4C81-9A2B-4CCB48B3BDB6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108325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Conclusiones</a:t>
            </a:r>
          </a:p>
        </p:txBody>
      </p:sp>
      <p:sp>
        <p:nvSpPr>
          <p:cNvPr id="45059" name="Subtitle 2">
            <a:extLst>
              <a:ext uri="{FF2B5EF4-FFF2-40B4-BE49-F238E27FC236}">
                <a16:creationId xmlns:a16="http://schemas.microsoft.com/office/drawing/2014/main" id="{0AB66970-1148-4F89-9604-444A3F7A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620830"/>
            <a:ext cx="4227512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s-ES_tradnl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 digitalización mejora la productividad y la calidad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s-ES_tradnl" sz="2400">
                <a:solidFill>
                  <a:prstClr val="black"/>
                </a:solidFill>
                <a:cs typeface="Arial" panose="020B0604020202020204" pitchFamily="34" charset="0"/>
              </a:rPr>
              <a:t>Se debería reducir al mínimo posible la generación de información no estructurada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s-ES_tradnl" sz="2400">
                <a:solidFill>
                  <a:prstClr val="black"/>
                </a:solidFill>
                <a:cs typeface="Arial" panose="020B0604020202020204" pitchFamily="34" charset="0"/>
              </a:rPr>
              <a:t>La información debería nacer y vivir el resto de su vida en el mundo digital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s-ES_tradnl" sz="2400">
                <a:solidFill>
                  <a:prstClr val="black"/>
                </a:solidFill>
                <a:cs typeface="Arial" panose="020B0604020202020204" pitchFamily="34" charset="0"/>
              </a:rPr>
              <a:t>La interoperabilidad es un proyecto sostenido en el tiempo que requiere, estabilidad directriz, semánticas comunes y datos digitales de calidad</a:t>
            </a:r>
          </a:p>
        </p:txBody>
      </p:sp>
    </p:spTree>
    <p:extLst>
      <p:ext uri="{BB962C8B-B14F-4D97-AF65-F5344CB8AC3E}">
        <p14:creationId xmlns:p14="http://schemas.microsoft.com/office/powerpoint/2010/main" val="225417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98A152D1-06BB-40CB-9C07-1903B5C6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t="18495" r="32619" b="6190"/>
          <a:stretch>
            <a:fillRect/>
          </a:stretch>
        </p:blipFill>
        <p:spPr bwMode="auto">
          <a:xfrm>
            <a:off x="220663" y="0"/>
            <a:ext cx="8710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4">
            <a:extLst>
              <a:ext uri="{FF2B5EF4-FFF2-40B4-BE49-F238E27FC236}">
                <a16:creationId xmlns:a16="http://schemas.microsoft.com/office/drawing/2014/main" id="{B2387674-2AFE-4911-9CC1-986E2EE7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822" y="5888038"/>
            <a:ext cx="32658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_tradnl" sz="1400" dirty="0">
                <a:solidFill>
                  <a:schemeClr val="tx2"/>
                </a:solidFill>
              </a:rPr>
              <a:t>Mariano Lafuente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_tradnl" sz="1400" dirty="0" err="1">
                <a:solidFill>
                  <a:schemeClr val="tx2"/>
                </a:solidFill>
              </a:rPr>
              <a:t>Especialista</a:t>
            </a:r>
            <a:r>
              <a:rPr lang="en-US" altLang="es-ES_tradnl" sz="1400" dirty="0">
                <a:solidFill>
                  <a:schemeClr val="tx2"/>
                </a:solidFill>
              </a:rPr>
              <a:t> senior </a:t>
            </a:r>
            <a:r>
              <a:rPr lang="en-US" altLang="es-ES_tradnl" sz="1400" dirty="0" err="1">
                <a:solidFill>
                  <a:schemeClr val="tx2"/>
                </a:solidFill>
              </a:rPr>
              <a:t>en</a:t>
            </a:r>
            <a:r>
              <a:rPr lang="en-US" altLang="es-ES_tradnl" sz="1400" dirty="0">
                <a:solidFill>
                  <a:schemeClr val="tx2"/>
                </a:solidFill>
              </a:rPr>
              <a:t> </a:t>
            </a:r>
            <a:r>
              <a:rPr lang="en-US" altLang="es-ES_tradnl" sz="1400" dirty="0" err="1">
                <a:solidFill>
                  <a:schemeClr val="tx2"/>
                </a:solidFill>
              </a:rPr>
              <a:t>gestión</a:t>
            </a:r>
            <a:r>
              <a:rPr lang="en-US" altLang="es-ES_tradnl" sz="1400" dirty="0">
                <a:solidFill>
                  <a:schemeClr val="tx2"/>
                </a:solidFill>
              </a:rPr>
              <a:t> </a:t>
            </a:r>
            <a:r>
              <a:rPr lang="en-US" altLang="es-ES_tradnl" sz="1400" dirty="0" err="1">
                <a:solidFill>
                  <a:schemeClr val="tx2"/>
                </a:solidFill>
              </a:rPr>
              <a:t>pública</a:t>
            </a:r>
            <a:endParaRPr lang="en-US" altLang="es-ES_tradnl" sz="1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_tradnl" sz="1400" dirty="0">
                <a:solidFill>
                  <a:schemeClr val="tx2"/>
                </a:solidFill>
                <a:hlinkClick r:id="rId4"/>
              </a:rPr>
              <a:t>mlafuente@iadb.org</a:t>
            </a:r>
            <a:r>
              <a:rPr lang="en-US" altLang="es-ES_tradnl" sz="1400" dirty="0">
                <a:solidFill>
                  <a:schemeClr val="tx2"/>
                </a:solidFill>
              </a:rPr>
              <a:t>  @</a:t>
            </a:r>
            <a:r>
              <a:rPr lang="en-US" altLang="es-ES_tradnl" sz="1400" dirty="0" err="1">
                <a:solidFill>
                  <a:schemeClr val="tx2"/>
                </a:solidFill>
              </a:rPr>
              <a:t>LafuenteMariano</a:t>
            </a:r>
            <a:endParaRPr lang="es-ES_tradnl" altLang="es-ES_tradnl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8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7D93BB-0071-43BD-AD68-30E1C9830F90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108325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>
                <a:solidFill>
                  <a:schemeClr val="bg1"/>
                </a:solidFill>
              </a:rPr>
              <a:t>C</a:t>
            </a:r>
            <a:r>
              <a:rPr lang="es-ES_tradnl" sz="3200">
                <a:solidFill>
                  <a:schemeClr val="bg1"/>
                </a:solidFill>
              </a:rPr>
              <a:t>ontenido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FAA1CF6-56D0-405F-9B47-E3AD14C2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1396427"/>
            <a:ext cx="4227512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US" altLang="es-ES_tradnl" sz="2400" dirty="0" err="1"/>
              <a:t>Introducción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teórica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sobre</a:t>
            </a:r>
            <a:r>
              <a:rPr lang="en-US" altLang="es-ES_tradnl" sz="2400" dirty="0"/>
              <a:t> la </a:t>
            </a:r>
            <a:r>
              <a:rPr lang="en-US" altLang="es-ES_tradnl" sz="2400" b="1" dirty="0" err="1"/>
              <a:t>digitalización</a:t>
            </a:r>
            <a:r>
              <a:rPr lang="en-US" altLang="es-ES_tradnl" sz="2400" b="1" dirty="0"/>
              <a:t> de </a:t>
            </a:r>
            <a:r>
              <a:rPr lang="en-US" altLang="es-ES_tradnl" sz="2400" b="1" dirty="0" err="1"/>
              <a:t>información</a:t>
            </a:r>
            <a:r>
              <a:rPr lang="en-US" altLang="es-ES_tradnl" sz="2400" dirty="0" err="1"/>
              <a:t>,que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tradicionalmente</a:t>
            </a:r>
            <a:r>
              <a:rPr lang="en-US" altLang="es-ES_tradnl" sz="2400" dirty="0"/>
              <a:t> se </a:t>
            </a:r>
            <a:r>
              <a:rPr lang="en-US" altLang="es-ES_tradnl" sz="2400" dirty="0" err="1"/>
              <a:t>procesaba</a:t>
            </a:r>
            <a:r>
              <a:rPr lang="en-US" altLang="es-ES_tradnl" sz="2400" dirty="0"/>
              <a:t> solo </a:t>
            </a:r>
            <a:r>
              <a:rPr lang="en-US" altLang="es-ES_tradnl" sz="2400" dirty="0" err="1"/>
              <a:t>mediante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documentos</a:t>
            </a:r>
            <a:endParaRPr lang="en-US" altLang="es-ES_tradnl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es-ES_tradnl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s-ES_tradnl" altLang="es-ES_tradnl" sz="2400" dirty="0"/>
              <a:t>La experiencia reciente en </a:t>
            </a:r>
            <a:r>
              <a:rPr lang="es-ES_tradnl" altLang="es-ES_tradnl" sz="2400" b="1" dirty="0"/>
              <a:t>interoperabilidad y gestión documental en ALC</a:t>
            </a:r>
          </a:p>
        </p:txBody>
      </p:sp>
    </p:spTree>
    <p:extLst>
      <p:ext uri="{BB962C8B-B14F-4D97-AF65-F5344CB8AC3E}">
        <p14:creationId xmlns:p14="http://schemas.microsoft.com/office/powerpoint/2010/main" val="22041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7D93BB-0071-43BD-AD68-30E1C9830F90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108325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400" dirty="0">
                <a:solidFill>
                  <a:schemeClr val="bg1"/>
                </a:solidFill>
              </a:rPr>
              <a:t>Introducción teórica sobre digitalización de información</a:t>
            </a:r>
          </a:p>
        </p:txBody>
      </p:sp>
      <p:pic>
        <p:nvPicPr>
          <p:cNvPr id="4098" name="Picture 2" descr="Résultats de recherche d'images pour « documents »">
            <a:extLst>
              <a:ext uri="{FF2B5EF4-FFF2-40B4-BE49-F238E27FC236}">
                <a16:creationId xmlns:a16="http://schemas.microsoft.com/office/drawing/2014/main" id="{655BEAA6-D9E0-4CC0-989F-243A1FD8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590763"/>
            <a:ext cx="4064000" cy="354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8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7D93BB-0071-43BD-AD68-30E1C9830F90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108325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>
                <a:solidFill>
                  <a:schemeClr val="bg1"/>
                </a:solidFill>
              </a:rPr>
              <a:t>¿Por qué deberíamos ser 100% digitales?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0C9C4-8E37-408F-92D1-78B149B2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1507226"/>
            <a:ext cx="42275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_tradnl" sz="2400" b="1" dirty="0" err="1"/>
              <a:t>Eficiencia</a:t>
            </a:r>
            <a:r>
              <a:rPr lang="en-US" altLang="es-ES_tradnl" sz="24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s-ES_tradnl" sz="2400" dirty="0" err="1"/>
              <a:t>Reducción</a:t>
            </a:r>
            <a:r>
              <a:rPr lang="en-US" altLang="es-ES_tradnl" sz="2400" dirty="0"/>
              <a:t> de </a:t>
            </a:r>
            <a:r>
              <a:rPr lang="en-US" altLang="es-ES_tradnl" sz="2400" dirty="0" err="1"/>
              <a:t>costos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operativos</a:t>
            </a:r>
            <a:r>
              <a:rPr lang="en-US" altLang="es-ES_tradnl" sz="2400" dirty="0"/>
              <a:t> para el </a:t>
            </a:r>
            <a:r>
              <a:rPr lang="en-US" altLang="es-ES_tradnl" sz="2400" dirty="0" err="1"/>
              <a:t>gobierno</a:t>
            </a:r>
            <a:endParaRPr lang="en-US" altLang="es-ES_tradnl" sz="2400" dirty="0"/>
          </a:p>
          <a:p>
            <a:pPr eaLnBrk="1" hangingPunct="1"/>
            <a:endParaRPr lang="en-US" altLang="es-ES_tradnl" sz="2400" b="1" dirty="0"/>
          </a:p>
          <a:p>
            <a:pPr eaLnBrk="1" hangingPunct="1"/>
            <a:r>
              <a:rPr lang="en-US" altLang="es-ES_tradnl" sz="2400" b="1" dirty="0"/>
              <a:t>Calidad de </a:t>
            </a:r>
            <a:r>
              <a:rPr lang="en-US" altLang="es-ES_tradnl" sz="2400" b="1" dirty="0" err="1"/>
              <a:t>servicio</a:t>
            </a:r>
            <a:r>
              <a:rPr lang="en-US" altLang="es-ES_tradnl" sz="24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s-ES_tradnl" sz="2400" dirty="0" err="1"/>
              <a:t>Reducción</a:t>
            </a:r>
            <a:r>
              <a:rPr lang="en-US" altLang="es-ES_tradnl" sz="2400" dirty="0"/>
              <a:t> de </a:t>
            </a:r>
            <a:r>
              <a:rPr lang="en-US" altLang="es-ES_tradnl" sz="2400" dirty="0" err="1"/>
              <a:t>costos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transaccionales</a:t>
            </a:r>
            <a:r>
              <a:rPr lang="en-US" altLang="es-ES_tradnl" sz="2400" dirty="0"/>
              <a:t> para </a:t>
            </a:r>
            <a:r>
              <a:rPr lang="en-US" altLang="es-ES_tradnl" sz="2400" dirty="0" err="1"/>
              <a:t>ciudadanos</a:t>
            </a:r>
            <a:r>
              <a:rPr lang="en-US" altLang="es-ES_tradnl" sz="2400" dirty="0"/>
              <a:t> y </a:t>
            </a:r>
            <a:r>
              <a:rPr lang="en-US" altLang="es-ES_tradnl" sz="2400" dirty="0" err="1"/>
              <a:t>empresas</a:t>
            </a:r>
            <a:endParaRPr lang="en-US" altLang="es-ES_tradnl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s-ES_tradnl" sz="2400" dirty="0" err="1"/>
              <a:t>Satisfacción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ciudadana</a:t>
            </a:r>
            <a:endParaRPr lang="es-ES_tradnl" alt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01542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7D93BB-0071-43BD-AD68-30E1C9830F90}"/>
              </a:ext>
            </a:extLst>
          </p:cNvPr>
          <p:cNvSpPr txBox="1">
            <a:spLocks/>
          </p:cNvSpPr>
          <p:nvPr/>
        </p:nvSpPr>
        <p:spPr>
          <a:xfrm>
            <a:off x="679450" y="1808163"/>
            <a:ext cx="3108325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>
                <a:solidFill>
                  <a:schemeClr val="bg1"/>
                </a:solidFill>
              </a:rPr>
              <a:t>¿Por qué deberíamos ser 100% digitales?</a:t>
            </a:r>
            <a:endParaRPr lang="es-ES_tradnl" sz="3200" dirty="0">
              <a:solidFill>
                <a:schemeClr val="bg1"/>
              </a:solidFill>
            </a:endParaRPr>
          </a:p>
        </p:txBody>
      </p:sp>
      <p:pic>
        <p:nvPicPr>
          <p:cNvPr id="45058" name="Picture 2" descr="Image associée">
            <a:extLst>
              <a:ext uri="{FF2B5EF4-FFF2-40B4-BE49-F238E27FC236}">
                <a16:creationId xmlns:a16="http://schemas.microsoft.com/office/drawing/2014/main" id="{08D24F82-C950-43CE-8548-05F5F8D57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66" y="422172"/>
            <a:ext cx="4493191" cy="20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86E563-0771-489A-8C7F-695F86806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266" y="2291240"/>
            <a:ext cx="4493191" cy="34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7D93BB-0071-43BD-AD68-30E1C9830F90}"/>
              </a:ext>
            </a:extLst>
          </p:cNvPr>
          <p:cNvSpPr txBox="1">
            <a:spLocks/>
          </p:cNvSpPr>
          <p:nvPr/>
        </p:nvSpPr>
        <p:spPr>
          <a:xfrm>
            <a:off x="395112" y="1435630"/>
            <a:ext cx="3556000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¿</a:t>
            </a:r>
            <a:r>
              <a:rPr lang="en-US" sz="3200" dirty="0" err="1">
                <a:solidFill>
                  <a:schemeClr val="bg1"/>
                </a:solidFill>
              </a:rPr>
              <a:t>Cómo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debería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ser</a:t>
            </a:r>
            <a:r>
              <a:rPr lang="en-US" sz="3200" dirty="0">
                <a:solidFill>
                  <a:schemeClr val="bg1"/>
                </a:solidFill>
              </a:rPr>
              <a:t> la </a:t>
            </a:r>
            <a:r>
              <a:rPr lang="en-US" sz="3200" dirty="0" err="1">
                <a:solidFill>
                  <a:schemeClr val="bg1"/>
                </a:solidFill>
              </a:rPr>
              <a:t>digitalización</a:t>
            </a:r>
            <a:r>
              <a:rPr lang="en-US" sz="3200" dirty="0">
                <a:solidFill>
                  <a:schemeClr val="bg1"/>
                </a:solidFill>
              </a:rPr>
              <a:t>? 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idealmente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0C9C4-8E37-408F-92D1-78B149B2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69" y="432963"/>
            <a:ext cx="4227512" cy="55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ES_tradnl" sz="2400" dirty="0"/>
              <a:t>Para llegar a destino (cero papel) hay que </a:t>
            </a:r>
            <a:r>
              <a:rPr lang="es-ES_tradnl" altLang="es-ES_tradnl" sz="2400" b="1" dirty="0"/>
              <a:t>detener la generación de papel: la información debe nacer digital</a:t>
            </a:r>
            <a:r>
              <a:rPr lang="es-ES_tradnl" altLang="es-ES_tradnl" sz="2400" dirty="0"/>
              <a:t>.</a:t>
            </a:r>
          </a:p>
          <a:p>
            <a:pPr eaLnBrk="1" hangingPunct="1"/>
            <a:endParaRPr lang="es-ES_tradnl" altLang="es-ES_tradnl" sz="2400" dirty="0"/>
          </a:p>
          <a:p>
            <a:pPr eaLnBrk="1" hangingPunct="1"/>
            <a:r>
              <a:rPr lang="es-ES_tradnl" altLang="es-ES_tradnl" sz="2400" dirty="0"/>
              <a:t>Esto implica </a:t>
            </a:r>
            <a:r>
              <a:rPr lang="es-ES_tradnl" altLang="es-ES_tradnl" sz="2400" b="1" dirty="0"/>
              <a:t>digitalizar los procesos administrativos: la información nace digital y se procesa, comunica y archiva digitalmente</a:t>
            </a:r>
            <a:r>
              <a:rPr lang="es-ES_tradnl" altLang="es-ES_tradnl" sz="2400" dirty="0"/>
              <a:t>.</a:t>
            </a:r>
          </a:p>
          <a:p>
            <a:pPr eaLnBrk="1" hangingPunct="1"/>
            <a:endParaRPr lang="es-ES_tradnl" altLang="es-ES_tradnl" sz="2400" dirty="0"/>
          </a:p>
          <a:p>
            <a:pPr eaLnBrk="1" hangingPunct="1"/>
            <a:r>
              <a:rPr lang="es-ES_tradnl" altLang="es-ES_tradnl" sz="2400" dirty="0"/>
              <a:t>En paralelo habrá que digitalizar el </a:t>
            </a:r>
            <a:r>
              <a:rPr lang="es-ES_tradnl" altLang="es-ES_tradnl" sz="2400" i="1" dirty="0"/>
              <a:t>stock</a:t>
            </a:r>
          </a:p>
        </p:txBody>
      </p:sp>
    </p:spTree>
    <p:extLst>
      <p:ext uri="{BB962C8B-B14F-4D97-AF65-F5344CB8AC3E}">
        <p14:creationId xmlns:p14="http://schemas.microsoft.com/office/powerpoint/2010/main" val="43097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B0C9C4-8E37-408F-92D1-78B149B2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990161"/>
            <a:ext cx="4227512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_tradnl" sz="2400" dirty="0" err="1"/>
              <a:t>Procurar</a:t>
            </a:r>
            <a:r>
              <a:rPr lang="en-US" altLang="es-ES_tradnl" sz="2400" dirty="0"/>
              <a:t> que el </a:t>
            </a:r>
            <a:r>
              <a:rPr lang="en-US" altLang="es-ES_tradnl" sz="2400" b="1" dirty="0" err="1"/>
              <a:t>procesamiento</a:t>
            </a:r>
            <a:r>
              <a:rPr lang="en-US" altLang="es-ES_tradnl" sz="2400" b="1" dirty="0"/>
              <a:t> de la </a:t>
            </a:r>
            <a:r>
              <a:rPr lang="en-US" altLang="es-ES_tradnl" sz="2400" b="1" dirty="0" err="1"/>
              <a:t>información</a:t>
            </a:r>
            <a:r>
              <a:rPr lang="en-US" altLang="es-ES_tradnl" sz="2400" b="1" dirty="0"/>
              <a:t> sea </a:t>
            </a:r>
            <a:r>
              <a:rPr lang="en-US" altLang="es-ES_tradnl" sz="2400" b="1" dirty="0" err="1"/>
              <a:t>automatizable</a:t>
            </a:r>
            <a:r>
              <a:rPr lang="en-US" altLang="es-ES_tradnl" sz="24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s-ES_tradnl" sz="2400" b="1" dirty="0"/>
              <a:t>Más </a:t>
            </a:r>
            <a:r>
              <a:rPr lang="en-US" altLang="es-ES_tradnl" sz="2400" b="1" dirty="0" err="1"/>
              <a:t>datos</a:t>
            </a:r>
            <a:r>
              <a:rPr lang="en-US" altLang="es-ES_tradnl" sz="2400" dirty="0"/>
              <a:t>, </a:t>
            </a:r>
            <a:r>
              <a:rPr lang="en-US" altLang="es-ES_tradnl" sz="2400" dirty="0" err="1"/>
              <a:t>menos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documentos</a:t>
            </a:r>
            <a:endParaRPr lang="es-ES_tradnl" altLang="es-ES_tradnl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s-ES_tradnl" sz="2400" b="1" dirty="0"/>
              <a:t>Más </a:t>
            </a:r>
            <a:r>
              <a:rPr lang="en-US" altLang="es-ES_tradnl" sz="2400" b="1" dirty="0" err="1"/>
              <a:t>información</a:t>
            </a:r>
            <a:r>
              <a:rPr lang="en-US" altLang="es-ES_tradnl" sz="2400" b="1" dirty="0"/>
              <a:t> </a:t>
            </a:r>
            <a:r>
              <a:rPr lang="en-US" altLang="es-ES_tradnl" sz="2400" b="1" dirty="0" err="1"/>
              <a:t>estructurada</a:t>
            </a:r>
            <a:r>
              <a:rPr lang="en-US" altLang="es-ES_tradnl" sz="2400" b="1" dirty="0"/>
              <a:t> </a:t>
            </a:r>
            <a:r>
              <a:rPr lang="en-US" altLang="es-ES_tradnl" sz="2400" b="1" dirty="0" err="1"/>
              <a:t>en</a:t>
            </a:r>
            <a:r>
              <a:rPr lang="en-US" altLang="es-ES_tradnl" sz="2400" b="1" dirty="0"/>
              <a:t> bases de </a:t>
            </a:r>
            <a:r>
              <a:rPr lang="en-US" altLang="es-ES_tradnl" sz="2400" b="1" dirty="0" err="1"/>
              <a:t>datos</a:t>
            </a:r>
            <a:r>
              <a:rPr lang="en-US" altLang="es-ES_tradnl" sz="2400" dirty="0"/>
              <a:t>, </a:t>
            </a:r>
            <a:r>
              <a:rPr lang="en-US" altLang="es-ES_tradnl" sz="2400" dirty="0" err="1"/>
              <a:t>menos</a:t>
            </a:r>
            <a:r>
              <a:rPr lang="en-US" altLang="es-ES_tradnl" sz="2400" dirty="0"/>
              <a:t> </a:t>
            </a:r>
            <a:r>
              <a:rPr lang="en-US" altLang="es-ES_tradnl" sz="2400" dirty="0" err="1"/>
              <a:t>información</a:t>
            </a:r>
            <a:r>
              <a:rPr lang="en-US" altLang="es-ES_tradnl" sz="2400" dirty="0"/>
              <a:t> sin </a:t>
            </a:r>
            <a:r>
              <a:rPr lang="en-US" altLang="es-ES_tradnl" sz="2400" dirty="0" err="1"/>
              <a:t>estructura</a:t>
            </a:r>
            <a:r>
              <a:rPr lang="en-US" altLang="es-ES_tradnl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s-ES_tradnl" sz="2400" b="1" dirty="0"/>
              <a:t>Más xml </a:t>
            </a:r>
            <a:r>
              <a:rPr lang="en-US" altLang="es-ES_tradnl" sz="2400" dirty="0"/>
              <a:t>(web services), </a:t>
            </a:r>
            <a:r>
              <a:rPr lang="en-US" altLang="es-ES_tradnl" sz="2400" dirty="0" err="1"/>
              <a:t>menos</a:t>
            </a:r>
            <a:r>
              <a:rPr lang="en-US" altLang="es-ES_tradnl" sz="2400" dirty="0"/>
              <a:t> pdf.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23A832-E4F6-43EF-870B-2D0D665CC146}"/>
              </a:ext>
            </a:extLst>
          </p:cNvPr>
          <p:cNvSpPr txBox="1">
            <a:spLocks/>
          </p:cNvSpPr>
          <p:nvPr/>
        </p:nvSpPr>
        <p:spPr>
          <a:xfrm>
            <a:off x="395112" y="1435630"/>
            <a:ext cx="3556000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¿</a:t>
            </a:r>
            <a:r>
              <a:rPr lang="en-US" sz="3200" dirty="0" err="1">
                <a:solidFill>
                  <a:schemeClr val="bg1"/>
                </a:solidFill>
              </a:rPr>
              <a:t>Cómo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debería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ser</a:t>
            </a:r>
            <a:r>
              <a:rPr lang="en-US" sz="3200" dirty="0">
                <a:solidFill>
                  <a:schemeClr val="bg1"/>
                </a:solidFill>
              </a:rPr>
              <a:t> la </a:t>
            </a:r>
            <a:r>
              <a:rPr lang="en-US" sz="3200" dirty="0" err="1">
                <a:solidFill>
                  <a:schemeClr val="bg1"/>
                </a:solidFill>
              </a:rPr>
              <a:t>digitalización</a:t>
            </a:r>
            <a:r>
              <a:rPr lang="en-US" sz="3200" dirty="0">
                <a:solidFill>
                  <a:schemeClr val="bg1"/>
                </a:solidFill>
              </a:rPr>
              <a:t>? 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idealmente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s-ES_trad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5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7D93BB-0071-43BD-AD68-30E1C9830F90}"/>
              </a:ext>
            </a:extLst>
          </p:cNvPr>
          <p:cNvSpPr txBox="1">
            <a:spLocks/>
          </p:cNvSpPr>
          <p:nvPr/>
        </p:nvSpPr>
        <p:spPr>
          <a:xfrm>
            <a:off x="158043" y="1808162"/>
            <a:ext cx="4131735" cy="35766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00" dirty="0">
                <a:solidFill>
                  <a:schemeClr val="bg1"/>
                </a:solidFill>
              </a:rPr>
              <a:t>La experiencia reciente en (1) Interoperabilidad y (2) Gestión Documental en ALC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5B31FA-D8D6-4774-B835-4917A1B2D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22" y="1866900"/>
            <a:ext cx="4496831" cy="29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5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>
            <a:extLst>
              <a:ext uri="{FF2B5EF4-FFF2-40B4-BE49-F238E27FC236}">
                <a16:creationId xmlns:a16="http://schemas.microsoft.com/office/drawing/2014/main" id="{3C3132B5-A7AE-4C7D-92B2-6871D2589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679450"/>
            <a:ext cx="2297113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3">
            <a:extLst>
              <a:ext uri="{FF2B5EF4-FFF2-40B4-BE49-F238E27FC236}">
                <a16:creationId xmlns:a16="http://schemas.microsoft.com/office/drawing/2014/main" id="{1B9ECA6E-ED65-4576-93F2-901A1F5CF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3813"/>
            <a:ext cx="735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_trad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 Fuente: BID-Red GEALC, encuesta inédita realizada entre julio y septiembre 2017. Se recibieron respuestas de 22 de los 26 países.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317BD6-5E17-4904-AB2A-DA4A59378352}"/>
              </a:ext>
            </a:extLst>
          </p:cNvPr>
          <p:cNvSpPr txBox="1">
            <a:spLocks/>
          </p:cNvSpPr>
          <p:nvPr/>
        </p:nvSpPr>
        <p:spPr>
          <a:xfrm>
            <a:off x="340783" y="1691323"/>
            <a:ext cx="3621617" cy="31099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68580" tIns="34290" rIns="68580" bIns="3429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Nuevo estudio BID-Red GEALC: Países que han </a:t>
            </a:r>
            <a:r>
              <a:rPr kumimoji="0" lang="es-ES_tradnl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definido estándares </a:t>
            </a:r>
            <a:r>
              <a:rPr kumimoji="0" lang="es-ES_tradnl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para interconectar sistemas y procesos: 59%*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97C01C2-BE11-4DD3-9319-F6FCF6441BD2}"/>
              </a:ext>
            </a:extLst>
          </p:cNvPr>
          <p:cNvSpPr/>
          <p:nvPr/>
        </p:nvSpPr>
        <p:spPr>
          <a:xfrm>
            <a:off x="4876800" y="5091289"/>
            <a:ext cx="422275" cy="214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23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2578</TotalTime>
  <Words>733</Words>
  <Application>Microsoft Office PowerPoint</Application>
  <PresentationFormat>On-screen Show (4:3)</PresentationFormat>
  <Paragraphs>87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Office Theme</vt:lpstr>
      <vt:lpstr>Cero papel: ¿por qué todavía no hemos llegado a destino?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Zaida Doria Delgado</dc:creator>
  <cp:lastModifiedBy>Lafuente, Mariano</cp:lastModifiedBy>
  <cp:revision>71</cp:revision>
  <cp:lastPrinted>2017-11-06T21:35:40Z</cp:lastPrinted>
  <dcterms:created xsi:type="dcterms:W3CDTF">2017-10-26T21:37:04Z</dcterms:created>
  <dcterms:modified xsi:type="dcterms:W3CDTF">2017-11-07T14:33:26Z</dcterms:modified>
</cp:coreProperties>
</file>