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71" r:id="rId4"/>
    <p:sldId id="257" r:id="rId5"/>
    <p:sldId id="272" r:id="rId6"/>
    <p:sldId id="260" r:id="rId7"/>
    <p:sldId id="259" r:id="rId8"/>
    <p:sldId id="273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8" y="2831335"/>
            <a:ext cx="4680000" cy="20999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" y="5067759"/>
            <a:ext cx="4680000" cy="7821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7957"/>
            <a:ext cx="7886700" cy="89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2493"/>
            <a:ext cx="7886700" cy="400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7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57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9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9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93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0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77956"/>
            <a:ext cx="7886700" cy="104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43149"/>
            <a:ext cx="7886700" cy="383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49F-97C2-4947-9485-CD8305334CD0}" type="datetimeFigureOut">
              <a:rPr lang="es-PE" smtClean="0"/>
              <a:t>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F7AFB7-7DDF-4B81-80FD-625F386F0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80"/>
          <a:stretch/>
        </p:blipFill>
        <p:spPr>
          <a:xfrm>
            <a:off x="915" y="0"/>
            <a:ext cx="9143085" cy="12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41AC58-106B-4661-8A32-45B50AF5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8" y="2909392"/>
            <a:ext cx="4680000" cy="2099900"/>
          </a:xfrm>
        </p:spPr>
        <p:txBody>
          <a:bodyPr/>
          <a:lstStyle/>
          <a:p>
            <a:r>
              <a:rPr lang="es-PE" sz="3200" dirty="0"/>
              <a:t>Gestión documental electrónica desde la perspectiva de la </a:t>
            </a:r>
            <a:br>
              <a:rPr lang="es-PE" sz="3200" dirty="0"/>
            </a:br>
            <a:r>
              <a:rPr lang="es-PE" sz="3200" dirty="0"/>
              <a:t>ISO 30301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5692F8A-26C8-4F97-94F3-5017228A0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Carlota Bustelo Ruesta</a:t>
            </a:r>
          </a:p>
        </p:txBody>
      </p:sp>
    </p:spTree>
    <p:extLst>
      <p:ext uri="{BB962C8B-B14F-4D97-AF65-F5344CB8AC3E}">
        <p14:creationId xmlns:p14="http://schemas.microsoft.com/office/powerpoint/2010/main" val="42691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12203" y="1438184"/>
            <a:ext cx="44792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1: Contexto de la Organización</a:t>
            </a:r>
            <a:r>
              <a:rPr lang="es-ES" sz="1600" dirty="0"/>
              <a:t>: En la gestión de los documentos electrónicos parte de entender el contexto es también la arquitectura de información</a:t>
            </a:r>
          </a:p>
          <a:p>
            <a:r>
              <a:rPr lang="es-ES" sz="1600" b="1" dirty="0"/>
              <a:t>Perspectiva 2: Liderazgo </a:t>
            </a:r>
            <a:r>
              <a:rPr lang="es-ES" sz="1600" dirty="0"/>
              <a:t>El apoyo de la alta dirección no es diferente en la gestión de documentos electrónicos</a:t>
            </a:r>
          </a:p>
          <a:p>
            <a:r>
              <a:rPr lang="es-ES" sz="1600" b="1" dirty="0"/>
              <a:t>Perspectiva 3</a:t>
            </a:r>
            <a:r>
              <a:rPr lang="es-ES" sz="1600" dirty="0"/>
              <a:t>:</a:t>
            </a:r>
            <a:r>
              <a:rPr lang="es-ES" sz="1600" b="1" dirty="0"/>
              <a:t> Planificación </a:t>
            </a:r>
            <a:r>
              <a:rPr lang="es-ES" sz="1600" dirty="0"/>
              <a:t>La planificación de implementación de un sistema de gestión puede coincidir con la implementación de la gestión electrónica</a:t>
            </a:r>
          </a:p>
          <a:p>
            <a:r>
              <a:rPr lang="es-ES" sz="1600" b="1" dirty="0"/>
              <a:t>Perspectiva 4</a:t>
            </a:r>
            <a:r>
              <a:rPr lang="es-ES" sz="1600" dirty="0"/>
              <a:t>: </a:t>
            </a:r>
            <a:r>
              <a:rPr lang="es-ES" sz="1600" b="1" dirty="0"/>
              <a:t>Soporte</a:t>
            </a:r>
            <a:r>
              <a:rPr lang="es-ES" sz="1600" dirty="0"/>
              <a:t> La documentación, la comunicación y la capacitación integran el componente tecnológico</a:t>
            </a:r>
          </a:p>
          <a:p>
            <a:r>
              <a:rPr lang="es-ES" sz="1600" b="1" dirty="0"/>
              <a:t>Perspectiva 5: Operación </a:t>
            </a:r>
            <a:r>
              <a:rPr lang="es-ES" sz="1600" dirty="0"/>
              <a:t>La automatización permite una integración real de los proceso documentales</a:t>
            </a:r>
          </a:p>
          <a:p>
            <a:r>
              <a:rPr lang="es-ES" sz="1600" b="1" dirty="0"/>
              <a:t>Perspectiva 6: Operación </a:t>
            </a:r>
            <a:r>
              <a:rPr lang="es-ES" sz="1600" dirty="0"/>
              <a:t>Las aplicaciones o sistemas de gestión de documentos son claves</a:t>
            </a:r>
          </a:p>
          <a:p>
            <a:r>
              <a:rPr lang="es-ES" sz="1600" b="1" dirty="0"/>
              <a:t>Perspectiva 7: Evaluación y mejora. </a:t>
            </a:r>
            <a:r>
              <a:rPr lang="es-ES" sz="1600" dirty="0"/>
              <a:t>La evaluación del desempeño se adapta a la realidad de la gestión electrónica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31" y="2228296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</p:spTree>
    <p:extLst>
      <p:ext uri="{BB962C8B-B14F-4D97-AF65-F5344CB8AC3E}">
        <p14:creationId xmlns:p14="http://schemas.microsoft.com/office/powerpoint/2010/main" val="64303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12203" y="1438184"/>
            <a:ext cx="447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1: Contexto de la Organización</a:t>
            </a:r>
            <a:r>
              <a:rPr lang="es-ES" sz="1600" dirty="0"/>
              <a:t>: En la gestión de los documentos electrónicos parte de entender el contexto es también la arquitectura de información de la organización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31" y="2228296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1660124" y="2228296"/>
            <a:ext cx="1429305" cy="665824"/>
          </a:xfrm>
          <a:prstGeom prst="wedgeEllipseCallout">
            <a:avLst>
              <a:gd name="adj1" fmla="val 140037"/>
              <a:gd name="adj2" fmla="val 11834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0D068B-C2BF-45C7-B119-3BD82E88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21" y="3209279"/>
            <a:ext cx="3807258" cy="29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12203" y="1438184"/>
            <a:ext cx="447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2: Liderazgo </a:t>
            </a:r>
            <a:r>
              <a:rPr lang="es-ES" sz="1600" dirty="0"/>
              <a:t>El apoyo de la alta dirección no es diferente en la gestión de documentos electrónicos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86" y="2228296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1660124" y="2734323"/>
            <a:ext cx="1429305" cy="665824"/>
          </a:xfrm>
          <a:prstGeom prst="wedgeEllipseCallout">
            <a:avLst>
              <a:gd name="adj1" fmla="val 138174"/>
              <a:gd name="adj2" fmla="val -134833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947F0A-288D-4E50-A416-4972BD55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802" y="2629362"/>
            <a:ext cx="2466975" cy="1847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03CA11-51D2-4BB6-90CE-CEF1338E5F4F}"/>
              </a:ext>
            </a:extLst>
          </p:cNvPr>
          <p:cNvSpPr txBox="1"/>
          <p:nvPr/>
        </p:nvSpPr>
        <p:spPr>
          <a:xfrm>
            <a:off x="5237825" y="4740676"/>
            <a:ext cx="340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Convencer….. Predicar con el ejemplo</a:t>
            </a:r>
          </a:p>
        </p:txBody>
      </p:sp>
    </p:spTree>
    <p:extLst>
      <p:ext uri="{BB962C8B-B14F-4D97-AF65-F5344CB8AC3E}">
        <p14:creationId xmlns:p14="http://schemas.microsoft.com/office/powerpoint/2010/main" val="62943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12203" y="1438184"/>
            <a:ext cx="447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3</a:t>
            </a:r>
            <a:r>
              <a:rPr lang="es-ES" sz="1600" dirty="0"/>
              <a:t>:</a:t>
            </a:r>
            <a:r>
              <a:rPr lang="es-ES" sz="1600" b="1" dirty="0"/>
              <a:t> Planificación </a:t>
            </a:r>
            <a:r>
              <a:rPr lang="es-ES" sz="1600" dirty="0"/>
              <a:t>La planificación de implementación de un sistema de gestión puede coincidir con la implementación de la gestión electrónica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86" y="2228296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821184" y="3284738"/>
            <a:ext cx="1429305" cy="665824"/>
          </a:xfrm>
          <a:prstGeom prst="wedgeEllipseCallout">
            <a:avLst>
              <a:gd name="adj1" fmla="val 218298"/>
              <a:gd name="adj2" fmla="val -16950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809880-EC8D-430E-AB3A-58A959A4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617" y="3107599"/>
            <a:ext cx="2705100" cy="16859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AC88A0-A421-47DA-86EC-5BE39E631B3A}"/>
              </a:ext>
            </a:extLst>
          </p:cNvPr>
          <p:cNvSpPr txBox="1"/>
          <p:nvPr/>
        </p:nvSpPr>
        <p:spPr>
          <a:xfrm>
            <a:off x="5140171" y="5211192"/>
            <a:ext cx="320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Proyecto: Alcance, meta, hitos</a:t>
            </a:r>
          </a:p>
        </p:txBody>
      </p:sp>
    </p:spTree>
    <p:extLst>
      <p:ext uri="{BB962C8B-B14F-4D97-AF65-F5344CB8AC3E}">
        <p14:creationId xmlns:p14="http://schemas.microsoft.com/office/powerpoint/2010/main" val="312993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12203" y="1438184"/>
            <a:ext cx="447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4</a:t>
            </a:r>
            <a:r>
              <a:rPr lang="es-ES" sz="1600" dirty="0"/>
              <a:t>: </a:t>
            </a:r>
            <a:r>
              <a:rPr lang="es-ES" sz="1600" b="1" dirty="0"/>
              <a:t>Soporte</a:t>
            </a:r>
            <a:r>
              <a:rPr lang="es-ES" sz="1600" dirty="0"/>
              <a:t> La documentación, la comunicación y la capacitación integran el componente tecnológico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97" y="2050742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883328" y="3773010"/>
            <a:ext cx="1429305" cy="665824"/>
          </a:xfrm>
          <a:prstGeom prst="wedgeEllipseCallout">
            <a:avLst>
              <a:gd name="adj1" fmla="val 203391"/>
              <a:gd name="adj2" fmla="val -27350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932F22-F236-4371-BD2C-3A9007C7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89" y="2664873"/>
            <a:ext cx="2466975" cy="1847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C45D64-AE9C-41DC-BC3E-16336B8E7223}"/>
              </a:ext>
            </a:extLst>
          </p:cNvPr>
          <p:cNvSpPr txBox="1"/>
          <p:nvPr/>
        </p:nvSpPr>
        <p:spPr>
          <a:xfrm>
            <a:off x="5256089" y="4838330"/>
            <a:ext cx="298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suman esfuerzos y se aplica un mensaje claro a los receptores</a:t>
            </a:r>
          </a:p>
        </p:txBody>
      </p:sp>
    </p:spTree>
    <p:extLst>
      <p:ext uri="{BB962C8B-B14F-4D97-AF65-F5344CB8AC3E}">
        <p14:creationId xmlns:p14="http://schemas.microsoft.com/office/powerpoint/2010/main" val="122051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64709" y="1438184"/>
            <a:ext cx="447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5: Operación </a:t>
            </a:r>
            <a:r>
              <a:rPr lang="es-ES" sz="1600" dirty="0"/>
              <a:t>La automatización permite una integración real de los procesos documentales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30" y="1976793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1504764" y="4512723"/>
            <a:ext cx="1429305" cy="665824"/>
          </a:xfrm>
          <a:prstGeom prst="wedgeEllipseCallout">
            <a:avLst>
              <a:gd name="adj1" fmla="val 166745"/>
              <a:gd name="adj2" fmla="val -46150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6E2592-7C7C-4ECE-8091-23DD3D5B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46" y="2354264"/>
            <a:ext cx="4060365" cy="24913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6BEE49-4985-4D6E-8611-0683AEDF8A50}"/>
              </a:ext>
            </a:extLst>
          </p:cNvPr>
          <p:cNvSpPr txBox="1"/>
          <p:nvPr/>
        </p:nvSpPr>
        <p:spPr>
          <a:xfrm>
            <a:off x="5095783" y="5317724"/>
            <a:ext cx="369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usuario final hace gestión documental sin ser consciente de ello</a:t>
            </a:r>
          </a:p>
        </p:txBody>
      </p:sp>
    </p:spTree>
    <p:extLst>
      <p:ext uri="{BB962C8B-B14F-4D97-AF65-F5344CB8AC3E}">
        <p14:creationId xmlns:p14="http://schemas.microsoft.com/office/powerpoint/2010/main" val="287080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64709" y="1438184"/>
            <a:ext cx="447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6: Operación </a:t>
            </a:r>
            <a:r>
              <a:rPr lang="es-ES" sz="1600" dirty="0"/>
              <a:t>Las aplicaciones o sistemas de gestión de documentos son claves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30" y="1976793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1504764" y="4512723"/>
            <a:ext cx="1429305" cy="665824"/>
          </a:xfrm>
          <a:prstGeom prst="wedgeEllipseCallout">
            <a:avLst>
              <a:gd name="adj1" fmla="val 166745"/>
              <a:gd name="adj2" fmla="val -46150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CD968A-9D17-4AFB-B7ED-41806E8C1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223" y="2773969"/>
            <a:ext cx="4436111" cy="25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64709" y="1438184"/>
            <a:ext cx="447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Perspectiva 7: Evaluación y mejora. </a:t>
            </a:r>
            <a:r>
              <a:rPr lang="es-ES" sz="1600" dirty="0"/>
              <a:t>La evaluación del desempeño se adapta a la realidad de la gestión electrónica</a:t>
            </a:r>
          </a:p>
          <a:p>
            <a:r>
              <a:rPr lang="es-ES" sz="1600" dirty="0"/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B103327-1005-453C-B331-23805A292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17" y="1931802"/>
            <a:ext cx="4092606" cy="3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C33F4AE8-0801-4A3E-B090-5156944F6A01}"/>
              </a:ext>
            </a:extLst>
          </p:cNvPr>
          <p:cNvSpPr/>
          <p:nvPr/>
        </p:nvSpPr>
        <p:spPr>
          <a:xfrm>
            <a:off x="2610035" y="2974019"/>
            <a:ext cx="1602419" cy="1376039"/>
          </a:xfrm>
          <a:prstGeom prst="wedgeEllipseCallout">
            <a:avLst>
              <a:gd name="adj1" fmla="val 76515"/>
              <a:gd name="adj2" fmla="val -132841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A4E3C6E-A68B-4FB3-A9CD-D246127D4B33}"/>
              </a:ext>
            </a:extLst>
          </p:cNvPr>
          <p:cNvSpPr txBox="1"/>
          <p:nvPr/>
        </p:nvSpPr>
        <p:spPr>
          <a:xfrm>
            <a:off x="1127464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Esquema ISO 30301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87BB77-EC43-44A7-B8C2-978D0B29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01" y="2752400"/>
            <a:ext cx="2514600" cy="18192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AB0269-F4A1-472B-A791-CC3EE68D69B2}"/>
              </a:ext>
            </a:extLst>
          </p:cNvPr>
          <p:cNvSpPr txBox="1"/>
          <p:nvPr/>
        </p:nvSpPr>
        <p:spPr>
          <a:xfrm>
            <a:off x="5344357" y="4953739"/>
            <a:ext cx="3284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evaluación, gestión de no conformidades y acciones correctivas incluyen cuestiones relacionadas con la gestión electrónica</a:t>
            </a:r>
          </a:p>
        </p:txBody>
      </p:sp>
    </p:spTree>
    <p:extLst>
      <p:ext uri="{BB962C8B-B14F-4D97-AF65-F5344CB8AC3E}">
        <p14:creationId xmlns:p14="http://schemas.microsoft.com/office/powerpoint/2010/main" val="331144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3DE73C-B8B6-49D4-A8BD-500CBF483960}"/>
              </a:ext>
            </a:extLst>
          </p:cNvPr>
          <p:cNvSpPr txBox="1"/>
          <p:nvPr/>
        </p:nvSpPr>
        <p:spPr>
          <a:xfrm>
            <a:off x="2432482" y="2512381"/>
            <a:ext cx="4927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100677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9782794-E662-49BD-9D21-5277E39B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B93571-D9F5-4009-B489-C38BF9BF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72492"/>
            <a:ext cx="7886700" cy="4004470"/>
          </a:xfrm>
        </p:spPr>
        <p:txBody>
          <a:bodyPr/>
          <a:lstStyle/>
          <a:p>
            <a:r>
              <a:rPr lang="es-ES" dirty="0"/>
              <a:t>Las normas ISO 30300</a:t>
            </a:r>
          </a:p>
          <a:p>
            <a:r>
              <a:rPr lang="es-ES" dirty="0"/>
              <a:t>El contexto de transformación digital</a:t>
            </a:r>
          </a:p>
          <a:p>
            <a:r>
              <a:rPr lang="es-ES" dirty="0"/>
              <a:t>Un relato sobre una implantación real</a:t>
            </a:r>
          </a:p>
          <a:p>
            <a:pPr lvl="1"/>
            <a:r>
              <a:rPr lang="es-ES" dirty="0"/>
              <a:t> 7 perspectivas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149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9782794-E662-49BD-9D21-5277E39B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B93571-D9F5-4009-B489-C38BF9BF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72492"/>
            <a:ext cx="7886700" cy="4004470"/>
          </a:xfrm>
        </p:spPr>
        <p:txBody>
          <a:bodyPr/>
          <a:lstStyle/>
          <a:p>
            <a:r>
              <a:rPr lang="es-ES" b="1" dirty="0"/>
              <a:t>Las normas ISO 30300</a:t>
            </a:r>
          </a:p>
          <a:p>
            <a:r>
              <a:rPr lang="es-ES" dirty="0"/>
              <a:t>El contexto de transformación digital</a:t>
            </a:r>
          </a:p>
          <a:p>
            <a:r>
              <a:rPr lang="es-ES" dirty="0"/>
              <a:t>Un relato sobre una implantación real</a:t>
            </a:r>
          </a:p>
          <a:p>
            <a:pPr lvl="1"/>
            <a:r>
              <a:rPr lang="es-ES" dirty="0"/>
              <a:t> 7 perspectivas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95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8F048634-392A-411A-8EFF-9DD506635285}"/>
              </a:ext>
            </a:extLst>
          </p:cNvPr>
          <p:cNvGrpSpPr/>
          <p:nvPr/>
        </p:nvGrpSpPr>
        <p:grpSpPr>
          <a:xfrm>
            <a:off x="300941" y="1532638"/>
            <a:ext cx="3102016" cy="2715272"/>
            <a:chOff x="347581" y="1481559"/>
            <a:chExt cx="5268663" cy="494528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7E8A49A-0BEC-4928-89B2-203A3B836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3204" y="3191717"/>
              <a:ext cx="2303040" cy="3235124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5F6143A-B943-4D52-8B89-DCA723531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7678" y="2164465"/>
              <a:ext cx="2348469" cy="33277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8582399-BECF-4A7A-BE37-93C38357A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581" y="1481559"/>
              <a:ext cx="2358565" cy="332772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FA96FCBF-9E19-455A-8D9C-A96095AE98F4}"/>
              </a:ext>
            </a:extLst>
          </p:cNvPr>
          <p:cNvSpPr txBox="1"/>
          <p:nvPr/>
        </p:nvSpPr>
        <p:spPr>
          <a:xfrm>
            <a:off x="1423686" y="5764192"/>
            <a:ext cx="62619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Serie de normas ISO 30300. Sistema de gestión para los documentos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052A89-EB02-4375-9842-B1D326DBF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806" y="1648384"/>
            <a:ext cx="5296835" cy="39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9782794-E662-49BD-9D21-5277E39B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B93571-D9F5-4009-B489-C38BF9BF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72492"/>
            <a:ext cx="7886700" cy="4004470"/>
          </a:xfrm>
        </p:spPr>
        <p:txBody>
          <a:bodyPr/>
          <a:lstStyle/>
          <a:p>
            <a:r>
              <a:rPr lang="es-ES" dirty="0"/>
              <a:t>Las normas ISO 30300</a:t>
            </a:r>
          </a:p>
          <a:p>
            <a:r>
              <a:rPr lang="es-ES" b="1" dirty="0"/>
              <a:t>El contexto de transformación digital</a:t>
            </a:r>
          </a:p>
          <a:p>
            <a:r>
              <a:rPr lang="es-ES" dirty="0"/>
              <a:t>Un relato sobre una implantación real</a:t>
            </a:r>
          </a:p>
          <a:p>
            <a:pPr lvl="1"/>
            <a:r>
              <a:rPr lang="es-ES" dirty="0"/>
              <a:t> 7 perspectivas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585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0887" y="1295626"/>
            <a:ext cx="7886700" cy="893762"/>
          </a:xfrm>
        </p:spPr>
        <p:txBody>
          <a:bodyPr/>
          <a:lstStyle/>
          <a:p>
            <a:pPr algn="ctr"/>
            <a:r>
              <a:rPr lang="es-ES" dirty="0"/>
              <a:t>Documentos en el siglo XXI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794527" y="2046591"/>
            <a:ext cx="8100900" cy="4734458"/>
            <a:chOff x="683568" y="1412776"/>
            <a:chExt cx="8100900" cy="4147449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916832"/>
              <a:ext cx="1276747" cy="211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Flecha derecha"/>
            <p:cNvSpPr/>
            <p:nvPr/>
          </p:nvSpPr>
          <p:spPr>
            <a:xfrm>
              <a:off x="2051720" y="2348880"/>
              <a:ext cx="1008112" cy="9361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20" descr="photodiscST0013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1988840"/>
              <a:ext cx="1243013" cy="1296143"/>
            </a:xfrm>
            <a:prstGeom prst="rect">
              <a:avLst/>
            </a:prstGeom>
            <a:noFill/>
          </p:spPr>
        </p:pic>
        <p:pic>
          <p:nvPicPr>
            <p:cNvPr id="7" name="Picture 21" descr="AA0175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988841"/>
              <a:ext cx="996950" cy="1098831"/>
            </a:xfrm>
            <a:prstGeom prst="rect">
              <a:avLst/>
            </a:prstGeom>
            <a:noFill/>
          </p:spPr>
        </p:pic>
        <p:pic>
          <p:nvPicPr>
            <p:cNvPr id="8" name="Picture 22" descr="j02891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1844824"/>
              <a:ext cx="1566863" cy="1036638"/>
            </a:xfrm>
            <a:prstGeom prst="rect">
              <a:avLst/>
            </a:prstGeom>
            <a:noFill/>
          </p:spPr>
        </p:pic>
        <p:sp>
          <p:nvSpPr>
            <p:cNvPr id="9" name="8 CuadroTexto"/>
            <p:cNvSpPr txBox="1"/>
            <p:nvPr/>
          </p:nvSpPr>
          <p:spPr>
            <a:xfrm>
              <a:off x="755576" y="1412776"/>
              <a:ext cx="727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i="1" dirty="0">
                  <a:solidFill>
                    <a:schemeClr val="tx2"/>
                  </a:solidFill>
                </a:rPr>
                <a:t>Un mundo en trasformación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383868" y="4913894"/>
              <a:ext cx="54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Contenidos, objetos digitales, evidencias digitales, documentos electrónicos, información corporativa</a:t>
              </a: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97160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75656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29D869-2621-47CE-A92C-B3DB16585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072" y="3740780"/>
            <a:ext cx="2085013" cy="11522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E1FAFD-8DE8-40A4-AC84-D9C8BA4A3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068" y="4183781"/>
            <a:ext cx="1587346" cy="17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B7F9D7-706B-4C36-90E2-C44E7D5D7AD0}"/>
              </a:ext>
            </a:extLst>
          </p:cNvPr>
          <p:cNvSpPr txBox="1"/>
          <p:nvPr/>
        </p:nvSpPr>
        <p:spPr>
          <a:xfrm>
            <a:off x="555585" y="1539433"/>
            <a:ext cx="81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GESTIÓN DOCUMENTAL ELECTRÓNICA</a:t>
            </a:r>
            <a:r>
              <a:rPr lang="es-ES" dirty="0">
                <a:sym typeface="Wingdings" panose="05000000000000000000" pitchFamily="2" charset="2"/>
              </a:rPr>
              <a:t> GESTIÓN DE DOCUMENTOS ELECTRÓNICOS</a:t>
            </a:r>
            <a:endParaRPr lang="es-E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69E932D-54BC-483B-B2A3-774678423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48" y="2180482"/>
            <a:ext cx="2520950" cy="366767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" dirty="0"/>
              <a:t>Plano operativo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EEE95CB-DBD6-46F1-9621-6535C987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036" y="2180482"/>
            <a:ext cx="2808287" cy="366767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" dirty="0"/>
              <a:t>Plano estratégico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C41F727-4D95-4287-B350-0A2CF2329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973" y="2109044"/>
            <a:ext cx="720725" cy="574675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C4D7DE"/>
          </a:solidFill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ED9CFB-BDBD-4723-A18F-3D5349583081}"/>
              </a:ext>
            </a:extLst>
          </p:cNvPr>
          <p:cNvSpPr txBox="1"/>
          <p:nvPr/>
        </p:nvSpPr>
        <p:spPr>
          <a:xfrm>
            <a:off x="1051307" y="2760060"/>
            <a:ext cx="689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Seguramente sin el motor de la tecnología las normas ISO de gestión documental no existirían</a:t>
            </a:r>
          </a:p>
        </p:txBody>
      </p:sp>
      <p:sp>
        <p:nvSpPr>
          <p:cNvPr id="8" name="3 Flecha abajo">
            <a:extLst>
              <a:ext uri="{FF2B5EF4-FFF2-40B4-BE49-F238E27FC236}">
                <a16:creationId xmlns:a16="http://schemas.microsoft.com/office/drawing/2014/main" id="{21CF9C32-D7EC-4C1C-8ABF-3948AAF58EA9}"/>
              </a:ext>
            </a:extLst>
          </p:cNvPr>
          <p:cNvSpPr/>
          <p:nvPr/>
        </p:nvSpPr>
        <p:spPr>
          <a:xfrm>
            <a:off x="3635375" y="3429000"/>
            <a:ext cx="8651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s-ES" sz="1400"/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53A1A11D-4DBB-403D-96E3-3C88E633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933825"/>
            <a:ext cx="2592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dirty="0"/>
              <a:t>TODAS LAS ORGANIZACIONES HACEN GESTIÓN DE DOCUMENTOS</a:t>
            </a:r>
          </a:p>
          <a:p>
            <a:pPr algn="ctr" eaLnBrk="0" hangingPunct="0"/>
            <a:r>
              <a:rPr lang="es-ES" sz="1400" dirty="0"/>
              <a:t>(BIEN o MAL)</a:t>
            </a:r>
          </a:p>
        </p:txBody>
      </p:sp>
      <p:sp>
        <p:nvSpPr>
          <p:cNvPr id="10" name="5 Flecha abajo">
            <a:extLst>
              <a:ext uri="{FF2B5EF4-FFF2-40B4-BE49-F238E27FC236}">
                <a16:creationId xmlns:a16="http://schemas.microsoft.com/office/drawing/2014/main" id="{37CB0B3A-0388-4054-82B1-08533238B61F}"/>
              </a:ext>
            </a:extLst>
          </p:cNvPr>
          <p:cNvSpPr/>
          <p:nvPr/>
        </p:nvSpPr>
        <p:spPr>
          <a:xfrm rot="18463633">
            <a:off x="5265738" y="4881563"/>
            <a:ext cx="72072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s-ES" sz="1400"/>
          </a:p>
        </p:txBody>
      </p:sp>
      <p:sp>
        <p:nvSpPr>
          <p:cNvPr id="11" name="6 CuadroTexto">
            <a:extLst>
              <a:ext uri="{FF2B5EF4-FFF2-40B4-BE49-F238E27FC236}">
                <a16:creationId xmlns:a16="http://schemas.microsoft.com/office/drawing/2014/main" id="{F1D56BCF-6FDA-4B4E-9799-79313E72D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868863"/>
            <a:ext cx="2089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1400"/>
              <a:t>EN EL MUNDO EN PAPEL DE FORMA ESTABLECIDA Y PRODUCIENDO “ARCHIVOS”</a:t>
            </a:r>
          </a:p>
        </p:txBody>
      </p:sp>
      <p:sp>
        <p:nvSpPr>
          <p:cNvPr id="12" name="7 Flecha abajo">
            <a:extLst>
              <a:ext uri="{FF2B5EF4-FFF2-40B4-BE49-F238E27FC236}">
                <a16:creationId xmlns:a16="http://schemas.microsoft.com/office/drawing/2014/main" id="{BF692889-0832-4415-BE12-FDAEC88DD69D}"/>
              </a:ext>
            </a:extLst>
          </p:cNvPr>
          <p:cNvSpPr/>
          <p:nvPr/>
        </p:nvSpPr>
        <p:spPr>
          <a:xfrm rot="1895677">
            <a:off x="2257328" y="4820107"/>
            <a:ext cx="72072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s-ES" sz="1400"/>
          </a:p>
        </p:txBody>
      </p:sp>
      <p:sp>
        <p:nvSpPr>
          <p:cNvPr id="13" name="8 CuadroTexto">
            <a:extLst>
              <a:ext uri="{FF2B5EF4-FFF2-40B4-BE49-F238E27FC236}">
                <a16:creationId xmlns:a16="http://schemas.microsoft.com/office/drawing/2014/main" id="{50F4444A-2931-4CA0-80D1-86E78021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75" y="5046034"/>
            <a:ext cx="2087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1400" dirty="0"/>
              <a:t>EN EL MUNDO DIGITAL CON UN GRAN DESCONCIERTO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A60E97-1054-4E35-B355-CB762E563C9B}"/>
              </a:ext>
            </a:extLst>
          </p:cNvPr>
          <p:cNvSpPr txBox="1"/>
          <p:nvPr/>
        </p:nvSpPr>
        <p:spPr>
          <a:xfrm>
            <a:off x="2129882" y="6063849"/>
            <a:ext cx="51044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NECESIDAD DE DIRECTRICES</a:t>
            </a:r>
            <a:r>
              <a:rPr lang="es-ES" dirty="0">
                <a:sym typeface="Wingdings" panose="05000000000000000000" pitchFamily="2" charset="2"/>
              </a:rPr>
              <a:t> NORMAS ISO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03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9782794-E662-49BD-9D21-5277E39B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B93571-D9F5-4009-B489-C38BF9BF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72492"/>
            <a:ext cx="7886700" cy="4004470"/>
          </a:xfrm>
        </p:spPr>
        <p:txBody>
          <a:bodyPr/>
          <a:lstStyle/>
          <a:p>
            <a:r>
              <a:rPr lang="es-ES" dirty="0"/>
              <a:t>Las normas ISO 30300</a:t>
            </a:r>
          </a:p>
          <a:p>
            <a:r>
              <a:rPr lang="es-ES" dirty="0"/>
              <a:t>El contexto de transformación digital</a:t>
            </a:r>
          </a:p>
          <a:p>
            <a:r>
              <a:rPr lang="es-ES" b="1" dirty="0"/>
              <a:t>Un relato sobre una implantación real</a:t>
            </a:r>
          </a:p>
          <a:p>
            <a:pPr lvl="1"/>
            <a:r>
              <a:rPr lang="es-ES" b="1" dirty="0"/>
              <a:t> 7 perspectivas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707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19B9C3-2A79-4A9A-A77A-98598114BEF6}"/>
              </a:ext>
            </a:extLst>
          </p:cNvPr>
          <p:cNvSpPr txBox="1"/>
          <p:nvPr/>
        </p:nvSpPr>
        <p:spPr>
          <a:xfrm>
            <a:off x="461639" y="1544715"/>
            <a:ext cx="636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relato sobre una implantación real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8BD80-6B79-4947-93CC-4C3BB744BD26}"/>
              </a:ext>
            </a:extLst>
          </p:cNvPr>
          <p:cNvSpPr txBox="1"/>
          <p:nvPr/>
        </p:nvSpPr>
        <p:spPr>
          <a:xfrm>
            <a:off x="461639" y="2210539"/>
            <a:ext cx="792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España: Ley 39/2015. Ley de procedimiento administrativo común- Transforma las administraciones públicas pues sólo permite la tramitación electrónica</a:t>
            </a:r>
            <a:r>
              <a:rPr lang="es-ES" dirty="0">
                <a:sym typeface="Wingdings" panose="05000000000000000000" pitchFamily="2" charset="2"/>
              </a:rPr>
              <a:t> Cero papel como obligación (3 años de plazo para la implantación completa)</a:t>
            </a:r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9AEAF79-2F16-4123-BD18-1986AFA73F58}"/>
              </a:ext>
            </a:extLst>
          </p:cNvPr>
          <p:cNvSpPr/>
          <p:nvPr/>
        </p:nvSpPr>
        <p:spPr>
          <a:xfrm>
            <a:off x="985421" y="3577700"/>
            <a:ext cx="1340529" cy="126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Adm</a:t>
            </a:r>
            <a:r>
              <a:rPr lang="es-ES" dirty="0"/>
              <a:t>. Pública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0C114CA-2322-4C56-AE9B-87F647DE3565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325950" y="4208015"/>
            <a:ext cx="577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6F219024-5EC1-4C65-93A9-2CE58526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98" y="3506680"/>
            <a:ext cx="1128227" cy="15935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AD8742-C56F-4038-9DA3-8B33B7178B01}"/>
              </a:ext>
            </a:extLst>
          </p:cNvPr>
          <p:cNvSpPr txBox="1"/>
          <p:nvPr/>
        </p:nvSpPr>
        <p:spPr>
          <a:xfrm>
            <a:off x="4367814" y="3764132"/>
            <a:ext cx="2716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Proyecto de 3 años de implantación de la gestión documental electrónica basada en ISO 30301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12BA65-6F3C-4E6B-8DF9-84303962711B}"/>
              </a:ext>
            </a:extLst>
          </p:cNvPr>
          <p:cNvSpPr txBox="1"/>
          <p:nvPr/>
        </p:nvSpPr>
        <p:spPr>
          <a:xfrm>
            <a:off x="1047565" y="5459767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ISO 30301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2BB664A-095A-43E4-AD1C-29E5E05ACD4A}"/>
              </a:ext>
            </a:extLst>
          </p:cNvPr>
          <p:cNvCxnSpPr>
            <a:stCxn id="10" idx="3"/>
          </p:cNvCxnSpPr>
          <p:nvPr/>
        </p:nvCxnSpPr>
        <p:spPr>
          <a:xfrm flipV="1">
            <a:off x="2219417" y="5637320"/>
            <a:ext cx="816746" cy="7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FF106DC-9C45-4B02-BB6A-48EA7DD4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2" y="5232400"/>
            <a:ext cx="1053585" cy="11933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6F40338-D228-4CB9-A281-F8E35A8A7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28" y="5329735"/>
            <a:ext cx="967666" cy="9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8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605</Words>
  <Application>Microsoft Office PowerPoint</Application>
  <PresentationFormat>Presentación en pantalla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Gestión documental electrónica desde la perspectiva de la  ISO 30301</vt:lpstr>
      <vt:lpstr>INDICE</vt:lpstr>
      <vt:lpstr>INDICE</vt:lpstr>
      <vt:lpstr>Presentación de PowerPoint</vt:lpstr>
      <vt:lpstr>INDICE</vt:lpstr>
      <vt:lpstr>Documentos en el siglo XXI</vt:lpstr>
      <vt:lpstr>Presentación de PowerPoint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Carlota</cp:lastModifiedBy>
  <cp:revision>20</cp:revision>
  <dcterms:created xsi:type="dcterms:W3CDTF">2017-10-26T21:37:04Z</dcterms:created>
  <dcterms:modified xsi:type="dcterms:W3CDTF">2017-11-08T15:28:48Z</dcterms:modified>
</cp:coreProperties>
</file>