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21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1" r:id="rId16"/>
    <p:sldId id="272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A5E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5376" autoAdjust="0"/>
  </p:normalViewPr>
  <p:slideViewPr>
    <p:cSldViewPr snapToGrid="0" snapToObjects="1">
      <p:cViewPr varScale="1">
        <p:scale>
          <a:sx n="79" d="100"/>
          <a:sy n="79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A9083-7DAC-7142-BF5D-CAC5A813B5F7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AAC87410-0899-A84C-A680-1DA901DB34A3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_tradnl" dirty="0" smtClean="0">
              <a:solidFill>
                <a:srgbClr val="000090"/>
              </a:solidFill>
            </a:rPr>
            <a:t>Web </a:t>
          </a:r>
          <a:r>
            <a:rPr lang="es-ES_tradnl" dirty="0" err="1" smtClean="0">
              <a:solidFill>
                <a:srgbClr val="000090"/>
              </a:solidFill>
            </a:rPr>
            <a:t>Archiving</a:t>
          </a:r>
          <a:r>
            <a:rPr lang="es-ES_tradnl" dirty="0" smtClean="0">
              <a:solidFill>
                <a:srgbClr val="000090"/>
              </a:solidFill>
            </a:rPr>
            <a:t> </a:t>
          </a:r>
          <a:endParaRPr lang="es-ES_tradnl" dirty="0">
            <a:solidFill>
              <a:srgbClr val="000090"/>
            </a:solidFill>
          </a:endParaRPr>
        </a:p>
      </dgm:t>
    </dgm:pt>
    <dgm:pt modelId="{D4ECCEB6-8BC9-6D42-BF8C-E63BEC9A486E}" type="parTrans" cxnId="{9447A952-3E1B-B14D-BB7A-809F30846A93}">
      <dgm:prSet/>
      <dgm:spPr/>
      <dgm:t>
        <a:bodyPr/>
        <a:lstStyle/>
        <a:p>
          <a:endParaRPr lang="es-ES_tradnl">
            <a:solidFill>
              <a:srgbClr val="000090"/>
            </a:solidFill>
          </a:endParaRPr>
        </a:p>
      </dgm:t>
    </dgm:pt>
    <dgm:pt modelId="{CF9D6DF6-1489-3645-928D-CAC7BF14326A}" type="sibTrans" cxnId="{9447A952-3E1B-B14D-BB7A-809F30846A93}">
      <dgm:prSet/>
      <dgm:spPr/>
      <dgm:t>
        <a:bodyPr/>
        <a:lstStyle/>
        <a:p>
          <a:endParaRPr lang="es-ES_tradnl">
            <a:solidFill>
              <a:srgbClr val="000090"/>
            </a:solidFill>
          </a:endParaRPr>
        </a:p>
      </dgm:t>
    </dgm:pt>
    <dgm:pt modelId="{EFAB94E9-8DDA-274B-A257-1610E2C16BBD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_tradnl" dirty="0" smtClean="0">
              <a:solidFill>
                <a:srgbClr val="000090"/>
              </a:solidFill>
            </a:rPr>
            <a:t>E-mail </a:t>
          </a:r>
          <a:r>
            <a:rPr lang="es-ES_tradnl" dirty="0" err="1" smtClean="0">
              <a:solidFill>
                <a:srgbClr val="000090"/>
              </a:solidFill>
            </a:rPr>
            <a:t>Archiving</a:t>
          </a:r>
          <a:endParaRPr lang="es-ES_tradnl" dirty="0">
            <a:solidFill>
              <a:srgbClr val="000090"/>
            </a:solidFill>
          </a:endParaRPr>
        </a:p>
      </dgm:t>
    </dgm:pt>
    <dgm:pt modelId="{E8D8D14C-76D2-0D4B-90CC-B12F56E84904}" type="parTrans" cxnId="{3FF20396-065D-3B42-8D1E-A8323DB125EF}">
      <dgm:prSet/>
      <dgm:spPr/>
      <dgm:t>
        <a:bodyPr/>
        <a:lstStyle/>
        <a:p>
          <a:endParaRPr lang="es-ES_tradnl">
            <a:solidFill>
              <a:srgbClr val="000090"/>
            </a:solidFill>
          </a:endParaRPr>
        </a:p>
      </dgm:t>
    </dgm:pt>
    <dgm:pt modelId="{807EDAD3-1D3F-CD4C-8C34-0CF47887C3C7}" type="sibTrans" cxnId="{3FF20396-065D-3B42-8D1E-A8323DB125EF}">
      <dgm:prSet/>
      <dgm:spPr/>
      <dgm:t>
        <a:bodyPr/>
        <a:lstStyle/>
        <a:p>
          <a:endParaRPr lang="es-ES_tradnl">
            <a:solidFill>
              <a:srgbClr val="000090"/>
            </a:solidFill>
          </a:endParaRPr>
        </a:p>
      </dgm:t>
    </dgm:pt>
    <dgm:pt modelId="{13F1ED93-E3F2-9C4E-9C69-79A2A4954540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dirty="0" err="1" smtClean="0">
              <a:solidFill>
                <a:srgbClr val="000090"/>
              </a:solidFill>
            </a:rPr>
            <a:t>Socialmedia</a:t>
          </a:r>
          <a:r>
            <a:rPr lang="es-ES_tradnl" dirty="0" smtClean="0">
              <a:solidFill>
                <a:srgbClr val="000090"/>
              </a:solidFill>
            </a:rPr>
            <a:t> </a:t>
          </a:r>
          <a:r>
            <a:rPr lang="es-ES_tradnl" dirty="0" err="1" smtClean="0">
              <a:solidFill>
                <a:srgbClr val="000090"/>
              </a:solidFill>
            </a:rPr>
            <a:t>Archiving</a:t>
          </a:r>
          <a:r>
            <a:rPr lang="es-ES_tradnl" dirty="0" smtClean="0">
              <a:solidFill>
                <a:srgbClr val="000090"/>
              </a:solidFill>
            </a:rPr>
            <a:t> </a:t>
          </a:r>
          <a:endParaRPr lang="es-ES_tradnl" dirty="0">
            <a:solidFill>
              <a:srgbClr val="000090"/>
            </a:solidFill>
          </a:endParaRPr>
        </a:p>
      </dgm:t>
    </dgm:pt>
    <dgm:pt modelId="{C95C2040-D750-464F-B368-81B207B29629}" type="parTrans" cxnId="{53FD45E3-A603-8E41-8E21-4498E044DEAB}">
      <dgm:prSet/>
      <dgm:spPr/>
      <dgm:t>
        <a:bodyPr/>
        <a:lstStyle/>
        <a:p>
          <a:endParaRPr lang="es-ES_tradnl">
            <a:solidFill>
              <a:srgbClr val="000090"/>
            </a:solidFill>
          </a:endParaRPr>
        </a:p>
      </dgm:t>
    </dgm:pt>
    <dgm:pt modelId="{91D47E4B-6642-5847-8D01-B52EDDB541F4}" type="sibTrans" cxnId="{53FD45E3-A603-8E41-8E21-4498E044DEAB}">
      <dgm:prSet/>
      <dgm:spPr/>
      <dgm:t>
        <a:bodyPr/>
        <a:lstStyle/>
        <a:p>
          <a:endParaRPr lang="es-ES_tradnl">
            <a:solidFill>
              <a:srgbClr val="000090"/>
            </a:solidFill>
          </a:endParaRPr>
        </a:p>
      </dgm:t>
    </dgm:pt>
    <dgm:pt modelId="{73FB6280-019C-B944-9A53-272E03A809A1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_tradnl" dirty="0" smtClean="0">
              <a:solidFill>
                <a:srgbClr val="000090"/>
              </a:solidFill>
            </a:rPr>
            <a:t>Big Data </a:t>
          </a:r>
          <a:endParaRPr lang="es-ES_tradnl" dirty="0">
            <a:solidFill>
              <a:srgbClr val="000090"/>
            </a:solidFill>
          </a:endParaRPr>
        </a:p>
      </dgm:t>
    </dgm:pt>
    <dgm:pt modelId="{6FD48E74-F571-5844-90F9-5D63CECBE565}" type="parTrans" cxnId="{900002A2-4AD4-154B-AC03-B697C3EFFF6C}">
      <dgm:prSet/>
      <dgm:spPr/>
      <dgm:t>
        <a:bodyPr/>
        <a:lstStyle/>
        <a:p>
          <a:endParaRPr lang="es-ES_tradnl">
            <a:solidFill>
              <a:srgbClr val="000090"/>
            </a:solidFill>
          </a:endParaRPr>
        </a:p>
      </dgm:t>
    </dgm:pt>
    <dgm:pt modelId="{7674ABDE-EC7D-BB4D-B1D4-9C836CCF8E61}" type="sibTrans" cxnId="{900002A2-4AD4-154B-AC03-B697C3EFFF6C}">
      <dgm:prSet/>
      <dgm:spPr/>
      <dgm:t>
        <a:bodyPr/>
        <a:lstStyle/>
        <a:p>
          <a:endParaRPr lang="es-ES_tradnl">
            <a:solidFill>
              <a:srgbClr val="000090"/>
            </a:solidFill>
          </a:endParaRPr>
        </a:p>
      </dgm:t>
    </dgm:pt>
    <dgm:pt modelId="{05F9DD1A-6E5D-614A-8251-196E8C9CE8F9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_tradnl" dirty="0" err="1" smtClean="0">
              <a:solidFill>
                <a:srgbClr val="000090"/>
              </a:solidFill>
            </a:rPr>
            <a:t>Blockchain</a:t>
          </a:r>
          <a:r>
            <a:rPr lang="es-ES_tradnl" dirty="0" smtClean="0">
              <a:solidFill>
                <a:srgbClr val="000090"/>
              </a:solidFill>
            </a:rPr>
            <a:t> </a:t>
          </a:r>
          <a:endParaRPr lang="es-ES_tradnl" dirty="0">
            <a:solidFill>
              <a:srgbClr val="000090"/>
            </a:solidFill>
          </a:endParaRPr>
        </a:p>
      </dgm:t>
    </dgm:pt>
    <dgm:pt modelId="{96355AAD-7E54-6941-84FD-48C628B5CF20}" type="parTrans" cxnId="{4CE180BB-EE8E-444D-B9D7-7B21FCFFF808}">
      <dgm:prSet/>
      <dgm:spPr/>
      <dgm:t>
        <a:bodyPr/>
        <a:lstStyle/>
        <a:p>
          <a:endParaRPr lang="es-ES_tradnl">
            <a:solidFill>
              <a:srgbClr val="000090"/>
            </a:solidFill>
          </a:endParaRPr>
        </a:p>
      </dgm:t>
    </dgm:pt>
    <dgm:pt modelId="{F3759DFB-6C43-0342-9D69-18EFE93C8EA9}" type="sibTrans" cxnId="{4CE180BB-EE8E-444D-B9D7-7B21FCFFF808}">
      <dgm:prSet/>
      <dgm:spPr/>
      <dgm:t>
        <a:bodyPr/>
        <a:lstStyle/>
        <a:p>
          <a:endParaRPr lang="es-ES_tradnl">
            <a:solidFill>
              <a:srgbClr val="000090"/>
            </a:solidFill>
          </a:endParaRPr>
        </a:p>
      </dgm:t>
    </dgm:pt>
    <dgm:pt modelId="{F414F399-824F-914A-B199-89708EE1DB79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dirty="0" smtClean="0">
              <a:solidFill>
                <a:srgbClr val="000090"/>
              </a:solidFill>
            </a:rPr>
            <a:t>Data Management Systems</a:t>
          </a:r>
          <a:endParaRPr lang="es-ES_tradnl" dirty="0">
            <a:solidFill>
              <a:srgbClr val="000090"/>
            </a:solidFill>
          </a:endParaRPr>
        </a:p>
      </dgm:t>
    </dgm:pt>
    <dgm:pt modelId="{A99F2025-D5CF-504D-AE05-FF1F7B4F7AF3}" type="parTrans" cxnId="{C16491D7-C7E7-B94F-B29F-AFBEF9FD01C3}">
      <dgm:prSet/>
      <dgm:spPr/>
      <dgm:t>
        <a:bodyPr/>
        <a:lstStyle/>
        <a:p>
          <a:endParaRPr lang="es-ES_tradnl"/>
        </a:p>
      </dgm:t>
    </dgm:pt>
    <dgm:pt modelId="{76D42934-43E0-994D-82E5-065D328AD118}" type="sibTrans" cxnId="{C16491D7-C7E7-B94F-B29F-AFBEF9FD01C3}">
      <dgm:prSet/>
      <dgm:spPr/>
      <dgm:t>
        <a:bodyPr/>
        <a:lstStyle/>
        <a:p>
          <a:endParaRPr lang="es-ES_tradnl"/>
        </a:p>
      </dgm:t>
    </dgm:pt>
    <dgm:pt modelId="{5A0C0756-40D8-4A43-809B-14565FD934AA}" type="pres">
      <dgm:prSet presAssocID="{C25A9083-7DAC-7142-BF5D-CAC5A813B5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EDD3AB8-8CAA-9A43-BFB9-C8B21838826E}" type="pres">
      <dgm:prSet presAssocID="{AAC87410-0899-A84C-A680-1DA901DB34A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C3AB1FC-D986-C444-9306-523FEFB77F16}" type="pres">
      <dgm:prSet presAssocID="{CF9D6DF6-1489-3645-928D-CAC7BF14326A}" presName="sibTrans" presStyleCnt="0"/>
      <dgm:spPr/>
    </dgm:pt>
    <dgm:pt modelId="{A4216179-ECFB-844B-B7A5-EE5466EA6CC1}" type="pres">
      <dgm:prSet presAssocID="{EFAB94E9-8DDA-274B-A257-1610E2C16B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E5B0108-9D84-724E-9A3F-47D333E261BB}" type="pres">
      <dgm:prSet presAssocID="{807EDAD3-1D3F-CD4C-8C34-0CF47887C3C7}" presName="sibTrans" presStyleCnt="0"/>
      <dgm:spPr/>
    </dgm:pt>
    <dgm:pt modelId="{7CF41A64-4594-6648-A2BB-D8BD142F8526}" type="pres">
      <dgm:prSet presAssocID="{13F1ED93-E3F2-9C4E-9C69-79A2A495454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15BB4B2-90A2-E241-B8B3-A29420D1FB5E}" type="pres">
      <dgm:prSet presAssocID="{91D47E4B-6642-5847-8D01-B52EDDB541F4}" presName="sibTrans" presStyleCnt="0"/>
      <dgm:spPr/>
    </dgm:pt>
    <dgm:pt modelId="{16420FB6-F9DE-2D45-B82A-DEBACAF2CAE2}" type="pres">
      <dgm:prSet presAssocID="{F414F399-824F-914A-B199-89708EE1DB7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EE19F14-ABCE-8C43-A018-24A4AAAE9841}" type="pres">
      <dgm:prSet presAssocID="{76D42934-43E0-994D-82E5-065D328AD118}" presName="sibTrans" presStyleCnt="0"/>
      <dgm:spPr/>
    </dgm:pt>
    <dgm:pt modelId="{51337C75-DDFB-C247-A9E7-CB2982BC8329}" type="pres">
      <dgm:prSet presAssocID="{73FB6280-019C-B944-9A53-272E03A809A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F0C2D32-CC59-E242-B6B2-586DC9800F1D}" type="pres">
      <dgm:prSet presAssocID="{7674ABDE-EC7D-BB4D-B1D4-9C836CCF8E61}" presName="sibTrans" presStyleCnt="0"/>
      <dgm:spPr/>
    </dgm:pt>
    <dgm:pt modelId="{CB23CF49-AD8B-8F46-8762-4FC937BA0C43}" type="pres">
      <dgm:prSet presAssocID="{05F9DD1A-6E5D-614A-8251-196E8C9CE8F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8127910-3578-0A4C-BB4C-49E8DF978655}" type="presOf" srcId="{05F9DD1A-6E5D-614A-8251-196E8C9CE8F9}" destId="{CB23CF49-AD8B-8F46-8762-4FC937BA0C43}" srcOrd="0" destOrd="0" presId="urn:microsoft.com/office/officeart/2005/8/layout/default"/>
    <dgm:cxn modelId="{9447A952-3E1B-B14D-BB7A-809F30846A93}" srcId="{C25A9083-7DAC-7142-BF5D-CAC5A813B5F7}" destId="{AAC87410-0899-A84C-A680-1DA901DB34A3}" srcOrd="0" destOrd="0" parTransId="{D4ECCEB6-8BC9-6D42-BF8C-E63BEC9A486E}" sibTransId="{CF9D6DF6-1489-3645-928D-CAC7BF14326A}"/>
    <dgm:cxn modelId="{C5DFEE36-6C5A-B54F-ACFB-4B021FDB3AD6}" type="presOf" srcId="{13F1ED93-E3F2-9C4E-9C69-79A2A4954540}" destId="{7CF41A64-4594-6648-A2BB-D8BD142F8526}" srcOrd="0" destOrd="0" presId="urn:microsoft.com/office/officeart/2005/8/layout/default"/>
    <dgm:cxn modelId="{4CE180BB-EE8E-444D-B9D7-7B21FCFFF808}" srcId="{C25A9083-7DAC-7142-BF5D-CAC5A813B5F7}" destId="{05F9DD1A-6E5D-614A-8251-196E8C9CE8F9}" srcOrd="5" destOrd="0" parTransId="{96355AAD-7E54-6941-84FD-48C628B5CF20}" sibTransId="{F3759DFB-6C43-0342-9D69-18EFE93C8EA9}"/>
    <dgm:cxn modelId="{3FF20396-065D-3B42-8D1E-A8323DB125EF}" srcId="{C25A9083-7DAC-7142-BF5D-CAC5A813B5F7}" destId="{EFAB94E9-8DDA-274B-A257-1610E2C16BBD}" srcOrd="1" destOrd="0" parTransId="{E8D8D14C-76D2-0D4B-90CC-B12F56E84904}" sibTransId="{807EDAD3-1D3F-CD4C-8C34-0CF47887C3C7}"/>
    <dgm:cxn modelId="{E258A771-A71F-6447-A171-B0A343E1506E}" type="presOf" srcId="{73FB6280-019C-B944-9A53-272E03A809A1}" destId="{51337C75-DDFB-C247-A9E7-CB2982BC8329}" srcOrd="0" destOrd="0" presId="urn:microsoft.com/office/officeart/2005/8/layout/default"/>
    <dgm:cxn modelId="{F2C1830A-0BC8-9746-BB9B-46681DCFCBAC}" type="presOf" srcId="{C25A9083-7DAC-7142-BF5D-CAC5A813B5F7}" destId="{5A0C0756-40D8-4A43-809B-14565FD934AA}" srcOrd="0" destOrd="0" presId="urn:microsoft.com/office/officeart/2005/8/layout/default"/>
    <dgm:cxn modelId="{900002A2-4AD4-154B-AC03-B697C3EFFF6C}" srcId="{C25A9083-7DAC-7142-BF5D-CAC5A813B5F7}" destId="{73FB6280-019C-B944-9A53-272E03A809A1}" srcOrd="4" destOrd="0" parTransId="{6FD48E74-F571-5844-90F9-5D63CECBE565}" sibTransId="{7674ABDE-EC7D-BB4D-B1D4-9C836CCF8E61}"/>
    <dgm:cxn modelId="{8B2E3E55-F940-F043-8690-EC6343D0818B}" type="presOf" srcId="{EFAB94E9-8DDA-274B-A257-1610E2C16BBD}" destId="{A4216179-ECFB-844B-B7A5-EE5466EA6CC1}" srcOrd="0" destOrd="0" presId="urn:microsoft.com/office/officeart/2005/8/layout/default"/>
    <dgm:cxn modelId="{A950B2D6-1D10-C649-B5FF-5B05F7240B8C}" type="presOf" srcId="{AAC87410-0899-A84C-A680-1DA901DB34A3}" destId="{EEDD3AB8-8CAA-9A43-BFB9-C8B21838826E}" srcOrd="0" destOrd="0" presId="urn:microsoft.com/office/officeart/2005/8/layout/default"/>
    <dgm:cxn modelId="{A21E1C3D-C1F9-FD4A-852C-02F83C5809F8}" type="presOf" srcId="{F414F399-824F-914A-B199-89708EE1DB79}" destId="{16420FB6-F9DE-2D45-B82A-DEBACAF2CAE2}" srcOrd="0" destOrd="0" presId="urn:microsoft.com/office/officeart/2005/8/layout/default"/>
    <dgm:cxn modelId="{C16491D7-C7E7-B94F-B29F-AFBEF9FD01C3}" srcId="{C25A9083-7DAC-7142-BF5D-CAC5A813B5F7}" destId="{F414F399-824F-914A-B199-89708EE1DB79}" srcOrd="3" destOrd="0" parTransId="{A99F2025-D5CF-504D-AE05-FF1F7B4F7AF3}" sibTransId="{76D42934-43E0-994D-82E5-065D328AD118}"/>
    <dgm:cxn modelId="{53FD45E3-A603-8E41-8E21-4498E044DEAB}" srcId="{C25A9083-7DAC-7142-BF5D-CAC5A813B5F7}" destId="{13F1ED93-E3F2-9C4E-9C69-79A2A4954540}" srcOrd="2" destOrd="0" parTransId="{C95C2040-D750-464F-B368-81B207B29629}" sibTransId="{91D47E4B-6642-5847-8D01-B52EDDB541F4}"/>
    <dgm:cxn modelId="{FDB887FA-73F5-AE46-A55B-CEFEA7719769}" type="presParOf" srcId="{5A0C0756-40D8-4A43-809B-14565FD934AA}" destId="{EEDD3AB8-8CAA-9A43-BFB9-C8B21838826E}" srcOrd="0" destOrd="0" presId="urn:microsoft.com/office/officeart/2005/8/layout/default"/>
    <dgm:cxn modelId="{ABE10D00-933F-3949-8C58-D889431A0144}" type="presParOf" srcId="{5A0C0756-40D8-4A43-809B-14565FD934AA}" destId="{5C3AB1FC-D986-C444-9306-523FEFB77F16}" srcOrd="1" destOrd="0" presId="urn:microsoft.com/office/officeart/2005/8/layout/default"/>
    <dgm:cxn modelId="{0A784DFD-E7BC-FA4F-B81D-9C5DC4A5E22F}" type="presParOf" srcId="{5A0C0756-40D8-4A43-809B-14565FD934AA}" destId="{A4216179-ECFB-844B-B7A5-EE5466EA6CC1}" srcOrd="2" destOrd="0" presId="urn:microsoft.com/office/officeart/2005/8/layout/default"/>
    <dgm:cxn modelId="{FD66092E-5683-BD48-9C93-2511866A90C5}" type="presParOf" srcId="{5A0C0756-40D8-4A43-809B-14565FD934AA}" destId="{AE5B0108-9D84-724E-9A3F-47D333E261BB}" srcOrd="3" destOrd="0" presId="urn:microsoft.com/office/officeart/2005/8/layout/default"/>
    <dgm:cxn modelId="{59BAE3BE-6449-3A42-8788-F6F84EAB2E3D}" type="presParOf" srcId="{5A0C0756-40D8-4A43-809B-14565FD934AA}" destId="{7CF41A64-4594-6648-A2BB-D8BD142F8526}" srcOrd="4" destOrd="0" presId="urn:microsoft.com/office/officeart/2005/8/layout/default"/>
    <dgm:cxn modelId="{A966DD5B-6F0E-644F-8095-BC6D19AFF7A4}" type="presParOf" srcId="{5A0C0756-40D8-4A43-809B-14565FD934AA}" destId="{515BB4B2-90A2-E241-B8B3-A29420D1FB5E}" srcOrd="5" destOrd="0" presId="urn:microsoft.com/office/officeart/2005/8/layout/default"/>
    <dgm:cxn modelId="{E6CA5E01-5974-764D-8465-52665FDBD486}" type="presParOf" srcId="{5A0C0756-40D8-4A43-809B-14565FD934AA}" destId="{16420FB6-F9DE-2D45-B82A-DEBACAF2CAE2}" srcOrd="6" destOrd="0" presId="urn:microsoft.com/office/officeart/2005/8/layout/default"/>
    <dgm:cxn modelId="{1CAA20BE-ED0F-1E4F-8381-E384A15980C0}" type="presParOf" srcId="{5A0C0756-40D8-4A43-809B-14565FD934AA}" destId="{0EE19F14-ABCE-8C43-A018-24A4AAAE9841}" srcOrd="7" destOrd="0" presId="urn:microsoft.com/office/officeart/2005/8/layout/default"/>
    <dgm:cxn modelId="{AD2D8E4E-622A-C846-B493-C0161EA5ED79}" type="presParOf" srcId="{5A0C0756-40D8-4A43-809B-14565FD934AA}" destId="{51337C75-DDFB-C247-A9E7-CB2982BC8329}" srcOrd="8" destOrd="0" presId="urn:microsoft.com/office/officeart/2005/8/layout/default"/>
    <dgm:cxn modelId="{8D81D7AD-74AC-7D46-80EE-24C7DC263DE2}" type="presParOf" srcId="{5A0C0756-40D8-4A43-809B-14565FD934AA}" destId="{6F0C2D32-CC59-E242-B6B2-586DC9800F1D}" srcOrd="9" destOrd="0" presId="urn:microsoft.com/office/officeart/2005/8/layout/default"/>
    <dgm:cxn modelId="{6C6CCF0D-C425-C044-9561-BD820149DC98}" type="presParOf" srcId="{5A0C0756-40D8-4A43-809B-14565FD934AA}" destId="{CB23CF49-AD8B-8F46-8762-4FC937BA0C4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DD3AB8-8CAA-9A43-BFB9-C8B21838826E}">
      <dsp:nvSpPr>
        <dsp:cNvPr id="0" name=""/>
        <dsp:cNvSpPr/>
      </dsp:nvSpPr>
      <dsp:spPr>
        <a:xfrm>
          <a:off x="0" y="641349"/>
          <a:ext cx="2571749" cy="1543050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100" kern="1200" dirty="0" smtClean="0">
              <a:solidFill>
                <a:srgbClr val="000090"/>
              </a:solidFill>
            </a:rPr>
            <a:t>Web </a:t>
          </a:r>
          <a:r>
            <a:rPr lang="es-ES_tradnl" sz="3100" kern="1200" dirty="0" err="1" smtClean="0">
              <a:solidFill>
                <a:srgbClr val="000090"/>
              </a:solidFill>
            </a:rPr>
            <a:t>Archiving</a:t>
          </a:r>
          <a:r>
            <a:rPr lang="es-ES_tradnl" sz="3100" kern="1200" dirty="0" smtClean="0">
              <a:solidFill>
                <a:srgbClr val="000090"/>
              </a:solidFill>
            </a:rPr>
            <a:t> </a:t>
          </a:r>
          <a:endParaRPr lang="es-ES_tradnl" sz="3100" kern="1200" dirty="0">
            <a:solidFill>
              <a:srgbClr val="000090"/>
            </a:solidFill>
          </a:endParaRPr>
        </a:p>
      </dsp:txBody>
      <dsp:txXfrm>
        <a:off x="0" y="641349"/>
        <a:ext cx="2571749" cy="1543050"/>
      </dsp:txXfrm>
    </dsp:sp>
    <dsp:sp modelId="{A4216179-ECFB-844B-B7A5-EE5466EA6CC1}">
      <dsp:nvSpPr>
        <dsp:cNvPr id="0" name=""/>
        <dsp:cNvSpPr/>
      </dsp:nvSpPr>
      <dsp:spPr>
        <a:xfrm>
          <a:off x="2828925" y="641349"/>
          <a:ext cx="2571749" cy="154305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100" kern="1200" dirty="0" smtClean="0">
              <a:solidFill>
                <a:srgbClr val="000090"/>
              </a:solidFill>
            </a:rPr>
            <a:t>E-mail </a:t>
          </a:r>
          <a:r>
            <a:rPr lang="es-ES_tradnl" sz="3100" kern="1200" dirty="0" err="1" smtClean="0">
              <a:solidFill>
                <a:srgbClr val="000090"/>
              </a:solidFill>
            </a:rPr>
            <a:t>Archiving</a:t>
          </a:r>
          <a:endParaRPr lang="es-ES_tradnl" sz="3100" kern="1200" dirty="0">
            <a:solidFill>
              <a:srgbClr val="000090"/>
            </a:solidFill>
          </a:endParaRPr>
        </a:p>
      </dsp:txBody>
      <dsp:txXfrm>
        <a:off x="2828925" y="641349"/>
        <a:ext cx="2571749" cy="1543050"/>
      </dsp:txXfrm>
    </dsp:sp>
    <dsp:sp modelId="{7CF41A64-4594-6648-A2BB-D8BD142F8526}">
      <dsp:nvSpPr>
        <dsp:cNvPr id="0" name=""/>
        <dsp:cNvSpPr/>
      </dsp:nvSpPr>
      <dsp:spPr>
        <a:xfrm>
          <a:off x="5657849" y="641349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100" kern="1200" dirty="0" err="1" smtClean="0">
              <a:solidFill>
                <a:srgbClr val="000090"/>
              </a:solidFill>
            </a:rPr>
            <a:t>Socialmedia</a:t>
          </a:r>
          <a:r>
            <a:rPr lang="es-ES_tradnl" sz="3100" kern="1200" dirty="0" smtClean="0">
              <a:solidFill>
                <a:srgbClr val="000090"/>
              </a:solidFill>
            </a:rPr>
            <a:t> </a:t>
          </a:r>
          <a:r>
            <a:rPr lang="es-ES_tradnl" sz="3100" kern="1200" dirty="0" err="1" smtClean="0">
              <a:solidFill>
                <a:srgbClr val="000090"/>
              </a:solidFill>
            </a:rPr>
            <a:t>Archiving</a:t>
          </a:r>
          <a:r>
            <a:rPr lang="es-ES_tradnl" sz="3100" kern="1200" dirty="0" smtClean="0">
              <a:solidFill>
                <a:srgbClr val="000090"/>
              </a:solidFill>
            </a:rPr>
            <a:t> </a:t>
          </a:r>
          <a:endParaRPr lang="es-ES_tradnl" sz="3100" kern="1200" dirty="0">
            <a:solidFill>
              <a:srgbClr val="000090"/>
            </a:solidFill>
          </a:endParaRPr>
        </a:p>
      </dsp:txBody>
      <dsp:txXfrm>
        <a:off x="5657849" y="641349"/>
        <a:ext cx="2571749" cy="1543050"/>
      </dsp:txXfrm>
    </dsp:sp>
    <dsp:sp modelId="{16420FB6-F9DE-2D45-B82A-DEBACAF2CAE2}">
      <dsp:nvSpPr>
        <dsp:cNvPr id="0" name=""/>
        <dsp:cNvSpPr/>
      </dsp:nvSpPr>
      <dsp:spPr>
        <a:xfrm>
          <a:off x="0" y="2441575"/>
          <a:ext cx="2571749" cy="154305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100" kern="1200" dirty="0" smtClean="0">
              <a:solidFill>
                <a:srgbClr val="000090"/>
              </a:solidFill>
            </a:rPr>
            <a:t>Data Management Systems</a:t>
          </a:r>
          <a:endParaRPr lang="es-ES_tradnl" sz="3100" kern="1200" dirty="0">
            <a:solidFill>
              <a:srgbClr val="000090"/>
            </a:solidFill>
          </a:endParaRPr>
        </a:p>
      </dsp:txBody>
      <dsp:txXfrm>
        <a:off x="0" y="2441575"/>
        <a:ext cx="2571749" cy="1543050"/>
      </dsp:txXfrm>
    </dsp:sp>
    <dsp:sp modelId="{51337C75-DDFB-C247-A9E7-CB2982BC8329}">
      <dsp:nvSpPr>
        <dsp:cNvPr id="0" name=""/>
        <dsp:cNvSpPr/>
      </dsp:nvSpPr>
      <dsp:spPr>
        <a:xfrm>
          <a:off x="2828925" y="2441575"/>
          <a:ext cx="2571749" cy="154305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100" kern="1200" dirty="0" smtClean="0">
              <a:solidFill>
                <a:srgbClr val="000090"/>
              </a:solidFill>
            </a:rPr>
            <a:t>Big Data </a:t>
          </a:r>
          <a:endParaRPr lang="es-ES_tradnl" sz="3100" kern="1200" dirty="0">
            <a:solidFill>
              <a:srgbClr val="000090"/>
            </a:solidFill>
          </a:endParaRPr>
        </a:p>
      </dsp:txBody>
      <dsp:txXfrm>
        <a:off x="2828925" y="2441575"/>
        <a:ext cx="2571749" cy="1543050"/>
      </dsp:txXfrm>
    </dsp:sp>
    <dsp:sp modelId="{CB23CF49-AD8B-8F46-8762-4FC937BA0C43}">
      <dsp:nvSpPr>
        <dsp:cNvPr id="0" name=""/>
        <dsp:cNvSpPr/>
      </dsp:nvSpPr>
      <dsp:spPr>
        <a:xfrm>
          <a:off x="5657849" y="2441575"/>
          <a:ext cx="2571749" cy="154305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100" kern="1200" dirty="0" err="1" smtClean="0">
              <a:solidFill>
                <a:srgbClr val="000090"/>
              </a:solidFill>
            </a:rPr>
            <a:t>Blockchain</a:t>
          </a:r>
          <a:r>
            <a:rPr lang="es-ES_tradnl" sz="3100" kern="1200" dirty="0" smtClean="0">
              <a:solidFill>
                <a:srgbClr val="000090"/>
              </a:solidFill>
            </a:rPr>
            <a:t> </a:t>
          </a:r>
          <a:endParaRPr lang="es-ES_tradnl" sz="3100" kern="1200" dirty="0">
            <a:solidFill>
              <a:srgbClr val="000090"/>
            </a:solidFill>
          </a:endParaRPr>
        </a:p>
      </dsp:txBody>
      <dsp:txXfrm>
        <a:off x="5657849" y="2441575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ABDDF-CC45-2C44-A4D5-0C1782DC8325}" type="datetimeFigureOut">
              <a:rPr lang="es-ES_tradnl" smtClean="0"/>
              <a:pPr/>
              <a:t>7/11/17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973E2-1213-E949-A1D2-2556ADE34D2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973E2-1213-E949-A1D2-2556ADE34D20}" type="slidenum">
              <a:rPr lang="es-ES_tradnl" smtClean="0"/>
              <a:pPr/>
              <a:t>13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F1EB-D16A-EE4F-A166-39CBEF8E755B}" type="datetimeFigureOut">
              <a:rPr lang="es-ES_tradnl" smtClean="0"/>
              <a:pPr/>
              <a:t>7/11/17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10" name="Rectá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CEBD-0831-6441-B476-50DB14C87051}" type="datetimeFigureOut">
              <a:rPr lang="es-ES_tradnl" smtClean="0"/>
              <a:pPr/>
              <a:t>7/11/17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EE6B-540D-A24C-BF6A-754D774DA18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á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CEBD-0831-6441-B476-50DB14C87051}" type="datetimeFigureOut">
              <a:rPr lang="es-ES_tradnl" smtClean="0"/>
              <a:pPr/>
              <a:t>7/11/17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EE6B-540D-A24C-BF6A-754D774DA18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CEBD-0831-6441-B476-50DB14C87051}" type="datetimeFigureOut">
              <a:rPr lang="es-ES_tradnl" smtClean="0"/>
              <a:pPr/>
              <a:t>7/11/17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EE6B-540D-A24C-BF6A-754D774DA18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á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F1EB-D16A-EE4F-A166-39CBEF8E755B}" type="datetimeFigureOut">
              <a:rPr lang="es-ES_tradnl" smtClean="0"/>
              <a:pPr/>
              <a:t>7/11/17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CEBD-0831-6441-B476-50DB14C87051}" type="datetimeFigureOut">
              <a:rPr lang="es-ES_tradnl" smtClean="0"/>
              <a:pPr/>
              <a:t>7/11/17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EE6B-540D-A24C-BF6A-754D774DA18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CEBD-0831-6441-B476-50DB14C87051}" type="datetimeFigureOut">
              <a:rPr lang="es-ES_tradnl" smtClean="0"/>
              <a:pPr/>
              <a:t>7/11/17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EE6B-540D-A24C-BF6A-754D774DA18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CEBD-0831-6441-B476-50DB14C87051}" type="datetimeFigureOut">
              <a:rPr lang="es-ES_tradnl" smtClean="0"/>
              <a:pPr/>
              <a:t>7/11/17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EE6B-540D-A24C-BF6A-754D774DA18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CEBD-0831-6441-B476-50DB14C87051}" type="datetimeFigureOut">
              <a:rPr lang="es-ES_tradnl" smtClean="0"/>
              <a:pPr/>
              <a:t>7/11/17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EE6B-540D-A24C-BF6A-754D774DA18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CEBD-0831-6441-B476-50DB14C87051}" type="datetimeFigureOut">
              <a:rPr lang="es-ES_tradnl" smtClean="0"/>
              <a:pPr/>
              <a:t>7/11/17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AE54-023D-244C-A5CF-5628C128CD2B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12" name="Rectá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s-ES_tradnl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128CEBD-0831-6441-B476-50DB14C87051}" type="datetimeFigureOut">
              <a:rPr lang="es-ES_tradnl" smtClean="0"/>
              <a:pPr/>
              <a:t>7/11/17</a:t>
            </a:fld>
            <a:endParaRPr lang="es-ES_tradnl"/>
          </a:p>
        </p:txBody>
      </p:sp>
      <p:sp>
        <p:nvSpPr>
          <p:cNvPr id="11" name="Rectá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224EE6B-540D-A24C-BF6A-754D774DA18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á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128CEBD-0831-6441-B476-50DB14C87051}" type="datetimeFigureOut">
              <a:rPr lang="es-ES_tradnl" smtClean="0"/>
              <a:pPr/>
              <a:t>7/11/17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224EE6B-540D-A24C-BF6A-754D774DA18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6749" y="1340417"/>
            <a:ext cx="8751276" cy="1673352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HERRAMIENTAS PARA LA GESTIÓN DOCUMENTAL Y ARCHIVO DIGITAL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2723" y="3312359"/>
            <a:ext cx="8077200" cy="859693"/>
          </a:xfrm>
        </p:spPr>
        <p:txBody>
          <a:bodyPr/>
          <a:lstStyle/>
          <a:p>
            <a:r>
              <a:rPr lang="es-ES_tradnl" dirty="0" smtClean="0"/>
              <a:t>CARLOS ALBERTO ZAPATA CÁRDENAS</a:t>
            </a:r>
            <a:endParaRPr lang="es-ES_tradnl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545123" y="5587999"/>
            <a:ext cx="8077200" cy="859693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 SEMINARIO</a:t>
            </a:r>
            <a:r>
              <a:rPr kumimoji="0" lang="es-ES_tradnl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INTERNACIONAL DE GESTION DOCUMENTAL </a:t>
            </a:r>
            <a:endParaRPr lang="es-ES_tradnl" sz="2000" dirty="0" smtClean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_tradnl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Lima, 8 al 9 de noviembre de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Herramientas Archivísticas</a:t>
            </a:r>
            <a:endParaRPr lang="es-ES_tradnl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28349" y="5705234"/>
            <a:ext cx="6308542" cy="8323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</a:rPr>
              <a:t>Cuadro de Clasificación Documental</a:t>
            </a:r>
            <a:endParaRPr lang="es-ES_tradnl" sz="2800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408810" y="4689233"/>
            <a:ext cx="6308542" cy="83233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Tablas de Retención Documental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408809" y="3673230"/>
            <a:ext cx="6308542" cy="8323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Banco Terminológico de Series Documentales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408810" y="2657232"/>
            <a:ext cx="6308542" cy="832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Banco Terminológico de Tipos Documentales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6" name="Flecha arriba 15"/>
          <p:cNvSpPr/>
          <p:nvPr/>
        </p:nvSpPr>
        <p:spPr>
          <a:xfrm>
            <a:off x="1508458" y="5276246"/>
            <a:ext cx="743027" cy="49065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7" name="Flecha arriba 16"/>
          <p:cNvSpPr/>
          <p:nvPr/>
        </p:nvSpPr>
        <p:spPr>
          <a:xfrm>
            <a:off x="1507707" y="4260243"/>
            <a:ext cx="743027" cy="49065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8" name="Flecha arriba 17"/>
          <p:cNvSpPr/>
          <p:nvPr/>
        </p:nvSpPr>
        <p:spPr>
          <a:xfrm>
            <a:off x="1508458" y="3293085"/>
            <a:ext cx="743027" cy="49065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20" name="Llamada de flecha a la derecha 19"/>
          <p:cNvSpPr/>
          <p:nvPr/>
        </p:nvSpPr>
        <p:spPr>
          <a:xfrm>
            <a:off x="366680" y="1637324"/>
            <a:ext cx="1061669" cy="4900248"/>
          </a:xfrm>
          <a:prstGeom prst="rightArrowCallou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Políticas de Gestión Documental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21" name="Llamada de flecha a la izquierda 20"/>
          <p:cNvSpPr/>
          <p:nvPr/>
        </p:nvSpPr>
        <p:spPr>
          <a:xfrm>
            <a:off x="7736891" y="1637324"/>
            <a:ext cx="1087590" cy="4900248"/>
          </a:xfrm>
          <a:prstGeom prst="leftArrowCallou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_tradnl" sz="2400" dirty="0" smtClean="0">
                <a:solidFill>
                  <a:srgbClr val="000000"/>
                </a:solidFill>
              </a:rPr>
              <a:t>Políticas de Preservación Digital</a:t>
            </a:r>
            <a:endParaRPr lang="es-ES_tradnl" sz="2400" dirty="0">
              <a:solidFill>
                <a:srgbClr val="00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428349" y="1582587"/>
            <a:ext cx="6308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/>
              <a:t>Permiten identificar las características de los tipos documentales evitando que se confundan con otros, al momento de seleccionarlos para su gestión</a:t>
            </a:r>
            <a:endParaRPr lang="es-ES_trad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Herramientas Archivísticas</a:t>
            </a:r>
            <a:endParaRPr lang="es-ES_tradnl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28349" y="5705234"/>
            <a:ext cx="6308542" cy="8323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</a:rPr>
              <a:t>Cuadro de Clasificación Documental</a:t>
            </a:r>
            <a:endParaRPr lang="es-ES_tradnl" sz="2800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404902" y="1637324"/>
            <a:ext cx="6308542" cy="832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Esquema de Meta-datos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408810" y="4689233"/>
            <a:ext cx="6308542" cy="83233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Tablas de Retención Documental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408809" y="3673230"/>
            <a:ext cx="6308542" cy="8323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Banco Terminológico de Series Documentales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408810" y="2657232"/>
            <a:ext cx="6308542" cy="832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Banco Terminológico de Tipos Documentales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6" name="Flecha arriba 15"/>
          <p:cNvSpPr/>
          <p:nvPr/>
        </p:nvSpPr>
        <p:spPr>
          <a:xfrm>
            <a:off x="1508458" y="5276246"/>
            <a:ext cx="743027" cy="49065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7" name="Flecha arriba 16"/>
          <p:cNvSpPr/>
          <p:nvPr/>
        </p:nvSpPr>
        <p:spPr>
          <a:xfrm>
            <a:off x="1507707" y="4260243"/>
            <a:ext cx="743027" cy="49065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8" name="Flecha arriba 17"/>
          <p:cNvSpPr/>
          <p:nvPr/>
        </p:nvSpPr>
        <p:spPr>
          <a:xfrm>
            <a:off x="1508458" y="3293085"/>
            <a:ext cx="743027" cy="49065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9" name="Flecha arriba 18"/>
          <p:cNvSpPr/>
          <p:nvPr/>
        </p:nvSpPr>
        <p:spPr>
          <a:xfrm>
            <a:off x="1507707" y="2224337"/>
            <a:ext cx="743027" cy="49065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20" name="Llamada de flecha a la derecha 19"/>
          <p:cNvSpPr/>
          <p:nvPr/>
        </p:nvSpPr>
        <p:spPr>
          <a:xfrm>
            <a:off x="366680" y="1637324"/>
            <a:ext cx="1061669" cy="4900248"/>
          </a:xfrm>
          <a:prstGeom prst="rightArrowCallou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Políticas de Gestión Documental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21" name="Llamada de flecha a la izquierda 20"/>
          <p:cNvSpPr/>
          <p:nvPr/>
        </p:nvSpPr>
        <p:spPr>
          <a:xfrm>
            <a:off x="7736891" y="1637324"/>
            <a:ext cx="1087590" cy="4900248"/>
          </a:xfrm>
          <a:prstGeom prst="leftArrowCallou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_tradnl" sz="2400" dirty="0" smtClean="0">
                <a:solidFill>
                  <a:srgbClr val="000000"/>
                </a:solidFill>
              </a:rPr>
              <a:t>Políticas de Preservación Digital</a:t>
            </a:r>
            <a:endParaRPr lang="es-ES_tradnl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Herramientas Tecnológicas</a:t>
            </a:r>
            <a:endParaRPr lang="es-ES_tradnl" dirty="0"/>
          </a:p>
        </p:txBody>
      </p:sp>
      <p:sp>
        <p:nvSpPr>
          <p:cNvPr id="20" name="Llamada de flecha a la derecha 19"/>
          <p:cNvSpPr/>
          <p:nvPr/>
        </p:nvSpPr>
        <p:spPr>
          <a:xfrm>
            <a:off x="366680" y="1637324"/>
            <a:ext cx="1061669" cy="4900248"/>
          </a:xfrm>
          <a:prstGeom prst="rightArrowCallou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Herramientas Archivísticas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21" name="Llamada de flecha a la izquierda 20"/>
          <p:cNvSpPr/>
          <p:nvPr/>
        </p:nvSpPr>
        <p:spPr>
          <a:xfrm>
            <a:off x="7736891" y="1637324"/>
            <a:ext cx="1087590" cy="4900248"/>
          </a:xfrm>
          <a:prstGeom prst="leftArrowCallou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_tradnl" sz="2400" dirty="0" smtClean="0">
                <a:solidFill>
                  <a:srgbClr val="FFFFFF"/>
                </a:solidFill>
              </a:rPr>
              <a:t>Arquitectura Tecnológica Básica </a:t>
            </a:r>
            <a:endParaRPr lang="es-ES_tradnl" sz="2400" dirty="0">
              <a:solidFill>
                <a:srgbClr val="FFFFF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654389" y="1922889"/>
            <a:ext cx="608250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 smtClean="0"/>
              <a:t>Se debe partir de la propia arquitectura tecnológica de la entidad: sistemas de correo electrónico, sistemas de digitalización, sistemas de impresión, sistemas de almacenamiento, sistemas de seguridad de la información.  </a:t>
            </a:r>
          </a:p>
          <a:p>
            <a:pPr algn="just"/>
            <a:endParaRPr lang="es-ES_tradnl" sz="2400" dirty="0" smtClean="0"/>
          </a:p>
          <a:p>
            <a:pPr algn="just"/>
            <a:r>
              <a:rPr lang="es-ES_tradnl" sz="2400" dirty="0" smtClean="0"/>
              <a:t>Es necesario contar con las herramientas archivísticas previamente, para facilitar la implementación en el sistema adoptado por la organización. </a:t>
            </a:r>
            <a:endParaRPr lang="es-ES_trad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Herramientas Tecnológicas</a:t>
            </a:r>
            <a:endParaRPr lang="es-ES_tradnl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22509" y="5705234"/>
            <a:ext cx="6498038" cy="83233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Enterprise </a:t>
            </a:r>
            <a:r>
              <a:rPr lang="es-ES_tradnl" sz="2800" dirty="0" err="1" smtClean="0">
                <a:solidFill>
                  <a:schemeClr val="bg1"/>
                </a:solidFill>
              </a:rPr>
              <a:t>Content</a:t>
            </a:r>
            <a:r>
              <a:rPr lang="es-ES_tradnl" sz="2800" dirty="0" smtClean="0">
                <a:solidFill>
                  <a:schemeClr val="bg1"/>
                </a:solidFill>
              </a:rPr>
              <a:t> Management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20" name="Llamada de flecha a la derecha 19"/>
          <p:cNvSpPr/>
          <p:nvPr/>
        </p:nvSpPr>
        <p:spPr>
          <a:xfrm>
            <a:off x="260840" y="1637324"/>
            <a:ext cx="1061669" cy="4900248"/>
          </a:xfrm>
          <a:prstGeom prst="rightArrowCallou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 smtClean="0">
                <a:solidFill>
                  <a:srgbClr val="FFFFFF"/>
                </a:solidFill>
              </a:rPr>
              <a:t>Herramientas Archivísticas</a:t>
            </a:r>
            <a:endParaRPr lang="es-ES_tradnl" sz="2400" dirty="0">
              <a:solidFill>
                <a:srgbClr val="FFFFFF"/>
              </a:solidFill>
            </a:endParaRPr>
          </a:p>
        </p:txBody>
      </p:sp>
      <p:sp>
        <p:nvSpPr>
          <p:cNvPr id="21" name="Llamada de flecha a la izquierda 20"/>
          <p:cNvSpPr/>
          <p:nvPr/>
        </p:nvSpPr>
        <p:spPr>
          <a:xfrm>
            <a:off x="7807451" y="1637324"/>
            <a:ext cx="1087590" cy="4900248"/>
          </a:xfrm>
          <a:prstGeom prst="leftArrowCallou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_tradnl" sz="2400" dirty="0" smtClean="0">
                <a:solidFill>
                  <a:srgbClr val="FFFFFF"/>
                </a:solidFill>
              </a:rPr>
              <a:t>Arquitectura Tecnológica Básica </a:t>
            </a:r>
            <a:endParaRPr lang="es-ES_tradnl" sz="2400" dirty="0">
              <a:solidFill>
                <a:srgbClr val="FFFFFF"/>
              </a:solidFill>
            </a:endParaRPr>
          </a:p>
        </p:txBody>
      </p:sp>
      <p:pic>
        <p:nvPicPr>
          <p:cNvPr id="7" name="Marcador de contenido 8" descr="Captura de pantalla 2017-11-06 a las 1.22.37 p.m..png"/>
          <p:cNvPicPr>
            <a:picLocks noGrp="1" noChangeAspect="1"/>
          </p:cNvPicPr>
          <p:nvPr>
            <p:ph idx="1"/>
          </p:nvPr>
        </p:nvPicPr>
        <p:blipFill>
          <a:blip r:embed="rId3"/>
          <a:srcRect l="21232" t="26839" r="20669" b="10996"/>
          <a:stretch>
            <a:fillRect/>
          </a:stretch>
        </p:blipFill>
        <p:spPr>
          <a:xfrm>
            <a:off x="1322509" y="1548188"/>
            <a:ext cx="6498038" cy="3908729"/>
          </a:xfrm>
        </p:spPr>
      </p:pic>
      <p:sp>
        <p:nvSpPr>
          <p:cNvPr id="8" name="Rectángulo redondeado 7"/>
          <p:cNvSpPr/>
          <p:nvPr/>
        </p:nvSpPr>
        <p:spPr>
          <a:xfrm>
            <a:off x="3333909" y="1803209"/>
            <a:ext cx="2557762" cy="5467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>
                <a:solidFill>
                  <a:srgbClr val="000000"/>
                </a:solidFill>
              </a:rPr>
              <a:t>Recordkeeping</a:t>
            </a:r>
            <a:r>
              <a:rPr lang="es-ES_tradnl" dirty="0" smtClean="0">
                <a:solidFill>
                  <a:srgbClr val="000000"/>
                </a:solidFill>
              </a:rPr>
              <a:t> </a:t>
            </a:r>
            <a:r>
              <a:rPr lang="es-ES_tradnl" dirty="0" err="1" smtClean="0">
                <a:solidFill>
                  <a:srgbClr val="000000"/>
                </a:solidFill>
              </a:rPr>
              <a:t>System</a:t>
            </a:r>
            <a:endParaRPr lang="es-ES_tradnl" dirty="0">
              <a:solidFill>
                <a:srgbClr val="0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37311" y="5387256"/>
            <a:ext cx="1535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Fuente: Open </a:t>
            </a:r>
            <a:r>
              <a:rPr lang="es-ES_tradnl" sz="1400" dirty="0" err="1" smtClean="0"/>
              <a:t>Text</a:t>
            </a:r>
            <a:endParaRPr lang="es-ES_trad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Herramientas Tecnológicas</a:t>
            </a:r>
            <a:endParaRPr lang="es-ES_tradnl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28349" y="5705234"/>
            <a:ext cx="6308542" cy="83233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Enterprise </a:t>
            </a:r>
            <a:r>
              <a:rPr lang="es-ES_tradnl" sz="2800" dirty="0" err="1" smtClean="0">
                <a:solidFill>
                  <a:schemeClr val="bg1"/>
                </a:solidFill>
              </a:rPr>
              <a:t>Content</a:t>
            </a:r>
            <a:r>
              <a:rPr lang="es-ES_tradnl" sz="2800" dirty="0" smtClean="0">
                <a:solidFill>
                  <a:schemeClr val="bg1"/>
                </a:solidFill>
              </a:rPr>
              <a:t> Management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408810" y="4689233"/>
            <a:ext cx="6308542" cy="8323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000000"/>
                </a:solidFill>
              </a:rPr>
              <a:t>Document</a:t>
            </a:r>
            <a:r>
              <a:rPr lang="es-ES_tradnl" sz="2800" dirty="0" smtClean="0">
                <a:solidFill>
                  <a:srgbClr val="000000"/>
                </a:solidFill>
              </a:rPr>
              <a:t>  Management </a:t>
            </a:r>
            <a:r>
              <a:rPr lang="es-ES_tradnl" sz="2800" dirty="0" err="1" smtClean="0">
                <a:solidFill>
                  <a:srgbClr val="000000"/>
                </a:solidFill>
              </a:rPr>
              <a:t>System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6" name="Flecha arriba 15"/>
          <p:cNvSpPr/>
          <p:nvPr/>
        </p:nvSpPr>
        <p:spPr>
          <a:xfrm>
            <a:off x="1508458" y="5276246"/>
            <a:ext cx="743027" cy="490650"/>
          </a:xfrm>
          <a:prstGeom prst="upArrow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20" name="Llamada de flecha a la derecha 19"/>
          <p:cNvSpPr/>
          <p:nvPr/>
        </p:nvSpPr>
        <p:spPr>
          <a:xfrm>
            <a:off x="366680" y="1637324"/>
            <a:ext cx="1061669" cy="4900248"/>
          </a:xfrm>
          <a:prstGeom prst="rightArrowCallou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 smtClean="0">
                <a:solidFill>
                  <a:srgbClr val="FFFFFF"/>
                </a:solidFill>
              </a:rPr>
              <a:t>Herramientas Archivísticas</a:t>
            </a:r>
            <a:endParaRPr lang="es-ES_tradnl" sz="2400" dirty="0">
              <a:solidFill>
                <a:srgbClr val="FFFFFF"/>
              </a:solidFill>
            </a:endParaRPr>
          </a:p>
        </p:txBody>
      </p:sp>
      <p:sp>
        <p:nvSpPr>
          <p:cNvPr id="21" name="Llamada de flecha a la izquierda 20"/>
          <p:cNvSpPr/>
          <p:nvPr/>
        </p:nvSpPr>
        <p:spPr>
          <a:xfrm>
            <a:off x="7736891" y="1637324"/>
            <a:ext cx="1087590" cy="4900248"/>
          </a:xfrm>
          <a:prstGeom prst="leftArrowCallou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_tradnl" sz="2400" dirty="0" smtClean="0">
                <a:solidFill>
                  <a:srgbClr val="FFFFFF"/>
                </a:solidFill>
              </a:rPr>
              <a:t>Arquitectura Tecnológica Básica </a:t>
            </a:r>
            <a:endParaRPr lang="es-ES_tradnl" sz="2400" dirty="0">
              <a:solidFill>
                <a:srgbClr val="FFFFF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654389" y="2187504"/>
            <a:ext cx="6082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Sistemas que proveen funcionalidades para el manejo de los documentos antes de ser declarados como registros (</a:t>
            </a:r>
            <a:r>
              <a:rPr lang="es-ES_tradnl" sz="2400" dirty="0" err="1" smtClean="0"/>
              <a:t>records</a:t>
            </a:r>
            <a:r>
              <a:rPr lang="es-ES_tradnl" sz="2400" dirty="0" smtClean="0"/>
              <a:t>): manejo de versiones, flujos de trabajo (creación, revisión, aprobación, firmado), etc. </a:t>
            </a:r>
          </a:p>
          <a:p>
            <a:pPr algn="just"/>
            <a:endParaRPr lang="es-ES_trad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Herramientas Tecnológicas</a:t>
            </a:r>
            <a:endParaRPr lang="es-ES_tradnl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28349" y="5705234"/>
            <a:ext cx="6308542" cy="83233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Enterprise </a:t>
            </a:r>
            <a:r>
              <a:rPr lang="es-ES_tradnl" sz="2800" dirty="0" err="1" smtClean="0">
                <a:solidFill>
                  <a:schemeClr val="bg1"/>
                </a:solidFill>
              </a:rPr>
              <a:t>Content</a:t>
            </a:r>
            <a:r>
              <a:rPr lang="es-ES_tradnl" sz="2800" dirty="0" smtClean="0">
                <a:solidFill>
                  <a:schemeClr val="bg1"/>
                </a:solidFill>
              </a:rPr>
              <a:t> Management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408810" y="4689233"/>
            <a:ext cx="6308542" cy="8323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000000"/>
                </a:solidFill>
              </a:rPr>
              <a:t>Document</a:t>
            </a:r>
            <a:r>
              <a:rPr lang="es-ES_tradnl" sz="2800" dirty="0" smtClean="0">
                <a:solidFill>
                  <a:srgbClr val="000000"/>
                </a:solidFill>
              </a:rPr>
              <a:t>  </a:t>
            </a:r>
            <a:r>
              <a:rPr lang="es-ES_tradnl" sz="2800" dirty="0" err="1" smtClean="0">
                <a:solidFill>
                  <a:srgbClr val="000000"/>
                </a:solidFill>
              </a:rPr>
              <a:t>Managemente</a:t>
            </a:r>
            <a:r>
              <a:rPr lang="es-ES_tradnl" sz="2800" dirty="0" smtClean="0">
                <a:solidFill>
                  <a:srgbClr val="000000"/>
                </a:solidFill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</a:rPr>
              <a:t>System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408809" y="3673230"/>
            <a:ext cx="6308542" cy="8323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000000"/>
                </a:solidFill>
              </a:rPr>
              <a:t>Records</a:t>
            </a:r>
            <a:r>
              <a:rPr lang="es-ES_tradnl" sz="2800" dirty="0" smtClean="0">
                <a:solidFill>
                  <a:srgbClr val="000000"/>
                </a:solidFill>
              </a:rPr>
              <a:t> Management </a:t>
            </a:r>
            <a:r>
              <a:rPr lang="es-ES_tradnl" sz="2800" dirty="0" err="1" smtClean="0">
                <a:solidFill>
                  <a:srgbClr val="000000"/>
                </a:solidFill>
              </a:rPr>
              <a:t>System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6" name="Flecha arriba 15"/>
          <p:cNvSpPr/>
          <p:nvPr/>
        </p:nvSpPr>
        <p:spPr>
          <a:xfrm>
            <a:off x="1508458" y="5276246"/>
            <a:ext cx="743027" cy="490650"/>
          </a:xfrm>
          <a:prstGeom prst="upArrow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7" name="Flecha arriba 16"/>
          <p:cNvSpPr/>
          <p:nvPr/>
        </p:nvSpPr>
        <p:spPr>
          <a:xfrm>
            <a:off x="1507707" y="4260243"/>
            <a:ext cx="743027" cy="490650"/>
          </a:xfrm>
          <a:prstGeom prst="upArrow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20" name="Llamada de flecha a la derecha 19"/>
          <p:cNvSpPr/>
          <p:nvPr/>
        </p:nvSpPr>
        <p:spPr>
          <a:xfrm>
            <a:off x="366680" y="1637324"/>
            <a:ext cx="1061669" cy="4900248"/>
          </a:xfrm>
          <a:prstGeom prst="rightArrowCallou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 smtClean="0">
                <a:solidFill>
                  <a:srgbClr val="FFFFFF"/>
                </a:solidFill>
              </a:rPr>
              <a:t>Herramientas Archivísticas</a:t>
            </a:r>
            <a:endParaRPr lang="es-ES_tradnl" sz="2400" dirty="0">
              <a:solidFill>
                <a:srgbClr val="FFFFFF"/>
              </a:solidFill>
            </a:endParaRPr>
          </a:p>
        </p:txBody>
      </p:sp>
      <p:sp>
        <p:nvSpPr>
          <p:cNvPr id="21" name="Llamada de flecha a la izquierda 20"/>
          <p:cNvSpPr/>
          <p:nvPr/>
        </p:nvSpPr>
        <p:spPr>
          <a:xfrm>
            <a:off x="7736891" y="1637324"/>
            <a:ext cx="1087590" cy="4900248"/>
          </a:xfrm>
          <a:prstGeom prst="leftArrowCallou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_tradnl" sz="2400" dirty="0" smtClean="0">
                <a:solidFill>
                  <a:srgbClr val="FFFFFF"/>
                </a:solidFill>
              </a:rPr>
              <a:t>Arquitectura Tecnológica Básica </a:t>
            </a:r>
            <a:endParaRPr lang="es-ES_tradnl" sz="2400" dirty="0">
              <a:solidFill>
                <a:srgbClr val="FFFFF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654389" y="2046376"/>
            <a:ext cx="6082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Sistemas que proveen funcionalidades para  gestionar los documentos ya finalizados: archivado, transferencias, </a:t>
            </a:r>
            <a:r>
              <a:rPr lang="es-ES_tradnl" sz="2400" dirty="0" smtClean="0"/>
              <a:t>disposición </a:t>
            </a:r>
            <a:r>
              <a:rPr lang="es-ES_tradnl" sz="2400" dirty="0" smtClean="0"/>
              <a:t>final, consulta,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Herramientas Tecnológicas</a:t>
            </a:r>
            <a:endParaRPr lang="es-ES_tradnl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28349" y="5705234"/>
            <a:ext cx="6308542" cy="83233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Enterprise </a:t>
            </a:r>
            <a:r>
              <a:rPr lang="es-ES_tradnl" sz="2800" dirty="0" err="1" smtClean="0">
                <a:solidFill>
                  <a:schemeClr val="bg1"/>
                </a:solidFill>
              </a:rPr>
              <a:t>Content</a:t>
            </a:r>
            <a:r>
              <a:rPr lang="es-ES_tradnl" sz="2800" dirty="0" smtClean="0">
                <a:solidFill>
                  <a:schemeClr val="bg1"/>
                </a:solidFill>
              </a:rPr>
              <a:t> Management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408810" y="4689233"/>
            <a:ext cx="6308542" cy="8323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000000"/>
                </a:solidFill>
              </a:rPr>
              <a:t>Document</a:t>
            </a:r>
            <a:r>
              <a:rPr lang="es-ES_tradnl" sz="2800" dirty="0" smtClean="0">
                <a:solidFill>
                  <a:srgbClr val="000000"/>
                </a:solidFill>
              </a:rPr>
              <a:t>  </a:t>
            </a:r>
            <a:r>
              <a:rPr lang="es-ES_tradnl" sz="2800" dirty="0" err="1" smtClean="0">
                <a:solidFill>
                  <a:srgbClr val="000000"/>
                </a:solidFill>
              </a:rPr>
              <a:t>Managemente</a:t>
            </a:r>
            <a:r>
              <a:rPr lang="es-ES_tradnl" sz="2800" dirty="0" smtClean="0">
                <a:solidFill>
                  <a:srgbClr val="000000"/>
                </a:solidFill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</a:rPr>
              <a:t>System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408809" y="3673230"/>
            <a:ext cx="6308542" cy="8323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000000"/>
                </a:solidFill>
              </a:rPr>
              <a:t>Records</a:t>
            </a:r>
            <a:r>
              <a:rPr lang="es-ES_tradnl" sz="2800" dirty="0" smtClean="0">
                <a:solidFill>
                  <a:srgbClr val="000000"/>
                </a:solidFill>
              </a:rPr>
              <a:t> Management </a:t>
            </a:r>
            <a:r>
              <a:rPr lang="es-ES_tradnl" sz="2800" dirty="0" err="1" smtClean="0">
                <a:solidFill>
                  <a:srgbClr val="000000"/>
                </a:solidFill>
              </a:rPr>
              <a:t>System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408810" y="2657232"/>
            <a:ext cx="6308542" cy="832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000000"/>
                </a:solidFill>
              </a:rPr>
              <a:t>Recordkeeping</a:t>
            </a:r>
            <a:r>
              <a:rPr lang="es-ES_tradnl" sz="2800" dirty="0" smtClean="0">
                <a:solidFill>
                  <a:srgbClr val="000000"/>
                </a:solidFill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</a:rPr>
              <a:t>System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6" name="Flecha arriba 15"/>
          <p:cNvSpPr/>
          <p:nvPr/>
        </p:nvSpPr>
        <p:spPr>
          <a:xfrm>
            <a:off x="1508458" y="5276246"/>
            <a:ext cx="743027" cy="490650"/>
          </a:xfrm>
          <a:prstGeom prst="upArrow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7" name="Flecha arriba 16"/>
          <p:cNvSpPr/>
          <p:nvPr/>
        </p:nvSpPr>
        <p:spPr>
          <a:xfrm>
            <a:off x="1507707" y="4260243"/>
            <a:ext cx="743027" cy="490650"/>
          </a:xfrm>
          <a:prstGeom prst="upArrow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8" name="Flecha arriba 17"/>
          <p:cNvSpPr/>
          <p:nvPr/>
        </p:nvSpPr>
        <p:spPr>
          <a:xfrm>
            <a:off x="1508458" y="3293085"/>
            <a:ext cx="743027" cy="490650"/>
          </a:xfrm>
          <a:prstGeom prst="upArrow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20" name="Llamada de flecha a la derecha 19"/>
          <p:cNvSpPr/>
          <p:nvPr/>
        </p:nvSpPr>
        <p:spPr>
          <a:xfrm>
            <a:off x="366680" y="1637324"/>
            <a:ext cx="1061669" cy="4900248"/>
          </a:xfrm>
          <a:prstGeom prst="rightArrowCallou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 smtClean="0">
                <a:solidFill>
                  <a:srgbClr val="FFFFFF"/>
                </a:solidFill>
              </a:rPr>
              <a:t>Herramientas Archivísticas</a:t>
            </a:r>
            <a:endParaRPr lang="es-ES_tradnl" sz="2400" dirty="0">
              <a:solidFill>
                <a:srgbClr val="FFFFFF"/>
              </a:solidFill>
            </a:endParaRPr>
          </a:p>
        </p:txBody>
      </p:sp>
      <p:sp>
        <p:nvSpPr>
          <p:cNvPr id="21" name="Llamada de flecha a la izquierda 20"/>
          <p:cNvSpPr/>
          <p:nvPr/>
        </p:nvSpPr>
        <p:spPr>
          <a:xfrm>
            <a:off x="7736891" y="1637324"/>
            <a:ext cx="1087590" cy="4900248"/>
          </a:xfrm>
          <a:prstGeom prst="leftArrowCallou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_tradnl" sz="2400" dirty="0" smtClean="0">
                <a:solidFill>
                  <a:srgbClr val="FFFFFF"/>
                </a:solidFill>
              </a:rPr>
              <a:t>Arquitectura Tecnológica Básica </a:t>
            </a:r>
            <a:endParaRPr lang="es-ES_tradnl" sz="2400" dirty="0">
              <a:solidFill>
                <a:srgbClr val="FFFFF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24974" y="1459052"/>
            <a:ext cx="719710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Sistemas que proveen funcionalidades para la gestión integral de expedientes, incluyendo asegurar su evidencia, retención y acceso autorizado.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Herramientas Tecnológicas</a:t>
            </a:r>
            <a:endParaRPr lang="es-ES_tradnl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28349" y="5705234"/>
            <a:ext cx="6308542" cy="83233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Enterprise </a:t>
            </a:r>
            <a:r>
              <a:rPr lang="es-ES_tradnl" sz="2800" dirty="0" err="1" smtClean="0">
                <a:solidFill>
                  <a:schemeClr val="bg1"/>
                </a:solidFill>
              </a:rPr>
              <a:t>Content</a:t>
            </a:r>
            <a:r>
              <a:rPr lang="es-ES_tradnl" sz="2800" dirty="0" smtClean="0">
                <a:solidFill>
                  <a:schemeClr val="bg1"/>
                </a:solidFill>
              </a:rPr>
              <a:t> Management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404902" y="1637324"/>
            <a:ext cx="6308542" cy="832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Trust Digital </a:t>
            </a:r>
            <a:r>
              <a:rPr lang="es-ES_tradnl" sz="2800" dirty="0" err="1" smtClean="0">
                <a:solidFill>
                  <a:srgbClr val="000000"/>
                </a:solidFill>
              </a:rPr>
              <a:t>Repository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408810" y="4689233"/>
            <a:ext cx="6308542" cy="8323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000000"/>
                </a:solidFill>
              </a:rPr>
              <a:t>Document</a:t>
            </a:r>
            <a:r>
              <a:rPr lang="es-ES_tradnl" sz="2800" dirty="0" smtClean="0">
                <a:solidFill>
                  <a:srgbClr val="000000"/>
                </a:solidFill>
              </a:rPr>
              <a:t>  </a:t>
            </a:r>
            <a:r>
              <a:rPr lang="es-ES_tradnl" sz="2800" dirty="0" err="1" smtClean="0">
                <a:solidFill>
                  <a:srgbClr val="000000"/>
                </a:solidFill>
              </a:rPr>
              <a:t>Managemente</a:t>
            </a:r>
            <a:r>
              <a:rPr lang="es-ES_tradnl" sz="2800" dirty="0" smtClean="0">
                <a:solidFill>
                  <a:srgbClr val="000000"/>
                </a:solidFill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</a:rPr>
              <a:t>System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408809" y="3673230"/>
            <a:ext cx="6308542" cy="8323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000000"/>
                </a:solidFill>
              </a:rPr>
              <a:t>Records</a:t>
            </a:r>
            <a:r>
              <a:rPr lang="es-ES_tradnl" sz="2800" dirty="0" smtClean="0">
                <a:solidFill>
                  <a:srgbClr val="000000"/>
                </a:solidFill>
              </a:rPr>
              <a:t> Management </a:t>
            </a:r>
            <a:r>
              <a:rPr lang="es-ES_tradnl" sz="2800" dirty="0" err="1" smtClean="0">
                <a:solidFill>
                  <a:srgbClr val="000000"/>
                </a:solidFill>
              </a:rPr>
              <a:t>System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408810" y="2657232"/>
            <a:ext cx="6308542" cy="8323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000000"/>
                </a:solidFill>
              </a:rPr>
              <a:t>Recordkeeping</a:t>
            </a:r>
            <a:r>
              <a:rPr lang="es-ES_tradnl" sz="2800" dirty="0" smtClean="0">
                <a:solidFill>
                  <a:srgbClr val="000000"/>
                </a:solidFill>
              </a:rPr>
              <a:t> </a:t>
            </a:r>
            <a:r>
              <a:rPr lang="es-ES_tradnl" sz="2800" dirty="0" err="1" smtClean="0">
                <a:solidFill>
                  <a:srgbClr val="000000"/>
                </a:solidFill>
              </a:rPr>
              <a:t>System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6" name="Flecha arriba 15"/>
          <p:cNvSpPr/>
          <p:nvPr/>
        </p:nvSpPr>
        <p:spPr>
          <a:xfrm>
            <a:off x="1508458" y="5276246"/>
            <a:ext cx="743027" cy="490650"/>
          </a:xfrm>
          <a:prstGeom prst="upArrow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7" name="Flecha arriba 16"/>
          <p:cNvSpPr/>
          <p:nvPr/>
        </p:nvSpPr>
        <p:spPr>
          <a:xfrm>
            <a:off x="1507707" y="4260243"/>
            <a:ext cx="743027" cy="490650"/>
          </a:xfrm>
          <a:prstGeom prst="upArrow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8" name="Flecha arriba 17"/>
          <p:cNvSpPr/>
          <p:nvPr/>
        </p:nvSpPr>
        <p:spPr>
          <a:xfrm>
            <a:off x="1508458" y="3293085"/>
            <a:ext cx="743027" cy="490650"/>
          </a:xfrm>
          <a:prstGeom prst="upArrow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9" name="Flecha arriba 18"/>
          <p:cNvSpPr/>
          <p:nvPr/>
        </p:nvSpPr>
        <p:spPr>
          <a:xfrm>
            <a:off x="1507707" y="2224337"/>
            <a:ext cx="743027" cy="490650"/>
          </a:xfrm>
          <a:prstGeom prst="upArrow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20" name="Llamada de flecha a la derecha 19"/>
          <p:cNvSpPr/>
          <p:nvPr/>
        </p:nvSpPr>
        <p:spPr>
          <a:xfrm>
            <a:off x="366680" y="1637324"/>
            <a:ext cx="1061669" cy="4900248"/>
          </a:xfrm>
          <a:prstGeom prst="rightArrowCallou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 smtClean="0">
                <a:solidFill>
                  <a:srgbClr val="FFFFFF"/>
                </a:solidFill>
              </a:rPr>
              <a:t>Herramientas Archivísticas</a:t>
            </a:r>
            <a:endParaRPr lang="es-ES_tradnl" sz="2400" dirty="0">
              <a:solidFill>
                <a:srgbClr val="FFFFFF"/>
              </a:solidFill>
            </a:endParaRPr>
          </a:p>
        </p:txBody>
      </p:sp>
      <p:sp>
        <p:nvSpPr>
          <p:cNvPr id="21" name="Llamada de flecha a la izquierda 20"/>
          <p:cNvSpPr/>
          <p:nvPr/>
        </p:nvSpPr>
        <p:spPr>
          <a:xfrm>
            <a:off x="7736891" y="1637324"/>
            <a:ext cx="1087590" cy="4900248"/>
          </a:xfrm>
          <a:prstGeom prst="leftArrowCallou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_tradnl" sz="2400" dirty="0" smtClean="0">
                <a:solidFill>
                  <a:srgbClr val="FFFFFF"/>
                </a:solidFill>
              </a:rPr>
              <a:t>Arquitectura Tecnológica Básica </a:t>
            </a:r>
            <a:endParaRPr lang="es-ES_tradnl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Otras Herramientas Tecnológicas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Los proyectos de gestión de documentos electrónicos no son proyectos tecnológicos.</a:t>
            </a:r>
          </a:p>
          <a:p>
            <a:pPr algn="just">
              <a:spcAft>
                <a:spcPts val="600"/>
              </a:spcAft>
            </a:pPr>
            <a:r>
              <a:rPr lang="es-ES_tradnl" dirty="0" smtClean="0"/>
              <a:t>La gestión de documentos electrónicos debe ser resultado de una transición ordenada, que inicia </a:t>
            </a:r>
            <a:r>
              <a:rPr lang="es-ES_tradnl" dirty="0" smtClean="0"/>
              <a:t>con la mejora de </a:t>
            </a:r>
            <a:r>
              <a:rPr lang="es-ES_tradnl" dirty="0" smtClean="0"/>
              <a:t>los procesos</a:t>
            </a:r>
            <a:r>
              <a:rPr lang="es-ES_tradnl" dirty="0" smtClean="0"/>
              <a:t> </a:t>
            </a:r>
            <a:r>
              <a:rPr lang="es-ES_tradnl" smtClean="0"/>
              <a:t>internos basados </a:t>
            </a:r>
            <a:r>
              <a:rPr lang="es-ES_tradnl" dirty="0" smtClean="0"/>
              <a:t>en papel.  </a:t>
            </a:r>
          </a:p>
          <a:p>
            <a:pPr algn="just">
              <a:spcAft>
                <a:spcPts val="600"/>
              </a:spcAft>
            </a:pPr>
            <a:r>
              <a:rPr lang="es-ES_tradnl" dirty="0" smtClean="0"/>
              <a:t>Sin una adecuada gestión de cambio, ni la mejor tecnología disponible garantizará el éxito de estos proyectos.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Agenda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51547"/>
            <a:ext cx="8229600" cy="2813536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Introducción </a:t>
            </a:r>
          </a:p>
          <a:p>
            <a:r>
              <a:rPr lang="es-ES_tradnl" sz="3600" dirty="0" smtClean="0"/>
              <a:t>Herramientas Archivísticas </a:t>
            </a:r>
          </a:p>
          <a:p>
            <a:r>
              <a:rPr lang="es-ES_tradnl" sz="3600" dirty="0" smtClean="0"/>
              <a:t>Herramientas Tecnológicas</a:t>
            </a:r>
          </a:p>
          <a:p>
            <a:r>
              <a:rPr lang="es-ES_tradnl" sz="3600" dirty="0" smtClean="0"/>
              <a:t>Conclusiones</a:t>
            </a:r>
            <a:endParaRPr lang="es-ES_tradnl" sz="3600" dirty="0"/>
          </a:p>
        </p:txBody>
      </p:sp>
      <p:pic>
        <p:nvPicPr>
          <p:cNvPr id="4" name="Imagen 3" descr="j0202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99022" y="1403471"/>
            <a:ext cx="1431681" cy="905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Cualquier proyecto de gestión de documentos electrónicos, debe lograr </a:t>
            </a:r>
            <a:r>
              <a:rPr lang="es-ES_tradnl" dirty="0" smtClean="0"/>
              <a:t>equilibrio </a:t>
            </a:r>
            <a:r>
              <a:rPr lang="es-ES_tradnl" dirty="0" smtClean="0"/>
              <a:t>entre la tecnología y su impacto en las organizaciones. </a:t>
            </a:r>
          </a:p>
          <a:p>
            <a:pPr algn="just"/>
            <a:r>
              <a:rPr lang="es-ES_tradnl" dirty="0" smtClean="0"/>
              <a:t>La digitalización excesiva - y muchas veces innecesaria - de documentos en papel no debe ser único</a:t>
            </a:r>
            <a:r>
              <a:rPr lang="es-ES_tradnl" dirty="0" smtClean="0"/>
              <a:t> camino </a:t>
            </a:r>
            <a:r>
              <a:rPr lang="es-ES_tradnl" dirty="0" smtClean="0"/>
              <a:t>para lograr la trasformación digital en las organizaciones.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7-11-06 a las 6.51.55 p.m..png"/>
          <p:cNvPicPr>
            <a:picLocks noChangeAspect="1"/>
          </p:cNvPicPr>
          <p:nvPr/>
        </p:nvPicPr>
        <p:blipFill>
          <a:blip r:embed="rId2"/>
          <a:srcRect l="10031" t="39190" r="45361" b="16930"/>
          <a:stretch>
            <a:fillRect/>
          </a:stretch>
        </p:blipFill>
        <p:spPr>
          <a:xfrm>
            <a:off x="401076" y="1938736"/>
            <a:ext cx="8341846" cy="4612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Introducción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Aft>
                <a:spcPts val="1200"/>
              </a:spcAft>
            </a:pPr>
            <a:r>
              <a:rPr lang="es-ES_tradnl" sz="2800" dirty="0" smtClean="0"/>
              <a:t>Desde que las instituciones comenzaron a usar computadoras  y sistemas informáticos, ya gestionaban electrónicamente documentos. </a:t>
            </a:r>
          </a:p>
          <a:p>
            <a:pPr algn="just">
              <a:spcAft>
                <a:spcPts val="1200"/>
              </a:spcAft>
            </a:pPr>
            <a:r>
              <a:rPr lang="es-ES_tradnl" sz="2800" dirty="0" smtClean="0"/>
              <a:t>Existe una falsa idea que para adelantar proyectos de gestión de documentos electrónicos se necesita una infraestructura sofisticada.</a:t>
            </a:r>
          </a:p>
          <a:p>
            <a:pPr algn="just">
              <a:spcAft>
                <a:spcPts val="1200"/>
              </a:spcAft>
            </a:pPr>
            <a:r>
              <a:rPr lang="es-ES_tradnl" sz="2800" dirty="0" smtClean="0"/>
              <a:t>El documento electrónico se debe gestionar en medios  electrónicos, durante todo su ciclo de vida. </a:t>
            </a:r>
          </a:p>
          <a:p>
            <a:pPr algn="just">
              <a:spcAft>
                <a:spcPts val="1200"/>
              </a:spcAft>
            </a:pPr>
            <a:r>
              <a:rPr lang="es-ES_tradnl" sz="2800" dirty="0" smtClean="0"/>
              <a:t>No se puede abordar un proyecto de GDE sin antes haber resuelto el problema de la gestión documental basada en papel.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Herramientas Archivísticas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spcAft>
                <a:spcPts val="1800"/>
              </a:spcAft>
            </a:pPr>
            <a:r>
              <a:rPr lang="es-ES_tradnl" dirty="0" smtClean="0"/>
              <a:t>La gestión de documentos electrónicos de archivo (GDEA) debe aplicar los principios y prácticas de la </a:t>
            </a:r>
            <a:r>
              <a:rPr lang="es-ES_tradnl" dirty="0" smtClean="0"/>
              <a:t>Archivística, </a:t>
            </a:r>
            <a:r>
              <a:rPr lang="es-ES_tradnl" dirty="0" smtClean="0"/>
              <a:t>adaptándola al mundo electrónico. </a:t>
            </a:r>
          </a:p>
          <a:p>
            <a:pPr algn="just">
              <a:spcAft>
                <a:spcPts val="1800"/>
              </a:spcAft>
            </a:pPr>
            <a:r>
              <a:rPr lang="es-ES_tradnl" dirty="0" smtClean="0"/>
              <a:t>Los sistemas de gestión de documentos electrónicos de archivo requieren incorporar las herramientas archivísticas como un componente esencial de su configuración.</a:t>
            </a:r>
          </a:p>
          <a:p>
            <a:pPr algn="just">
              <a:spcAft>
                <a:spcPts val="1800"/>
              </a:spcAft>
            </a:pPr>
            <a:r>
              <a:rPr lang="es-ES_tradnl" dirty="0" smtClean="0"/>
              <a:t>Cualquier proyecto de GDEA debe tener en cuenta el tipo de organización y su cultura corporativa, antes de emprenderlo. </a:t>
            </a:r>
          </a:p>
          <a:p>
            <a:pPr algn="just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Herramientas Archivísticas</a:t>
            </a:r>
            <a:endParaRPr lang="es-ES_tradnl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28349" y="5705234"/>
            <a:ext cx="6308542" cy="8323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</a:rPr>
              <a:t>Cuadro de Clasificación Documental</a:t>
            </a:r>
            <a:endParaRPr lang="es-ES_tradnl" sz="2800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404902" y="1637324"/>
            <a:ext cx="6308542" cy="832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Esquema de Meta-datos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408810" y="4689233"/>
            <a:ext cx="6308542" cy="83233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Tablas de Retención Documental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408809" y="3673230"/>
            <a:ext cx="6308542" cy="8323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Banco Terminológico de Series Documentales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408810" y="2657232"/>
            <a:ext cx="6308542" cy="832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Banco Terminológico de Tipos Documentales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6" name="Flecha arriba 15"/>
          <p:cNvSpPr/>
          <p:nvPr/>
        </p:nvSpPr>
        <p:spPr>
          <a:xfrm>
            <a:off x="1508458" y="5276246"/>
            <a:ext cx="743027" cy="49065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7" name="Flecha arriba 16"/>
          <p:cNvSpPr/>
          <p:nvPr/>
        </p:nvSpPr>
        <p:spPr>
          <a:xfrm>
            <a:off x="1507707" y="4260243"/>
            <a:ext cx="743027" cy="49065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8" name="Flecha arriba 17"/>
          <p:cNvSpPr/>
          <p:nvPr/>
        </p:nvSpPr>
        <p:spPr>
          <a:xfrm>
            <a:off x="1508458" y="3293085"/>
            <a:ext cx="743027" cy="49065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9" name="Flecha arriba 18"/>
          <p:cNvSpPr/>
          <p:nvPr/>
        </p:nvSpPr>
        <p:spPr>
          <a:xfrm>
            <a:off x="1507707" y="2224337"/>
            <a:ext cx="743027" cy="49065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20" name="Llamada de flecha a la derecha 19"/>
          <p:cNvSpPr/>
          <p:nvPr/>
        </p:nvSpPr>
        <p:spPr>
          <a:xfrm>
            <a:off x="366680" y="1637324"/>
            <a:ext cx="1061669" cy="4900248"/>
          </a:xfrm>
          <a:prstGeom prst="rightArrowCallou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Políticas de Gestión Documental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21" name="Llamada de flecha a la izquierda 20"/>
          <p:cNvSpPr/>
          <p:nvPr/>
        </p:nvSpPr>
        <p:spPr>
          <a:xfrm>
            <a:off x="7736891" y="1637324"/>
            <a:ext cx="1087590" cy="4900248"/>
          </a:xfrm>
          <a:prstGeom prst="leftArrowCallou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_tradnl" sz="2400" dirty="0" smtClean="0">
                <a:solidFill>
                  <a:srgbClr val="000000"/>
                </a:solidFill>
              </a:rPr>
              <a:t>Políticas de Preservación Digital</a:t>
            </a:r>
            <a:endParaRPr lang="es-ES_tradnl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Herramientas Archivísticas</a:t>
            </a:r>
            <a:endParaRPr lang="es-ES_tradnl" dirty="0"/>
          </a:p>
        </p:txBody>
      </p:sp>
      <p:sp>
        <p:nvSpPr>
          <p:cNvPr id="20" name="Llamada de flecha a la derecha 19"/>
          <p:cNvSpPr/>
          <p:nvPr/>
        </p:nvSpPr>
        <p:spPr>
          <a:xfrm>
            <a:off x="366680" y="1637324"/>
            <a:ext cx="1061669" cy="4900248"/>
          </a:xfrm>
          <a:prstGeom prst="rightArrowCallou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Políticas de Gestión Documental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21" name="Llamada de flecha a la izquierda 20"/>
          <p:cNvSpPr/>
          <p:nvPr/>
        </p:nvSpPr>
        <p:spPr>
          <a:xfrm>
            <a:off x="7736891" y="1637324"/>
            <a:ext cx="1087590" cy="4900248"/>
          </a:xfrm>
          <a:prstGeom prst="leftArrowCallou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_tradnl" sz="2400" dirty="0" smtClean="0">
                <a:solidFill>
                  <a:srgbClr val="000000"/>
                </a:solidFill>
              </a:rPr>
              <a:t>Políticas de Preservación Digital</a:t>
            </a:r>
            <a:endParaRPr lang="es-ES_tradnl" sz="2400" dirty="0">
              <a:solidFill>
                <a:srgbClr val="00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428349" y="2635122"/>
            <a:ext cx="63085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Antes de implementar una solución tecnológica, se debe</a:t>
            </a:r>
            <a:r>
              <a:rPr lang="es-ES_tradnl" sz="2800" dirty="0" smtClean="0"/>
              <a:t> adoptar </a:t>
            </a:r>
            <a:r>
              <a:rPr lang="es-ES_tradnl" sz="2800" dirty="0" smtClean="0"/>
              <a:t>el Programa de Gestión de Documentos, como parte del cual se incluyan las políticas que habrán de regular la gestión documental en la organización.  </a:t>
            </a:r>
            <a:endParaRPr lang="es-ES_trad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Herramientas Archivísticas</a:t>
            </a:r>
            <a:endParaRPr lang="es-ES_tradnl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28349" y="5705234"/>
            <a:ext cx="6308542" cy="8323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</a:rPr>
              <a:t>Cuadro de Clasificación Documental</a:t>
            </a:r>
            <a:endParaRPr lang="es-ES_tradnl" sz="2800" dirty="0">
              <a:solidFill>
                <a:schemeClr val="tx1"/>
              </a:solidFill>
            </a:endParaRPr>
          </a:p>
        </p:txBody>
      </p:sp>
      <p:sp>
        <p:nvSpPr>
          <p:cNvPr id="20" name="Llamada de flecha a la derecha 19"/>
          <p:cNvSpPr/>
          <p:nvPr/>
        </p:nvSpPr>
        <p:spPr>
          <a:xfrm>
            <a:off x="366680" y="1637324"/>
            <a:ext cx="1061669" cy="4900248"/>
          </a:xfrm>
          <a:prstGeom prst="rightArrowCallou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Políticas de Gestión Documental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21" name="Llamada de flecha a la izquierda 20"/>
          <p:cNvSpPr/>
          <p:nvPr/>
        </p:nvSpPr>
        <p:spPr>
          <a:xfrm>
            <a:off x="7736891" y="1637324"/>
            <a:ext cx="1087590" cy="4900248"/>
          </a:xfrm>
          <a:prstGeom prst="leftArrowCallou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_tradnl" sz="2400" dirty="0" smtClean="0">
                <a:solidFill>
                  <a:srgbClr val="000000"/>
                </a:solidFill>
              </a:rPr>
              <a:t>Políticas de Preservación Digital</a:t>
            </a:r>
            <a:endParaRPr lang="es-ES_tradnl" sz="2400" dirty="0">
              <a:solidFill>
                <a:srgbClr val="00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428349" y="2097882"/>
            <a:ext cx="630854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El propósito superior de todo SGDEA es la conformación de un Archivo Electrónico Institucional basado en estándares, y por lo tanto como todo Archivo requiere de un CCD que facilite que los usuarios ubiquen los documentos electrónicos en la serie respectiva desde el principio  </a:t>
            </a:r>
            <a:endParaRPr lang="es-ES_trad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Herramientas Archivísticas</a:t>
            </a:r>
            <a:endParaRPr lang="es-ES_tradnl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28349" y="5705234"/>
            <a:ext cx="6308542" cy="8323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</a:rPr>
              <a:t>Cuadro de Clasificación Documental</a:t>
            </a:r>
            <a:endParaRPr lang="es-ES_tradnl" sz="2800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408810" y="4689233"/>
            <a:ext cx="6308542" cy="83233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Tablas de Retención Documental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6" name="Flecha arriba 15"/>
          <p:cNvSpPr/>
          <p:nvPr/>
        </p:nvSpPr>
        <p:spPr>
          <a:xfrm>
            <a:off x="1508458" y="5276246"/>
            <a:ext cx="743027" cy="49065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20" name="Llamada de flecha a la derecha 19"/>
          <p:cNvSpPr/>
          <p:nvPr/>
        </p:nvSpPr>
        <p:spPr>
          <a:xfrm>
            <a:off x="366680" y="1637324"/>
            <a:ext cx="1061669" cy="4900248"/>
          </a:xfrm>
          <a:prstGeom prst="rightArrowCallou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Políticas de Gestión Documental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21" name="Llamada de flecha a la izquierda 20"/>
          <p:cNvSpPr/>
          <p:nvPr/>
        </p:nvSpPr>
        <p:spPr>
          <a:xfrm>
            <a:off x="7736891" y="1637324"/>
            <a:ext cx="1087590" cy="4900248"/>
          </a:xfrm>
          <a:prstGeom prst="leftArrowCallou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_tradnl" sz="2400" dirty="0" smtClean="0">
                <a:solidFill>
                  <a:srgbClr val="000000"/>
                </a:solidFill>
              </a:rPr>
              <a:t>Políticas de Preservación Digital</a:t>
            </a:r>
            <a:endParaRPr lang="es-ES_tradnl" sz="2400" dirty="0">
              <a:solidFill>
                <a:srgbClr val="00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428349" y="1881524"/>
            <a:ext cx="63085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Las TRD permitirán tanto la organización de los documentos electrónicos a partir de agrupaciones documentales uniformes (series) como la disposición final de dichas agrupaciones de manera automatizada </a:t>
            </a:r>
            <a:endParaRPr lang="es-ES_trad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Herramientas Archivísticas</a:t>
            </a:r>
            <a:endParaRPr lang="es-ES_tradnl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28349" y="5705234"/>
            <a:ext cx="6308542" cy="8323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/>
                </a:solidFill>
              </a:rPr>
              <a:t>Cuadro de Clasificación Documental</a:t>
            </a:r>
            <a:endParaRPr lang="es-ES_tradnl" sz="2800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408810" y="4689233"/>
            <a:ext cx="6308542" cy="83233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Tablas de Retención Documental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408809" y="3673230"/>
            <a:ext cx="6308542" cy="8323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00"/>
                </a:solidFill>
              </a:rPr>
              <a:t>Banco Terminológico de Series Documentales</a:t>
            </a:r>
            <a:endParaRPr lang="es-ES_tradnl" sz="2800" dirty="0">
              <a:solidFill>
                <a:srgbClr val="000000"/>
              </a:solidFill>
            </a:endParaRPr>
          </a:p>
        </p:txBody>
      </p:sp>
      <p:sp>
        <p:nvSpPr>
          <p:cNvPr id="16" name="Flecha arriba 15"/>
          <p:cNvSpPr/>
          <p:nvPr/>
        </p:nvSpPr>
        <p:spPr>
          <a:xfrm>
            <a:off x="1508458" y="5276246"/>
            <a:ext cx="743027" cy="49065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7" name="Flecha arriba 16"/>
          <p:cNvSpPr/>
          <p:nvPr/>
        </p:nvSpPr>
        <p:spPr>
          <a:xfrm>
            <a:off x="1507707" y="4260243"/>
            <a:ext cx="743027" cy="49065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20" name="Llamada de flecha a la derecha 19"/>
          <p:cNvSpPr/>
          <p:nvPr/>
        </p:nvSpPr>
        <p:spPr>
          <a:xfrm>
            <a:off x="366680" y="1637324"/>
            <a:ext cx="1061669" cy="4900248"/>
          </a:xfrm>
          <a:prstGeom prst="rightArrowCallou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Políticas de Gestión Documental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21" name="Llamada de flecha a la izquierda 20"/>
          <p:cNvSpPr/>
          <p:nvPr/>
        </p:nvSpPr>
        <p:spPr>
          <a:xfrm>
            <a:off x="7736891" y="1637324"/>
            <a:ext cx="1087590" cy="4900248"/>
          </a:xfrm>
          <a:prstGeom prst="leftArrowCallou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_tradnl" sz="2400" dirty="0" smtClean="0">
                <a:solidFill>
                  <a:srgbClr val="000000"/>
                </a:solidFill>
              </a:rPr>
              <a:t>Políticas de Preservación Digital</a:t>
            </a:r>
            <a:endParaRPr lang="es-ES_tradnl" sz="2400" dirty="0">
              <a:solidFill>
                <a:srgbClr val="00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428349" y="1582587"/>
            <a:ext cx="63085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Permiten identificar las características de una serie documental evitando que se confundan con otras, al momento de asociarlas a un documento</a:t>
            </a:r>
            <a:endParaRPr lang="es-ES_trad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Módulo.thmx</Template>
  <TotalTime>584</TotalTime>
  <Words>848</Words>
  <Application>Microsoft Macintosh PowerPoint</Application>
  <PresentationFormat>Presentación en pantalla (4:3)</PresentationFormat>
  <Paragraphs>120</Paragraphs>
  <Slides>21</Slides>
  <Notes>1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Módulo</vt:lpstr>
      <vt:lpstr>HERRAMIENTAS PARA LA GESTIÓN DOCUMENTAL Y ARCHIVO DIGITAL</vt:lpstr>
      <vt:lpstr>Agenda</vt:lpstr>
      <vt:lpstr>Introducción</vt:lpstr>
      <vt:lpstr>Herramientas Archivísticas</vt:lpstr>
      <vt:lpstr>Herramientas Archivísticas</vt:lpstr>
      <vt:lpstr>Herramientas Archivísticas</vt:lpstr>
      <vt:lpstr>Herramientas Archivísticas</vt:lpstr>
      <vt:lpstr>Herramientas Archivísticas</vt:lpstr>
      <vt:lpstr>Herramientas Archivísticas</vt:lpstr>
      <vt:lpstr>Herramientas Archivísticas</vt:lpstr>
      <vt:lpstr>Herramientas Archivísticas</vt:lpstr>
      <vt:lpstr>Herramientas Tecnológicas</vt:lpstr>
      <vt:lpstr>Herramientas Tecnológicas</vt:lpstr>
      <vt:lpstr>Herramientas Tecnológicas</vt:lpstr>
      <vt:lpstr>Herramientas Tecnológicas</vt:lpstr>
      <vt:lpstr>Herramientas Tecnológicas</vt:lpstr>
      <vt:lpstr>Herramientas Tecnológicas</vt:lpstr>
      <vt:lpstr>Otras Herramientas Tecnológicas</vt:lpstr>
      <vt:lpstr>Conclusiones</vt:lpstr>
      <vt:lpstr>Conclusiones</vt:lpstr>
      <vt:lpstr>Diapositiva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 PARA LA GESTIÓN DE DOCUMENTOS ELECTRÓNICOS</dc:title>
  <dc:creator>Carlos  Alberto  Zapata Cardenas</dc:creator>
  <cp:lastModifiedBy>Carlos  Alberto  Zapata Cardenas</cp:lastModifiedBy>
  <cp:revision>20</cp:revision>
  <dcterms:created xsi:type="dcterms:W3CDTF">2017-11-07T23:14:18Z</dcterms:created>
  <dcterms:modified xsi:type="dcterms:W3CDTF">2017-11-07T23:56:55Z</dcterms:modified>
</cp:coreProperties>
</file>