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8" r:id="rId3"/>
    <p:sldId id="257" r:id="rId4"/>
    <p:sldId id="259" r:id="rId5"/>
    <p:sldId id="260" r:id="rId6"/>
    <p:sldId id="287" r:id="rId7"/>
    <p:sldId id="262" r:id="rId8"/>
    <p:sldId id="263" r:id="rId9"/>
    <p:sldId id="264" r:id="rId10"/>
    <p:sldId id="284" r:id="rId11"/>
    <p:sldId id="267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4BC9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6" y="-108"/>
      </p:cViewPr>
      <p:guideLst>
        <p:guide orient="horz" pos="4065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BC25-F82B-40AA-82EC-FF1F8B60078F}" type="datetimeFigureOut">
              <a:rPr lang="es-ES" smtClean="0"/>
              <a:pPr/>
              <a:t>06/11/2017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5AAF-A6D2-4E4A-9825-C14A6BF700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8" y="2831335"/>
            <a:ext cx="4680000" cy="20999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" y="5067759"/>
            <a:ext cx="4680000" cy="7821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116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8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5279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23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29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46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829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61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17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25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26BC66-FB60-4976-A0C7-5D116F127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7957"/>
            <a:ext cx="7886700" cy="89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2493"/>
            <a:ext cx="7886700" cy="400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288790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1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1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98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3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2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75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74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69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34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8702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4740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9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5784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0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42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761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51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30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buSzPct val="100000"/>
              <a:defRPr sz="1050"/>
            </a:lvl3pPr>
            <a:lvl4pPr marL="385763" indent="-128588">
              <a:buClr>
                <a:schemeClr val="accent2"/>
              </a:buClr>
              <a:buSzPct val="100000"/>
              <a:defRPr sz="1050"/>
            </a:lvl4pPr>
            <a:lvl5pPr>
              <a:buClr>
                <a:schemeClr val="accent2"/>
              </a:buClr>
              <a:buSzPct val="100000"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25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56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5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3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5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457934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93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89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6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53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59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9464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46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57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26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85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281907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1326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82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37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68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381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02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0330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573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6425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66504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6778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59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824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55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220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80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0084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739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86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4980566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6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2753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933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9293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5100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49F-97C2-4947-9485-CD8305334CD0}" type="datetimeFigureOut">
              <a:rPr lang="es-PE" smtClean="0"/>
              <a:pPr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7657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5457777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i9 presentation to Joe Smith</a:t>
            </a:r>
            <a:endParaRPr lang="en-US" sz="1200" dirty="0"/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‹Nº›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Oval 26"/>
          <p:cNvSpPr/>
          <p:nvPr userDrawn="1"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9"/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Oval 28"/>
          <p:cNvSpPr/>
          <p:nvPr userDrawn="1"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9"/>
          <p:cNvSpPr/>
          <p:nvPr userDrawn="1"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7857392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Freeform 7"/>
          <p:cNvSpPr>
            <a:spLocks noEditPoints="1"/>
          </p:cNvSpPr>
          <p:nvPr userDrawn="1"/>
        </p:nvSpPr>
        <p:spPr bwMode="auto">
          <a:xfrm>
            <a:off x="8254562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3" name="Freeform 8"/>
          <p:cNvSpPr>
            <a:spLocks/>
          </p:cNvSpPr>
          <p:nvPr userDrawn="1"/>
        </p:nvSpPr>
        <p:spPr bwMode="auto">
          <a:xfrm>
            <a:off x="8684904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Oval 33"/>
          <p:cNvSpPr/>
          <p:nvPr userDrawn="1"/>
        </p:nvSpPr>
        <p:spPr>
          <a:xfrm>
            <a:off x="815907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35" name="Oval 34"/>
          <p:cNvSpPr/>
          <p:nvPr userDrawn="1"/>
        </p:nvSpPr>
        <p:spPr>
          <a:xfrm>
            <a:off x="772285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36" name="Oval 35"/>
          <p:cNvSpPr/>
          <p:nvPr userDrawn="1"/>
        </p:nvSpPr>
        <p:spPr>
          <a:xfrm rot="10800000">
            <a:off x="8595284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7" name="Rectangle 16">
            <a:hlinkClick r:id="rId60"/>
          </p:cNvPr>
          <p:cNvSpPr/>
          <p:nvPr userDrawn="1"/>
        </p:nvSpPr>
        <p:spPr>
          <a:xfrm>
            <a:off x="7698024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61"/>
          </p:cNvPr>
          <p:cNvSpPr/>
          <p:nvPr userDrawn="1"/>
        </p:nvSpPr>
        <p:spPr>
          <a:xfrm>
            <a:off x="8575969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62"/>
          </p:cNvPr>
          <p:cNvSpPr/>
          <p:nvPr userDrawn="1"/>
        </p:nvSpPr>
        <p:spPr>
          <a:xfrm>
            <a:off x="8119675" y="6261799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 userDrawn="1"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74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</p:sldLayoutIdLst>
  <p:timing>
    <p:tnLst>
      <p:par>
        <p:cTn id="1" dur="indefinite" restart="never" nodeType="tmRoot"/>
      </p:par>
    </p:tnLst>
  </p:timing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jpe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B41AC58-106B-4661-8A32-45B50AF5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8" y="2909392"/>
            <a:ext cx="4680000" cy="2099900"/>
          </a:xfrm>
        </p:spPr>
        <p:txBody>
          <a:bodyPr/>
          <a:lstStyle/>
          <a:p>
            <a:r>
              <a:rPr lang="es-PE" sz="3000" b="1" dirty="0">
                <a:latin typeface="Neo Sans" panose="020B0504020202020204" pitchFamily="34" charset="0"/>
              </a:rPr>
              <a:t>AMARA: Gestión Documental – Cero Papel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5692F8A-26C8-4F97-94F3-5017228A0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PE" sz="2400" dirty="0">
                <a:latin typeface="Neo Sans" panose="020B0504020202020204" pitchFamily="34" charset="0"/>
              </a:rPr>
              <a:t>Emilio González Cancelo</a:t>
            </a:r>
          </a:p>
          <a:p>
            <a:r>
              <a:rPr lang="es-PE" sz="1200" dirty="0">
                <a:latin typeface="Neo Sans" panose="020B0504020202020204" pitchFamily="34" charset="0"/>
              </a:rPr>
              <a:t>Gerente Senior CEDEX de Administración Electrónica -  INDRA, España</a:t>
            </a:r>
          </a:p>
        </p:txBody>
      </p:sp>
    </p:spTree>
    <p:extLst>
      <p:ext uri="{BB962C8B-B14F-4D97-AF65-F5344CB8AC3E}">
        <p14:creationId xmlns:p14="http://schemas.microsoft.com/office/powerpoint/2010/main" xmlns="" val="42691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56" y="1241947"/>
            <a:ext cx="9159756" cy="5656997"/>
          </a:xfrm>
          <a:prstGeom prst="rect">
            <a:avLst/>
          </a:prstGeom>
        </p:spPr>
      </p:pic>
      <p:sp>
        <p:nvSpPr>
          <p:cNvPr id="13" name="27 Rectángulo"/>
          <p:cNvSpPr/>
          <p:nvPr/>
        </p:nvSpPr>
        <p:spPr bwMode="auto">
          <a:xfrm>
            <a:off x="-7608" y="1241947"/>
            <a:ext cx="9144000" cy="5458891"/>
          </a:xfrm>
          <a:prstGeom prst="rect">
            <a:avLst/>
          </a:prstGeom>
          <a:gradFill>
            <a:gsLst>
              <a:gs pos="0">
                <a:schemeClr val="tx1">
                  <a:alpha val="85000"/>
                </a:schemeClr>
              </a:gs>
              <a:gs pos="84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_tradnl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Título 4"/>
          <p:cNvSpPr>
            <a:spLocks noGrp="1"/>
          </p:cNvSpPr>
          <p:nvPr>
            <p:ph type="title"/>
          </p:nvPr>
        </p:nvSpPr>
        <p:spPr>
          <a:xfrm>
            <a:off x="418306" y="1440802"/>
            <a:ext cx="8307388" cy="731763"/>
          </a:xfrm>
        </p:spPr>
        <p:txBody>
          <a:bodyPr>
            <a:normAutofit/>
          </a:bodyPr>
          <a:lstStyle/>
          <a:p>
            <a:r>
              <a:rPr lang="es-ES" sz="2100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cs typeface="Arial" charset="0"/>
              </a:rPr>
              <a:t>Como adaptarse al nuevo paradigma</a:t>
            </a:r>
          </a:p>
        </p:txBody>
      </p:sp>
      <p:cxnSp>
        <p:nvCxnSpPr>
          <p:cNvPr id="38" name="Straight Connector 29"/>
          <p:cNvCxnSpPr/>
          <p:nvPr/>
        </p:nvCxnSpPr>
        <p:spPr>
          <a:xfrm flipH="1">
            <a:off x="667890" y="6689969"/>
            <a:ext cx="765507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71527" y="5057316"/>
            <a:ext cx="2346324" cy="1050878"/>
            <a:chOff x="71527" y="5057316"/>
            <a:chExt cx="2346324" cy="1050878"/>
          </a:xfrm>
        </p:grpSpPr>
        <p:sp>
          <p:nvSpPr>
            <p:cNvPr id="3" name="Rectángulo redondeado 2"/>
            <p:cNvSpPr/>
            <p:nvPr/>
          </p:nvSpPr>
          <p:spPr>
            <a:xfrm>
              <a:off x="418305" y="5057316"/>
              <a:ext cx="1680353" cy="1050878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71527" y="5363551"/>
              <a:ext cx="23463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Neo Sans" pitchFamily="34" charset="0"/>
                  <a:cs typeface="Times New Roman" pitchFamily="18" charset="0"/>
                </a:rPr>
                <a:t>Automatización</a:t>
              </a:r>
              <a:endParaRPr lang="es-ES" sz="1600" dirty="0">
                <a:solidFill>
                  <a:schemeClr val="bg1"/>
                </a:solidFill>
                <a:latin typeface="Neo Sans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445778" y="5058705"/>
            <a:ext cx="2052638" cy="1050878"/>
            <a:chOff x="2445778" y="5058705"/>
            <a:chExt cx="2052638" cy="1050878"/>
          </a:xfrm>
        </p:grpSpPr>
        <p:sp>
          <p:nvSpPr>
            <p:cNvPr id="41" name="Rectángulo redondeado 40"/>
            <p:cNvSpPr/>
            <p:nvPr/>
          </p:nvSpPr>
          <p:spPr>
            <a:xfrm>
              <a:off x="2536779" y="5058705"/>
              <a:ext cx="1756971" cy="1050878"/>
            </a:xfrm>
            <a:prstGeom prst="roundRect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2445778" y="5377583"/>
              <a:ext cx="20526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Neo Sans" pitchFamily="34" charset="0"/>
                  <a:cs typeface="Times New Roman" pitchFamily="18" charset="0"/>
                </a:rPr>
                <a:t>Arquitectura</a:t>
              </a:r>
              <a:endParaRPr lang="es-ES" sz="1600" dirty="0">
                <a:solidFill>
                  <a:schemeClr val="bg1"/>
                </a:solidFill>
                <a:latin typeface="Neo Sans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784760" y="5042437"/>
            <a:ext cx="1725612" cy="1050878"/>
            <a:chOff x="4784760" y="5397278"/>
            <a:chExt cx="1725612" cy="1050878"/>
          </a:xfrm>
        </p:grpSpPr>
        <p:sp>
          <p:nvSpPr>
            <p:cNvPr id="42" name="Rectángulo redondeado 41"/>
            <p:cNvSpPr/>
            <p:nvPr/>
          </p:nvSpPr>
          <p:spPr>
            <a:xfrm>
              <a:off x="4807929" y="5397278"/>
              <a:ext cx="1694562" cy="105087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4784760" y="5707383"/>
              <a:ext cx="17256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Neo Sans" pitchFamily="34" charset="0"/>
                  <a:cs typeface="Times New Roman" pitchFamily="18" charset="0"/>
                </a:rPr>
                <a:t>Paradigma</a:t>
              </a:r>
              <a:endParaRPr lang="es-ES" sz="1600" dirty="0">
                <a:solidFill>
                  <a:schemeClr val="bg1"/>
                </a:solidFill>
                <a:latin typeface="Neo Sans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864791" y="5043826"/>
            <a:ext cx="1750905" cy="1050878"/>
            <a:chOff x="6864791" y="5398667"/>
            <a:chExt cx="1750905" cy="1050878"/>
          </a:xfrm>
        </p:grpSpPr>
        <p:sp>
          <p:nvSpPr>
            <p:cNvPr id="43" name="Rectángulo redondeado 42"/>
            <p:cNvSpPr/>
            <p:nvPr/>
          </p:nvSpPr>
          <p:spPr>
            <a:xfrm>
              <a:off x="6941492" y="5398667"/>
              <a:ext cx="1674204" cy="10508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6864791" y="5630329"/>
              <a:ext cx="17256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Neo Sans" pitchFamily="34" charset="0"/>
                  <a:cs typeface="Times New Roman" pitchFamily="18" charset="0"/>
                </a:rPr>
                <a:t>Gestión del cambio</a:t>
              </a:r>
              <a:endParaRPr lang="es-ES" sz="1600" dirty="0">
                <a:solidFill>
                  <a:schemeClr val="bg1"/>
                </a:solidFill>
                <a:latin typeface="Neo Sans" pitchFamily="34" charset="0"/>
                <a:cs typeface="Times New Roman" pitchFamily="18" charset="0"/>
              </a:endParaRPr>
            </a:p>
          </p:txBody>
        </p:sp>
      </p:grp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2149403" y="5399092"/>
            <a:ext cx="314325" cy="31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800" b="0" dirty="0">
                <a:solidFill>
                  <a:schemeClr val="accent1"/>
                </a:solidFill>
                <a:latin typeface="Neo Sans" pitchFamily="34" charset="0"/>
              </a:rPr>
              <a:t>+</a:t>
            </a:r>
            <a:endParaRPr lang="es-ES" sz="2800" b="0" dirty="0">
              <a:solidFill>
                <a:schemeClr val="accent1"/>
              </a:solidFill>
              <a:latin typeface="Neo Sans" pitchFamily="34" charset="0"/>
            </a:endParaRP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89911" y="5401366"/>
            <a:ext cx="314325" cy="31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800" b="0" dirty="0">
                <a:solidFill>
                  <a:schemeClr val="accent1"/>
                </a:solidFill>
                <a:latin typeface="Neo Sans" pitchFamily="34" charset="0"/>
              </a:rPr>
              <a:t>+</a:t>
            </a:r>
            <a:endParaRPr lang="es-ES" sz="2800" b="0" dirty="0">
              <a:solidFill>
                <a:schemeClr val="accent1"/>
              </a:solidFill>
              <a:latin typeface="Neo Sans" pitchFamily="34" charset="0"/>
            </a:endParaRPr>
          </a:p>
        </p:txBody>
      </p:sp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6573566" y="5415012"/>
            <a:ext cx="314325" cy="314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800" b="0" dirty="0">
                <a:solidFill>
                  <a:schemeClr val="accent1"/>
                </a:solidFill>
                <a:latin typeface="Neo Sans" pitchFamily="34" charset="0"/>
              </a:rPr>
              <a:t>+</a:t>
            </a:r>
            <a:endParaRPr lang="es-ES" sz="2800" b="0" dirty="0">
              <a:solidFill>
                <a:schemeClr val="accent1"/>
              </a:solidFill>
              <a:latin typeface="Ne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713508" y="5373688"/>
            <a:ext cx="23463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Neo Sans" pitchFamily="34" charset="0"/>
                <a:cs typeface="Times New Roman" pitchFamily="18" charset="0"/>
              </a:rPr>
              <a:t>Automatización</a:t>
            </a:r>
            <a:endParaRPr lang="es-ES" sz="1600" dirty="0">
              <a:solidFill>
                <a:schemeClr val="bg1"/>
              </a:solidFill>
              <a:latin typeface="Neo Sans" pitchFamily="34" charset="0"/>
              <a:cs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 bwMode="auto">
          <a:xfrm>
            <a:off x="0" y="1321955"/>
            <a:ext cx="2708883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100" cap="all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Líneas a adoptar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539750" y="1896472"/>
            <a:ext cx="3677408" cy="4961528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17 Rectángulo"/>
          <p:cNvSpPr/>
          <p:nvPr/>
        </p:nvSpPr>
        <p:spPr>
          <a:xfrm>
            <a:off x="3059832" y="1474355"/>
            <a:ext cx="4544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Neo Sans" pitchFamily="34" charset="0"/>
              </a:rPr>
              <a:t>Todas las aplicaciones del sistema deben delegar la creación documental en un </a:t>
            </a:r>
            <a:r>
              <a:rPr lang="es-ES" sz="1600" b="1" dirty="0" smtClean="0">
                <a:solidFill>
                  <a:schemeClr val="accent1"/>
                </a:solidFill>
                <a:latin typeface="Neo Sans" pitchFamily="34" charset="0"/>
              </a:rPr>
              <a:t>componente documental  único</a:t>
            </a:r>
            <a:r>
              <a:rPr lang="es-ES" sz="1600" dirty="0" smtClean="0">
                <a:latin typeface="Neo Sans" pitchFamily="34" charset="0"/>
              </a:rPr>
              <a:t>, conectado con una base de datos única</a:t>
            </a:r>
            <a:endParaRPr lang="es-ES" sz="1600" dirty="0">
              <a:latin typeface="Neo Sans" pitchFamily="34" charset="0"/>
            </a:endParaRPr>
          </a:p>
        </p:txBody>
      </p:sp>
      <p:sp>
        <p:nvSpPr>
          <p:cNvPr id="24" name="CuadroTexto 8"/>
          <p:cNvSpPr txBox="1">
            <a:spLocks noChangeArrowheads="1"/>
          </p:cNvSpPr>
          <p:nvPr/>
        </p:nvSpPr>
        <p:spPr bwMode="auto">
          <a:xfrm>
            <a:off x="3261446" y="4109314"/>
            <a:ext cx="5340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550">
              <a:spcBef>
                <a:spcPct val="20000"/>
              </a:spcBef>
              <a:buClr>
                <a:schemeClr val="tx1"/>
              </a:buClr>
              <a:buSzPct val="136000"/>
            </a:pPr>
            <a:r>
              <a:rPr lang="es-ES" sz="1600" dirty="0" smtClean="0">
                <a:latin typeface="Neo Sans" pitchFamily="34" charset="0"/>
              </a:rPr>
              <a:t>Para aprovechar las capacidades, </a:t>
            </a:r>
            <a:r>
              <a:rPr lang="es-ES" sz="1600" b="1" dirty="0" smtClean="0">
                <a:solidFill>
                  <a:schemeClr val="accent1"/>
                </a:solidFill>
                <a:latin typeface="Neo Sans" pitchFamily="34" charset="0"/>
              </a:rPr>
              <a:t>el procedimiento debe ir como un </a:t>
            </a:r>
            <a:r>
              <a:rPr lang="es-ES" sz="1600" b="1" dirty="0" err="1" smtClean="0">
                <a:solidFill>
                  <a:schemeClr val="accent1"/>
                </a:solidFill>
                <a:latin typeface="Neo Sans" pitchFamily="34" charset="0"/>
              </a:rPr>
              <a:t>workflow</a:t>
            </a:r>
            <a:r>
              <a:rPr lang="es-ES" sz="1600" dirty="0" smtClean="0">
                <a:latin typeface="Neo Sans" pitchFamily="34" charset="0"/>
              </a:rPr>
              <a:t> donde toda la tramitación genere los documentos y el expediente como parte de su flujo</a:t>
            </a:r>
            <a:endParaRPr lang="es-ES" sz="1600" dirty="0">
              <a:latin typeface="Neo Sans" pitchFamily="34" charset="0"/>
            </a:endParaRPr>
          </a:p>
        </p:txBody>
      </p:sp>
      <p:sp>
        <p:nvSpPr>
          <p:cNvPr id="25" name="20 CuadroTexto"/>
          <p:cNvSpPr txBox="1"/>
          <p:nvPr/>
        </p:nvSpPr>
        <p:spPr bwMode="auto">
          <a:xfrm>
            <a:off x="439005" y="1474355"/>
            <a:ext cx="2324675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 pitchFamily="34" charset="0"/>
              </a:rPr>
              <a:t>Líneas a adoptar</a:t>
            </a:r>
            <a:endParaRPr lang="es-ES" b="1" i="1" dirty="0">
              <a:solidFill>
                <a:schemeClr val="accent1"/>
              </a:solidFill>
              <a:latin typeface="Neo Sans" panose="020B0504020202020204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710145" y="5424844"/>
            <a:ext cx="5340088" cy="1329577"/>
            <a:chOff x="2710145" y="5424844"/>
            <a:chExt cx="5340088" cy="1329577"/>
          </a:xfrm>
        </p:grpSpPr>
        <p:sp>
          <p:nvSpPr>
            <p:cNvPr id="26" name="CuadroTexto 8"/>
            <p:cNvSpPr txBox="1">
              <a:spLocks noChangeArrowheads="1"/>
            </p:cNvSpPr>
            <p:nvPr/>
          </p:nvSpPr>
          <p:spPr bwMode="auto">
            <a:xfrm>
              <a:off x="2710145" y="5424844"/>
              <a:ext cx="5340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2550">
                <a:spcBef>
                  <a:spcPct val="20000"/>
                </a:spcBef>
                <a:buClr>
                  <a:schemeClr val="tx1"/>
                </a:buClr>
                <a:buSzPct val="136000"/>
              </a:pPr>
              <a:r>
                <a:rPr lang="es-ES" sz="1600" dirty="0">
                  <a:latin typeface="Neo Sans" panose="020B0504020202020204" pitchFamily="34" charset="0"/>
                </a:rPr>
                <a:t>…</a:t>
              </a:r>
              <a:r>
                <a:rPr lang="es-ES" sz="1600" dirty="0" smtClean="0">
                  <a:solidFill>
                    <a:schemeClr val="bg1"/>
                  </a:solidFill>
                  <a:latin typeface="Neo Sans" pitchFamily="34" charset="0"/>
                </a:rPr>
                <a:t> </a:t>
              </a:r>
              <a:r>
                <a:rPr lang="es-ES" sz="1600" dirty="0">
                  <a:latin typeface="Neo Sans" pitchFamily="34" charset="0"/>
                </a:rPr>
                <a:t>Y por supuesto,</a:t>
              </a:r>
              <a:r>
                <a:rPr lang="es-ES" sz="1600" b="1" dirty="0">
                  <a:latin typeface="Neo Sans" pitchFamily="34" charset="0"/>
                </a:rPr>
                <a:t> </a:t>
              </a:r>
              <a:r>
                <a:rPr lang="es-ES" sz="1600" b="1" dirty="0">
                  <a:solidFill>
                    <a:schemeClr val="accent1"/>
                  </a:solidFill>
                  <a:latin typeface="Neo Sans" pitchFamily="34" charset="0"/>
                </a:rPr>
                <a:t>gestión del cambio</a:t>
              </a:r>
              <a:r>
                <a:rPr lang="es-ES" sz="1600" dirty="0">
                  <a:latin typeface="Neo Sans" pitchFamily="34" charset="0"/>
                </a:rPr>
                <a:t>.</a:t>
              </a:r>
            </a:p>
          </p:txBody>
        </p:sp>
        <p:sp>
          <p:nvSpPr>
            <p:cNvPr id="27" name="CuadroTexto 8"/>
            <p:cNvSpPr txBox="1">
              <a:spLocks noChangeArrowheads="1"/>
            </p:cNvSpPr>
            <p:nvPr/>
          </p:nvSpPr>
          <p:spPr bwMode="auto">
            <a:xfrm>
              <a:off x="3222308" y="5677203"/>
              <a:ext cx="424815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2550">
                <a:spcBef>
                  <a:spcPct val="20000"/>
                </a:spcBef>
                <a:buClr>
                  <a:schemeClr val="tx1"/>
                </a:buClr>
                <a:buSzPct val="136000"/>
              </a:pPr>
              <a:r>
                <a:rPr lang="es-ES" sz="1600" b="0" dirty="0" smtClean="0">
                  <a:latin typeface="Neo Sans" panose="020B0504020202020204" pitchFamily="34" charset="0"/>
                </a:rPr>
                <a:t>Especialmente, en lo que se refiere a la nueva participación de la función archivística en los “procesos de negocio” de la organización</a:t>
              </a:r>
              <a:endParaRPr lang="es-ES" sz="1600" b="0" dirty="0">
                <a:latin typeface="Neo Sans" pitchFamily="34" charset="0"/>
              </a:endParaRPr>
            </a:p>
          </p:txBody>
        </p:sp>
      </p:grpSp>
      <p:sp>
        <p:nvSpPr>
          <p:cNvPr id="30" name="16 Rectángulo"/>
          <p:cNvSpPr/>
          <p:nvPr/>
        </p:nvSpPr>
        <p:spPr>
          <a:xfrm>
            <a:off x="4408227" y="28039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 smtClean="0">
                <a:solidFill>
                  <a:schemeClr val="accent1"/>
                </a:solidFill>
                <a:latin typeface="Neo Sans" pitchFamily="34" charset="0"/>
              </a:rPr>
              <a:t>Automatización de toda la producción y ciclo de vida de la documentación</a:t>
            </a:r>
            <a:r>
              <a:rPr lang="es-ES" sz="1600" dirty="0" smtClean="0">
                <a:latin typeface="Neo Sans" pitchFamily="34" charset="0"/>
              </a:rPr>
              <a:t>: todos los documentos deben crearse automáticamente, en base a plantillas y a datos</a:t>
            </a:r>
            <a:endParaRPr lang="es-ES" sz="1600" dirty="0">
              <a:latin typeface="Ne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4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latin typeface="Neo Sans" panose="020B0504020202020204" pitchFamily="34" charset="0"/>
            </a:endParaRPr>
          </a:p>
        </p:txBody>
      </p:sp>
      <p:pic>
        <p:nvPicPr>
          <p:cNvPr id="12" name="pasted-image.pd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51071"/>
            <a:ext cx="9144000" cy="55972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</p:pic>
      <p:pic>
        <p:nvPicPr>
          <p:cNvPr id="22" name="Imagen 16"/>
          <p:cNvPicPr>
            <a:picLocks noChangeAspect="1"/>
          </p:cNvPicPr>
          <p:nvPr/>
        </p:nvPicPr>
        <p:blipFill>
          <a:blip r:embed="rId4" cstate="print">
            <a:lum bright="100000" contrast="-100000"/>
          </a:blip>
          <a:stretch>
            <a:fillRect/>
          </a:stretch>
        </p:blipFill>
        <p:spPr>
          <a:xfrm>
            <a:off x="934826" y="3504121"/>
            <a:ext cx="825430" cy="453404"/>
          </a:xfrm>
          <a:prstGeom prst="rect">
            <a:avLst/>
          </a:prstGeom>
        </p:spPr>
      </p:pic>
      <p:sp>
        <p:nvSpPr>
          <p:cNvPr id="23" name="Rectangle 85"/>
          <p:cNvSpPr>
            <a:spLocks noChangeArrowheads="1"/>
          </p:cNvSpPr>
          <p:nvPr/>
        </p:nvSpPr>
        <p:spPr bwMode="auto">
          <a:xfrm>
            <a:off x="630330" y="4982196"/>
            <a:ext cx="8226515" cy="15581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53997" tIns="442777" rIns="53997" bIns="45718"/>
          <a:lstStyle/>
          <a:p>
            <a:pPr marL="95245" indent="-95245">
              <a:lnSpc>
                <a:spcPct val="90000"/>
              </a:lnSpc>
              <a:spcBef>
                <a:spcPct val="25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ca-ES" sz="1000" b="0" dirty="0">
              <a:latin typeface="Neo Sans" panose="020B0504020202020204" pitchFamily="34" charset="0"/>
            </a:endParaRPr>
          </a:p>
        </p:txBody>
      </p:sp>
      <p:sp>
        <p:nvSpPr>
          <p:cNvPr id="24" name="Text Box 86"/>
          <p:cNvSpPr txBox="1">
            <a:spLocks noChangeArrowheads="1"/>
          </p:cNvSpPr>
          <p:nvPr/>
        </p:nvSpPr>
        <p:spPr bwMode="auto">
          <a:xfrm>
            <a:off x="693769" y="5032998"/>
            <a:ext cx="8150947" cy="39215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53997" tIns="179991" rIns="53997" bIns="179991" anchor="ctr"/>
          <a:lstStyle/>
          <a:p>
            <a:pPr algn="ctr">
              <a:lnSpc>
                <a:spcPct val="80000"/>
              </a:lnSpc>
            </a:pPr>
            <a:r>
              <a:rPr lang="es-ES" sz="1400" dirty="0">
                <a:latin typeface="Neo Sans" panose="020B0504020202020204" pitchFamily="34" charset="0"/>
              </a:rPr>
              <a:t>Servicios comunes </a:t>
            </a:r>
            <a:r>
              <a:rPr lang="es-ES" sz="1400" dirty="0" smtClean="0">
                <a:latin typeface="Neo Sans" panose="020B0504020202020204" pitchFamily="34" charset="0"/>
              </a:rPr>
              <a:t>de </a:t>
            </a:r>
            <a:r>
              <a:rPr lang="es-ES" sz="1400" dirty="0" err="1" smtClean="0">
                <a:latin typeface="Neo Sans" panose="020B0504020202020204" pitchFamily="34" charset="0"/>
              </a:rPr>
              <a:t>eGovernment</a:t>
            </a:r>
            <a:endParaRPr lang="es-ES" sz="1400" dirty="0">
              <a:latin typeface="Neo Sans" panose="020B0504020202020204" pitchFamily="34" charset="0"/>
            </a:endParaRPr>
          </a:p>
        </p:txBody>
      </p:sp>
      <p:grpSp>
        <p:nvGrpSpPr>
          <p:cNvPr id="25" name="Group 103"/>
          <p:cNvGrpSpPr>
            <a:grpSpLocks/>
          </p:cNvGrpSpPr>
          <p:nvPr/>
        </p:nvGrpSpPr>
        <p:grpSpPr bwMode="auto">
          <a:xfrm>
            <a:off x="728946" y="5447335"/>
            <a:ext cx="7980875" cy="975308"/>
            <a:chOff x="468" y="3594"/>
            <a:chExt cx="4421" cy="422"/>
          </a:xfrm>
        </p:grpSpPr>
        <p:grpSp>
          <p:nvGrpSpPr>
            <p:cNvPr id="26" name="Group 88"/>
            <p:cNvGrpSpPr>
              <a:grpSpLocks/>
            </p:cNvGrpSpPr>
            <p:nvPr/>
          </p:nvGrpSpPr>
          <p:grpSpPr bwMode="auto">
            <a:xfrm>
              <a:off x="499" y="3594"/>
              <a:ext cx="3792" cy="198"/>
              <a:chOff x="1778" y="3686"/>
              <a:chExt cx="4288" cy="174"/>
            </a:xfrm>
          </p:grpSpPr>
          <p:sp>
            <p:nvSpPr>
              <p:cNvPr id="32" name="AutoShape 89"/>
              <p:cNvSpPr>
                <a:spLocks noChangeArrowheads="1"/>
              </p:cNvSpPr>
              <p:nvPr/>
            </p:nvSpPr>
            <p:spPr bwMode="auto">
              <a:xfrm>
                <a:off x="1778" y="3686"/>
                <a:ext cx="601" cy="1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rIns="18000" anchor="ctr"/>
              <a:lstStyle/>
              <a:p>
                <a:pPr algn="ctr"/>
                <a:r>
                  <a:rPr lang="es-ES_tradnl" sz="800" b="0" dirty="0">
                    <a:latin typeface="Neo Sans" panose="020B0504020202020204" pitchFamily="34" charset="0"/>
                  </a:rPr>
                  <a:t>Identidad digital y firma electrónica</a:t>
                </a:r>
                <a:endParaRPr lang="es-ES" sz="800" b="0" dirty="0">
                  <a:latin typeface="Neo Sans" panose="020B0504020202020204" pitchFamily="34" charset="0"/>
                </a:endParaRPr>
              </a:p>
            </p:txBody>
          </p:sp>
          <p:sp>
            <p:nvSpPr>
              <p:cNvPr id="33" name="AutoShape 90"/>
              <p:cNvSpPr>
                <a:spLocks noChangeArrowheads="1"/>
              </p:cNvSpPr>
              <p:nvPr/>
            </p:nvSpPr>
            <p:spPr bwMode="auto">
              <a:xfrm>
                <a:off x="2402" y="3686"/>
                <a:ext cx="601" cy="1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rIns="18000" anchor="ctr"/>
              <a:lstStyle/>
              <a:p>
                <a:pPr algn="ctr"/>
                <a:r>
                  <a:rPr lang="es-ES_tradnl" sz="800" b="0" dirty="0">
                    <a:latin typeface="Neo Sans" panose="020B0504020202020204" pitchFamily="34" charset="0"/>
                  </a:rPr>
                  <a:t>Registros y representación ante las AA.PP.</a:t>
                </a:r>
              </a:p>
            </p:txBody>
          </p:sp>
          <p:sp>
            <p:nvSpPr>
              <p:cNvPr id="34" name="AutoShape 91"/>
              <p:cNvSpPr>
                <a:spLocks noChangeArrowheads="1"/>
              </p:cNvSpPr>
              <p:nvPr/>
            </p:nvSpPr>
            <p:spPr bwMode="auto">
              <a:xfrm>
                <a:off x="3022" y="3686"/>
                <a:ext cx="1386" cy="1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rIns="18000" anchor="ctr"/>
              <a:lstStyle/>
              <a:p>
                <a:pPr algn="ctr"/>
                <a:r>
                  <a:rPr lang="es-ES_tradnl" sz="800" b="0" dirty="0">
                    <a:latin typeface="Neo Sans" panose="020B0504020202020204" pitchFamily="34" charset="0"/>
                  </a:rPr>
                  <a:t>Acceso e Interacción con la ciudadanía y empresas (sede, carpeta y ventanilla única)</a:t>
                </a:r>
                <a:endParaRPr lang="es-ES" sz="800" b="0" dirty="0">
                  <a:latin typeface="Neo Sans" panose="020B0504020202020204" pitchFamily="34" charset="0"/>
                </a:endParaRPr>
              </a:p>
            </p:txBody>
          </p:sp>
          <p:sp>
            <p:nvSpPr>
              <p:cNvPr id="35" name="AutoShape 92"/>
              <p:cNvSpPr>
                <a:spLocks noChangeArrowheads="1"/>
              </p:cNvSpPr>
              <p:nvPr/>
            </p:nvSpPr>
            <p:spPr bwMode="auto">
              <a:xfrm>
                <a:off x="4437" y="3686"/>
                <a:ext cx="958" cy="1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rIns="18000" anchor="ctr"/>
              <a:lstStyle/>
              <a:p>
                <a:pPr algn="ctr"/>
                <a:r>
                  <a:rPr lang="es-ES_tradnl" sz="800" b="0" dirty="0">
                    <a:latin typeface="Neo Sans" panose="020B0504020202020204" pitchFamily="34" charset="0"/>
                  </a:rPr>
                  <a:t>Intercambio de información entre AA.PP. - Interoperabilidad</a:t>
                </a:r>
                <a:endParaRPr lang="es-ES" sz="800" b="0" dirty="0">
                  <a:latin typeface="Neo Sans" panose="020B0504020202020204" pitchFamily="34" charset="0"/>
                </a:endParaRPr>
              </a:p>
            </p:txBody>
          </p:sp>
          <p:sp>
            <p:nvSpPr>
              <p:cNvPr id="36" name="AutoShape 94"/>
              <p:cNvSpPr>
                <a:spLocks noChangeArrowheads="1"/>
              </p:cNvSpPr>
              <p:nvPr/>
            </p:nvSpPr>
            <p:spPr bwMode="auto">
              <a:xfrm>
                <a:off x="5415" y="3686"/>
                <a:ext cx="651" cy="1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18000" rIns="18000" anchor="ctr"/>
              <a:lstStyle/>
              <a:p>
                <a:pPr algn="ctr"/>
                <a:r>
                  <a:rPr lang="es-ES_tradnl" sz="800" b="0" dirty="0">
                    <a:latin typeface="Neo Sans" panose="020B0504020202020204" pitchFamily="34" charset="0"/>
                  </a:rPr>
                  <a:t>Pasarela de Pagos</a:t>
                </a:r>
                <a:endParaRPr lang="es-ES" sz="800" b="0" dirty="0">
                  <a:latin typeface="Neo Sans" panose="020B0504020202020204" pitchFamily="34" charset="0"/>
                </a:endParaRPr>
              </a:p>
            </p:txBody>
          </p:sp>
        </p:grpSp>
        <p:sp>
          <p:nvSpPr>
            <p:cNvPr id="27" name="AutoShape 95"/>
            <p:cNvSpPr>
              <a:spLocks noChangeArrowheads="1"/>
            </p:cNvSpPr>
            <p:nvPr/>
          </p:nvSpPr>
          <p:spPr bwMode="auto">
            <a:xfrm>
              <a:off x="468" y="3814"/>
              <a:ext cx="1068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/>
              <a:r>
                <a:rPr lang="es-ES_tradnl" sz="800" b="0" dirty="0">
                  <a:latin typeface="Neo Sans" panose="020B0504020202020204" pitchFamily="34" charset="0"/>
                </a:rPr>
                <a:t>Expediente, documento y archivo electrónico</a:t>
              </a:r>
            </a:p>
          </p:txBody>
        </p:sp>
        <p:sp>
          <p:nvSpPr>
            <p:cNvPr id="28" name="AutoShape 97"/>
            <p:cNvSpPr>
              <a:spLocks noChangeArrowheads="1"/>
            </p:cNvSpPr>
            <p:nvPr/>
          </p:nvSpPr>
          <p:spPr bwMode="auto">
            <a:xfrm>
              <a:off x="1564" y="3814"/>
              <a:ext cx="1928" cy="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18000" rIns="18000" anchor="ctr"/>
            <a:lstStyle/>
            <a:p>
              <a:pPr marL="301610" algn="ctr"/>
              <a:r>
                <a:rPr lang="es-ES_tradnl" sz="1100" dirty="0">
                  <a:solidFill>
                    <a:schemeClr val="bg1"/>
                  </a:solidFill>
                  <a:latin typeface="Neo Sans" panose="020B0504020202020204" pitchFamily="34" charset="0"/>
                </a:rPr>
                <a:t>Gestión de Expedientes</a:t>
              </a:r>
              <a:endParaRPr lang="es-ES" sz="1100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29" name="AutoShape 98"/>
            <p:cNvSpPr>
              <a:spLocks noChangeArrowheads="1"/>
            </p:cNvSpPr>
            <p:nvPr/>
          </p:nvSpPr>
          <p:spPr bwMode="auto">
            <a:xfrm>
              <a:off x="3535" y="3814"/>
              <a:ext cx="750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/>
              <a:r>
                <a:rPr lang="es-ES" sz="800" b="0" dirty="0">
                  <a:latin typeface="Neo Sans" panose="020B0504020202020204" pitchFamily="34" charset="0"/>
                </a:rPr>
                <a:t>Portales de Transparencia e información publica</a:t>
              </a:r>
            </a:p>
          </p:txBody>
        </p:sp>
        <p:sp>
          <p:nvSpPr>
            <p:cNvPr id="30" name="AutoShape 94"/>
            <p:cNvSpPr>
              <a:spLocks noChangeArrowheads="1"/>
            </p:cNvSpPr>
            <p:nvPr/>
          </p:nvSpPr>
          <p:spPr bwMode="auto">
            <a:xfrm>
              <a:off x="4318" y="3594"/>
              <a:ext cx="571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r>
                <a:rPr lang="es-ES_tradnl" sz="800" b="0" dirty="0">
                  <a:latin typeface="Neo Sans" panose="020B0504020202020204" pitchFamily="34" charset="0"/>
                </a:rPr>
                <a:t>Comunicaciones y notificaciones</a:t>
              </a:r>
              <a:endParaRPr lang="es-ES" sz="800" b="0" dirty="0">
                <a:latin typeface="Neo Sans" panose="020B0504020202020204" pitchFamily="34" charset="0"/>
              </a:endParaRPr>
            </a:p>
          </p:txBody>
        </p:sp>
        <p:sp>
          <p:nvSpPr>
            <p:cNvPr id="31" name="AutoShape 94"/>
            <p:cNvSpPr>
              <a:spLocks noChangeArrowheads="1"/>
            </p:cNvSpPr>
            <p:nvPr/>
          </p:nvSpPr>
          <p:spPr bwMode="auto">
            <a:xfrm>
              <a:off x="4307" y="3818"/>
              <a:ext cx="571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18000" rIns="18000" anchor="ctr"/>
            <a:lstStyle/>
            <a:p>
              <a:pPr algn="ctr"/>
              <a:r>
                <a:rPr lang="es-ES_tradnl" sz="800" b="0" dirty="0">
                  <a:latin typeface="Neo Sans" panose="020B0504020202020204" pitchFamily="34" charset="0"/>
                </a:rPr>
                <a:t>Digitalización</a:t>
              </a:r>
              <a:endParaRPr lang="es-ES" sz="800" b="0" dirty="0">
                <a:latin typeface="Neo Sans" panose="020B0504020202020204" pitchFamily="34" charset="0"/>
              </a:endParaRPr>
            </a:p>
          </p:txBody>
        </p:sp>
      </p:grpSp>
      <p:sp>
        <p:nvSpPr>
          <p:cNvPr id="37" name="Elipse 37"/>
          <p:cNvSpPr/>
          <p:nvPr/>
        </p:nvSpPr>
        <p:spPr>
          <a:xfrm>
            <a:off x="1983689" y="3001244"/>
            <a:ext cx="2746764" cy="663615"/>
          </a:xfrm>
          <a:prstGeom prst="ellipse">
            <a:avLst/>
          </a:prstGeom>
          <a:solidFill>
            <a:schemeClr val="bg1">
              <a:alpha val="10000"/>
            </a:schemeClr>
          </a:solidFill>
          <a:ln w="101600" cap="rnd">
            <a:solidFill>
              <a:schemeClr val="bg1">
                <a:alpha val="10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Neo Sans" panose="020B0504020202020204" pitchFamily="34" charset="0"/>
              <a:sym typeface="Helvetica Light"/>
            </a:endParaRPr>
          </a:p>
        </p:txBody>
      </p:sp>
      <p:sp>
        <p:nvSpPr>
          <p:cNvPr id="38" name="Elipse 38"/>
          <p:cNvSpPr/>
          <p:nvPr/>
        </p:nvSpPr>
        <p:spPr>
          <a:xfrm>
            <a:off x="4401961" y="2228919"/>
            <a:ext cx="569346" cy="663615"/>
          </a:xfrm>
          <a:prstGeom prst="ellipse">
            <a:avLst/>
          </a:prstGeom>
          <a:solidFill>
            <a:schemeClr val="bg1">
              <a:alpha val="10000"/>
            </a:schemeClr>
          </a:solidFill>
          <a:ln w="101600" cap="rnd">
            <a:solidFill>
              <a:schemeClr val="bg1">
                <a:alpha val="10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Neo Sans" panose="020B0504020202020204" pitchFamily="34" charset="0"/>
              <a:sym typeface="Helvetica Light"/>
            </a:endParaRPr>
          </a:p>
        </p:txBody>
      </p:sp>
      <p:sp>
        <p:nvSpPr>
          <p:cNvPr id="39" name="Elipse 39"/>
          <p:cNvSpPr/>
          <p:nvPr/>
        </p:nvSpPr>
        <p:spPr>
          <a:xfrm>
            <a:off x="6177798" y="3075011"/>
            <a:ext cx="1850320" cy="663615"/>
          </a:xfrm>
          <a:prstGeom prst="ellipse">
            <a:avLst/>
          </a:prstGeom>
          <a:solidFill>
            <a:schemeClr val="bg1">
              <a:alpha val="10000"/>
            </a:schemeClr>
          </a:solidFill>
          <a:ln w="101600" cap="rnd">
            <a:solidFill>
              <a:schemeClr val="bg1">
                <a:alpha val="10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Neo Sans" panose="020B0504020202020204" pitchFamily="34" charset="0"/>
              <a:sym typeface="Helvetica Light"/>
            </a:endParaRPr>
          </a:p>
        </p:txBody>
      </p:sp>
      <p:pic>
        <p:nvPicPr>
          <p:cNvPr id="40" name="Imagen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745300">
            <a:off x="2748639" y="2960232"/>
            <a:ext cx="583769" cy="583769"/>
          </a:xfrm>
          <a:prstGeom prst="rect">
            <a:avLst/>
          </a:prstGeom>
        </p:spPr>
      </p:pic>
      <p:pic>
        <p:nvPicPr>
          <p:cNvPr id="41" name="Imagen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745300">
            <a:off x="3077428" y="3455532"/>
            <a:ext cx="583769" cy="583769"/>
          </a:xfrm>
          <a:prstGeom prst="rect">
            <a:avLst/>
          </a:prstGeom>
        </p:spPr>
      </p:pic>
      <p:pic>
        <p:nvPicPr>
          <p:cNvPr id="42" name="Imagen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745300">
            <a:off x="3486647" y="3028358"/>
            <a:ext cx="583769" cy="583769"/>
          </a:xfrm>
          <a:prstGeom prst="rect">
            <a:avLst/>
          </a:prstGeom>
        </p:spPr>
      </p:pic>
      <p:pic>
        <p:nvPicPr>
          <p:cNvPr id="43" name="Imagen 5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939" y="2444180"/>
            <a:ext cx="605968" cy="464386"/>
          </a:xfrm>
          <a:prstGeom prst="rect">
            <a:avLst/>
          </a:prstGeom>
        </p:spPr>
      </p:pic>
      <p:sp>
        <p:nvSpPr>
          <p:cNvPr id="44" name="CuadroTexto 3"/>
          <p:cNvSpPr txBox="1"/>
          <p:nvPr/>
        </p:nvSpPr>
        <p:spPr bwMode="auto">
          <a:xfrm>
            <a:off x="623133" y="2929015"/>
            <a:ext cx="1442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0" dirty="0" smtClean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EMPRESAS</a:t>
            </a:r>
          </a:p>
        </p:txBody>
      </p:sp>
      <p:sp>
        <p:nvSpPr>
          <p:cNvPr id="45" name="CuadroTexto 61"/>
          <p:cNvSpPr txBox="1"/>
          <p:nvPr/>
        </p:nvSpPr>
        <p:spPr bwMode="auto">
          <a:xfrm>
            <a:off x="623133" y="3989950"/>
            <a:ext cx="1442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0" dirty="0" smtClean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CIUDADANOS</a:t>
            </a:r>
          </a:p>
        </p:txBody>
      </p:sp>
      <p:sp>
        <p:nvSpPr>
          <p:cNvPr id="46" name="CuadroTexto 62"/>
          <p:cNvSpPr txBox="1"/>
          <p:nvPr/>
        </p:nvSpPr>
        <p:spPr bwMode="auto">
          <a:xfrm>
            <a:off x="2692209" y="2226263"/>
            <a:ext cx="1442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Servicios comunes de Administración electrónica</a:t>
            </a:r>
          </a:p>
        </p:txBody>
      </p:sp>
      <p:sp>
        <p:nvSpPr>
          <p:cNvPr id="47" name="CuadroTexto 63"/>
          <p:cNvSpPr txBox="1"/>
          <p:nvPr/>
        </p:nvSpPr>
        <p:spPr bwMode="auto">
          <a:xfrm>
            <a:off x="2692209" y="4135932"/>
            <a:ext cx="1442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0" dirty="0">
                <a:latin typeface="Neo Sans" panose="020B0504020202020204" pitchFamily="34" charset="0"/>
                <a:cs typeface="Neo Sans"/>
              </a:rPr>
              <a:t>Interacción  360 º</a:t>
            </a:r>
          </a:p>
        </p:txBody>
      </p:sp>
      <p:sp>
        <p:nvSpPr>
          <p:cNvPr id="48" name="Elipse 66"/>
          <p:cNvSpPr/>
          <p:nvPr/>
        </p:nvSpPr>
        <p:spPr>
          <a:xfrm>
            <a:off x="4636231" y="3004746"/>
            <a:ext cx="569346" cy="663615"/>
          </a:xfrm>
          <a:prstGeom prst="ellipse">
            <a:avLst/>
          </a:prstGeom>
          <a:solidFill>
            <a:schemeClr val="bg1">
              <a:alpha val="10000"/>
            </a:schemeClr>
          </a:solidFill>
          <a:ln w="101600" cap="rnd">
            <a:solidFill>
              <a:schemeClr val="bg1">
                <a:alpha val="10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Neo Sans" panose="020B0504020202020204" pitchFamily="34" charset="0"/>
              <a:sym typeface="Helvetica Light"/>
            </a:endParaRPr>
          </a:p>
        </p:txBody>
      </p:sp>
      <p:sp>
        <p:nvSpPr>
          <p:cNvPr id="49" name="Elipse 67"/>
          <p:cNvSpPr/>
          <p:nvPr/>
        </p:nvSpPr>
        <p:spPr>
          <a:xfrm>
            <a:off x="4377301" y="3831855"/>
            <a:ext cx="569346" cy="663615"/>
          </a:xfrm>
          <a:prstGeom prst="ellipse">
            <a:avLst/>
          </a:prstGeom>
          <a:solidFill>
            <a:schemeClr val="bg1">
              <a:alpha val="10000"/>
            </a:schemeClr>
          </a:solidFill>
          <a:ln w="101600" cap="rnd">
            <a:solidFill>
              <a:schemeClr val="bg1">
                <a:alpha val="10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Neo Sans" panose="020B0504020202020204" pitchFamily="34" charset="0"/>
              <a:sym typeface="Helvetica Light"/>
            </a:endParaRPr>
          </a:p>
        </p:txBody>
      </p:sp>
      <p:sp>
        <p:nvSpPr>
          <p:cNvPr id="50" name="CuadroTexto 44"/>
          <p:cNvSpPr txBox="1"/>
          <p:nvPr/>
        </p:nvSpPr>
        <p:spPr bwMode="auto">
          <a:xfrm>
            <a:off x="5100238" y="2324895"/>
            <a:ext cx="1442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Otras Administraciones </a:t>
            </a:r>
          </a:p>
        </p:txBody>
      </p:sp>
      <p:sp>
        <p:nvSpPr>
          <p:cNvPr id="51" name="CuadroTexto 53"/>
          <p:cNvSpPr txBox="1"/>
          <p:nvPr/>
        </p:nvSpPr>
        <p:spPr bwMode="auto">
          <a:xfrm>
            <a:off x="5262500" y="3049973"/>
            <a:ext cx="1442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I</a:t>
            </a:r>
            <a:r>
              <a:rPr lang="es-ES" sz="1000" dirty="0" smtClean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ntranet</a:t>
            </a:r>
            <a:endParaRPr lang="es-ES" sz="1000" dirty="0">
              <a:solidFill>
                <a:srgbClr val="FFFFFF"/>
              </a:solidFill>
              <a:latin typeface="Neo Sans" panose="020B0504020202020204" pitchFamily="34" charset="0"/>
              <a:cs typeface="Neo Sans"/>
            </a:endParaRPr>
          </a:p>
          <a:p>
            <a:r>
              <a:rPr lang="es-ES" sz="100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Administrativa</a:t>
            </a:r>
          </a:p>
          <a:p>
            <a:endParaRPr lang="es-ES" sz="1000" dirty="0">
              <a:solidFill>
                <a:srgbClr val="FFFFFF"/>
              </a:solidFill>
              <a:latin typeface="Neo Sans" panose="020B0504020202020204" pitchFamily="34" charset="0"/>
              <a:cs typeface="Neo Sans"/>
            </a:endParaRPr>
          </a:p>
          <a:p>
            <a:r>
              <a:rPr lang="es-ES" sz="100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Interoperabilidad</a:t>
            </a:r>
          </a:p>
        </p:txBody>
      </p:sp>
      <p:sp>
        <p:nvSpPr>
          <p:cNvPr id="52" name="CuadroTexto 54"/>
          <p:cNvSpPr txBox="1"/>
          <p:nvPr/>
        </p:nvSpPr>
        <p:spPr bwMode="auto">
          <a:xfrm>
            <a:off x="5100238" y="4049688"/>
            <a:ext cx="1442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100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Otros </a:t>
            </a:r>
          </a:p>
          <a:p>
            <a:r>
              <a:rPr lang="es-ES" sz="1000" dirty="0">
                <a:solidFill>
                  <a:srgbClr val="FFFFFF"/>
                </a:solidFill>
                <a:latin typeface="Neo Sans" panose="020B0504020202020204" pitchFamily="34" charset="0"/>
                <a:cs typeface="Neo Sans"/>
              </a:rPr>
              <a:t>Organismos</a:t>
            </a:r>
          </a:p>
        </p:txBody>
      </p:sp>
      <p:sp>
        <p:nvSpPr>
          <p:cNvPr id="53" name="Elipse 4"/>
          <p:cNvSpPr/>
          <p:nvPr/>
        </p:nvSpPr>
        <p:spPr bwMode="auto">
          <a:xfrm>
            <a:off x="7165039" y="1934891"/>
            <a:ext cx="801429" cy="8014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o Sans" panose="020B050402020202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7407" y="2173000"/>
            <a:ext cx="715944" cy="3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lipse 68"/>
          <p:cNvSpPr/>
          <p:nvPr/>
        </p:nvSpPr>
        <p:spPr bwMode="auto">
          <a:xfrm>
            <a:off x="7769193" y="2400469"/>
            <a:ext cx="801429" cy="8014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o Sans" panose="020B050402020202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Elipse 69"/>
          <p:cNvSpPr/>
          <p:nvPr/>
        </p:nvSpPr>
        <p:spPr bwMode="auto">
          <a:xfrm>
            <a:off x="8043288" y="3058370"/>
            <a:ext cx="801429" cy="8014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o Sans" panose="020B050402020202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Elipse 70"/>
          <p:cNvSpPr/>
          <p:nvPr/>
        </p:nvSpPr>
        <p:spPr bwMode="auto">
          <a:xfrm>
            <a:off x="7769193" y="3689648"/>
            <a:ext cx="801429" cy="8014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o Sans" panose="020B050402020202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Elipse 71"/>
          <p:cNvSpPr/>
          <p:nvPr/>
        </p:nvSpPr>
        <p:spPr bwMode="auto">
          <a:xfrm>
            <a:off x="7165039" y="4121696"/>
            <a:ext cx="801429" cy="8014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eo Sans" panose="020B050402020202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2722" y="2696456"/>
            <a:ext cx="602440" cy="2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67930" y="3349245"/>
            <a:ext cx="594328" cy="2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74426" y="4006160"/>
            <a:ext cx="690428" cy="1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http://www.edacsystems.com/images/filenet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0553" y="4412020"/>
            <a:ext cx="712468" cy="235249"/>
          </a:xfrm>
          <a:prstGeom prst="rect">
            <a:avLst/>
          </a:prstGeom>
          <a:noFill/>
        </p:spPr>
      </p:pic>
      <p:pic>
        <p:nvPicPr>
          <p:cNvPr id="64" name="41 Imagen" descr="AMARA v03.png"/>
          <p:cNvPicPr>
            <a:picLocks noChangeAspect="1"/>
          </p:cNvPicPr>
          <p:nvPr/>
        </p:nvPicPr>
        <p:blipFill>
          <a:blip r:embed="rId12" cstate="print"/>
          <a:srcRect l="15329" t="39312" r="18432" b="42149"/>
          <a:stretch>
            <a:fillRect/>
          </a:stretch>
        </p:blipFill>
        <p:spPr bwMode="auto">
          <a:xfrm>
            <a:off x="6378828" y="3105821"/>
            <a:ext cx="1607419" cy="42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992937" y="4268891"/>
            <a:ext cx="1808162" cy="658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lvl="1" indent="-760413" eaLnBrk="1" hangingPunct="1">
              <a:spcBef>
                <a:spcPct val="20000"/>
              </a:spcBef>
              <a:buClr>
                <a:schemeClr val="tx1"/>
              </a:buClr>
              <a:buSzPct val="135000"/>
              <a:buFont typeface="Wingdings" pitchFamily="2" charset="2"/>
              <a:buNone/>
            </a:pPr>
            <a:r>
              <a:rPr lang="es-ES_tradnl" sz="800" b="0" dirty="0">
                <a:solidFill>
                  <a:schemeClr val="bg1"/>
                </a:solidFill>
                <a:latin typeface="Neo Sans" panose="020B0504020202020204" pitchFamily="34" charset="0"/>
              </a:rPr>
              <a:t>Servicio 7x24</a:t>
            </a:r>
          </a:p>
          <a:p>
            <a:pPr marL="762000" lvl="1" indent="-760413" eaLnBrk="1" hangingPunct="1">
              <a:spcBef>
                <a:spcPct val="20000"/>
              </a:spcBef>
              <a:buClr>
                <a:schemeClr val="tx1"/>
              </a:buClr>
              <a:buSzPct val="135000"/>
              <a:buFont typeface="Wingdings" pitchFamily="2" charset="2"/>
              <a:buNone/>
            </a:pPr>
            <a:r>
              <a:rPr lang="es-ES_tradnl" sz="800" b="0" dirty="0">
                <a:solidFill>
                  <a:schemeClr val="bg1"/>
                </a:solidFill>
                <a:latin typeface="Neo Sans" panose="020B0504020202020204" pitchFamily="34" charset="0"/>
              </a:rPr>
              <a:t>Mayor accesibilidad</a:t>
            </a:r>
          </a:p>
          <a:p>
            <a:pPr marL="762000" lvl="1" indent="-760413" eaLnBrk="1" hangingPunct="1">
              <a:spcBef>
                <a:spcPct val="20000"/>
              </a:spcBef>
              <a:buClr>
                <a:schemeClr val="tx1"/>
              </a:buClr>
              <a:buSzPct val="135000"/>
              <a:buFont typeface="Wingdings" pitchFamily="2" charset="2"/>
              <a:buNone/>
            </a:pPr>
            <a:r>
              <a:rPr lang="es-ES_tradnl" sz="800" b="0" dirty="0">
                <a:solidFill>
                  <a:schemeClr val="bg1"/>
                </a:solidFill>
                <a:latin typeface="Neo Sans" panose="020B0504020202020204" pitchFamily="34" charset="0"/>
              </a:rPr>
              <a:t>Mayor eficiencia y calidad</a:t>
            </a:r>
          </a:p>
          <a:p>
            <a:pPr marL="762000" lvl="1" indent="-760413" eaLnBrk="1" hangingPunct="1">
              <a:spcBef>
                <a:spcPct val="20000"/>
              </a:spcBef>
              <a:buClr>
                <a:schemeClr val="tx1"/>
              </a:buClr>
              <a:buSzPct val="135000"/>
              <a:buFont typeface="Wingdings" pitchFamily="2" charset="2"/>
              <a:buNone/>
            </a:pPr>
            <a:r>
              <a:rPr lang="es-ES_tradnl" sz="800" b="0" dirty="0">
                <a:solidFill>
                  <a:schemeClr val="bg1"/>
                </a:solidFill>
                <a:latin typeface="Neo Sans" panose="020B0504020202020204" pitchFamily="34" charset="0"/>
              </a:rPr>
              <a:t>Orientación a la ciudadanía</a:t>
            </a:r>
          </a:p>
        </p:txBody>
      </p:sp>
      <p:sp>
        <p:nvSpPr>
          <p:cNvPr id="66" name="Título 1"/>
          <p:cNvSpPr txBox="1">
            <a:spLocks/>
          </p:cNvSpPr>
          <p:nvPr/>
        </p:nvSpPr>
        <p:spPr>
          <a:xfrm>
            <a:off x="68240" y="1284867"/>
            <a:ext cx="9144000" cy="651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" panose="020B0504020202020204" pitchFamily="34" charset="0"/>
                <a:ea typeface="+mj-ea"/>
                <a:cs typeface="Arial" panose="020B0604020202020204" pitchFamily="34" charset="0"/>
              </a:rPr>
              <a:t>AMARA 3.0: </a:t>
            </a:r>
            <a:r>
              <a:rPr kumimoji="0" lang="es-E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" panose="020B0504020202020204" pitchFamily="34" charset="0"/>
                <a:ea typeface="+mj-ea"/>
                <a:cs typeface="Arial" panose="020B0604020202020204" pitchFamily="34" charset="0"/>
              </a:rPr>
              <a:t>una solución integral para la transformación de la administración digital</a:t>
            </a:r>
            <a:endParaRPr kumimoji="0" lang="es-ES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o Sans" panose="020B05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4" descr="shutterstock_6075822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99" r="984"/>
          <a:stretch/>
        </p:blipFill>
        <p:spPr>
          <a:xfrm>
            <a:off x="-1" y="1274618"/>
            <a:ext cx="9144001" cy="5611948"/>
          </a:xfrm>
          <a:prstGeom prst="rect">
            <a:avLst/>
          </a:prstGeom>
        </p:spPr>
      </p:pic>
      <p:sp>
        <p:nvSpPr>
          <p:cNvPr id="14" name="Rectángulo 39"/>
          <p:cNvSpPr/>
          <p:nvPr/>
        </p:nvSpPr>
        <p:spPr bwMode="auto">
          <a:xfrm rot="10800000">
            <a:off x="-1" y="1260764"/>
            <a:ext cx="9144000" cy="5597236"/>
          </a:xfrm>
          <a:prstGeom prst="rect">
            <a:avLst/>
          </a:prstGeom>
          <a:gradFill flip="none" rotWithShape="1">
            <a:gsLst>
              <a:gs pos="1000">
                <a:schemeClr val="tx1">
                  <a:alpha val="71000"/>
                </a:schemeClr>
              </a:gs>
              <a:gs pos="61000">
                <a:srgbClr val="FFFFFF">
                  <a:alpha val="0"/>
                </a:srgbClr>
              </a:gs>
            </a:gsLst>
            <a:lin ang="146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s-E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asted-image.pd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0" y="3422073"/>
            <a:ext cx="9144000" cy="3463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</p:pic>
      <p:sp>
        <p:nvSpPr>
          <p:cNvPr id="3" name="Rectángulo 41"/>
          <p:cNvSpPr/>
          <p:nvPr/>
        </p:nvSpPr>
        <p:spPr>
          <a:xfrm>
            <a:off x="827584" y="5388887"/>
            <a:ext cx="7882136" cy="93631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s-ES" sz="1800" b="0" dirty="0">
                <a:solidFill>
                  <a:schemeClr val="bg1"/>
                </a:solidFill>
                <a:latin typeface="Neo Sans" panose="020B0504020202020204" pitchFamily="34" charset="0"/>
                <a:sym typeface="Arial" pitchFamily="34" charset="0"/>
              </a:rPr>
              <a:t>Una plataforma que gestiona </a:t>
            </a:r>
            <a:r>
              <a:rPr lang="es-ES" sz="1800" dirty="0">
                <a:latin typeface="Neo Sans" panose="020B0504020202020204" pitchFamily="34" charset="0"/>
                <a:sym typeface="Arial" pitchFamily="34" charset="0"/>
              </a:rPr>
              <a:t>todo el ciclo de información </a:t>
            </a:r>
            <a:r>
              <a:rPr lang="es-ES" sz="1800" b="0" dirty="0">
                <a:solidFill>
                  <a:schemeClr val="bg1"/>
                </a:solidFill>
                <a:latin typeface="Neo Sans" panose="020B0504020202020204" pitchFamily="34" charset="0"/>
                <a:sym typeface="Arial" pitchFamily="34" charset="0"/>
              </a:rPr>
              <a:t>de los proyectos de </a:t>
            </a:r>
            <a:r>
              <a:rPr lang="es-ES" sz="1800" b="0" dirty="0" err="1">
                <a:solidFill>
                  <a:schemeClr val="bg1"/>
                </a:solidFill>
                <a:latin typeface="Neo Sans" panose="020B0504020202020204" pitchFamily="34" charset="0"/>
                <a:sym typeface="Arial" pitchFamily="34" charset="0"/>
              </a:rPr>
              <a:t>eGovernment</a:t>
            </a:r>
            <a:r>
              <a:rPr lang="es-ES" sz="1800" b="0" dirty="0">
                <a:solidFill>
                  <a:schemeClr val="bg1"/>
                </a:solidFill>
                <a:latin typeface="Neo Sans" panose="020B0504020202020204" pitchFamily="34" charset="0"/>
                <a:sym typeface="Arial" pitchFamily="34" charset="0"/>
              </a:rPr>
              <a:t>, una </a:t>
            </a:r>
            <a:r>
              <a:rPr lang="es-ES" sz="1800" dirty="0">
                <a:solidFill>
                  <a:srgbClr val="000000"/>
                </a:solidFill>
                <a:latin typeface="Neo Sans" panose="020B0504020202020204" pitchFamily="34" charset="0"/>
                <a:sym typeface="Arial" pitchFamily="34" charset="0"/>
              </a:rPr>
              <a:t>solución llave en mano</a:t>
            </a:r>
            <a:r>
              <a:rPr lang="es-ES" sz="1800" b="0" dirty="0">
                <a:solidFill>
                  <a:schemeClr val="bg1"/>
                </a:solidFill>
                <a:latin typeface="Neo Sans" panose="020B0504020202020204" pitchFamily="34" charset="0"/>
                <a:sym typeface="Arial" pitchFamily="34" charset="0"/>
              </a:rPr>
              <a:t>, con propósito específico para las Administraciones Públicas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8" y="2906592"/>
            <a:ext cx="1094523" cy="1098472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ct val="140000"/>
              </a:spcBef>
              <a:buClr>
                <a:schemeClr val="tx2"/>
              </a:buClr>
              <a:buSzPct val="140000"/>
            </a:pPr>
            <a:r>
              <a:rPr lang="es-ES" sz="1200" b="1" dirty="0">
                <a:solidFill>
                  <a:schemeClr val="accent1"/>
                </a:solidFill>
                <a:latin typeface="Neo Sans" panose="020B0504020202020204" pitchFamily="34" charset="0"/>
                <a:sym typeface="Arial" charset="0"/>
              </a:rPr>
              <a:t>SOSTENIBLE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0" y="2864963"/>
            <a:ext cx="1094523" cy="1098472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ct val="140000"/>
              </a:spcBef>
              <a:buClr>
                <a:schemeClr val="tx2"/>
              </a:buClr>
              <a:buSzPct val="140000"/>
            </a:pPr>
            <a:r>
              <a:rPr lang="es-ES" sz="1200" b="1" dirty="0">
                <a:solidFill>
                  <a:schemeClr val="accent1"/>
                </a:solidFill>
                <a:latin typeface="Neo Sans" panose="020B0504020202020204" pitchFamily="34" charset="0"/>
                <a:sym typeface="Arial" charset="0"/>
              </a:rPr>
              <a:t>INTEGRADA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00638" y="2875024"/>
            <a:ext cx="1094523" cy="1098472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ct val="140000"/>
              </a:spcBef>
              <a:buClr>
                <a:schemeClr val="tx2"/>
              </a:buClr>
              <a:buSzPct val="140000"/>
            </a:pPr>
            <a:r>
              <a:rPr lang="es-ES" sz="1200" b="1" dirty="0">
                <a:solidFill>
                  <a:schemeClr val="accent1"/>
                </a:solidFill>
                <a:latin typeface="Neo Sans" panose="020B0504020202020204" pitchFamily="34" charset="0"/>
                <a:sym typeface="Arial" charset="0"/>
              </a:rPr>
              <a:t>REUTILIZABLE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98474" y="2852052"/>
            <a:ext cx="1094523" cy="1098472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tx2"/>
              </a:buClr>
              <a:buSzPct val="140000"/>
            </a:pPr>
            <a:r>
              <a:rPr lang="es-ES" sz="1200" b="1" dirty="0">
                <a:solidFill>
                  <a:schemeClr val="accent1"/>
                </a:solidFill>
                <a:latin typeface="Neo Sans" panose="020B0504020202020204" pitchFamily="34" charset="0"/>
                <a:sym typeface="Arial" charset="0"/>
              </a:rPr>
              <a:t>ABIERTA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47392" y="2852052"/>
            <a:ext cx="1094523" cy="1098472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ct val="140000"/>
              </a:spcBef>
              <a:buClr>
                <a:schemeClr val="tx2"/>
              </a:buClr>
              <a:buSzPct val="140000"/>
            </a:pPr>
            <a:r>
              <a:rPr lang="es-ES" sz="1200" b="1" dirty="0">
                <a:solidFill>
                  <a:schemeClr val="accent1"/>
                </a:solidFill>
                <a:latin typeface="Neo Sans" panose="020B0504020202020204" pitchFamily="34" charset="0"/>
                <a:sym typeface="Arial" charset="0"/>
              </a:rPr>
              <a:t>ESCALABLE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49556" y="2864963"/>
            <a:ext cx="1094523" cy="1098472"/>
          </a:xfrm>
          <a:prstGeom prst="ellipse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spcBef>
                <a:spcPct val="140000"/>
              </a:spcBef>
              <a:buClr>
                <a:schemeClr val="tx2"/>
              </a:buClr>
              <a:buSzPct val="140000"/>
            </a:pPr>
            <a:r>
              <a:rPr lang="es-ES" sz="1200" b="1" dirty="0">
                <a:solidFill>
                  <a:schemeClr val="accent1"/>
                </a:solidFill>
                <a:latin typeface="Neo Sans" panose="020B0504020202020204" pitchFamily="34" charset="0"/>
                <a:sym typeface="Arial" charset="0"/>
              </a:rPr>
              <a:t>FLEXIBLE</a:t>
            </a:r>
          </a:p>
        </p:txBody>
      </p:sp>
      <p:sp>
        <p:nvSpPr>
          <p:cNvPr id="10" name="362 CuadroTexto"/>
          <p:cNvSpPr txBox="1"/>
          <p:nvPr/>
        </p:nvSpPr>
        <p:spPr bwMode="auto">
          <a:xfrm>
            <a:off x="3260080" y="4077072"/>
            <a:ext cx="23375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Neo Sans" pitchFamily="34" charset="0"/>
              </a:rPr>
              <a:t>AMARA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1656184" y="4808769"/>
            <a:ext cx="6156177" cy="40011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r>
              <a:rPr lang="es-ES" sz="2000" dirty="0">
                <a:solidFill>
                  <a:srgbClr val="FFFFFF"/>
                </a:solidFill>
                <a:latin typeface="Neo Sans" panose="020B0504020202020204" pitchFamily="34" charset="0"/>
                <a:sym typeface="Arial" pitchFamily="34" charset="0"/>
              </a:rPr>
              <a:t>70% </a:t>
            </a:r>
            <a:r>
              <a:rPr lang="es-ES" sz="2000" b="0" dirty="0">
                <a:solidFill>
                  <a:srgbClr val="FFFFFF"/>
                </a:solidFill>
                <a:latin typeface="Neo Sans" panose="020B0504020202020204" pitchFamily="34" charset="0"/>
                <a:sym typeface="Arial" pitchFamily="34" charset="0"/>
              </a:rPr>
              <a:t>Ahorro en Desarrollo y Mantenimiento</a:t>
            </a:r>
          </a:p>
        </p:txBody>
      </p:sp>
      <p:sp>
        <p:nvSpPr>
          <p:cNvPr id="16" name="Título 7"/>
          <p:cNvSpPr>
            <a:spLocks noGrp="1"/>
          </p:cNvSpPr>
          <p:nvPr>
            <p:ph type="title"/>
          </p:nvPr>
        </p:nvSpPr>
        <p:spPr>
          <a:xfrm>
            <a:off x="263314" y="1355449"/>
            <a:ext cx="8941915" cy="707886"/>
          </a:xfrm>
        </p:spPr>
        <p:txBody>
          <a:bodyPr>
            <a:normAutofit fontScale="90000"/>
          </a:bodyPr>
          <a:lstStyle/>
          <a:p>
            <a:r>
              <a:rPr lang="es-ES_trad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La </a:t>
            </a:r>
            <a:r>
              <a:rPr lang="es-ES_tradnl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Suite AMARA </a:t>
            </a:r>
            <a:r>
              <a:rPr lang="es-ES_tradnl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da respuesta a las necesidades de la Administración digital</a:t>
            </a:r>
            <a:endParaRPr lang="es-E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" pitchFamily="34" charset="0"/>
              <a:cs typeface="Neo Sans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60558"/>
            <a:ext cx="9144000" cy="5611090"/>
          </a:xfrm>
          <a:prstGeom prst="rect">
            <a:avLst/>
          </a:prstGeom>
        </p:spPr>
      </p:pic>
      <p:sp>
        <p:nvSpPr>
          <p:cNvPr id="5" name="20 CuadroTexto"/>
          <p:cNvSpPr txBox="1"/>
          <p:nvPr/>
        </p:nvSpPr>
        <p:spPr bwMode="auto">
          <a:xfrm>
            <a:off x="452653" y="1310579"/>
            <a:ext cx="3079946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 pitchFamily="34" charset="0"/>
              </a:rPr>
              <a:t>Módulos SUITE AMARA</a:t>
            </a:r>
            <a:endParaRPr lang="es-ES" b="1" i="1" dirty="0">
              <a:solidFill>
                <a:schemeClr val="accent1"/>
              </a:solidFill>
              <a:latin typeface="Neo Sans" panose="020B05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0" y="2452256"/>
            <a:ext cx="4428000" cy="44057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12 CuadroTexto"/>
          <p:cNvSpPr txBox="1">
            <a:spLocks noChangeArrowheads="1"/>
          </p:cNvSpPr>
          <p:nvPr/>
        </p:nvSpPr>
        <p:spPr bwMode="auto">
          <a:xfrm>
            <a:off x="511469" y="3020170"/>
            <a:ext cx="367278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GESTOR DE EXPEDIENTES Y TRÁMITES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Automatización de la tramitación de los procedimientos administrativos, facilitando al funcionario la ejecución de aquellos aspectos sustantivos del trámite que estén bajo su gestión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Modelización y Definición integrada de flujos de trabajo así como la interacción Ciudadano - Administración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Gestión de tareas y plazos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Monitorización de Expedientes. Control y seguimiento de expedientes. Trazas de operaciones realizadas en el expediente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Explotación estadística de los datos de los expedientes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Generación de formularios electrónicos</a:t>
            </a: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4716016" y="2452256"/>
            <a:ext cx="4428000" cy="44057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119981" y="3035825"/>
            <a:ext cx="3672782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ARCHIVO DE DOCUMENTOS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Sistema que permite el almacenamiento integral de todos los documentos electrónicos originados o no en el marco del expediente electrónico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Trazas de todas las operaciones de acceso a los documentos electrónicos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Garantiza el ciclo de vida de los documentos archivados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Suite integrada de productos de almacenamiento que debe permitir el almacenamiento controlado de los expedientes electrónicos de archivo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Basado en gestores documentales estándar</a:t>
            </a: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6" name="Rectángulo 13"/>
          <p:cNvSpPr/>
          <p:nvPr/>
        </p:nvSpPr>
        <p:spPr bwMode="auto">
          <a:xfrm>
            <a:off x="4716016" y="1343891"/>
            <a:ext cx="4428000" cy="1112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ángulo 14"/>
          <p:cNvSpPr/>
          <p:nvPr/>
        </p:nvSpPr>
        <p:spPr bwMode="auto">
          <a:xfrm>
            <a:off x="0" y="1343891"/>
            <a:ext cx="4428000" cy="11127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906002" y="1878472"/>
            <a:ext cx="2593990" cy="8113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tramite</a:t>
            </a:r>
            <a:endParaRPr lang="es-ES_tradnl" sz="2000" kern="0" dirty="0">
              <a:latin typeface="Neo Sans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6312345" y="1890484"/>
            <a:ext cx="2593990" cy="81131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archiva</a:t>
            </a:r>
            <a:endParaRPr lang="es-ES_tradnl" sz="2000" kern="0" dirty="0">
              <a:latin typeface="Neo Sans" pitchFamily="34" charset="0"/>
            </a:endParaRPr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38" y="846346"/>
            <a:ext cx="1907890" cy="1907890"/>
          </a:xfrm>
          <a:prstGeom prst="rect">
            <a:avLst/>
          </a:prstGeom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705" y="1033940"/>
            <a:ext cx="1604770" cy="16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 bwMode="auto">
          <a:xfrm>
            <a:off x="0" y="2466109"/>
            <a:ext cx="4428000" cy="43918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539178" y="3435803"/>
            <a:ext cx="36727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GESTIÓN DE CITA PREVIA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Sistema que permite gestión de las relaciones de los ciudadanos con los empleados, tanto públicos y privados, garantizando una correcta gestión de la demanda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Disponible en versión intranet, internet y móvil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Integrable con sistemas hardware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4716016" y="2466109"/>
            <a:ext cx="4428000" cy="43918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147690" y="3435803"/>
            <a:ext cx="367278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chemeClr val="bg1"/>
                </a:solidFill>
                <a:latin typeface="Neo Sans" panose="020B0504020202020204" pitchFamily="34" charset="0"/>
              </a:rPr>
              <a:t>GENERACIÓN DE DOCUMENTOS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Herramienta corporativa de generación de documentos y plantillas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 Permite trabajar en base a objetos reutilizables, bloques y párrafos de documentos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 </a:t>
            </a:r>
            <a:r>
              <a:rPr lang="es-ES" sz="1200" b="0" dirty="0" err="1">
                <a:solidFill>
                  <a:srgbClr val="FFFFFF"/>
                </a:solidFill>
                <a:latin typeface="Neo Sans" pitchFamily="34" charset="0"/>
              </a:rPr>
              <a:t>Renderizado</a:t>
            </a: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 en diversos formatos finales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Interfaz completamente web</a:t>
            </a:r>
          </a:p>
        </p:txBody>
      </p:sp>
      <p:sp>
        <p:nvSpPr>
          <p:cNvPr id="17" name="Rectángulo 9"/>
          <p:cNvSpPr/>
          <p:nvPr/>
        </p:nvSpPr>
        <p:spPr bwMode="auto">
          <a:xfrm>
            <a:off x="4716016" y="1260764"/>
            <a:ext cx="4427984" cy="11958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ángulo 15"/>
          <p:cNvSpPr/>
          <p:nvPr/>
        </p:nvSpPr>
        <p:spPr bwMode="auto">
          <a:xfrm>
            <a:off x="0" y="1260764"/>
            <a:ext cx="4428000" cy="11958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 bwMode="auto">
          <a:xfrm>
            <a:off x="1892147" y="1873283"/>
            <a:ext cx="2593990" cy="8719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citas</a:t>
            </a:r>
            <a:endParaRPr lang="es-ES_tradnl" sz="2000" kern="0" dirty="0">
              <a:latin typeface="Neo Sans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6298490" y="1899149"/>
            <a:ext cx="2593990" cy="8719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escribe</a:t>
            </a:r>
            <a:endParaRPr lang="es-ES_tradnl" sz="2000" kern="0" dirty="0">
              <a:latin typeface="Neo Sans" pitchFamily="34" charset="0"/>
            </a:endParaRPr>
          </a:p>
        </p:txBody>
      </p:sp>
      <p:pic>
        <p:nvPicPr>
          <p:cNvPr id="23" name="Imagen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934" y="966614"/>
            <a:ext cx="1635712" cy="1635712"/>
          </a:xfrm>
          <a:prstGeom prst="rect">
            <a:avLst/>
          </a:prstGeom>
        </p:spPr>
      </p:pic>
      <p:pic>
        <p:nvPicPr>
          <p:cNvPr id="24" name="Imagen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58" y="1052749"/>
            <a:ext cx="1361181" cy="13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6 Grupo"/>
          <p:cNvGrpSpPr/>
          <p:nvPr/>
        </p:nvGrpSpPr>
        <p:grpSpPr>
          <a:xfrm>
            <a:off x="0" y="2456656"/>
            <a:ext cx="9144000" cy="4401344"/>
            <a:chOff x="0" y="2456656"/>
            <a:chExt cx="9144000" cy="4401344"/>
          </a:xfrm>
          <a:solidFill>
            <a:schemeClr val="accent1">
              <a:lumMod val="75000"/>
            </a:schemeClr>
          </a:solidFill>
        </p:grpSpPr>
        <p:sp>
          <p:nvSpPr>
            <p:cNvPr id="21" name="20 Rectángulo"/>
            <p:cNvSpPr/>
            <p:nvPr/>
          </p:nvSpPr>
          <p:spPr bwMode="auto">
            <a:xfrm>
              <a:off x="0" y="2456656"/>
              <a:ext cx="9144000" cy="440134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_tradnl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12 CuadroTexto"/>
            <p:cNvSpPr txBox="1">
              <a:spLocks noChangeArrowheads="1"/>
            </p:cNvSpPr>
            <p:nvPr/>
          </p:nvSpPr>
          <p:spPr bwMode="auto">
            <a:xfrm>
              <a:off x="539178" y="3068960"/>
              <a:ext cx="8280972" cy="32547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numCol="2" spcCol="360000">
              <a:spAutoFit/>
            </a:bodyPr>
            <a:lstStyle/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Las Técnicas basadas en Redes Neuronales permiten clasificar y separar los documentos en base a su contenido, y son capaces de ir aprendiendo nuevos tipos documentales, evoluciones de los mismos gracias a procesos de entrenamiento y al trabajo realizado en Back Office</a:t>
              </a:r>
            </a:p>
            <a:p>
              <a:pPr marL="549275" lvl="2" indent="-9207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Velocidad de Clasificación</a:t>
              </a:r>
            </a:p>
            <a:p>
              <a:pPr marL="549275" lvl="2" indent="-9207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Aprendizaje de Imágenes</a:t>
              </a:r>
            </a:p>
            <a:p>
              <a:pPr marL="549275" lvl="2" indent="-9207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Alta Fiabilidad</a:t>
              </a:r>
            </a:p>
            <a:p>
              <a:pPr marL="549275" lvl="2" indent="-9207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Separación de Documentos </a:t>
              </a:r>
              <a:r>
                <a:rPr lang="es-ES_tradnl" sz="1200" b="0" dirty="0" err="1" smtClean="0">
                  <a:solidFill>
                    <a:srgbClr val="FFFFFF"/>
                  </a:solidFill>
                  <a:latin typeface="Neo Sans" pitchFamily="34" charset="0"/>
                </a:rPr>
                <a:t>Multipágina</a:t>
              </a:r>
              <a:endParaRPr lang="es-ES_tradnl" sz="1200" b="0" dirty="0" smtClean="0">
                <a:solidFill>
                  <a:srgbClr val="FFFFFF"/>
                </a:solidFill>
                <a:latin typeface="Neo Sans" pitchFamily="34" charset="0"/>
              </a:endParaRPr>
            </a:p>
            <a:p>
              <a:pPr marL="549275" lvl="2" indent="-9207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Independiente de la calidad y origen de los documentos</a:t>
              </a:r>
            </a:p>
            <a:p>
              <a:pPr marL="549275" lvl="2" indent="-9207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Implantación de sistemas complejos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Adaptable a diferentes entornos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s-ES_tradnl" b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EXTRACCIÓN AUTOMATIZADA: OCR inteligente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Los Sistemas basados en Redes Neuronales permiten realizar una extracción personalizada por tipo documental gracias a la clasificación previa, combinando la extracción por texto libre así como la ubicación de la información mediante anclas gráficas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Análisis Estadístico de los caracteres permite conocer el alto, ancho, densidad relativa, histograma, etc.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Análisis Sintáctico de patrones representados por medio de estructuras gramáticas, cadenas, etc.. permite niveles de reconocimiento superiores a los clásicos sistemas estadísticos</a:t>
              </a:r>
              <a:endParaRPr lang="es-ES" sz="1200" b="0" dirty="0">
                <a:solidFill>
                  <a:srgbClr val="FFFFFF"/>
                </a:solidFill>
                <a:latin typeface="Neo Sans" pitchFamily="34" charset="0"/>
              </a:endParaRPr>
            </a:p>
          </p:txBody>
        </p:sp>
      </p:grpSp>
      <p:sp>
        <p:nvSpPr>
          <p:cNvPr id="25" name="Rectángulo 12"/>
          <p:cNvSpPr/>
          <p:nvPr/>
        </p:nvSpPr>
        <p:spPr bwMode="auto">
          <a:xfrm>
            <a:off x="0" y="1274618"/>
            <a:ext cx="9144000" cy="1182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 bwMode="auto">
          <a:xfrm>
            <a:off x="1875573" y="1882761"/>
            <a:ext cx="504056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captura</a:t>
            </a:r>
            <a:endParaRPr lang="es-ES_tradnl" sz="2000" kern="0" dirty="0">
              <a:latin typeface="Neo Sans" pitchFamily="34" charset="0"/>
            </a:endParaRPr>
          </a:p>
        </p:txBody>
      </p:sp>
      <p:pic>
        <p:nvPicPr>
          <p:cNvPr id="27" name="Imagen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73" y="900513"/>
            <a:ext cx="1782359" cy="17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12"/>
          <p:cNvSpPr/>
          <p:nvPr/>
        </p:nvSpPr>
        <p:spPr bwMode="auto">
          <a:xfrm>
            <a:off x="0" y="1274618"/>
            <a:ext cx="9144000" cy="1182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16 Grupo"/>
          <p:cNvGrpSpPr/>
          <p:nvPr/>
        </p:nvGrpSpPr>
        <p:grpSpPr>
          <a:xfrm>
            <a:off x="0" y="2456656"/>
            <a:ext cx="9144000" cy="4525254"/>
            <a:chOff x="0" y="2456656"/>
            <a:chExt cx="9144000" cy="4525254"/>
          </a:xfrm>
        </p:grpSpPr>
        <p:sp>
          <p:nvSpPr>
            <p:cNvPr id="9" name="8 Rectángulo"/>
            <p:cNvSpPr/>
            <p:nvPr/>
          </p:nvSpPr>
          <p:spPr bwMode="auto">
            <a:xfrm>
              <a:off x="0" y="2456656"/>
              <a:ext cx="9144000" cy="44013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ES_tradnl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12 CuadroTexto"/>
            <p:cNvSpPr txBox="1">
              <a:spLocks noChangeArrowheads="1"/>
            </p:cNvSpPr>
            <p:nvPr/>
          </p:nvSpPr>
          <p:spPr bwMode="auto">
            <a:xfrm>
              <a:off x="524383" y="2619177"/>
              <a:ext cx="8280972" cy="436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2" spcCol="360000">
              <a:spAutoFit/>
            </a:bodyPr>
            <a:lstStyle/>
            <a:p>
              <a:pPr marL="179388" indent="-179388">
                <a:spcBef>
                  <a:spcPts val="300"/>
                </a:spcBef>
                <a:spcAft>
                  <a:spcPts val="300"/>
                </a:spcAft>
              </a:pPr>
              <a:r>
                <a:rPr lang="es-ES_tradnl" b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Sede Electrónica</a:t>
              </a:r>
              <a:endParaRPr lang="es-ES" b="1" dirty="0" smtClean="0">
                <a:solidFill>
                  <a:schemeClr val="bg1"/>
                </a:solidFill>
                <a:latin typeface="Neo Sans" panose="020B0504020202020204" pitchFamily="34" charset="0"/>
              </a:endParaRP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Proporcionar una dirección electrónica.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Ofrecer el catálogo de procedimientos y servicios de la Administración (información, formularios, modelos).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Publicación de Boletines en formato electrónico.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Tablón de Anuncios.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Acceso a la Carpeta Ciudadana.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Presentación Quejas / Sugerencias.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Cotejado de documentos.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Descarga de impresos oficiales. Descarga de cualquier documentación que la entidad quiera ofrecer a sus ciudadanos.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" sz="1200" b="0" dirty="0">
                  <a:solidFill>
                    <a:srgbClr val="FFFFFF"/>
                  </a:solidFill>
                  <a:latin typeface="Neo Sans" pitchFamily="34" charset="0"/>
                </a:rPr>
                <a:t>Multilingüe.</a:t>
              </a:r>
            </a:p>
            <a:p>
              <a:pPr marL="0" lvl="1">
                <a:spcBef>
                  <a:spcPts val="300"/>
                </a:spcBef>
                <a:spcAft>
                  <a:spcPts val="300"/>
                </a:spcAft>
              </a:pPr>
              <a:endParaRPr lang="es-ES_tradnl" sz="1000" b="0" dirty="0" smtClean="0">
                <a:solidFill>
                  <a:srgbClr val="FFFFFF"/>
                </a:solidFill>
                <a:latin typeface="Neo Sans" pitchFamily="34" charset="0"/>
              </a:endParaRPr>
            </a:p>
            <a:p>
              <a:pPr marL="179388" indent="-179388">
                <a:spcBef>
                  <a:spcPts val="300"/>
                </a:spcBef>
                <a:spcAft>
                  <a:spcPts val="300"/>
                </a:spcAft>
              </a:pPr>
              <a:endPara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endParaRPr>
            </a:p>
            <a:p>
              <a:pPr marL="179388" indent="-179388">
                <a:spcBef>
                  <a:spcPts val="300"/>
                </a:spcBef>
                <a:spcAft>
                  <a:spcPts val="300"/>
                </a:spcAft>
              </a:pPr>
              <a:endParaRPr lang="es-ES_tradnl" b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  <a:p>
              <a:pPr marL="179388" indent="-179388">
                <a:spcBef>
                  <a:spcPts val="300"/>
                </a:spcBef>
                <a:spcAft>
                  <a:spcPts val="300"/>
                </a:spcAft>
              </a:pPr>
              <a:r>
                <a:rPr lang="es-ES_tradnl" b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Carpeta </a:t>
              </a:r>
              <a:r>
                <a:rPr lang="es-ES_tradnl" b="1" dirty="0">
                  <a:solidFill>
                    <a:schemeClr val="bg1"/>
                  </a:solidFill>
                  <a:latin typeface="Neo Sans" panose="020B0504020202020204" pitchFamily="34" charset="0"/>
                </a:rPr>
                <a:t>del ciudadano</a:t>
              </a:r>
              <a:endParaRPr lang="es-ES" b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Acceso mediante sistemas de firma electrónica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Buscador de Expedientes. Localización de expedientes relacionados con la administración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Notificaciones. Acceso a las diferentes notificaciones recibidas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Consulta del estado de sus trámites. Consulta del estado actual en que se encuentran los trámites solicitados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Tareas que tenemos pendientes de realizar con las administraciones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Acceso a servicios corporativos, servicio de Quejas y Sugerencias</a:t>
              </a:r>
            </a:p>
            <a:p>
              <a:pPr marL="179388" indent="-179388">
                <a:spcBef>
                  <a:spcPts val="300"/>
                </a:spcBef>
                <a:spcAft>
                  <a:spcPts val="300"/>
                </a:spcAft>
              </a:pPr>
              <a:r>
                <a:rPr lang="es-ES_tradnl" b="1" dirty="0">
                  <a:solidFill>
                    <a:schemeClr val="bg1"/>
                  </a:solidFill>
                  <a:latin typeface="Neo Sans" panose="020B0504020202020204" pitchFamily="34" charset="0"/>
                </a:rPr>
                <a:t>Atención al ciudadano</a:t>
              </a:r>
              <a:endParaRPr lang="es-ES" b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Sistemas de atención al ciudadano multicanal, herramienta propia de canalización y gestión de las interacciones de los ciudadanos con la administración</a:t>
              </a:r>
            </a:p>
            <a:p>
              <a:pPr marL="92075" lvl="1" indent="-92075">
                <a:spcBef>
                  <a:spcPts val="300"/>
                </a:spcBef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s-ES_tradnl" sz="1200" b="0" dirty="0" smtClean="0">
                  <a:solidFill>
                    <a:srgbClr val="FFFFFF"/>
                  </a:solidFill>
                  <a:latin typeface="Neo Sans" pitchFamily="34" charset="0"/>
                </a:rPr>
                <a:t>Constituye un complemento a la Carpeta al permitir otros canales de acceso a la información para el Ciudadano</a:t>
              </a:r>
              <a:endParaRPr lang="es-ES" sz="1200" b="0" dirty="0">
                <a:solidFill>
                  <a:srgbClr val="FFFFFF"/>
                </a:solidFill>
                <a:latin typeface="Neo Sans" pitchFamily="34" charset="0"/>
              </a:endParaRPr>
            </a:p>
          </p:txBody>
        </p:sp>
      </p:grpSp>
      <p:pic>
        <p:nvPicPr>
          <p:cNvPr id="11" name="Imagen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38" y="871407"/>
            <a:ext cx="1907890" cy="1907890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 bwMode="auto">
          <a:xfrm>
            <a:off x="1834010" y="1952042"/>
            <a:ext cx="504056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atiende</a:t>
            </a:r>
            <a:endParaRPr lang="es-ES_tradnl" sz="2000" kern="0" dirty="0">
              <a:latin typeface="Ne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12"/>
          <p:cNvSpPr/>
          <p:nvPr/>
        </p:nvSpPr>
        <p:spPr bwMode="auto">
          <a:xfrm>
            <a:off x="0" y="1274618"/>
            <a:ext cx="9144000" cy="1182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0" y="2456656"/>
            <a:ext cx="4428000" cy="4401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84586" y="2656007"/>
            <a:ext cx="385329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REGISTRO PRESENCIAL Y TELEMÁTICO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Recepción / remisión de documentos normalizados para los procedimientos administrativos que ofrece la Administración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Asignación de Número, Fecha y hora con garantías de integridad y no-repudio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Emisión de recibos / copias autenticadas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Cumplimiento de estándares de interoperabilidad para interconexión con otras administraciones (SICRES 3)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Integrado con el resto de sistemas de la solución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Gestión de entradas / salidas Telemáticas y presenciales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Gestión de entradas / salidas generales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Gestión de entradas / salidas departamentales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Sellado de tiempo con entidades externas</a:t>
            </a: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716016" y="2456656"/>
            <a:ext cx="4428000" cy="4401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147690" y="2715001"/>
            <a:ext cx="367278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PASARELA DE PAGOS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Sistema por el cual el ciudadano tiene la posibilidad de realizar pagos electrónicos de tasas o precios asociados al procedimiento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Permite realizar el pago con tarjeta o realizando el cargo a una cuenta bancaria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Capacidad de añadir nuevas EEFF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Proporciona información necesaria para la conciliación contable</a:t>
            </a: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1834010" y="1910477"/>
            <a:ext cx="259399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registra</a:t>
            </a:r>
            <a:endParaRPr lang="es-ES_tradnl" sz="2000" kern="0" dirty="0">
              <a:latin typeface="Neo Sans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6298490" y="1922488"/>
            <a:ext cx="259399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err="1" smtClean="0">
                <a:latin typeface="Neo Sans" pitchFamily="34" charset="0"/>
              </a:rPr>
              <a:t>netplus</a:t>
            </a:r>
            <a:endParaRPr lang="es-ES_tradnl" sz="2000" kern="0" dirty="0">
              <a:latin typeface="Neo Sans" pitchFamily="34" charset="0"/>
            </a:endParaRPr>
          </a:p>
        </p:txBody>
      </p:sp>
      <p:pic>
        <p:nvPicPr>
          <p:cNvPr id="18" name="Imagen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968" y="1004827"/>
            <a:ext cx="1907890" cy="1907890"/>
          </a:xfrm>
          <a:prstGeom prst="rect">
            <a:avLst/>
          </a:prstGeom>
        </p:spPr>
      </p:pic>
      <p:pic>
        <p:nvPicPr>
          <p:cNvPr id="19" name="Imagen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40" y="914376"/>
            <a:ext cx="1794740" cy="17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80" y="1283647"/>
            <a:ext cx="9156080" cy="6113209"/>
          </a:xfrm>
          <a:prstGeom prst="rect">
            <a:avLst/>
          </a:prstGeom>
        </p:spPr>
      </p:pic>
      <p:sp>
        <p:nvSpPr>
          <p:cNvPr id="10" name="27 Rectángulo"/>
          <p:cNvSpPr/>
          <p:nvPr/>
        </p:nvSpPr>
        <p:spPr bwMode="auto">
          <a:xfrm>
            <a:off x="-12080" y="1237174"/>
            <a:ext cx="9156079" cy="6206154"/>
          </a:xfrm>
          <a:prstGeom prst="rect">
            <a:avLst/>
          </a:prstGeom>
          <a:gradFill>
            <a:gsLst>
              <a:gs pos="0">
                <a:schemeClr val="tx1">
                  <a:alpha val="85000"/>
                </a:schemeClr>
              </a:gs>
              <a:gs pos="84000">
                <a:schemeClr val="bg1">
                  <a:alpha val="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_tradnl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25030" y="1974296"/>
            <a:ext cx="8447751" cy="734351"/>
          </a:xfrm>
          <a:prstGeom prst="roundRect">
            <a:avLst>
              <a:gd name="adj" fmla="val 7880"/>
            </a:avLst>
          </a:prstGeom>
          <a:solidFill>
            <a:srgbClr val="FFFFFF">
              <a:alpha val="80000"/>
            </a:srgb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¿Por qué en todas las empresas consultoras existe un área de “soluciones para la Administración pública”?</a:t>
            </a:r>
            <a:endParaRPr lang="es-ES_tradnl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" panose="020B0504020202020204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07837" y="5694208"/>
            <a:ext cx="6407617" cy="1078064"/>
          </a:xfrm>
          <a:prstGeom prst="roundRect">
            <a:avLst>
              <a:gd name="adj" fmla="val 7880"/>
            </a:avLst>
          </a:prstGeom>
          <a:solidFill>
            <a:srgbClr val="FFFFFF">
              <a:alpha val="80000"/>
            </a:srgb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La respuesta es, </a:t>
            </a:r>
            <a:r>
              <a:rPr lang="es-ES" sz="2000" b="1" i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+mj-ea"/>
                <a:cs typeface="Arial"/>
              </a:rPr>
              <a:t>LA </a:t>
            </a:r>
            <a:r>
              <a:rPr lang="es-ES" sz="2000" b="1" i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+mj-ea"/>
                <a:cs typeface="Arial"/>
              </a:rPr>
              <a:t>GESTIÓN DOCUMENTAL</a:t>
            </a: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, y especialmente, </a:t>
            </a:r>
            <a:r>
              <a:rPr lang="es-ES" sz="2000" b="1" i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+mj-ea"/>
                <a:cs typeface="Arial"/>
              </a:rPr>
              <a:t>EL EXPEDIENTE ELECTRÓNICO</a:t>
            </a:r>
            <a:endParaRPr lang="es-ES_tradnl" sz="2000" b="1" i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" panose="020B0504020202020204" pitchFamily="34" charset="0"/>
              <a:ea typeface="+mj-ea"/>
              <a:cs typeface="Arial"/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538884" y="1377373"/>
            <a:ext cx="8106352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+mj-ea"/>
                <a:cs typeface="Arial"/>
              </a:rPr>
              <a:t>Una</a:t>
            </a:r>
            <a:r>
              <a:rPr lang="es-ES" sz="2100" b="1" i="1" dirty="0" smtClean="0">
                <a:solidFill>
                  <a:schemeClr val="bg1"/>
                </a:solidFill>
                <a:latin typeface="Neo Sans" panose="020B0504020202020204" pitchFamily="34" charset="0"/>
                <a:ea typeface="+mj-ea"/>
                <a:cs typeface="Arial"/>
              </a:rPr>
              <a:t> primera reflexión, antes de continuar…</a:t>
            </a:r>
            <a:endParaRPr lang="es-ES" b="1" i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5" name="Circular 6"/>
          <p:cNvSpPr/>
          <p:nvPr/>
        </p:nvSpPr>
        <p:spPr>
          <a:xfrm>
            <a:off x="525030" y="3115201"/>
            <a:ext cx="8156575" cy="24501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ＭＳ Ｐゴシック" pitchFamily="34" charset="-128"/>
              </a:rPr>
              <a:t>Esto es, el mercado entiende que existe un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elemento funcional común </a:t>
            </a:r>
            <a:r>
              <a:rPr lang="es-E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ＭＳ Ｐゴシック" pitchFamily="34" charset="-128"/>
              </a:rPr>
              <a:t>que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diferencia a la Administración</a:t>
            </a:r>
            <a:r>
              <a:rPr lang="es-E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ＭＳ Ｐゴシック" pitchFamily="34" charset="-128"/>
              </a:rPr>
              <a:t>en términos de las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tecnologías de la información a </a:t>
            </a:r>
            <a:r>
              <a:rPr lang="es-E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aplicar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  <a:ea typeface="ＭＳ Ｐゴシック" pitchFamily="34" charset="-128"/>
              </a:rPr>
              <a:t>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Es </a:t>
            </a:r>
            <a:r>
              <a:rPr lang="es-E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decir, que 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desde un punto de vista de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soluciones tecnológicas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,</a:t>
            </a:r>
            <a:r>
              <a:rPr lang="es-ES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la </a:t>
            </a:r>
            <a:r>
              <a:rPr lang="es-E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Administración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es internamente tan coherente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y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externamente tan diferente</a:t>
            </a:r>
            <a:r>
              <a:rPr lang="es-E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</a:t>
            </a:r>
            <a:r>
              <a:rPr lang="es-E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a las demás áreas de negocio como puedan serlo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Banca, Comercio</a:t>
            </a:r>
            <a:r>
              <a:rPr lang="es-E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</a:t>
            </a:r>
            <a:r>
              <a:rPr lang="es-E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o</a:t>
            </a:r>
            <a:r>
              <a:rPr lang="es-E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T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elecomunicaciones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).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¿Dónde reside la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esencia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 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de esa </a:t>
            </a:r>
            <a:r>
              <a:rPr lang="es-E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diferencia</a:t>
            </a:r>
            <a:r>
              <a:rPr lang="es-E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" panose="020B0504020202020204" pitchFamily="34" charset="0"/>
              </a:rPr>
              <a:t>?.</a:t>
            </a:r>
            <a:endParaRPr lang="es-E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" panose="020B0504020202020204" pitchFamily="34" charset="0"/>
            </a:endParaRPr>
          </a:p>
          <a:p>
            <a:pPr marL="177800" lvl="2" indent="-825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s-ES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12"/>
          <p:cNvSpPr/>
          <p:nvPr/>
        </p:nvSpPr>
        <p:spPr bwMode="auto">
          <a:xfrm>
            <a:off x="0" y="1274618"/>
            <a:ext cx="9144000" cy="1182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0" y="2456656"/>
            <a:ext cx="4428000" cy="4401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539178" y="2759247"/>
            <a:ext cx="367278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BANDEJA DE FIRMA ELECTRÓNICA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Sistema que permite la clasificación, búsqueda y firmado de documentos electrónicos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Integración no intrusiva con elementos de gestión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Permite la definición de grupos de flujos de firma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Firmado individual o en bloque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Permite la gestión y configuración de la delegación de firma</a:t>
            </a: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4716016" y="2456656"/>
            <a:ext cx="4428000" cy="4401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5147690" y="2759247"/>
            <a:ext cx="36727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chemeClr val="bg1"/>
                </a:solidFill>
                <a:latin typeface="Neo Sans" panose="020B0504020202020204" pitchFamily="34" charset="0"/>
              </a:rPr>
              <a:t>NOTIFICACIONES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Gestión de notificaciones telemáticas y tradicionales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Proporciona al ciudadano un buzón electrónico único donde pueda leer o rechazar sus notificaciones y/o comunicaciones con la AAPP. Integración con la Plataforma SISNOT / SNTS del MPR y Correos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Proporciona al organismo la información referente a los estados de las notificaciones enviadas al ciudadano (puesta a disposición, leída, rechazada y rechazada automáticamente)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Entrega garantizada y no repudiable de notificaciones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Gestión de acuses de recibo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_tradnl" sz="1200" b="0" dirty="0" smtClean="0">
                <a:solidFill>
                  <a:srgbClr val="FFFFFF"/>
                </a:solidFill>
                <a:latin typeface="Neo Sans" pitchFamily="34" charset="0"/>
              </a:rPr>
              <a:t>Integración con el resto de componentes de la plataforma</a:t>
            </a: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1906002" y="1910477"/>
            <a:ext cx="259399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err="1" smtClean="0">
                <a:latin typeface="Neo Sans" pitchFamily="34" charset="0"/>
              </a:rPr>
              <a:t>pfirma</a:t>
            </a:r>
            <a:endParaRPr lang="es-ES_tradnl" sz="2000" kern="0" dirty="0">
              <a:latin typeface="Neo Sans" pitchFamily="34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>
            <a:off x="6298490" y="1922488"/>
            <a:ext cx="259399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notifica</a:t>
            </a:r>
            <a:endParaRPr lang="es-ES_tradnl" sz="2000" kern="0" dirty="0">
              <a:latin typeface="Neo Sans" pitchFamily="34" charset="0"/>
            </a:endParaRPr>
          </a:p>
        </p:txBody>
      </p:sp>
      <p:pic>
        <p:nvPicPr>
          <p:cNvPr id="24" name="Imagen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307" y="625651"/>
            <a:ext cx="2376957" cy="2376957"/>
          </a:xfrm>
          <a:prstGeom prst="rect">
            <a:avLst/>
          </a:prstGeom>
        </p:spPr>
      </p:pic>
      <p:pic>
        <p:nvPicPr>
          <p:cNvPr id="26" name="Imagen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726" y="923227"/>
            <a:ext cx="1941195" cy="19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12"/>
          <p:cNvSpPr/>
          <p:nvPr/>
        </p:nvSpPr>
        <p:spPr bwMode="auto">
          <a:xfrm>
            <a:off x="0" y="1274618"/>
            <a:ext cx="9144000" cy="1182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0" y="2456656"/>
            <a:ext cx="4428000" cy="4401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539178" y="3068961"/>
            <a:ext cx="3672782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chemeClr val="bg1"/>
                </a:solidFill>
                <a:latin typeface="Neo Sans" panose="020B0504020202020204" pitchFamily="34" charset="0"/>
              </a:rPr>
              <a:t>INSCRIPCION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Sistema que permite inscribir y gestionar libros oficiales de inscripciones de todo tipo de objetos (resoluciones, actas, etc.)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Posibilidad de crear registros legales de diferente índole con datos genéricos y particulares del tipo de entidad (ascensores, antenas, empresas, etc.).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Integrado con AMARA Tramite y AMARA Atiende para la tramitación, manual o automática, de la inscripción de los diferentes tipos de entidades.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4716016" y="2456656"/>
            <a:ext cx="4428000" cy="4401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147690" y="3068961"/>
            <a:ext cx="367278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spc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chemeClr val="bg1"/>
                </a:solidFill>
                <a:latin typeface="Neo Sans" panose="020B0504020202020204" pitchFamily="34" charset="0"/>
              </a:rPr>
              <a:t>CONTROL GERENCIAL / CUADRO DE MANDO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 err="1">
                <a:solidFill>
                  <a:srgbClr val="FFFFFF"/>
                </a:solidFill>
                <a:latin typeface="Neo Sans" pitchFamily="34" charset="0"/>
              </a:rPr>
              <a:t>Dashboard</a:t>
            </a: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 de indicadores de los principales módulos de la Suite.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Indicadores con diferentes dimensiones y filtros relativos a expedientes, tareas y su resolución por parte de los usuarios.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Indicadores con diferentes dimensiones y filtros relativos a solicitudes y documentos.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Indicadores con diferentes dimensiones y filtros relativos a notificaciones.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s-ES" sz="1200" b="0" dirty="0">
                <a:solidFill>
                  <a:srgbClr val="FFFFFF"/>
                </a:solidFill>
                <a:latin typeface="Neo Sans" pitchFamily="34" charset="0"/>
              </a:rPr>
              <a:t>Sistema de generación de informes por parte del propio usuario con datos relativos a los principales módulos de la Suite y a otros datos de negocio.</a:t>
            </a:r>
          </a:p>
          <a:p>
            <a:pPr marL="92075" lvl="1" indent="-92075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s-ES" sz="1200" b="0" dirty="0">
              <a:solidFill>
                <a:srgbClr val="FFFFFF"/>
              </a:solidFill>
              <a:latin typeface="Neo Sans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1906002" y="1841202"/>
            <a:ext cx="259399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smtClean="0">
                <a:latin typeface="Neo Sans" pitchFamily="34" charset="0"/>
              </a:rPr>
              <a:t>inscribe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6298490" y="1853213"/>
            <a:ext cx="2593990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cap="all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ES_tradnl" sz="2000" kern="0" dirty="0" smtClean="0">
                <a:solidFill>
                  <a:srgbClr val="FFFFFF">
                    <a:lumMod val="50000"/>
                  </a:srgbClr>
                </a:solidFill>
                <a:latin typeface="Neo Sans" pitchFamily="34" charset="0"/>
              </a:rPr>
              <a:t>Amara </a:t>
            </a:r>
            <a:r>
              <a:rPr lang="es-ES_tradnl" sz="2000" kern="0" dirty="0" err="1" smtClean="0">
                <a:latin typeface="Neo Sans" pitchFamily="34" charset="0"/>
              </a:rPr>
              <a:t>bi</a:t>
            </a:r>
            <a:endParaRPr lang="es-ES_tradnl" sz="2000" kern="0" dirty="0">
              <a:latin typeface="Neo Sans" pitchFamily="34" charset="0"/>
            </a:endParaRPr>
          </a:p>
        </p:txBody>
      </p:sp>
      <p:pic>
        <p:nvPicPr>
          <p:cNvPr id="19" name="Imagen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660" y="819368"/>
            <a:ext cx="1907890" cy="1907890"/>
          </a:xfrm>
          <a:prstGeom prst="rect">
            <a:avLst/>
          </a:prstGeom>
        </p:spPr>
      </p:pic>
      <p:pic>
        <p:nvPicPr>
          <p:cNvPr id="27" name="Imagen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6431"/>
            <a:ext cx="1907890" cy="19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188" y="4221163"/>
            <a:ext cx="41862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s-ES_tradnl" sz="1600" b="0" dirty="0">
                <a:solidFill>
                  <a:srgbClr val="000000"/>
                </a:solidFill>
              </a:rPr>
              <a:t>Emilio González Cancelo</a:t>
            </a:r>
            <a:br>
              <a:rPr lang="es-ES_tradnl" sz="1600" b="0" dirty="0">
                <a:solidFill>
                  <a:srgbClr val="000000"/>
                </a:solidFill>
              </a:rPr>
            </a:br>
            <a:r>
              <a:rPr lang="es-ES_tradnl" sz="1600" b="0" dirty="0">
                <a:solidFill>
                  <a:srgbClr val="000000"/>
                </a:solidFill>
              </a:rPr>
              <a:t>CEDEX de Administración Electrónica</a:t>
            </a:r>
            <a:r>
              <a:rPr lang="es-ES_tradnl" sz="1800" b="0" dirty="0" smtClean="0">
                <a:solidFill>
                  <a:srgbClr val="AAAAAA"/>
                </a:solidFill>
              </a:rPr>
              <a:t/>
            </a:r>
            <a:br>
              <a:rPr lang="es-ES_tradnl" sz="1800" b="0" dirty="0" smtClean="0">
                <a:solidFill>
                  <a:srgbClr val="AAAAAA"/>
                </a:solidFill>
              </a:rPr>
            </a:br>
            <a:endParaRPr lang="es-ES" sz="1050" b="0" dirty="0" smtClean="0">
              <a:solidFill>
                <a:srgbClr val="666666"/>
              </a:solidFill>
            </a:endParaRPr>
          </a:p>
          <a:p>
            <a:pPr eaLnBrk="1" hangingPunct="1"/>
            <a:r>
              <a:rPr lang="es-ES_tradnl" sz="1050" b="0" dirty="0" smtClean="0">
                <a:solidFill>
                  <a:srgbClr val="00B0CA"/>
                </a:solidFill>
              </a:rPr>
              <a:t>evgonzalez@indra.es </a:t>
            </a:r>
          </a:p>
          <a:p>
            <a:pPr eaLnBrk="1" hangingPunct="1"/>
            <a:r>
              <a:rPr lang="es-ES_tradnl" sz="1500" b="0" dirty="0" smtClean="0">
                <a:solidFill>
                  <a:srgbClr val="AAAAAA"/>
                </a:solidFill>
              </a:rPr>
              <a:t/>
            </a:r>
            <a:br>
              <a:rPr lang="es-ES_tradnl" sz="1500" b="0" dirty="0" smtClean="0">
                <a:solidFill>
                  <a:srgbClr val="AAAAAA"/>
                </a:solidFill>
              </a:rPr>
            </a:br>
            <a:r>
              <a:rPr lang="es-ES" sz="1000" dirty="0"/>
              <a:t>Av. Jorge Basadre 233 </a:t>
            </a:r>
            <a:r>
              <a:rPr lang="es-ES" sz="1000" dirty="0" err="1"/>
              <a:t>Int</a:t>
            </a:r>
            <a:r>
              <a:rPr lang="es-ES" sz="1000" dirty="0"/>
              <a:t>. 901</a:t>
            </a:r>
          </a:p>
          <a:p>
            <a:r>
              <a:rPr lang="es-ES" sz="1000" dirty="0"/>
              <a:t>Lima 27 – Perú</a:t>
            </a:r>
          </a:p>
          <a:p>
            <a:r>
              <a:rPr lang="es-ES" sz="1000" dirty="0"/>
              <a:t>T: (+511) 488 8888</a:t>
            </a:r>
          </a:p>
          <a:p>
            <a:r>
              <a:rPr lang="es-ES" sz="1000" dirty="0"/>
              <a:t>F: (+511) 221 1316</a:t>
            </a:r>
          </a:p>
          <a:p>
            <a:r>
              <a:rPr lang="es-ES" sz="1000" dirty="0"/>
              <a:t>E: contactoperu@indracompany.com</a:t>
            </a:r>
          </a:p>
          <a:p>
            <a:r>
              <a:rPr lang="es-ES" sz="1000" dirty="0" smtClean="0"/>
              <a:t>indracompany.com</a:t>
            </a:r>
            <a:endParaRPr lang="es-ES" sz="1000" dirty="0"/>
          </a:p>
        </p:txBody>
      </p:sp>
      <p:pic>
        <p:nvPicPr>
          <p:cNvPr id="12" name="Imagen 10" descr="Indra_01_pos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52" y="1376528"/>
            <a:ext cx="2054225" cy="96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8" y="1288473"/>
            <a:ext cx="4843462" cy="55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1 Elipse"/>
          <p:cNvSpPr>
            <a:spLocks noChangeArrowheads="1"/>
          </p:cNvSpPr>
          <p:nvPr/>
        </p:nvSpPr>
        <p:spPr bwMode="auto">
          <a:xfrm>
            <a:off x="677863" y="3321050"/>
            <a:ext cx="2781300" cy="2779712"/>
          </a:xfrm>
          <a:prstGeom prst="ellipse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sp>
        <p:nvSpPr>
          <p:cNvPr id="11" name="22 Elipse"/>
          <p:cNvSpPr>
            <a:spLocks noChangeArrowheads="1"/>
          </p:cNvSpPr>
          <p:nvPr/>
        </p:nvSpPr>
        <p:spPr bwMode="auto">
          <a:xfrm>
            <a:off x="877888" y="3038475"/>
            <a:ext cx="2779712" cy="2779712"/>
          </a:xfrm>
          <a:prstGeom prst="ellipse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sp>
        <p:nvSpPr>
          <p:cNvPr id="12" name="23 Elipse"/>
          <p:cNvSpPr>
            <a:spLocks noChangeArrowheads="1"/>
          </p:cNvSpPr>
          <p:nvPr/>
        </p:nvSpPr>
        <p:spPr bwMode="auto">
          <a:xfrm>
            <a:off x="655638" y="2701925"/>
            <a:ext cx="2779712" cy="2779712"/>
          </a:xfrm>
          <a:prstGeom prst="ellipse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523875" y="3313112"/>
            <a:ext cx="2152650" cy="215265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rIns="36000" anchor="ctr"/>
          <a:lstStyle/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Las 4</a:t>
            </a:r>
          </a:p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 funciones</a:t>
            </a:r>
          </a:p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 </a:t>
            </a:r>
            <a:r>
              <a:rPr lang="es-ES_tradnl" b="1" dirty="0">
                <a:solidFill>
                  <a:schemeClr val="bg1"/>
                </a:solidFill>
                <a:latin typeface="Neo Sans" panose="020B0504020202020204" pitchFamily="34" charset="0"/>
              </a:rPr>
              <a:t>d</a:t>
            </a: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el EXPEDIENTE </a:t>
            </a:r>
          </a:p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ELECTRÓNICO</a:t>
            </a:r>
            <a:endParaRPr lang="es-ES_tradnl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14" name="25 Elipse"/>
          <p:cNvSpPr>
            <a:spLocks noChangeArrowheads="1"/>
          </p:cNvSpPr>
          <p:nvPr/>
        </p:nvSpPr>
        <p:spPr bwMode="auto">
          <a:xfrm>
            <a:off x="3168650" y="3346450"/>
            <a:ext cx="263525" cy="263525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sp>
        <p:nvSpPr>
          <p:cNvPr id="15" name="26 Elipse"/>
          <p:cNvSpPr>
            <a:spLocks noChangeArrowheads="1"/>
          </p:cNvSpPr>
          <p:nvPr/>
        </p:nvSpPr>
        <p:spPr bwMode="auto">
          <a:xfrm>
            <a:off x="3524250" y="4216400"/>
            <a:ext cx="263525" cy="263525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sp>
        <p:nvSpPr>
          <p:cNvPr id="16" name="27 Elipse"/>
          <p:cNvSpPr>
            <a:spLocks noChangeArrowheads="1"/>
          </p:cNvSpPr>
          <p:nvPr/>
        </p:nvSpPr>
        <p:spPr bwMode="auto">
          <a:xfrm>
            <a:off x="3059113" y="5405437"/>
            <a:ext cx="263525" cy="261938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457575" y="2918586"/>
            <a:ext cx="5475784" cy="984885"/>
            <a:chOff x="3457575" y="2918586"/>
            <a:chExt cx="5475784" cy="984885"/>
          </a:xfrm>
        </p:grpSpPr>
        <p:sp>
          <p:nvSpPr>
            <p:cNvPr id="17" name="5 Rectángulo"/>
            <p:cNvSpPr>
              <a:spLocks noChangeArrowheads="1"/>
            </p:cNvSpPr>
            <p:nvPr/>
          </p:nvSpPr>
          <p:spPr bwMode="auto">
            <a:xfrm>
              <a:off x="3457575" y="2926580"/>
              <a:ext cx="3924346" cy="31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1400" b="1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Actos de comunicación </a:t>
              </a:r>
              <a:r>
                <a:rPr lang="es-ES" sz="1400" b="1" dirty="0" err="1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inambiguos</a:t>
              </a:r>
              <a:endParaRPr lang="es-ES" sz="1400" b="1" dirty="0">
                <a:solidFill>
                  <a:schemeClr val="accent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20" name="31 Rectángulo"/>
            <p:cNvSpPr>
              <a:spLocks noChangeArrowheads="1"/>
            </p:cNvSpPr>
            <p:nvPr/>
          </p:nvSpPr>
          <p:spPr bwMode="auto">
            <a:xfrm>
              <a:off x="3481388" y="2918586"/>
              <a:ext cx="5451971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600" dirty="0">
                <a:solidFill>
                  <a:schemeClr val="accent1"/>
                </a:solidFill>
                <a:latin typeface="Neo Sans" panose="020B0504020202020204" pitchFamily="34" charset="0"/>
              </a:endParaRPr>
            </a:p>
            <a:p>
              <a:pPr>
                <a:buClr>
                  <a:schemeClr val="accent1"/>
                </a:buClr>
              </a:pPr>
              <a:r>
                <a:rPr lang="es-ES" sz="1400" b="0" dirty="0" smtClean="0">
                  <a:latin typeface="Neo Sans" panose="020B0504020202020204" pitchFamily="34" charset="0"/>
                </a:rPr>
                <a:t>Permitir una </a:t>
              </a:r>
              <a:r>
                <a:rPr lang="es-ES" sz="1400" b="0" dirty="0">
                  <a:solidFill>
                    <a:schemeClr val="accent1"/>
                  </a:solidFill>
                  <a:latin typeface="Neo Sans" panose="020B0504020202020204" pitchFamily="34" charset="0"/>
                </a:rPr>
                <a:t>comunicación </a:t>
              </a:r>
              <a:r>
                <a:rPr lang="es-ES" sz="1400" b="0" dirty="0" err="1">
                  <a:solidFill>
                    <a:schemeClr val="accent1"/>
                  </a:solidFill>
                  <a:latin typeface="Neo Sans" panose="020B0504020202020204" pitchFamily="34" charset="0"/>
                </a:rPr>
                <a:t>inambigua</a:t>
              </a:r>
              <a:r>
                <a:rPr lang="es-ES" sz="1400" b="0" dirty="0">
                  <a:solidFill>
                    <a:schemeClr val="accent1"/>
                  </a:solidFill>
                  <a:latin typeface="Neo Sans" panose="020B0504020202020204" pitchFamily="34" charset="0"/>
                </a:rPr>
                <a:t>, persistente y susceptible de ser utilizada como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prueba </a:t>
              </a:r>
              <a:r>
                <a:rPr lang="es-ES" sz="1400" b="0" dirty="0" smtClean="0">
                  <a:latin typeface="Neo Sans" panose="020B0504020202020204" pitchFamily="34" charset="0"/>
                </a:rPr>
                <a:t>ante instancias de control con los ciudadanos y otras instancias</a:t>
              </a:r>
              <a:endParaRPr lang="es-ES" sz="1400" b="0" dirty="0">
                <a:latin typeface="Neo Sans" panose="020B0504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52304" y="4187825"/>
            <a:ext cx="4641850" cy="1013460"/>
            <a:chOff x="3752304" y="4187825"/>
            <a:chExt cx="4641850" cy="1013460"/>
          </a:xfrm>
        </p:grpSpPr>
        <p:sp>
          <p:nvSpPr>
            <p:cNvPr id="18" name="5 Rectángulo"/>
            <p:cNvSpPr>
              <a:spLocks noChangeArrowheads="1"/>
            </p:cNvSpPr>
            <p:nvPr/>
          </p:nvSpPr>
          <p:spPr bwMode="auto">
            <a:xfrm>
              <a:off x="3787775" y="4187825"/>
              <a:ext cx="42830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1400" b="1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Patrimonial</a:t>
              </a:r>
              <a:endParaRPr lang="es-ES" sz="1400" b="1" dirty="0">
                <a:solidFill>
                  <a:schemeClr val="accent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21" name="32 Rectángulo"/>
            <p:cNvSpPr>
              <a:spLocks noChangeArrowheads="1"/>
            </p:cNvSpPr>
            <p:nvPr/>
          </p:nvSpPr>
          <p:spPr bwMode="auto">
            <a:xfrm>
              <a:off x="3752304" y="4216400"/>
              <a:ext cx="4641850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 sz="1600" dirty="0">
                <a:latin typeface="Neo Sans" panose="020B0504020202020204" pitchFamily="34" charset="0"/>
              </a:endParaRPr>
            </a:p>
            <a:p>
              <a:pPr>
                <a:buClr>
                  <a:schemeClr val="accent1"/>
                </a:buClr>
              </a:pPr>
              <a:r>
                <a:rPr lang="es-ES" sz="1400" b="0" dirty="0" smtClean="0">
                  <a:latin typeface="Neo Sans" panose="020B0504020202020204" pitchFamily="34" charset="0"/>
                </a:rPr>
                <a:t>Ser</a:t>
              </a:r>
              <a:r>
                <a:rPr lang="es-ES" sz="1400" b="0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 </a:t>
              </a:r>
              <a:r>
                <a:rPr lang="es-ES" sz="1400" b="0" dirty="0">
                  <a:solidFill>
                    <a:schemeClr val="accent1"/>
                  </a:solidFill>
                  <a:latin typeface="Neo Sans" panose="020B0504020202020204" pitchFamily="34" charset="0"/>
                </a:rPr>
                <a:t>un bien público </a:t>
              </a:r>
              <a:r>
                <a:rPr lang="es-ES" sz="1400" b="0" smtClean="0">
                  <a:latin typeface="Neo Sans" panose="020B0504020202020204" pitchFamily="34" charset="0"/>
                </a:rPr>
                <a:t>en </a:t>
              </a:r>
              <a:r>
                <a:rPr lang="es-ES" sz="1400" b="0" smtClean="0">
                  <a:latin typeface="Neo Sans" panose="020B0504020202020204" pitchFamily="34" charset="0"/>
                </a:rPr>
                <a:t>sí </a:t>
              </a:r>
              <a:r>
                <a:rPr lang="es-ES" sz="1400" b="0" dirty="0" smtClean="0">
                  <a:latin typeface="Neo Sans" panose="020B0504020202020204" pitchFamily="34" charset="0"/>
                </a:rPr>
                <a:t>mismo, en tanto que memoria de las actividades de las instituciones que encarnan el gobierno de la Nación</a:t>
              </a:r>
              <a:endParaRPr lang="es-ES" sz="1400" b="0" dirty="0">
                <a:latin typeface="Neo Sans" panose="020B050402020202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314060" y="5273848"/>
            <a:ext cx="5695950" cy="1433929"/>
            <a:chOff x="3314060" y="5273848"/>
            <a:chExt cx="5695950" cy="1433929"/>
          </a:xfrm>
        </p:grpSpPr>
        <p:sp>
          <p:nvSpPr>
            <p:cNvPr id="19" name="5 Rectángulo"/>
            <p:cNvSpPr>
              <a:spLocks noChangeArrowheads="1"/>
            </p:cNvSpPr>
            <p:nvPr/>
          </p:nvSpPr>
          <p:spPr bwMode="auto">
            <a:xfrm>
              <a:off x="3332163" y="5273848"/>
              <a:ext cx="549793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1400" b="1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Actuar como “materialización del procedimiento”, concentrando la totalidad de la información relativa a un procedimiento dado</a:t>
              </a:r>
              <a:endParaRPr lang="es-ES" sz="1400" b="1" dirty="0">
                <a:solidFill>
                  <a:schemeClr val="accent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22" name="33 Rectángulo"/>
            <p:cNvSpPr>
              <a:spLocks noChangeArrowheads="1"/>
            </p:cNvSpPr>
            <p:nvPr/>
          </p:nvSpPr>
          <p:spPr bwMode="auto">
            <a:xfrm>
              <a:off x="3314060" y="5969113"/>
              <a:ext cx="56959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400" b="0" dirty="0" smtClean="0">
                  <a:latin typeface="Neo Sans" panose="020B0504020202020204" pitchFamily="34" charset="0"/>
                </a:rPr>
                <a:t>Esta es una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función instrumental histórica </a:t>
              </a:r>
              <a:r>
                <a:rPr lang="es-ES" sz="1400" b="0" dirty="0" smtClean="0">
                  <a:latin typeface="Neo Sans" panose="020B0504020202020204" pitchFamily="34" charset="0"/>
                </a:rPr>
                <a:t>que entra en colisión con las capacidades de transformación de la Administració</a:t>
              </a:r>
              <a:r>
                <a:rPr lang="es-ES" sz="1400" b="0" dirty="0">
                  <a:latin typeface="Neo Sans" panose="020B0504020202020204" pitchFamily="34" charset="0"/>
                </a:rPr>
                <a:t>n</a:t>
              </a:r>
              <a:r>
                <a:rPr lang="es-ES" sz="1400" b="0" dirty="0" smtClean="0">
                  <a:latin typeface="Neo Sans" panose="020B0504020202020204" pitchFamily="34" charset="0"/>
                </a:rPr>
                <a:t> Electrónica moderna</a:t>
              </a:r>
              <a:endParaRPr lang="es-ES" sz="1400" b="0" dirty="0">
                <a:latin typeface="Neo Sans" panose="020B0504020202020204" pitchFamily="34" charset="0"/>
              </a:endParaRPr>
            </a:p>
          </p:txBody>
        </p:sp>
      </p:grpSp>
      <p:sp>
        <p:nvSpPr>
          <p:cNvPr id="23" name="37 Elipse"/>
          <p:cNvSpPr>
            <a:spLocks noChangeArrowheads="1"/>
          </p:cNvSpPr>
          <p:nvPr/>
        </p:nvSpPr>
        <p:spPr bwMode="auto">
          <a:xfrm>
            <a:off x="1531938" y="2590800"/>
            <a:ext cx="263525" cy="263525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sz="1400" b="0">
              <a:latin typeface="Neo Sans" panose="020B05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983365" y="1726766"/>
            <a:ext cx="6446260" cy="1015663"/>
            <a:chOff x="1983365" y="1726766"/>
            <a:chExt cx="6446260" cy="1015663"/>
          </a:xfrm>
        </p:grpSpPr>
        <p:sp>
          <p:nvSpPr>
            <p:cNvPr id="24" name="5 Rectángulo"/>
            <p:cNvSpPr>
              <a:spLocks noChangeArrowheads="1"/>
            </p:cNvSpPr>
            <p:nvPr/>
          </p:nvSpPr>
          <p:spPr bwMode="auto">
            <a:xfrm>
              <a:off x="1983365" y="1736148"/>
              <a:ext cx="4895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s-ES" sz="1400" b="1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Sometimiento a legalidad</a:t>
              </a:r>
              <a:endParaRPr lang="es-ES" sz="1400" b="1" dirty="0">
                <a:solidFill>
                  <a:schemeClr val="accent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25" name="39 Rectángulo"/>
            <p:cNvSpPr>
              <a:spLocks noChangeArrowheads="1"/>
            </p:cNvSpPr>
            <p:nvPr/>
          </p:nvSpPr>
          <p:spPr bwMode="auto">
            <a:xfrm>
              <a:off x="1987680" y="1726766"/>
              <a:ext cx="644194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dirty="0">
                <a:latin typeface="Neo Sans" panose="020B0504020202020204" pitchFamily="34" charset="0"/>
              </a:endParaRPr>
            </a:p>
            <a:p>
              <a:pPr>
                <a:buClr>
                  <a:schemeClr val="accent1"/>
                </a:buClr>
              </a:pPr>
              <a:r>
                <a:rPr lang="es-ES" sz="1400" b="0" dirty="0">
                  <a:latin typeface="Neo Sans" panose="020B0504020202020204" pitchFamily="34" charset="0"/>
                </a:rPr>
                <a:t>Permitir que la</a:t>
              </a:r>
              <a:r>
                <a:rPr lang="es-ES" sz="1400" b="0" dirty="0" smtClean="0">
                  <a:latin typeface="Neo Sans" panose="020B0504020202020204" pitchFamily="34" charset="0"/>
                </a:rPr>
                <a:t>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totalidad de la actividad administrativa </a:t>
              </a:r>
              <a:r>
                <a:rPr lang="es-ES" sz="1400" b="0" dirty="0">
                  <a:latin typeface="Neo Sans" panose="020B0504020202020204" pitchFamily="34" charset="0"/>
                </a:rPr>
                <a:t>pueda ser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analizada y auditada </a:t>
              </a:r>
              <a:r>
                <a:rPr lang="es-ES" sz="1400" b="0" dirty="0">
                  <a:latin typeface="Neo Sans" panose="020B0504020202020204" pitchFamily="34" charset="0"/>
                </a:rPr>
                <a:t>por instancias externas (típicamente, la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Administración de Justicia), </a:t>
              </a:r>
              <a:r>
                <a:rPr lang="es-ES" sz="1400" b="0" dirty="0">
                  <a:latin typeface="Neo Sans" panose="020B0504020202020204" pitchFamily="34" charset="0"/>
                </a:rPr>
                <a:t>no simplemente a nivel de</a:t>
              </a:r>
              <a:r>
                <a:rPr lang="es-ES" sz="1400" b="0" dirty="0" smtClean="0">
                  <a:latin typeface="Neo Sans" panose="020B0504020202020204" pitchFamily="34" charset="0"/>
                </a:rPr>
                <a:t>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resultados </a:t>
              </a:r>
              <a:r>
                <a:rPr lang="es-ES" sz="1400" b="0" dirty="0">
                  <a:latin typeface="Neo Sans" panose="020B0504020202020204" pitchFamily="34" charset="0"/>
                </a:rPr>
                <a:t>sino de</a:t>
              </a:r>
              <a:r>
                <a:rPr lang="es-ES" sz="1400" b="0" dirty="0" smtClean="0">
                  <a:latin typeface="Neo Sans" panose="020B0504020202020204" pitchFamily="34" charset="0"/>
                </a:rPr>
                <a:t> </a:t>
              </a:r>
              <a:r>
                <a:rPr lang="es-ES" sz="1400" b="0" dirty="0" smtClean="0">
                  <a:solidFill>
                    <a:schemeClr val="accent1"/>
                  </a:solidFill>
                  <a:latin typeface="Neo Sans" panose="020B0504020202020204" pitchFamily="34" charset="0"/>
                </a:rPr>
                <a:t>motivación y medios.</a:t>
              </a:r>
              <a:endParaRPr lang="es-ES" sz="1400" b="0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 bwMode="auto">
          <a:xfrm>
            <a:off x="400338" y="1459064"/>
            <a:ext cx="8341880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Pero esta última función nos condena al papel…</a:t>
            </a:r>
            <a:endParaRPr lang="es-ES" sz="2100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50880" y="2165592"/>
            <a:ext cx="8156575" cy="632221"/>
          </a:xfrm>
          <a:prstGeom prst="roundRect">
            <a:avLst>
              <a:gd name="adj" fmla="val 78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i="1" dirty="0" smtClean="0">
                <a:latin typeface="Neo Sans" panose="020B0504020202020204" pitchFamily="34" charset="0"/>
              </a:rPr>
              <a:t>El objetivo final de iniciativas como PIDE es la de </a:t>
            </a:r>
            <a:r>
              <a:rPr lang="es-ES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proporcionar Tramitación Extremo a Extremo basada en la Interoperabilidad</a:t>
            </a:r>
            <a:endParaRPr lang="es-ES_tradnl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sp>
        <p:nvSpPr>
          <p:cNvPr id="10" name="Circular 6"/>
          <p:cNvSpPr/>
          <p:nvPr/>
        </p:nvSpPr>
        <p:spPr>
          <a:xfrm>
            <a:off x="455757" y="3200380"/>
            <a:ext cx="8156575" cy="2452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En esta función, el expediente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tiende a ser sustituido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por el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Modelo de Datos Institucional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 de cada organización.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El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estrecho alineamiento </a:t>
            </a:r>
            <a:r>
              <a:rPr lang="es-ES" sz="1600" b="0" dirty="0">
                <a:solidFill>
                  <a:schemeClr val="tx1"/>
                </a:solidFill>
                <a:latin typeface="Neo Sans" panose="020B0504020202020204" pitchFamily="34" charset="0"/>
              </a:rPr>
              <a:t>entre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documentos del expediente </a:t>
            </a:r>
            <a:r>
              <a:rPr lang="es-ES" sz="1600" b="0" dirty="0">
                <a:solidFill>
                  <a:schemeClr val="tx1"/>
                </a:solidFill>
                <a:latin typeface="Neo Sans" panose="020B0504020202020204" pitchFamily="34" charset="0"/>
              </a:rPr>
              <a:t>y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modelo de datos Institucional</a:t>
            </a:r>
            <a:r>
              <a:rPr lang="es-ES" sz="1600" b="0" dirty="0">
                <a:solidFill>
                  <a:schemeClr val="tx1"/>
                </a:solidFill>
                <a:latin typeface="Neo Sans" panose="020B0504020202020204" pitchFamily="34" charset="0"/>
              </a:rPr>
              <a:t> (así como, por supuesto, el crear y mantener un modelo de datos Institucional único y coherente) es uno de las cuestiones esenciales a tratar en un modelo de administración electrónica extremo a extremo e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interoperable.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Teniendo en cuenta que, como ya se ha indicado, las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funciones sustantivas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del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documento electrónico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en la Administración </a:t>
            </a:r>
            <a:r>
              <a:rPr lang="es-ES" sz="1600" i="1" dirty="0">
                <a:solidFill>
                  <a:schemeClr val="accent1"/>
                </a:solidFill>
                <a:latin typeface="Neo Sans" panose="020B0504020202020204" pitchFamily="34" charset="0"/>
              </a:rPr>
              <a:t>son tan vigentes ahora como en el siglo XIX.</a:t>
            </a:r>
          </a:p>
          <a:p>
            <a:pPr marL="177800" lvl="2" indent="-825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s-ES" sz="1600" b="0" dirty="0">
              <a:solidFill>
                <a:schemeClr val="tx1"/>
              </a:solidFill>
              <a:latin typeface="Neo Sans" panose="020B0504020202020204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78589" y="5915886"/>
            <a:ext cx="8156575" cy="803563"/>
          </a:xfrm>
          <a:prstGeom prst="roundRect">
            <a:avLst>
              <a:gd name="adj" fmla="val 78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sz="1600" i="1" dirty="0" smtClean="0">
                <a:latin typeface="Neo Sans" panose="020B0504020202020204" pitchFamily="34" charset="0"/>
              </a:rPr>
              <a:t>Para profundizar en este punto, hay que hacer una </a:t>
            </a:r>
            <a:r>
              <a:rPr lang="es-ES" sz="1600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reflexión sobre qué es un documento y qué es una política documental</a:t>
            </a:r>
            <a:endParaRPr lang="es-ES_tradnl" sz="1600" b="1" i="1" cap="all" dirty="0">
              <a:solidFill>
                <a:schemeClr val="accent1"/>
              </a:solidFill>
              <a:latin typeface="Neo Sans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 bwMode="auto">
          <a:xfrm>
            <a:off x="206591" y="1295193"/>
            <a:ext cx="3859357" cy="419411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¿Qué es un documento?</a:t>
            </a:r>
            <a:endParaRPr lang="es-ES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35741" y="1738250"/>
            <a:ext cx="8594359" cy="1018805"/>
            <a:chOff x="235742" y="1738250"/>
            <a:chExt cx="7724660" cy="1018805"/>
          </a:xfrm>
        </p:grpSpPr>
        <p:sp>
          <p:nvSpPr>
            <p:cNvPr id="6" name="5 Rectángulo"/>
            <p:cNvSpPr>
              <a:spLocks noChangeArrowheads="1"/>
            </p:cNvSpPr>
            <p:nvPr/>
          </p:nvSpPr>
          <p:spPr bwMode="auto">
            <a:xfrm>
              <a:off x="235742" y="1738250"/>
              <a:ext cx="7724660" cy="10188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s-ES" sz="1200" dirty="0">
                <a:ln>
                  <a:solidFill>
                    <a:srgbClr val="FFFFFF"/>
                  </a:solidFill>
                </a:ln>
                <a:latin typeface="Neo Sans" panose="020B0504020202020204" pitchFamily="34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343694" y="2648899"/>
              <a:ext cx="73972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Neo Sans" panose="020B0504020202020204" pitchFamily="34" charset="0"/>
              </a:endParaRPr>
            </a:p>
          </p:txBody>
        </p:sp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343694" y="1864674"/>
              <a:ext cx="73972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Neo Sans" panose="020B0504020202020204" pitchFamily="34" charset="0"/>
              </a:endParaRPr>
            </a:p>
          </p:txBody>
        </p:sp>
        <p:sp>
          <p:nvSpPr>
            <p:cNvPr id="20" name="Text Box 109"/>
            <p:cNvSpPr txBox="1">
              <a:spLocks noChangeArrowheads="1"/>
            </p:cNvSpPr>
            <p:nvPr/>
          </p:nvSpPr>
          <p:spPr bwMode="auto">
            <a:xfrm>
              <a:off x="370681" y="1924998"/>
              <a:ext cx="7443671" cy="52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s-ES" sz="1400" b="1" i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La visión de lo que es un documento ha variado a lo largo del tiempo en base a la mera posibilidad material de construirlos…</a:t>
              </a:r>
              <a:endParaRPr lang="es-PE" sz="1400" b="1" i="1" dirty="0">
                <a:latin typeface="Neo Sans" panose="020B05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76372" y="3888387"/>
            <a:ext cx="8565000" cy="1124823"/>
            <a:chOff x="976372" y="3888387"/>
            <a:chExt cx="8565000" cy="1124823"/>
          </a:xfrm>
        </p:grpSpPr>
        <p:sp>
          <p:nvSpPr>
            <p:cNvPr id="85" name="Hexagon 7"/>
            <p:cNvSpPr/>
            <p:nvPr/>
          </p:nvSpPr>
          <p:spPr>
            <a:xfrm rot="5400000">
              <a:off x="892273" y="3972486"/>
              <a:ext cx="1124823" cy="95662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C39BE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vert270" wrap="square" lIns="377190" tIns="0" rIns="0" bIns="0" numCol="1" spcCol="1270" anchor="t" anchorCtr="0">
              <a:noAutofit/>
            </a:bodyPr>
            <a:lstStyle/>
            <a:p>
              <a:pPr algn="ctr" defTabSz="500051">
                <a:lnSpc>
                  <a:spcPct val="90000"/>
                </a:lnSpc>
                <a:spcBef>
                  <a:spcPct val="0"/>
                </a:spcBef>
                <a:defRPr/>
              </a:pPr>
              <a:endParaRPr lang="en-US" sz="75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9" name="Marcador de contenido 5"/>
            <p:cNvSpPr txBox="1">
              <a:spLocks/>
            </p:cNvSpPr>
            <p:nvPr/>
          </p:nvSpPr>
          <p:spPr bwMode="auto">
            <a:xfrm>
              <a:off x="1932997" y="4278429"/>
              <a:ext cx="76083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7338" indent="-2873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40000"/>
                <a:buFont typeface="Wingdings" pitchFamily="2" charset="2"/>
                <a:buNone/>
                <a:defRPr/>
              </a:pP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Esto es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, históricamente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, 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documento electrónico 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=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 microficha o </a:t>
              </a:r>
              <a:r>
                <a:rPr lang="es-ES" sz="1400" b="0" kern="0" dirty="0" err="1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pdf</a:t>
              </a:r>
              <a:endParaRPr lang="es-ES" sz="1400" b="0" kern="0" dirty="0">
                <a:solidFill>
                  <a:schemeClr val="accent1"/>
                </a:solidFill>
                <a:latin typeface="Neo Sans" panose="020B05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4599" y="4161907"/>
              <a:ext cx="500171" cy="500171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385872" y="4770233"/>
            <a:ext cx="8633405" cy="1449754"/>
            <a:chOff x="385872" y="4770233"/>
            <a:chExt cx="8633405" cy="1449754"/>
          </a:xfrm>
        </p:grpSpPr>
        <p:sp>
          <p:nvSpPr>
            <p:cNvPr id="77" name="Hexagon 7"/>
            <p:cNvSpPr/>
            <p:nvPr/>
          </p:nvSpPr>
          <p:spPr>
            <a:xfrm rot="5400000">
              <a:off x="301773" y="4854332"/>
              <a:ext cx="1124823" cy="95662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vert270" wrap="square" lIns="377190" tIns="0" rIns="0" bIns="0" numCol="1" spcCol="1270" anchor="t" anchorCtr="0">
              <a:noAutofit/>
            </a:bodyPr>
            <a:lstStyle/>
            <a:p>
              <a:pPr algn="ctr" defTabSz="500051">
                <a:lnSpc>
                  <a:spcPct val="90000"/>
                </a:lnSpc>
                <a:spcBef>
                  <a:spcPct val="0"/>
                </a:spcBef>
                <a:defRPr/>
              </a:pPr>
              <a:endParaRPr lang="en-US" sz="75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90" name="Marcador de contenido 5"/>
            <p:cNvSpPr txBox="1">
              <a:spLocks/>
            </p:cNvSpPr>
            <p:nvPr/>
          </p:nvSpPr>
          <p:spPr bwMode="auto">
            <a:xfrm>
              <a:off x="1849561" y="4916440"/>
              <a:ext cx="7169716" cy="1303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40000"/>
                <a:defRPr/>
              </a:pPr>
              <a:r>
                <a:rPr lang="es-ES" sz="1400" dirty="0" smtClean="0">
                  <a:latin typeface="Neo Sans" panose="020B0504020202020204" pitchFamily="34" charset="0"/>
                </a:rPr>
                <a:t>El Decreto </a:t>
              </a:r>
              <a:r>
                <a:rPr lang="es-ES" sz="1400" dirty="0">
                  <a:latin typeface="Neo Sans" panose="020B0504020202020204" pitchFamily="34" charset="0"/>
                </a:rPr>
                <a:t>Supremo 052-2008-PCM </a:t>
              </a:r>
              <a:r>
                <a:rPr lang="es-ES" sz="1400" dirty="0" smtClean="0">
                  <a:latin typeface="Neo Sans" panose="020B0504020202020204" pitchFamily="34" charset="0"/>
                </a:rPr>
                <a:t>y el MGD lo definen </a:t>
              </a:r>
              <a:r>
                <a:rPr lang="es-ES" sz="1400" dirty="0">
                  <a:latin typeface="Neo Sans" panose="020B0504020202020204" pitchFamily="34" charset="0"/>
                </a:rPr>
                <a:t>cómo “...la unidad </a:t>
              </a:r>
              <a:r>
                <a:rPr lang="es-ES" sz="1400" dirty="0" smtClean="0">
                  <a:latin typeface="Neo Sans" panose="020B0504020202020204" pitchFamily="34" charset="0"/>
                </a:rPr>
                <a:t>básica </a:t>
              </a:r>
              <a:r>
                <a:rPr lang="es-ES" sz="1400" dirty="0">
                  <a:latin typeface="Neo Sans" panose="020B0504020202020204" pitchFamily="34" charset="0"/>
                </a:rPr>
                <a:t>estructurada de </a:t>
              </a:r>
              <a:r>
                <a:rPr lang="es-ES" sz="1400" dirty="0" err="1">
                  <a:latin typeface="Neo Sans" panose="020B0504020202020204" pitchFamily="34" charset="0"/>
                </a:rPr>
                <a:t>información</a:t>
              </a:r>
              <a:r>
                <a:rPr lang="es-ES" sz="1400" dirty="0">
                  <a:latin typeface="Neo Sans" panose="020B0504020202020204" pitchFamily="34" charset="0"/>
                </a:rPr>
                <a:t> registrada, publicada o no, susceptible de ser generada, clasificada, gestionada, transmitida, procesada o conservada por una persona o una </a:t>
              </a:r>
              <a:r>
                <a:rPr lang="es-ES" sz="1400" dirty="0" err="1">
                  <a:latin typeface="Neo Sans" panose="020B0504020202020204" pitchFamily="34" charset="0"/>
                </a:rPr>
                <a:t>organización</a:t>
              </a:r>
              <a:r>
                <a:rPr lang="es-ES" sz="1400" dirty="0">
                  <a:latin typeface="Neo Sans" panose="020B0504020202020204" pitchFamily="34" charset="0"/>
                </a:rPr>
                <a:t> de acuerdo a sus requisitos funcionales, utilizando sistemas </a:t>
              </a:r>
              <a:r>
                <a:rPr lang="es-ES" sz="1400" dirty="0" smtClean="0">
                  <a:latin typeface="Neo Sans" panose="020B0504020202020204" pitchFamily="34" charset="0"/>
                </a:rPr>
                <a:t>informáticos”</a:t>
              </a:r>
              <a:endParaRPr lang="es-ES" b="0" kern="0" dirty="0">
                <a:latin typeface="Neo Sans" panose="020B0504020202020204" pitchFamily="34" charset="0"/>
                <a:cs typeface="ＭＳ Ｐゴシック" charset="-128"/>
              </a:endParaRPr>
            </a:p>
          </p:txBody>
        </p:sp>
        <p:pic>
          <p:nvPicPr>
            <p:cNvPr id="91" name="Imagen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8886" y="5027800"/>
              <a:ext cx="610596" cy="610596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469308" y="2932022"/>
            <a:ext cx="8198299" cy="1124823"/>
            <a:chOff x="469308" y="2932022"/>
            <a:chExt cx="8198299" cy="1124823"/>
          </a:xfrm>
        </p:grpSpPr>
        <p:grpSp>
          <p:nvGrpSpPr>
            <p:cNvPr id="65" name="Grupo 64"/>
            <p:cNvGrpSpPr/>
            <p:nvPr/>
          </p:nvGrpSpPr>
          <p:grpSpPr>
            <a:xfrm>
              <a:off x="469308" y="2932022"/>
              <a:ext cx="956625" cy="1124823"/>
              <a:chOff x="611682" y="278887"/>
              <a:chExt cx="1447429" cy="1792418"/>
            </a:xfrm>
          </p:grpSpPr>
          <p:grpSp>
            <p:nvGrpSpPr>
              <p:cNvPr id="66" name="Group 27"/>
              <p:cNvGrpSpPr/>
              <p:nvPr/>
            </p:nvGrpSpPr>
            <p:grpSpPr>
              <a:xfrm>
                <a:off x="945311" y="551881"/>
                <a:ext cx="292812" cy="483042"/>
                <a:chOff x="6531329" y="2691707"/>
                <a:chExt cx="444716" cy="733318"/>
              </a:xfrm>
            </p:grpSpPr>
            <p:sp>
              <p:nvSpPr>
                <p:cNvPr id="70" name="Freeform 95"/>
                <p:cNvSpPr>
                  <a:spLocks/>
                </p:cNvSpPr>
                <p:nvPr/>
              </p:nvSpPr>
              <p:spPr bwMode="auto">
                <a:xfrm>
                  <a:off x="6652002" y="3283678"/>
                  <a:ext cx="203371" cy="52742"/>
                </a:xfrm>
                <a:custGeom>
                  <a:avLst/>
                  <a:gdLst>
                    <a:gd name="T0" fmla="*/ 177 w 204"/>
                    <a:gd name="T1" fmla="*/ 0 h 53"/>
                    <a:gd name="T2" fmla="*/ 26 w 204"/>
                    <a:gd name="T3" fmla="*/ 0 h 53"/>
                    <a:gd name="T4" fmla="*/ 0 w 204"/>
                    <a:gd name="T5" fmla="*/ 26 h 53"/>
                    <a:gd name="T6" fmla="*/ 26 w 204"/>
                    <a:gd name="T7" fmla="*/ 53 h 53"/>
                    <a:gd name="T8" fmla="*/ 177 w 204"/>
                    <a:gd name="T9" fmla="*/ 53 h 53"/>
                    <a:gd name="T10" fmla="*/ 204 w 204"/>
                    <a:gd name="T11" fmla="*/ 26 h 53"/>
                    <a:gd name="T12" fmla="*/ 177 w 204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4" h="53">
                      <a:moveTo>
                        <a:pt x="17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6"/>
                      </a:cubicBezTo>
                      <a:cubicBezTo>
                        <a:pt x="0" y="41"/>
                        <a:pt x="12" y="53"/>
                        <a:pt x="26" y="53"/>
                      </a:cubicBezTo>
                      <a:cubicBezTo>
                        <a:pt x="177" y="53"/>
                        <a:pt x="177" y="53"/>
                        <a:pt x="177" y="53"/>
                      </a:cubicBezTo>
                      <a:cubicBezTo>
                        <a:pt x="192" y="53"/>
                        <a:pt x="204" y="41"/>
                        <a:pt x="204" y="26"/>
                      </a:cubicBezTo>
                      <a:cubicBezTo>
                        <a:pt x="204" y="12"/>
                        <a:pt x="192" y="0"/>
                        <a:pt x="177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US" sz="1200" dirty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1" name="Freeform 96"/>
                <p:cNvSpPr>
                  <a:spLocks/>
                </p:cNvSpPr>
                <p:nvPr/>
              </p:nvSpPr>
              <p:spPr bwMode="auto">
                <a:xfrm>
                  <a:off x="6652002" y="3336419"/>
                  <a:ext cx="203371" cy="54007"/>
                </a:xfrm>
                <a:custGeom>
                  <a:avLst/>
                  <a:gdLst>
                    <a:gd name="T0" fmla="*/ 177 w 204"/>
                    <a:gd name="T1" fmla="*/ 0 h 54"/>
                    <a:gd name="T2" fmla="*/ 26 w 204"/>
                    <a:gd name="T3" fmla="*/ 0 h 54"/>
                    <a:gd name="T4" fmla="*/ 0 w 204"/>
                    <a:gd name="T5" fmla="*/ 27 h 54"/>
                    <a:gd name="T6" fmla="*/ 26 w 204"/>
                    <a:gd name="T7" fmla="*/ 54 h 54"/>
                    <a:gd name="T8" fmla="*/ 177 w 204"/>
                    <a:gd name="T9" fmla="*/ 54 h 54"/>
                    <a:gd name="T10" fmla="*/ 204 w 204"/>
                    <a:gd name="T11" fmla="*/ 27 h 54"/>
                    <a:gd name="T12" fmla="*/ 177 w 204"/>
                    <a:gd name="T1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4" h="54">
                      <a:moveTo>
                        <a:pt x="17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6" y="54"/>
                      </a:cubicBezTo>
                      <a:cubicBezTo>
                        <a:pt x="177" y="54"/>
                        <a:pt x="177" y="54"/>
                        <a:pt x="177" y="54"/>
                      </a:cubicBezTo>
                      <a:cubicBezTo>
                        <a:pt x="192" y="54"/>
                        <a:pt x="204" y="42"/>
                        <a:pt x="204" y="27"/>
                      </a:cubicBezTo>
                      <a:cubicBezTo>
                        <a:pt x="204" y="12"/>
                        <a:pt x="192" y="0"/>
                        <a:pt x="177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US" sz="1200" dirty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2" name="Freeform 97"/>
                <p:cNvSpPr>
                  <a:spLocks/>
                </p:cNvSpPr>
                <p:nvPr/>
              </p:nvSpPr>
              <p:spPr bwMode="auto">
                <a:xfrm>
                  <a:off x="6687866" y="3390427"/>
                  <a:ext cx="131643" cy="34598"/>
                </a:xfrm>
                <a:custGeom>
                  <a:avLst/>
                  <a:gdLst>
                    <a:gd name="T0" fmla="*/ 0 w 132"/>
                    <a:gd name="T1" fmla="*/ 0 h 35"/>
                    <a:gd name="T2" fmla="*/ 66 w 132"/>
                    <a:gd name="T3" fmla="*/ 35 h 35"/>
                    <a:gd name="T4" fmla="*/ 132 w 132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35">
                      <a:moveTo>
                        <a:pt x="0" y="0"/>
                      </a:moveTo>
                      <a:cubicBezTo>
                        <a:pt x="0" y="19"/>
                        <a:pt x="29" y="35"/>
                        <a:pt x="66" y="35"/>
                      </a:cubicBezTo>
                      <a:cubicBezTo>
                        <a:pt x="102" y="35"/>
                        <a:pt x="132" y="19"/>
                        <a:pt x="13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US" sz="1200" dirty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3" name="Freeform 98"/>
                <p:cNvSpPr>
                  <a:spLocks/>
                </p:cNvSpPr>
                <p:nvPr/>
              </p:nvSpPr>
              <p:spPr bwMode="auto">
                <a:xfrm>
                  <a:off x="6531329" y="2691707"/>
                  <a:ext cx="444716" cy="537964"/>
                </a:xfrm>
                <a:custGeom>
                  <a:avLst/>
                  <a:gdLst>
                    <a:gd name="T0" fmla="*/ 223 w 446"/>
                    <a:gd name="T1" fmla="*/ 0 h 540"/>
                    <a:gd name="T2" fmla="*/ 0 w 446"/>
                    <a:gd name="T3" fmla="*/ 223 h 540"/>
                    <a:gd name="T4" fmla="*/ 62 w 446"/>
                    <a:gd name="T5" fmla="*/ 379 h 540"/>
                    <a:gd name="T6" fmla="*/ 94 w 446"/>
                    <a:gd name="T7" fmla="*/ 440 h 540"/>
                    <a:gd name="T8" fmla="*/ 94 w 446"/>
                    <a:gd name="T9" fmla="*/ 484 h 540"/>
                    <a:gd name="T10" fmla="*/ 150 w 446"/>
                    <a:gd name="T11" fmla="*/ 540 h 540"/>
                    <a:gd name="T12" fmla="*/ 296 w 446"/>
                    <a:gd name="T13" fmla="*/ 540 h 540"/>
                    <a:gd name="T14" fmla="*/ 352 w 446"/>
                    <a:gd name="T15" fmla="*/ 484 h 540"/>
                    <a:gd name="T16" fmla="*/ 352 w 446"/>
                    <a:gd name="T17" fmla="*/ 440 h 540"/>
                    <a:gd name="T18" fmla="*/ 383 w 446"/>
                    <a:gd name="T19" fmla="*/ 379 h 540"/>
                    <a:gd name="T20" fmla="*/ 446 w 446"/>
                    <a:gd name="T21" fmla="*/ 223 h 540"/>
                    <a:gd name="T22" fmla="*/ 223 w 446"/>
                    <a:gd name="T23" fmla="*/ 0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6" h="540">
                      <a:moveTo>
                        <a:pt x="223" y="0"/>
                      </a:moveTo>
                      <a:cubicBezTo>
                        <a:pt x="99" y="0"/>
                        <a:pt x="0" y="100"/>
                        <a:pt x="0" y="223"/>
                      </a:cubicBezTo>
                      <a:cubicBezTo>
                        <a:pt x="0" y="284"/>
                        <a:pt x="22" y="339"/>
                        <a:pt x="62" y="379"/>
                      </a:cubicBezTo>
                      <a:cubicBezTo>
                        <a:pt x="83" y="399"/>
                        <a:pt x="94" y="415"/>
                        <a:pt x="94" y="440"/>
                      </a:cubicBezTo>
                      <a:cubicBezTo>
                        <a:pt x="94" y="466"/>
                        <a:pt x="94" y="484"/>
                        <a:pt x="94" y="484"/>
                      </a:cubicBezTo>
                      <a:cubicBezTo>
                        <a:pt x="94" y="515"/>
                        <a:pt x="119" y="540"/>
                        <a:pt x="150" y="540"/>
                      </a:cubicBezTo>
                      <a:cubicBezTo>
                        <a:pt x="296" y="540"/>
                        <a:pt x="296" y="540"/>
                        <a:pt x="296" y="540"/>
                      </a:cubicBezTo>
                      <a:cubicBezTo>
                        <a:pt x="327" y="540"/>
                        <a:pt x="352" y="515"/>
                        <a:pt x="352" y="484"/>
                      </a:cubicBezTo>
                      <a:cubicBezTo>
                        <a:pt x="352" y="484"/>
                        <a:pt x="352" y="466"/>
                        <a:pt x="352" y="440"/>
                      </a:cubicBezTo>
                      <a:cubicBezTo>
                        <a:pt x="352" y="415"/>
                        <a:pt x="362" y="399"/>
                        <a:pt x="383" y="379"/>
                      </a:cubicBezTo>
                      <a:cubicBezTo>
                        <a:pt x="423" y="339"/>
                        <a:pt x="446" y="284"/>
                        <a:pt x="446" y="223"/>
                      </a:cubicBezTo>
                      <a:cubicBezTo>
                        <a:pt x="446" y="100"/>
                        <a:pt x="347" y="0"/>
                        <a:pt x="223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US" sz="1200" dirty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  <p:sp>
              <p:nvSpPr>
                <p:cNvPr id="74" name="Freeform 99"/>
                <p:cNvSpPr>
                  <a:spLocks/>
                </p:cNvSpPr>
                <p:nvPr/>
              </p:nvSpPr>
              <p:spPr bwMode="auto">
                <a:xfrm>
                  <a:off x="6652002" y="3229670"/>
                  <a:ext cx="203371" cy="54007"/>
                </a:xfrm>
                <a:custGeom>
                  <a:avLst/>
                  <a:gdLst>
                    <a:gd name="T0" fmla="*/ 177 w 204"/>
                    <a:gd name="T1" fmla="*/ 0 h 54"/>
                    <a:gd name="T2" fmla="*/ 26 w 204"/>
                    <a:gd name="T3" fmla="*/ 0 h 54"/>
                    <a:gd name="T4" fmla="*/ 0 w 204"/>
                    <a:gd name="T5" fmla="*/ 27 h 54"/>
                    <a:gd name="T6" fmla="*/ 26 w 204"/>
                    <a:gd name="T7" fmla="*/ 54 h 54"/>
                    <a:gd name="T8" fmla="*/ 177 w 204"/>
                    <a:gd name="T9" fmla="*/ 54 h 54"/>
                    <a:gd name="T10" fmla="*/ 204 w 204"/>
                    <a:gd name="T11" fmla="*/ 27 h 54"/>
                    <a:gd name="T12" fmla="*/ 177 w 204"/>
                    <a:gd name="T1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4" h="54">
                      <a:moveTo>
                        <a:pt x="17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6" y="54"/>
                      </a:cubicBezTo>
                      <a:cubicBezTo>
                        <a:pt x="177" y="54"/>
                        <a:pt x="177" y="54"/>
                        <a:pt x="177" y="54"/>
                      </a:cubicBezTo>
                      <a:cubicBezTo>
                        <a:pt x="192" y="54"/>
                        <a:pt x="204" y="42"/>
                        <a:pt x="204" y="27"/>
                      </a:cubicBezTo>
                      <a:cubicBezTo>
                        <a:pt x="204" y="12"/>
                        <a:pt x="192" y="0"/>
                        <a:pt x="177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US" sz="1200" dirty="0">
                    <a:solidFill>
                      <a:srgbClr val="57565A"/>
                    </a:solidFill>
                    <a:latin typeface="Open Sans Light"/>
                  </a:endParaRPr>
                </a:p>
              </p:txBody>
            </p:sp>
          </p:grpSp>
          <p:sp>
            <p:nvSpPr>
              <p:cNvPr id="68" name="Hexagon 7"/>
              <p:cNvSpPr/>
              <p:nvPr/>
            </p:nvSpPr>
            <p:spPr>
              <a:xfrm rot="5400000">
                <a:off x="439188" y="451381"/>
                <a:ext cx="1792418" cy="1447429"/>
              </a:xfrm>
              <a:prstGeom prst="hexagon">
                <a:avLst>
                  <a:gd name="adj" fmla="val 28802"/>
                  <a:gd name="vf" fmla="val 115470"/>
                </a:avLst>
              </a:prstGeom>
              <a:solidFill>
                <a:srgbClr val="934BC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vert270" wrap="square" lIns="377190" tIns="0" rIns="0" bIns="0" numCol="1" spcCol="1270" anchor="t" anchorCtr="0">
                <a:noAutofit/>
              </a:bodyPr>
              <a:lstStyle/>
              <a:p>
                <a:pPr algn="ctr" defTabSz="50005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750" kern="0" dirty="0">
                  <a:solidFill>
                    <a:srgbClr val="FFFFFF"/>
                  </a:solidFill>
                  <a:latin typeface="Open Sans Light"/>
                </a:endParaRPr>
              </a:p>
            </p:txBody>
          </p:sp>
        </p:grpSp>
        <p:sp>
          <p:nvSpPr>
            <p:cNvPr id="87" name="Marcador de contenido 5"/>
            <p:cNvSpPr txBox="1">
              <a:spLocks/>
            </p:cNvSpPr>
            <p:nvPr/>
          </p:nvSpPr>
          <p:spPr bwMode="auto">
            <a:xfrm>
              <a:off x="1404761" y="2981009"/>
              <a:ext cx="726284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40000"/>
                <a:buFont typeface="Wingdings" pitchFamily="2" charset="2"/>
                <a:buNone/>
                <a:defRPr/>
              </a:pP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Es frecuente pensar en documento electrónico 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SÓLO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 como 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documento en papel digitalizado;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 esto es, un 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documento físicamente distinto 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pero 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formalmente idéntico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 a un documento papel (</a:t>
              </a:r>
              <a:r>
                <a:rPr lang="es-ES" sz="1400" b="0" kern="0" dirty="0">
                  <a:solidFill>
                    <a:schemeClr val="accent1"/>
                  </a:solidFill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documento no estructurado</a:t>
              </a:r>
              <a:r>
                <a:rPr lang="es-ES" sz="1400" b="0" kern="0" dirty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)</a:t>
              </a:r>
              <a:endParaRPr lang="es-ES" b="0" kern="0" dirty="0">
                <a:latin typeface="Neo Sans" panose="020B0504020202020204" pitchFamily="34" charset="0"/>
                <a:cs typeface="ＭＳ Ｐゴシック" charset="-128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4250" y="3239883"/>
              <a:ext cx="540349" cy="540349"/>
            </a:xfrm>
            <a:prstGeom prst="rect">
              <a:avLst/>
            </a:prstGeom>
          </p:spPr>
        </p:pic>
      </p:grpSp>
      <p:grpSp>
        <p:nvGrpSpPr>
          <p:cNvPr id="94" name="Grupo 93"/>
          <p:cNvGrpSpPr/>
          <p:nvPr/>
        </p:nvGrpSpPr>
        <p:grpSpPr>
          <a:xfrm>
            <a:off x="918603" y="5714182"/>
            <a:ext cx="7412723" cy="1124823"/>
            <a:chOff x="918603" y="5714182"/>
            <a:chExt cx="7412723" cy="1124823"/>
          </a:xfrm>
        </p:grpSpPr>
        <p:sp>
          <p:nvSpPr>
            <p:cNvPr id="80" name="Hexagon 7"/>
            <p:cNvSpPr/>
            <p:nvPr/>
          </p:nvSpPr>
          <p:spPr>
            <a:xfrm rot="5400000">
              <a:off x="834504" y="5798281"/>
              <a:ext cx="1124823" cy="956625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vert270" wrap="square" lIns="377190" tIns="0" rIns="0" bIns="0" numCol="1" spcCol="1270" anchor="t" anchorCtr="0">
              <a:noAutofit/>
            </a:bodyPr>
            <a:lstStyle/>
            <a:p>
              <a:pPr algn="ctr" defTabSz="500051">
                <a:lnSpc>
                  <a:spcPct val="90000"/>
                </a:lnSpc>
                <a:spcBef>
                  <a:spcPct val="0"/>
                </a:spcBef>
                <a:defRPr/>
              </a:pPr>
              <a:endParaRPr lang="en-US" sz="75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92" name="Marcador de contenido 5"/>
            <p:cNvSpPr txBox="1">
              <a:spLocks/>
            </p:cNvSpPr>
            <p:nvPr/>
          </p:nvSpPr>
          <p:spPr bwMode="auto">
            <a:xfrm>
              <a:off x="2039341" y="6107580"/>
              <a:ext cx="62919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7338" indent="-287338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40000"/>
                <a:buFont typeface="Wingdings" pitchFamily="2" charset="2"/>
                <a:buNone/>
                <a:defRPr/>
              </a:pPr>
              <a:r>
                <a:rPr lang="es-ES" sz="1400" b="0" kern="0" dirty="0" smtClean="0">
                  <a:latin typeface="Neo Sans" panose="020B0504020202020204" pitchFamily="34" charset="0"/>
                  <a:ea typeface="ＭＳ Ｐゴシック" charset="-128"/>
                  <a:cs typeface="ＭＳ Ｐゴシック" charset="-128"/>
                </a:rPr>
                <a:t>Y… ¿qué es, o que podría ser, un documento en el contexto de PIDE…?</a:t>
              </a:r>
              <a:endParaRPr lang="es-ES" b="0" kern="0" dirty="0">
                <a:latin typeface="Neo Sans" panose="020B0504020202020204" pitchFamily="34" charset="0"/>
                <a:cs typeface="ＭＳ Ｐゴシック" charset="-128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0771" y="5970449"/>
              <a:ext cx="612287" cy="612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503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 bwMode="auto">
          <a:xfrm>
            <a:off x="247938" y="1280184"/>
            <a:ext cx="6023124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El concepto del documento en  un mundo SOA</a:t>
            </a:r>
            <a:endParaRPr lang="es-ES" sz="2100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09958" y="1745673"/>
            <a:ext cx="8712968" cy="654313"/>
          </a:xfrm>
          <a:prstGeom prst="roundRect">
            <a:avLst>
              <a:gd name="adj" fmla="val 78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i="1" dirty="0" smtClean="0">
                <a:latin typeface="Neo Sans" panose="020B0504020202020204" pitchFamily="34" charset="0"/>
              </a:rPr>
              <a:t>PIDE es esencialmente una </a:t>
            </a:r>
            <a:r>
              <a:rPr lang="es-ES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estructura de Arquitectura Orientada a Servicios (SOA)</a:t>
            </a:r>
            <a:endParaRPr lang="es-ES_tradnl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sp>
        <p:nvSpPr>
          <p:cNvPr id="25" name="Circular 6"/>
          <p:cNvSpPr/>
          <p:nvPr/>
        </p:nvSpPr>
        <p:spPr>
          <a:xfrm>
            <a:off x="209958" y="2507674"/>
            <a:ext cx="8712968" cy="3034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400" b="0" dirty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En un entorno de Interoperabilidad 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en una Arquitectura Orientada a Servicios,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documento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 </a:t>
            </a:r>
            <a:r>
              <a:rPr lang="es-ES" sz="1400" b="0" dirty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es frecuentemente un “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mensaje</a:t>
            </a:r>
            <a:r>
              <a:rPr lang="es-ES" sz="1400" b="0" dirty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”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estructurado</a:t>
            </a:r>
            <a:r>
              <a:rPr lang="es-ES" sz="1400" b="0" dirty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 (SOAP, JSON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,...).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Si bien es posible transmitir documentos (en el sentido “microficha” del término) en un modelo, el paradigma de uso de una arquitectura SOA es la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Orquestación de Procesos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 mediante el intercambio de mensajes estructurados (fundamentalmente, XML).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En un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entorno XML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, no existe una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clara diferenciación conceptual 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entre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“mensaje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” y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“documento”; 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son diferencias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más de contexto 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de uso que de naturaleza.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Elementos de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tramitación administrativa básica 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(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certificados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,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constancias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,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acuses de recibo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,…) se expresan, en un entorno de interoperabilidad, en </a:t>
            </a:r>
            <a:r>
              <a:rPr lang="es-ES" sz="1400" i="1" dirty="0">
                <a:solidFill>
                  <a:schemeClr val="accent1"/>
                </a:solidFill>
                <a:latin typeface="Neo Sans" panose="020B0504020202020204" pitchFamily="34" charset="0"/>
              </a:rPr>
              <a:t>términos </a:t>
            </a:r>
            <a:r>
              <a:rPr lang="es-ES" sz="14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XML</a:t>
            </a: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4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Y lo mismo puede decirse de consultas a las Bases de Datos Institucionales de las organizaciones para las distintas acciones de tramitación asociadas a un procedimiento administrativo</a:t>
            </a:r>
            <a:endParaRPr lang="es-ES" sz="1400" b="0" dirty="0">
              <a:solidFill>
                <a:schemeClr val="tx1"/>
              </a:solidFill>
              <a:latin typeface="Neo Sans" panose="020B0504020202020204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82248" y="5711521"/>
            <a:ext cx="8712968" cy="883243"/>
          </a:xfrm>
          <a:prstGeom prst="roundRect">
            <a:avLst>
              <a:gd name="adj" fmla="val 78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sz="1600" b="0" i="1" dirty="0" smtClean="0">
                <a:latin typeface="Neo Sans" panose="020B0504020202020204" pitchFamily="34" charset="0"/>
              </a:rPr>
              <a:t>Expresándolo en términos de los procesos definidos por el Modelo de Gestión Documental, </a:t>
            </a:r>
            <a:r>
              <a:rPr lang="es-ES" sz="1600" i="1" dirty="0" smtClean="0">
                <a:latin typeface="Neo Sans" panose="020B0504020202020204" pitchFamily="34" charset="0"/>
              </a:rPr>
              <a:t>¿Cómo implementar la Recepción, Emisión, Archivo y Despacho en un entorno SOA?</a:t>
            </a:r>
            <a:endParaRPr lang="es-ES_tradnl" sz="1600" i="1" cap="all" dirty="0">
              <a:solidFill>
                <a:schemeClr val="accent1"/>
              </a:solidFill>
              <a:latin typeface="Neo Sans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 bwMode="auto">
          <a:xfrm>
            <a:off x="261794" y="1307526"/>
            <a:ext cx="8674388" cy="73866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Cualquier tipo de documento tiene que estar sometido a un modelo de gestión documental</a:t>
            </a:r>
            <a:endParaRPr lang="es-ES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09957" y="2096821"/>
            <a:ext cx="8712968" cy="635678"/>
          </a:xfrm>
          <a:prstGeom prst="roundRect">
            <a:avLst>
              <a:gd name="adj" fmla="val 78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i="1" dirty="0" smtClean="0">
                <a:latin typeface="Neo Sans" panose="020B0504020202020204" pitchFamily="34" charset="0"/>
              </a:rPr>
              <a:t>Además de su </a:t>
            </a:r>
            <a:r>
              <a:rPr lang="es-ES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naturaleza normativa</a:t>
            </a:r>
            <a:r>
              <a:rPr lang="es-ES" i="1" dirty="0" smtClean="0">
                <a:latin typeface="Neo Sans" panose="020B0504020202020204" pitchFamily="34" charset="0"/>
              </a:rPr>
              <a:t>, un Modelo de Gestión Documental está en la </a:t>
            </a:r>
            <a:r>
              <a:rPr lang="es-ES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base misma </a:t>
            </a:r>
            <a:r>
              <a:rPr lang="es-ES" i="1" dirty="0" smtClean="0">
                <a:latin typeface="Neo Sans" panose="020B0504020202020204" pitchFamily="34" charset="0"/>
              </a:rPr>
              <a:t>del </a:t>
            </a:r>
            <a:r>
              <a:rPr lang="es-ES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valor de un sistema documental</a:t>
            </a:r>
            <a:endParaRPr lang="es-ES_tradnl" b="1" i="1" dirty="0" smtClean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sp>
        <p:nvSpPr>
          <p:cNvPr id="9" name="Circular 6"/>
          <p:cNvSpPr/>
          <p:nvPr/>
        </p:nvSpPr>
        <p:spPr>
          <a:xfrm>
            <a:off x="223206" y="2881750"/>
            <a:ext cx="8712968" cy="2154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72000" spcCol="1270" anchor="ctr"/>
          <a:lstStyle/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Recapitulando:  </a:t>
            </a:r>
            <a:r>
              <a:rPr lang="es-ES" sz="160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L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a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razón sustantiva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de la documentación en la Administración es la de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actuar como evidencia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  <a:ea typeface="ＭＳ Ｐゴシック" pitchFamily="34" charset="-128"/>
              </a:rPr>
              <a:t> (ante terceras autoridades, como el Poder Judicial, o liberatorios para el Administrado.</a:t>
            </a:r>
            <a:endParaRPr lang="es-ES" sz="1600" dirty="0">
              <a:solidFill>
                <a:schemeClr val="tx1"/>
              </a:solidFill>
              <a:latin typeface="Neo Sans" panose="020B0504020202020204" pitchFamily="34" charset="0"/>
              <a:ea typeface="ＭＳ Ｐゴシック" pitchFamily="34" charset="-128"/>
            </a:endParaRP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Pero esto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requiere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 que el documento sea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auténtico, coherente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, y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pueda asociarse de forma indubitable al hecho del que es evidencia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; y conseguir esto, es, en último término, la razón de ser de un Modelo de Gestión Documental.</a:t>
            </a:r>
          </a:p>
          <a:p>
            <a:pPr marL="355600" lvl="2" indent="-260350" defTabSz="972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Hasta tal punto que una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inadecuada gestión documental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anula </a:t>
            </a:r>
            <a:r>
              <a:rPr lang="es-ES" sz="1600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la realidad de la que da constancia </a:t>
            </a:r>
            <a:r>
              <a:rPr lang="es-ES" sz="1600" b="0" dirty="0" smtClean="0">
                <a:solidFill>
                  <a:schemeClr val="tx1"/>
                </a:solidFill>
                <a:latin typeface="Neo Sans" panose="020B0504020202020204" pitchFamily="34" charset="0"/>
              </a:rPr>
              <a:t>(y puede incluso ser constitutiva de delito.</a:t>
            </a:r>
            <a:endParaRPr lang="es-ES" sz="1600" b="0" dirty="0">
              <a:solidFill>
                <a:schemeClr val="tx1"/>
              </a:solidFill>
              <a:latin typeface="Neo Sans" panose="020B0504020202020204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4772" y="5278582"/>
            <a:ext cx="8712968" cy="1371452"/>
          </a:xfrm>
          <a:prstGeom prst="roundRect">
            <a:avLst>
              <a:gd name="adj" fmla="val 78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200"/>
              </a:spcBef>
              <a:spcAft>
                <a:spcPct val="15000"/>
              </a:spcAft>
              <a:buClr>
                <a:schemeClr val="accent1"/>
              </a:buClr>
              <a:buSzPct val="140000"/>
            </a:pPr>
            <a:r>
              <a:rPr lang="es-ES" b="0" i="1" dirty="0" smtClean="0">
                <a:latin typeface="Neo Sans" panose="020B0504020202020204" pitchFamily="34" charset="0"/>
              </a:rPr>
              <a:t>En otras palabras, para llegar a una Administración plenamente interoperable y sin papel, tarde o temprano hay que responder (de forma realista) a la pregunta </a:t>
            </a:r>
            <a:r>
              <a:rPr lang="es-ES" b="1" i="1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¿cómo se concilian automatización, bases de datos con carácter legal, interoperabilidad extremo a extremo… y política de gestión documental? </a:t>
            </a:r>
            <a:endParaRPr lang="es-ES_tradnl" b="1" i="1" cap="all" dirty="0">
              <a:solidFill>
                <a:schemeClr val="accent1"/>
              </a:solidFill>
              <a:latin typeface="Neo Sans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 bwMode="auto">
          <a:xfrm>
            <a:off x="261794" y="1307526"/>
            <a:ext cx="8674388" cy="73866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Pero la administración en </a:t>
            </a:r>
            <a:r>
              <a:rPr lang="es-ES" sz="2100" b="1" i="1" dirty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P</a:t>
            </a: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/>
              </a:rPr>
              <a:t>erú tiene la eficiencia como un imperativo</a:t>
            </a:r>
            <a:endParaRPr lang="es-ES" b="1" i="1" dirty="0">
              <a:solidFill>
                <a:schemeClr val="accent1"/>
              </a:solidFill>
              <a:latin typeface="Neo Sans" panose="020B05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30" y="2046190"/>
            <a:ext cx="6968216" cy="495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829" y="2014366"/>
            <a:ext cx="6654317" cy="484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911" y="1956363"/>
            <a:ext cx="6855134" cy="495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5"/>
          <p:cNvSpPr txBox="1">
            <a:spLocks/>
          </p:cNvSpPr>
          <p:nvPr/>
        </p:nvSpPr>
        <p:spPr bwMode="auto">
          <a:xfrm>
            <a:off x="1992743" y="4050239"/>
            <a:ext cx="6696744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0000"/>
              <a:defRPr/>
            </a:pPr>
            <a:r>
              <a:rPr lang="es-ES" sz="1500" dirty="0" smtClean="0">
                <a:latin typeface="Neo Sans" panose="020B0504020202020204" pitchFamily="34" charset="0"/>
              </a:rPr>
              <a:t>Los “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hechos de tramitación</a:t>
            </a:r>
            <a:r>
              <a:rPr lang="es-ES" sz="1500" dirty="0" smtClean="0">
                <a:latin typeface="Neo Sans" panose="020B0504020202020204" pitchFamily="34" charset="0"/>
              </a:rPr>
              <a:t>” electrónicos deben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incorporarse al expediente a medida que se producen</a:t>
            </a:r>
            <a:r>
              <a:rPr lang="es-ES" sz="1500" dirty="0" smtClean="0">
                <a:latin typeface="Neo Sans" panose="020B0504020202020204" pitchFamily="34" charset="0"/>
              </a:rPr>
              <a:t>, pero además en un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formato compatible con sus usos sustantivos</a:t>
            </a:r>
            <a:r>
              <a:rPr lang="es-ES" sz="1500" dirty="0" smtClean="0">
                <a:latin typeface="Neo Sans" panose="020B0504020202020204" pitchFamily="34" charset="0"/>
              </a:rPr>
              <a:t> (ser evidencias ante humanos independientes de la estructura interna de la administración que los genera)</a:t>
            </a:r>
            <a:endParaRPr lang="es-ES" sz="1500" b="0" kern="0" dirty="0">
              <a:latin typeface="Neo Sans" panose="020B0504020202020204" pitchFamily="34" charset="0"/>
              <a:cs typeface="ＭＳ Ｐゴシック" charset="-128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29171" y="1801095"/>
            <a:ext cx="7685511" cy="1149928"/>
            <a:chOff x="529171" y="1801095"/>
            <a:chExt cx="7685511" cy="1149928"/>
          </a:xfrm>
        </p:grpSpPr>
        <p:sp>
          <p:nvSpPr>
            <p:cNvPr id="4" name="3 Rectángulo"/>
            <p:cNvSpPr>
              <a:spLocks noChangeArrowheads="1"/>
            </p:cNvSpPr>
            <p:nvPr/>
          </p:nvSpPr>
          <p:spPr bwMode="auto">
            <a:xfrm>
              <a:off x="545914" y="1801095"/>
              <a:ext cx="7668768" cy="1149928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s-ES" sz="1200" dirty="0">
                <a:ln>
                  <a:solidFill>
                    <a:srgbClr val="FFFFFF"/>
                  </a:solidFill>
                </a:ln>
                <a:latin typeface="Neo Sans" panose="020B0504020202020204" pitchFamily="34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1" name="Line 47"/>
            <p:cNvSpPr>
              <a:spLocks noChangeShapeType="1"/>
            </p:cNvSpPr>
            <p:nvPr/>
          </p:nvSpPr>
          <p:spPr bwMode="auto">
            <a:xfrm>
              <a:off x="529171" y="2766566"/>
              <a:ext cx="734377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Neo Sans" panose="020B0504020202020204" pitchFamily="34" charset="0"/>
              </a:endParaRP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529171" y="1982341"/>
              <a:ext cx="734377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Neo Sans" panose="020B0504020202020204" pitchFamily="34" charset="0"/>
              </a:endParaRPr>
            </a:p>
          </p:txBody>
        </p:sp>
        <p:sp>
          <p:nvSpPr>
            <p:cNvPr id="13" name="Text Box 109"/>
            <p:cNvSpPr txBox="1">
              <a:spLocks noChangeArrowheads="1"/>
            </p:cNvSpPr>
            <p:nvPr/>
          </p:nvSpPr>
          <p:spPr bwMode="auto">
            <a:xfrm>
              <a:off x="556159" y="2042666"/>
              <a:ext cx="738981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s-ES" sz="1400" i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En un entorno de Administración Electrónico moderno, que pretenda extraer toda la potencialidad a la Interoperabilidad y mantener las funciones sustantivas del Documento electrónico, la separación entre áreas de “tramitación” y “archivo” deja de tener sentido</a:t>
              </a:r>
              <a:endParaRPr lang="es-PE" sz="1400" i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</p:txBody>
        </p:sp>
      </p:grpSp>
      <p:sp>
        <p:nvSpPr>
          <p:cNvPr id="15" name="Marcador de contenido 5"/>
          <p:cNvSpPr txBox="1">
            <a:spLocks/>
          </p:cNvSpPr>
          <p:nvPr/>
        </p:nvSpPr>
        <p:spPr bwMode="auto">
          <a:xfrm>
            <a:off x="2631646" y="5280887"/>
            <a:ext cx="6057841" cy="3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0000"/>
              <a:defRPr/>
            </a:pPr>
            <a:r>
              <a:rPr lang="es-ES" sz="1500" dirty="0" smtClean="0">
                <a:latin typeface="Neo Sans" panose="020B0504020202020204" pitchFamily="34" charset="0"/>
              </a:rPr>
              <a:t>Per sé, los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“documentos</a:t>
            </a:r>
            <a:r>
              <a:rPr lang="es-ES" sz="1500" dirty="0" smtClean="0">
                <a:latin typeface="Neo Sans" panose="020B0504020202020204" pitchFamily="34" charset="0"/>
              </a:rPr>
              <a:t>” en un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entorno de tramitación automatizada son “volátiles</a:t>
            </a:r>
            <a:r>
              <a:rPr lang="es-ES" sz="1500" dirty="0" smtClean="0">
                <a:latin typeface="Neo Sans" panose="020B0504020202020204" pitchFamily="34" charset="0"/>
              </a:rPr>
              <a:t>”; es necesario aplicarles políticas “sobre la marcha” que han de ser definidos  </a:t>
            </a:r>
            <a:endParaRPr lang="es-ES" sz="1500" b="0" kern="0" dirty="0">
              <a:latin typeface="Neo Sans" panose="020B0504020202020204" pitchFamily="34" charset="0"/>
              <a:cs typeface="ＭＳ Ｐゴシック" charset="-128"/>
            </a:endParaRPr>
          </a:p>
        </p:txBody>
      </p:sp>
      <p:sp>
        <p:nvSpPr>
          <p:cNvPr id="39" name="Marcador de contenido 5"/>
          <p:cNvSpPr txBox="1">
            <a:spLocks/>
          </p:cNvSpPr>
          <p:nvPr/>
        </p:nvSpPr>
        <p:spPr bwMode="auto">
          <a:xfrm>
            <a:off x="1243034" y="3159870"/>
            <a:ext cx="7446453" cy="2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0000"/>
              <a:buFont typeface="Wingdings" pitchFamily="2" charset="2"/>
              <a:buNone/>
              <a:defRPr/>
            </a:pPr>
            <a:r>
              <a:rPr lang="es-ES" sz="1500" kern="0" dirty="0" smtClean="0">
                <a:latin typeface="Neo Sans" panose="020B0504020202020204" pitchFamily="34" charset="0"/>
                <a:ea typeface="ＭＳ Ｐゴシック" charset="-128"/>
                <a:cs typeface="ＭＳ Ｐゴシック" charset="-128"/>
              </a:rPr>
              <a:t>El documento electrónico tiene una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relación intrínseca </a:t>
            </a:r>
            <a:r>
              <a:rPr lang="es-ES" sz="1500" kern="0" dirty="0" smtClean="0">
                <a:latin typeface="Neo Sans" panose="020B0504020202020204" pitchFamily="34" charset="0"/>
                <a:ea typeface="ＭＳ Ｐゴシック" charset="-128"/>
                <a:cs typeface="ＭＳ Ｐゴシック" charset="-128"/>
              </a:rPr>
              <a:t>con el modelo de datos estructurado; en un entorno electrónico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no tiene sentido </a:t>
            </a:r>
            <a:r>
              <a:rPr lang="es-ES" sz="1500" kern="0" dirty="0" smtClean="0">
                <a:latin typeface="Neo Sans" panose="020B0504020202020204" pitchFamily="34" charset="0"/>
                <a:ea typeface="ＭＳ Ｐゴシック" charset="-128"/>
                <a:cs typeface="ＭＳ Ｐゴシック" charset="-128"/>
              </a:rPr>
              <a:t>que ambos se gestionen por separado. Se deben aplicar </a:t>
            </a:r>
            <a:r>
              <a:rPr lang="es-ES" sz="1500" dirty="0" smtClean="0">
                <a:solidFill>
                  <a:schemeClr val="accent1"/>
                </a:solidFill>
                <a:latin typeface="Neo Sans" panose="020B0504020202020204" pitchFamily="34" charset="0"/>
              </a:rPr>
              <a:t>políticas que garanticen su pleno alineamiento</a:t>
            </a:r>
            <a:r>
              <a:rPr lang="es-ES" sz="1500" kern="0" dirty="0" smtClean="0">
                <a:latin typeface="Neo Sans" panose="020B0504020202020204" pitchFamily="34" charset="0"/>
                <a:ea typeface="ＭＳ Ｐゴシック" charset="-128"/>
                <a:cs typeface="ＭＳ Ｐゴシック" charset="-128"/>
              </a:rPr>
              <a:t>.</a:t>
            </a:r>
            <a:endParaRPr lang="es-ES" sz="1500" b="0" kern="0" dirty="0">
              <a:latin typeface="Neo Sans" panose="020B0504020202020204" pitchFamily="34" charset="0"/>
              <a:cs typeface="ＭＳ Ｐゴシック" charset="-128"/>
            </a:endParaRP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464025" y="1308101"/>
            <a:ext cx="2218749" cy="41549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100" b="1" i="1" dirty="0" smtClean="0">
                <a:solidFill>
                  <a:schemeClr val="accent1"/>
                </a:solidFill>
                <a:latin typeface="Neo Sans" panose="020B0504020202020204" pitchFamily="34" charset="0"/>
                <a:ea typeface="+mj-ea"/>
                <a:cs typeface="Arial" pitchFamily="34" charset="0"/>
              </a:rPr>
              <a:t>Para recapitular</a:t>
            </a:r>
            <a:endParaRPr lang="es-ES" sz="2100" b="1" i="1" dirty="0">
              <a:solidFill>
                <a:schemeClr val="accent1"/>
              </a:solidFill>
              <a:latin typeface="Neo Sans" panose="020B05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4" name="Grupo 93"/>
          <p:cNvGrpSpPr/>
          <p:nvPr/>
        </p:nvGrpSpPr>
        <p:grpSpPr>
          <a:xfrm flipH="1">
            <a:off x="274028" y="3397638"/>
            <a:ext cx="2461012" cy="3722249"/>
            <a:chOff x="3307958" y="1626285"/>
            <a:chExt cx="2551729" cy="3958271"/>
          </a:xfrm>
        </p:grpSpPr>
        <p:sp>
          <p:nvSpPr>
            <p:cNvPr id="95" name="Freeform 20"/>
            <p:cNvSpPr>
              <a:spLocks/>
            </p:cNvSpPr>
            <p:nvPr/>
          </p:nvSpPr>
          <p:spPr bwMode="auto">
            <a:xfrm rot="1988943">
              <a:off x="4075729" y="1987281"/>
              <a:ext cx="495300" cy="3597275"/>
            </a:xfrm>
            <a:custGeom>
              <a:avLst/>
              <a:gdLst>
                <a:gd name="T0" fmla="*/ 0 w 44"/>
                <a:gd name="T1" fmla="*/ 0 h 319"/>
                <a:gd name="T2" fmla="*/ 0 w 44"/>
                <a:gd name="T3" fmla="*/ 262 h 319"/>
                <a:gd name="T4" fmla="*/ 20 w 44"/>
                <a:gd name="T5" fmla="*/ 317 h 319"/>
                <a:gd name="T6" fmla="*/ 24 w 44"/>
                <a:gd name="T7" fmla="*/ 317 h 319"/>
                <a:gd name="T8" fmla="*/ 44 w 44"/>
                <a:gd name="T9" fmla="*/ 262 h 319"/>
                <a:gd name="T10" fmla="*/ 44 w 44"/>
                <a:gd name="T11" fmla="*/ 0 h 319"/>
                <a:gd name="T12" fmla="*/ 0 w 44"/>
                <a:gd name="T1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19">
                  <a:moveTo>
                    <a:pt x="0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20" y="319"/>
                    <a:pt x="23" y="319"/>
                    <a:pt x="24" y="317"/>
                  </a:cubicBezTo>
                  <a:cubicBezTo>
                    <a:pt x="44" y="262"/>
                    <a:pt x="44" y="262"/>
                    <a:pt x="44" y="262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96" name="Group 121"/>
            <p:cNvGrpSpPr/>
            <p:nvPr/>
          </p:nvGrpSpPr>
          <p:grpSpPr>
            <a:xfrm>
              <a:off x="4268907" y="1931293"/>
              <a:ext cx="439904" cy="3193079"/>
              <a:chOff x="4268906" y="1074042"/>
              <a:chExt cx="439904" cy="3193079"/>
            </a:xfrm>
          </p:grpSpPr>
          <p:sp>
            <p:nvSpPr>
              <p:cNvPr id="166" name="Rectangle 122"/>
              <p:cNvSpPr>
                <a:spLocks noChangeArrowheads="1"/>
              </p:cNvSpPr>
              <p:nvPr/>
            </p:nvSpPr>
            <p:spPr bwMode="auto">
              <a:xfrm rot="1988943">
                <a:off x="4357717" y="1177341"/>
                <a:ext cx="247650" cy="3021222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67" name="Freeform 123"/>
              <p:cNvSpPr>
                <a:spLocks noChangeArrowheads="1"/>
              </p:cNvSpPr>
              <p:nvPr/>
            </p:nvSpPr>
            <p:spPr bwMode="auto">
              <a:xfrm rot="1988943">
                <a:off x="4268906" y="1074042"/>
                <a:ext cx="125414" cy="3004697"/>
              </a:xfrm>
              <a:custGeom>
                <a:avLst/>
                <a:gdLst>
                  <a:gd name="connsiteX0" fmla="*/ 1 w 125414"/>
                  <a:gd name="connsiteY0" fmla="*/ 0 h 3004697"/>
                  <a:gd name="connsiteX1" fmla="*/ 125414 w 125414"/>
                  <a:gd name="connsiteY1" fmla="*/ 0 h 3004697"/>
                  <a:gd name="connsiteX2" fmla="*/ 125414 w 125414"/>
                  <a:gd name="connsiteY2" fmla="*/ 2953502 h 3004697"/>
                  <a:gd name="connsiteX3" fmla="*/ 125413 w 125414"/>
                  <a:gd name="connsiteY3" fmla="*/ 2953502 h 3004697"/>
                  <a:gd name="connsiteX4" fmla="*/ 125413 w 125414"/>
                  <a:gd name="connsiteY4" fmla="*/ 2958059 h 3004697"/>
                  <a:gd name="connsiteX5" fmla="*/ 0 w 125414"/>
                  <a:gd name="connsiteY5" fmla="*/ 2958058 h 3004697"/>
                  <a:gd name="connsiteX6" fmla="*/ 0 w 125414"/>
                  <a:gd name="connsiteY6" fmla="*/ 1976420 h 3004697"/>
                  <a:gd name="connsiteX7" fmla="*/ 1 w 125414"/>
                  <a:gd name="connsiteY7" fmla="*/ 1976420 h 3004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414" h="3004697">
                    <a:moveTo>
                      <a:pt x="1" y="0"/>
                    </a:moveTo>
                    <a:lnTo>
                      <a:pt x="125414" y="0"/>
                    </a:lnTo>
                    <a:lnTo>
                      <a:pt x="125414" y="2953502"/>
                    </a:lnTo>
                    <a:lnTo>
                      <a:pt x="125413" y="2953502"/>
                    </a:lnTo>
                    <a:lnTo>
                      <a:pt x="125413" y="2958059"/>
                    </a:lnTo>
                    <a:cubicBezTo>
                      <a:pt x="114012" y="3014475"/>
                      <a:pt x="45605" y="3025758"/>
                      <a:pt x="0" y="2958058"/>
                    </a:cubicBezTo>
                    <a:lnTo>
                      <a:pt x="0" y="1976420"/>
                    </a:lnTo>
                    <a:lnTo>
                      <a:pt x="1" y="197642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68" name="Freeform 124"/>
              <p:cNvSpPr>
                <a:spLocks/>
              </p:cNvSpPr>
              <p:nvPr/>
            </p:nvSpPr>
            <p:spPr bwMode="auto">
              <a:xfrm rot="1988943">
                <a:off x="4584375" y="1283813"/>
                <a:ext cx="124435" cy="2983308"/>
              </a:xfrm>
              <a:custGeom>
                <a:avLst/>
                <a:gdLst>
                  <a:gd name="connsiteX0" fmla="*/ 0 w 124435"/>
                  <a:gd name="connsiteY0" fmla="*/ 0 h 2983308"/>
                  <a:gd name="connsiteX1" fmla="*/ 123825 w 124435"/>
                  <a:gd name="connsiteY1" fmla="*/ 0 h 2983308"/>
                  <a:gd name="connsiteX2" fmla="*/ 123825 w 124435"/>
                  <a:gd name="connsiteY2" fmla="*/ 1959190 h 2983308"/>
                  <a:gd name="connsiteX3" fmla="*/ 124435 w 124435"/>
                  <a:gd name="connsiteY3" fmla="*/ 1959190 h 2983308"/>
                  <a:gd name="connsiteX4" fmla="*/ 124435 w 124435"/>
                  <a:gd name="connsiteY4" fmla="*/ 2940990 h 2983308"/>
                  <a:gd name="connsiteX5" fmla="*/ 610 w 124435"/>
                  <a:gd name="connsiteY5" fmla="*/ 2940990 h 2983308"/>
                  <a:gd name="connsiteX6" fmla="*/ 610 w 124435"/>
                  <a:gd name="connsiteY6" fmla="*/ 2312367 h 2983308"/>
                  <a:gd name="connsiteX7" fmla="*/ 0 w 124435"/>
                  <a:gd name="connsiteY7" fmla="*/ 2312367 h 298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435" h="2983308">
                    <a:moveTo>
                      <a:pt x="0" y="0"/>
                    </a:moveTo>
                    <a:lnTo>
                      <a:pt x="123825" y="0"/>
                    </a:lnTo>
                    <a:lnTo>
                      <a:pt x="123825" y="1959190"/>
                    </a:lnTo>
                    <a:lnTo>
                      <a:pt x="124435" y="1959190"/>
                    </a:lnTo>
                    <a:cubicBezTo>
                      <a:pt x="124435" y="1959190"/>
                      <a:pt x="124435" y="1959190"/>
                      <a:pt x="124435" y="2940990"/>
                    </a:cubicBezTo>
                    <a:cubicBezTo>
                      <a:pt x="101921" y="2997415"/>
                      <a:pt x="23124" y="2997415"/>
                      <a:pt x="610" y="2940990"/>
                    </a:cubicBezTo>
                    <a:lnTo>
                      <a:pt x="610" y="2312367"/>
                    </a:lnTo>
                    <a:lnTo>
                      <a:pt x="0" y="2312367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sp>
          <p:nvSpPr>
            <p:cNvPr id="97" name="Freeform 21"/>
            <p:cNvSpPr>
              <a:spLocks/>
            </p:cNvSpPr>
            <p:nvPr/>
          </p:nvSpPr>
          <p:spPr bwMode="auto">
            <a:xfrm rot="1988943">
              <a:off x="5364387" y="1626285"/>
              <a:ext cx="495300" cy="373063"/>
            </a:xfrm>
            <a:custGeom>
              <a:avLst/>
              <a:gdLst>
                <a:gd name="T0" fmla="*/ 32 w 44"/>
                <a:gd name="T1" fmla="*/ 0 h 33"/>
                <a:gd name="T2" fmla="*/ 12 w 44"/>
                <a:gd name="T3" fmla="*/ 0 h 33"/>
                <a:gd name="T4" fmla="*/ 0 w 44"/>
                <a:gd name="T5" fmla="*/ 12 h 33"/>
                <a:gd name="T6" fmla="*/ 0 w 44"/>
                <a:gd name="T7" fmla="*/ 33 h 33"/>
                <a:gd name="T8" fmla="*/ 44 w 44"/>
                <a:gd name="T9" fmla="*/ 33 h 33"/>
                <a:gd name="T10" fmla="*/ 44 w 44"/>
                <a:gd name="T11" fmla="*/ 12 h 33"/>
                <a:gd name="T12" fmla="*/ 32 w 4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6"/>
                    <a:pt x="38" y="0"/>
                    <a:pt x="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FBBC7">
                    <a:shade val="67500"/>
                    <a:satMod val="115000"/>
                  </a:srgbClr>
                </a:gs>
                <a:gs pos="100000">
                  <a:srgbClr val="EFBBC7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 rot="1988943">
              <a:off x="5160823" y="1938761"/>
              <a:ext cx="495300" cy="371475"/>
            </a:xfrm>
            <a:prstGeom prst="rect">
              <a:avLst/>
            </a:prstGeom>
            <a:gradFill flip="none" rotWithShape="1">
              <a:gsLst>
                <a:gs pos="0">
                  <a:srgbClr val="828282">
                    <a:shade val="30000"/>
                    <a:satMod val="115000"/>
                  </a:srgbClr>
                </a:gs>
                <a:gs pos="50000">
                  <a:srgbClr val="828282">
                    <a:shade val="67500"/>
                    <a:satMod val="115000"/>
                  </a:srgbClr>
                </a:gs>
                <a:gs pos="100000">
                  <a:srgbClr val="82828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99" name="Group 116"/>
            <p:cNvGrpSpPr/>
            <p:nvPr/>
          </p:nvGrpSpPr>
          <p:grpSpPr>
            <a:xfrm>
              <a:off x="3615496" y="4108290"/>
              <a:ext cx="438786" cy="843934"/>
              <a:chOff x="3615496" y="3251040"/>
              <a:chExt cx="438786" cy="843934"/>
            </a:xfrm>
          </p:grpSpPr>
          <p:sp>
            <p:nvSpPr>
              <p:cNvPr id="163" name="Freeform 24"/>
              <p:cNvSpPr>
                <a:spLocks/>
              </p:cNvSpPr>
              <p:nvPr/>
            </p:nvSpPr>
            <p:spPr bwMode="auto">
              <a:xfrm rot="1988943">
                <a:off x="3615496" y="3251040"/>
                <a:ext cx="123825" cy="654050"/>
              </a:xfrm>
              <a:custGeom>
                <a:avLst/>
                <a:gdLst>
                  <a:gd name="T0" fmla="*/ 0 w 11"/>
                  <a:gd name="T1" fmla="*/ 52 h 58"/>
                  <a:gd name="T2" fmla="*/ 11 w 11"/>
                  <a:gd name="T3" fmla="*/ 52 h 58"/>
                  <a:gd name="T4" fmla="*/ 11 w 11"/>
                  <a:gd name="T5" fmla="*/ 0 h 58"/>
                  <a:gd name="T6" fmla="*/ 0 w 11"/>
                  <a:gd name="T7" fmla="*/ 0 h 58"/>
                  <a:gd name="T8" fmla="*/ 0 w 11"/>
                  <a:gd name="T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8">
                    <a:moveTo>
                      <a:pt x="0" y="52"/>
                    </a:moveTo>
                    <a:cubicBezTo>
                      <a:pt x="3" y="58"/>
                      <a:pt x="10" y="57"/>
                      <a:pt x="11" y="5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DB3C7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64" name="Freeform 29"/>
              <p:cNvSpPr>
                <a:spLocks/>
              </p:cNvSpPr>
              <p:nvPr/>
            </p:nvSpPr>
            <p:spPr bwMode="auto">
              <a:xfrm rot="1988943">
                <a:off x="3919344" y="3452036"/>
                <a:ext cx="134938" cy="642938"/>
              </a:xfrm>
              <a:custGeom>
                <a:avLst/>
                <a:gdLst>
                  <a:gd name="T0" fmla="*/ 0 w 12"/>
                  <a:gd name="T1" fmla="*/ 52 h 57"/>
                  <a:gd name="T2" fmla="*/ 12 w 12"/>
                  <a:gd name="T3" fmla="*/ 52 h 57"/>
                  <a:gd name="T4" fmla="*/ 12 w 12"/>
                  <a:gd name="T5" fmla="*/ 0 h 57"/>
                  <a:gd name="T6" fmla="*/ 0 w 12"/>
                  <a:gd name="T7" fmla="*/ 0 h 57"/>
                  <a:gd name="T8" fmla="*/ 0 w 12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7">
                    <a:moveTo>
                      <a:pt x="0" y="52"/>
                    </a:moveTo>
                    <a:cubicBezTo>
                      <a:pt x="3" y="57"/>
                      <a:pt x="9" y="57"/>
                      <a:pt x="12" y="5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4DB3C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65" name="Rectangle 33"/>
              <p:cNvSpPr>
                <a:spLocks noChangeArrowheads="1"/>
              </p:cNvSpPr>
              <p:nvPr/>
            </p:nvSpPr>
            <p:spPr bwMode="auto">
              <a:xfrm rot="1988943">
                <a:off x="3706959" y="3348663"/>
                <a:ext cx="236538" cy="665163"/>
              </a:xfrm>
              <a:prstGeom prst="rect">
                <a:avLst/>
              </a:prstGeom>
              <a:solidFill>
                <a:srgbClr val="4DB3C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00" name="Group 120"/>
            <p:cNvGrpSpPr/>
            <p:nvPr/>
          </p:nvGrpSpPr>
          <p:grpSpPr>
            <a:xfrm>
              <a:off x="4926290" y="2129871"/>
              <a:ext cx="435748" cy="796991"/>
              <a:chOff x="4926289" y="1272620"/>
              <a:chExt cx="435748" cy="796991"/>
            </a:xfrm>
          </p:grpSpPr>
          <p:sp>
            <p:nvSpPr>
              <p:cNvPr id="160" name="Rectangle 26"/>
              <p:cNvSpPr>
                <a:spLocks noChangeArrowheads="1"/>
              </p:cNvSpPr>
              <p:nvPr/>
            </p:nvSpPr>
            <p:spPr bwMode="auto">
              <a:xfrm rot="1988943">
                <a:off x="4926289" y="1272620"/>
                <a:ext cx="123825" cy="596900"/>
              </a:xfrm>
              <a:prstGeom prst="rect">
                <a:avLst/>
              </a:prstGeom>
              <a:solidFill>
                <a:srgbClr val="1D6E9B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61" name="Rectangle 31"/>
              <p:cNvSpPr>
                <a:spLocks noChangeArrowheads="1"/>
              </p:cNvSpPr>
              <p:nvPr/>
            </p:nvSpPr>
            <p:spPr bwMode="auto">
              <a:xfrm rot="1988943">
                <a:off x="5227099" y="1472711"/>
                <a:ext cx="134938" cy="596900"/>
              </a:xfrm>
              <a:prstGeom prst="rect">
                <a:avLst/>
              </a:prstGeom>
              <a:solidFill>
                <a:srgbClr val="1D6E9B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62" name="Rectangle 34"/>
              <p:cNvSpPr>
                <a:spLocks noChangeArrowheads="1"/>
              </p:cNvSpPr>
              <p:nvPr/>
            </p:nvSpPr>
            <p:spPr bwMode="auto">
              <a:xfrm rot="1988943">
                <a:off x="5020789" y="1371146"/>
                <a:ext cx="236538" cy="596900"/>
              </a:xfrm>
              <a:prstGeom prst="rect">
                <a:avLst/>
              </a:prstGeom>
              <a:solidFill>
                <a:srgbClr val="1D6E9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01" name="Group 117"/>
            <p:cNvGrpSpPr/>
            <p:nvPr/>
          </p:nvGrpSpPr>
          <p:grpSpPr>
            <a:xfrm>
              <a:off x="3957951" y="3611727"/>
              <a:ext cx="435748" cy="798580"/>
              <a:chOff x="3957951" y="2754476"/>
              <a:chExt cx="435748" cy="798580"/>
            </a:xfrm>
          </p:grpSpPr>
          <p:sp>
            <p:nvSpPr>
              <p:cNvPr id="157" name="Rectangle 23"/>
              <p:cNvSpPr>
                <a:spLocks noChangeArrowheads="1"/>
              </p:cNvSpPr>
              <p:nvPr/>
            </p:nvSpPr>
            <p:spPr bwMode="auto">
              <a:xfrm rot="1988943">
                <a:off x="3957951" y="2754476"/>
                <a:ext cx="123825" cy="598488"/>
              </a:xfrm>
              <a:prstGeom prst="rect">
                <a:avLst/>
              </a:prstGeom>
              <a:solidFill>
                <a:srgbClr val="85CA46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8" name="Rectangle 28"/>
              <p:cNvSpPr>
                <a:spLocks noChangeArrowheads="1"/>
              </p:cNvSpPr>
              <p:nvPr/>
            </p:nvSpPr>
            <p:spPr bwMode="auto">
              <a:xfrm rot="1988943">
                <a:off x="4258761" y="2954568"/>
                <a:ext cx="134938" cy="598488"/>
              </a:xfrm>
              <a:prstGeom prst="rect">
                <a:avLst/>
              </a:prstGeom>
              <a:solidFill>
                <a:srgbClr val="85CA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9" name="Rectangle 35"/>
              <p:cNvSpPr>
                <a:spLocks noChangeArrowheads="1"/>
              </p:cNvSpPr>
              <p:nvPr/>
            </p:nvSpPr>
            <p:spPr bwMode="auto">
              <a:xfrm rot="1988943">
                <a:off x="4052452" y="2853003"/>
                <a:ext cx="236538" cy="598488"/>
              </a:xfrm>
              <a:prstGeom prst="rect">
                <a:avLst/>
              </a:prstGeom>
              <a:solidFill>
                <a:srgbClr val="85CA4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02" name="Group 118"/>
            <p:cNvGrpSpPr/>
            <p:nvPr/>
          </p:nvGrpSpPr>
          <p:grpSpPr>
            <a:xfrm>
              <a:off x="4281744" y="3122309"/>
              <a:ext cx="435748" cy="785880"/>
              <a:chOff x="4281743" y="2265059"/>
              <a:chExt cx="435748" cy="785880"/>
            </a:xfrm>
          </p:grpSpPr>
          <p:sp>
            <p:nvSpPr>
              <p:cNvPr id="154" name="Rectangle 25"/>
              <p:cNvSpPr>
                <a:spLocks noChangeArrowheads="1"/>
              </p:cNvSpPr>
              <p:nvPr/>
            </p:nvSpPr>
            <p:spPr bwMode="auto">
              <a:xfrm rot="1988943">
                <a:off x="4281743" y="2265059"/>
                <a:ext cx="123825" cy="585788"/>
              </a:xfrm>
              <a:prstGeom prst="rect">
                <a:avLst/>
              </a:prstGeom>
              <a:solidFill>
                <a:srgbClr val="F49D00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5" name="Rectangle 32"/>
              <p:cNvSpPr>
                <a:spLocks noChangeArrowheads="1"/>
              </p:cNvSpPr>
              <p:nvPr/>
            </p:nvSpPr>
            <p:spPr bwMode="auto">
              <a:xfrm rot="1988943">
                <a:off x="4582553" y="2465151"/>
                <a:ext cx="134938" cy="585788"/>
              </a:xfrm>
              <a:prstGeom prst="rect">
                <a:avLst/>
              </a:prstGeom>
              <a:solidFill>
                <a:srgbClr val="F49D0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/>
            </p:nvSpPr>
            <p:spPr bwMode="auto">
              <a:xfrm rot="1988943">
                <a:off x="4376244" y="2363586"/>
                <a:ext cx="236538" cy="585788"/>
              </a:xfrm>
              <a:prstGeom prst="rect">
                <a:avLst/>
              </a:prstGeom>
              <a:solidFill>
                <a:srgbClr val="F49D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03" name="Group 119"/>
            <p:cNvGrpSpPr/>
            <p:nvPr/>
          </p:nvGrpSpPr>
          <p:grpSpPr>
            <a:xfrm>
              <a:off x="4602498" y="2630401"/>
              <a:ext cx="435748" cy="787467"/>
              <a:chOff x="4602497" y="1773150"/>
              <a:chExt cx="435748" cy="787467"/>
            </a:xfrm>
          </p:grpSpPr>
          <p:sp>
            <p:nvSpPr>
              <p:cNvPr id="151" name="Rectangle 27"/>
              <p:cNvSpPr>
                <a:spLocks noChangeArrowheads="1"/>
              </p:cNvSpPr>
              <p:nvPr/>
            </p:nvSpPr>
            <p:spPr bwMode="auto">
              <a:xfrm rot="1988943">
                <a:off x="4602497" y="1773150"/>
                <a:ext cx="123825" cy="587375"/>
              </a:xfrm>
              <a:prstGeom prst="rect">
                <a:avLst/>
              </a:prstGeom>
              <a:solidFill>
                <a:srgbClr val="D2326B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2" name="Rectangle 30"/>
              <p:cNvSpPr>
                <a:spLocks noChangeArrowheads="1"/>
              </p:cNvSpPr>
              <p:nvPr/>
            </p:nvSpPr>
            <p:spPr bwMode="auto">
              <a:xfrm rot="1988943">
                <a:off x="4903307" y="1973242"/>
                <a:ext cx="134938" cy="587375"/>
              </a:xfrm>
              <a:prstGeom prst="rect">
                <a:avLst/>
              </a:prstGeom>
              <a:solidFill>
                <a:srgbClr val="D2326B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3" name="Rectangle 37"/>
              <p:cNvSpPr>
                <a:spLocks noChangeArrowheads="1"/>
              </p:cNvSpPr>
              <p:nvPr/>
            </p:nvSpPr>
            <p:spPr bwMode="auto">
              <a:xfrm rot="1988943">
                <a:off x="4696998" y="1871676"/>
                <a:ext cx="236538" cy="587375"/>
              </a:xfrm>
              <a:prstGeom prst="rect">
                <a:avLst/>
              </a:prstGeom>
              <a:solidFill>
                <a:srgbClr val="D232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sp>
          <p:nvSpPr>
            <p:cNvPr id="104" name="Freeform 38"/>
            <p:cNvSpPr>
              <a:spLocks/>
            </p:cNvSpPr>
            <p:nvPr/>
          </p:nvSpPr>
          <p:spPr bwMode="auto">
            <a:xfrm rot="1988943">
              <a:off x="3326581" y="4718650"/>
              <a:ext cx="495300" cy="428625"/>
            </a:xfrm>
            <a:custGeom>
              <a:avLst/>
              <a:gdLst>
                <a:gd name="T0" fmla="*/ 30 w 44"/>
                <a:gd name="T1" fmla="*/ 38 h 38"/>
                <a:gd name="T2" fmla="*/ 44 w 44"/>
                <a:gd name="T3" fmla="*/ 0 h 38"/>
                <a:gd name="T4" fmla="*/ 32 w 44"/>
                <a:gd name="T5" fmla="*/ 0 h 38"/>
                <a:gd name="T6" fmla="*/ 11 w 44"/>
                <a:gd name="T7" fmla="*/ 0 h 38"/>
                <a:gd name="T8" fmla="*/ 0 w 44"/>
                <a:gd name="T9" fmla="*/ 0 h 38"/>
                <a:gd name="T10" fmla="*/ 14 w 44"/>
                <a:gd name="T11" fmla="*/ 38 h 38"/>
                <a:gd name="T12" fmla="*/ 22 w 44"/>
                <a:gd name="T13" fmla="*/ 38 h 38"/>
                <a:gd name="T14" fmla="*/ 30 w 44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8">
                  <a:moveTo>
                    <a:pt x="30" y="38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1" y="2"/>
                    <a:pt x="36" y="2"/>
                    <a:pt x="32" y="0"/>
                  </a:cubicBezTo>
                  <a:cubicBezTo>
                    <a:pt x="27" y="4"/>
                    <a:pt x="15" y="4"/>
                    <a:pt x="11" y="0"/>
                  </a:cubicBezTo>
                  <a:cubicBezTo>
                    <a:pt x="7" y="2"/>
                    <a:pt x="2" y="2"/>
                    <a:pt x="0" y="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38"/>
                    <a:pt x="19" y="38"/>
                    <a:pt x="22" y="38"/>
                  </a:cubicBezTo>
                  <a:cubicBezTo>
                    <a:pt x="25" y="38"/>
                    <a:pt x="27" y="38"/>
                    <a:pt x="30" y="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2CCBB">
                    <a:shade val="67500"/>
                    <a:satMod val="115000"/>
                  </a:srgbClr>
                </a:gs>
                <a:gs pos="100000">
                  <a:srgbClr val="F2CCBB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 rot="1988943">
              <a:off x="3307958" y="5094957"/>
              <a:ext cx="180975" cy="214313"/>
            </a:xfrm>
            <a:custGeom>
              <a:avLst/>
              <a:gdLst>
                <a:gd name="T0" fmla="*/ 7 w 16"/>
                <a:gd name="T1" fmla="*/ 18 h 19"/>
                <a:gd name="T2" fmla="*/ 9 w 16"/>
                <a:gd name="T3" fmla="*/ 18 h 19"/>
                <a:gd name="T4" fmla="*/ 10 w 16"/>
                <a:gd name="T5" fmla="*/ 17 h 19"/>
                <a:gd name="T6" fmla="*/ 16 w 16"/>
                <a:gd name="T7" fmla="*/ 0 h 19"/>
                <a:gd name="T8" fmla="*/ 8 w 16"/>
                <a:gd name="T9" fmla="*/ 0 h 19"/>
                <a:gd name="T10" fmla="*/ 0 w 16"/>
                <a:gd name="T11" fmla="*/ 0 h 19"/>
                <a:gd name="T12" fmla="*/ 6 w 16"/>
                <a:gd name="T13" fmla="*/ 17 h 19"/>
                <a:gd name="T14" fmla="*/ 7 w 16"/>
                <a:gd name="T1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9">
                  <a:moveTo>
                    <a:pt x="7" y="18"/>
                  </a:moveTo>
                  <a:cubicBezTo>
                    <a:pt x="7" y="19"/>
                    <a:pt x="8" y="19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7" y="1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</a:endParaRPr>
            </a:p>
          </p:txBody>
        </p:sp>
        <p:grpSp>
          <p:nvGrpSpPr>
            <p:cNvPr id="116" name="Group 69"/>
            <p:cNvGrpSpPr>
              <a:grpSpLocks noChangeAspect="1"/>
            </p:cNvGrpSpPr>
            <p:nvPr/>
          </p:nvGrpSpPr>
          <p:grpSpPr>
            <a:xfrm>
              <a:off x="5296240" y="3016554"/>
              <a:ext cx="242718" cy="245654"/>
              <a:chOff x="4525886" y="4183659"/>
              <a:chExt cx="558217" cy="564967"/>
            </a:xfrm>
          </p:grpSpPr>
          <p:sp>
            <p:nvSpPr>
              <p:cNvPr id="141" name="Oval 55"/>
              <p:cNvSpPr>
                <a:spLocks noChangeArrowheads="1"/>
              </p:cNvSpPr>
              <p:nvPr/>
            </p:nvSpPr>
            <p:spPr bwMode="auto">
              <a:xfrm>
                <a:off x="4525886" y="4387874"/>
                <a:ext cx="324888" cy="110546"/>
              </a:xfrm>
              <a:prstGeom prst="ellipse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4525886" y="4443569"/>
                <a:ext cx="324888" cy="305057"/>
              </a:xfrm>
              <a:custGeom>
                <a:avLst/>
                <a:gdLst>
                  <a:gd name="T0" fmla="*/ 326 w 326"/>
                  <a:gd name="T1" fmla="*/ 0 h 306"/>
                  <a:gd name="T2" fmla="*/ 326 w 326"/>
                  <a:gd name="T3" fmla="*/ 250 h 306"/>
                  <a:gd name="T4" fmla="*/ 163 w 326"/>
                  <a:gd name="T5" fmla="*/ 306 h 306"/>
                  <a:gd name="T6" fmla="*/ 0 w 326"/>
                  <a:gd name="T7" fmla="*/ 250 h 306"/>
                  <a:gd name="T8" fmla="*/ 0 w 326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306">
                    <a:moveTo>
                      <a:pt x="326" y="0"/>
                    </a:moveTo>
                    <a:cubicBezTo>
                      <a:pt x="326" y="250"/>
                      <a:pt x="326" y="250"/>
                      <a:pt x="326" y="250"/>
                    </a:cubicBezTo>
                    <a:cubicBezTo>
                      <a:pt x="326" y="281"/>
                      <a:pt x="253" y="306"/>
                      <a:pt x="163" y="306"/>
                    </a:cubicBezTo>
                    <a:cubicBezTo>
                      <a:pt x="73" y="306"/>
                      <a:pt x="0" y="281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4525886" y="4612342"/>
                <a:ext cx="324888" cy="55695"/>
              </a:xfrm>
              <a:custGeom>
                <a:avLst/>
                <a:gdLst>
                  <a:gd name="T0" fmla="*/ 326 w 326"/>
                  <a:gd name="T1" fmla="*/ 0 h 56"/>
                  <a:gd name="T2" fmla="*/ 163 w 326"/>
                  <a:gd name="T3" fmla="*/ 56 h 56"/>
                  <a:gd name="T4" fmla="*/ 0 w 326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6" h="56">
                    <a:moveTo>
                      <a:pt x="326" y="0"/>
                    </a:moveTo>
                    <a:cubicBezTo>
                      <a:pt x="326" y="31"/>
                      <a:pt x="253" y="56"/>
                      <a:pt x="163" y="56"/>
                    </a:cubicBezTo>
                    <a:cubicBezTo>
                      <a:pt x="73" y="56"/>
                      <a:pt x="0" y="31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4525886" y="4532597"/>
                <a:ext cx="324888" cy="54851"/>
              </a:xfrm>
              <a:custGeom>
                <a:avLst/>
                <a:gdLst>
                  <a:gd name="T0" fmla="*/ 326 w 326"/>
                  <a:gd name="T1" fmla="*/ 0 h 55"/>
                  <a:gd name="T2" fmla="*/ 163 w 326"/>
                  <a:gd name="T3" fmla="*/ 55 h 55"/>
                  <a:gd name="T4" fmla="*/ 0 w 326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5" name="Oval 59"/>
              <p:cNvSpPr>
                <a:spLocks noChangeArrowheads="1"/>
              </p:cNvSpPr>
              <p:nvPr/>
            </p:nvSpPr>
            <p:spPr bwMode="auto">
              <a:xfrm>
                <a:off x="4759215" y="4183659"/>
                <a:ext cx="324888" cy="109702"/>
              </a:xfrm>
              <a:prstGeom prst="ellipse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6" name="Line 60"/>
              <p:cNvSpPr>
                <a:spLocks noChangeShapeType="1"/>
              </p:cNvSpPr>
              <p:nvPr/>
            </p:nvSpPr>
            <p:spPr bwMode="auto">
              <a:xfrm flipV="1">
                <a:off x="4759215" y="4238510"/>
                <a:ext cx="0" cy="155271"/>
              </a:xfrm>
              <a:prstGeom prst="line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4850774" y="4503483"/>
                <a:ext cx="233329" cy="54851"/>
              </a:xfrm>
              <a:custGeom>
                <a:avLst/>
                <a:gdLst>
                  <a:gd name="T0" fmla="*/ 234 w 234"/>
                  <a:gd name="T1" fmla="*/ 0 h 55"/>
                  <a:gd name="T2" fmla="*/ 71 w 234"/>
                  <a:gd name="T3" fmla="*/ 55 h 55"/>
                  <a:gd name="T4" fmla="*/ 0 w 234"/>
                  <a:gd name="T5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" h="55">
                    <a:moveTo>
                      <a:pt x="234" y="0"/>
                    </a:moveTo>
                    <a:cubicBezTo>
                      <a:pt x="234" y="30"/>
                      <a:pt x="161" y="55"/>
                      <a:pt x="71" y="55"/>
                    </a:cubicBezTo>
                    <a:cubicBezTo>
                      <a:pt x="46" y="55"/>
                      <a:pt x="22" y="53"/>
                      <a:pt x="0" y="5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4850774" y="4417831"/>
                <a:ext cx="233329" cy="55695"/>
              </a:xfrm>
              <a:custGeom>
                <a:avLst/>
                <a:gdLst>
                  <a:gd name="T0" fmla="*/ 234 w 234"/>
                  <a:gd name="T1" fmla="*/ 0 h 56"/>
                  <a:gd name="T2" fmla="*/ 71 w 234"/>
                  <a:gd name="T3" fmla="*/ 56 h 56"/>
                  <a:gd name="T4" fmla="*/ 0 w 234"/>
                  <a:gd name="T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" h="56">
                    <a:moveTo>
                      <a:pt x="234" y="0"/>
                    </a:moveTo>
                    <a:cubicBezTo>
                      <a:pt x="234" y="31"/>
                      <a:pt x="161" y="56"/>
                      <a:pt x="71" y="56"/>
                    </a:cubicBezTo>
                    <a:cubicBezTo>
                      <a:pt x="46" y="56"/>
                      <a:pt x="22" y="54"/>
                      <a:pt x="0" y="5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4759215" y="4333023"/>
                <a:ext cx="324888" cy="54851"/>
              </a:xfrm>
              <a:custGeom>
                <a:avLst/>
                <a:gdLst>
                  <a:gd name="T0" fmla="*/ 326 w 326"/>
                  <a:gd name="T1" fmla="*/ 0 h 55"/>
                  <a:gd name="T2" fmla="*/ 163 w 326"/>
                  <a:gd name="T3" fmla="*/ 55 h 55"/>
                  <a:gd name="T4" fmla="*/ 0 w 326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6" h="55">
                    <a:moveTo>
                      <a:pt x="326" y="0"/>
                    </a:moveTo>
                    <a:cubicBezTo>
                      <a:pt x="326" y="30"/>
                      <a:pt x="253" y="55"/>
                      <a:pt x="163" y="55"/>
                    </a:cubicBezTo>
                    <a:cubicBezTo>
                      <a:pt x="73" y="55"/>
                      <a:pt x="0" y="3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17" name="Group 82"/>
            <p:cNvGrpSpPr>
              <a:grpSpLocks noChangeAspect="1"/>
            </p:cNvGrpSpPr>
            <p:nvPr/>
          </p:nvGrpSpPr>
          <p:grpSpPr>
            <a:xfrm>
              <a:off x="4691361" y="4002627"/>
              <a:ext cx="166184" cy="248668"/>
              <a:chOff x="1068574" y="2664703"/>
              <a:chExt cx="461594" cy="690703"/>
            </a:xfrm>
          </p:grpSpPr>
          <p:sp>
            <p:nvSpPr>
              <p:cNvPr id="137" name="Freeform 65"/>
              <p:cNvSpPr>
                <a:spLocks/>
              </p:cNvSpPr>
              <p:nvPr/>
            </p:nvSpPr>
            <p:spPr bwMode="auto">
              <a:xfrm>
                <a:off x="1100219" y="2741495"/>
                <a:ext cx="422776" cy="467501"/>
              </a:xfrm>
              <a:custGeom>
                <a:avLst/>
                <a:gdLst>
                  <a:gd name="T0" fmla="*/ 49 w 424"/>
                  <a:gd name="T1" fmla="*/ 469 h 469"/>
                  <a:gd name="T2" fmla="*/ 0 w 424"/>
                  <a:gd name="T3" fmla="*/ 202 h 469"/>
                  <a:gd name="T4" fmla="*/ 226 w 424"/>
                  <a:gd name="T5" fmla="*/ 0 h 469"/>
                  <a:gd name="T6" fmla="*/ 306 w 424"/>
                  <a:gd name="T7" fmla="*/ 55 h 469"/>
                  <a:gd name="T8" fmla="*/ 424 w 424"/>
                  <a:gd name="T9" fmla="*/ 173 h 469"/>
                  <a:gd name="T10" fmla="*/ 388 w 424"/>
                  <a:gd name="T11" fmla="*/ 193 h 469"/>
                  <a:gd name="T12" fmla="*/ 354 w 424"/>
                  <a:gd name="T13" fmla="*/ 222 h 469"/>
                  <a:gd name="T14" fmla="*/ 298 w 424"/>
                  <a:gd name="T15" fmla="*/ 199 h 469"/>
                  <a:gd name="T16" fmla="*/ 245 w 424"/>
                  <a:gd name="T17" fmla="*/ 210 h 469"/>
                  <a:gd name="T18" fmla="*/ 214 w 424"/>
                  <a:gd name="T19" fmla="*/ 212 h 469"/>
                  <a:gd name="T20" fmla="*/ 356 w 424"/>
                  <a:gd name="T21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469">
                    <a:moveTo>
                      <a:pt x="49" y="469"/>
                    </a:moveTo>
                    <a:cubicBezTo>
                      <a:pt x="88" y="369"/>
                      <a:pt x="0" y="313"/>
                      <a:pt x="0" y="202"/>
                    </a:cubicBezTo>
                    <a:cubicBezTo>
                      <a:pt x="0" y="91"/>
                      <a:pt x="110" y="0"/>
                      <a:pt x="226" y="0"/>
                    </a:cubicBezTo>
                    <a:cubicBezTo>
                      <a:pt x="270" y="0"/>
                      <a:pt x="312" y="26"/>
                      <a:pt x="306" y="55"/>
                    </a:cubicBezTo>
                    <a:cubicBezTo>
                      <a:pt x="329" y="68"/>
                      <a:pt x="403" y="119"/>
                      <a:pt x="424" y="173"/>
                    </a:cubicBezTo>
                    <a:cubicBezTo>
                      <a:pt x="388" y="193"/>
                      <a:pt x="388" y="193"/>
                      <a:pt x="388" y="193"/>
                    </a:cubicBezTo>
                    <a:cubicBezTo>
                      <a:pt x="388" y="193"/>
                      <a:pt x="364" y="227"/>
                      <a:pt x="354" y="222"/>
                    </a:cubicBezTo>
                    <a:cubicBezTo>
                      <a:pt x="344" y="218"/>
                      <a:pt x="312" y="199"/>
                      <a:pt x="298" y="199"/>
                    </a:cubicBezTo>
                    <a:cubicBezTo>
                      <a:pt x="283" y="199"/>
                      <a:pt x="278" y="210"/>
                      <a:pt x="245" y="210"/>
                    </a:cubicBezTo>
                    <a:cubicBezTo>
                      <a:pt x="235" y="210"/>
                      <a:pt x="214" y="212"/>
                      <a:pt x="214" y="212"/>
                    </a:cubicBezTo>
                    <a:cubicBezTo>
                      <a:pt x="214" y="212"/>
                      <a:pt x="356" y="376"/>
                      <a:pt x="356" y="469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8" name="Freeform 66"/>
              <p:cNvSpPr>
                <a:spLocks/>
              </p:cNvSpPr>
              <p:nvPr/>
            </p:nvSpPr>
            <p:spPr bwMode="auto">
              <a:xfrm>
                <a:off x="1228909" y="2664703"/>
                <a:ext cx="94935" cy="98732"/>
              </a:xfrm>
              <a:custGeom>
                <a:avLst/>
                <a:gdLst>
                  <a:gd name="T0" fmla="*/ 0 w 95"/>
                  <a:gd name="T1" fmla="*/ 99 h 99"/>
                  <a:gd name="T2" fmla="*/ 92 w 95"/>
                  <a:gd name="T3" fmla="*/ 0 h 99"/>
                  <a:gd name="T4" fmla="*/ 92 w 95"/>
                  <a:gd name="T5" fmla="*/ 7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" h="99">
                    <a:moveTo>
                      <a:pt x="0" y="99"/>
                    </a:moveTo>
                    <a:cubicBezTo>
                      <a:pt x="0" y="99"/>
                      <a:pt x="18" y="5"/>
                      <a:pt x="92" y="0"/>
                    </a:cubicBezTo>
                    <a:cubicBezTo>
                      <a:pt x="95" y="28"/>
                      <a:pt x="92" y="77"/>
                      <a:pt x="92" y="77"/>
                    </a:cubicBezTo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9" name="Freeform 67"/>
              <p:cNvSpPr>
                <a:spLocks/>
              </p:cNvSpPr>
              <p:nvPr/>
            </p:nvSpPr>
            <p:spPr bwMode="auto">
              <a:xfrm>
                <a:off x="1091359" y="3208996"/>
                <a:ext cx="415603" cy="69619"/>
              </a:xfrm>
              <a:custGeom>
                <a:avLst/>
                <a:gdLst>
                  <a:gd name="T0" fmla="*/ 35 w 417"/>
                  <a:gd name="T1" fmla="*/ 70 h 70"/>
                  <a:gd name="T2" fmla="*/ 0 w 417"/>
                  <a:gd name="T3" fmla="*/ 35 h 70"/>
                  <a:gd name="T4" fmla="*/ 35 w 417"/>
                  <a:gd name="T5" fmla="*/ 0 h 70"/>
                  <a:gd name="T6" fmla="*/ 381 w 417"/>
                  <a:gd name="T7" fmla="*/ 0 h 70"/>
                  <a:gd name="T8" fmla="*/ 417 w 417"/>
                  <a:gd name="T9" fmla="*/ 35 h 70"/>
                  <a:gd name="T10" fmla="*/ 381 w 417"/>
                  <a:gd name="T11" fmla="*/ 70 h 70"/>
                  <a:gd name="T12" fmla="*/ 35 w 417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7" h="70">
                    <a:moveTo>
                      <a:pt x="35" y="70"/>
                    </a:moveTo>
                    <a:cubicBezTo>
                      <a:pt x="16" y="70"/>
                      <a:pt x="0" y="55"/>
                      <a:pt x="0" y="35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381" y="0"/>
                      <a:pt x="381" y="0"/>
                      <a:pt x="381" y="0"/>
                    </a:cubicBezTo>
                    <a:cubicBezTo>
                      <a:pt x="401" y="0"/>
                      <a:pt x="417" y="15"/>
                      <a:pt x="417" y="35"/>
                    </a:cubicBezTo>
                    <a:cubicBezTo>
                      <a:pt x="417" y="55"/>
                      <a:pt x="401" y="70"/>
                      <a:pt x="381" y="70"/>
                    </a:cubicBezTo>
                    <a:lnTo>
                      <a:pt x="35" y="7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40" name="Freeform 68"/>
              <p:cNvSpPr>
                <a:spLocks/>
              </p:cNvSpPr>
              <p:nvPr/>
            </p:nvSpPr>
            <p:spPr bwMode="auto">
              <a:xfrm>
                <a:off x="1068574" y="3278614"/>
                <a:ext cx="461594" cy="76792"/>
              </a:xfrm>
              <a:custGeom>
                <a:avLst/>
                <a:gdLst>
                  <a:gd name="T0" fmla="*/ 38 w 463"/>
                  <a:gd name="T1" fmla="*/ 77 h 77"/>
                  <a:gd name="T2" fmla="*/ 0 w 463"/>
                  <a:gd name="T3" fmla="*/ 39 h 77"/>
                  <a:gd name="T4" fmla="*/ 38 w 463"/>
                  <a:gd name="T5" fmla="*/ 0 h 77"/>
                  <a:gd name="T6" fmla="*/ 425 w 463"/>
                  <a:gd name="T7" fmla="*/ 0 h 77"/>
                  <a:gd name="T8" fmla="*/ 463 w 463"/>
                  <a:gd name="T9" fmla="*/ 39 h 77"/>
                  <a:gd name="T10" fmla="*/ 425 w 463"/>
                  <a:gd name="T11" fmla="*/ 77 h 77"/>
                  <a:gd name="T12" fmla="*/ 38 w 463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3" h="77">
                    <a:moveTo>
                      <a:pt x="38" y="77"/>
                    </a:moveTo>
                    <a:cubicBezTo>
                      <a:pt x="17" y="77"/>
                      <a:pt x="0" y="60"/>
                      <a:pt x="0" y="39"/>
                    </a:cubicBezTo>
                    <a:cubicBezTo>
                      <a:pt x="0" y="18"/>
                      <a:pt x="17" y="0"/>
                      <a:pt x="38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46" y="0"/>
                      <a:pt x="463" y="18"/>
                      <a:pt x="463" y="39"/>
                    </a:cubicBezTo>
                    <a:cubicBezTo>
                      <a:pt x="463" y="60"/>
                      <a:pt x="446" y="77"/>
                      <a:pt x="425" y="77"/>
                    </a:cubicBezTo>
                    <a:lnTo>
                      <a:pt x="38" y="7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19" name="Group 92"/>
            <p:cNvGrpSpPr>
              <a:grpSpLocks noChangeAspect="1"/>
            </p:cNvGrpSpPr>
            <p:nvPr/>
          </p:nvGrpSpPr>
          <p:grpSpPr>
            <a:xfrm>
              <a:off x="3515738" y="3780152"/>
              <a:ext cx="107663" cy="192211"/>
              <a:chOff x="4316676" y="1773473"/>
              <a:chExt cx="197115" cy="351909"/>
            </a:xfrm>
          </p:grpSpPr>
          <p:sp>
            <p:nvSpPr>
              <p:cNvPr id="131" name="Rectangle 49"/>
              <p:cNvSpPr>
                <a:spLocks noChangeArrowheads="1"/>
              </p:cNvSpPr>
              <p:nvPr/>
            </p:nvSpPr>
            <p:spPr bwMode="auto">
              <a:xfrm>
                <a:off x="4333778" y="1773473"/>
                <a:ext cx="158852" cy="38264"/>
              </a:xfrm>
              <a:prstGeom prst="rect">
                <a:avLst/>
              </a:pr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3" name="Freeform 51"/>
              <p:cNvSpPr>
                <a:spLocks/>
              </p:cNvSpPr>
              <p:nvPr/>
            </p:nvSpPr>
            <p:spPr bwMode="auto">
              <a:xfrm>
                <a:off x="4316676" y="1996677"/>
                <a:ext cx="197115" cy="128705"/>
              </a:xfrm>
              <a:custGeom>
                <a:avLst/>
                <a:gdLst>
                  <a:gd name="T0" fmla="*/ 281 w 288"/>
                  <a:gd name="T1" fmla="*/ 1 h 188"/>
                  <a:gd name="T2" fmla="*/ 288 w 288"/>
                  <a:gd name="T3" fmla="*/ 44 h 188"/>
                  <a:gd name="T4" fmla="*/ 144 w 288"/>
                  <a:gd name="T5" fmla="*/ 188 h 188"/>
                  <a:gd name="T6" fmla="*/ 0 w 288"/>
                  <a:gd name="T7" fmla="*/ 44 h 188"/>
                  <a:gd name="T8" fmla="*/ 7 w 288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88">
                    <a:moveTo>
                      <a:pt x="281" y="1"/>
                    </a:moveTo>
                    <a:cubicBezTo>
                      <a:pt x="286" y="15"/>
                      <a:pt x="288" y="29"/>
                      <a:pt x="288" y="44"/>
                    </a:cubicBezTo>
                    <a:cubicBezTo>
                      <a:pt x="288" y="124"/>
                      <a:pt x="223" y="188"/>
                      <a:pt x="144" y="188"/>
                    </a:cubicBezTo>
                    <a:cubicBezTo>
                      <a:pt x="65" y="188"/>
                      <a:pt x="0" y="124"/>
                      <a:pt x="0" y="44"/>
                    </a:cubicBezTo>
                    <a:cubicBezTo>
                      <a:pt x="0" y="29"/>
                      <a:pt x="3" y="14"/>
                      <a:pt x="7" y="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4" name="Freeform 52"/>
              <p:cNvSpPr>
                <a:spLocks/>
              </p:cNvSpPr>
              <p:nvPr/>
            </p:nvSpPr>
            <p:spPr bwMode="auto">
              <a:xfrm>
                <a:off x="4321314" y="1997257"/>
                <a:ext cx="95949" cy="57685"/>
              </a:xfrm>
              <a:custGeom>
                <a:avLst/>
                <a:gdLst>
                  <a:gd name="T0" fmla="*/ 140 w 140"/>
                  <a:gd name="T1" fmla="*/ 84 h 84"/>
                  <a:gd name="T2" fmla="*/ 0 w 140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0" h="84">
                    <a:moveTo>
                      <a:pt x="140" y="84"/>
                    </a:moveTo>
                    <a:cubicBezTo>
                      <a:pt x="111" y="35"/>
                      <a:pt x="59" y="3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5" name="Freeform 53"/>
              <p:cNvSpPr>
                <a:spLocks/>
              </p:cNvSpPr>
              <p:nvPr/>
            </p:nvSpPr>
            <p:spPr bwMode="auto">
              <a:xfrm>
                <a:off x="4400739" y="1997257"/>
                <a:ext cx="108413" cy="127545"/>
              </a:xfrm>
              <a:custGeom>
                <a:avLst/>
                <a:gdLst>
                  <a:gd name="T0" fmla="*/ 158 w 158"/>
                  <a:gd name="T1" fmla="*/ 0 h 186"/>
                  <a:gd name="T2" fmla="*/ 0 w 158"/>
                  <a:gd name="T3" fmla="*/ 172 h 186"/>
                  <a:gd name="T4" fmla="*/ 0 w 158"/>
                  <a:gd name="T5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" h="186">
                    <a:moveTo>
                      <a:pt x="158" y="0"/>
                    </a:moveTo>
                    <a:cubicBezTo>
                      <a:pt x="70" y="8"/>
                      <a:pt x="0" y="82"/>
                      <a:pt x="0" y="172"/>
                    </a:cubicBezTo>
                    <a:cubicBezTo>
                      <a:pt x="0" y="177"/>
                      <a:pt x="0" y="181"/>
                      <a:pt x="0" y="186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6" name="Freeform 54"/>
              <p:cNvSpPr>
                <a:spLocks/>
              </p:cNvSpPr>
              <p:nvPr/>
            </p:nvSpPr>
            <p:spPr bwMode="auto">
              <a:xfrm>
                <a:off x="4369433" y="1928267"/>
                <a:ext cx="91021" cy="84064"/>
              </a:xfrm>
              <a:custGeom>
                <a:avLst/>
                <a:gdLst>
                  <a:gd name="T0" fmla="*/ 0 w 133"/>
                  <a:gd name="T1" fmla="*/ 119 h 123"/>
                  <a:gd name="T2" fmla="*/ 67 w 133"/>
                  <a:gd name="T3" fmla="*/ 0 h 123"/>
                  <a:gd name="T4" fmla="*/ 133 w 133"/>
                  <a:gd name="T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3" h="123">
                    <a:moveTo>
                      <a:pt x="0" y="119"/>
                    </a:moveTo>
                    <a:cubicBezTo>
                      <a:pt x="7" y="47"/>
                      <a:pt x="56" y="0"/>
                      <a:pt x="67" y="0"/>
                    </a:cubicBezTo>
                    <a:cubicBezTo>
                      <a:pt x="78" y="0"/>
                      <a:pt x="120" y="51"/>
                      <a:pt x="133" y="12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  <p:grpSp>
          <p:nvGrpSpPr>
            <p:cNvPr id="120" name="Group 106"/>
            <p:cNvGrpSpPr>
              <a:grpSpLocks noChangeAspect="1"/>
            </p:cNvGrpSpPr>
            <p:nvPr/>
          </p:nvGrpSpPr>
          <p:grpSpPr>
            <a:xfrm>
              <a:off x="4138972" y="2792872"/>
              <a:ext cx="206245" cy="192473"/>
              <a:chOff x="4026920" y="1823758"/>
              <a:chExt cx="440292" cy="410892"/>
            </a:xfrm>
          </p:grpSpPr>
          <p:sp>
            <p:nvSpPr>
              <p:cNvPr id="128" name="Oval 275"/>
              <p:cNvSpPr>
                <a:spLocks noChangeArrowheads="1"/>
              </p:cNvSpPr>
              <p:nvPr/>
            </p:nvSpPr>
            <p:spPr bwMode="auto">
              <a:xfrm>
                <a:off x="4426696" y="2094100"/>
                <a:ext cx="40516" cy="40516"/>
              </a:xfrm>
              <a:prstGeom prst="ellipse">
                <a:avLst/>
              </a:pr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29" name="Oval 276"/>
              <p:cNvSpPr>
                <a:spLocks noChangeArrowheads="1"/>
              </p:cNvSpPr>
              <p:nvPr/>
            </p:nvSpPr>
            <p:spPr bwMode="auto">
              <a:xfrm>
                <a:off x="4026920" y="2193776"/>
                <a:ext cx="40516" cy="40874"/>
              </a:xfrm>
              <a:prstGeom prst="ellipse">
                <a:avLst/>
              </a:pr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  <p:sp>
            <p:nvSpPr>
              <p:cNvPr id="130" name="Freeform 277"/>
              <p:cNvSpPr>
                <a:spLocks/>
              </p:cNvSpPr>
              <p:nvPr/>
            </p:nvSpPr>
            <p:spPr bwMode="auto">
              <a:xfrm>
                <a:off x="4123367" y="1823758"/>
                <a:ext cx="40516" cy="40516"/>
              </a:xfrm>
              <a:custGeom>
                <a:avLst/>
                <a:gdLst>
                  <a:gd name="T0" fmla="*/ 48 w 48"/>
                  <a:gd name="T1" fmla="*/ 24 h 48"/>
                  <a:gd name="T2" fmla="*/ 40 w 48"/>
                  <a:gd name="T3" fmla="*/ 42 h 48"/>
                  <a:gd name="T4" fmla="*/ 24 w 48"/>
                  <a:gd name="T5" fmla="*/ 48 h 48"/>
                  <a:gd name="T6" fmla="*/ 0 w 48"/>
                  <a:gd name="T7" fmla="*/ 24 h 48"/>
                  <a:gd name="T8" fmla="*/ 24 w 48"/>
                  <a:gd name="T9" fmla="*/ 0 h 48"/>
                  <a:gd name="T10" fmla="*/ 48 w 48"/>
                  <a:gd name="T11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31"/>
                      <a:pt x="45" y="37"/>
                      <a:pt x="40" y="42"/>
                    </a:cubicBezTo>
                    <a:cubicBezTo>
                      <a:pt x="36" y="46"/>
                      <a:pt x="30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Open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876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3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2442</Words>
  <Application>Microsoft Office PowerPoint</Application>
  <PresentationFormat>Presentación en pantalla (4:3)</PresentationFormat>
  <Paragraphs>225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1_Office Theme</vt:lpstr>
      <vt:lpstr>AMARA: Gestión Documental – Cero Papel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Como adaptarse al nuevo paradigma</vt:lpstr>
      <vt:lpstr>Diapositiva 11</vt:lpstr>
      <vt:lpstr>Diapositiva 12</vt:lpstr>
      <vt:lpstr>La Suite AMARA da respuesta a las necesidades de la Administración digital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evgonzalez</cp:lastModifiedBy>
  <cp:revision>44</cp:revision>
  <dcterms:created xsi:type="dcterms:W3CDTF">2017-10-26T21:37:04Z</dcterms:created>
  <dcterms:modified xsi:type="dcterms:W3CDTF">2017-11-06T13:37:58Z</dcterms:modified>
</cp:coreProperties>
</file>