
<file path=[Content_Types].xml><?xml version="1.0" encoding="utf-8"?>
<Types xmlns="http://schemas.openxmlformats.org/package/2006/content-types">
  <Override PartName="/ppt/slides/slide18.xml" ContentType="application/vnd.openxmlformats-officedocument.presentationml.slide+xml"/>
  <Override PartName="/ppt/diagrams/drawing2.xml" ContentType="application/vnd.ms-office.drawingml.diagramDrawing+xml"/>
  <Override PartName="/ppt/slides/slide9.xml" ContentType="application/vnd.openxmlformats-officedocument.presentationml.slide+xml"/>
  <Override PartName="/ppt/diagrams/data2.xml" ContentType="application/vnd.openxmlformats-officedocument.drawingml.diagramData+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diagrams/layout1.xml" ContentType="application/vnd.openxmlformats-officedocument.drawingml.diagramLayout+xml"/>
  <Override PartName="/ppt/slideLayouts/slideLayout2.xml" ContentType="application/vnd.openxmlformats-officedocument.presentationml.slideLayout+xml"/>
  <Override PartName="/ppt/diagrams/quickStyle1.xml" ContentType="application/vnd.openxmlformats-officedocument.drawingml.diagramStyle+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diagrams/layout2.xml" ContentType="application/vnd.openxmlformats-officedocument.drawingml.diagramLayout+xml"/>
  <Override PartName="/ppt/slideLayouts/slideLayout3.xml" ContentType="application/vnd.openxmlformats-officedocument.presentationml.slideLayout+xml"/>
  <Override PartName="/ppt/diagrams/quickStyle2.xml" ContentType="application/vnd.openxmlformats-officedocument.drawingml.diagramStyle+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diagrams/drawing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02" r:id="rId1"/>
  </p:sldMasterIdLst>
  <p:sldIdLst>
    <p:sldId id="256" r:id="rId2"/>
    <p:sldId id="257" r:id="rId3"/>
    <p:sldId id="260" r:id="rId4"/>
    <p:sldId id="259" r:id="rId5"/>
    <p:sldId id="261" r:id="rId6"/>
    <p:sldId id="265" r:id="rId7"/>
    <p:sldId id="276" r:id="rId8"/>
    <p:sldId id="282" r:id="rId9"/>
    <p:sldId id="285" r:id="rId10"/>
    <p:sldId id="283" r:id="rId11"/>
    <p:sldId id="284" r:id="rId12"/>
    <p:sldId id="277" r:id="rId13"/>
    <p:sldId id="278" r:id="rId14"/>
    <p:sldId id="279" r:id="rId15"/>
    <p:sldId id="280" r:id="rId16"/>
    <p:sldId id="281" r:id="rId17"/>
    <p:sldId id="272" r:id="rId18"/>
    <p:sldId id="266" r:id="rId19"/>
    <p:sldId id="263" r:id="rId20"/>
    <p:sldId id="271" r:id="rId21"/>
    <p:sldId id="270" r:id="rId22"/>
    <p:sldId id="269" r:id="rId23"/>
    <p:sldId id="268" r:id="rId24"/>
    <p:sldId id="267" r:id="rId25"/>
    <p:sldId id="273" r:id="rId26"/>
    <p:sldId id="262" r:id="rId27"/>
    <p:sldId id="275" r:id="rId28"/>
    <p:sldId id="287" r:id="rId29"/>
    <p:sldId id="286" r:id="rId30"/>
    <p:sldId id="274" r:id="rId31"/>
  </p:sldIdLst>
  <p:sldSz cx="9144000" cy="6858000" type="screen4x3"/>
  <p:notesSz cx="6858000" cy="9144000"/>
  <p:defaultText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2957" autoAdjust="0"/>
    <p:restoredTop sz="94660"/>
  </p:normalViewPr>
  <p:slideViewPr>
    <p:cSldViewPr snapToGrid="0" snapToObjects="1">
      <p:cViewPr>
        <p:scale>
          <a:sx n="75" d="100"/>
          <a:sy n="75" d="100"/>
        </p:scale>
        <p:origin x="-1160" y="-2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9A2133-D05D-4945-AC9D-71EBCFFF29D8}"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s-ES_tradnl"/>
        </a:p>
      </dgm:t>
    </dgm:pt>
    <dgm:pt modelId="{31D7988B-837C-6C45-BEC3-863513518C09}">
      <dgm:prSet phldrT="[Texto]"/>
      <dgm:spPr/>
      <dgm:t>
        <a:bodyPr/>
        <a:lstStyle/>
        <a:p>
          <a:pPr algn="ctr"/>
          <a:r>
            <a:rPr lang="es-ES_tradnl" dirty="0" smtClean="0"/>
            <a:t>Preservación de Documentos Electrónicos</a:t>
          </a:r>
          <a:endParaRPr lang="es-ES_tradnl" dirty="0"/>
        </a:p>
      </dgm:t>
    </dgm:pt>
    <dgm:pt modelId="{4E35AD9B-CDAB-7A49-BFEB-8F62B03DF127}" type="parTrans" cxnId="{8AE6D2CD-787C-F74B-B6FC-EA33477979A6}">
      <dgm:prSet/>
      <dgm:spPr/>
      <dgm:t>
        <a:bodyPr/>
        <a:lstStyle/>
        <a:p>
          <a:endParaRPr lang="es-ES_tradnl"/>
        </a:p>
      </dgm:t>
    </dgm:pt>
    <dgm:pt modelId="{0B0622A2-2430-994D-BE87-5A0B9C67503D}" type="sibTrans" cxnId="{8AE6D2CD-787C-F74B-B6FC-EA33477979A6}">
      <dgm:prSet/>
      <dgm:spPr/>
      <dgm:t>
        <a:bodyPr/>
        <a:lstStyle/>
        <a:p>
          <a:endParaRPr lang="es-ES_tradnl"/>
        </a:p>
      </dgm:t>
    </dgm:pt>
    <dgm:pt modelId="{45A92BC0-D51E-D24C-901B-FAE0636B2235}">
      <dgm:prSet phldrT="[Texto]"/>
      <dgm:spPr/>
      <dgm:t>
        <a:bodyPr/>
        <a:lstStyle/>
        <a:p>
          <a:pPr algn="just"/>
          <a:endParaRPr lang="es-ES_tradnl" dirty="0"/>
        </a:p>
      </dgm:t>
    </dgm:pt>
    <dgm:pt modelId="{A33DD2C3-52F8-D345-86AD-5F8D2B6BB041}" type="parTrans" cxnId="{BC6EC3DA-100E-1647-9812-8C6FCC407EDD}">
      <dgm:prSet/>
      <dgm:spPr/>
      <dgm:t>
        <a:bodyPr/>
        <a:lstStyle/>
        <a:p>
          <a:endParaRPr lang="es-ES_tradnl"/>
        </a:p>
      </dgm:t>
    </dgm:pt>
    <dgm:pt modelId="{749EECA5-38FF-7044-9F02-2574C7C36234}" type="sibTrans" cxnId="{BC6EC3DA-100E-1647-9812-8C6FCC407EDD}">
      <dgm:prSet/>
      <dgm:spPr/>
      <dgm:t>
        <a:bodyPr/>
        <a:lstStyle/>
        <a:p>
          <a:endParaRPr lang="es-ES_tradnl"/>
        </a:p>
      </dgm:t>
    </dgm:pt>
    <dgm:pt modelId="{7CEDC472-2472-6B4D-8CFA-18CD156AAD1F}">
      <dgm:prSet phldrT="[Texto]"/>
      <dgm:spPr/>
      <dgm:t>
        <a:bodyPr/>
        <a:lstStyle/>
        <a:p>
          <a:pPr algn="ctr"/>
          <a:r>
            <a:rPr lang="es-ES_tradnl" dirty="0" smtClean="0"/>
            <a:t>Preservación Datos</a:t>
          </a:r>
          <a:endParaRPr lang="es-ES_tradnl" dirty="0"/>
        </a:p>
      </dgm:t>
    </dgm:pt>
    <dgm:pt modelId="{A1A3F635-88F2-434E-BFF8-ED83FF2D012A}" type="parTrans" cxnId="{6930A0C3-E77F-7D4B-8959-07FEB92065C1}">
      <dgm:prSet/>
      <dgm:spPr/>
      <dgm:t>
        <a:bodyPr/>
        <a:lstStyle/>
        <a:p>
          <a:endParaRPr lang="es-ES_tradnl"/>
        </a:p>
      </dgm:t>
    </dgm:pt>
    <dgm:pt modelId="{B1359539-58D2-9C45-8556-D89E06B2999E}" type="sibTrans" cxnId="{6930A0C3-E77F-7D4B-8959-07FEB92065C1}">
      <dgm:prSet/>
      <dgm:spPr/>
      <dgm:t>
        <a:bodyPr/>
        <a:lstStyle/>
        <a:p>
          <a:endParaRPr lang="es-ES_tradnl"/>
        </a:p>
      </dgm:t>
    </dgm:pt>
    <dgm:pt modelId="{D6E5A286-9186-094E-93E0-EB15BC103FAB}" type="pres">
      <dgm:prSet presAssocID="{F29A2133-D05D-4945-AC9D-71EBCFFF29D8}" presName="linear" presStyleCnt="0">
        <dgm:presLayoutVars>
          <dgm:animLvl val="lvl"/>
          <dgm:resizeHandles val="exact"/>
        </dgm:presLayoutVars>
      </dgm:prSet>
      <dgm:spPr/>
      <dgm:t>
        <a:bodyPr/>
        <a:lstStyle/>
        <a:p>
          <a:endParaRPr lang="es-ES_tradnl"/>
        </a:p>
      </dgm:t>
    </dgm:pt>
    <dgm:pt modelId="{801C6AC2-4BBD-C84B-B256-119AF176C1A7}" type="pres">
      <dgm:prSet presAssocID="{31D7988B-837C-6C45-BEC3-863513518C09}" presName="parentText" presStyleLbl="node1" presStyleIdx="0" presStyleCnt="2">
        <dgm:presLayoutVars>
          <dgm:chMax val="0"/>
          <dgm:bulletEnabled val="1"/>
        </dgm:presLayoutVars>
      </dgm:prSet>
      <dgm:spPr/>
      <dgm:t>
        <a:bodyPr/>
        <a:lstStyle/>
        <a:p>
          <a:endParaRPr lang="es-ES_tradnl"/>
        </a:p>
      </dgm:t>
    </dgm:pt>
    <dgm:pt modelId="{62466EFA-5E5D-A443-A259-32CFF872F6AE}" type="pres">
      <dgm:prSet presAssocID="{31D7988B-837C-6C45-BEC3-863513518C09}" presName="childText" presStyleLbl="revTx" presStyleIdx="0" presStyleCnt="1">
        <dgm:presLayoutVars>
          <dgm:bulletEnabled val="1"/>
        </dgm:presLayoutVars>
      </dgm:prSet>
      <dgm:spPr/>
      <dgm:t>
        <a:bodyPr/>
        <a:lstStyle/>
        <a:p>
          <a:endParaRPr lang="es-ES_tradnl"/>
        </a:p>
      </dgm:t>
    </dgm:pt>
    <dgm:pt modelId="{AE43AABC-2005-0D43-835F-EBD6AD83E11C}" type="pres">
      <dgm:prSet presAssocID="{7CEDC472-2472-6B4D-8CFA-18CD156AAD1F}" presName="parentText" presStyleLbl="node1" presStyleIdx="1" presStyleCnt="2">
        <dgm:presLayoutVars>
          <dgm:chMax val="0"/>
          <dgm:bulletEnabled val="1"/>
        </dgm:presLayoutVars>
      </dgm:prSet>
      <dgm:spPr/>
      <dgm:t>
        <a:bodyPr/>
        <a:lstStyle/>
        <a:p>
          <a:endParaRPr lang="es-ES_tradnl"/>
        </a:p>
      </dgm:t>
    </dgm:pt>
  </dgm:ptLst>
  <dgm:cxnLst>
    <dgm:cxn modelId="{010DBE44-8BAF-AD4E-BE28-530EB48EC16C}" type="presOf" srcId="{F29A2133-D05D-4945-AC9D-71EBCFFF29D8}" destId="{D6E5A286-9186-094E-93E0-EB15BC103FAB}" srcOrd="0" destOrd="0" presId="urn:microsoft.com/office/officeart/2005/8/layout/vList2"/>
    <dgm:cxn modelId="{5D154978-774D-A44F-A397-E2E3E07328CF}" type="presOf" srcId="{7CEDC472-2472-6B4D-8CFA-18CD156AAD1F}" destId="{AE43AABC-2005-0D43-835F-EBD6AD83E11C}" srcOrd="0" destOrd="0" presId="urn:microsoft.com/office/officeart/2005/8/layout/vList2"/>
    <dgm:cxn modelId="{8AE6D2CD-787C-F74B-B6FC-EA33477979A6}" srcId="{F29A2133-D05D-4945-AC9D-71EBCFFF29D8}" destId="{31D7988B-837C-6C45-BEC3-863513518C09}" srcOrd="0" destOrd="0" parTransId="{4E35AD9B-CDAB-7A49-BFEB-8F62B03DF127}" sibTransId="{0B0622A2-2430-994D-BE87-5A0B9C67503D}"/>
    <dgm:cxn modelId="{6930A0C3-E77F-7D4B-8959-07FEB92065C1}" srcId="{F29A2133-D05D-4945-AC9D-71EBCFFF29D8}" destId="{7CEDC472-2472-6B4D-8CFA-18CD156AAD1F}" srcOrd="1" destOrd="0" parTransId="{A1A3F635-88F2-434E-BFF8-ED83FF2D012A}" sibTransId="{B1359539-58D2-9C45-8556-D89E06B2999E}"/>
    <dgm:cxn modelId="{BC6EC3DA-100E-1647-9812-8C6FCC407EDD}" srcId="{31D7988B-837C-6C45-BEC3-863513518C09}" destId="{45A92BC0-D51E-D24C-901B-FAE0636B2235}" srcOrd="0" destOrd="0" parTransId="{A33DD2C3-52F8-D345-86AD-5F8D2B6BB041}" sibTransId="{749EECA5-38FF-7044-9F02-2574C7C36234}"/>
    <dgm:cxn modelId="{E59A7735-4178-7140-BD47-E048CECC0242}" type="presOf" srcId="{45A92BC0-D51E-D24C-901B-FAE0636B2235}" destId="{62466EFA-5E5D-A443-A259-32CFF872F6AE}" srcOrd="0" destOrd="0" presId="urn:microsoft.com/office/officeart/2005/8/layout/vList2"/>
    <dgm:cxn modelId="{3E5CED78-0746-1840-8C1A-66B4F901E929}" type="presOf" srcId="{31D7988B-837C-6C45-BEC3-863513518C09}" destId="{801C6AC2-4BBD-C84B-B256-119AF176C1A7}" srcOrd="0" destOrd="0" presId="urn:microsoft.com/office/officeart/2005/8/layout/vList2"/>
    <dgm:cxn modelId="{9D4FF875-BAA8-474F-90A9-903B6A539F1C}" type="presParOf" srcId="{D6E5A286-9186-094E-93E0-EB15BC103FAB}" destId="{801C6AC2-4BBD-C84B-B256-119AF176C1A7}" srcOrd="0" destOrd="0" presId="urn:microsoft.com/office/officeart/2005/8/layout/vList2"/>
    <dgm:cxn modelId="{F42FED1E-EFB2-9340-8431-91994271AAD1}" type="presParOf" srcId="{D6E5A286-9186-094E-93E0-EB15BC103FAB}" destId="{62466EFA-5E5D-A443-A259-32CFF872F6AE}" srcOrd="1" destOrd="0" presId="urn:microsoft.com/office/officeart/2005/8/layout/vList2"/>
    <dgm:cxn modelId="{19D26976-8DBB-A045-B4ED-5A34CDC50817}" type="presParOf" srcId="{D6E5A286-9186-094E-93E0-EB15BC103FAB}" destId="{AE43AABC-2005-0D43-835F-EBD6AD83E11C}"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5F5012-4CCE-A04D-923B-7FF260AD99D0}" type="doc">
      <dgm:prSet loTypeId="urn:microsoft.com/office/officeart/2005/8/layout/radial5" loCatId="relationship" qsTypeId="urn:microsoft.com/office/officeart/2005/8/quickstyle/simple4" qsCatId="simple" csTypeId="urn:microsoft.com/office/officeart/2005/8/colors/accent1_2" csCatId="accent1" phldr="1"/>
      <dgm:spPr/>
      <dgm:t>
        <a:bodyPr/>
        <a:lstStyle/>
        <a:p>
          <a:endParaRPr lang="es-ES_tradnl"/>
        </a:p>
      </dgm:t>
    </dgm:pt>
    <dgm:pt modelId="{4E721CE1-4594-BC49-9F98-04FD98B120FA}">
      <dgm:prSet phldrT="[Texto]"/>
      <dgm:spPr/>
      <dgm:t>
        <a:bodyPr/>
        <a:lstStyle/>
        <a:p>
          <a:r>
            <a:rPr lang="es-ES_tradnl" dirty="0" smtClean="0"/>
            <a:t>Preservación</a:t>
          </a:r>
        </a:p>
        <a:p>
          <a:r>
            <a:rPr lang="es-ES_tradnl" dirty="0" smtClean="0"/>
            <a:t>Digital </a:t>
          </a:r>
          <a:endParaRPr lang="es-ES_tradnl" dirty="0"/>
        </a:p>
      </dgm:t>
    </dgm:pt>
    <dgm:pt modelId="{B08F38CC-D607-1A48-BE9A-CE148B3567F7}" type="parTrans" cxnId="{E314E751-006B-DF49-8396-95D64118E793}">
      <dgm:prSet/>
      <dgm:spPr/>
      <dgm:t>
        <a:bodyPr/>
        <a:lstStyle/>
        <a:p>
          <a:endParaRPr lang="es-ES_tradnl"/>
        </a:p>
      </dgm:t>
    </dgm:pt>
    <dgm:pt modelId="{DBA70EE9-0EFB-6C42-A66D-A6AA08C7D3B6}" type="sibTrans" cxnId="{E314E751-006B-DF49-8396-95D64118E793}">
      <dgm:prSet/>
      <dgm:spPr/>
      <dgm:t>
        <a:bodyPr/>
        <a:lstStyle/>
        <a:p>
          <a:endParaRPr lang="es-ES_tradnl"/>
        </a:p>
      </dgm:t>
    </dgm:pt>
    <dgm:pt modelId="{F37C09C7-232C-C742-BD1B-EBC7990FB44C}">
      <dgm:prSet phldrT="[Texto]"/>
      <dgm:spPr/>
      <dgm:t>
        <a:bodyPr/>
        <a:lstStyle/>
        <a:p>
          <a:r>
            <a:rPr lang="es-ES_tradnl" dirty="0" smtClean="0"/>
            <a:t>Medios</a:t>
          </a:r>
          <a:endParaRPr lang="es-ES_tradnl" dirty="0"/>
        </a:p>
      </dgm:t>
    </dgm:pt>
    <dgm:pt modelId="{485C4155-8700-E348-A04E-06C930E726FD}" type="parTrans" cxnId="{7FD867E2-E72D-FE4E-8ABC-719E5328306B}">
      <dgm:prSet/>
      <dgm:spPr/>
      <dgm:t>
        <a:bodyPr/>
        <a:lstStyle/>
        <a:p>
          <a:endParaRPr lang="es-ES_tradnl"/>
        </a:p>
      </dgm:t>
    </dgm:pt>
    <dgm:pt modelId="{6DAA871A-199E-3C41-8883-34BF06060DD9}" type="sibTrans" cxnId="{7FD867E2-E72D-FE4E-8ABC-719E5328306B}">
      <dgm:prSet/>
      <dgm:spPr/>
      <dgm:t>
        <a:bodyPr/>
        <a:lstStyle/>
        <a:p>
          <a:endParaRPr lang="es-ES_tradnl"/>
        </a:p>
      </dgm:t>
    </dgm:pt>
    <dgm:pt modelId="{ED2731E5-97E7-1248-8A87-D786E3EF2F3B}">
      <dgm:prSet phldrT="[Texto]"/>
      <dgm:spPr/>
      <dgm:t>
        <a:bodyPr/>
        <a:lstStyle/>
        <a:p>
          <a:r>
            <a:rPr lang="es-ES_tradnl" dirty="0" smtClean="0"/>
            <a:t>Contenido </a:t>
          </a:r>
          <a:endParaRPr lang="es-ES_tradnl" dirty="0"/>
        </a:p>
      </dgm:t>
    </dgm:pt>
    <dgm:pt modelId="{7C033B82-B2B9-BF47-90CB-CDAFBB8B7901}" type="parTrans" cxnId="{9156A68E-0241-404A-AF7F-34B10EF70577}">
      <dgm:prSet/>
      <dgm:spPr/>
      <dgm:t>
        <a:bodyPr/>
        <a:lstStyle/>
        <a:p>
          <a:endParaRPr lang="es-ES_tradnl"/>
        </a:p>
      </dgm:t>
    </dgm:pt>
    <dgm:pt modelId="{5C27E4A3-661A-9846-9CF3-D137573D33D7}" type="sibTrans" cxnId="{9156A68E-0241-404A-AF7F-34B10EF70577}">
      <dgm:prSet/>
      <dgm:spPr/>
      <dgm:t>
        <a:bodyPr/>
        <a:lstStyle/>
        <a:p>
          <a:endParaRPr lang="es-ES_tradnl"/>
        </a:p>
      </dgm:t>
    </dgm:pt>
    <dgm:pt modelId="{6302D242-0424-9540-BD76-9CD9A1E3279D}">
      <dgm:prSet phldrT="[Texto]"/>
      <dgm:spPr/>
      <dgm:t>
        <a:bodyPr/>
        <a:lstStyle/>
        <a:p>
          <a:r>
            <a:rPr lang="es-ES_tradnl" dirty="0" smtClean="0"/>
            <a:t>Contexto</a:t>
          </a:r>
          <a:endParaRPr lang="es-ES_tradnl" dirty="0"/>
        </a:p>
      </dgm:t>
    </dgm:pt>
    <dgm:pt modelId="{020F271B-1268-D54B-A104-805950395B10}" type="parTrans" cxnId="{33A4E302-E935-5E48-857F-79C04E4E16A8}">
      <dgm:prSet/>
      <dgm:spPr/>
      <dgm:t>
        <a:bodyPr/>
        <a:lstStyle/>
        <a:p>
          <a:endParaRPr lang="es-ES_tradnl"/>
        </a:p>
      </dgm:t>
    </dgm:pt>
    <dgm:pt modelId="{F33AF073-F2DB-E346-833F-2EA54A8B2D01}" type="sibTrans" cxnId="{33A4E302-E935-5E48-857F-79C04E4E16A8}">
      <dgm:prSet/>
      <dgm:spPr/>
      <dgm:t>
        <a:bodyPr/>
        <a:lstStyle/>
        <a:p>
          <a:endParaRPr lang="es-ES_tradnl"/>
        </a:p>
      </dgm:t>
    </dgm:pt>
    <dgm:pt modelId="{8BF06445-D8D7-4248-B354-8A14566AEE68}">
      <dgm:prSet phldrT="[Texto]"/>
      <dgm:spPr/>
      <dgm:t>
        <a:bodyPr/>
        <a:lstStyle/>
        <a:p>
          <a:endParaRPr lang="es-ES_tradnl" dirty="0"/>
        </a:p>
      </dgm:t>
    </dgm:pt>
    <dgm:pt modelId="{92A8E496-A166-2A4E-818E-2AC20DE368BA}" type="parTrans" cxnId="{6BDB08A3-3A06-244F-AB2F-CEC0C51A06CC}">
      <dgm:prSet/>
      <dgm:spPr/>
      <dgm:t>
        <a:bodyPr/>
        <a:lstStyle/>
        <a:p>
          <a:endParaRPr lang="es-ES_tradnl"/>
        </a:p>
      </dgm:t>
    </dgm:pt>
    <dgm:pt modelId="{7F220F0B-A000-8848-BC0A-570107C647B8}" type="sibTrans" cxnId="{6BDB08A3-3A06-244F-AB2F-CEC0C51A06CC}">
      <dgm:prSet/>
      <dgm:spPr/>
      <dgm:t>
        <a:bodyPr/>
        <a:lstStyle/>
        <a:p>
          <a:endParaRPr lang="es-ES_tradnl"/>
        </a:p>
      </dgm:t>
    </dgm:pt>
    <dgm:pt modelId="{FBA7A2FD-B65C-AB49-ABDC-9C2D4124CFD7}" type="pres">
      <dgm:prSet presAssocID="{105F5012-4CCE-A04D-923B-7FF260AD99D0}" presName="Name0" presStyleCnt="0">
        <dgm:presLayoutVars>
          <dgm:chMax val="1"/>
          <dgm:dir/>
          <dgm:animLvl val="ctr"/>
          <dgm:resizeHandles val="exact"/>
        </dgm:presLayoutVars>
      </dgm:prSet>
      <dgm:spPr/>
      <dgm:t>
        <a:bodyPr/>
        <a:lstStyle/>
        <a:p>
          <a:endParaRPr lang="es-ES_tradnl"/>
        </a:p>
      </dgm:t>
    </dgm:pt>
    <dgm:pt modelId="{DD78D04C-E82A-9641-975F-B70F60FD7465}" type="pres">
      <dgm:prSet presAssocID="{4E721CE1-4594-BC49-9F98-04FD98B120FA}" presName="centerShape" presStyleLbl="node0" presStyleIdx="0" presStyleCnt="1"/>
      <dgm:spPr/>
      <dgm:t>
        <a:bodyPr/>
        <a:lstStyle/>
        <a:p>
          <a:endParaRPr lang="es-ES_tradnl"/>
        </a:p>
      </dgm:t>
    </dgm:pt>
    <dgm:pt modelId="{7F525859-29C2-3F44-85CE-5A3EFD956C12}" type="pres">
      <dgm:prSet presAssocID="{485C4155-8700-E348-A04E-06C930E726FD}" presName="parTrans" presStyleLbl="sibTrans2D1" presStyleIdx="0" presStyleCnt="3"/>
      <dgm:spPr/>
      <dgm:t>
        <a:bodyPr/>
        <a:lstStyle/>
        <a:p>
          <a:endParaRPr lang="es-ES_tradnl"/>
        </a:p>
      </dgm:t>
    </dgm:pt>
    <dgm:pt modelId="{6D555137-92D1-6545-822A-8550C662BE85}" type="pres">
      <dgm:prSet presAssocID="{485C4155-8700-E348-A04E-06C930E726FD}" presName="connectorText" presStyleLbl="sibTrans2D1" presStyleIdx="0" presStyleCnt="3"/>
      <dgm:spPr/>
      <dgm:t>
        <a:bodyPr/>
        <a:lstStyle/>
        <a:p>
          <a:endParaRPr lang="es-ES_tradnl"/>
        </a:p>
      </dgm:t>
    </dgm:pt>
    <dgm:pt modelId="{B02E83F3-3A3E-8541-A5EF-E485FF4FA625}" type="pres">
      <dgm:prSet presAssocID="{F37C09C7-232C-C742-BD1B-EBC7990FB44C}" presName="node" presStyleLbl="node1" presStyleIdx="0" presStyleCnt="3">
        <dgm:presLayoutVars>
          <dgm:bulletEnabled val="1"/>
        </dgm:presLayoutVars>
      </dgm:prSet>
      <dgm:spPr/>
      <dgm:t>
        <a:bodyPr/>
        <a:lstStyle/>
        <a:p>
          <a:endParaRPr lang="es-ES_tradnl"/>
        </a:p>
      </dgm:t>
    </dgm:pt>
    <dgm:pt modelId="{D151F9B0-5A5C-6049-A9A7-DB808399839C}" type="pres">
      <dgm:prSet presAssocID="{7C033B82-B2B9-BF47-90CB-CDAFBB8B7901}" presName="parTrans" presStyleLbl="sibTrans2D1" presStyleIdx="1" presStyleCnt="3"/>
      <dgm:spPr/>
      <dgm:t>
        <a:bodyPr/>
        <a:lstStyle/>
        <a:p>
          <a:endParaRPr lang="es-ES_tradnl"/>
        </a:p>
      </dgm:t>
    </dgm:pt>
    <dgm:pt modelId="{EF41F311-6AE2-A84C-B9F2-DFCAB9445272}" type="pres">
      <dgm:prSet presAssocID="{7C033B82-B2B9-BF47-90CB-CDAFBB8B7901}" presName="connectorText" presStyleLbl="sibTrans2D1" presStyleIdx="1" presStyleCnt="3"/>
      <dgm:spPr/>
      <dgm:t>
        <a:bodyPr/>
        <a:lstStyle/>
        <a:p>
          <a:endParaRPr lang="es-ES_tradnl"/>
        </a:p>
      </dgm:t>
    </dgm:pt>
    <dgm:pt modelId="{EC664699-69A0-BD4C-9CC4-B25125E60C3E}" type="pres">
      <dgm:prSet presAssocID="{ED2731E5-97E7-1248-8A87-D786E3EF2F3B}" presName="node" presStyleLbl="node1" presStyleIdx="1" presStyleCnt="3">
        <dgm:presLayoutVars>
          <dgm:bulletEnabled val="1"/>
        </dgm:presLayoutVars>
      </dgm:prSet>
      <dgm:spPr/>
      <dgm:t>
        <a:bodyPr/>
        <a:lstStyle/>
        <a:p>
          <a:endParaRPr lang="es-ES_tradnl"/>
        </a:p>
      </dgm:t>
    </dgm:pt>
    <dgm:pt modelId="{D4EA5481-57BF-AB4B-A649-44E5A6E8E229}" type="pres">
      <dgm:prSet presAssocID="{020F271B-1268-D54B-A104-805950395B10}" presName="parTrans" presStyleLbl="sibTrans2D1" presStyleIdx="2" presStyleCnt="3"/>
      <dgm:spPr/>
      <dgm:t>
        <a:bodyPr/>
        <a:lstStyle/>
        <a:p>
          <a:endParaRPr lang="es-ES_tradnl"/>
        </a:p>
      </dgm:t>
    </dgm:pt>
    <dgm:pt modelId="{2067E649-1CCA-924C-933D-93A19DEB7548}" type="pres">
      <dgm:prSet presAssocID="{020F271B-1268-D54B-A104-805950395B10}" presName="connectorText" presStyleLbl="sibTrans2D1" presStyleIdx="2" presStyleCnt="3"/>
      <dgm:spPr/>
      <dgm:t>
        <a:bodyPr/>
        <a:lstStyle/>
        <a:p>
          <a:endParaRPr lang="es-ES_tradnl"/>
        </a:p>
      </dgm:t>
    </dgm:pt>
    <dgm:pt modelId="{D7DF660C-F432-234E-B557-8D10511542AE}" type="pres">
      <dgm:prSet presAssocID="{6302D242-0424-9540-BD76-9CD9A1E3279D}" presName="node" presStyleLbl="node1" presStyleIdx="2" presStyleCnt="3">
        <dgm:presLayoutVars>
          <dgm:bulletEnabled val="1"/>
        </dgm:presLayoutVars>
      </dgm:prSet>
      <dgm:spPr/>
      <dgm:t>
        <a:bodyPr/>
        <a:lstStyle/>
        <a:p>
          <a:endParaRPr lang="es-ES_tradnl"/>
        </a:p>
      </dgm:t>
    </dgm:pt>
  </dgm:ptLst>
  <dgm:cxnLst>
    <dgm:cxn modelId="{7FD867E2-E72D-FE4E-8ABC-719E5328306B}" srcId="{4E721CE1-4594-BC49-9F98-04FD98B120FA}" destId="{F37C09C7-232C-C742-BD1B-EBC7990FB44C}" srcOrd="0" destOrd="0" parTransId="{485C4155-8700-E348-A04E-06C930E726FD}" sibTransId="{6DAA871A-199E-3C41-8883-34BF06060DD9}"/>
    <dgm:cxn modelId="{9156A68E-0241-404A-AF7F-34B10EF70577}" srcId="{4E721CE1-4594-BC49-9F98-04FD98B120FA}" destId="{ED2731E5-97E7-1248-8A87-D786E3EF2F3B}" srcOrd="1" destOrd="0" parTransId="{7C033B82-B2B9-BF47-90CB-CDAFBB8B7901}" sibTransId="{5C27E4A3-661A-9846-9CF3-D137573D33D7}"/>
    <dgm:cxn modelId="{33A4E302-E935-5E48-857F-79C04E4E16A8}" srcId="{4E721CE1-4594-BC49-9F98-04FD98B120FA}" destId="{6302D242-0424-9540-BD76-9CD9A1E3279D}" srcOrd="2" destOrd="0" parTransId="{020F271B-1268-D54B-A104-805950395B10}" sibTransId="{F33AF073-F2DB-E346-833F-2EA54A8B2D01}"/>
    <dgm:cxn modelId="{79D31EFD-3D9F-B14E-8B2B-338B5FCCAB12}" type="presOf" srcId="{105F5012-4CCE-A04D-923B-7FF260AD99D0}" destId="{FBA7A2FD-B65C-AB49-ABDC-9C2D4124CFD7}" srcOrd="0" destOrd="0" presId="urn:microsoft.com/office/officeart/2005/8/layout/radial5"/>
    <dgm:cxn modelId="{E37F63F1-6691-2A42-82A5-5244CC1CB138}" type="presOf" srcId="{485C4155-8700-E348-A04E-06C930E726FD}" destId="{6D555137-92D1-6545-822A-8550C662BE85}" srcOrd="1" destOrd="0" presId="urn:microsoft.com/office/officeart/2005/8/layout/radial5"/>
    <dgm:cxn modelId="{24023B2F-9101-844C-B317-5F398C946201}" type="presOf" srcId="{485C4155-8700-E348-A04E-06C930E726FD}" destId="{7F525859-29C2-3F44-85CE-5A3EFD956C12}" srcOrd="0" destOrd="0" presId="urn:microsoft.com/office/officeart/2005/8/layout/radial5"/>
    <dgm:cxn modelId="{A4501183-4957-044B-BE7A-950F40F3138C}" type="presOf" srcId="{4E721CE1-4594-BC49-9F98-04FD98B120FA}" destId="{DD78D04C-E82A-9641-975F-B70F60FD7465}" srcOrd="0" destOrd="0" presId="urn:microsoft.com/office/officeart/2005/8/layout/radial5"/>
    <dgm:cxn modelId="{C71F5BA4-B950-4C45-87B3-214E26AB12B8}" type="presOf" srcId="{ED2731E5-97E7-1248-8A87-D786E3EF2F3B}" destId="{EC664699-69A0-BD4C-9CC4-B25125E60C3E}" srcOrd="0" destOrd="0" presId="urn:microsoft.com/office/officeart/2005/8/layout/radial5"/>
    <dgm:cxn modelId="{26E3CC33-2378-8B4F-BAC3-1562DD698FF7}" type="presOf" srcId="{7C033B82-B2B9-BF47-90CB-CDAFBB8B7901}" destId="{D151F9B0-5A5C-6049-A9A7-DB808399839C}" srcOrd="0" destOrd="0" presId="urn:microsoft.com/office/officeart/2005/8/layout/radial5"/>
    <dgm:cxn modelId="{4E405819-26AC-8C4E-8770-CEE0BC08A888}" type="presOf" srcId="{020F271B-1268-D54B-A104-805950395B10}" destId="{2067E649-1CCA-924C-933D-93A19DEB7548}" srcOrd="1" destOrd="0" presId="urn:microsoft.com/office/officeart/2005/8/layout/radial5"/>
    <dgm:cxn modelId="{E314E751-006B-DF49-8396-95D64118E793}" srcId="{105F5012-4CCE-A04D-923B-7FF260AD99D0}" destId="{4E721CE1-4594-BC49-9F98-04FD98B120FA}" srcOrd="0" destOrd="0" parTransId="{B08F38CC-D607-1A48-BE9A-CE148B3567F7}" sibTransId="{DBA70EE9-0EFB-6C42-A66D-A6AA08C7D3B6}"/>
    <dgm:cxn modelId="{5E64A432-0245-4143-9636-28ABC961AE83}" type="presOf" srcId="{F37C09C7-232C-C742-BD1B-EBC7990FB44C}" destId="{B02E83F3-3A3E-8541-A5EF-E485FF4FA625}" srcOrd="0" destOrd="0" presId="urn:microsoft.com/office/officeart/2005/8/layout/radial5"/>
    <dgm:cxn modelId="{83CE36A7-06B6-3A43-914C-602E2478C574}" type="presOf" srcId="{6302D242-0424-9540-BD76-9CD9A1E3279D}" destId="{D7DF660C-F432-234E-B557-8D10511542AE}" srcOrd="0" destOrd="0" presId="urn:microsoft.com/office/officeart/2005/8/layout/radial5"/>
    <dgm:cxn modelId="{6BDB08A3-3A06-244F-AB2F-CEC0C51A06CC}" srcId="{105F5012-4CCE-A04D-923B-7FF260AD99D0}" destId="{8BF06445-D8D7-4248-B354-8A14566AEE68}" srcOrd="1" destOrd="0" parTransId="{92A8E496-A166-2A4E-818E-2AC20DE368BA}" sibTransId="{7F220F0B-A000-8848-BC0A-570107C647B8}"/>
    <dgm:cxn modelId="{10755FFA-76DD-4540-AA61-35B750648785}" type="presOf" srcId="{020F271B-1268-D54B-A104-805950395B10}" destId="{D4EA5481-57BF-AB4B-A649-44E5A6E8E229}" srcOrd="0" destOrd="0" presId="urn:microsoft.com/office/officeart/2005/8/layout/radial5"/>
    <dgm:cxn modelId="{A3C0B311-FCE5-FF4F-90B5-7B6941AFCE0B}" type="presOf" srcId="{7C033B82-B2B9-BF47-90CB-CDAFBB8B7901}" destId="{EF41F311-6AE2-A84C-B9F2-DFCAB9445272}" srcOrd="1" destOrd="0" presId="urn:microsoft.com/office/officeart/2005/8/layout/radial5"/>
    <dgm:cxn modelId="{01D1BEA3-625D-5545-8B9A-6AD09AB3EDAD}" type="presParOf" srcId="{FBA7A2FD-B65C-AB49-ABDC-9C2D4124CFD7}" destId="{DD78D04C-E82A-9641-975F-B70F60FD7465}" srcOrd="0" destOrd="0" presId="urn:microsoft.com/office/officeart/2005/8/layout/radial5"/>
    <dgm:cxn modelId="{B9E7C8DF-E47B-5B46-90D1-0FC9A71858E4}" type="presParOf" srcId="{FBA7A2FD-B65C-AB49-ABDC-9C2D4124CFD7}" destId="{7F525859-29C2-3F44-85CE-5A3EFD956C12}" srcOrd="1" destOrd="0" presId="urn:microsoft.com/office/officeart/2005/8/layout/radial5"/>
    <dgm:cxn modelId="{3D076831-BC92-C942-B628-453DBD3E2FEF}" type="presParOf" srcId="{7F525859-29C2-3F44-85CE-5A3EFD956C12}" destId="{6D555137-92D1-6545-822A-8550C662BE85}" srcOrd="0" destOrd="0" presId="urn:microsoft.com/office/officeart/2005/8/layout/radial5"/>
    <dgm:cxn modelId="{77DC0882-7B02-274C-A3E5-AA09254DC44A}" type="presParOf" srcId="{FBA7A2FD-B65C-AB49-ABDC-9C2D4124CFD7}" destId="{B02E83F3-3A3E-8541-A5EF-E485FF4FA625}" srcOrd="2" destOrd="0" presId="urn:microsoft.com/office/officeart/2005/8/layout/radial5"/>
    <dgm:cxn modelId="{93124EFF-F61F-B04B-846F-2B9C95DBCCF8}" type="presParOf" srcId="{FBA7A2FD-B65C-AB49-ABDC-9C2D4124CFD7}" destId="{D151F9B0-5A5C-6049-A9A7-DB808399839C}" srcOrd="3" destOrd="0" presId="urn:microsoft.com/office/officeart/2005/8/layout/radial5"/>
    <dgm:cxn modelId="{E04EA4F3-C769-494A-B3CE-F6F7C47286C1}" type="presParOf" srcId="{D151F9B0-5A5C-6049-A9A7-DB808399839C}" destId="{EF41F311-6AE2-A84C-B9F2-DFCAB9445272}" srcOrd="0" destOrd="0" presId="urn:microsoft.com/office/officeart/2005/8/layout/radial5"/>
    <dgm:cxn modelId="{B29FDB04-7B59-0E43-A74D-6389E769E4FD}" type="presParOf" srcId="{FBA7A2FD-B65C-AB49-ABDC-9C2D4124CFD7}" destId="{EC664699-69A0-BD4C-9CC4-B25125E60C3E}" srcOrd="4" destOrd="0" presId="urn:microsoft.com/office/officeart/2005/8/layout/radial5"/>
    <dgm:cxn modelId="{D9B751C0-7772-FF46-A382-5F5D047817C6}" type="presParOf" srcId="{FBA7A2FD-B65C-AB49-ABDC-9C2D4124CFD7}" destId="{D4EA5481-57BF-AB4B-A649-44E5A6E8E229}" srcOrd="5" destOrd="0" presId="urn:microsoft.com/office/officeart/2005/8/layout/radial5"/>
    <dgm:cxn modelId="{0C27ECF3-3799-1B41-9EF3-7200A015F68B}" type="presParOf" srcId="{D4EA5481-57BF-AB4B-A649-44E5A6E8E229}" destId="{2067E649-1CCA-924C-933D-93A19DEB7548}" srcOrd="0" destOrd="0" presId="urn:microsoft.com/office/officeart/2005/8/layout/radial5"/>
    <dgm:cxn modelId="{FB1F4229-CE46-9547-8EBB-F210BD11AF2D}" type="presParOf" srcId="{FBA7A2FD-B65C-AB49-ABDC-9C2D4124CFD7}" destId="{D7DF660C-F432-234E-B557-8D10511542AE}" srcOrd="6"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01C6AC2-4BBD-C84B-B256-119AF176C1A7}">
      <dsp:nvSpPr>
        <dsp:cNvPr id="0" name=""/>
        <dsp:cNvSpPr/>
      </dsp:nvSpPr>
      <dsp:spPr>
        <a:xfrm>
          <a:off x="0" y="27179"/>
          <a:ext cx="8504238" cy="1869660"/>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s-ES_tradnl" sz="4700" kern="1200" dirty="0" smtClean="0"/>
            <a:t>Preservación de Documentos Electrónicos</a:t>
          </a:r>
          <a:endParaRPr lang="es-ES_tradnl" sz="4700" kern="1200" dirty="0"/>
        </a:p>
      </dsp:txBody>
      <dsp:txXfrm>
        <a:off x="0" y="27179"/>
        <a:ext cx="8504238" cy="1869660"/>
      </dsp:txXfrm>
    </dsp:sp>
    <dsp:sp modelId="{62466EFA-5E5D-A443-A259-32CFF872F6AE}">
      <dsp:nvSpPr>
        <dsp:cNvPr id="0" name=""/>
        <dsp:cNvSpPr/>
      </dsp:nvSpPr>
      <dsp:spPr>
        <a:xfrm>
          <a:off x="0" y="1896840"/>
          <a:ext cx="8504238" cy="77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010" tIns="59690" rIns="334264" bIns="59690" numCol="1" spcCol="1270" anchor="t" anchorCtr="0">
          <a:noAutofit/>
        </a:bodyPr>
        <a:lstStyle/>
        <a:p>
          <a:pPr marL="285750" lvl="1" indent="-285750" algn="just" defTabSz="1644650">
            <a:lnSpc>
              <a:spcPct val="90000"/>
            </a:lnSpc>
            <a:spcBef>
              <a:spcPct val="0"/>
            </a:spcBef>
            <a:spcAft>
              <a:spcPct val="20000"/>
            </a:spcAft>
            <a:buChar char="••"/>
          </a:pPr>
          <a:endParaRPr lang="es-ES_tradnl" sz="3700" kern="1200" dirty="0"/>
        </a:p>
      </dsp:txBody>
      <dsp:txXfrm>
        <a:off x="0" y="1896840"/>
        <a:ext cx="8504238" cy="778320"/>
      </dsp:txXfrm>
    </dsp:sp>
    <dsp:sp modelId="{AE43AABC-2005-0D43-835F-EBD6AD83E11C}">
      <dsp:nvSpPr>
        <dsp:cNvPr id="0" name=""/>
        <dsp:cNvSpPr/>
      </dsp:nvSpPr>
      <dsp:spPr>
        <a:xfrm>
          <a:off x="0" y="2675160"/>
          <a:ext cx="8504238" cy="1869660"/>
        </a:xfrm>
        <a:prstGeom prst="round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s-ES_tradnl" sz="4700" kern="1200" dirty="0" smtClean="0"/>
            <a:t>Preservación Datos</a:t>
          </a:r>
          <a:endParaRPr lang="es-ES_tradnl" sz="4700" kern="1200" dirty="0"/>
        </a:p>
      </dsp:txBody>
      <dsp:txXfrm>
        <a:off x="0" y="2675160"/>
        <a:ext cx="8504238" cy="18696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78D04C-E82A-9641-975F-B70F60FD7465}">
      <dsp:nvSpPr>
        <dsp:cNvPr id="0" name=""/>
        <dsp:cNvSpPr/>
      </dsp:nvSpPr>
      <dsp:spPr>
        <a:xfrm>
          <a:off x="3514925" y="2064555"/>
          <a:ext cx="1474068" cy="1474068"/>
        </a:xfrm>
        <a:prstGeom prst="ellips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S_tradnl" sz="1300" kern="1200" dirty="0" smtClean="0"/>
            <a:t>Preservación</a:t>
          </a:r>
        </a:p>
        <a:p>
          <a:pPr lvl="0" algn="ctr" defTabSz="577850">
            <a:lnSpc>
              <a:spcPct val="90000"/>
            </a:lnSpc>
            <a:spcBef>
              <a:spcPct val="0"/>
            </a:spcBef>
            <a:spcAft>
              <a:spcPct val="35000"/>
            </a:spcAft>
          </a:pPr>
          <a:r>
            <a:rPr lang="es-ES_tradnl" sz="1300" kern="1200" dirty="0" smtClean="0"/>
            <a:t>Digital </a:t>
          </a:r>
          <a:endParaRPr lang="es-ES_tradnl" sz="1300" kern="1200" dirty="0"/>
        </a:p>
      </dsp:txBody>
      <dsp:txXfrm>
        <a:off x="3514925" y="2064555"/>
        <a:ext cx="1474068" cy="1474068"/>
      </dsp:txXfrm>
    </dsp:sp>
    <dsp:sp modelId="{7F525859-29C2-3F44-85CE-5A3EFD956C12}">
      <dsp:nvSpPr>
        <dsp:cNvPr id="0" name=""/>
        <dsp:cNvSpPr/>
      </dsp:nvSpPr>
      <dsp:spPr>
        <a:xfrm rot="16200000">
          <a:off x="4096062" y="1528642"/>
          <a:ext cx="311794" cy="50118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tint val="60000"/>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_tradnl" sz="1100" kern="1200"/>
        </a:p>
      </dsp:txBody>
      <dsp:txXfrm rot="16200000">
        <a:off x="4096062" y="1528642"/>
        <a:ext cx="311794" cy="501183"/>
      </dsp:txXfrm>
    </dsp:sp>
    <dsp:sp modelId="{B02E83F3-3A3E-8541-A5EF-E485FF4FA625}">
      <dsp:nvSpPr>
        <dsp:cNvPr id="0" name=""/>
        <dsp:cNvSpPr/>
      </dsp:nvSpPr>
      <dsp:spPr>
        <a:xfrm>
          <a:off x="3514925" y="2196"/>
          <a:ext cx="1474068" cy="1474068"/>
        </a:xfrm>
        <a:prstGeom prst="ellips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S_tradnl" sz="1300" kern="1200" dirty="0" smtClean="0"/>
            <a:t>Medios</a:t>
          </a:r>
          <a:endParaRPr lang="es-ES_tradnl" sz="1300" kern="1200" dirty="0"/>
        </a:p>
      </dsp:txBody>
      <dsp:txXfrm>
        <a:off x="3514925" y="2196"/>
        <a:ext cx="1474068" cy="1474068"/>
      </dsp:txXfrm>
    </dsp:sp>
    <dsp:sp modelId="{D151F9B0-5A5C-6049-A9A7-DB808399839C}">
      <dsp:nvSpPr>
        <dsp:cNvPr id="0" name=""/>
        <dsp:cNvSpPr/>
      </dsp:nvSpPr>
      <dsp:spPr>
        <a:xfrm rot="1800000">
          <a:off x="4981448" y="3062176"/>
          <a:ext cx="311794" cy="50118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tint val="60000"/>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_tradnl" sz="1100" kern="1200"/>
        </a:p>
      </dsp:txBody>
      <dsp:txXfrm rot="1800000">
        <a:off x="4981448" y="3062176"/>
        <a:ext cx="311794" cy="501183"/>
      </dsp:txXfrm>
    </dsp:sp>
    <dsp:sp modelId="{EC664699-69A0-BD4C-9CC4-B25125E60C3E}">
      <dsp:nvSpPr>
        <dsp:cNvPr id="0" name=""/>
        <dsp:cNvSpPr/>
      </dsp:nvSpPr>
      <dsp:spPr>
        <a:xfrm>
          <a:off x="5300981" y="3095735"/>
          <a:ext cx="1474068" cy="1474068"/>
        </a:xfrm>
        <a:prstGeom prst="ellips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S_tradnl" sz="1300" kern="1200" dirty="0" smtClean="0"/>
            <a:t>Contenido </a:t>
          </a:r>
          <a:endParaRPr lang="es-ES_tradnl" sz="1300" kern="1200" dirty="0"/>
        </a:p>
      </dsp:txBody>
      <dsp:txXfrm>
        <a:off x="5300981" y="3095735"/>
        <a:ext cx="1474068" cy="1474068"/>
      </dsp:txXfrm>
    </dsp:sp>
    <dsp:sp modelId="{D4EA5481-57BF-AB4B-A649-44E5A6E8E229}">
      <dsp:nvSpPr>
        <dsp:cNvPr id="0" name=""/>
        <dsp:cNvSpPr/>
      </dsp:nvSpPr>
      <dsp:spPr>
        <a:xfrm rot="9000000">
          <a:off x="3210676" y="3062176"/>
          <a:ext cx="311794" cy="50118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tint val="60000"/>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_tradnl" sz="1100" kern="1200"/>
        </a:p>
      </dsp:txBody>
      <dsp:txXfrm rot="9000000">
        <a:off x="3210676" y="3062176"/>
        <a:ext cx="311794" cy="501183"/>
      </dsp:txXfrm>
    </dsp:sp>
    <dsp:sp modelId="{D7DF660C-F432-234E-B557-8D10511542AE}">
      <dsp:nvSpPr>
        <dsp:cNvPr id="0" name=""/>
        <dsp:cNvSpPr/>
      </dsp:nvSpPr>
      <dsp:spPr>
        <a:xfrm>
          <a:off x="1728870" y="3095735"/>
          <a:ext cx="1474068" cy="1474068"/>
        </a:xfrm>
        <a:prstGeom prst="ellips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s-ES_tradnl" sz="1300" kern="1200" dirty="0" smtClean="0"/>
            <a:t>Contexto</a:t>
          </a:r>
          <a:endParaRPr lang="es-ES_tradnl" sz="1300" kern="1200" dirty="0"/>
        </a:p>
      </dsp:txBody>
      <dsp:txXfrm>
        <a:off x="1728870" y="3095735"/>
        <a:ext cx="1474068" cy="14740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Rectá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ángulo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ítulo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_tradnl" smtClean="0"/>
              <a:t>Haga clic para modificar el estilo de subtítulo del patrón</a:t>
            </a:r>
            <a:endParaRPr kumimoji="0" lang="en-US"/>
          </a:p>
        </p:txBody>
      </p:sp>
      <p:sp>
        <p:nvSpPr>
          <p:cNvPr id="28" name="Marcador de fecha 27"/>
          <p:cNvSpPr>
            <a:spLocks noGrp="1"/>
          </p:cNvSpPr>
          <p:nvPr>
            <p:ph type="dt" sz="half" idx="10"/>
          </p:nvPr>
        </p:nvSpPr>
        <p:spPr/>
        <p:txBody>
          <a:bodyPr/>
          <a:lstStyle/>
          <a:p>
            <a:fld id="{9859C26A-24B6-5F43-BCBF-594DD2078454}" type="datetimeFigureOut">
              <a:rPr lang="es-ES_tradnl" smtClean="0"/>
              <a:pPr/>
              <a:t>7/11/17</a:t>
            </a:fld>
            <a:endParaRPr lang="es-ES_tradnl"/>
          </a:p>
        </p:txBody>
      </p:sp>
      <p:sp>
        <p:nvSpPr>
          <p:cNvPr id="17" name="Marcador de pie de página 16"/>
          <p:cNvSpPr>
            <a:spLocks noGrp="1"/>
          </p:cNvSpPr>
          <p:nvPr>
            <p:ph type="ftr" sz="quarter" idx="11"/>
          </p:nvPr>
        </p:nvSpPr>
        <p:spPr/>
        <p:txBody>
          <a:bodyPr/>
          <a:lstStyle/>
          <a:p>
            <a:endParaRPr lang="es-ES_tradnl"/>
          </a:p>
        </p:txBody>
      </p:sp>
      <p:sp>
        <p:nvSpPr>
          <p:cNvPr id="7" name="Conector recto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ángulo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Marcador de número de diapos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31868DB-4A82-4345-AAE5-DD29712835DC}" type="slidenum">
              <a:rPr lang="es-ES_tradnl" smtClean="0"/>
              <a:pPr/>
              <a:t>‹Nr.›</a:t>
            </a:fld>
            <a:endParaRPr lang="es-ES_tradnl"/>
          </a:p>
        </p:txBody>
      </p:sp>
      <p:sp>
        <p:nvSpPr>
          <p:cNvPr id="8" name="Título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s-ES_tradnl" smtClean="0"/>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ítulo y texto vertical">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texto vertical 2"/>
          <p:cNvSpPr>
            <a:spLocks noGrp="1"/>
          </p:cNvSpPr>
          <p:nvPr>
            <p:ph type="body" orient="vert" idx="1"/>
          </p:nvPr>
        </p:nvSpPr>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9859C26A-24B6-5F43-BCBF-594DD2078454}" type="datetimeFigureOut">
              <a:rPr lang="es-ES_tradnl" smtClean="0"/>
              <a:pPr/>
              <a:t>7/11/17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C31868DB-4A82-4345-AAE5-DD29712835DC}" type="slidenum">
              <a:rPr lang="es-ES_tradnl" smtClean="0"/>
              <a:pPr/>
              <a:t>‹Nr.›</a:t>
            </a:fld>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ítulo vertical y texto">
    <p:bg>
      <p:bgRef idx="1001">
        <a:schemeClr val="bg2"/>
      </p:bgRef>
    </p:bg>
    <p:spTree>
      <p:nvGrpSpPr>
        <p:cNvPr id="1" name=""/>
        <p:cNvGrpSpPr/>
        <p:nvPr/>
      </p:nvGrpSpPr>
      <p:grpSpPr>
        <a:xfrm>
          <a:off x="0" y="0"/>
          <a:ext cx="0" cy="0"/>
          <a:chOff x="0" y="0"/>
          <a:chExt cx="0" cy="0"/>
        </a:xfrm>
      </p:grpSpPr>
      <p:sp>
        <p:nvSpPr>
          <p:cNvPr id="7" name="Rectá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ángulo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ángulo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ángulo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ángulo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ángulo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ector recto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Marcador de número de diapositiva 5"/>
          <p:cNvSpPr>
            <a:spLocks noGrp="1"/>
          </p:cNvSpPr>
          <p:nvPr>
            <p:ph type="sldNum" sz="quarter" idx="12"/>
          </p:nvPr>
        </p:nvSpPr>
        <p:spPr>
          <a:xfrm>
            <a:off x="6915912" y="3009901"/>
            <a:ext cx="457200" cy="441325"/>
          </a:xfrm>
        </p:spPr>
        <p:txBody>
          <a:bodyPr/>
          <a:lstStyle/>
          <a:p>
            <a:fld id="{C31868DB-4A82-4345-AAE5-DD29712835DC}" type="slidenum">
              <a:rPr lang="es-ES_tradnl" smtClean="0"/>
              <a:pPr/>
              <a:t>‹Nr.›</a:t>
            </a:fld>
            <a:endParaRPr lang="es-ES_tradnl"/>
          </a:p>
        </p:txBody>
      </p:sp>
      <p:sp>
        <p:nvSpPr>
          <p:cNvPr id="3" name="Marcador de texto vertical 2"/>
          <p:cNvSpPr>
            <a:spLocks noGrp="1"/>
          </p:cNvSpPr>
          <p:nvPr>
            <p:ph type="body" orient="vert" idx="1"/>
          </p:nvPr>
        </p:nvSpPr>
        <p:spPr>
          <a:xfrm>
            <a:off x="304800" y="304800"/>
            <a:ext cx="6553200" cy="5821366"/>
          </a:xfrm>
        </p:spPr>
        <p:txBody>
          <a:bodyPr vert="eaVert"/>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4" name="Marcador de fecha 3"/>
          <p:cNvSpPr>
            <a:spLocks noGrp="1"/>
          </p:cNvSpPr>
          <p:nvPr>
            <p:ph type="dt" sz="half" idx="10"/>
          </p:nvPr>
        </p:nvSpPr>
        <p:spPr/>
        <p:txBody>
          <a:bodyPr/>
          <a:lstStyle/>
          <a:p>
            <a:fld id="{9859C26A-24B6-5F43-BCBF-594DD2078454}" type="datetimeFigureOut">
              <a:rPr lang="es-ES_tradnl" smtClean="0"/>
              <a:pPr/>
              <a:t>7/11/17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2" name="Título vertical 1"/>
          <p:cNvSpPr>
            <a:spLocks noGrp="1"/>
          </p:cNvSpPr>
          <p:nvPr>
            <p:ph type="title" orient="vert"/>
          </p:nvPr>
        </p:nvSpPr>
        <p:spPr>
          <a:xfrm>
            <a:off x="7391400" y="304801"/>
            <a:ext cx="1447800" cy="5851525"/>
          </a:xfrm>
        </p:spPr>
        <p:txBody>
          <a:bodyPr vert="eaVert"/>
          <a:lstStyle/>
          <a:p>
            <a:r>
              <a:rPr kumimoji="0" lang="es-ES_tradnl" smtClean="0"/>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ítulo y objetos">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solidFill>
                  <a:schemeClr val="accent3">
                    <a:shade val="75000"/>
                  </a:schemeClr>
                </a:solidFill>
              </a:defRPr>
            </a:lvl1pPr>
          </a:lstStyle>
          <a:p>
            <a:r>
              <a:rPr kumimoji="0" lang="es-ES_tradnl" smtClean="0"/>
              <a:t>Clic para editar título</a:t>
            </a:r>
            <a:endParaRPr kumimoji="0" lang="en-US"/>
          </a:p>
        </p:txBody>
      </p:sp>
      <p:sp>
        <p:nvSpPr>
          <p:cNvPr id="4" name="Marcador de fecha 3"/>
          <p:cNvSpPr>
            <a:spLocks noGrp="1"/>
          </p:cNvSpPr>
          <p:nvPr>
            <p:ph type="dt" sz="half" idx="10"/>
          </p:nvPr>
        </p:nvSpPr>
        <p:spPr/>
        <p:txBody>
          <a:bodyPr/>
          <a:lstStyle/>
          <a:p>
            <a:fld id="{9859C26A-24B6-5F43-BCBF-594DD2078454}" type="datetimeFigureOut">
              <a:rPr lang="es-ES_tradnl" smtClean="0"/>
              <a:pPr/>
              <a:t>7/11/17</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a:xfrm>
            <a:off x="4361688" y="1026372"/>
            <a:ext cx="457200" cy="441325"/>
          </a:xfrm>
        </p:spPr>
        <p:txBody>
          <a:bodyPr/>
          <a:lstStyle/>
          <a:p>
            <a:fld id="{C31868DB-4A82-4345-AAE5-DD29712835DC}" type="slidenum">
              <a:rPr lang="es-ES_tradnl" smtClean="0"/>
              <a:pPr/>
              <a:t>‹Nr.›</a:t>
            </a:fld>
            <a:endParaRPr lang="es-ES_tradnl"/>
          </a:p>
        </p:txBody>
      </p:sp>
      <p:sp>
        <p:nvSpPr>
          <p:cNvPr id="8" name="Marcador de contenido 7"/>
          <p:cNvSpPr>
            <a:spLocks noGrp="1"/>
          </p:cNvSpPr>
          <p:nvPr>
            <p:ph sz="quarter" idx="1"/>
          </p:nvPr>
        </p:nvSpPr>
        <p:spPr>
          <a:xfrm>
            <a:off x="301752" y="1527048"/>
            <a:ext cx="8503920" cy="45720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Encabezado de sección">
    <p:bg>
      <p:bgRef idx="1001">
        <a:schemeClr val="bg1"/>
      </p:bgRef>
    </p:bg>
    <p:spTree>
      <p:nvGrpSpPr>
        <p:cNvPr id="1" name=""/>
        <p:cNvGrpSpPr/>
        <p:nvPr/>
      </p:nvGrpSpPr>
      <p:grpSpPr>
        <a:xfrm>
          <a:off x="0" y="0"/>
          <a:ext cx="0" cy="0"/>
          <a:chOff x="0" y="0"/>
          <a:chExt cx="0" cy="0"/>
        </a:xfrm>
      </p:grpSpPr>
      <p:sp>
        <p:nvSpPr>
          <p:cNvPr id="17" name="Rectá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á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ángulo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arcador de texto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_tradnl" smtClean="0"/>
              <a:t>Haga clic para modificar el estilo de texto del patrón</a:t>
            </a:r>
          </a:p>
        </p:txBody>
      </p:sp>
      <p:sp>
        <p:nvSpPr>
          <p:cNvPr id="13" name="Rectángulo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ángulo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Marcador de pie de página 4"/>
          <p:cNvSpPr>
            <a:spLocks noGrp="1"/>
          </p:cNvSpPr>
          <p:nvPr>
            <p:ph type="ftr" sz="quarter" idx="11"/>
          </p:nvPr>
        </p:nvSpPr>
        <p:spPr/>
        <p:txBody>
          <a:bodyPr/>
          <a:lstStyle/>
          <a:p>
            <a:endParaRPr lang="es-ES_tradnl"/>
          </a:p>
        </p:txBody>
      </p:sp>
      <p:sp>
        <p:nvSpPr>
          <p:cNvPr id="4" name="Marcador de fecha 3"/>
          <p:cNvSpPr>
            <a:spLocks noGrp="1"/>
          </p:cNvSpPr>
          <p:nvPr>
            <p:ph type="dt" sz="half" idx="10"/>
          </p:nvPr>
        </p:nvSpPr>
        <p:spPr/>
        <p:txBody>
          <a:bodyPr/>
          <a:lstStyle/>
          <a:p>
            <a:fld id="{9859C26A-24B6-5F43-BCBF-594DD2078454}" type="datetimeFigureOut">
              <a:rPr lang="es-ES_tradnl" smtClean="0"/>
              <a:pPr/>
              <a:t>7/11/17</a:t>
            </a:fld>
            <a:endParaRPr lang="es-ES_tradnl"/>
          </a:p>
        </p:txBody>
      </p:sp>
      <p:sp>
        <p:nvSpPr>
          <p:cNvPr id="8" name="Conector recto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Marcador de número de diapos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31868DB-4A82-4345-AAE5-DD29712835DC}" type="slidenum">
              <a:rPr lang="es-ES_tradnl" smtClean="0"/>
              <a:pPr/>
              <a:t>‹Nr.›</a:t>
            </a:fld>
            <a:endParaRPr lang="es-ES_tradnl"/>
          </a:p>
        </p:txBody>
      </p:sp>
      <p:sp>
        <p:nvSpPr>
          <p:cNvPr id="2" name="Título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s-ES_tradnl" smtClean="0"/>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os objetos">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301752" y="228600"/>
            <a:ext cx="8534400" cy="758952"/>
          </a:xfrm>
        </p:spPr>
        <p:txBody>
          <a:bodyPr/>
          <a:lstStyle/>
          <a:p>
            <a:r>
              <a:rPr kumimoji="0" lang="es-ES_tradnl" smtClean="0"/>
              <a:t>Clic para editar título</a:t>
            </a:r>
            <a:endParaRPr kumimoji="0" lang="en-US"/>
          </a:p>
        </p:txBody>
      </p:sp>
      <p:sp>
        <p:nvSpPr>
          <p:cNvPr id="5" name="Marcador de fecha 4"/>
          <p:cNvSpPr>
            <a:spLocks noGrp="1"/>
          </p:cNvSpPr>
          <p:nvPr>
            <p:ph type="dt" sz="half" idx="10"/>
          </p:nvPr>
        </p:nvSpPr>
        <p:spPr>
          <a:xfrm>
            <a:off x="5791200" y="6409944"/>
            <a:ext cx="3044952" cy="365760"/>
          </a:xfrm>
        </p:spPr>
        <p:txBody>
          <a:bodyPr/>
          <a:lstStyle/>
          <a:p>
            <a:fld id="{9859C26A-24B6-5F43-BCBF-594DD2078454}" type="datetimeFigureOut">
              <a:rPr lang="es-ES_tradnl" smtClean="0"/>
              <a:pPr/>
              <a:t>7/11/17</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C31868DB-4A82-4345-AAE5-DD29712835DC}" type="slidenum">
              <a:rPr lang="es-ES_tradnl" smtClean="0"/>
              <a:pPr/>
              <a:t>‹Nr.›</a:t>
            </a:fld>
            <a:endParaRPr lang="es-ES_tradnl"/>
          </a:p>
        </p:txBody>
      </p:sp>
      <p:sp>
        <p:nvSpPr>
          <p:cNvPr id="8" name="Conector recto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Marcador de contenido 9"/>
          <p:cNvSpPr>
            <a:spLocks noGrp="1"/>
          </p:cNvSpPr>
          <p:nvPr>
            <p:ph sz="half" idx="1"/>
          </p:nvPr>
        </p:nvSpPr>
        <p:spPr>
          <a:xfrm>
            <a:off x="301752" y="1371600"/>
            <a:ext cx="4038600" cy="4681728"/>
          </a:xfrm>
        </p:spPr>
        <p:txBody>
          <a:bodyPr/>
          <a:lstStyle>
            <a:lvl1pPr>
              <a:defRPr sz="2500"/>
            </a:lvl1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2" name="Marcador de contenido 11"/>
          <p:cNvSpPr>
            <a:spLocks noGrp="1"/>
          </p:cNvSpPr>
          <p:nvPr>
            <p:ph sz="half" idx="2"/>
          </p:nvPr>
        </p:nvSpPr>
        <p:spPr>
          <a:xfrm>
            <a:off x="4800600" y="1371600"/>
            <a:ext cx="4038600" cy="4681728"/>
          </a:xfrm>
        </p:spPr>
        <p:txBody>
          <a:bodyPr/>
          <a:lstStyle>
            <a:lvl1pPr>
              <a:defRPr sz="2500"/>
            </a:lvl1p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ación">
    <p:bg>
      <p:bgRef idx="1001">
        <a:schemeClr val="bg2"/>
      </p:bgRef>
    </p:bg>
    <p:spTree>
      <p:nvGrpSpPr>
        <p:cNvPr id="1" name=""/>
        <p:cNvGrpSpPr/>
        <p:nvPr/>
      </p:nvGrpSpPr>
      <p:grpSpPr>
        <a:xfrm>
          <a:off x="0" y="0"/>
          <a:ext cx="0" cy="0"/>
          <a:chOff x="0" y="0"/>
          <a:chExt cx="0" cy="0"/>
        </a:xfrm>
      </p:grpSpPr>
      <p:sp>
        <p:nvSpPr>
          <p:cNvPr id="10" name="Conector recto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ángulo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ángulo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ángulo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ángulo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ángulo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arcador de texto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4" name="Marcador de texto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s-ES_tradnl" smtClean="0"/>
              <a:t>Haga clic para modificar el estilo de texto del patrón</a:t>
            </a:r>
          </a:p>
        </p:txBody>
      </p:sp>
      <p:sp>
        <p:nvSpPr>
          <p:cNvPr id="7" name="Marcador de fecha 6"/>
          <p:cNvSpPr>
            <a:spLocks noGrp="1"/>
          </p:cNvSpPr>
          <p:nvPr>
            <p:ph type="dt" sz="half" idx="10"/>
          </p:nvPr>
        </p:nvSpPr>
        <p:spPr/>
        <p:txBody>
          <a:bodyPr/>
          <a:lstStyle/>
          <a:p>
            <a:fld id="{9859C26A-24B6-5F43-BCBF-594DD2078454}" type="datetimeFigureOut">
              <a:rPr lang="es-ES_tradnl" smtClean="0"/>
              <a:pPr/>
              <a:t>7/11/17</a:t>
            </a:fld>
            <a:endParaRPr lang="es-ES_tradnl"/>
          </a:p>
        </p:txBody>
      </p:sp>
      <p:sp>
        <p:nvSpPr>
          <p:cNvPr id="8" name="Marcador de pie de página 7"/>
          <p:cNvSpPr>
            <a:spLocks noGrp="1"/>
          </p:cNvSpPr>
          <p:nvPr>
            <p:ph type="ftr" sz="quarter" idx="11"/>
          </p:nvPr>
        </p:nvSpPr>
        <p:spPr>
          <a:xfrm>
            <a:off x="304800" y="6409944"/>
            <a:ext cx="3581400" cy="365760"/>
          </a:xfrm>
        </p:spPr>
        <p:txBody>
          <a:bodyPr/>
          <a:lstStyle/>
          <a:p>
            <a:endParaRPr lang="es-ES_tradnl"/>
          </a:p>
        </p:txBody>
      </p:sp>
      <p:sp>
        <p:nvSpPr>
          <p:cNvPr id="15" name="Conector recto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Marcador de contenido 23"/>
          <p:cNvSpPr>
            <a:spLocks noGrp="1"/>
          </p:cNvSpPr>
          <p:nvPr>
            <p:ph sz="quarter" idx="2"/>
          </p:nvPr>
        </p:nvSpPr>
        <p:spPr>
          <a:xfrm>
            <a:off x="301752" y="2471383"/>
            <a:ext cx="4041648" cy="3818404"/>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6" name="Marcador de contenido 25"/>
          <p:cNvSpPr>
            <a:spLocks noGrp="1"/>
          </p:cNvSpPr>
          <p:nvPr>
            <p:ph sz="quarter" idx="4"/>
          </p:nvPr>
        </p:nvSpPr>
        <p:spPr>
          <a:xfrm>
            <a:off x="4800600" y="2471383"/>
            <a:ext cx="4038600" cy="3822192"/>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25" name="E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Marcador de número de diapositiva 8"/>
          <p:cNvSpPr>
            <a:spLocks noGrp="1"/>
          </p:cNvSpPr>
          <p:nvPr>
            <p:ph type="sldNum" sz="quarter" idx="12"/>
          </p:nvPr>
        </p:nvSpPr>
        <p:spPr>
          <a:xfrm>
            <a:off x="4343400" y="1042416"/>
            <a:ext cx="457200" cy="441325"/>
          </a:xfrm>
        </p:spPr>
        <p:txBody>
          <a:bodyPr/>
          <a:lstStyle>
            <a:lvl1pPr algn="ctr">
              <a:defRPr/>
            </a:lvl1pPr>
          </a:lstStyle>
          <a:p>
            <a:fld id="{C31868DB-4A82-4345-AAE5-DD29712835DC}" type="slidenum">
              <a:rPr lang="es-ES_tradnl" smtClean="0"/>
              <a:pPr/>
              <a:t>‹Nr.›</a:t>
            </a:fld>
            <a:endParaRPr lang="es-ES_tradnl"/>
          </a:p>
        </p:txBody>
      </p:sp>
      <p:sp>
        <p:nvSpPr>
          <p:cNvPr id="23" name="Título 22"/>
          <p:cNvSpPr>
            <a:spLocks noGrp="1"/>
          </p:cNvSpPr>
          <p:nvPr>
            <p:ph type="title"/>
          </p:nvPr>
        </p:nvSpPr>
        <p:spPr/>
        <p:txBody>
          <a:bodyPr rtlCol="0" anchor="b" anchorCtr="0"/>
          <a:lstStyle/>
          <a:p>
            <a:r>
              <a:rPr kumimoji="0" lang="es-ES_tradnl" smtClean="0"/>
              <a:t>Clic para editar título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es-ES_tradnl" smtClean="0"/>
              <a:t>Clic para editar título</a:t>
            </a:r>
            <a:endParaRPr kumimoji="0" lang="en-US"/>
          </a:p>
        </p:txBody>
      </p:sp>
      <p:sp>
        <p:nvSpPr>
          <p:cNvPr id="3" name="Marcador de fecha 2"/>
          <p:cNvSpPr>
            <a:spLocks noGrp="1"/>
          </p:cNvSpPr>
          <p:nvPr>
            <p:ph type="dt" sz="half" idx="10"/>
          </p:nvPr>
        </p:nvSpPr>
        <p:spPr/>
        <p:txBody>
          <a:bodyPr/>
          <a:lstStyle/>
          <a:p>
            <a:fld id="{9859C26A-24B6-5F43-BCBF-594DD2078454}" type="datetimeFigureOut">
              <a:rPr lang="es-ES_tradnl" smtClean="0"/>
              <a:pPr/>
              <a:t>7/11/17</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a:xfrm>
            <a:off x="4343400" y="1036020"/>
            <a:ext cx="457200" cy="441325"/>
          </a:xfrm>
        </p:spPr>
        <p:txBody>
          <a:bodyPr/>
          <a:lstStyle/>
          <a:p>
            <a:fld id="{C31868DB-4A82-4345-AAE5-DD29712835DC}" type="slidenum">
              <a:rPr lang="es-ES_tradnl" smtClean="0"/>
              <a:pPr/>
              <a:t>‹Nr.›</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En blanco">
    <p:spTree>
      <p:nvGrpSpPr>
        <p:cNvPr id="1" name=""/>
        <p:cNvGrpSpPr/>
        <p:nvPr/>
      </p:nvGrpSpPr>
      <p:grpSpPr>
        <a:xfrm>
          <a:off x="0" y="0"/>
          <a:ext cx="0" cy="0"/>
          <a:chOff x="0" y="0"/>
          <a:chExt cx="0" cy="0"/>
        </a:xfrm>
      </p:grpSpPr>
      <p:sp>
        <p:nvSpPr>
          <p:cNvPr id="7" name="Rectángulo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ángulo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ángulo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ángulo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ángulo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ángulo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Marcador de fecha 1"/>
          <p:cNvSpPr>
            <a:spLocks noGrp="1"/>
          </p:cNvSpPr>
          <p:nvPr>
            <p:ph type="dt" sz="half" idx="10"/>
          </p:nvPr>
        </p:nvSpPr>
        <p:spPr/>
        <p:txBody>
          <a:bodyPr/>
          <a:lstStyle/>
          <a:p>
            <a:fld id="{9859C26A-24B6-5F43-BCBF-594DD2078454}" type="datetimeFigureOut">
              <a:rPr lang="es-ES_tradnl" smtClean="0"/>
              <a:pPr/>
              <a:t>7/11/17</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31868DB-4A82-4345-AAE5-DD29712835DC}" type="slidenum">
              <a:rPr lang="es-ES_tradnl" smtClean="0"/>
              <a:pPr/>
              <a:t>‹Nr.›</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9" name="Rectángulo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ángulo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ángulo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ángulo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s-ES_tradnl" smtClean="0"/>
              <a:t>Clic para editar título</a:t>
            </a:r>
            <a:endParaRPr kumimoji="0" lang="en-US"/>
          </a:p>
        </p:txBody>
      </p:sp>
      <p:sp>
        <p:nvSpPr>
          <p:cNvPr id="3" name="Marcador de texto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s-ES_tradnl" smtClean="0"/>
              <a:t>Haga clic para modificar el estilo de texto del patrón</a:t>
            </a:r>
          </a:p>
        </p:txBody>
      </p:sp>
      <p:sp>
        <p:nvSpPr>
          <p:cNvPr id="8" name="Rectángulo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ector recto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Marcador de contenido 19"/>
          <p:cNvSpPr>
            <a:spLocks noGrp="1"/>
          </p:cNvSpPr>
          <p:nvPr>
            <p:ph sz="quarter" idx="1"/>
          </p:nvPr>
        </p:nvSpPr>
        <p:spPr>
          <a:xfrm>
            <a:off x="3124200" y="685800"/>
            <a:ext cx="5638800" cy="5410200"/>
          </a:xfrm>
        </p:spPr>
        <p:txBody>
          <a:bodyPr/>
          <a:lstStyle/>
          <a:p>
            <a:pPr lvl="0" eaLnBrk="1" latinLnBrk="0" hangingPunct="1"/>
            <a:r>
              <a:rPr lang="es-ES_tradnl" smtClean="0"/>
              <a:t>Haga clic para modificar el estilo de texto del patrón</a:t>
            </a:r>
          </a:p>
          <a:p>
            <a:pPr lvl="1" eaLnBrk="1" latinLnBrk="0" hangingPunct="1"/>
            <a:r>
              <a:rPr lang="es-ES_tradnl" smtClean="0"/>
              <a:t>Segundo nivel</a:t>
            </a:r>
          </a:p>
          <a:p>
            <a:pPr lvl="2" eaLnBrk="1" latinLnBrk="0" hangingPunct="1"/>
            <a:r>
              <a:rPr lang="es-ES_tradnl" smtClean="0"/>
              <a:t>Tercer nivel</a:t>
            </a:r>
          </a:p>
          <a:p>
            <a:pPr lvl="3" eaLnBrk="1" latinLnBrk="0" hangingPunct="1"/>
            <a:r>
              <a:rPr lang="es-ES_tradnl" smtClean="0"/>
              <a:t>Cuarto nivel</a:t>
            </a:r>
          </a:p>
          <a:p>
            <a:pPr lvl="4" eaLnBrk="1" latinLnBrk="0" hangingPunct="1"/>
            <a:r>
              <a:rPr lang="es-ES_tradnl" smtClean="0"/>
              <a:t>Quinto nivel</a:t>
            </a:r>
            <a:endParaRPr kumimoji="0" lang="en-US"/>
          </a:p>
        </p:txBody>
      </p:sp>
      <p:sp>
        <p:nvSpPr>
          <p:cNvPr id="10" name="E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Marcador de número de diapos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31868DB-4A82-4345-AAE5-DD29712835DC}" type="slidenum">
              <a:rPr lang="es-ES_tradnl" smtClean="0"/>
              <a:pPr/>
              <a:t>‹Nr.›</a:t>
            </a:fld>
            <a:endParaRPr lang="es-ES_tradnl"/>
          </a:p>
        </p:txBody>
      </p:sp>
      <p:sp>
        <p:nvSpPr>
          <p:cNvPr id="21" name="Rectángulo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Marcador de fecha 4"/>
          <p:cNvSpPr>
            <a:spLocks noGrp="1"/>
          </p:cNvSpPr>
          <p:nvPr>
            <p:ph type="dt" sz="half" idx="10"/>
          </p:nvPr>
        </p:nvSpPr>
        <p:spPr/>
        <p:txBody>
          <a:bodyPr/>
          <a:lstStyle/>
          <a:p>
            <a:fld id="{9859C26A-24B6-5F43-BCBF-594DD2078454}" type="datetimeFigureOut">
              <a:rPr lang="es-ES_tradnl" smtClean="0"/>
              <a:pPr/>
              <a:t>7/11/17</a:t>
            </a:fld>
            <a:endParaRPr lang="es-ES_tradnl"/>
          </a:p>
        </p:txBody>
      </p:sp>
      <p:sp>
        <p:nvSpPr>
          <p:cNvPr id="6" name="Marcador de pie de página 5"/>
          <p:cNvSpPr>
            <a:spLocks noGrp="1"/>
          </p:cNvSpPr>
          <p:nvPr>
            <p:ph type="ftr" sz="quarter" idx="11"/>
          </p:nvPr>
        </p:nvSpPr>
        <p:spPr>
          <a:xfrm>
            <a:off x="301752" y="6410848"/>
            <a:ext cx="3383280" cy="365760"/>
          </a:xfrm>
        </p:spPr>
        <p:txBody>
          <a:bodyPr/>
          <a:lstStyle/>
          <a:p>
            <a:endParaRPr lang="es-ES_trad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n con título">
    <p:spTree>
      <p:nvGrpSpPr>
        <p:cNvPr id="1" name=""/>
        <p:cNvGrpSpPr/>
        <p:nvPr/>
      </p:nvGrpSpPr>
      <p:grpSpPr>
        <a:xfrm>
          <a:off x="0" y="0"/>
          <a:ext cx="0" cy="0"/>
          <a:chOff x="0" y="0"/>
          <a:chExt cx="0" cy="0"/>
        </a:xfrm>
      </p:grpSpPr>
      <p:sp>
        <p:nvSpPr>
          <p:cNvPr id="21" name="Conector recto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ángulo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ángulo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ángulo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ángulo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Marcador de número de diapositiva 6"/>
          <p:cNvSpPr>
            <a:spLocks noGrp="1"/>
          </p:cNvSpPr>
          <p:nvPr>
            <p:ph type="sldNum" sz="quarter" idx="12"/>
          </p:nvPr>
        </p:nvSpPr>
        <p:spPr>
          <a:xfrm>
            <a:off x="1371600" y="312738"/>
            <a:ext cx="457200" cy="441325"/>
          </a:xfrm>
        </p:spPr>
        <p:txBody>
          <a:bodyPr/>
          <a:lstStyle/>
          <a:p>
            <a:fld id="{C31868DB-4A82-4345-AAE5-DD29712835DC}" type="slidenum">
              <a:rPr lang="es-ES_tradnl" smtClean="0"/>
              <a:pPr/>
              <a:t>‹Nr.›</a:t>
            </a:fld>
            <a:endParaRPr lang="es-ES_tradnl"/>
          </a:p>
        </p:txBody>
      </p:sp>
      <p:sp>
        <p:nvSpPr>
          <p:cNvPr id="2" name="Título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s-ES_tradnl" smtClean="0"/>
              <a:t>Clic para editar título</a:t>
            </a:r>
            <a:endParaRPr kumimoji="0" lang="en-US"/>
          </a:p>
        </p:txBody>
      </p:sp>
      <p:sp>
        <p:nvSpPr>
          <p:cNvPr id="3" name="Marcador de posición de imagen 2"/>
          <p:cNvSpPr>
            <a:spLocks noGrp="1"/>
          </p:cNvSpPr>
          <p:nvPr>
            <p:ph type="pic" idx="1"/>
          </p:nvPr>
        </p:nvSpPr>
        <p:spPr>
          <a:xfrm>
            <a:off x="3000375" y="609600"/>
            <a:ext cx="5867400" cy="4267200"/>
          </a:xfrm>
        </p:spPr>
        <p:txBody>
          <a:bodyPr/>
          <a:lstStyle>
            <a:lvl1pPr marL="0" indent="0">
              <a:buNone/>
              <a:defRPr sz="3200"/>
            </a:lvl1pPr>
          </a:lstStyle>
          <a:p>
            <a:r>
              <a:rPr kumimoji="0" lang="es-ES_tradnl" smtClean="0"/>
              <a:t>Haga clic en el icono para agregar una imagen</a:t>
            </a:r>
            <a:endParaRPr kumimoji="0" lang="en-US" dirty="0"/>
          </a:p>
        </p:txBody>
      </p:sp>
      <p:sp>
        <p:nvSpPr>
          <p:cNvPr id="4" name="Marcador de texto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s-ES_tradnl" smtClean="0"/>
              <a:t>Haga clic para modificar el estilo de texto del patrón</a:t>
            </a:r>
          </a:p>
        </p:txBody>
      </p:sp>
      <p:sp>
        <p:nvSpPr>
          <p:cNvPr id="22" name="Rectángulo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Marcador de fecha 4"/>
          <p:cNvSpPr>
            <a:spLocks noGrp="1"/>
          </p:cNvSpPr>
          <p:nvPr>
            <p:ph type="dt" sz="half" idx="10"/>
          </p:nvPr>
        </p:nvSpPr>
        <p:spPr>
          <a:xfrm>
            <a:off x="5788152" y="6404984"/>
            <a:ext cx="3044952" cy="365760"/>
          </a:xfrm>
        </p:spPr>
        <p:txBody>
          <a:bodyPr/>
          <a:lstStyle/>
          <a:p>
            <a:fld id="{9859C26A-24B6-5F43-BCBF-594DD2078454}" type="datetimeFigureOut">
              <a:rPr lang="es-ES_tradnl" smtClean="0"/>
              <a:pPr/>
              <a:t>7/11/17</a:t>
            </a:fld>
            <a:endParaRPr lang="es-ES_tradnl"/>
          </a:p>
        </p:txBody>
      </p:sp>
      <p:sp>
        <p:nvSpPr>
          <p:cNvPr id="6" name="Marcador de pie de página 5"/>
          <p:cNvSpPr>
            <a:spLocks noGrp="1"/>
          </p:cNvSpPr>
          <p:nvPr>
            <p:ph type="ftr" sz="quarter" idx="11"/>
          </p:nvPr>
        </p:nvSpPr>
        <p:spPr>
          <a:xfrm>
            <a:off x="301752" y="6410848"/>
            <a:ext cx="3584448" cy="365760"/>
          </a:xfrm>
        </p:spPr>
        <p:txBody>
          <a:bodyPr/>
          <a:lstStyle/>
          <a:p>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7" name="Rectángulo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ángulo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ángulo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ángulo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ángulo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Marcador de fech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859C26A-24B6-5F43-BCBF-594DD2078454}" type="datetimeFigureOut">
              <a:rPr lang="es-ES_tradnl" smtClean="0"/>
              <a:pPr/>
              <a:t>7/11/17</a:t>
            </a:fld>
            <a:endParaRPr lang="es-ES_tradnl"/>
          </a:p>
        </p:txBody>
      </p:sp>
      <p:sp>
        <p:nvSpPr>
          <p:cNvPr id="3" name="Marcador de pie de página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s-ES_tradnl"/>
          </a:p>
        </p:txBody>
      </p:sp>
      <p:sp>
        <p:nvSpPr>
          <p:cNvPr id="8" name="Rectángulo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ector recto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Marcador de número de diapos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31868DB-4A82-4345-AAE5-DD29712835DC}" type="slidenum">
              <a:rPr lang="es-ES_tradnl" smtClean="0"/>
              <a:pPr/>
              <a:t>‹Nr.›</a:t>
            </a:fld>
            <a:endParaRPr lang="es-ES_tradnl"/>
          </a:p>
        </p:txBody>
      </p:sp>
      <p:sp>
        <p:nvSpPr>
          <p:cNvPr id="22" name="Marcador de título 21"/>
          <p:cNvSpPr>
            <a:spLocks noGrp="1"/>
          </p:cNvSpPr>
          <p:nvPr>
            <p:ph type="title"/>
          </p:nvPr>
        </p:nvSpPr>
        <p:spPr>
          <a:xfrm>
            <a:off x="301752" y="228600"/>
            <a:ext cx="8534400" cy="758952"/>
          </a:xfrm>
          <a:prstGeom prst="rect">
            <a:avLst/>
          </a:prstGeom>
        </p:spPr>
        <p:txBody>
          <a:bodyPr vert="horz" anchor="b">
            <a:normAutofit/>
          </a:bodyPr>
          <a:lstStyle/>
          <a:p>
            <a:r>
              <a:rPr kumimoji="0" lang="es-ES_tradnl" smtClean="0"/>
              <a:t>Clic para editar título</a:t>
            </a:r>
            <a:endParaRPr kumimoji="0" lang="en-US"/>
          </a:p>
        </p:txBody>
      </p:sp>
      <p:sp>
        <p:nvSpPr>
          <p:cNvPr id="13" name="Marcador de texto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s-ES_tradnl" smtClean="0"/>
              <a:t>Haga clic para modificar el estilo de texto del patrón</a:t>
            </a:r>
          </a:p>
          <a:p>
            <a:pPr lvl="1" eaLnBrk="1" latinLnBrk="0" hangingPunct="1"/>
            <a:r>
              <a:rPr kumimoji="0" lang="es-ES_tradnl" smtClean="0"/>
              <a:t>Segundo nivel</a:t>
            </a:r>
          </a:p>
          <a:p>
            <a:pPr lvl="2" eaLnBrk="1" latinLnBrk="0" hangingPunct="1"/>
            <a:r>
              <a:rPr kumimoji="0" lang="es-ES_tradnl" smtClean="0"/>
              <a:t>Tercer nivel</a:t>
            </a:r>
          </a:p>
          <a:p>
            <a:pPr lvl="3" eaLnBrk="1" latinLnBrk="0" hangingPunct="1"/>
            <a:r>
              <a:rPr kumimoji="0" lang="es-ES_tradnl" smtClean="0"/>
              <a:t>Cuarto nivel</a:t>
            </a:r>
          </a:p>
          <a:p>
            <a:pPr lvl="4" eaLnBrk="1" latinLnBrk="0" hangingPunct="1"/>
            <a:r>
              <a:rPr kumimoji="0" lang="es-ES_tradnl"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loc.gov/preservation/digital/formats/fdd/descriptions.shtml" TargetMode="External"/><Relationship Id="rId4" Type="http://schemas.openxmlformats.org/officeDocument/2006/relationships/hyperlink" Target="https://recyt.fecyt.es//index.php/anadoc/article/viewFile/43902/25749" TargetMode="External"/><Relationship Id="rId1" Type="http://schemas.openxmlformats.org/officeDocument/2006/relationships/slideLayout" Target="../slideLayouts/slideLayout2.xml"/><Relationship Id="rId2" Type="http://schemas.openxmlformats.org/officeDocument/2006/relationships/hyperlink" Target="http://www.nationalarchives.gov.uk/aboutapps/PRONOM/tools.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ítulo 2"/>
          <p:cNvSpPr>
            <a:spLocks noGrp="1"/>
          </p:cNvSpPr>
          <p:nvPr>
            <p:ph type="subTitle" idx="1"/>
          </p:nvPr>
        </p:nvSpPr>
        <p:spPr/>
        <p:txBody>
          <a:bodyPr/>
          <a:lstStyle/>
          <a:p>
            <a:r>
              <a:rPr lang="es-ES_tradnl" dirty="0" smtClean="0"/>
              <a:t>CARLOS ALBERTO ZAPATA CÁRDENAS</a:t>
            </a:r>
            <a:endParaRPr lang="es-ES_tradnl" dirty="0"/>
          </a:p>
        </p:txBody>
      </p:sp>
      <p:sp>
        <p:nvSpPr>
          <p:cNvPr id="2" name="Título 1"/>
          <p:cNvSpPr>
            <a:spLocks noGrp="1"/>
          </p:cNvSpPr>
          <p:nvPr>
            <p:ph type="ctrTitle"/>
          </p:nvPr>
        </p:nvSpPr>
        <p:spPr>
          <a:xfrm>
            <a:off x="303299" y="246446"/>
            <a:ext cx="8511337" cy="1554549"/>
          </a:xfrm>
        </p:spPr>
        <p:txBody>
          <a:bodyPr>
            <a:normAutofit fontScale="90000"/>
          </a:bodyPr>
          <a:lstStyle/>
          <a:p>
            <a:r>
              <a:rPr lang="es-ES_tradnl" sz="4000" dirty="0" smtClean="0"/>
              <a:t>Preservación Digital: una carrera contra el tiempo, los costos y la tecnología </a:t>
            </a:r>
            <a:endParaRPr lang="es-ES_tradnl"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En cuanto al contenido</a:t>
            </a:r>
            <a:endParaRPr lang="es-ES_tradnl" dirty="0"/>
          </a:p>
        </p:txBody>
      </p:sp>
      <p:sp>
        <p:nvSpPr>
          <p:cNvPr id="3" name="Marcador de contenido 2"/>
          <p:cNvSpPr>
            <a:spLocks noGrp="1"/>
          </p:cNvSpPr>
          <p:nvPr>
            <p:ph sz="quarter" idx="1"/>
          </p:nvPr>
        </p:nvSpPr>
        <p:spPr/>
        <p:txBody>
          <a:bodyPr>
            <a:normAutofit/>
          </a:bodyPr>
          <a:lstStyle/>
          <a:p>
            <a:r>
              <a:rPr lang="es-ES_tradnl" sz="3400" dirty="0" smtClean="0"/>
              <a:t>La estructura </a:t>
            </a:r>
          </a:p>
          <a:p>
            <a:r>
              <a:rPr lang="es-ES_tradnl" sz="3400" dirty="0" smtClean="0"/>
              <a:t>La apariencia</a:t>
            </a:r>
          </a:p>
          <a:p>
            <a:r>
              <a:rPr lang="es-ES_tradnl" sz="3400" dirty="0" smtClean="0"/>
              <a:t>La autenticidad </a:t>
            </a:r>
          </a:p>
          <a:p>
            <a:r>
              <a:rPr lang="es-ES_tradnl" sz="3400" dirty="0" smtClean="0"/>
              <a:t>La integridad </a:t>
            </a:r>
          </a:p>
          <a:p>
            <a:r>
              <a:rPr lang="es-ES_tradnl" sz="3400" dirty="0" smtClean="0"/>
              <a:t>La fiabilidad </a:t>
            </a:r>
          </a:p>
          <a:p>
            <a:endParaRPr lang="es-ES_tradnl" sz="3400" dirty="0" smtClean="0"/>
          </a:p>
          <a:p>
            <a:endParaRPr lang="es-ES_tradnl" sz="3400" dirty="0" smtClean="0"/>
          </a:p>
          <a:p>
            <a:endParaRPr lang="es-ES_tradnl" sz="3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En cuanto el contexto</a:t>
            </a:r>
            <a:endParaRPr lang="es-ES_tradnl" dirty="0"/>
          </a:p>
        </p:txBody>
      </p:sp>
      <p:sp>
        <p:nvSpPr>
          <p:cNvPr id="3" name="Marcador de contenido 2"/>
          <p:cNvSpPr>
            <a:spLocks noGrp="1"/>
          </p:cNvSpPr>
          <p:nvPr>
            <p:ph sz="quarter" idx="1"/>
          </p:nvPr>
        </p:nvSpPr>
        <p:spPr/>
        <p:txBody>
          <a:bodyPr>
            <a:normAutofit/>
          </a:bodyPr>
          <a:lstStyle/>
          <a:p>
            <a:r>
              <a:rPr lang="es-ES_tradnl" sz="3400" dirty="0" smtClean="0"/>
              <a:t>Los meta-datos</a:t>
            </a:r>
          </a:p>
          <a:p>
            <a:r>
              <a:rPr lang="es-ES_tradnl" sz="3400" dirty="0" smtClean="0"/>
              <a:t>Las relaciones entre contenidos</a:t>
            </a:r>
          </a:p>
          <a:p>
            <a:r>
              <a:rPr lang="es-ES_tradnl" sz="3400" dirty="0" smtClean="0"/>
              <a:t>Las especificaciones técnicas</a:t>
            </a:r>
          </a:p>
          <a:p>
            <a:pPr>
              <a:buNone/>
            </a:pPr>
            <a:endParaRPr lang="es-ES_tradnl" sz="3400" dirty="0" smtClean="0"/>
          </a:p>
          <a:p>
            <a:endParaRPr lang="es-ES_tradnl" sz="3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Los costos de la preservación digital</a:t>
            </a:r>
            <a:endParaRPr lang="es-ES_tradnl" dirty="0"/>
          </a:p>
        </p:txBody>
      </p:sp>
      <p:sp>
        <p:nvSpPr>
          <p:cNvPr id="3" name="Marcador de contenido 2"/>
          <p:cNvSpPr>
            <a:spLocks noGrp="1"/>
          </p:cNvSpPr>
          <p:nvPr>
            <p:ph sz="quarter" idx="1"/>
          </p:nvPr>
        </p:nvSpPr>
        <p:spPr/>
        <p:txBody>
          <a:bodyPr>
            <a:normAutofit/>
          </a:bodyPr>
          <a:lstStyle/>
          <a:p>
            <a:pPr algn="just">
              <a:spcAft>
                <a:spcPts val="1200"/>
              </a:spcAft>
            </a:pPr>
            <a:r>
              <a:rPr lang="es-ES_tradnl" sz="2800" dirty="0" smtClean="0"/>
              <a:t>Según un reciente estudio de Gartner Inc., los periodos de desconexión causados durante un proceso de migración, pueden alcanzar un costo equivalente al 3,6% de sus ingresos anuales. </a:t>
            </a:r>
          </a:p>
          <a:p>
            <a:pPr algn="just">
              <a:spcAft>
                <a:spcPts val="1200"/>
              </a:spcAft>
            </a:pPr>
            <a:r>
              <a:rPr lang="es-ES_tradnl" sz="2800" dirty="0" smtClean="0"/>
              <a:t>En muchas empresas, la migración de datos se realiza en horario nocturno por lo que los costos de las horas extras representan una suma significativa al año.</a:t>
            </a:r>
          </a:p>
          <a:p>
            <a:pPr algn="just"/>
            <a:endParaRPr lang="es-ES_tradnl" sz="2800" dirty="0" smtClean="0"/>
          </a:p>
          <a:p>
            <a:pPr algn="just"/>
            <a:endParaRPr lang="es-ES_tradnl"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Los costos de la preservación digital</a:t>
            </a:r>
            <a:endParaRPr lang="es-ES_tradnl" dirty="0"/>
          </a:p>
        </p:txBody>
      </p:sp>
      <p:sp>
        <p:nvSpPr>
          <p:cNvPr id="3" name="Marcador de contenido 2"/>
          <p:cNvSpPr>
            <a:spLocks noGrp="1"/>
          </p:cNvSpPr>
          <p:nvPr>
            <p:ph sz="quarter" idx="1"/>
          </p:nvPr>
        </p:nvSpPr>
        <p:spPr/>
        <p:txBody>
          <a:bodyPr>
            <a:normAutofit/>
          </a:bodyPr>
          <a:lstStyle/>
          <a:p>
            <a:pPr algn="just"/>
            <a:r>
              <a:rPr lang="es-ES_tradnl" dirty="0" smtClean="0"/>
              <a:t>Según estudios, una tercera parte de las empresas ha perdido datos durante una migración, y aproximadamente la mitad de dichas pérdidas de datos se convierte directamente en pérdidas económicas.</a:t>
            </a:r>
          </a:p>
          <a:p>
            <a:pPr algn="just"/>
            <a:r>
              <a:rPr lang="es-ES_tradnl" dirty="0" smtClean="0"/>
              <a:t>Las áreas de TI generalmente hacen predicciones incorrectas  respecto de la cantidad de horas de trabajo y tiempo de desconexión que necesitará una migración.</a:t>
            </a:r>
          </a:p>
          <a:p>
            <a:pPr algn="just"/>
            <a:endParaRPr lang="es-ES_tradnl" dirty="0" smtClean="0"/>
          </a:p>
          <a:p>
            <a:pPr algn="just"/>
            <a:endParaRPr lang="es-ES_trad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Los costos de la preservación digital</a:t>
            </a:r>
            <a:endParaRPr lang="es-ES_tradnl" dirty="0"/>
          </a:p>
        </p:txBody>
      </p:sp>
      <p:sp>
        <p:nvSpPr>
          <p:cNvPr id="3" name="Marcador de contenido 2"/>
          <p:cNvSpPr>
            <a:spLocks noGrp="1"/>
          </p:cNvSpPr>
          <p:nvPr>
            <p:ph sz="quarter" idx="1"/>
          </p:nvPr>
        </p:nvSpPr>
        <p:spPr/>
        <p:txBody>
          <a:bodyPr/>
          <a:lstStyle/>
          <a:p>
            <a:pPr algn="just">
              <a:spcAft>
                <a:spcPts val="3000"/>
              </a:spcAft>
            </a:pPr>
            <a:r>
              <a:rPr lang="es-ES_tradnl" dirty="0" smtClean="0"/>
              <a:t>Durante los procesos de actualización de sistemas de información, la migración de los datos al nuevo sistema es menor que el volumen de datos almacenados en el sistema que será reemplazado; los datos son almacenados en cintas sin ningún tipo de análisis o valoración y conservados en centros de computo con altos costos de mantenimiento. </a:t>
            </a:r>
            <a:endParaRPr lang="es-ES_trad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Ejemplos de modelos de costeo</a:t>
            </a:r>
            <a:endParaRPr lang="es-ES_tradnl" dirty="0"/>
          </a:p>
        </p:txBody>
      </p:sp>
      <p:sp>
        <p:nvSpPr>
          <p:cNvPr id="3" name="Marcador de contenido 2"/>
          <p:cNvSpPr>
            <a:spLocks noGrp="1"/>
          </p:cNvSpPr>
          <p:nvPr>
            <p:ph sz="quarter" idx="1"/>
          </p:nvPr>
        </p:nvSpPr>
        <p:spPr>
          <a:xfrm>
            <a:off x="132422" y="1594780"/>
            <a:ext cx="8842248" cy="5026152"/>
          </a:xfrm>
        </p:spPr>
        <p:txBody>
          <a:bodyPr>
            <a:normAutofit lnSpcReduction="10000"/>
          </a:bodyPr>
          <a:lstStyle/>
          <a:p>
            <a:pPr marL="0" indent="0" algn="just">
              <a:spcAft>
                <a:spcPts val="600"/>
              </a:spcAft>
              <a:buNone/>
            </a:pPr>
            <a:r>
              <a:rPr lang="es-ES_tradnl" sz="2378" dirty="0" smtClean="0"/>
              <a:t>En el año 2005 los Archivos Nacionales de Holanda propusieron una metodología de costos para la preservación digital, basado en los siguientes factores:</a:t>
            </a:r>
          </a:p>
          <a:p>
            <a:pPr marL="0" indent="0">
              <a:spcAft>
                <a:spcPts val="600"/>
              </a:spcAft>
              <a:buNone/>
            </a:pPr>
            <a:endParaRPr lang="es-ES_tradnl" sz="2378" dirty="0" smtClean="0"/>
          </a:p>
          <a:p>
            <a:pPr algn="just">
              <a:spcAft>
                <a:spcPts val="1200"/>
              </a:spcAft>
            </a:pPr>
            <a:r>
              <a:rPr lang="es-ES_tradnl" sz="2378" dirty="0" smtClean="0"/>
              <a:t>Los costos de un sistema de archivo digital (repositorio o depósito digital) y una funcionalidad para la preservación permanente de los documentos digitales (sistema de preservación)</a:t>
            </a:r>
          </a:p>
          <a:p>
            <a:pPr algn="just">
              <a:spcAft>
                <a:spcPts val="1200"/>
              </a:spcAft>
            </a:pPr>
            <a:r>
              <a:rPr lang="es-ES_tradnl" sz="2378" dirty="0" smtClean="0"/>
              <a:t>Costos de personal contemplados en dos momentos: el inicial que comporta la fase de diseño y puesta en marcha; y el de desarrollo, que depende del crecimiento, del grado de automatización y de la sostenibilidad económica. </a:t>
            </a:r>
          </a:p>
          <a:p>
            <a:pPr>
              <a:spcAft>
                <a:spcPts val="600"/>
              </a:spcAft>
            </a:pPr>
            <a:endParaRPr lang="es-ES_tradnl" sz="2000" dirty="0" smtClean="0"/>
          </a:p>
          <a:p>
            <a:pPr>
              <a:spcAft>
                <a:spcPts val="600"/>
              </a:spcAft>
            </a:pPr>
            <a:endParaRPr lang="es-ES_tradnl"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_tradnl" dirty="0" smtClean="0"/>
              <a:t>Ejemplos de modelos de costeo  (continuación)</a:t>
            </a:r>
            <a:endParaRPr lang="es-ES_tradnl" dirty="0"/>
          </a:p>
        </p:txBody>
      </p:sp>
      <p:sp>
        <p:nvSpPr>
          <p:cNvPr id="3" name="Marcador de contenido 2"/>
          <p:cNvSpPr>
            <a:spLocks noGrp="1"/>
          </p:cNvSpPr>
          <p:nvPr>
            <p:ph sz="quarter" idx="1"/>
          </p:nvPr>
        </p:nvSpPr>
        <p:spPr>
          <a:xfrm>
            <a:off x="301752" y="1527048"/>
            <a:ext cx="8503920" cy="5330952"/>
          </a:xfrm>
        </p:spPr>
        <p:txBody>
          <a:bodyPr>
            <a:noAutofit/>
          </a:bodyPr>
          <a:lstStyle/>
          <a:p>
            <a:pPr algn="just">
              <a:lnSpc>
                <a:spcPct val="120000"/>
              </a:lnSpc>
              <a:spcAft>
                <a:spcPts val="600"/>
              </a:spcAft>
            </a:pPr>
            <a:r>
              <a:rPr lang="es-ES_tradnl" sz="2200" dirty="0" smtClean="0"/>
              <a:t>Costos de desarrollo (o adquisición) de software y métodos para la preservación de documentos digitales. </a:t>
            </a:r>
          </a:p>
          <a:p>
            <a:pPr algn="just">
              <a:lnSpc>
                <a:spcPct val="120000"/>
              </a:lnSpc>
              <a:spcAft>
                <a:spcPts val="600"/>
              </a:spcAft>
            </a:pPr>
            <a:r>
              <a:rPr lang="es-ES_tradnl" sz="2200" dirty="0" smtClean="0"/>
              <a:t>Costos del funcionamiento real de las acciones de preservación, como la migración, la conversión en XML.</a:t>
            </a:r>
          </a:p>
          <a:p>
            <a:pPr algn="just">
              <a:lnSpc>
                <a:spcPct val="120000"/>
              </a:lnSpc>
              <a:spcAft>
                <a:spcPts val="600"/>
              </a:spcAft>
            </a:pPr>
            <a:r>
              <a:rPr lang="es-ES_tradnl" sz="2200" dirty="0" smtClean="0"/>
              <a:t>Otros factores como: los niveles de uso de los clientes, el tiempo transcurrido entre acciones de preservación, las necesidades de almacenamiento adicional, el volumen de documentos, la variedad de formatos y la velocidad de acceso, las exigencias de autenticidad y fiabilidad y la tasa de reposición de los sistemas. </a:t>
            </a:r>
          </a:p>
          <a:p>
            <a:pPr algn="just">
              <a:spcAft>
                <a:spcPts val="600"/>
              </a:spcAft>
              <a:buNone/>
            </a:pPr>
            <a:r>
              <a:rPr lang="es-ES_tradnl" sz="2200" dirty="0" smtClean="0"/>
              <a:t>						           (</a:t>
            </a:r>
            <a:r>
              <a:rPr lang="es-ES_tradnl" sz="2200" dirty="0" err="1" smtClean="0"/>
              <a:t>Slats</a:t>
            </a:r>
            <a:r>
              <a:rPr lang="es-ES_tradnl" sz="2200" dirty="0" smtClean="0"/>
              <a:t>, </a:t>
            </a:r>
            <a:r>
              <a:rPr lang="es-ES_tradnl" sz="2200" dirty="0" err="1" smtClean="0"/>
              <a:t>Verdegem</a:t>
            </a:r>
            <a:r>
              <a:rPr lang="es-ES_tradnl" sz="2200" dirty="0" smtClean="0"/>
              <a:t>, 2005) </a:t>
            </a:r>
          </a:p>
          <a:p>
            <a:endParaRPr lang="es-ES_tradnl"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Factores de Sostenibilidad</a:t>
            </a:r>
            <a:endParaRPr lang="es-ES_tradnl" dirty="0"/>
          </a:p>
        </p:txBody>
      </p:sp>
      <p:sp>
        <p:nvSpPr>
          <p:cNvPr id="3" name="Marcador de contenido 2"/>
          <p:cNvSpPr>
            <a:spLocks noGrp="1"/>
          </p:cNvSpPr>
          <p:nvPr>
            <p:ph sz="quarter" idx="1"/>
          </p:nvPr>
        </p:nvSpPr>
        <p:spPr>
          <a:xfrm>
            <a:off x="301752" y="1375384"/>
            <a:ext cx="8503920" cy="4572000"/>
          </a:xfrm>
        </p:spPr>
        <p:txBody>
          <a:bodyPr>
            <a:noAutofit/>
          </a:bodyPr>
          <a:lstStyle/>
          <a:p>
            <a:pPr algn="just"/>
            <a:endParaRPr lang="es-ES_tradnl" sz="2800" dirty="0" smtClean="0"/>
          </a:p>
          <a:p>
            <a:pPr algn="just"/>
            <a:r>
              <a:rPr lang="es-ES_tradnl" sz="2800" dirty="0" smtClean="0"/>
              <a:t>Se aplican a todos los formatos digitales para todas las categorías de información. </a:t>
            </a:r>
          </a:p>
          <a:p>
            <a:pPr lvl="1" algn="just"/>
            <a:r>
              <a:rPr lang="es-ES_tradnl" sz="2600" dirty="0" smtClean="0">
                <a:solidFill>
                  <a:schemeClr val="bg2">
                    <a:lumMod val="25000"/>
                  </a:schemeClr>
                </a:solidFill>
              </a:rPr>
              <a:t>Revelación</a:t>
            </a:r>
          </a:p>
          <a:p>
            <a:pPr lvl="1" algn="just"/>
            <a:r>
              <a:rPr lang="es-ES_tradnl" sz="2600" dirty="0" smtClean="0">
                <a:solidFill>
                  <a:schemeClr val="bg2">
                    <a:lumMod val="25000"/>
                  </a:schemeClr>
                </a:solidFill>
              </a:rPr>
              <a:t>Adopción</a:t>
            </a:r>
          </a:p>
          <a:p>
            <a:pPr lvl="1" algn="just"/>
            <a:r>
              <a:rPr lang="es-ES_tradnl" sz="2600" dirty="0" smtClean="0">
                <a:solidFill>
                  <a:schemeClr val="bg2">
                    <a:lumMod val="25000"/>
                  </a:schemeClr>
                </a:solidFill>
              </a:rPr>
              <a:t>Transparencia	</a:t>
            </a:r>
          </a:p>
          <a:p>
            <a:pPr lvl="1" algn="just"/>
            <a:r>
              <a:rPr lang="es-ES_tradnl" sz="2600" dirty="0" smtClean="0">
                <a:solidFill>
                  <a:schemeClr val="bg2">
                    <a:lumMod val="25000"/>
                  </a:schemeClr>
                </a:solidFill>
              </a:rPr>
              <a:t>Auto-documentación</a:t>
            </a:r>
          </a:p>
          <a:p>
            <a:pPr lvl="1" algn="just"/>
            <a:r>
              <a:rPr lang="es-ES_tradnl" sz="2600" dirty="0" smtClean="0">
                <a:solidFill>
                  <a:schemeClr val="bg2">
                    <a:lumMod val="25000"/>
                  </a:schemeClr>
                </a:solidFill>
              </a:rPr>
              <a:t>Dependencia externa</a:t>
            </a:r>
          </a:p>
          <a:p>
            <a:pPr lvl="1" algn="just"/>
            <a:r>
              <a:rPr lang="es-ES_tradnl" sz="2600" dirty="0" smtClean="0">
                <a:solidFill>
                  <a:schemeClr val="bg2">
                    <a:lumMod val="25000"/>
                  </a:schemeClr>
                </a:solidFill>
              </a:rPr>
              <a:t>Impacto de patentes</a:t>
            </a:r>
          </a:p>
          <a:p>
            <a:pPr lvl="1" algn="just"/>
            <a:r>
              <a:rPr lang="es-ES_tradnl" sz="2600" dirty="0" smtClean="0">
                <a:solidFill>
                  <a:schemeClr val="bg2">
                    <a:lumMod val="25000"/>
                  </a:schemeClr>
                </a:solidFill>
              </a:rPr>
              <a:t>Mecanismos de protección</a:t>
            </a:r>
          </a:p>
          <a:p>
            <a:pPr lvl="1" algn="just"/>
            <a:endParaRPr lang="es-ES_tradnl" sz="2800" b="1" dirty="0" smtClean="0"/>
          </a:p>
          <a:p>
            <a:pPr lvl="1" algn="just"/>
            <a:endParaRPr lang="es-ES_tradnl" sz="2800" b="1" dirty="0" smtClean="0"/>
          </a:p>
          <a:p>
            <a:endParaRPr lang="es-ES_tradnl"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Revelación</a:t>
            </a:r>
            <a:endParaRPr lang="es-ES_tradnl" dirty="0"/>
          </a:p>
        </p:txBody>
      </p:sp>
      <p:sp>
        <p:nvSpPr>
          <p:cNvPr id="3" name="Marcador de contenido 2"/>
          <p:cNvSpPr>
            <a:spLocks noGrp="1"/>
          </p:cNvSpPr>
          <p:nvPr>
            <p:ph sz="quarter" idx="1"/>
          </p:nvPr>
        </p:nvSpPr>
        <p:spPr/>
        <p:txBody>
          <a:bodyPr>
            <a:normAutofit/>
          </a:bodyPr>
          <a:lstStyle/>
          <a:p>
            <a:pPr algn="just"/>
            <a:r>
              <a:rPr lang="es-ES_tradnl" sz="3200" dirty="0" smtClean="0"/>
              <a:t>Grado en el cual las especificaciones técnicas y herramientas para validar la integridad técnica que sustentan la creación del contenido digital existen, están completas y disponibles.</a:t>
            </a:r>
          </a:p>
          <a:p>
            <a:pPr algn="just"/>
            <a:r>
              <a:rPr lang="es-ES_tradnl" sz="3200" dirty="0" smtClean="0"/>
              <a:t>Lo importante no es la aprobación por parte de un organismo estándar reconocido, sino la existencia de documentación completa. </a:t>
            </a:r>
            <a:endParaRPr lang="es-ES_tradnl"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Adopción</a:t>
            </a:r>
            <a:endParaRPr lang="es-ES_tradnl" dirty="0"/>
          </a:p>
        </p:txBody>
      </p:sp>
      <p:sp>
        <p:nvSpPr>
          <p:cNvPr id="3" name="Marcador de contenido 2"/>
          <p:cNvSpPr>
            <a:spLocks noGrp="1"/>
          </p:cNvSpPr>
          <p:nvPr>
            <p:ph sz="quarter" idx="1"/>
          </p:nvPr>
        </p:nvSpPr>
        <p:spPr/>
        <p:txBody>
          <a:bodyPr>
            <a:normAutofit/>
          </a:bodyPr>
          <a:lstStyle/>
          <a:p>
            <a:pPr algn="just"/>
            <a:r>
              <a:rPr lang="es-ES_tradnl" sz="3400" dirty="0" smtClean="0"/>
              <a:t>Grado en el cual el formato todavía es usado por los creadores primarios, distribuidores o usuarios de los recursos de información. Incluye el uso de un formato Master para entregar a los usuarios finales y como un medio de intercambio entre sistemas. </a:t>
            </a:r>
            <a:endParaRPr lang="es-ES_tradnl" sz="3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Un problema en crecimiento </a:t>
            </a:r>
            <a:endParaRPr lang="es-ES_tradnl" dirty="0"/>
          </a:p>
        </p:txBody>
      </p:sp>
      <p:sp>
        <p:nvSpPr>
          <p:cNvPr id="4" name="CuadroTexto 3"/>
          <p:cNvSpPr txBox="1"/>
          <p:nvPr/>
        </p:nvSpPr>
        <p:spPr>
          <a:xfrm>
            <a:off x="1769073" y="1841177"/>
            <a:ext cx="5732308"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s-ES_tradnl" dirty="0" smtClean="0"/>
              <a:t>EL UNIVERSO DIGITAL SE ESTA EXPANDIENDO</a:t>
            </a:r>
            <a:endParaRPr lang="es-ES_tradnl" dirty="0"/>
          </a:p>
        </p:txBody>
      </p:sp>
      <p:sp>
        <p:nvSpPr>
          <p:cNvPr id="7" name="Rectángulo 6"/>
          <p:cNvSpPr/>
          <p:nvPr/>
        </p:nvSpPr>
        <p:spPr>
          <a:xfrm>
            <a:off x="290120" y="2433330"/>
            <a:ext cx="8593999" cy="9233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s-ES_tradnl" b="1" dirty="0" smtClean="0"/>
              <a:t>El universo digital se está duplicando cada dos años y se multiplicará por diez entre 2013 y 2020, pasará de 4,4 millones de millones de gigabytes hasta 44 millones de millones de gigabytes.</a:t>
            </a:r>
            <a:endParaRPr lang="es-ES_tradnl" dirty="0"/>
          </a:p>
        </p:txBody>
      </p:sp>
      <p:sp>
        <p:nvSpPr>
          <p:cNvPr id="8" name="Rectángulo 7"/>
          <p:cNvSpPr/>
          <p:nvPr/>
        </p:nvSpPr>
        <p:spPr>
          <a:xfrm>
            <a:off x="290120" y="3623390"/>
            <a:ext cx="4196828" cy="258532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s-ES_tradnl" dirty="0" smtClean="0"/>
              <a:t>En 2013, sólo el 22% de la información en el universo digital se consideraba información útil, pero menos del 5% de los datos fueron analizados, lo que dejó una cantidad masiva de datos perdidos en el ciberespacio del universo digital. P</a:t>
            </a:r>
            <a:r>
              <a:rPr lang="es-ES_tradnl" b="1" dirty="0" smtClean="0"/>
              <a:t>ara el año 2020, más del 35% de todos los datos podrían considerarse útiles.</a:t>
            </a:r>
            <a:endParaRPr lang="es-ES_tradnl" dirty="0"/>
          </a:p>
        </p:txBody>
      </p:sp>
      <p:sp>
        <p:nvSpPr>
          <p:cNvPr id="9" name="Rectángulo 8"/>
          <p:cNvSpPr/>
          <p:nvPr/>
        </p:nvSpPr>
        <p:spPr>
          <a:xfrm>
            <a:off x="4672172" y="3623391"/>
            <a:ext cx="4211947" cy="2585322"/>
          </a:xfrm>
          <a:prstGeom prst="rect">
            <a:avLst/>
          </a:prstGeom>
          <a:solidFill>
            <a:srgbClr val="3366FF"/>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just"/>
            <a:r>
              <a:rPr lang="es-ES_tradnl" dirty="0" smtClean="0">
                <a:solidFill>
                  <a:srgbClr val="FFFFFF"/>
                </a:solidFill>
              </a:rPr>
              <a:t>La</a:t>
            </a:r>
            <a:r>
              <a:rPr lang="es-ES_tradnl" b="1" dirty="0" smtClean="0">
                <a:solidFill>
                  <a:srgbClr val="FFFFFF"/>
                </a:solidFill>
              </a:rPr>
              <a:t> capacidad de almacenamiento disponible en el mundo en cualquier tipo de formato está creciendo más despacio que la generación de información. Para 2020 la capacidad será inferior al 15%; la mayor parte de los datos en el mundo es transitoria y no requiere ser almacenada</a:t>
            </a:r>
            <a:endParaRPr lang="es-ES_tradnl" dirty="0">
              <a:solidFill>
                <a:srgbClr val="FFFFFF"/>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Transparencia</a:t>
            </a:r>
            <a:endParaRPr lang="es-ES_tradnl" dirty="0"/>
          </a:p>
        </p:txBody>
      </p:sp>
      <p:sp>
        <p:nvSpPr>
          <p:cNvPr id="3" name="Marcador de contenido 2"/>
          <p:cNvSpPr>
            <a:spLocks noGrp="1"/>
          </p:cNvSpPr>
          <p:nvPr>
            <p:ph sz="quarter" idx="1"/>
          </p:nvPr>
        </p:nvSpPr>
        <p:spPr/>
        <p:txBody>
          <a:bodyPr>
            <a:normAutofit/>
          </a:bodyPr>
          <a:lstStyle/>
          <a:p>
            <a:pPr algn="just"/>
            <a:r>
              <a:rPr lang="es-ES_tradnl" sz="3600" dirty="0" smtClean="0"/>
              <a:t>Grado en el cual la representación digital está abierta al análisis directo con herramientas básicas, como la legibilidad humana, utilizando un editor de solo texto.</a:t>
            </a:r>
            <a:endParaRPr lang="es-ES_tradnl"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Auto-documentación</a:t>
            </a:r>
            <a:endParaRPr lang="es-ES_tradnl" dirty="0"/>
          </a:p>
        </p:txBody>
      </p:sp>
      <p:sp>
        <p:nvSpPr>
          <p:cNvPr id="3" name="Marcador de contenido 2"/>
          <p:cNvSpPr>
            <a:spLocks noGrp="1"/>
          </p:cNvSpPr>
          <p:nvPr>
            <p:ph sz="quarter" idx="1"/>
          </p:nvPr>
        </p:nvSpPr>
        <p:spPr/>
        <p:txBody>
          <a:bodyPr>
            <a:normAutofit/>
          </a:bodyPr>
          <a:lstStyle/>
          <a:p>
            <a:pPr algn="just"/>
            <a:r>
              <a:rPr lang="es-ES_tradnl" sz="3600" dirty="0" smtClean="0"/>
              <a:t>Los objetos digitales auto-documentados contienen </a:t>
            </a:r>
            <a:r>
              <a:rPr lang="es-ES_tradnl" sz="3600" dirty="0" err="1" smtClean="0"/>
              <a:t>metadatos</a:t>
            </a:r>
            <a:r>
              <a:rPr lang="es-ES_tradnl" sz="3600" dirty="0" smtClean="0"/>
              <a:t> básicos descriptivos, técnicos y administrativos.</a:t>
            </a:r>
            <a:endParaRPr lang="es-ES_tradnl"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Dependencia externa </a:t>
            </a:r>
            <a:endParaRPr lang="es-ES_tradnl" dirty="0"/>
          </a:p>
        </p:txBody>
      </p:sp>
      <p:sp>
        <p:nvSpPr>
          <p:cNvPr id="3" name="Marcador de contenido 2"/>
          <p:cNvSpPr>
            <a:spLocks noGrp="1"/>
          </p:cNvSpPr>
          <p:nvPr>
            <p:ph sz="quarter" idx="1"/>
          </p:nvPr>
        </p:nvSpPr>
        <p:spPr/>
        <p:txBody>
          <a:bodyPr>
            <a:normAutofit/>
          </a:bodyPr>
          <a:lstStyle/>
          <a:p>
            <a:pPr algn="just"/>
            <a:r>
              <a:rPr lang="es-ES_tradnl" sz="3400" dirty="0" smtClean="0"/>
              <a:t>Grado en el cual un formato particular depende de un hardware, sistema operativo o software particular para su renderizado o uso y la complejidad prevista de tratar con esas dependencias en futuros entornos técnicos.</a:t>
            </a:r>
            <a:endParaRPr lang="es-ES_tradnl" sz="3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Impacto de patentes</a:t>
            </a:r>
            <a:endParaRPr lang="es-ES_tradnl" dirty="0"/>
          </a:p>
        </p:txBody>
      </p:sp>
      <p:sp>
        <p:nvSpPr>
          <p:cNvPr id="3" name="Marcador de contenido 2"/>
          <p:cNvSpPr>
            <a:spLocks noGrp="1"/>
          </p:cNvSpPr>
          <p:nvPr>
            <p:ph sz="quarter" idx="1"/>
          </p:nvPr>
        </p:nvSpPr>
        <p:spPr/>
        <p:txBody>
          <a:bodyPr>
            <a:normAutofit/>
          </a:bodyPr>
          <a:lstStyle/>
          <a:p>
            <a:pPr algn="just"/>
            <a:r>
              <a:rPr lang="es-ES_tradnl" sz="3600" dirty="0" smtClean="0"/>
              <a:t>Grado en que la capacidad de las instituciones de archivo para mantener el contenido en un formato será inhibida por las patentes.</a:t>
            </a:r>
            <a:endParaRPr lang="es-ES_tradnl"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Mecanismos de protección</a:t>
            </a:r>
            <a:endParaRPr lang="es-ES_tradnl" dirty="0"/>
          </a:p>
        </p:txBody>
      </p:sp>
      <p:sp>
        <p:nvSpPr>
          <p:cNvPr id="3" name="Marcador de contenido 2"/>
          <p:cNvSpPr>
            <a:spLocks noGrp="1"/>
          </p:cNvSpPr>
          <p:nvPr>
            <p:ph sz="quarter" idx="1"/>
          </p:nvPr>
        </p:nvSpPr>
        <p:spPr/>
        <p:txBody>
          <a:bodyPr>
            <a:normAutofit/>
          </a:bodyPr>
          <a:lstStyle/>
          <a:p>
            <a:pPr algn="just"/>
            <a:r>
              <a:rPr lang="es-ES_tradnl" sz="3600" dirty="0" smtClean="0"/>
              <a:t>Implementación de mecanismos tales como cifrado que impiden la preservación del contenido por parte de un repositorio de confianza.</a:t>
            </a:r>
            <a:endParaRPr lang="es-ES_tradnl"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Factores de calidad y funcionalidad </a:t>
            </a:r>
            <a:endParaRPr lang="es-ES_tradnl" dirty="0"/>
          </a:p>
        </p:txBody>
      </p:sp>
      <p:sp>
        <p:nvSpPr>
          <p:cNvPr id="3" name="Marcador de contenido 2"/>
          <p:cNvSpPr>
            <a:spLocks noGrp="1"/>
          </p:cNvSpPr>
          <p:nvPr>
            <p:ph sz="quarter" idx="1"/>
          </p:nvPr>
        </p:nvSpPr>
        <p:spPr/>
        <p:txBody>
          <a:bodyPr>
            <a:normAutofit/>
          </a:bodyPr>
          <a:lstStyle/>
          <a:p>
            <a:pPr algn="just"/>
            <a:r>
              <a:rPr lang="es-ES_tradnl" sz="3400" dirty="0" smtClean="0"/>
              <a:t>Se refieren a la capacidad de un formato para representar las características significativas de un elemento de contenido dado requerido por los usuarios actuales y futuros.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Algunas iniciativas destacadas</a:t>
            </a:r>
            <a:endParaRPr lang="es-ES_tradnl" dirty="0"/>
          </a:p>
        </p:txBody>
      </p:sp>
      <p:sp>
        <p:nvSpPr>
          <p:cNvPr id="3" name="Marcador de contenido 2"/>
          <p:cNvSpPr>
            <a:spLocks noGrp="1"/>
          </p:cNvSpPr>
          <p:nvPr>
            <p:ph sz="quarter" idx="1"/>
          </p:nvPr>
        </p:nvSpPr>
        <p:spPr/>
        <p:txBody>
          <a:bodyPr>
            <a:normAutofit/>
          </a:bodyPr>
          <a:lstStyle/>
          <a:p>
            <a:pPr algn="just"/>
            <a:r>
              <a:rPr lang="es-ES_tradnl" sz="3400" dirty="0" smtClean="0"/>
              <a:t>PRONOM (NARA). Su objetivo es abarcar una gama de herramientas y servicios para respaldar la preservación digital, como la evaluación de riesgos de migración, la planificación de rutas de migración, la identificación y validación de objetos y la extracción de </a:t>
            </a:r>
            <a:r>
              <a:rPr lang="es-ES_tradnl" sz="3400" dirty="0" err="1" smtClean="0"/>
              <a:t>metadatos</a:t>
            </a:r>
            <a:r>
              <a:rPr lang="es-ES_tradnl" sz="3400" dirty="0" smtClean="0"/>
              <a:t>.</a:t>
            </a:r>
            <a:endParaRPr lang="es-ES_tradnl" sz="3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Formatos preferidos para preservación</a:t>
            </a:r>
            <a:endParaRPr lang="es-ES_tradnl" dirty="0"/>
          </a:p>
        </p:txBody>
      </p:sp>
      <p:sp>
        <p:nvSpPr>
          <p:cNvPr id="3" name="Marcador de contenido 2"/>
          <p:cNvSpPr>
            <a:spLocks noGrp="1"/>
          </p:cNvSpPr>
          <p:nvPr>
            <p:ph sz="quarter" idx="1"/>
          </p:nvPr>
        </p:nvSpPr>
        <p:spPr>
          <a:xfrm>
            <a:off x="301752" y="1679445"/>
            <a:ext cx="8503920" cy="4572000"/>
          </a:xfrm>
        </p:spPr>
        <p:txBody>
          <a:bodyPr/>
          <a:lstStyle/>
          <a:p>
            <a:r>
              <a:rPr lang="es-ES_tradnl" dirty="0" smtClean="0"/>
              <a:t>Imágenes fijas: SVG 1.1 - TIFF</a:t>
            </a:r>
          </a:p>
          <a:p>
            <a:r>
              <a:rPr lang="es-ES_tradnl" dirty="0" smtClean="0"/>
              <a:t>Sonido: </a:t>
            </a:r>
            <a:r>
              <a:rPr lang="es-ES_tradnl" dirty="0" err="1" smtClean="0"/>
              <a:t>Wave</a:t>
            </a:r>
            <a:r>
              <a:rPr lang="es-ES_tradnl" dirty="0" smtClean="0"/>
              <a:t> </a:t>
            </a:r>
            <a:r>
              <a:rPr lang="es-ES_tradnl" dirty="0" err="1" smtClean="0"/>
              <a:t>–</a:t>
            </a:r>
            <a:r>
              <a:rPr lang="es-ES_tradnl" dirty="0" smtClean="0"/>
              <a:t> MP3 FF</a:t>
            </a:r>
          </a:p>
          <a:p>
            <a:r>
              <a:rPr lang="es-ES_tradnl" dirty="0" smtClean="0"/>
              <a:t>Imágenes en movimiento: MP4 FF - AVI</a:t>
            </a:r>
          </a:p>
          <a:p>
            <a:r>
              <a:rPr lang="es-ES_tradnl" dirty="0" smtClean="0"/>
              <a:t>Texto: PDF/A </a:t>
            </a:r>
            <a:r>
              <a:rPr lang="es-ES_tradnl" dirty="0" err="1" smtClean="0"/>
              <a:t>–</a:t>
            </a:r>
            <a:r>
              <a:rPr lang="es-ES_tradnl" dirty="0" smtClean="0"/>
              <a:t> DOCX/OOXML 2012</a:t>
            </a:r>
          </a:p>
          <a:p>
            <a:r>
              <a:rPr lang="es-ES_tradnl" dirty="0" smtClean="0"/>
              <a:t>Archivos Web: ARC IA - WARC</a:t>
            </a:r>
          </a:p>
          <a:p>
            <a:r>
              <a:rPr lang="es-ES_tradnl" dirty="0" smtClean="0"/>
              <a:t>Datos: DBF </a:t>
            </a:r>
            <a:r>
              <a:rPr lang="es-ES_tradnl" dirty="0" err="1" smtClean="0"/>
              <a:t>–</a:t>
            </a:r>
            <a:r>
              <a:rPr lang="es-ES_tradnl" dirty="0" smtClean="0"/>
              <a:t> HDF5</a:t>
            </a:r>
          </a:p>
          <a:p>
            <a:r>
              <a:rPr lang="es-ES_tradnl" dirty="0" smtClean="0"/>
              <a:t>Información </a:t>
            </a:r>
            <a:r>
              <a:rPr lang="es-ES_tradnl" dirty="0" err="1" smtClean="0"/>
              <a:t>geoespacial</a:t>
            </a:r>
            <a:r>
              <a:rPr lang="es-ES_tradnl" dirty="0" smtClean="0"/>
              <a:t>: ESRI </a:t>
            </a:r>
            <a:r>
              <a:rPr lang="es-ES_tradnl" dirty="0" err="1" smtClean="0"/>
              <a:t>Shape</a:t>
            </a:r>
            <a:r>
              <a:rPr lang="es-ES_tradnl" dirty="0" smtClean="0"/>
              <a:t> </a:t>
            </a:r>
            <a:r>
              <a:rPr lang="es-ES_tradnl" dirty="0" err="1" smtClean="0"/>
              <a:t>–</a:t>
            </a:r>
            <a:r>
              <a:rPr lang="es-ES_tradnl" dirty="0" smtClean="0"/>
              <a:t> </a:t>
            </a:r>
            <a:r>
              <a:rPr lang="es-ES_tradnl" dirty="0" err="1" smtClean="0"/>
              <a:t>GeoPDF</a:t>
            </a:r>
            <a:r>
              <a:rPr lang="es-ES_tradnl" dirty="0" smtClean="0"/>
              <a:t> 2.2 </a:t>
            </a:r>
          </a:p>
          <a:p>
            <a:r>
              <a:rPr lang="es-ES_tradnl" dirty="0" smtClean="0"/>
              <a:t>Genéricos: ASF - RIFF</a:t>
            </a:r>
          </a:p>
          <a:p>
            <a:endParaRPr lang="es-ES_tradn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Cual es el Reto?</a:t>
            </a:r>
            <a:endParaRPr lang="es-ES_tradnl" dirty="0"/>
          </a:p>
        </p:txBody>
      </p:sp>
      <p:sp>
        <p:nvSpPr>
          <p:cNvPr id="3" name="Marcador de contenido 2"/>
          <p:cNvSpPr>
            <a:spLocks noGrp="1"/>
          </p:cNvSpPr>
          <p:nvPr>
            <p:ph sz="quarter" idx="1"/>
          </p:nvPr>
        </p:nvSpPr>
        <p:spPr>
          <a:xfrm>
            <a:off x="301752" y="2171620"/>
            <a:ext cx="8503920" cy="3345118"/>
          </a:xfrm>
        </p:spPr>
        <p:txBody>
          <a:bodyPr>
            <a:normAutofit/>
          </a:bodyPr>
          <a:lstStyle/>
          <a:p>
            <a:pPr algn="ctr">
              <a:buNone/>
            </a:pPr>
            <a:r>
              <a:rPr lang="es-ES_tradnl" sz="3200" dirty="0" smtClean="0"/>
              <a:t>	Frente a la cantidad de información digital que se producen en el mundo, el verdadero problema a resolver es fundamentalmente archivístico y tiene que ver con su VALORACIÓN. </a:t>
            </a:r>
            <a:endParaRPr lang="es-ES_tradnl"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Marcador de contenido 2"/>
          <p:cNvSpPr>
            <a:spLocks noGrp="1"/>
          </p:cNvSpPr>
          <p:nvPr>
            <p:ph sz="quarter" idx="1"/>
          </p:nvPr>
        </p:nvSpPr>
        <p:spPr/>
        <p:txBody>
          <a:bodyPr/>
          <a:lstStyle/>
          <a:p>
            <a:endParaRPr lang="es-ES_tradnl" dirty="0" smtClean="0"/>
          </a:p>
          <a:p>
            <a:endParaRPr lang="es-ES_tradnl" dirty="0" smtClean="0"/>
          </a:p>
          <a:p>
            <a:endParaRPr lang="es-ES_tradnl" dirty="0" smtClean="0"/>
          </a:p>
          <a:p>
            <a:pPr algn="ctr">
              <a:buNone/>
            </a:pPr>
            <a:r>
              <a:rPr lang="es-ES_tradnl" dirty="0" smtClean="0"/>
              <a:t>GRACIAS POR SU ATENCION</a:t>
            </a:r>
            <a:endParaRPr lang="es-ES_tradn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a:xfrm>
            <a:off x="317526" y="244158"/>
            <a:ext cx="8633690" cy="552071"/>
          </a:xfrm>
        </p:spPr>
        <p:txBody>
          <a:bodyPr>
            <a:normAutofit fontScale="90000"/>
          </a:bodyPr>
          <a:lstStyle/>
          <a:p>
            <a:r>
              <a:rPr lang="es-ES_tradnl" dirty="0" smtClean="0"/>
              <a:t>Un problema de dos dimensiones</a:t>
            </a:r>
            <a:endParaRPr lang="es-ES_tradnl" dirty="0"/>
          </a:p>
        </p:txBody>
      </p:sp>
      <p:sp>
        <p:nvSpPr>
          <p:cNvPr id="3" name="Marcador de contenido 2"/>
          <p:cNvSpPr>
            <a:spLocks noGrp="1"/>
          </p:cNvSpPr>
          <p:nvPr>
            <p:ph sz="quarter" idx="1"/>
          </p:nvPr>
        </p:nvSpPr>
        <p:spPr/>
        <p:txBody>
          <a:bodyPr/>
          <a:lstStyle/>
          <a:p>
            <a:pPr algn="just"/>
            <a:r>
              <a:rPr lang="es-ES_tradnl" dirty="0" smtClean="0"/>
              <a:t>Antes de la llegada de la computadora, el 100% de la información que se producía en el mundo se registraba en soportes analógicos. </a:t>
            </a:r>
          </a:p>
          <a:p>
            <a:pPr algn="just"/>
            <a:r>
              <a:rPr lang="es-ES_tradnl" dirty="0" smtClean="0"/>
              <a:t>Con el desarrollo de las TIC, el volumen de información que se produce a nivel mundial se genera en su mayoría en formato electrónico.</a:t>
            </a:r>
          </a:p>
          <a:p>
            <a:pPr algn="just"/>
            <a:r>
              <a:rPr lang="es-ES_tradnl" dirty="0" smtClean="0"/>
              <a:t>Con este crecimiento surgen preocupaciones sobre como preservar todo este conocimiento análogo y digital.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Recursos consultados</a:t>
            </a:r>
            <a:endParaRPr lang="es-ES_tradnl" dirty="0"/>
          </a:p>
        </p:txBody>
      </p:sp>
      <p:sp>
        <p:nvSpPr>
          <p:cNvPr id="3" name="Marcador de contenido 2"/>
          <p:cNvSpPr>
            <a:spLocks noGrp="1"/>
          </p:cNvSpPr>
          <p:nvPr>
            <p:ph sz="quarter" idx="1"/>
          </p:nvPr>
        </p:nvSpPr>
        <p:spPr/>
        <p:txBody>
          <a:bodyPr/>
          <a:lstStyle/>
          <a:p>
            <a:r>
              <a:rPr lang="es-ES_tradnl" dirty="0" smtClean="0">
                <a:hlinkClick r:id="rId2"/>
              </a:rPr>
              <a:t>http://www.nationalarchives.gov.uk/aboutapps/</a:t>
            </a:r>
            <a:r>
              <a:rPr lang="es-ES_tradnl" sz="2400" dirty="0" smtClean="0">
                <a:hlinkClick r:id="rId2"/>
              </a:rPr>
              <a:t>PRONOM/tools.htm</a:t>
            </a:r>
            <a:endParaRPr lang="es-ES_tradnl" sz="2400" dirty="0" smtClean="0"/>
          </a:p>
          <a:p>
            <a:r>
              <a:rPr lang="es-ES_tradnl" sz="2400" dirty="0" smtClean="0">
                <a:hlinkClick r:id="rId3"/>
              </a:rPr>
              <a:t>https://www.loc.gov/preservation/digital/formats/fdd/descriptions.shtml</a:t>
            </a:r>
            <a:endParaRPr lang="es-ES_tradnl" sz="2400" dirty="0" smtClean="0"/>
          </a:p>
          <a:p>
            <a:r>
              <a:rPr lang="es-ES_tradnl" sz="2400" dirty="0" err="1" smtClean="0"/>
              <a:t>dl.acronis.com</a:t>
            </a:r>
            <a:r>
              <a:rPr lang="es-ES_tradnl" sz="2400" dirty="0" smtClean="0"/>
              <a:t>/u/</a:t>
            </a:r>
            <a:r>
              <a:rPr lang="es-ES_tradnl" sz="2400" dirty="0" err="1" smtClean="0"/>
              <a:t>pdf</a:t>
            </a:r>
            <a:r>
              <a:rPr lang="es-ES_tradnl" sz="2400" dirty="0" smtClean="0"/>
              <a:t>/</a:t>
            </a:r>
            <a:r>
              <a:rPr lang="es-ES_tradnl" sz="2400" dirty="0" err="1" smtClean="0"/>
              <a:t>wp</a:t>
            </a:r>
            <a:r>
              <a:rPr lang="es-ES_tradnl" sz="2400" dirty="0" smtClean="0"/>
              <a:t>/</a:t>
            </a:r>
            <a:r>
              <a:rPr lang="es-ES_tradnl" sz="2400" dirty="0" err="1" smtClean="0"/>
              <a:t>Data_Migration_wp.es.pdf</a:t>
            </a:r>
            <a:endParaRPr lang="es-ES_tradnl" sz="2400" dirty="0" smtClean="0"/>
          </a:p>
          <a:p>
            <a:r>
              <a:rPr lang="es-ES_tradnl" sz="2400" dirty="0" smtClean="0">
                <a:hlinkClick r:id="rId4"/>
              </a:rPr>
              <a:t>https://recyt.fecyt.es//index.php/anadoc/article/viewFile/43902/25749</a:t>
            </a:r>
            <a:endParaRPr lang="es-ES_tradnl" sz="2400" dirty="0" smtClean="0"/>
          </a:p>
          <a:p>
            <a:endParaRPr lang="es-ES_tradnl" sz="2400" dirty="0" smtClean="0"/>
          </a:p>
          <a:p>
            <a:endParaRPr lang="es-ES_tradnl" sz="2400" dirty="0" smtClean="0"/>
          </a:p>
          <a:p>
            <a:endParaRPr lang="es-ES_tradnl" dirty="0" smtClean="0"/>
          </a:p>
          <a:p>
            <a:endParaRPr lang="es-ES_tradnl" dirty="0" smtClean="0"/>
          </a:p>
          <a:p>
            <a:endParaRPr lang="es-ES_tradn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Qué es la preservación digital?</a:t>
            </a:r>
            <a:endParaRPr lang="es-ES_tradnl" dirty="0"/>
          </a:p>
        </p:txBody>
      </p:sp>
      <p:sp>
        <p:nvSpPr>
          <p:cNvPr id="3" name="Marcador de contenido 2"/>
          <p:cNvSpPr>
            <a:spLocks noGrp="1"/>
          </p:cNvSpPr>
          <p:nvPr>
            <p:ph sz="quarter" idx="1"/>
          </p:nvPr>
        </p:nvSpPr>
        <p:spPr/>
        <p:txBody>
          <a:bodyPr/>
          <a:lstStyle/>
          <a:p>
            <a:pPr algn="ctr">
              <a:buNone/>
            </a:pPr>
            <a:r>
              <a:rPr lang="es-ES_tradnl" sz="3200" dirty="0" smtClean="0"/>
              <a:t>	</a:t>
            </a:r>
          </a:p>
          <a:p>
            <a:pPr algn="ctr">
              <a:buNone/>
            </a:pPr>
            <a:r>
              <a:rPr lang="es-ES_tradnl" sz="3200" dirty="0" smtClean="0"/>
              <a:t>	“El conjunto de actividades necesarias gestionadas para garantizar el acceso a materiales digitales durante el tiempo que sea necesario"</a:t>
            </a:r>
          </a:p>
          <a:p>
            <a:pPr algn="r">
              <a:buNone/>
            </a:pPr>
            <a:r>
              <a:rPr lang="es-ES_tradnl" dirty="0" smtClean="0"/>
              <a:t>		</a:t>
            </a:r>
            <a:r>
              <a:rPr lang="es-ES_tradnl" sz="1800" dirty="0" smtClean="0"/>
              <a:t>(</a:t>
            </a:r>
            <a:r>
              <a:rPr lang="es-ES_tradnl" sz="1800" dirty="0" err="1" smtClean="0"/>
              <a:t>Beagrie</a:t>
            </a:r>
            <a:r>
              <a:rPr lang="es-ES_tradnl" sz="1800" dirty="0" smtClean="0"/>
              <a:t> &amp; Jones, Manual de preservación digital)</a:t>
            </a:r>
            <a:endParaRPr lang="es-ES_tradnl"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Retos de la preservación digital</a:t>
            </a:r>
            <a:endParaRPr lang="es-ES_tradnl" dirty="0"/>
          </a:p>
        </p:txBody>
      </p:sp>
      <p:sp>
        <p:nvSpPr>
          <p:cNvPr id="3" name="Marcador de contenido 2"/>
          <p:cNvSpPr>
            <a:spLocks noGrp="1"/>
          </p:cNvSpPr>
          <p:nvPr>
            <p:ph sz="quarter" idx="1"/>
          </p:nvPr>
        </p:nvSpPr>
        <p:spPr/>
        <p:txBody>
          <a:bodyPr>
            <a:normAutofit/>
          </a:bodyPr>
          <a:lstStyle/>
          <a:p>
            <a:pPr algn="just"/>
            <a:r>
              <a:rPr lang="es-ES_tradnl" sz="3400" dirty="0" smtClean="0"/>
              <a:t>La masificación de las TI en las organizaciones, sin un estudio previo sobre su impacto en esta materia, impide  que se lleven a cabo acciones oportunas para preservar la información gestionada electrónicamente.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Retos de la preservación digital</a:t>
            </a:r>
            <a:endParaRPr lang="es-ES_tradnl" dirty="0"/>
          </a:p>
        </p:txBody>
      </p:sp>
      <p:sp>
        <p:nvSpPr>
          <p:cNvPr id="3" name="Marcador de contenido 2"/>
          <p:cNvSpPr>
            <a:spLocks noGrp="1"/>
          </p:cNvSpPr>
          <p:nvPr>
            <p:ph sz="quarter" idx="1"/>
          </p:nvPr>
        </p:nvSpPr>
        <p:spPr/>
        <p:txBody>
          <a:bodyPr>
            <a:normAutofit/>
          </a:bodyPr>
          <a:lstStyle/>
          <a:p>
            <a:pPr algn="just"/>
            <a:r>
              <a:rPr lang="es-ES_tradnl" sz="3400" dirty="0" smtClean="0"/>
              <a:t>Mientras que en el mundo analógico las mismas características de los formatos reducían las prácticas y metodologías aplicadas para preservarlos, en el mundo electrónico los formatos son muy variados y convergen de manera simultánea en una misma actividad administrativa (y personal) </a:t>
            </a:r>
            <a:endParaRPr lang="es-ES_tradnl" sz="3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Documentos o Datos?</a:t>
            </a:r>
            <a:endParaRPr lang="es-ES_tradnl" dirty="0"/>
          </a:p>
        </p:txBody>
      </p:sp>
      <p:graphicFrame>
        <p:nvGraphicFramePr>
          <p:cNvPr id="4" name="Marcador de contenido 3"/>
          <p:cNvGraphicFramePr>
            <a:graphicFrameLocks noGrp="1"/>
          </p:cNvGraphicFramePr>
          <p:nvPr>
            <p:ph sz="quarter" idx="1"/>
          </p:nvPr>
        </p:nvGraphicFramePr>
        <p:xfrm>
          <a:off x="301625" y="1527175"/>
          <a:ext cx="8504238" cy="4572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Que debemos preservar</a:t>
            </a:r>
            <a:endParaRPr lang="es-ES_tradnl" dirty="0"/>
          </a:p>
        </p:txBody>
      </p:sp>
      <p:graphicFrame>
        <p:nvGraphicFramePr>
          <p:cNvPr id="4" name="Marcador de contenido 3"/>
          <p:cNvGraphicFramePr>
            <a:graphicFrameLocks noGrp="1"/>
          </p:cNvGraphicFramePr>
          <p:nvPr>
            <p:ph sz="quarter" idx="1"/>
          </p:nvPr>
        </p:nvGraphicFramePr>
        <p:xfrm>
          <a:off x="301752" y="1645579"/>
          <a:ext cx="8503920" cy="45720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En cuanto a los medios</a:t>
            </a:r>
            <a:endParaRPr lang="es-ES_tradnl" dirty="0"/>
          </a:p>
        </p:txBody>
      </p:sp>
      <p:sp>
        <p:nvSpPr>
          <p:cNvPr id="3" name="Marcador de contenido 2"/>
          <p:cNvSpPr>
            <a:spLocks noGrp="1"/>
          </p:cNvSpPr>
          <p:nvPr>
            <p:ph sz="quarter" idx="1"/>
          </p:nvPr>
        </p:nvSpPr>
        <p:spPr/>
        <p:txBody>
          <a:bodyPr/>
          <a:lstStyle/>
          <a:p>
            <a:r>
              <a:rPr lang="es-ES_tradnl" dirty="0" smtClean="0"/>
              <a:t>La obsolescencia del formato de archivo</a:t>
            </a:r>
          </a:p>
          <a:p>
            <a:r>
              <a:rPr lang="es-ES_tradnl" sz="2800" dirty="0" smtClean="0"/>
              <a:t>La degradación del medio</a:t>
            </a:r>
          </a:p>
          <a:p>
            <a:r>
              <a:rPr lang="es-ES_tradnl" sz="2800" dirty="0" smtClean="0"/>
              <a:t>Obsolescencia del medio</a:t>
            </a:r>
          </a:p>
          <a:p>
            <a:r>
              <a:rPr lang="es-ES_tradnl" sz="2800" dirty="0" smtClean="0"/>
              <a:t>Obsolescencia del Hardware</a:t>
            </a:r>
          </a:p>
          <a:p>
            <a:r>
              <a:rPr lang="es-ES_tradnl" sz="2800" dirty="0" smtClean="0"/>
              <a:t>Virus</a:t>
            </a:r>
          </a:p>
          <a:p>
            <a:r>
              <a:rPr lang="es-ES_tradnl" sz="2800" dirty="0" smtClean="0"/>
              <a:t>Disociación (pérdida de contexto y autenticidad)</a:t>
            </a:r>
          </a:p>
          <a:p>
            <a:r>
              <a:rPr lang="es-ES_tradnl" sz="2800" dirty="0" smtClean="0"/>
              <a:t>…entre otros</a:t>
            </a:r>
          </a:p>
          <a:p>
            <a:endParaRPr lang="es-ES_tradnl"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ívico">
  <a:themeElements>
    <a:clrScheme name="Cívico">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ívic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ívico">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Cívico.thmx</Template>
  <TotalTime>907</TotalTime>
  <Words>1368</Words>
  <Application>Microsoft Macintosh PowerPoint</Application>
  <PresentationFormat>Presentación en pantalla (4:3)</PresentationFormat>
  <Paragraphs>118</Paragraphs>
  <Slides>30</Slides>
  <Notes>0</Notes>
  <HiddenSlides>0</HiddenSlides>
  <MMClips>0</MMClips>
  <ScaleCrop>false</ScaleCrop>
  <HeadingPairs>
    <vt:vector size="4" baseType="variant">
      <vt:variant>
        <vt:lpstr>Plantilla de diseño</vt:lpstr>
      </vt:variant>
      <vt:variant>
        <vt:i4>1</vt:i4>
      </vt:variant>
      <vt:variant>
        <vt:lpstr>Títulos de diapositiva</vt:lpstr>
      </vt:variant>
      <vt:variant>
        <vt:i4>30</vt:i4>
      </vt:variant>
    </vt:vector>
  </HeadingPairs>
  <TitlesOfParts>
    <vt:vector size="31" baseType="lpstr">
      <vt:lpstr>Cívico</vt:lpstr>
      <vt:lpstr>Preservación Digital: una carrera contra el tiempo, los costos y la tecnología </vt:lpstr>
      <vt:lpstr>Un problema en crecimiento </vt:lpstr>
      <vt:lpstr>Un problema de dos dimensiones</vt:lpstr>
      <vt:lpstr>Qué es la preservación digital?</vt:lpstr>
      <vt:lpstr>Retos de la preservación digital</vt:lpstr>
      <vt:lpstr>Retos de la preservación digital</vt:lpstr>
      <vt:lpstr>Documentos o Datos?</vt:lpstr>
      <vt:lpstr>Que debemos preservar</vt:lpstr>
      <vt:lpstr>En cuanto a los medios</vt:lpstr>
      <vt:lpstr>En cuanto al contenido</vt:lpstr>
      <vt:lpstr>En cuanto el contexto</vt:lpstr>
      <vt:lpstr>Los costos de la preservación digital</vt:lpstr>
      <vt:lpstr>Los costos de la preservación digital</vt:lpstr>
      <vt:lpstr>Los costos de la preservación digital</vt:lpstr>
      <vt:lpstr>Ejemplos de modelos de costeo</vt:lpstr>
      <vt:lpstr>Ejemplos de modelos de costeo  (continuación)</vt:lpstr>
      <vt:lpstr>Factores de Sostenibilidad</vt:lpstr>
      <vt:lpstr>Revelación</vt:lpstr>
      <vt:lpstr>Adopción</vt:lpstr>
      <vt:lpstr>Transparencia</vt:lpstr>
      <vt:lpstr>Auto-documentación</vt:lpstr>
      <vt:lpstr>Dependencia externa </vt:lpstr>
      <vt:lpstr>Impacto de patentes</vt:lpstr>
      <vt:lpstr>Mecanismos de protección</vt:lpstr>
      <vt:lpstr>Factores de calidad y funcionalidad </vt:lpstr>
      <vt:lpstr>Algunas iniciativas destacadas</vt:lpstr>
      <vt:lpstr>Formatos preferidos para preservación</vt:lpstr>
      <vt:lpstr>Cual es el Reto?</vt:lpstr>
      <vt:lpstr>Diapositiva 29</vt:lpstr>
      <vt:lpstr>Recursos consultados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Preservación Digital: una carrera contra el tiempo y la tecnología </dc:title>
  <dc:creator>Carlos  Alberto  Zapata Cardenas</dc:creator>
  <cp:lastModifiedBy>Carlos  Alberto  Zapata Cardenas</cp:lastModifiedBy>
  <cp:revision>16</cp:revision>
  <dcterms:created xsi:type="dcterms:W3CDTF">2017-11-07T23:14:57Z</dcterms:created>
  <dcterms:modified xsi:type="dcterms:W3CDTF">2017-11-07T23:57:30Z</dcterms:modified>
</cp:coreProperties>
</file>