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3" r:id="rId18"/>
    <p:sldId id="274" r:id="rId19"/>
    <p:sldId id="275" r:id="rId20"/>
    <p:sldId id="272" r:id="rId21"/>
    <p:sldId id="276" r:id="rId22"/>
    <p:sldId id="277" r:id="rId23"/>
    <p:sldId id="278" r:id="rId24"/>
    <p:sldId id="279" r:id="rId25"/>
    <p:sldId id="283"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pita" initials="L" lastIdx="1" clrIdx="0">
    <p:extLst>
      <p:ext uri="{19B8F6BF-5375-455C-9EA6-DF929625EA0E}">
        <p15:presenceInfo xmlns:p15="http://schemas.microsoft.com/office/powerpoint/2012/main" userId="Lup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6" autoAdjust="0"/>
    <p:restoredTop sz="94660"/>
  </p:normalViewPr>
  <p:slideViewPr>
    <p:cSldViewPr snapToGrid="0">
      <p:cViewPr varScale="1">
        <p:scale>
          <a:sx n="72" d="100"/>
          <a:sy n="72" d="100"/>
        </p:scale>
        <p:origin x="46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1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F2657C1-DE1E-4B3E-8849-11A4EECC5026}" type="datetimeFigureOut">
              <a:rPr lang="es-PE" smtClean="0"/>
              <a:t>30/06/2020</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44862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341808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4864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200351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225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1512179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43539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68220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12194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2657C1-DE1E-4B3E-8849-11A4EECC5026}" type="datetimeFigureOut">
              <a:rPr lang="es-PE" smtClean="0"/>
              <a:t>30/06/2020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124904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F2657C1-DE1E-4B3E-8849-11A4EECC5026}" type="datetimeFigureOut">
              <a:rPr lang="es-PE" smtClean="0"/>
              <a:t>30/06/2020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102278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2657C1-DE1E-4B3E-8849-11A4EECC5026}" type="datetimeFigureOut">
              <a:rPr lang="es-PE" smtClean="0"/>
              <a:t>30/06/2020</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243269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2657C1-DE1E-4B3E-8849-11A4EECC5026}" type="datetimeFigureOut">
              <a:rPr lang="es-PE" smtClean="0"/>
              <a:t>30/06/2020</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789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657C1-DE1E-4B3E-8849-11A4EECC5026}" type="datetimeFigureOut">
              <a:rPr lang="es-PE" smtClean="0"/>
              <a:t>30/06/2020</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399780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2657C1-DE1E-4B3E-8849-11A4EECC5026}" type="datetimeFigureOut">
              <a:rPr lang="es-PE" smtClean="0"/>
              <a:t>30/06/2020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179313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2657C1-DE1E-4B3E-8849-11A4EECC5026}" type="datetimeFigureOut">
              <a:rPr lang="es-PE" smtClean="0"/>
              <a:t>30/06/2020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2B1406-FCD5-4516-9BDB-890653EA6E30}" type="slidenum">
              <a:rPr lang="es-PE" smtClean="0"/>
              <a:t>‹Nº›</a:t>
            </a:fld>
            <a:endParaRPr lang="es-PE"/>
          </a:p>
        </p:txBody>
      </p:sp>
    </p:spTree>
    <p:extLst>
      <p:ext uri="{BB962C8B-B14F-4D97-AF65-F5344CB8AC3E}">
        <p14:creationId xmlns:p14="http://schemas.microsoft.com/office/powerpoint/2010/main" val="312440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F2657C1-DE1E-4B3E-8849-11A4EECC5026}" type="datetimeFigureOut">
              <a:rPr lang="es-PE" smtClean="0"/>
              <a:t>30/06/2020</a:t>
            </a:fld>
            <a:endParaRPr lang="es-P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P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52B1406-FCD5-4516-9BDB-890653EA6E30}" type="slidenum">
              <a:rPr lang="es-PE" smtClean="0"/>
              <a:t>‹Nº›</a:t>
            </a:fld>
            <a:endParaRPr lang="es-PE"/>
          </a:p>
        </p:txBody>
      </p:sp>
    </p:spTree>
    <p:extLst>
      <p:ext uri="{BB962C8B-B14F-4D97-AF65-F5344CB8AC3E}">
        <p14:creationId xmlns:p14="http://schemas.microsoft.com/office/powerpoint/2010/main" val="868901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epor.com/depor-play/tecnologia/zoom-como-cerrar-tu-cuenta-de-por-vida-paso-a-paso-how-to-delete-account-user-tutorial-aplicaciones-truco-videollamadas-llamadas-video-call-facebook-google-cerrar-cuenta-close-profile-nnda-nnrt-noticia/" TargetMode="External"/><Relationship Id="rId5" Type="http://schemas.openxmlformats.org/officeDocument/2006/relationships/image" Target="../media/image37.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Título 1">
            <a:extLst>
              <a:ext uri="{FF2B5EF4-FFF2-40B4-BE49-F238E27FC236}">
                <a16:creationId xmlns:a16="http://schemas.microsoft.com/office/drawing/2014/main" id="{8D373CF1-AA27-4863-8522-3FC75A3378DA}"/>
              </a:ext>
            </a:extLst>
          </p:cNvPr>
          <p:cNvSpPr>
            <a:spLocks noGrp="1"/>
          </p:cNvSpPr>
          <p:nvPr>
            <p:ph type="ctrTitle"/>
          </p:nvPr>
        </p:nvSpPr>
        <p:spPr>
          <a:xfrm>
            <a:off x="375820" y="911401"/>
            <a:ext cx="11206579" cy="4373216"/>
          </a:xfrm>
        </p:spPr>
        <p:txBody>
          <a:bodyPr>
            <a:normAutofit/>
          </a:bodyPr>
          <a:lstStyle/>
          <a:p>
            <a:pPr algn="ctr"/>
            <a:r>
              <a:rPr lang="es-MX" sz="6700" i="1" dirty="0">
                <a:latin typeface="Antique Olive Compact" panose="020B0904030504030204" pitchFamily="34" charset="0"/>
                <a:cs typeface="Aharoni" panose="02010803020104030203" pitchFamily="2" charset="-79"/>
              </a:rPr>
              <a:t>Uso de la plataforma institucional</a:t>
            </a:r>
            <a:br>
              <a:rPr lang="es-MX" sz="6700" i="1" dirty="0">
                <a:latin typeface="Antique Olive Compact" panose="020B0904030504030204" pitchFamily="34" charset="0"/>
                <a:cs typeface="Aharoni" panose="02010803020104030203" pitchFamily="2" charset="-79"/>
              </a:rPr>
            </a:br>
            <a:r>
              <a:rPr lang="es-MX" sz="6700" i="1" dirty="0">
                <a:latin typeface="Antique Olive Compact" panose="020B0904030504030204" pitchFamily="34" charset="0"/>
                <a:cs typeface="Aharoni" panose="02010803020104030203" pitchFamily="2" charset="-79"/>
              </a:rPr>
              <a:t>zoom</a:t>
            </a:r>
            <a:br>
              <a:rPr lang="es-MX" sz="5400" i="1" dirty="0">
                <a:latin typeface="Antique Olive Compact" panose="020B0904030504030204" pitchFamily="34" charset="0"/>
                <a:cs typeface="Aharoni" panose="02010803020104030203" pitchFamily="2" charset="-79"/>
              </a:rPr>
            </a:br>
            <a:endParaRPr lang="es-PE" sz="5400" dirty="0">
              <a:latin typeface="Antique Olive Compact" panose="020B0904030504030204" pitchFamily="34" charset="0"/>
              <a:cs typeface="Aharoni" panose="02010803020104030203" pitchFamily="2" charset="-79"/>
            </a:endParaRPr>
          </a:p>
        </p:txBody>
      </p:sp>
    </p:spTree>
    <p:extLst>
      <p:ext uri="{BB962C8B-B14F-4D97-AF65-F5344CB8AC3E}">
        <p14:creationId xmlns:p14="http://schemas.microsoft.com/office/powerpoint/2010/main" val="365715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1. PASO: </a:t>
            </a:r>
            <a:endParaRPr lang="es-PE" sz="2400" dirty="0"/>
          </a:p>
        </p:txBody>
      </p:sp>
      <p:pic>
        <p:nvPicPr>
          <p:cNvPr id="10" name="Imagen 9">
            <a:extLst>
              <a:ext uri="{FF2B5EF4-FFF2-40B4-BE49-F238E27FC236}">
                <a16:creationId xmlns:a16="http://schemas.microsoft.com/office/drawing/2014/main" id="{5A5AA456-6363-4253-8D17-112959D2A21A}"/>
              </a:ext>
            </a:extLst>
          </p:cNvPr>
          <p:cNvPicPr>
            <a:picLocks noChangeAspect="1"/>
          </p:cNvPicPr>
          <p:nvPr/>
        </p:nvPicPr>
        <p:blipFill>
          <a:blip r:embed="rId5"/>
          <a:stretch>
            <a:fillRect/>
          </a:stretch>
        </p:blipFill>
        <p:spPr>
          <a:xfrm>
            <a:off x="973713" y="1410279"/>
            <a:ext cx="9123313" cy="4409595"/>
          </a:xfrm>
          <a:prstGeom prst="rect">
            <a:avLst/>
          </a:prstGeom>
        </p:spPr>
      </p:pic>
      <p:pic>
        <p:nvPicPr>
          <p:cNvPr id="12" name="Imagen 11">
            <a:extLst>
              <a:ext uri="{FF2B5EF4-FFF2-40B4-BE49-F238E27FC236}">
                <a16:creationId xmlns:a16="http://schemas.microsoft.com/office/drawing/2014/main" id="{86652169-62BE-4C9D-90D6-2A83875CAF48}"/>
              </a:ext>
            </a:extLst>
          </p:cNvPr>
          <p:cNvPicPr>
            <a:picLocks noChangeAspect="1"/>
          </p:cNvPicPr>
          <p:nvPr/>
        </p:nvPicPr>
        <p:blipFill>
          <a:blip r:embed="rId6"/>
          <a:stretch>
            <a:fillRect/>
          </a:stretch>
        </p:blipFill>
        <p:spPr>
          <a:xfrm>
            <a:off x="185685" y="5332497"/>
            <a:ext cx="2143125" cy="952500"/>
          </a:xfrm>
          <a:prstGeom prst="rect">
            <a:avLst/>
          </a:prstGeom>
        </p:spPr>
      </p:pic>
      <p:sp>
        <p:nvSpPr>
          <p:cNvPr id="11" name="Flecha: hacia abajo 10">
            <a:extLst>
              <a:ext uri="{FF2B5EF4-FFF2-40B4-BE49-F238E27FC236}">
                <a16:creationId xmlns:a16="http://schemas.microsoft.com/office/drawing/2014/main" id="{B014AB4E-EB50-4901-8C57-D988675F23FA}"/>
              </a:ext>
            </a:extLst>
          </p:cNvPr>
          <p:cNvSpPr/>
          <p:nvPr/>
        </p:nvSpPr>
        <p:spPr>
          <a:xfrm rot="3531805">
            <a:off x="2800427" y="4931461"/>
            <a:ext cx="247005" cy="1470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id="{4B6DB293-2363-4406-A161-C410B51104BB}"/>
              </a:ext>
            </a:extLst>
          </p:cNvPr>
          <p:cNvSpPr/>
          <p:nvPr/>
        </p:nvSpPr>
        <p:spPr>
          <a:xfrm>
            <a:off x="1257247" y="872802"/>
            <a:ext cx="6007341" cy="461665"/>
          </a:xfrm>
          <a:prstGeom prst="rect">
            <a:avLst/>
          </a:prstGeom>
        </p:spPr>
        <p:txBody>
          <a:bodyPr wrap="square">
            <a:spAutoFit/>
          </a:bodyPr>
          <a:lstStyle/>
          <a:p>
            <a:r>
              <a:rPr lang="es-PE" sz="2400" dirty="0">
                <a:latin typeface="Calibri" panose="020F0502020204030204" pitchFamily="34" charset="0"/>
              </a:rPr>
              <a:t>Seleccionamos descargar</a:t>
            </a:r>
          </a:p>
        </p:txBody>
      </p:sp>
    </p:spTree>
    <p:extLst>
      <p:ext uri="{BB962C8B-B14F-4D97-AF65-F5344CB8AC3E}">
        <p14:creationId xmlns:p14="http://schemas.microsoft.com/office/powerpoint/2010/main" val="199845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730102" y="411170"/>
            <a:ext cx="1268819" cy="400110"/>
          </a:xfrm>
          <a:prstGeom prst="rect">
            <a:avLst/>
          </a:prstGeom>
        </p:spPr>
        <p:txBody>
          <a:bodyPr wrap="square">
            <a:spAutoFit/>
          </a:bodyPr>
          <a:lstStyle/>
          <a:p>
            <a:r>
              <a:rPr lang="es-PE" sz="2000" b="1" dirty="0">
                <a:latin typeface="Calibri" panose="020F0502020204030204" pitchFamily="34" charset="0"/>
              </a:rPr>
              <a:t>1.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978250" y="954287"/>
            <a:ext cx="8732875" cy="830997"/>
          </a:xfrm>
          <a:prstGeom prst="rect">
            <a:avLst/>
          </a:prstGeom>
        </p:spPr>
        <p:txBody>
          <a:bodyPr wrap="square">
            <a:spAutoFit/>
          </a:bodyPr>
          <a:lstStyle/>
          <a:p>
            <a:r>
              <a:rPr lang="es-PE" sz="2400" dirty="0">
                <a:latin typeface="Calibri" panose="020F0502020204030204" pitchFamily="34" charset="0"/>
              </a:rPr>
              <a:t>Le damos ejecutar , el programa empezara a inicializarse y luego cargara el aplicativo.</a:t>
            </a:r>
          </a:p>
        </p:txBody>
      </p:sp>
      <p:pic>
        <p:nvPicPr>
          <p:cNvPr id="10" name="Imagen 9">
            <a:extLst>
              <a:ext uri="{FF2B5EF4-FFF2-40B4-BE49-F238E27FC236}">
                <a16:creationId xmlns:a16="http://schemas.microsoft.com/office/drawing/2014/main" id="{B5E351BA-FDDA-421D-8546-57C13F9594A0}"/>
              </a:ext>
            </a:extLst>
          </p:cNvPr>
          <p:cNvPicPr>
            <a:picLocks noChangeAspect="1"/>
          </p:cNvPicPr>
          <p:nvPr/>
        </p:nvPicPr>
        <p:blipFill>
          <a:blip r:embed="rId5"/>
          <a:stretch>
            <a:fillRect/>
          </a:stretch>
        </p:blipFill>
        <p:spPr>
          <a:xfrm>
            <a:off x="616743" y="1880517"/>
            <a:ext cx="4400550" cy="3267075"/>
          </a:xfrm>
          <a:prstGeom prst="rect">
            <a:avLst/>
          </a:prstGeom>
        </p:spPr>
      </p:pic>
      <p:sp>
        <p:nvSpPr>
          <p:cNvPr id="3" name="Flecha: hacia abajo 2">
            <a:extLst>
              <a:ext uri="{FF2B5EF4-FFF2-40B4-BE49-F238E27FC236}">
                <a16:creationId xmlns:a16="http://schemas.microsoft.com/office/drawing/2014/main" id="{A3831A5B-32E2-4192-8245-2889D7B6328C}"/>
              </a:ext>
            </a:extLst>
          </p:cNvPr>
          <p:cNvSpPr/>
          <p:nvPr/>
        </p:nvSpPr>
        <p:spPr>
          <a:xfrm rot="8020841">
            <a:off x="3631320" y="3891137"/>
            <a:ext cx="151189" cy="540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4DEA00EF-7B76-4086-BE61-03C4C748063F}"/>
              </a:ext>
            </a:extLst>
          </p:cNvPr>
          <p:cNvSpPr txBox="1"/>
          <p:nvPr/>
        </p:nvSpPr>
        <p:spPr>
          <a:xfrm>
            <a:off x="3954702" y="4221306"/>
            <a:ext cx="1180823" cy="369332"/>
          </a:xfrm>
          <a:prstGeom prst="rect">
            <a:avLst/>
          </a:prstGeom>
          <a:noFill/>
        </p:spPr>
        <p:txBody>
          <a:bodyPr wrap="square" rtlCol="0">
            <a:spAutoFit/>
          </a:bodyPr>
          <a:lstStyle/>
          <a:p>
            <a:r>
              <a:rPr lang="es-PE" b="1" dirty="0">
                <a:solidFill>
                  <a:schemeClr val="accent1"/>
                </a:solidFill>
              </a:rPr>
              <a:t>Ejecutar</a:t>
            </a:r>
          </a:p>
        </p:txBody>
      </p:sp>
      <p:pic>
        <p:nvPicPr>
          <p:cNvPr id="11" name="Imagen 10">
            <a:extLst>
              <a:ext uri="{FF2B5EF4-FFF2-40B4-BE49-F238E27FC236}">
                <a16:creationId xmlns:a16="http://schemas.microsoft.com/office/drawing/2014/main" id="{5FBBC7F3-7EAC-4A41-B684-812478FDB23D}"/>
              </a:ext>
            </a:extLst>
          </p:cNvPr>
          <p:cNvPicPr>
            <a:picLocks noChangeAspect="1"/>
          </p:cNvPicPr>
          <p:nvPr/>
        </p:nvPicPr>
        <p:blipFill>
          <a:blip r:embed="rId6"/>
          <a:stretch>
            <a:fillRect/>
          </a:stretch>
        </p:blipFill>
        <p:spPr>
          <a:xfrm>
            <a:off x="5433925" y="1894171"/>
            <a:ext cx="4867275" cy="1123950"/>
          </a:xfrm>
          <a:prstGeom prst="rect">
            <a:avLst/>
          </a:prstGeom>
        </p:spPr>
      </p:pic>
      <p:pic>
        <p:nvPicPr>
          <p:cNvPr id="12" name="Imagen 11">
            <a:extLst>
              <a:ext uri="{FF2B5EF4-FFF2-40B4-BE49-F238E27FC236}">
                <a16:creationId xmlns:a16="http://schemas.microsoft.com/office/drawing/2014/main" id="{1659CF3E-BB07-41EF-A156-A136BE4D67E9}"/>
              </a:ext>
            </a:extLst>
          </p:cNvPr>
          <p:cNvPicPr>
            <a:picLocks noChangeAspect="1"/>
          </p:cNvPicPr>
          <p:nvPr/>
        </p:nvPicPr>
        <p:blipFill>
          <a:blip r:embed="rId7"/>
          <a:stretch>
            <a:fillRect/>
          </a:stretch>
        </p:blipFill>
        <p:spPr>
          <a:xfrm>
            <a:off x="5433925" y="3252652"/>
            <a:ext cx="4076896" cy="2690197"/>
          </a:xfrm>
          <a:prstGeom prst="rect">
            <a:avLst/>
          </a:prstGeom>
        </p:spPr>
      </p:pic>
    </p:spTree>
    <p:extLst>
      <p:ext uri="{BB962C8B-B14F-4D97-AF65-F5344CB8AC3E}">
        <p14:creationId xmlns:p14="http://schemas.microsoft.com/office/powerpoint/2010/main" val="250096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1.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857693" y="954126"/>
            <a:ext cx="8732875" cy="830997"/>
          </a:xfrm>
          <a:prstGeom prst="rect">
            <a:avLst/>
          </a:prstGeom>
        </p:spPr>
        <p:txBody>
          <a:bodyPr wrap="square">
            <a:spAutoFit/>
          </a:bodyPr>
          <a:lstStyle/>
          <a:p>
            <a:r>
              <a:rPr lang="es-PE" sz="2400" dirty="0">
                <a:latin typeface="Calibri" panose="020F0502020204030204" pitchFamily="34" charset="0"/>
              </a:rPr>
              <a:t>Por defecto el aplicativo se instala en ingles, procedemos a cambiar el idioma.</a:t>
            </a:r>
          </a:p>
        </p:txBody>
      </p:sp>
      <p:pic>
        <p:nvPicPr>
          <p:cNvPr id="10" name="Imagen 9">
            <a:extLst>
              <a:ext uri="{FF2B5EF4-FFF2-40B4-BE49-F238E27FC236}">
                <a16:creationId xmlns:a16="http://schemas.microsoft.com/office/drawing/2014/main" id="{3DC42CCD-99A1-447A-B03A-2FD35BD73343}"/>
              </a:ext>
            </a:extLst>
          </p:cNvPr>
          <p:cNvPicPr>
            <a:picLocks noChangeAspect="1"/>
          </p:cNvPicPr>
          <p:nvPr/>
        </p:nvPicPr>
        <p:blipFill>
          <a:blip r:embed="rId5"/>
          <a:stretch>
            <a:fillRect/>
          </a:stretch>
        </p:blipFill>
        <p:spPr>
          <a:xfrm>
            <a:off x="5358362" y="3073320"/>
            <a:ext cx="2100042" cy="2521289"/>
          </a:xfrm>
          <a:prstGeom prst="rect">
            <a:avLst/>
          </a:prstGeom>
        </p:spPr>
      </p:pic>
      <p:pic>
        <p:nvPicPr>
          <p:cNvPr id="11" name="Imagen 10">
            <a:extLst>
              <a:ext uri="{FF2B5EF4-FFF2-40B4-BE49-F238E27FC236}">
                <a16:creationId xmlns:a16="http://schemas.microsoft.com/office/drawing/2014/main" id="{BA4FFCCC-2D0D-431C-A084-A0ED223AF8E2}"/>
              </a:ext>
            </a:extLst>
          </p:cNvPr>
          <p:cNvPicPr>
            <a:picLocks noChangeAspect="1"/>
          </p:cNvPicPr>
          <p:nvPr/>
        </p:nvPicPr>
        <p:blipFill>
          <a:blip r:embed="rId6"/>
          <a:stretch>
            <a:fillRect/>
          </a:stretch>
        </p:blipFill>
        <p:spPr>
          <a:xfrm>
            <a:off x="970226" y="4095948"/>
            <a:ext cx="1685925" cy="1524000"/>
          </a:xfrm>
          <a:prstGeom prst="rect">
            <a:avLst/>
          </a:prstGeom>
        </p:spPr>
      </p:pic>
      <p:pic>
        <p:nvPicPr>
          <p:cNvPr id="12" name="Imagen 11">
            <a:extLst>
              <a:ext uri="{FF2B5EF4-FFF2-40B4-BE49-F238E27FC236}">
                <a16:creationId xmlns:a16="http://schemas.microsoft.com/office/drawing/2014/main" id="{D38C533C-47FF-4E91-A05B-68FB485D683C}"/>
              </a:ext>
            </a:extLst>
          </p:cNvPr>
          <p:cNvPicPr>
            <a:picLocks noChangeAspect="1"/>
          </p:cNvPicPr>
          <p:nvPr/>
        </p:nvPicPr>
        <p:blipFill>
          <a:blip r:embed="rId7"/>
          <a:stretch>
            <a:fillRect/>
          </a:stretch>
        </p:blipFill>
        <p:spPr>
          <a:xfrm>
            <a:off x="2983319" y="3098659"/>
            <a:ext cx="2047875" cy="2524125"/>
          </a:xfrm>
          <a:prstGeom prst="rect">
            <a:avLst/>
          </a:prstGeom>
        </p:spPr>
      </p:pic>
      <p:sp>
        <p:nvSpPr>
          <p:cNvPr id="13" name="Rectángulo 12">
            <a:extLst>
              <a:ext uri="{FF2B5EF4-FFF2-40B4-BE49-F238E27FC236}">
                <a16:creationId xmlns:a16="http://schemas.microsoft.com/office/drawing/2014/main" id="{873F13E1-9F1E-41C4-9BB7-E6C8F427A800}"/>
              </a:ext>
            </a:extLst>
          </p:cNvPr>
          <p:cNvSpPr/>
          <p:nvPr/>
        </p:nvSpPr>
        <p:spPr>
          <a:xfrm>
            <a:off x="857692" y="1872991"/>
            <a:ext cx="8732875" cy="1200329"/>
          </a:xfrm>
          <a:prstGeom prst="rect">
            <a:avLst/>
          </a:prstGeom>
        </p:spPr>
        <p:txBody>
          <a:bodyPr wrap="square">
            <a:spAutoFit/>
          </a:bodyPr>
          <a:lstStyle/>
          <a:p>
            <a:r>
              <a:rPr lang="es-PE" sz="2400" dirty="0">
                <a:latin typeface="Calibri" panose="020F0502020204030204" pitchFamily="34" charset="0"/>
              </a:rPr>
              <a:t>Colocamos el cursos sobre el aplicativo, luego le damos </a:t>
            </a:r>
            <a:r>
              <a:rPr lang="es-PE" sz="2400" dirty="0" err="1">
                <a:latin typeface="Calibri" panose="020F0502020204030204" pitchFamily="34" charset="0"/>
              </a:rPr>
              <a:t>click</a:t>
            </a:r>
            <a:r>
              <a:rPr lang="es-PE" sz="2400" dirty="0">
                <a:latin typeface="Calibri" panose="020F0502020204030204" pitchFamily="34" charset="0"/>
              </a:rPr>
              <a:t> derecho , seleccionamos la opción “ </a:t>
            </a:r>
            <a:r>
              <a:rPr lang="es-PE" sz="2400" dirty="0" err="1">
                <a:latin typeface="Calibri" panose="020F0502020204030204" pitchFamily="34" charset="0"/>
              </a:rPr>
              <a:t>Switch</a:t>
            </a:r>
            <a:r>
              <a:rPr lang="es-PE" sz="2400" dirty="0">
                <a:latin typeface="Calibri" panose="020F0502020204030204" pitchFamily="34" charset="0"/>
              </a:rPr>
              <a:t> </a:t>
            </a:r>
            <a:r>
              <a:rPr lang="es-PE" sz="2400" dirty="0" err="1">
                <a:latin typeface="Calibri" panose="020F0502020204030204" pitchFamily="34" charset="0"/>
              </a:rPr>
              <a:t>Languages</a:t>
            </a:r>
            <a:r>
              <a:rPr lang="es-PE" sz="2400" dirty="0">
                <a:latin typeface="Calibri" panose="020F0502020204030204" pitchFamily="34" charset="0"/>
              </a:rPr>
              <a:t> “ y seleccionamos Español.</a:t>
            </a:r>
          </a:p>
        </p:txBody>
      </p:sp>
      <p:pic>
        <p:nvPicPr>
          <p:cNvPr id="14" name="Imagen 13">
            <a:extLst>
              <a:ext uri="{FF2B5EF4-FFF2-40B4-BE49-F238E27FC236}">
                <a16:creationId xmlns:a16="http://schemas.microsoft.com/office/drawing/2014/main" id="{7F8B69B6-91F1-4D12-9439-DBAF4299CE62}"/>
              </a:ext>
            </a:extLst>
          </p:cNvPr>
          <p:cNvPicPr>
            <a:picLocks noChangeAspect="1"/>
          </p:cNvPicPr>
          <p:nvPr/>
        </p:nvPicPr>
        <p:blipFill>
          <a:blip r:embed="rId8"/>
          <a:stretch>
            <a:fillRect/>
          </a:stretch>
        </p:blipFill>
        <p:spPr>
          <a:xfrm>
            <a:off x="7785572" y="3073319"/>
            <a:ext cx="3318082" cy="2521289"/>
          </a:xfrm>
          <a:prstGeom prst="rect">
            <a:avLst/>
          </a:prstGeom>
        </p:spPr>
      </p:pic>
    </p:spTree>
    <p:extLst>
      <p:ext uri="{BB962C8B-B14F-4D97-AF65-F5344CB8AC3E}">
        <p14:creationId xmlns:p14="http://schemas.microsoft.com/office/powerpoint/2010/main" val="338752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2.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2" y="962385"/>
            <a:ext cx="8732874" cy="830997"/>
          </a:xfrm>
          <a:prstGeom prst="rect">
            <a:avLst/>
          </a:prstGeom>
        </p:spPr>
        <p:txBody>
          <a:bodyPr wrap="square">
            <a:spAutoFit/>
          </a:bodyPr>
          <a:lstStyle/>
          <a:p>
            <a:r>
              <a:rPr lang="es-PE" sz="2400" dirty="0">
                <a:latin typeface="Calibri" panose="020F0502020204030204" pitchFamily="34" charset="0"/>
              </a:rPr>
              <a:t>Luego de descargar el aplicativo Ingresamos a Zoom mediante el ID y contraseña brindada.</a:t>
            </a:r>
          </a:p>
        </p:txBody>
      </p:sp>
      <p:pic>
        <p:nvPicPr>
          <p:cNvPr id="10" name="Imagen 9">
            <a:extLst>
              <a:ext uri="{FF2B5EF4-FFF2-40B4-BE49-F238E27FC236}">
                <a16:creationId xmlns:a16="http://schemas.microsoft.com/office/drawing/2014/main" id="{E0729151-4785-4E1B-B8B8-A64203937721}"/>
              </a:ext>
            </a:extLst>
          </p:cNvPr>
          <p:cNvPicPr>
            <a:picLocks noChangeAspect="1"/>
          </p:cNvPicPr>
          <p:nvPr/>
        </p:nvPicPr>
        <p:blipFill>
          <a:blip r:embed="rId5"/>
          <a:stretch>
            <a:fillRect/>
          </a:stretch>
        </p:blipFill>
        <p:spPr>
          <a:xfrm>
            <a:off x="1951245" y="2062380"/>
            <a:ext cx="6852808" cy="3327995"/>
          </a:xfrm>
          <a:prstGeom prst="rect">
            <a:avLst/>
          </a:prstGeom>
        </p:spPr>
      </p:pic>
      <p:sp>
        <p:nvSpPr>
          <p:cNvPr id="11" name="Flecha: hacia abajo 10">
            <a:extLst>
              <a:ext uri="{FF2B5EF4-FFF2-40B4-BE49-F238E27FC236}">
                <a16:creationId xmlns:a16="http://schemas.microsoft.com/office/drawing/2014/main" id="{CABFF5E5-4CB9-4627-A675-D63C3932357A}"/>
              </a:ext>
            </a:extLst>
          </p:cNvPr>
          <p:cNvSpPr/>
          <p:nvPr/>
        </p:nvSpPr>
        <p:spPr>
          <a:xfrm rot="6508344">
            <a:off x="3965191" y="4628920"/>
            <a:ext cx="150372" cy="772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943650C7-C3A0-4505-BAFD-0575330EB273}"/>
              </a:ext>
            </a:extLst>
          </p:cNvPr>
          <p:cNvSpPr txBox="1"/>
          <p:nvPr/>
        </p:nvSpPr>
        <p:spPr>
          <a:xfrm>
            <a:off x="4383052" y="4839738"/>
            <a:ext cx="2195595" cy="369332"/>
          </a:xfrm>
          <a:prstGeom prst="rect">
            <a:avLst/>
          </a:prstGeom>
          <a:noFill/>
        </p:spPr>
        <p:txBody>
          <a:bodyPr wrap="square" rtlCol="0">
            <a:spAutoFit/>
          </a:bodyPr>
          <a:lstStyle/>
          <a:p>
            <a:r>
              <a:rPr lang="es-PE" b="1" dirty="0">
                <a:solidFill>
                  <a:schemeClr val="accent1"/>
                </a:solidFill>
              </a:rPr>
              <a:t>ID y contraseña</a:t>
            </a:r>
          </a:p>
        </p:txBody>
      </p:sp>
    </p:spTree>
    <p:extLst>
      <p:ext uri="{BB962C8B-B14F-4D97-AF65-F5344CB8AC3E}">
        <p14:creationId xmlns:p14="http://schemas.microsoft.com/office/powerpoint/2010/main" val="203839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2.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857693" y="954037"/>
            <a:ext cx="8732875" cy="830997"/>
          </a:xfrm>
          <a:prstGeom prst="rect">
            <a:avLst/>
          </a:prstGeom>
        </p:spPr>
        <p:txBody>
          <a:bodyPr wrap="square">
            <a:spAutoFit/>
          </a:bodyPr>
          <a:lstStyle/>
          <a:p>
            <a:r>
              <a:rPr lang="es-PE" sz="2400" dirty="0">
                <a:latin typeface="Calibri" panose="020F0502020204030204" pitchFamily="34" charset="0"/>
              </a:rPr>
              <a:t>Seleccionamos “Entrar a una reunión”, colocamos el ID y el nombre con el cual se va ingresar , luego seleccionamos unirse.</a:t>
            </a:r>
          </a:p>
        </p:txBody>
      </p:sp>
      <p:pic>
        <p:nvPicPr>
          <p:cNvPr id="10" name="Imagen 9">
            <a:extLst>
              <a:ext uri="{FF2B5EF4-FFF2-40B4-BE49-F238E27FC236}">
                <a16:creationId xmlns:a16="http://schemas.microsoft.com/office/drawing/2014/main" id="{F2BCFB05-AC72-40A5-B2A5-22D717A30D75}"/>
              </a:ext>
            </a:extLst>
          </p:cNvPr>
          <p:cNvPicPr>
            <a:picLocks noChangeAspect="1"/>
          </p:cNvPicPr>
          <p:nvPr/>
        </p:nvPicPr>
        <p:blipFill>
          <a:blip r:embed="rId5"/>
          <a:stretch>
            <a:fillRect/>
          </a:stretch>
        </p:blipFill>
        <p:spPr>
          <a:xfrm>
            <a:off x="597129" y="2451624"/>
            <a:ext cx="4219645" cy="2815485"/>
          </a:xfrm>
          <a:prstGeom prst="rect">
            <a:avLst/>
          </a:prstGeom>
        </p:spPr>
      </p:pic>
      <p:pic>
        <p:nvPicPr>
          <p:cNvPr id="11" name="Imagen 10">
            <a:extLst>
              <a:ext uri="{FF2B5EF4-FFF2-40B4-BE49-F238E27FC236}">
                <a16:creationId xmlns:a16="http://schemas.microsoft.com/office/drawing/2014/main" id="{98F3F993-4DD6-4572-B91A-0CEB7E16F671}"/>
              </a:ext>
            </a:extLst>
          </p:cNvPr>
          <p:cNvPicPr>
            <a:picLocks noChangeAspect="1"/>
          </p:cNvPicPr>
          <p:nvPr/>
        </p:nvPicPr>
        <p:blipFill>
          <a:blip r:embed="rId6"/>
          <a:stretch>
            <a:fillRect/>
          </a:stretch>
        </p:blipFill>
        <p:spPr>
          <a:xfrm>
            <a:off x="5421581" y="2451624"/>
            <a:ext cx="3303406" cy="2864654"/>
          </a:xfrm>
          <a:prstGeom prst="rect">
            <a:avLst/>
          </a:prstGeom>
        </p:spPr>
      </p:pic>
    </p:spTree>
    <p:extLst>
      <p:ext uri="{BB962C8B-B14F-4D97-AF65-F5344CB8AC3E}">
        <p14:creationId xmlns:p14="http://schemas.microsoft.com/office/powerpoint/2010/main" val="399603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3.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990262" y="1059252"/>
            <a:ext cx="8732875" cy="461665"/>
          </a:xfrm>
          <a:prstGeom prst="rect">
            <a:avLst/>
          </a:prstGeom>
        </p:spPr>
        <p:txBody>
          <a:bodyPr wrap="square">
            <a:spAutoFit/>
          </a:bodyPr>
          <a:lstStyle/>
          <a:p>
            <a:r>
              <a:rPr lang="es-PE" sz="2400" dirty="0">
                <a:latin typeface="Calibri" panose="020F0502020204030204" pitchFamily="34" charset="0"/>
              </a:rPr>
              <a:t>Colocamos la contraseña y le damos entrar</a:t>
            </a:r>
          </a:p>
        </p:txBody>
      </p:sp>
      <p:pic>
        <p:nvPicPr>
          <p:cNvPr id="10" name="Imagen 9">
            <a:extLst>
              <a:ext uri="{FF2B5EF4-FFF2-40B4-BE49-F238E27FC236}">
                <a16:creationId xmlns:a16="http://schemas.microsoft.com/office/drawing/2014/main" id="{6B4D9DA7-0134-457D-BB68-63CEE1E8870F}"/>
              </a:ext>
            </a:extLst>
          </p:cNvPr>
          <p:cNvPicPr>
            <a:picLocks noChangeAspect="1"/>
          </p:cNvPicPr>
          <p:nvPr/>
        </p:nvPicPr>
        <p:blipFill>
          <a:blip r:embed="rId5"/>
          <a:stretch>
            <a:fillRect/>
          </a:stretch>
        </p:blipFill>
        <p:spPr>
          <a:xfrm>
            <a:off x="1350224" y="1981650"/>
            <a:ext cx="3600575" cy="3405195"/>
          </a:xfrm>
          <a:prstGeom prst="rect">
            <a:avLst/>
          </a:prstGeom>
        </p:spPr>
      </p:pic>
      <p:pic>
        <p:nvPicPr>
          <p:cNvPr id="11" name="Picture 2">
            <a:extLst>
              <a:ext uri="{FF2B5EF4-FFF2-40B4-BE49-F238E27FC236}">
                <a16:creationId xmlns:a16="http://schemas.microsoft.com/office/drawing/2014/main" id="{EB95A9B6-9DA9-472C-A0E3-DB25D36CB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084" y="1981648"/>
            <a:ext cx="5125557" cy="340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8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ED088036-5E1E-436C-A5B2-888A80D36F9A}"/>
              </a:ext>
            </a:extLst>
          </p:cNvPr>
          <p:cNvSpPr/>
          <p:nvPr/>
        </p:nvSpPr>
        <p:spPr>
          <a:xfrm>
            <a:off x="650021" y="398831"/>
            <a:ext cx="8732875" cy="584775"/>
          </a:xfrm>
          <a:prstGeom prst="rect">
            <a:avLst/>
          </a:prstGeom>
        </p:spPr>
        <p:txBody>
          <a:bodyPr wrap="square">
            <a:spAutoFit/>
          </a:bodyPr>
          <a:lstStyle/>
          <a:p>
            <a:r>
              <a:rPr lang="es-PE" sz="3200" b="1" dirty="0">
                <a:latin typeface="Calibri" panose="020F0502020204030204" pitchFamily="34" charset="0"/>
              </a:rPr>
              <a:t>Uso de las Herramientas de Zoom</a:t>
            </a:r>
          </a:p>
        </p:txBody>
      </p:sp>
      <p:sp>
        <p:nvSpPr>
          <p:cNvPr id="11" name="Rectángulo 10">
            <a:extLst>
              <a:ext uri="{FF2B5EF4-FFF2-40B4-BE49-F238E27FC236}">
                <a16:creationId xmlns:a16="http://schemas.microsoft.com/office/drawing/2014/main" id="{25AACF19-D723-46C8-B704-4973C55A82B8}"/>
              </a:ext>
            </a:extLst>
          </p:cNvPr>
          <p:cNvSpPr/>
          <p:nvPr/>
        </p:nvSpPr>
        <p:spPr>
          <a:xfrm>
            <a:off x="574158" y="1221350"/>
            <a:ext cx="9452344" cy="4893647"/>
          </a:xfrm>
          <a:prstGeom prst="rect">
            <a:avLst/>
          </a:prstGeom>
        </p:spPr>
        <p:txBody>
          <a:bodyPr wrap="square">
            <a:spAutoFit/>
          </a:bodyPr>
          <a:lstStyle/>
          <a:p>
            <a:r>
              <a:rPr lang="es-PE" sz="2400" dirty="0">
                <a:latin typeface="Calibri" panose="020F0502020204030204" pitchFamily="34" charset="0"/>
              </a:rPr>
              <a:t>La interfaz de la videoconferencia tiene tres espacios diferenciados: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1. Desde el botón de Información que aparece en la esquina  	superior izquierda podremos ver quién es el anfitrión de la 	reunión, y copiar 	una URL de acceso a la misma para enviarla a 	otros invitados.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2. En la parte principal de la pantalla, si no tenemos activada 	nuestra cámara, aparecerá la información básica de la reunión, 	pero además 	será posible copiar la URL de la sesión, seleccionar 	la entrada de 	nuestro audio, compartir pantalla o invitar a otros 	asistentes. </a:t>
            </a:r>
            <a:br>
              <a:rPr lang="es-PE" sz="2400" dirty="0">
                <a:latin typeface="Calibri" panose="020F0502020204030204" pitchFamily="34" charset="0"/>
              </a:rPr>
            </a:br>
            <a:r>
              <a:rPr lang="es-PE" sz="2400" dirty="0">
                <a:latin typeface="Calibri" panose="020F0502020204030204" pitchFamily="34" charset="0"/>
              </a:rPr>
              <a:t>	</a:t>
            </a:r>
            <a:br>
              <a:rPr lang="es-PE" sz="2400" dirty="0">
                <a:latin typeface="Calibri" panose="020F0502020204030204" pitchFamily="34" charset="0"/>
              </a:rPr>
            </a:br>
            <a:r>
              <a:rPr lang="es-PE" sz="2400" dirty="0">
                <a:latin typeface="Calibri" panose="020F0502020204030204" pitchFamily="34" charset="0"/>
              </a:rPr>
              <a:t>3. En la parte inferior de la pantalla se mostrará la barra de 	herramientas de la aplicación. </a:t>
            </a:r>
          </a:p>
        </p:txBody>
      </p:sp>
    </p:spTree>
    <p:extLst>
      <p:ext uri="{BB962C8B-B14F-4D97-AF65-F5344CB8AC3E}">
        <p14:creationId xmlns:p14="http://schemas.microsoft.com/office/powerpoint/2010/main" val="210579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82D7B8B4-F2DF-467D-8AA1-BAF97869D3C1}"/>
              </a:ext>
            </a:extLst>
          </p:cNvPr>
          <p:cNvPicPr>
            <a:picLocks noChangeAspect="1"/>
          </p:cNvPicPr>
          <p:nvPr/>
        </p:nvPicPr>
        <p:blipFill>
          <a:blip r:embed="rId5"/>
          <a:stretch>
            <a:fillRect/>
          </a:stretch>
        </p:blipFill>
        <p:spPr>
          <a:xfrm>
            <a:off x="712382" y="714375"/>
            <a:ext cx="9013264" cy="5165430"/>
          </a:xfrm>
          <a:prstGeom prst="rect">
            <a:avLst/>
          </a:prstGeom>
        </p:spPr>
      </p:pic>
    </p:spTree>
    <p:extLst>
      <p:ext uri="{BB962C8B-B14F-4D97-AF65-F5344CB8AC3E}">
        <p14:creationId xmlns:p14="http://schemas.microsoft.com/office/powerpoint/2010/main" val="232318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584A55D3-E5FB-4D8D-A26E-031097B8DD55}"/>
              </a:ext>
            </a:extLst>
          </p:cNvPr>
          <p:cNvSpPr/>
          <p:nvPr/>
        </p:nvSpPr>
        <p:spPr>
          <a:xfrm>
            <a:off x="425300" y="311876"/>
            <a:ext cx="8463517" cy="830997"/>
          </a:xfrm>
          <a:prstGeom prst="rect">
            <a:avLst/>
          </a:prstGeom>
        </p:spPr>
        <p:txBody>
          <a:bodyPr wrap="square">
            <a:spAutoFit/>
          </a:bodyPr>
          <a:lstStyle/>
          <a:p>
            <a:r>
              <a:rPr lang="es-PE" sz="2400" dirty="0">
                <a:latin typeface="Calibri" panose="020F0502020204030204" pitchFamily="34" charset="0"/>
              </a:rPr>
              <a:t>A continuación se describen los botones y opciones a los que podemos acceder desde la barra de herramientas de Zoom:</a:t>
            </a:r>
          </a:p>
        </p:txBody>
      </p:sp>
      <p:pic>
        <p:nvPicPr>
          <p:cNvPr id="11" name="Imagen 10">
            <a:extLst>
              <a:ext uri="{FF2B5EF4-FFF2-40B4-BE49-F238E27FC236}">
                <a16:creationId xmlns:a16="http://schemas.microsoft.com/office/drawing/2014/main" id="{419A66BF-E5BB-4740-8D42-CE73B92F3AC0}"/>
              </a:ext>
            </a:extLst>
          </p:cNvPr>
          <p:cNvPicPr>
            <a:picLocks noChangeAspect="1"/>
          </p:cNvPicPr>
          <p:nvPr/>
        </p:nvPicPr>
        <p:blipFill>
          <a:blip r:embed="rId5"/>
          <a:stretch>
            <a:fillRect/>
          </a:stretch>
        </p:blipFill>
        <p:spPr>
          <a:xfrm>
            <a:off x="2083982" y="1275353"/>
            <a:ext cx="6666613" cy="5090441"/>
          </a:xfrm>
          <a:prstGeom prst="rect">
            <a:avLst/>
          </a:prstGeom>
        </p:spPr>
      </p:pic>
    </p:spTree>
    <p:extLst>
      <p:ext uri="{BB962C8B-B14F-4D97-AF65-F5344CB8AC3E}">
        <p14:creationId xmlns:p14="http://schemas.microsoft.com/office/powerpoint/2010/main" val="8307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506818" y="370126"/>
            <a:ext cx="4851991" cy="523220"/>
          </a:xfrm>
          <a:prstGeom prst="rect">
            <a:avLst/>
          </a:prstGeom>
        </p:spPr>
        <p:txBody>
          <a:bodyPr wrap="square">
            <a:spAutoFit/>
          </a:bodyPr>
          <a:lstStyle/>
          <a:p>
            <a:r>
              <a:rPr lang="es-PE" sz="2800" b="1" dirty="0">
                <a:latin typeface="Calibri" panose="020F0502020204030204" pitchFamily="34" charset="0"/>
              </a:rPr>
              <a:t>Compartir Pantalla:</a:t>
            </a:r>
            <a:endParaRPr lang="es-PE" sz="2800" dirty="0"/>
          </a:p>
        </p:txBody>
      </p:sp>
      <p:sp>
        <p:nvSpPr>
          <p:cNvPr id="10" name="Rectángulo 9">
            <a:extLst>
              <a:ext uri="{FF2B5EF4-FFF2-40B4-BE49-F238E27FC236}">
                <a16:creationId xmlns:a16="http://schemas.microsoft.com/office/drawing/2014/main" id="{0C6E3864-E582-40D9-B157-887CBC648954}"/>
              </a:ext>
            </a:extLst>
          </p:cNvPr>
          <p:cNvSpPr/>
          <p:nvPr/>
        </p:nvSpPr>
        <p:spPr>
          <a:xfrm>
            <a:off x="645041" y="1834998"/>
            <a:ext cx="5351722" cy="3785652"/>
          </a:xfrm>
          <a:prstGeom prst="rect">
            <a:avLst/>
          </a:prstGeom>
        </p:spPr>
        <p:txBody>
          <a:bodyPr wrap="square">
            <a:spAutoFit/>
          </a:bodyPr>
          <a:lstStyle/>
          <a:p>
            <a:r>
              <a:rPr lang="es-PE" sz="2000" dirty="0">
                <a:latin typeface="Calibri" panose="020F0502020204030204" pitchFamily="34" charset="0"/>
              </a:rPr>
              <a:t> -  Basic: al seleccionar esta opción podremos    compartir una ventana que tengamos abierta en nuestro ordenador o una pizarra en blanco. </a:t>
            </a:r>
          </a:p>
          <a:p>
            <a:br>
              <a:rPr lang="es-PE" sz="2000" dirty="0">
                <a:latin typeface="Calibri" panose="020F0502020204030204" pitchFamily="34" charset="0"/>
              </a:rPr>
            </a:br>
            <a:r>
              <a:rPr lang="es-PE" sz="2000" dirty="0">
                <a:latin typeface="Calibri" panose="020F0502020204030204" pitchFamily="34" charset="0"/>
              </a:rPr>
              <a:t>- Avanzado: podremos compartir una parte de nuestro escritorio, compartir el sonido de nuestro equipo o la imagen de una segunda cámara que tengamos conectada. </a:t>
            </a:r>
          </a:p>
          <a:p>
            <a:br>
              <a:rPr lang="es-PE" sz="2000" dirty="0">
                <a:latin typeface="Calibri" panose="020F0502020204030204" pitchFamily="34" charset="0"/>
              </a:rPr>
            </a:br>
            <a:r>
              <a:rPr lang="es-PE" sz="2000" dirty="0">
                <a:latin typeface="Calibri" panose="020F0502020204030204" pitchFamily="34" charset="0"/>
              </a:rPr>
              <a:t>- Archivos: podremos compartir archivos almacenados en OneDrive, Dropbox o Google Drive, entre otros. </a:t>
            </a:r>
          </a:p>
        </p:txBody>
      </p:sp>
      <p:sp>
        <p:nvSpPr>
          <p:cNvPr id="11" name="Rectángulo 10">
            <a:extLst>
              <a:ext uri="{FF2B5EF4-FFF2-40B4-BE49-F238E27FC236}">
                <a16:creationId xmlns:a16="http://schemas.microsoft.com/office/drawing/2014/main" id="{7C759CA4-9F39-4CE5-926E-9C51FD8FBDE4}"/>
              </a:ext>
            </a:extLst>
          </p:cNvPr>
          <p:cNvSpPr/>
          <p:nvPr/>
        </p:nvSpPr>
        <p:spPr>
          <a:xfrm>
            <a:off x="645041" y="1024974"/>
            <a:ext cx="8599631" cy="646331"/>
          </a:xfrm>
          <a:prstGeom prst="rect">
            <a:avLst/>
          </a:prstGeom>
        </p:spPr>
        <p:txBody>
          <a:bodyPr wrap="square">
            <a:spAutoFit/>
          </a:bodyPr>
          <a:lstStyle/>
          <a:p>
            <a:r>
              <a:rPr lang="es-PE" dirty="0">
                <a:latin typeface="Calibri" panose="020F0502020204030204" pitchFamily="34" charset="0"/>
              </a:rPr>
              <a:t>Haciendo clic sobre el botón “Compartir pantalla” se abrirán diferentes pestañas que nos permitirán realizar las siguientes acciones:</a:t>
            </a:r>
            <a:endParaRPr lang="es-PE" dirty="0"/>
          </a:p>
        </p:txBody>
      </p:sp>
      <p:pic>
        <p:nvPicPr>
          <p:cNvPr id="12" name="Imagen 11">
            <a:extLst>
              <a:ext uri="{FF2B5EF4-FFF2-40B4-BE49-F238E27FC236}">
                <a16:creationId xmlns:a16="http://schemas.microsoft.com/office/drawing/2014/main" id="{BA43330E-F07C-4233-8543-B4BA1C97FC5E}"/>
              </a:ext>
            </a:extLst>
          </p:cNvPr>
          <p:cNvPicPr>
            <a:picLocks noChangeAspect="1"/>
          </p:cNvPicPr>
          <p:nvPr/>
        </p:nvPicPr>
        <p:blipFill>
          <a:blip r:embed="rId5"/>
          <a:stretch>
            <a:fillRect/>
          </a:stretch>
        </p:blipFill>
        <p:spPr>
          <a:xfrm>
            <a:off x="6096000" y="1573335"/>
            <a:ext cx="5910315" cy="4047315"/>
          </a:xfrm>
          <a:prstGeom prst="rect">
            <a:avLst/>
          </a:prstGeom>
        </p:spPr>
      </p:pic>
    </p:spTree>
    <p:extLst>
      <p:ext uri="{BB962C8B-B14F-4D97-AF65-F5344CB8AC3E}">
        <p14:creationId xmlns:p14="http://schemas.microsoft.com/office/powerpoint/2010/main" val="217300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3129516" cy="707886"/>
          </a:xfrm>
          <a:prstGeom prst="rect">
            <a:avLst/>
          </a:prstGeom>
        </p:spPr>
        <p:txBody>
          <a:bodyPr wrap="square">
            <a:spAutoFit/>
          </a:bodyPr>
          <a:lstStyle/>
          <a:p>
            <a:endParaRPr lang="es-PE" sz="1600" dirty="0">
              <a:solidFill>
                <a:srgbClr val="000000"/>
              </a:solidFill>
              <a:latin typeface="Calibri" panose="020F0502020204030204" pitchFamily="34" charset="0"/>
            </a:endParaRPr>
          </a:p>
          <a:p>
            <a:r>
              <a:rPr lang="es-PE" sz="1600" dirty="0">
                <a:solidFill>
                  <a:srgbClr val="000000"/>
                </a:solidFill>
                <a:latin typeface="Calibri" panose="020F0502020204030204" pitchFamily="34" charset="0"/>
              </a:rPr>
              <a:t> </a:t>
            </a:r>
            <a:r>
              <a:rPr lang="es-PE" sz="2400" dirty="0">
                <a:latin typeface="Calibri" panose="020F0502020204030204" pitchFamily="34" charset="0"/>
              </a:rPr>
              <a:t>¿Qué es Zoom? </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1" y="1347305"/>
            <a:ext cx="8732875" cy="2246769"/>
          </a:xfrm>
          <a:prstGeom prst="rect">
            <a:avLst/>
          </a:prstGeom>
        </p:spPr>
        <p:txBody>
          <a:bodyPr wrap="square">
            <a:spAutoFit/>
          </a:bodyPr>
          <a:lstStyle/>
          <a:p>
            <a:endParaRPr lang="es-PE" sz="2000" dirty="0">
              <a:solidFill>
                <a:srgbClr val="000000"/>
              </a:solidFill>
              <a:latin typeface="Calibri" panose="020F0502020204030204" pitchFamily="34" charset="0"/>
            </a:endParaRPr>
          </a:p>
          <a:p>
            <a:r>
              <a:rPr lang="es-PE" sz="2000" dirty="0">
                <a:solidFill>
                  <a:srgbClr val="000000"/>
                </a:solidFill>
                <a:latin typeface="Calibri" panose="020F0502020204030204" pitchFamily="34" charset="0"/>
              </a:rPr>
              <a:t> </a:t>
            </a:r>
            <a:r>
              <a:rPr lang="es-PE" sz="2400" dirty="0">
                <a:latin typeface="Calibri" panose="020F0502020204030204" pitchFamily="34" charset="0"/>
              </a:rPr>
              <a:t>Zoom es uno de los servicios digitales de videoconferencias y seminarios web más utilizados en el mundo. La plataforma ofrece diversas herramientas de presentación e interacción entre participantes, roles diferenciados, una conexión estable y la posibilidad de grabar las transmisiones. </a:t>
            </a:r>
          </a:p>
        </p:txBody>
      </p:sp>
      <p:pic>
        <p:nvPicPr>
          <p:cNvPr id="1028" name="Picture 4" descr="Zoom 5.0: mayor versatilidad y seguridad al usuario - Grupo Boletín">
            <a:extLst>
              <a:ext uri="{FF2B5EF4-FFF2-40B4-BE49-F238E27FC236}">
                <a16:creationId xmlns:a16="http://schemas.microsoft.com/office/drawing/2014/main" id="{4755A529-C86A-41B0-A4A4-DC6038F6B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555" y="406454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24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474920" y="450253"/>
            <a:ext cx="8562754" cy="1323439"/>
          </a:xfrm>
          <a:prstGeom prst="rect">
            <a:avLst/>
          </a:prstGeom>
        </p:spPr>
        <p:txBody>
          <a:bodyPr wrap="square">
            <a:spAutoFit/>
          </a:bodyPr>
          <a:lstStyle/>
          <a:p>
            <a:r>
              <a:rPr lang="es-PE" sz="2000" dirty="0">
                <a:latin typeface="Calibri" panose="020F0502020204030204" pitchFamily="34" charset="0"/>
              </a:rPr>
              <a:t>Una vez seleccionado el elemento que nos interese, pulsamos sobre “Compartir”. En el caso de seleccionar, por ejemplo, la pizarra en blanco se abrirá la barra de herramientas de la pizarra desde donde podremos escribir texto, dibujar, borrar… incluso guardar el archivo con lo que escribamos en la pizarra. </a:t>
            </a:r>
          </a:p>
        </p:txBody>
      </p:sp>
      <p:pic>
        <p:nvPicPr>
          <p:cNvPr id="11" name="Imagen 10">
            <a:extLst>
              <a:ext uri="{FF2B5EF4-FFF2-40B4-BE49-F238E27FC236}">
                <a16:creationId xmlns:a16="http://schemas.microsoft.com/office/drawing/2014/main" id="{08CB8890-C79C-400E-93C4-C0291C45A2F7}"/>
              </a:ext>
            </a:extLst>
          </p:cNvPr>
          <p:cNvPicPr>
            <a:picLocks noChangeAspect="1"/>
          </p:cNvPicPr>
          <p:nvPr/>
        </p:nvPicPr>
        <p:blipFill>
          <a:blip r:embed="rId5"/>
          <a:stretch>
            <a:fillRect/>
          </a:stretch>
        </p:blipFill>
        <p:spPr>
          <a:xfrm>
            <a:off x="3284297" y="1779323"/>
            <a:ext cx="5623406" cy="2850687"/>
          </a:xfrm>
          <a:prstGeom prst="rect">
            <a:avLst/>
          </a:prstGeom>
        </p:spPr>
      </p:pic>
      <p:sp>
        <p:nvSpPr>
          <p:cNvPr id="12" name="Rectángulo 11">
            <a:extLst>
              <a:ext uri="{FF2B5EF4-FFF2-40B4-BE49-F238E27FC236}">
                <a16:creationId xmlns:a16="http://schemas.microsoft.com/office/drawing/2014/main" id="{DBE77B9A-A754-4E40-B119-BFE0D0FFCB99}"/>
              </a:ext>
            </a:extLst>
          </p:cNvPr>
          <p:cNvSpPr/>
          <p:nvPr/>
        </p:nvSpPr>
        <p:spPr>
          <a:xfrm>
            <a:off x="719469" y="4771919"/>
            <a:ext cx="8073656" cy="1323439"/>
          </a:xfrm>
          <a:prstGeom prst="rect">
            <a:avLst/>
          </a:prstGeom>
        </p:spPr>
        <p:txBody>
          <a:bodyPr wrap="square">
            <a:spAutoFit/>
          </a:bodyPr>
          <a:lstStyle/>
          <a:p>
            <a:r>
              <a:rPr lang="es-PE" sz="2000" dirty="0">
                <a:latin typeface="Calibri" panose="020F0502020204030204" pitchFamily="34" charset="0"/>
              </a:rPr>
              <a:t>Al pasar el cursor del ratón por la parte superior de la pantalla, se mostrará la barra de herramientas de la videoconferencia, y además se habilitará el botón “Dejar de compartir”, que pulsaremos cuando terminemos de utilizar la pizarra.</a:t>
            </a:r>
          </a:p>
        </p:txBody>
      </p:sp>
    </p:spTree>
    <p:extLst>
      <p:ext uri="{BB962C8B-B14F-4D97-AF65-F5344CB8AC3E}">
        <p14:creationId xmlns:p14="http://schemas.microsoft.com/office/powerpoint/2010/main" val="118282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474920" y="450253"/>
            <a:ext cx="8562754" cy="1938992"/>
          </a:xfrm>
          <a:prstGeom prst="rect">
            <a:avLst/>
          </a:prstGeom>
        </p:spPr>
        <p:txBody>
          <a:bodyPr wrap="square">
            <a:spAutoFit/>
          </a:bodyPr>
          <a:lstStyle/>
          <a:p>
            <a:r>
              <a:rPr lang="es-PE" sz="2000" dirty="0">
                <a:latin typeface="Calibri" panose="020F0502020204030204" pitchFamily="34" charset="0"/>
              </a:rPr>
              <a:t>Cabe resaltar que hay 3 tipos de accesos :</a:t>
            </a:r>
          </a:p>
          <a:p>
            <a:endParaRPr lang="es-PE" sz="2000" dirty="0">
              <a:latin typeface="Calibri" panose="020F0502020204030204" pitchFamily="34" charset="0"/>
            </a:endParaRPr>
          </a:p>
          <a:p>
            <a:pPr marL="457200" indent="-457200">
              <a:buAutoNum type="arabicPeriod"/>
            </a:pPr>
            <a:r>
              <a:rPr lang="es-PE" sz="2000" dirty="0">
                <a:latin typeface="Calibri" panose="020F0502020204030204" pitchFamily="34" charset="0"/>
              </a:rPr>
              <a:t>Anfitrión : maneja la sala, da permisos , graba y admite a los usuarios</a:t>
            </a:r>
          </a:p>
          <a:p>
            <a:pPr marL="457200" indent="-457200">
              <a:buAutoNum type="arabicPeriod"/>
            </a:pPr>
            <a:r>
              <a:rPr lang="es-PE" sz="2000" dirty="0">
                <a:latin typeface="Calibri" panose="020F0502020204030204" pitchFamily="34" charset="0"/>
              </a:rPr>
              <a:t>Coanfitrión : tiene habilitado el compartir pantalla , grabar , admite a los usuarios.</a:t>
            </a:r>
          </a:p>
          <a:p>
            <a:pPr marL="457200" indent="-457200">
              <a:buAutoNum type="arabicPeriod"/>
            </a:pPr>
            <a:r>
              <a:rPr lang="es-PE" sz="2000" dirty="0">
                <a:latin typeface="Calibri" panose="020F0502020204030204" pitchFamily="34" charset="0"/>
              </a:rPr>
              <a:t>Invitado : participa de la videoconferencia</a:t>
            </a:r>
          </a:p>
        </p:txBody>
      </p:sp>
      <p:pic>
        <p:nvPicPr>
          <p:cNvPr id="2" name="Imagen 1">
            <a:extLst>
              <a:ext uri="{FF2B5EF4-FFF2-40B4-BE49-F238E27FC236}">
                <a16:creationId xmlns:a16="http://schemas.microsoft.com/office/drawing/2014/main" id="{F9D0688B-E66D-4EAF-A825-DBAE591E7CEE}"/>
              </a:ext>
            </a:extLst>
          </p:cNvPr>
          <p:cNvPicPr>
            <a:picLocks noChangeAspect="1"/>
          </p:cNvPicPr>
          <p:nvPr/>
        </p:nvPicPr>
        <p:blipFill>
          <a:blip r:embed="rId5"/>
          <a:stretch>
            <a:fillRect/>
          </a:stretch>
        </p:blipFill>
        <p:spPr>
          <a:xfrm>
            <a:off x="1763897" y="2594078"/>
            <a:ext cx="3350363" cy="3501280"/>
          </a:xfrm>
          <a:prstGeom prst="rect">
            <a:avLst/>
          </a:prstGeom>
        </p:spPr>
      </p:pic>
      <p:pic>
        <p:nvPicPr>
          <p:cNvPr id="3" name="Imagen 2">
            <a:extLst>
              <a:ext uri="{FF2B5EF4-FFF2-40B4-BE49-F238E27FC236}">
                <a16:creationId xmlns:a16="http://schemas.microsoft.com/office/drawing/2014/main" id="{53AF0872-0F60-463E-B105-94C596A7C98C}"/>
              </a:ext>
            </a:extLst>
          </p:cNvPr>
          <p:cNvPicPr>
            <a:picLocks noChangeAspect="1"/>
          </p:cNvPicPr>
          <p:nvPr/>
        </p:nvPicPr>
        <p:blipFill>
          <a:blip r:embed="rId6"/>
          <a:stretch>
            <a:fillRect/>
          </a:stretch>
        </p:blipFill>
        <p:spPr>
          <a:xfrm>
            <a:off x="5922999" y="2594078"/>
            <a:ext cx="3621187" cy="3501280"/>
          </a:xfrm>
          <a:prstGeom prst="rect">
            <a:avLst/>
          </a:prstGeom>
        </p:spPr>
      </p:pic>
    </p:spTree>
    <p:extLst>
      <p:ext uri="{BB962C8B-B14F-4D97-AF65-F5344CB8AC3E}">
        <p14:creationId xmlns:p14="http://schemas.microsoft.com/office/powerpoint/2010/main" val="119875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6EAD05F4-9CBF-4C17-9876-FC30292E301B}"/>
              </a:ext>
            </a:extLst>
          </p:cNvPr>
          <p:cNvSpPr/>
          <p:nvPr/>
        </p:nvSpPr>
        <p:spPr>
          <a:xfrm>
            <a:off x="534137" y="340690"/>
            <a:ext cx="1292470" cy="523220"/>
          </a:xfrm>
          <a:prstGeom prst="rect">
            <a:avLst/>
          </a:prstGeom>
        </p:spPr>
        <p:txBody>
          <a:bodyPr wrap="none">
            <a:spAutoFit/>
          </a:bodyPr>
          <a:lstStyle/>
          <a:p>
            <a:r>
              <a:rPr lang="es-PE" sz="2800" b="1" dirty="0">
                <a:latin typeface="Calibri" panose="020F0502020204030204" pitchFamily="34" charset="0"/>
              </a:rPr>
              <a:t>Grabar </a:t>
            </a:r>
          </a:p>
        </p:txBody>
      </p:sp>
      <p:sp>
        <p:nvSpPr>
          <p:cNvPr id="3" name="Rectángulo 2">
            <a:extLst>
              <a:ext uri="{FF2B5EF4-FFF2-40B4-BE49-F238E27FC236}">
                <a16:creationId xmlns:a16="http://schemas.microsoft.com/office/drawing/2014/main" id="{8DFA063E-D2A0-4A38-911C-F2ABAE59C5F3}"/>
              </a:ext>
            </a:extLst>
          </p:cNvPr>
          <p:cNvSpPr/>
          <p:nvPr/>
        </p:nvSpPr>
        <p:spPr>
          <a:xfrm>
            <a:off x="666307" y="949754"/>
            <a:ext cx="8392632" cy="1323439"/>
          </a:xfrm>
          <a:prstGeom prst="rect">
            <a:avLst/>
          </a:prstGeom>
        </p:spPr>
        <p:txBody>
          <a:bodyPr wrap="square">
            <a:spAutoFit/>
          </a:bodyPr>
          <a:lstStyle/>
          <a:p>
            <a:r>
              <a:rPr lang="es-PE" sz="2000" dirty="0">
                <a:latin typeface="Calibri" panose="020F0502020204030204" pitchFamily="34" charset="0"/>
              </a:rPr>
              <a:t>Para realizar la grabación de la sesión o clase, dependiendo de la configuración, sólo puede usarlo el anfitrión y coanfitriones; para poder usarlo, los participantes deberán pedirle permiso al anfitrión. (Siempre seleccionar grabar en la computadora)</a:t>
            </a:r>
          </a:p>
        </p:txBody>
      </p:sp>
      <p:pic>
        <p:nvPicPr>
          <p:cNvPr id="5" name="Imagen 4">
            <a:extLst>
              <a:ext uri="{FF2B5EF4-FFF2-40B4-BE49-F238E27FC236}">
                <a16:creationId xmlns:a16="http://schemas.microsoft.com/office/drawing/2014/main" id="{C75AB4B7-341A-4A5C-86CB-D842947E128B}"/>
              </a:ext>
            </a:extLst>
          </p:cNvPr>
          <p:cNvPicPr>
            <a:picLocks noChangeAspect="1"/>
          </p:cNvPicPr>
          <p:nvPr/>
        </p:nvPicPr>
        <p:blipFill>
          <a:blip r:embed="rId5"/>
          <a:stretch>
            <a:fillRect/>
          </a:stretch>
        </p:blipFill>
        <p:spPr>
          <a:xfrm>
            <a:off x="1180372" y="3134952"/>
            <a:ext cx="6587534" cy="658039"/>
          </a:xfrm>
          <a:prstGeom prst="rect">
            <a:avLst/>
          </a:prstGeom>
        </p:spPr>
      </p:pic>
      <p:pic>
        <p:nvPicPr>
          <p:cNvPr id="12" name="Imagen 11">
            <a:extLst>
              <a:ext uri="{FF2B5EF4-FFF2-40B4-BE49-F238E27FC236}">
                <a16:creationId xmlns:a16="http://schemas.microsoft.com/office/drawing/2014/main" id="{0680C9FF-A39B-4DA9-AA8A-7730886F3297}"/>
              </a:ext>
            </a:extLst>
          </p:cNvPr>
          <p:cNvPicPr>
            <a:picLocks noChangeAspect="1"/>
          </p:cNvPicPr>
          <p:nvPr/>
        </p:nvPicPr>
        <p:blipFill>
          <a:blip r:embed="rId6"/>
          <a:stretch>
            <a:fillRect/>
          </a:stretch>
        </p:blipFill>
        <p:spPr>
          <a:xfrm>
            <a:off x="9058939" y="2084146"/>
            <a:ext cx="2466754" cy="1263877"/>
          </a:xfrm>
          <a:prstGeom prst="rect">
            <a:avLst/>
          </a:prstGeom>
        </p:spPr>
      </p:pic>
      <p:sp>
        <p:nvSpPr>
          <p:cNvPr id="15" name="Flecha: hacia abajo 14">
            <a:extLst>
              <a:ext uri="{FF2B5EF4-FFF2-40B4-BE49-F238E27FC236}">
                <a16:creationId xmlns:a16="http://schemas.microsoft.com/office/drawing/2014/main" id="{BA4CDF02-2835-4169-9238-46D915C2FB9F}"/>
              </a:ext>
            </a:extLst>
          </p:cNvPr>
          <p:cNvSpPr/>
          <p:nvPr/>
        </p:nvSpPr>
        <p:spPr>
          <a:xfrm rot="17377260" flipH="1">
            <a:off x="8583139" y="1752733"/>
            <a:ext cx="167438" cy="772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5824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474920" y="450253"/>
            <a:ext cx="8562754" cy="1323439"/>
          </a:xfrm>
          <a:prstGeom prst="rect">
            <a:avLst/>
          </a:prstGeom>
        </p:spPr>
        <p:txBody>
          <a:bodyPr wrap="square">
            <a:spAutoFit/>
          </a:bodyPr>
          <a:lstStyle/>
          <a:p>
            <a:r>
              <a:rPr lang="es-PE" sz="2000" dirty="0">
                <a:latin typeface="Calibri" panose="020F0502020204030204" pitchFamily="34" charset="0"/>
              </a:rPr>
              <a:t>Una vez finalizada la reunión, la grabación tiene que procesarse y convertirse a mp4, no apague su equipo mientras dura este proceso. Una vez finalizado, mostrará la carpeta con todo el contenido, video, audio, chats y capturas de la pizarra. </a:t>
            </a:r>
          </a:p>
        </p:txBody>
      </p:sp>
      <p:pic>
        <p:nvPicPr>
          <p:cNvPr id="2" name="Imagen 1">
            <a:extLst>
              <a:ext uri="{FF2B5EF4-FFF2-40B4-BE49-F238E27FC236}">
                <a16:creationId xmlns:a16="http://schemas.microsoft.com/office/drawing/2014/main" id="{1F5B30A1-2438-4A5B-B51C-F11E4C82FF2F}"/>
              </a:ext>
            </a:extLst>
          </p:cNvPr>
          <p:cNvPicPr>
            <a:picLocks noChangeAspect="1"/>
          </p:cNvPicPr>
          <p:nvPr/>
        </p:nvPicPr>
        <p:blipFill>
          <a:blip r:embed="rId5"/>
          <a:stretch>
            <a:fillRect/>
          </a:stretch>
        </p:blipFill>
        <p:spPr>
          <a:xfrm>
            <a:off x="1274971" y="2067374"/>
            <a:ext cx="4393019" cy="1943066"/>
          </a:xfrm>
          <a:prstGeom prst="rect">
            <a:avLst/>
          </a:prstGeom>
        </p:spPr>
      </p:pic>
      <p:pic>
        <p:nvPicPr>
          <p:cNvPr id="3" name="Imagen 2">
            <a:extLst>
              <a:ext uri="{FF2B5EF4-FFF2-40B4-BE49-F238E27FC236}">
                <a16:creationId xmlns:a16="http://schemas.microsoft.com/office/drawing/2014/main" id="{BFAAACAC-AB8A-480D-9720-51D68B897078}"/>
              </a:ext>
            </a:extLst>
          </p:cNvPr>
          <p:cNvPicPr>
            <a:picLocks noChangeAspect="1"/>
          </p:cNvPicPr>
          <p:nvPr/>
        </p:nvPicPr>
        <p:blipFill>
          <a:blip r:embed="rId6"/>
          <a:stretch>
            <a:fillRect/>
          </a:stretch>
        </p:blipFill>
        <p:spPr>
          <a:xfrm>
            <a:off x="6524012" y="2067373"/>
            <a:ext cx="3938425" cy="3505299"/>
          </a:xfrm>
          <a:prstGeom prst="rect">
            <a:avLst/>
          </a:prstGeom>
        </p:spPr>
      </p:pic>
    </p:spTree>
    <p:extLst>
      <p:ext uri="{BB962C8B-B14F-4D97-AF65-F5344CB8AC3E}">
        <p14:creationId xmlns:p14="http://schemas.microsoft.com/office/powerpoint/2010/main" val="269477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474920" y="450253"/>
            <a:ext cx="8562754" cy="400110"/>
          </a:xfrm>
          <a:prstGeom prst="rect">
            <a:avLst/>
          </a:prstGeom>
        </p:spPr>
        <p:txBody>
          <a:bodyPr wrap="square">
            <a:spAutoFit/>
          </a:bodyPr>
          <a:lstStyle/>
          <a:p>
            <a:r>
              <a:rPr lang="es-PE" sz="2000" b="1" dirty="0">
                <a:latin typeface="Calibri" panose="020F0502020204030204" pitchFamily="34" charset="0"/>
              </a:rPr>
              <a:t>¿Como pedir participar o hablar?</a:t>
            </a:r>
          </a:p>
        </p:txBody>
      </p:sp>
      <p:sp>
        <p:nvSpPr>
          <p:cNvPr id="2" name="Rectángulo 1">
            <a:extLst>
              <a:ext uri="{FF2B5EF4-FFF2-40B4-BE49-F238E27FC236}">
                <a16:creationId xmlns:a16="http://schemas.microsoft.com/office/drawing/2014/main" id="{CB940B61-44C8-426A-943B-5A11DEE322D3}"/>
              </a:ext>
            </a:extLst>
          </p:cNvPr>
          <p:cNvSpPr/>
          <p:nvPr/>
        </p:nvSpPr>
        <p:spPr>
          <a:xfrm>
            <a:off x="751367" y="1032209"/>
            <a:ext cx="7414438" cy="707886"/>
          </a:xfrm>
          <a:prstGeom prst="rect">
            <a:avLst/>
          </a:prstGeom>
        </p:spPr>
        <p:txBody>
          <a:bodyPr wrap="square">
            <a:spAutoFit/>
          </a:bodyPr>
          <a:lstStyle/>
          <a:p>
            <a:r>
              <a:rPr lang="es-PE" sz="2000" dirty="0">
                <a:latin typeface="Calibri" panose="020F0502020204030204" pitchFamily="34" charset="0"/>
              </a:rPr>
              <a:t>Para levantar la mano, y de esta manera solicitar la palabra, haga clic en “Participantes” y luego en el botón “Levantar la mano” </a:t>
            </a:r>
          </a:p>
        </p:txBody>
      </p:sp>
      <p:pic>
        <p:nvPicPr>
          <p:cNvPr id="4" name="Imagen 3">
            <a:extLst>
              <a:ext uri="{FF2B5EF4-FFF2-40B4-BE49-F238E27FC236}">
                <a16:creationId xmlns:a16="http://schemas.microsoft.com/office/drawing/2014/main" id="{51AC8B61-9BD6-419E-8300-01D34DDD6DB9}"/>
              </a:ext>
            </a:extLst>
          </p:cNvPr>
          <p:cNvPicPr>
            <a:picLocks noChangeAspect="1"/>
          </p:cNvPicPr>
          <p:nvPr/>
        </p:nvPicPr>
        <p:blipFill>
          <a:blip r:embed="rId5"/>
          <a:stretch>
            <a:fillRect/>
          </a:stretch>
        </p:blipFill>
        <p:spPr>
          <a:xfrm>
            <a:off x="4756297" y="1825939"/>
            <a:ext cx="2424196" cy="2215531"/>
          </a:xfrm>
          <a:prstGeom prst="rect">
            <a:avLst/>
          </a:prstGeom>
        </p:spPr>
      </p:pic>
      <p:sp>
        <p:nvSpPr>
          <p:cNvPr id="5" name="Rectángulo 4">
            <a:extLst>
              <a:ext uri="{FF2B5EF4-FFF2-40B4-BE49-F238E27FC236}">
                <a16:creationId xmlns:a16="http://schemas.microsoft.com/office/drawing/2014/main" id="{21FF8ECA-1FD0-4A16-BE1B-DBA7CBC52E8B}"/>
              </a:ext>
            </a:extLst>
          </p:cNvPr>
          <p:cNvSpPr/>
          <p:nvPr/>
        </p:nvSpPr>
        <p:spPr>
          <a:xfrm>
            <a:off x="857693" y="4420699"/>
            <a:ext cx="7201786" cy="1015663"/>
          </a:xfrm>
          <a:prstGeom prst="rect">
            <a:avLst/>
          </a:prstGeom>
        </p:spPr>
        <p:txBody>
          <a:bodyPr wrap="square">
            <a:spAutoFit/>
          </a:bodyPr>
          <a:lstStyle/>
          <a:p>
            <a:r>
              <a:rPr lang="es-PE" sz="2000" dirty="0">
                <a:latin typeface="Calibri" panose="020F0502020204030204" pitchFamily="34" charset="0"/>
              </a:rPr>
              <a:t>El moderador puede bajarle la mano, pero en caso de que usted quiera bajarla, en la lista de participantes haga clic en el botón “Bajar la mano” </a:t>
            </a:r>
          </a:p>
        </p:txBody>
      </p:sp>
      <p:pic>
        <p:nvPicPr>
          <p:cNvPr id="9" name="Imagen 8">
            <a:extLst>
              <a:ext uri="{FF2B5EF4-FFF2-40B4-BE49-F238E27FC236}">
                <a16:creationId xmlns:a16="http://schemas.microsoft.com/office/drawing/2014/main" id="{7013534B-F461-4407-9E2B-0703004D8382}"/>
              </a:ext>
            </a:extLst>
          </p:cNvPr>
          <p:cNvPicPr>
            <a:picLocks noChangeAspect="1"/>
          </p:cNvPicPr>
          <p:nvPr/>
        </p:nvPicPr>
        <p:blipFill>
          <a:blip r:embed="rId6"/>
          <a:stretch>
            <a:fillRect/>
          </a:stretch>
        </p:blipFill>
        <p:spPr>
          <a:xfrm>
            <a:off x="857693" y="2114008"/>
            <a:ext cx="3600893" cy="707886"/>
          </a:xfrm>
          <a:prstGeom prst="rect">
            <a:avLst/>
          </a:prstGeom>
        </p:spPr>
      </p:pic>
    </p:spTree>
    <p:extLst>
      <p:ext uri="{BB962C8B-B14F-4D97-AF65-F5344CB8AC3E}">
        <p14:creationId xmlns:p14="http://schemas.microsoft.com/office/powerpoint/2010/main" val="405502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474920" y="450253"/>
            <a:ext cx="8562754" cy="400110"/>
          </a:xfrm>
          <a:prstGeom prst="rect">
            <a:avLst/>
          </a:prstGeom>
        </p:spPr>
        <p:txBody>
          <a:bodyPr wrap="square">
            <a:spAutoFit/>
          </a:bodyPr>
          <a:lstStyle/>
          <a:p>
            <a:r>
              <a:rPr lang="es-PE" sz="2000" b="1" dirty="0">
                <a:latin typeface="Calibri" panose="020F0502020204030204" pitchFamily="34" charset="0"/>
              </a:rPr>
              <a:t>¿Como cambiar el nombre?</a:t>
            </a:r>
          </a:p>
        </p:txBody>
      </p:sp>
      <p:sp>
        <p:nvSpPr>
          <p:cNvPr id="2" name="Rectángulo 1">
            <a:extLst>
              <a:ext uri="{FF2B5EF4-FFF2-40B4-BE49-F238E27FC236}">
                <a16:creationId xmlns:a16="http://schemas.microsoft.com/office/drawing/2014/main" id="{CB940B61-44C8-426A-943B-5A11DEE322D3}"/>
              </a:ext>
            </a:extLst>
          </p:cNvPr>
          <p:cNvSpPr/>
          <p:nvPr/>
        </p:nvSpPr>
        <p:spPr>
          <a:xfrm>
            <a:off x="751367" y="1032209"/>
            <a:ext cx="7414438" cy="707886"/>
          </a:xfrm>
          <a:prstGeom prst="rect">
            <a:avLst/>
          </a:prstGeom>
        </p:spPr>
        <p:txBody>
          <a:bodyPr wrap="square">
            <a:spAutoFit/>
          </a:bodyPr>
          <a:lstStyle/>
          <a:p>
            <a:r>
              <a:rPr lang="es-PE" sz="2000" dirty="0">
                <a:latin typeface="Calibri" panose="020F0502020204030204" pitchFamily="34" charset="0"/>
              </a:rPr>
              <a:t>Pulsar sobre el botón de “Participantes” que se muestra en la pantalla principal de Zoom.</a:t>
            </a:r>
          </a:p>
        </p:txBody>
      </p:sp>
      <p:pic>
        <p:nvPicPr>
          <p:cNvPr id="3" name="Imagen 2">
            <a:extLst>
              <a:ext uri="{FF2B5EF4-FFF2-40B4-BE49-F238E27FC236}">
                <a16:creationId xmlns:a16="http://schemas.microsoft.com/office/drawing/2014/main" id="{2488498D-BC00-45CA-AC88-C5363A1C707C}"/>
              </a:ext>
            </a:extLst>
          </p:cNvPr>
          <p:cNvPicPr>
            <a:picLocks noChangeAspect="1"/>
          </p:cNvPicPr>
          <p:nvPr/>
        </p:nvPicPr>
        <p:blipFill>
          <a:blip r:embed="rId5"/>
          <a:stretch>
            <a:fillRect/>
          </a:stretch>
        </p:blipFill>
        <p:spPr>
          <a:xfrm>
            <a:off x="3157561" y="1669992"/>
            <a:ext cx="3197472" cy="1001573"/>
          </a:xfrm>
          <a:prstGeom prst="rect">
            <a:avLst/>
          </a:prstGeom>
        </p:spPr>
      </p:pic>
      <p:sp>
        <p:nvSpPr>
          <p:cNvPr id="11" name="Rectángulo 10">
            <a:extLst>
              <a:ext uri="{FF2B5EF4-FFF2-40B4-BE49-F238E27FC236}">
                <a16:creationId xmlns:a16="http://schemas.microsoft.com/office/drawing/2014/main" id="{77BAE6FA-93E2-4EF4-B81D-D4FDB4464728}"/>
              </a:ext>
            </a:extLst>
          </p:cNvPr>
          <p:cNvSpPr/>
          <p:nvPr/>
        </p:nvSpPr>
        <p:spPr>
          <a:xfrm>
            <a:off x="751367" y="2983362"/>
            <a:ext cx="7663455" cy="1015663"/>
          </a:xfrm>
          <a:prstGeom prst="rect">
            <a:avLst/>
          </a:prstGeom>
        </p:spPr>
        <p:txBody>
          <a:bodyPr wrap="square">
            <a:spAutoFit/>
          </a:bodyPr>
          <a:lstStyle/>
          <a:p>
            <a:r>
              <a:rPr lang="es-PE" sz="2000" dirty="0">
                <a:latin typeface="Calibri" panose="020F0502020204030204" pitchFamily="34" charset="0"/>
              </a:rPr>
              <a:t>Luego de ello se te abrirá una barra lateral con todas las personas que están reunidas en dicha conferencia. Al pasar el mouse sobre tu nombre, aparecerá un botón que dice “Más”, pulsa sobre él.</a:t>
            </a:r>
          </a:p>
        </p:txBody>
      </p:sp>
      <p:sp>
        <p:nvSpPr>
          <p:cNvPr id="12" name="Rectángulo 11">
            <a:extLst>
              <a:ext uri="{FF2B5EF4-FFF2-40B4-BE49-F238E27FC236}">
                <a16:creationId xmlns:a16="http://schemas.microsoft.com/office/drawing/2014/main" id="{9BC32649-3260-4402-89C5-32D5346DAAD9}"/>
              </a:ext>
            </a:extLst>
          </p:cNvPr>
          <p:cNvSpPr/>
          <p:nvPr/>
        </p:nvSpPr>
        <p:spPr>
          <a:xfrm>
            <a:off x="751367" y="4367425"/>
            <a:ext cx="6351798" cy="707886"/>
          </a:xfrm>
          <a:prstGeom prst="rect">
            <a:avLst/>
          </a:prstGeom>
        </p:spPr>
        <p:txBody>
          <a:bodyPr wrap="square">
            <a:spAutoFit/>
          </a:bodyPr>
          <a:lstStyle/>
          <a:p>
            <a:r>
              <a:rPr lang="es-PE" sz="2000" dirty="0">
                <a:latin typeface="Calibri" panose="020F0502020204030204" pitchFamily="34" charset="0"/>
              </a:rPr>
              <a:t>Se te abrirá una nueva ventana donde aparece tu nombre sombreado en azul y </a:t>
            </a:r>
            <a:r>
              <a:rPr lang="es-PE" sz="2000" dirty="0">
                <a:latin typeface="Calibri" panose="020F0502020204030204" pitchFamily="34" charset="0"/>
                <a:hlinkClick r:id="rId6">
                  <a:extLst>
                    <a:ext uri="{A12FA001-AC4F-418D-AE19-62706E023703}">
                      <ahyp:hlinkClr xmlns:ahyp="http://schemas.microsoft.com/office/drawing/2018/hyperlinkcolor" val="tx"/>
                    </a:ext>
                  </a:extLst>
                </a:hlinkClick>
              </a:rPr>
              <a:t>Zoom </a:t>
            </a:r>
            <a:r>
              <a:rPr lang="es-PE" sz="2000" dirty="0">
                <a:latin typeface="Calibri" panose="020F0502020204030204" pitchFamily="34" charset="0"/>
              </a:rPr>
              <a:t>te pedirá si deseas cambiarlo</a:t>
            </a:r>
          </a:p>
        </p:txBody>
      </p:sp>
      <p:pic>
        <p:nvPicPr>
          <p:cNvPr id="13" name="Imagen 12">
            <a:extLst>
              <a:ext uri="{FF2B5EF4-FFF2-40B4-BE49-F238E27FC236}">
                <a16:creationId xmlns:a16="http://schemas.microsoft.com/office/drawing/2014/main" id="{744CAE8F-BFF9-4ABE-A938-997CB32C2642}"/>
              </a:ext>
            </a:extLst>
          </p:cNvPr>
          <p:cNvPicPr>
            <a:picLocks noChangeAspect="1"/>
          </p:cNvPicPr>
          <p:nvPr/>
        </p:nvPicPr>
        <p:blipFill>
          <a:blip r:embed="rId7"/>
          <a:stretch>
            <a:fillRect/>
          </a:stretch>
        </p:blipFill>
        <p:spPr>
          <a:xfrm>
            <a:off x="7549284" y="3968416"/>
            <a:ext cx="3476625" cy="1857375"/>
          </a:xfrm>
          <a:prstGeom prst="rect">
            <a:avLst/>
          </a:prstGeom>
        </p:spPr>
      </p:pic>
    </p:spTree>
    <p:extLst>
      <p:ext uri="{BB962C8B-B14F-4D97-AF65-F5344CB8AC3E}">
        <p14:creationId xmlns:p14="http://schemas.microsoft.com/office/powerpoint/2010/main" val="36640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97098B0F-1955-40C6-83E0-80F1493D3DEA}"/>
              </a:ext>
            </a:extLst>
          </p:cNvPr>
          <p:cNvSpPr/>
          <p:nvPr/>
        </p:nvSpPr>
        <p:spPr>
          <a:xfrm>
            <a:off x="547296" y="450253"/>
            <a:ext cx="2491644" cy="523220"/>
          </a:xfrm>
          <a:prstGeom prst="rect">
            <a:avLst/>
          </a:prstGeom>
        </p:spPr>
        <p:txBody>
          <a:bodyPr wrap="none">
            <a:spAutoFit/>
          </a:bodyPr>
          <a:lstStyle/>
          <a:p>
            <a:r>
              <a:rPr lang="es-PE" sz="2800" b="1" dirty="0">
                <a:latin typeface="Calibri" panose="020F0502020204030204" pitchFamily="34" charset="0"/>
              </a:rPr>
              <a:t>Finalizar o salir </a:t>
            </a:r>
          </a:p>
        </p:txBody>
      </p:sp>
      <p:sp>
        <p:nvSpPr>
          <p:cNvPr id="3" name="Rectángulo 2">
            <a:extLst>
              <a:ext uri="{FF2B5EF4-FFF2-40B4-BE49-F238E27FC236}">
                <a16:creationId xmlns:a16="http://schemas.microsoft.com/office/drawing/2014/main" id="{AD7CEA27-D07D-4E35-999C-8A8AB23C6B5A}"/>
              </a:ext>
            </a:extLst>
          </p:cNvPr>
          <p:cNvSpPr/>
          <p:nvPr/>
        </p:nvSpPr>
        <p:spPr>
          <a:xfrm>
            <a:off x="740735" y="1216284"/>
            <a:ext cx="9519684" cy="1631216"/>
          </a:xfrm>
          <a:prstGeom prst="rect">
            <a:avLst/>
          </a:prstGeom>
        </p:spPr>
        <p:txBody>
          <a:bodyPr wrap="square">
            <a:spAutoFit/>
          </a:bodyPr>
          <a:lstStyle/>
          <a:p>
            <a:r>
              <a:rPr lang="es-PE" sz="2000" dirty="0">
                <a:latin typeface="Calibri" panose="020F0502020204030204" pitchFamily="34" charset="0"/>
              </a:rPr>
              <a:t>Si somos el anfitrión, podremos finalizar la reunión y está se dará por terminada para todos los asistentes, o, podemos salir de la reunión y esta quedará activa hasta que salga el último participante. </a:t>
            </a:r>
            <a:br>
              <a:rPr lang="es-PE" sz="2000" dirty="0">
                <a:latin typeface="Calibri" panose="020F0502020204030204" pitchFamily="34" charset="0"/>
              </a:rPr>
            </a:br>
            <a:endParaRPr lang="es-PE" sz="2000" dirty="0">
              <a:latin typeface="Calibri" panose="020F0502020204030204" pitchFamily="34" charset="0"/>
            </a:endParaRPr>
          </a:p>
          <a:p>
            <a:r>
              <a:rPr lang="es-PE" sz="2000" dirty="0">
                <a:latin typeface="Calibri" panose="020F0502020204030204" pitchFamily="34" charset="0"/>
              </a:rPr>
              <a:t>Si somos participantes, únicamente podremos abandonar la sala pulsando salir. </a:t>
            </a:r>
          </a:p>
        </p:txBody>
      </p:sp>
      <p:pic>
        <p:nvPicPr>
          <p:cNvPr id="4" name="Imagen 3">
            <a:extLst>
              <a:ext uri="{FF2B5EF4-FFF2-40B4-BE49-F238E27FC236}">
                <a16:creationId xmlns:a16="http://schemas.microsoft.com/office/drawing/2014/main" id="{D467A090-20EB-4C02-BF2A-DAA3AF8A7A55}"/>
              </a:ext>
            </a:extLst>
          </p:cNvPr>
          <p:cNvPicPr>
            <a:picLocks noChangeAspect="1"/>
          </p:cNvPicPr>
          <p:nvPr/>
        </p:nvPicPr>
        <p:blipFill>
          <a:blip r:embed="rId5"/>
          <a:stretch>
            <a:fillRect/>
          </a:stretch>
        </p:blipFill>
        <p:spPr>
          <a:xfrm>
            <a:off x="2445821" y="3090311"/>
            <a:ext cx="5943268" cy="3258108"/>
          </a:xfrm>
          <a:prstGeom prst="rect">
            <a:avLst/>
          </a:prstGeom>
        </p:spPr>
      </p:pic>
    </p:spTree>
    <p:extLst>
      <p:ext uri="{BB962C8B-B14F-4D97-AF65-F5344CB8AC3E}">
        <p14:creationId xmlns:p14="http://schemas.microsoft.com/office/powerpoint/2010/main" val="230188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A9DAB33E-7FF9-4AAB-BF34-49614EE22A91}"/>
              </a:ext>
            </a:extLst>
          </p:cNvPr>
          <p:cNvSpPr/>
          <p:nvPr/>
        </p:nvSpPr>
        <p:spPr>
          <a:xfrm>
            <a:off x="864780" y="393771"/>
            <a:ext cx="3378914" cy="584775"/>
          </a:xfrm>
          <a:prstGeom prst="rect">
            <a:avLst/>
          </a:prstGeom>
        </p:spPr>
        <p:txBody>
          <a:bodyPr wrap="square">
            <a:spAutoFit/>
          </a:bodyPr>
          <a:lstStyle/>
          <a:p>
            <a:r>
              <a:rPr lang="es-PE" sz="3200" b="1" dirty="0">
                <a:latin typeface="Calibri" panose="020F0502020204030204" pitchFamily="34" charset="0"/>
              </a:rPr>
              <a:t>Recomendaciones</a:t>
            </a:r>
          </a:p>
        </p:txBody>
      </p:sp>
      <p:sp>
        <p:nvSpPr>
          <p:cNvPr id="3" name="Rectángulo 2">
            <a:extLst>
              <a:ext uri="{FF2B5EF4-FFF2-40B4-BE49-F238E27FC236}">
                <a16:creationId xmlns:a16="http://schemas.microsoft.com/office/drawing/2014/main" id="{BD970C48-A37A-4894-A801-99CC52F937EB}"/>
              </a:ext>
            </a:extLst>
          </p:cNvPr>
          <p:cNvSpPr/>
          <p:nvPr/>
        </p:nvSpPr>
        <p:spPr>
          <a:xfrm>
            <a:off x="864780" y="1151773"/>
            <a:ext cx="7343553" cy="5262979"/>
          </a:xfrm>
          <a:prstGeom prst="rect">
            <a:avLst/>
          </a:prstGeom>
        </p:spPr>
        <p:txBody>
          <a:bodyPr wrap="square">
            <a:spAutoFit/>
          </a:bodyPr>
          <a:lstStyle/>
          <a:p>
            <a:r>
              <a:rPr lang="es-PE" sz="2400" dirty="0">
                <a:latin typeface="Calibri" panose="020F0502020204030204" pitchFamily="34" charset="0"/>
              </a:rPr>
              <a:t>1. De ser posible utilice una conexión por cable para conectarse a Internet. Si bien es posible utilizar </a:t>
            </a:r>
            <a:r>
              <a:rPr lang="es-PE" sz="2400" dirty="0" err="1">
                <a:latin typeface="Calibri" panose="020F0502020204030204" pitchFamily="34" charset="0"/>
              </a:rPr>
              <a:t>WiFi</a:t>
            </a:r>
            <a:r>
              <a:rPr lang="es-PE" sz="2400" dirty="0">
                <a:latin typeface="Calibri" panose="020F0502020204030204" pitchFamily="34" charset="0"/>
              </a:rPr>
              <a:t>, por cómo funciona este tipo de conexión es posible que la calidad del audio y el video se vea degradada.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2. Elija un lugar tranquilo y sin ruidos para participar de la videoconferencia.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3. Ingrese algunos minutos antes del comienzo, para verificar que todo funcione correctamente.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4. Silencie su micrófono si no va a participar verbalmente. </a:t>
            </a:r>
            <a:br>
              <a:rPr lang="es-PE" sz="2400" dirty="0">
                <a:latin typeface="Calibri" panose="020F0502020204030204" pitchFamily="34" charset="0"/>
              </a:rPr>
            </a:br>
            <a:br>
              <a:rPr lang="es-PE" sz="2400" dirty="0">
                <a:latin typeface="Calibri" panose="020F0502020204030204" pitchFamily="34" charset="0"/>
              </a:rPr>
            </a:br>
            <a:r>
              <a:rPr lang="es-PE" sz="2400" dirty="0">
                <a:latin typeface="Calibri" panose="020F0502020204030204" pitchFamily="34" charset="0"/>
              </a:rPr>
              <a:t>5. Levante la mano para pedir la palabra</a:t>
            </a:r>
          </a:p>
        </p:txBody>
      </p:sp>
    </p:spTree>
    <p:extLst>
      <p:ext uri="{BB962C8B-B14F-4D97-AF65-F5344CB8AC3E}">
        <p14:creationId xmlns:p14="http://schemas.microsoft.com/office/powerpoint/2010/main" val="16073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37269F62-B01B-4A84-9B10-9F6450716A7A}"/>
              </a:ext>
            </a:extLst>
          </p:cNvPr>
          <p:cNvSpPr/>
          <p:nvPr/>
        </p:nvSpPr>
        <p:spPr>
          <a:xfrm>
            <a:off x="1123506" y="2406643"/>
            <a:ext cx="8562754" cy="1015663"/>
          </a:xfrm>
          <a:prstGeom prst="rect">
            <a:avLst/>
          </a:prstGeom>
        </p:spPr>
        <p:txBody>
          <a:bodyPr wrap="square">
            <a:spAutoFit/>
          </a:bodyPr>
          <a:lstStyle/>
          <a:p>
            <a:pPr algn="ctr"/>
            <a:r>
              <a:rPr lang="es-MX" sz="6000" i="1" dirty="0">
                <a:latin typeface="Antique Olive Compact" panose="020B0904030504030204" pitchFamily="34" charset="0"/>
                <a:cs typeface="Aharoni" panose="02010803020104030203" pitchFamily="2" charset="-79"/>
              </a:rPr>
              <a:t>Gracias</a:t>
            </a:r>
            <a:endParaRPr lang="es-PE" sz="6000" dirty="0">
              <a:latin typeface="Calibri" panose="020F0502020204030204" pitchFamily="34" charset="0"/>
            </a:endParaRPr>
          </a:p>
        </p:txBody>
      </p:sp>
    </p:spTree>
    <p:extLst>
      <p:ext uri="{BB962C8B-B14F-4D97-AF65-F5344CB8AC3E}">
        <p14:creationId xmlns:p14="http://schemas.microsoft.com/office/powerpoint/2010/main" val="32684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25795" y="1104328"/>
            <a:ext cx="1268819" cy="400110"/>
          </a:xfrm>
          <a:prstGeom prst="rect">
            <a:avLst/>
          </a:prstGeom>
        </p:spPr>
        <p:txBody>
          <a:bodyPr wrap="square">
            <a:spAutoFit/>
          </a:bodyPr>
          <a:lstStyle/>
          <a:p>
            <a:r>
              <a:rPr lang="es-PE" sz="2000" b="1" dirty="0">
                <a:latin typeface="Calibri" panose="020F0502020204030204" pitchFamily="34" charset="0"/>
              </a:rPr>
              <a:t>1.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1" y="1448409"/>
            <a:ext cx="8732875" cy="830997"/>
          </a:xfrm>
          <a:prstGeom prst="rect">
            <a:avLst/>
          </a:prstGeom>
        </p:spPr>
        <p:txBody>
          <a:bodyPr wrap="square">
            <a:spAutoFit/>
          </a:bodyPr>
          <a:lstStyle/>
          <a:p>
            <a:r>
              <a:rPr lang="es-PE" sz="2400" dirty="0">
                <a:latin typeface="Calibri" panose="020F0502020204030204" pitchFamily="34" charset="0"/>
              </a:rPr>
              <a:t>Ingrese a Zoom mediante el enlace o la invitación que le hayan enviado </a:t>
            </a:r>
          </a:p>
        </p:txBody>
      </p:sp>
      <p:pic>
        <p:nvPicPr>
          <p:cNvPr id="2" name="Imagen 1">
            <a:extLst>
              <a:ext uri="{FF2B5EF4-FFF2-40B4-BE49-F238E27FC236}">
                <a16:creationId xmlns:a16="http://schemas.microsoft.com/office/drawing/2014/main" id="{891EA670-9DD5-4ADD-895C-23D5DFBE0E65}"/>
              </a:ext>
            </a:extLst>
          </p:cNvPr>
          <p:cNvPicPr>
            <a:picLocks noChangeAspect="1"/>
          </p:cNvPicPr>
          <p:nvPr/>
        </p:nvPicPr>
        <p:blipFill>
          <a:blip r:embed="rId5"/>
          <a:stretch>
            <a:fillRect/>
          </a:stretch>
        </p:blipFill>
        <p:spPr>
          <a:xfrm>
            <a:off x="1756809" y="2486078"/>
            <a:ext cx="7296150" cy="3543300"/>
          </a:xfrm>
          <a:prstGeom prst="rect">
            <a:avLst/>
          </a:prstGeom>
        </p:spPr>
      </p:pic>
      <p:sp>
        <p:nvSpPr>
          <p:cNvPr id="3" name="Flecha: hacia abajo 2">
            <a:extLst>
              <a:ext uri="{FF2B5EF4-FFF2-40B4-BE49-F238E27FC236}">
                <a16:creationId xmlns:a16="http://schemas.microsoft.com/office/drawing/2014/main" id="{A3831A5B-32E2-4192-8245-2889D7B6328C}"/>
              </a:ext>
            </a:extLst>
          </p:cNvPr>
          <p:cNvSpPr/>
          <p:nvPr/>
        </p:nvSpPr>
        <p:spPr>
          <a:xfrm rot="8020841">
            <a:off x="6268193" y="5046663"/>
            <a:ext cx="151189" cy="540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4DEA00EF-7B76-4086-BE61-03C4C748063F}"/>
              </a:ext>
            </a:extLst>
          </p:cNvPr>
          <p:cNvSpPr txBox="1"/>
          <p:nvPr/>
        </p:nvSpPr>
        <p:spPr>
          <a:xfrm>
            <a:off x="6591576" y="5317099"/>
            <a:ext cx="829950" cy="369332"/>
          </a:xfrm>
          <a:prstGeom prst="rect">
            <a:avLst/>
          </a:prstGeom>
          <a:noFill/>
        </p:spPr>
        <p:txBody>
          <a:bodyPr wrap="square" rtlCol="0">
            <a:spAutoFit/>
          </a:bodyPr>
          <a:lstStyle/>
          <a:p>
            <a:r>
              <a:rPr lang="es-PE" b="1" dirty="0">
                <a:solidFill>
                  <a:schemeClr val="accent1"/>
                </a:solidFill>
              </a:rPr>
              <a:t>Link</a:t>
            </a:r>
          </a:p>
        </p:txBody>
      </p:sp>
      <p:sp>
        <p:nvSpPr>
          <p:cNvPr id="10" name="Rectángulo 9">
            <a:extLst>
              <a:ext uri="{FF2B5EF4-FFF2-40B4-BE49-F238E27FC236}">
                <a16:creationId xmlns:a16="http://schemas.microsoft.com/office/drawing/2014/main" id="{73294BE2-8627-46B3-9E08-1D280E115EA1}"/>
              </a:ext>
            </a:extLst>
          </p:cNvPr>
          <p:cNvSpPr/>
          <p:nvPr/>
        </p:nvSpPr>
        <p:spPr>
          <a:xfrm>
            <a:off x="910551" y="459298"/>
            <a:ext cx="6096000" cy="523220"/>
          </a:xfrm>
          <a:prstGeom prst="rect">
            <a:avLst/>
          </a:prstGeom>
        </p:spPr>
        <p:txBody>
          <a:bodyPr>
            <a:spAutoFit/>
          </a:bodyPr>
          <a:lstStyle/>
          <a:p>
            <a:r>
              <a:rPr lang="es-PE" sz="2800" b="1" dirty="0">
                <a:latin typeface="Calibri" panose="020F0502020204030204" pitchFamily="34" charset="0"/>
              </a:rPr>
              <a:t>Mediante el enlace de invitación</a:t>
            </a:r>
          </a:p>
        </p:txBody>
      </p:sp>
    </p:spTree>
    <p:extLst>
      <p:ext uri="{BB962C8B-B14F-4D97-AF65-F5344CB8AC3E}">
        <p14:creationId xmlns:p14="http://schemas.microsoft.com/office/powerpoint/2010/main" val="275923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783265" y="0"/>
            <a:ext cx="1268819" cy="1261884"/>
          </a:xfrm>
          <a:prstGeom prst="rect">
            <a:avLst/>
          </a:prstGeom>
        </p:spPr>
        <p:txBody>
          <a:bodyPr wrap="square">
            <a:spAutoFit/>
          </a:bodyPr>
          <a:lstStyle/>
          <a:p>
            <a:endParaRPr lang="es-PE" sz="1600" dirty="0">
              <a:solidFill>
                <a:srgbClr val="000000"/>
              </a:solidFill>
              <a:latin typeface="Calibri" panose="020F0502020204030204" pitchFamily="34" charset="0"/>
            </a:endParaRPr>
          </a:p>
          <a:p>
            <a:r>
              <a:rPr lang="es-PE" sz="1600" dirty="0">
                <a:solidFill>
                  <a:srgbClr val="000000"/>
                </a:solidFill>
                <a:latin typeface="Calibri" panose="020F0502020204030204" pitchFamily="34" charset="0"/>
              </a:rPr>
              <a:t> </a:t>
            </a:r>
            <a:endParaRPr lang="es-PE" dirty="0"/>
          </a:p>
          <a:p>
            <a:r>
              <a:rPr lang="es-PE" sz="2000" b="1" dirty="0">
                <a:latin typeface="Calibri" panose="020F0502020204030204" pitchFamily="34" charset="0"/>
              </a:rPr>
              <a:t>1. PASO: </a:t>
            </a:r>
          </a:p>
          <a:p>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557585" y="835851"/>
            <a:ext cx="9270156" cy="1508105"/>
          </a:xfrm>
          <a:prstGeom prst="rect">
            <a:avLst/>
          </a:prstGeom>
        </p:spPr>
        <p:txBody>
          <a:bodyPr wrap="square">
            <a:spAutoFit/>
          </a:bodyPr>
          <a:lstStyle/>
          <a:p>
            <a:endParaRPr lang="es-PE" sz="2000" dirty="0">
              <a:solidFill>
                <a:srgbClr val="000000"/>
              </a:solidFill>
              <a:latin typeface="Calibri" panose="020F0502020204030204" pitchFamily="34" charset="0"/>
            </a:endParaRPr>
          </a:p>
          <a:p>
            <a:r>
              <a:rPr lang="es-PE" sz="2000" dirty="0">
                <a:solidFill>
                  <a:srgbClr val="000000"/>
                </a:solidFill>
                <a:latin typeface="Calibri" panose="020F0502020204030204" pitchFamily="34" charset="0"/>
              </a:rPr>
              <a:t> </a:t>
            </a:r>
            <a:r>
              <a:rPr lang="es-PE" sz="2400" dirty="0">
                <a:latin typeface="Calibri" panose="020F0502020204030204" pitchFamily="34" charset="0"/>
              </a:rPr>
              <a:t>En caso de que sea la primera vez que lo utiliza, se descargará a su computadora el programa necesario para conectarse. Cuando finalice la descarga haga </a:t>
            </a:r>
            <a:r>
              <a:rPr lang="es-PE" sz="2400" dirty="0" err="1">
                <a:latin typeface="Calibri" panose="020F0502020204030204" pitchFamily="34" charset="0"/>
              </a:rPr>
              <a:t>click</a:t>
            </a:r>
            <a:r>
              <a:rPr lang="es-PE" sz="2400" dirty="0">
                <a:latin typeface="Calibri" panose="020F0502020204030204" pitchFamily="34" charset="0"/>
              </a:rPr>
              <a:t> en el botón “Ejecutar” </a:t>
            </a:r>
          </a:p>
        </p:txBody>
      </p:sp>
      <p:pic>
        <p:nvPicPr>
          <p:cNvPr id="3" name="Imagen 2">
            <a:extLst>
              <a:ext uri="{FF2B5EF4-FFF2-40B4-BE49-F238E27FC236}">
                <a16:creationId xmlns:a16="http://schemas.microsoft.com/office/drawing/2014/main" id="{5BFB5299-4354-4031-B4B6-0AA7F3BC2FBB}"/>
              </a:ext>
            </a:extLst>
          </p:cNvPr>
          <p:cNvPicPr>
            <a:picLocks noChangeAspect="1"/>
          </p:cNvPicPr>
          <p:nvPr/>
        </p:nvPicPr>
        <p:blipFill>
          <a:blip r:embed="rId5"/>
          <a:stretch>
            <a:fillRect/>
          </a:stretch>
        </p:blipFill>
        <p:spPr>
          <a:xfrm>
            <a:off x="3293343" y="2343956"/>
            <a:ext cx="7321857" cy="3440859"/>
          </a:xfrm>
          <a:prstGeom prst="rect">
            <a:avLst/>
          </a:prstGeom>
        </p:spPr>
      </p:pic>
      <p:pic>
        <p:nvPicPr>
          <p:cNvPr id="5" name="Imagen 4">
            <a:extLst>
              <a:ext uri="{FF2B5EF4-FFF2-40B4-BE49-F238E27FC236}">
                <a16:creationId xmlns:a16="http://schemas.microsoft.com/office/drawing/2014/main" id="{73B2B1C5-78C2-4040-8E63-3CDDE0A1C7F2}"/>
              </a:ext>
            </a:extLst>
          </p:cNvPr>
          <p:cNvPicPr>
            <a:picLocks noChangeAspect="1"/>
          </p:cNvPicPr>
          <p:nvPr/>
        </p:nvPicPr>
        <p:blipFill>
          <a:blip r:embed="rId6"/>
          <a:stretch>
            <a:fillRect/>
          </a:stretch>
        </p:blipFill>
        <p:spPr>
          <a:xfrm>
            <a:off x="33750" y="3973219"/>
            <a:ext cx="3086100" cy="1162050"/>
          </a:xfrm>
          <a:prstGeom prst="rect">
            <a:avLst/>
          </a:prstGeom>
        </p:spPr>
      </p:pic>
      <p:sp>
        <p:nvSpPr>
          <p:cNvPr id="10" name="Flecha: hacia abajo 9">
            <a:extLst>
              <a:ext uri="{FF2B5EF4-FFF2-40B4-BE49-F238E27FC236}">
                <a16:creationId xmlns:a16="http://schemas.microsoft.com/office/drawing/2014/main" id="{EBD543ED-7312-45B3-BFE0-95BF0AD06510}"/>
              </a:ext>
            </a:extLst>
          </p:cNvPr>
          <p:cNvSpPr/>
          <p:nvPr/>
        </p:nvSpPr>
        <p:spPr>
          <a:xfrm rot="17583591">
            <a:off x="2482388" y="4642341"/>
            <a:ext cx="247005" cy="1470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451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650021" y="278084"/>
            <a:ext cx="1370165" cy="677108"/>
          </a:xfrm>
          <a:prstGeom prst="rect">
            <a:avLst/>
          </a:prstGeom>
        </p:spPr>
        <p:txBody>
          <a:bodyPr wrap="square">
            <a:spAutoFit/>
          </a:bodyPr>
          <a:lstStyle/>
          <a:p>
            <a:endParaRPr lang="es-PE" dirty="0"/>
          </a:p>
          <a:p>
            <a:r>
              <a:rPr lang="es-PE" sz="2000" b="1" dirty="0">
                <a:latin typeface="Calibri" panose="020F0502020204030204" pitchFamily="34" charset="0"/>
              </a:rPr>
              <a:t>2.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1" y="1034526"/>
            <a:ext cx="8732875" cy="830997"/>
          </a:xfrm>
          <a:prstGeom prst="rect">
            <a:avLst/>
          </a:prstGeom>
        </p:spPr>
        <p:txBody>
          <a:bodyPr wrap="square">
            <a:spAutoFit/>
          </a:bodyPr>
          <a:lstStyle/>
          <a:p>
            <a:r>
              <a:rPr lang="es-PE" sz="2400" dirty="0">
                <a:latin typeface="Calibri" panose="020F0502020204030204" pitchFamily="34" charset="0"/>
              </a:rPr>
              <a:t>Una vez descargado y Ejecutado el archivo descargado, deberá esperar que se instale tal como indica la siguiente imagen: </a:t>
            </a:r>
          </a:p>
        </p:txBody>
      </p:sp>
      <p:pic>
        <p:nvPicPr>
          <p:cNvPr id="10" name="Imagen 9">
            <a:extLst>
              <a:ext uri="{FF2B5EF4-FFF2-40B4-BE49-F238E27FC236}">
                <a16:creationId xmlns:a16="http://schemas.microsoft.com/office/drawing/2014/main" id="{03855352-5438-4B2C-87A7-90F221589FCF}"/>
              </a:ext>
            </a:extLst>
          </p:cNvPr>
          <p:cNvPicPr>
            <a:picLocks noChangeAspect="1"/>
          </p:cNvPicPr>
          <p:nvPr/>
        </p:nvPicPr>
        <p:blipFill>
          <a:blip r:embed="rId5"/>
          <a:stretch>
            <a:fillRect/>
          </a:stretch>
        </p:blipFill>
        <p:spPr>
          <a:xfrm>
            <a:off x="1474761" y="1951367"/>
            <a:ext cx="7307732" cy="3933121"/>
          </a:xfrm>
          <a:prstGeom prst="rect">
            <a:avLst/>
          </a:prstGeom>
        </p:spPr>
      </p:pic>
    </p:spTree>
    <p:extLst>
      <p:ext uri="{BB962C8B-B14F-4D97-AF65-F5344CB8AC3E}">
        <p14:creationId xmlns:p14="http://schemas.microsoft.com/office/powerpoint/2010/main" val="299689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2.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1" y="968819"/>
            <a:ext cx="8732875" cy="1200329"/>
          </a:xfrm>
          <a:prstGeom prst="rect">
            <a:avLst/>
          </a:prstGeom>
        </p:spPr>
        <p:txBody>
          <a:bodyPr wrap="square">
            <a:spAutoFit/>
          </a:bodyPr>
          <a:lstStyle/>
          <a:p>
            <a:r>
              <a:rPr lang="es-PE" sz="2400" dirty="0">
                <a:latin typeface="Calibri" panose="020F0502020204030204" pitchFamily="34" charset="0"/>
              </a:rPr>
              <a:t>Si el software fue previamente instalado, se le solicitará la confirmación para abrir el programa de videoconferencia. Deberá presionar “</a:t>
            </a:r>
            <a:r>
              <a:rPr lang="es-PE" sz="2400" b="1" dirty="0">
                <a:latin typeface="Calibri" panose="020F0502020204030204" pitchFamily="34" charset="0"/>
              </a:rPr>
              <a:t>Abrir Zoom Meetings</a:t>
            </a:r>
            <a:r>
              <a:rPr lang="es-PE" sz="2400" dirty="0">
                <a:latin typeface="Calibri" panose="020F0502020204030204" pitchFamily="34" charset="0"/>
              </a:rPr>
              <a:t>”. </a:t>
            </a:r>
          </a:p>
        </p:txBody>
      </p:sp>
      <p:sp>
        <p:nvSpPr>
          <p:cNvPr id="3" name="Flecha: hacia abajo 2">
            <a:extLst>
              <a:ext uri="{FF2B5EF4-FFF2-40B4-BE49-F238E27FC236}">
                <a16:creationId xmlns:a16="http://schemas.microsoft.com/office/drawing/2014/main" id="{A3831A5B-32E2-4192-8245-2889D7B6328C}"/>
              </a:ext>
            </a:extLst>
          </p:cNvPr>
          <p:cNvSpPr/>
          <p:nvPr/>
        </p:nvSpPr>
        <p:spPr>
          <a:xfrm rot="8020841">
            <a:off x="6268193" y="5046663"/>
            <a:ext cx="151189" cy="540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4DEA00EF-7B76-4086-BE61-03C4C748063F}"/>
              </a:ext>
            </a:extLst>
          </p:cNvPr>
          <p:cNvSpPr txBox="1"/>
          <p:nvPr/>
        </p:nvSpPr>
        <p:spPr>
          <a:xfrm>
            <a:off x="6591576" y="5317099"/>
            <a:ext cx="829950" cy="369332"/>
          </a:xfrm>
          <a:prstGeom prst="rect">
            <a:avLst/>
          </a:prstGeom>
          <a:noFill/>
        </p:spPr>
        <p:txBody>
          <a:bodyPr wrap="square" rtlCol="0">
            <a:spAutoFit/>
          </a:bodyPr>
          <a:lstStyle/>
          <a:p>
            <a:r>
              <a:rPr lang="es-PE" b="1" dirty="0">
                <a:solidFill>
                  <a:schemeClr val="accent1"/>
                </a:solidFill>
              </a:rPr>
              <a:t>Link</a:t>
            </a:r>
          </a:p>
        </p:txBody>
      </p:sp>
      <p:pic>
        <p:nvPicPr>
          <p:cNvPr id="10" name="Imagen 9">
            <a:extLst>
              <a:ext uri="{FF2B5EF4-FFF2-40B4-BE49-F238E27FC236}">
                <a16:creationId xmlns:a16="http://schemas.microsoft.com/office/drawing/2014/main" id="{55A26858-AC2C-4C20-9F11-A82C38C9A60F}"/>
              </a:ext>
            </a:extLst>
          </p:cNvPr>
          <p:cNvPicPr>
            <a:picLocks noChangeAspect="1"/>
          </p:cNvPicPr>
          <p:nvPr/>
        </p:nvPicPr>
        <p:blipFill>
          <a:blip r:embed="rId5"/>
          <a:stretch>
            <a:fillRect/>
          </a:stretch>
        </p:blipFill>
        <p:spPr>
          <a:xfrm>
            <a:off x="1105785" y="2743284"/>
            <a:ext cx="6772942" cy="3404654"/>
          </a:xfrm>
          <a:prstGeom prst="rect">
            <a:avLst/>
          </a:prstGeom>
        </p:spPr>
      </p:pic>
      <p:pic>
        <p:nvPicPr>
          <p:cNvPr id="12" name="Imagen 11">
            <a:extLst>
              <a:ext uri="{FF2B5EF4-FFF2-40B4-BE49-F238E27FC236}">
                <a16:creationId xmlns:a16="http://schemas.microsoft.com/office/drawing/2014/main" id="{34E026E5-011C-40E6-8B21-372F343CEEA1}"/>
              </a:ext>
            </a:extLst>
          </p:cNvPr>
          <p:cNvPicPr>
            <a:picLocks noChangeAspect="1"/>
          </p:cNvPicPr>
          <p:nvPr/>
        </p:nvPicPr>
        <p:blipFill>
          <a:blip r:embed="rId6"/>
          <a:stretch>
            <a:fillRect/>
          </a:stretch>
        </p:blipFill>
        <p:spPr>
          <a:xfrm>
            <a:off x="8048849" y="3274132"/>
            <a:ext cx="3335855" cy="1293159"/>
          </a:xfrm>
          <a:prstGeom prst="rect">
            <a:avLst/>
          </a:prstGeom>
        </p:spPr>
      </p:pic>
      <p:sp>
        <p:nvSpPr>
          <p:cNvPr id="11" name="Flecha: hacia abajo 10">
            <a:extLst>
              <a:ext uri="{FF2B5EF4-FFF2-40B4-BE49-F238E27FC236}">
                <a16:creationId xmlns:a16="http://schemas.microsoft.com/office/drawing/2014/main" id="{748475FA-E223-42A9-8B25-8A7F63B67B8F}"/>
              </a:ext>
            </a:extLst>
          </p:cNvPr>
          <p:cNvSpPr/>
          <p:nvPr/>
        </p:nvSpPr>
        <p:spPr>
          <a:xfrm rot="17134521">
            <a:off x="7206698" y="2668504"/>
            <a:ext cx="273760" cy="2402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033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57693" y="450253"/>
            <a:ext cx="1268819" cy="400110"/>
          </a:xfrm>
          <a:prstGeom prst="rect">
            <a:avLst/>
          </a:prstGeom>
        </p:spPr>
        <p:txBody>
          <a:bodyPr wrap="square">
            <a:spAutoFit/>
          </a:bodyPr>
          <a:lstStyle/>
          <a:p>
            <a:r>
              <a:rPr lang="es-PE" sz="2000" b="1" dirty="0">
                <a:latin typeface="Calibri" panose="020F0502020204030204" pitchFamily="34" charset="0"/>
              </a:rPr>
              <a:t>3.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650021" y="877976"/>
            <a:ext cx="8732875" cy="1200329"/>
          </a:xfrm>
          <a:prstGeom prst="rect">
            <a:avLst/>
          </a:prstGeom>
        </p:spPr>
        <p:txBody>
          <a:bodyPr wrap="square">
            <a:spAutoFit/>
          </a:bodyPr>
          <a:lstStyle/>
          <a:p>
            <a:r>
              <a:rPr lang="es-PE" sz="2400" dirty="0">
                <a:latin typeface="Calibri" panose="020F0502020204030204" pitchFamily="34" charset="0"/>
              </a:rPr>
              <a:t>Cuando finalice de abrir Zoom Meetings, haga </a:t>
            </a:r>
            <a:r>
              <a:rPr lang="es-PE" sz="2400" dirty="0" err="1">
                <a:latin typeface="Calibri" panose="020F0502020204030204" pitchFamily="34" charset="0"/>
              </a:rPr>
              <a:t>click</a:t>
            </a:r>
            <a:r>
              <a:rPr lang="es-PE" sz="2400" dirty="0">
                <a:latin typeface="Calibri" panose="020F0502020204030204" pitchFamily="34" charset="0"/>
              </a:rPr>
              <a:t> en el botón “Entrar al audio por computadora”. Con este último paso habrá ingresado a la reunión. </a:t>
            </a:r>
          </a:p>
        </p:txBody>
      </p:sp>
      <p:pic>
        <p:nvPicPr>
          <p:cNvPr id="11" name="Imagen 10">
            <a:extLst>
              <a:ext uri="{FF2B5EF4-FFF2-40B4-BE49-F238E27FC236}">
                <a16:creationId xmlns:a16="http://schemas.microsoft.com/office/drawing/2014/main" id="{00C5BE05-10AC-449E-9011-15E3FD550ED2}"/>
              </a:ext>
            </a:extLst>
          </p:cNvPr>
          <p:cNvPicPr>
            <a:picLocks noChangeAspect="1"/>
          </p:cNvPicPr>
          <p:nvPr/>
        </p:nvPicPr>
        <p:blipFill>
          <a:blip r:embed="rId5"/>
          <a:stretch>
            <a:fillRect/>
          </a:stretch>
        </p:blipFill>
        <p:spPr>
          <a:xfrm>
            <a:off x="2232838" y="2078305"/>
            <a:ext cx="6849250" cy="4438650"/>
          </a:xfrm>
          <a:prstGeom prst="rect">
            <a:avLst/>
          </a:prstGeom>
        </p:spPr>
      </p:pic>
    </p:spTree>
    <p:extLst>
      <p:ext uri="{BB962C8B-B14F-4D97-AF65-F5344CB8AC3E}">
        <p14:creationId xmlns:p14="http://schemas.microsoft.com/office/powerpoint/2010/main" val="302895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704628" y="422041"/>
            <a:ext cx="1268819" cy="400110"/>
          </a:xfrm>
          <a:prstGeom prst="rect">
            <a:avLst/>
          </a:prstGeom>
        </p:spPr>
        <p:txBody>
          <a:bodyPr wrap="square">
            <a:spAutoFit/>
          </a:bodyPr>
          <a:lstStyle/>
          <a:p>
            <a:r>
              <a:rPr lang="es-PE" sz="2000" b="1" dirty="0">
                <a:latin typeface="Calibri" panose="020F0502020204030204" pitchFamily="34" charset="0"/>
              </a:rPr>
              <a:t>3. PASO:</a:t>
            </a:r>
            <a:endParaRPr lang="es-PE" sz="2400" dirty="0"/>
          </a:p>
        </p:txBody>
      </p:sp>
      <p:pic>
        <p:nvPicPr>
          <p:cNvPr id="2050" name="Picture 2">
            <a:extLst>
              <a:ext uri="{FF2B5EF4-FFF2-40B4-BE49-F238E27FC236}">
                <a16:creationId xmlns:a16="http://schemas.microsoft.com/office/drawing/2014/main" id="{94CED45E-83F4-46E6-8347-42B8458AF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913" y="1403879"/>
            <a:ext cx="7241436" cy="48108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203C693B-B156-4758-B504-0C4003B44E36}"/>
              </a:ext>
            </a:extLst>
          </p:cNvPr>
          <p:cNvSpPr/>
          <p:nvPr/>
        </p:nvSpPr>
        <p:spPr>
          <a:xfrm>
            <a:off x="1107221" y="828700"/>
            <a:ext cx="3624267" cy="461665"/>
          </a:xfrm>
          <a:prstGeom prst="rect">
            <a:avLst/>
          </a:prstGeom>
        </p:spPr>
        <p:txBody>
          <a:bodyPr wrap="square">
            <a:spAutoFit/>
          </a:bodyPr>
          <a:lstStyle/>
          <a:p>
            <a:r>
              <a:rPr lang="es-PE" sz="2400" dirty="0">
                <a:latin typeface="Calibri" panose="020F0502020204030204" pitchFamily="34" charset="0"/>
              </a:rPr>
              <a:t>Plataforma en uso</a:t>
            </a:r>
          </a:p>
        </p:txBody>
      </p:sp>
    </p:spTree>
    <p:extLst>
      <p:ext uri="{BB962C8B-B14F-4D97-AF65-F5344CB8AC3E}">
        <p14:creationId xmlns:p14="http://schemas.microsoft.com/office/powerpoint/2010/main" val="73763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E61AEA-7838-4718-83B4-4605DBE157A2}"/>
              </a:ext>
            </a:extLst>
          </p:cNvPr>
          <p:cNvPicPr>
            <a:picLocks noChangeAspect="1"/>
          </p:cNvPicPr>
          <p:nvPr/>
        </p:nvPicPr>
        <p:blipFill>
          <a:blip r:embed="rId2"/>
          <a:stretch>
            <a:fillRect/>
          </a:stretch>
        </p:blipFill>
        <p:spPr>
          <a:xfrm>
            <a:off x="9827741" y="6095358"/>
            <a:ext cx="2178574" cy="540872"/>
          </a:xfrm>
          <a:prstGeom prst="rect">
            <a:avLst/>
          </a:prstGeom>
        </p:spPr>
      </p:pic>
      <p:pic>
        <p:nvPicPr>
          <p:cNvPr id="7" name="Gráfico 6">
            <a:extLst>
              <a:ext uri="{FF2B5EF4-FFF2-40B4-BE49-F238E27FC236}">
                <a16:creationId xmlns:a16="http://schemas.microsoft.com/office/drawing/2014/main" id="{28B07034-2BF5-4F63-BE59-20B4C6E4A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2896" y="173131"/>
            <a:ext cx="2623419" cy="554244"/>
          </a:xfrm>
          <a:prstGeom prst="rect">
            <a:avLst/>
          </a:prstGeom>
        </p:spPr>
      </p:pic>
      <p:sp>
        <p:nvSpPr>
          <p:cNvPr id="8" name="Rectángulo 7">
            <a:extLst>
              <a:ext uri="{FF2B5EF4-FFF2-40B4-BE49-F238E27FC236}">
                <a16:creationId xmlns:a16="http://schemas.microsoft.com/office/drawing/2014/main" id="{200D08B1-AC3E-456F-976E-30B636737466}"/>
              </a:ext>
            </a:extLst>
          </p:cNvPr>
          <p:cNvSpPr/>
          <p:nvPr/>
        </p:nvSpPr>
        <p:spPr>
          <a:xfrm rot="16200000">
            <a:off x="6028039" y="694036"/>
            <a:ext cx="135924" cy="12192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45511FC-0761-463A-A942-CF1516EEC25E}"/>
              </a:ext>
            </a:extLst>
          </p:cNvPr>
          <p:cNvSpPr/>
          <p:nvPr/>
        </p:nvSpPr>
        <p:spPr>
          <a:xfrm>
            <a:off x="825795" y="1242826"/>
            <a:ext cx="1268819" cy="400110"/>
          </a:xfrm>
          <a:prstGeom prst="rect">
            <a:avLst/>
          </a:prstGeom>
        </p:spPr>
        <p:txBody>
          <a:bodyPr wrap="square">
            <a:spAutoFit/>
          </a:bodyPr>
          <a:lstStyle/>
          <a:p>
            <a:r>
              <a:rPr lang="es-PE" sz="2000" b="1" dirty="0">
                <a:latin typeface="Calibri" panose="020F0502020204030204" pitchFamily="34" charset="0"/>
              </a:rPr>
              <a:t>1. PASO:</a:t>
            </a:r>
            <a:endParaRPr lang="es-PE" sz="2400" dirty="0"/>
          </a:p>
        </p:txBody>
      </p:sp>
      <p:sp>
        <p:nvSpPr>
          <p:cNvPr id="9" name="Rectángulo 8">
            <a:extLst>
              <a:ext uri="{FF2B5EF4-FFF2-40B4-BE49-F238E27FC236}">
                <a16:creationId xmlns:a16="http://schemas.microsoft.com/office/drawing/2014/main" id="{ED5AF179-B02A-41A3-A7CA-50D50459B297}"/>
              </a:ext>
            </a:extLst>
          </p:cNvPr>
          <p:cNvSpPr/>
          <p:nvPr/>
        </p:nvSpPr>
        <p:spPr>
          <a:xfrm>
            <a:off x="825795" y="1642936"/>
            <a:ext cx="9094382" cy="1938992"/>
          </a:xfrm>
          <a:prstGeom prst="rect">
            <a:avLst/>
          </a:prstGeom>
        </p:spPr>
        <p:txBody>
          <a:bodyPr wrap="square">
            <a:spAutoFit/>
          </a:bodyPr>
          <a:lstStyle/>
          <a:p>
            <a:r>
              <a:rPr lang="es-PE" sz="2400" dirty="0">
                <a:latin typeface="Calibri" panose="020F0502020204030204" pitchFamily="34" charset="0"/>
              </a:rPr>
              <a:t>Para descargar la aplicación de Zoom debe entrar en: </a:t>
            </a:r>
            <a:r>
              <a:rPr lang="es-PE" sz="2400" u="sng" dirty="0">
                <a:latin typeface="Calibri" panose="020F0502020204030204" pitchFamily="34" charset="0"/>
              </a:rPr>
              <a:t>https://zoom.us/download </a:t>
            </a:r>
            <a:r>
              <a:rPr lang="es-PE" sz="2400" dirty="0">
                <a:latin typeface="Calibri" panose="020F0502020204030204" pitchFamily="34" charset="0"/>
              </a:rPr>
              <a:t>y descargarse la primera opción “Cliente Zoom para reuniones”. No obstante, al ingresar por primera vez a una reunión mediante un enlace de reunión el programa le preguntará si desea descargarlo. </a:t>
            </a:r>
          </a:p>
        </p:txBody>
      </p:sp>
      <p:sp>
        <p:nvSpPr>
          <p:cNvPr id="10" name="Rectángulo 9">
            <a:extLst>
              <a:ext uri="{FF2B5EF4-FFF2-40B4-BE49-F238E27FC236}">
                <a16:creationId xmlns:a16="http://schemas.microsoft.com/office/drawing/2014/main" id="{73294BE2-8627-46B3-9E08-1D280E115EA1}"/>
              </a:ext>
            </a:extLst>
          </p:cNvPr>
          <p:cNvSpPr/>
          <p:nvPr/>
        </p:nvSpPr>
        <p:spPr>
          <a:xfrm>
            <a:off x="628756" y="299623"/>
            <a:ext cx="8371040" cy="954107"/>
          </a:xfrm>
          <a:prstGeom prst="rect">
            <a:avLst/>
          </a:prstGeom>
        </p:spPr>
        <p:txBody>
          <a:bodyPr wrap="square">
            <a:spAutoFit/>
          </a:bodyPr>
          <a:lstStyle/>
          <a:p>
            <a:pPr algn="ctr"/>
            <a:r>
              <a:rPr lang="es-PE" sz="2800" b="1" dirty="0">
                <a:latin typeface="Calibri" panose="020F0502020204030204" pitchFamily="34" charset="0"/>
              </a:rPr>
              <a:t>Mediante Descarga e instalación de la aplicación de Zoom </a:t>
            </a:r>
          </a:p>
        </p:txBody>
      </p:sp>
      <p:sp>
        <p:nvSpPr>
          <p:cNvPr id="11" name="Rectángulo 10">
            <a:extLst>
              <a:ext uri="{FF2B5EF4-FFF2-40B4-BE49-F238E27FC236}">
                <a16:creationId xmlns:a16="http://schemas.microsoft.com/office/drawing/2014/main" id="{11A1D5F7-2573-4C4A-9D0C-70F03BBD9D6D}"/>
              </a:ext>
            </a:extLst>
          </p:cNvPr>
          <p:cNvSpPr/>
          <p:nvPr/>
        </p:nvSpPr>
        <p:spPr>
          <a:xfrm>
            <a:off x="825794" y="3720840"/>
            <a:ext cx="6840279" cy="1200329"/>
          </a:xfrm>
          <a:prstGeom prst="rect">
            <a:avLst/>
          </a:prstGeom>
        </p:spPr>
        <p:txBody>
          <a:bodyPr wrap="square">
            <a:spAutoFit/>
          </a:bodyPr>
          <a:lstStyle/>
          <a:p>
            <a:r>
              <a:rPr lang="es-PE" sz="2400" dirty="0">
                <a:latin typeface="Calibri" panose="020F0502020204030204" pitchFamily="34" charset="0"/>
              </a:rPr>
              <a:t>En esta página también se pueden descargar versiones para Mac, iPad o móvil, además de distintos complementos. </a:t>
            </a:r>
          </a:p>
        </p:txBody>
      </p:sp>
    </p:spTree>
    <p:extLst>
      <p:ext uri="{BB962C8B-B14F-4D97-AF65-F5344CB8AC3E}">
        <p14:creationId xmlns:p14="http://schemas.microsoft.com/office/powerpoint/2010/main" val="2989170701"/>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1838</TotalTime>
  <Words>1244</Words>
  <Application>Microsoft Office PowerPoint</Application>
  <PresentationFormat>Panorámica</PresentationFormat>
  <Paragraphs>74</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Antique Olive Compact</vt:lpstr>
      <vt:lpstr>Calibri</vt:lpstr>
      <vt:lpstr>Century Gothic</vt:lpstr>
      <vt:lpstr>Wingdings 3</vt:lpstr>
      <vt:lpstr>Sector</vt:lpstr>
      <vt:lpstr>Uso de la plataforma institucional zoom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Giovanni Bedoya Gutierrez</dc:creator>
  <cp:lastModifiedBy>Lupita</cp:lastModifiedBy>
  <cp:revision>294</cp:revision>
  <dcterms:created xsi:type="dcterms:W3CDTF">2019-05-29T15:47:24Z</dcterms:created>
  <dcterms:modified xsi:type="dcterms:W3CDTF">2020-06-30T20:03:56Z</dcterms:modified>
</cp:coreProperties>
</file>